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257" r:id="rId2"/>
    <p:sldId id="261" r:id="rId3"/>
    <p:sldId id="274" r:id="rId4"/>
    <p:sldId id="273" r:id="rId5"/>
    <p:sldId id="272" r:id="rId6"/>
    <p:sldId id="271" r:id="rId7"/>
    <p:sldId id="270" r:id="rId8"/>
    <p:sldId id="269" r:id="rId9"/>
    <p:sldId id="275" r:id="rId10"/>
    <p:sldId id="276" r:id="rId11"/>
    <p:sldId id="279" r:id="rId12"/>
    <p:sldId id="280" r:id="rId13"/>
    <p:sldId id="281" r:id="rId14"/>
    <p:sldId id="317" r:id="rId15"/>
    <p:sldId id="318" r:id="rId16"/>
    <p:sldId id="319" r:id="rId17"/>
    <p:sldId id="320" r:id="rId18"/>
    <p:sldId id="321" r:id="rId19"/>
    <p:sldId id="322" r:id="rId20"/>
    <p:sldId id="323" r:id="rId21"/>
    <p:sldId id="324" r:id="rId22"/>
    <p:sldId id="288" r:id="rId23"/>
    <p:sldId id="289" r:id="rId24"/>
    <p:sldId id="290" r:id="rId25"/>
    <p:sldId id="291" r:id="rId26"/>
    <p:sldId id="293" r:id="rId27"/>
    <p:sldId id="294" r:id="rId28"/>
    <p:sldId id="295" r:id="rId29"/>
    <p:sldId id="296" r:id="rId30"/>
    <p:sldId id="309"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74" autoAdjust="0"/>
    <p:restoredTop sz="94660"/>
  </p:normalViewPr>
  <p:slideViewPr>
    <p:cSldViewPr>
      <p:cViewPr varScale="1">
        <p:scale>
          <a:sx n="91" d="100"/>
          <a:sy n="91" d="100"/>
        </p:scale>
        <p:origin x="-221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44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9E1E0-7B15-4E4F-A1ED-6F71DDBD3D4E}" type="datetimeFigureOut">
              <a:rPr lang="zh-CN" altLang="en-US" smtClean="0"/>
              <a:pPr/>
              <a:t>2019/11/11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427976-61E0-45BE-AC09-0F407D6C0FB9}" type="slidenum">
              <a:rPr lang="zh-CN" altLang="en-US" smtClean="0"/>
              <a:pPr/>
              <a:t>‹#›</a:t>
            </a:fld>
            <a:endParaRPr lang="zh-CN" altLang="en-US"/>
          </a:p>
        </p:txBody>
      </p:sp>
    </p:spTree>
    <p:extLst>
      <p:ext uri="{BB962C8B-B14F-4D97-AF65-F5344CB8AC3E}">
        <p14:creationId xmlns:p14="http://schemas.microsoft.com/office/powerpoint/2010/main" xmlns="" val="3757996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背景图片名称：中国石油公司继续在“走出去”战略</a:t>
            </a:r>
            <a:endParaRPr lang="zh-CN" altLang="en-US" dirty="0"/>
          </a:p>
        </p:txBody>
      </p:sp>
      <p:sp>
        <p:nvSpPr>
          <p:cNvPr id="4" name="灯片编号占位符 3"/>
          <p:cNvSpPr>
            <a:spLocks noGrp="1"/>
          </p:cNvSpPr>
          <p:nvPr>
            <p:ph type="sldNum" sz="quarter" idx="10"/>
          </p:nvPr>
        </p:nvSpPr>
        <p:spPr/>
        <p:txBody>
          <a:bodyPr/>
          <a:lstStyle/>
          <a:p>
            <a:fld id="{FC427976-61E0-45BE-AC09-0F407D6C0FB9}" type="slidenum">
              <a:rPr lang="zh-CN" altLang="en-US" smtClean="0"/>
              <a:pPr/>
              <a:t>2</a:t>
            </a:fld>
            <a:endParaRPr lang="zh-CN" altLang="en-US"/>
          </a:p>
        </p:txBody>
      </p:sp>
    </p:spTree>
    <p:extLst>
      <p:ext uri="{BB962C8B-B14F-4D97-AF65-F5344CB8AC3E}">
        <p14:creationId xmlns:p14="http://schemas.microsoft.com/office/powerpoint/2010/main" xmlns="" val="79178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CNPC</a:t>
            </a:r>
            <a:r>
              <a:rPr lang="zh-CN" altLang="en-US" dirty="0" smtClean="0">
                <a:effectLst/>
              </a:rPr>
              <a:t>（ </a:t>
            </a:r>
            <a:r>
              <a:rPr lang="en-US" altLang="zh-CN" dirty="0" smtClean="0">
                <a:effectLst/>
              </a:rPr>
              <a:t>China National Petroleum Corporation </a:t>
            </a:r>
            <a:r>
              <a:rPr lang="zh-CN" altLang="en-US" dirty="0" smtClean="0">
                <a:effectLst/>
              </a:rPr>
              <a:t>）； </a:t>
            </a:r>
            <a:r>
              <a:rPr lang="en-US" altLang="zh-CN" dirty="0" err="1" smtClean="0">
                <a:effectLst/>
              </a:rPr>
              <a:t>PetroChina</a:t>
            </a:r>
            <a:r>
              <a:rPr lang="en-US" altLang="zh-CN" dirty="0" smtClean="0">
                <a:effectLst/>
              </a:rPr>
              <a:t> </a:t>
            </a:r>
            <a:endParaRPr lang="zh-CN" altLang="en-US" dirty="0"/>
          </a:p>
        </p:txBody>
      </p:sp>
      <p:sp>
        <p:nvSpPr>
          <p:cNvPr id="4" name="灯片编号占位符 3"/>
          <p:cNvSpPr>
            <a:spLocks noGrp="1"/>
          </p:cNvSpPr>
          <p:nvPr>
            <p:ph type="sldNum" sz="quarter" idx="10"/>
          </p:nvPr>
        </p:nvSpPr>
        <p:spPr/>
        <p:txBody>
          <a:bodyPr/>
          <a:lstStyle/>
          <a:p>
            <a:fld id="{FC427976-61E0-45BE-AC09-0F407D6C0FB9}" type="slidenum">
              <a:rPr lang="zh-CN" altLang="en-US" smtClean="0"/>
              <a:pPr/>
              <a:t>11</a:t>
            </a:fld>
            <a:endParaRPr lang="zh-CN" altLang="en-US"/>
          </a:p>
        </p:txBody>
      </p:sp>
    </p:spTree>
    <p:extLst>
      <p:ext uri="{BB962C8B-B14F-4D97-AF65-F5344CB8AC3E}">
        <p14:creationId xmlns:p14="http://schemas.microsoft.com/office/powerpoint/2010/main" xmlns="" val="3999403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t>PetroChina</a:t>
            </a:r>
            <a:r>
              <a:rPr lang="zh-CN" altLang="en-US" sz="1200" i="1" kern="1200" dirty="0" smtClean="0">
                <a:solidFill>
                  <a:schemeClr val="tx1"/>
                </a:solidFill>
                <a:effectLst/>
                <a:latin typeface="+mn-lt"/>
                <a:ea typeface="+mn-ea"/>
                <a:cs typeface="+mn-cs"/>
              </a:rPr>
              <a:t>中国石油</a:t>
            </a:r>
            <a:r>
              <a:rPr lang="zh-CN" altLang="en-US" sz="1200" kern="1200" dirty="0" smtClean="0">
                <a:solidFill>
                  <a:schemeClr val="tx1"/>
                </a:solidFill>
                <a:effectLst/>
                <a:latin typeface="+mn-lt"/>
                <a:ea typeface="+mn-ea"/>
                <a:cs typeface="+mn-cs"/>
              </a:rPr>
              <a:t>天然气股份有限公司（简称“</a:t>
            </a:r>
            <a:r>
              <a:rPr lang="zh-CN" altLang="en-US" sz="1200" i="1" kern="1200" dirty="0" smtClean="0">
                <a:solidFill>
                  <a:schemeClr val="tx1"/>
                </a:solidFill>
                <a:effectLst/>
                <a:latin typeface="+mn-lt"/>
                <a:ea typeface="+mn-ea"/>
                <a:cs typeface="+mn-cs"/>
              </a:rPr>
              <a:t>中国石油</a:t>
            </a:r>
            <a:r>
              <a:rPr lang="zh-CN" altLang="en-US" sz="1200" kern="1200" dirty="0" smtClean="0">
                <a:solidFill>
                  <a:schemeClr val="tx1"/>
                </a:solidFill>
                <a:effectLst/>
                <a:latin typeface="+mn-lt"/>
                <a:ea typeface="+mn-ea"/>
                <a:cs typeface="+mn-cs"/>
              </a:rPr>
              <a:t>”或“</a:t>
            </a:r>
            <a:r>
              <a:rPr lang="zh-CN" altLang="en-US" sz="1200" i="1" kern="1200" dirty="0" smtClean="0">
                <a:solidFill>
                  <a:schemeClr val="tx1"/>
                </a:solidFill>
                <a:effectLst/>
                <a:latin typeface="+mn-lt"/>
                <a:ea typeface="+mn-ea"/>
                <a:cs typeface="+mn-cs"/>
              </a:rPr>
              <a:t>中石油</a:t>
            </a:r>
            <a:r>
              <a:rPr lang="zh-CN" altLang="en-US" sz="1200" kern="1200" dirty="0" smtClean="0">
                <a:solidFill>
                  <a:schemeClr val="tx1"/>
                </a:solidFill>
                <a:effectLst/>
                <a:latin typeface="+mn-lt"/>
                <a:ea typeface="+mn-ea"/>
                <a:cs typeface="+mn-cs"/>
              </a:rPr>
              <a:t>”）</a:t>
            </a:r>
            <a:r>
              <a:rPr lang="en-US" altLang="zh-CN" sz="1200" dirty="0" smtClean="0"/>
              <a:t>Sinopec</a:t>
            </a:r>
            <a:r>
              <a:rPr lang="zh-CN" altLang="en-US" sz="1200" i="1" kern="1200" dirty="0" smtClean="0">
                <a:solidFill>
                  <a:schemeClr val="tx1"/>
                </a:solidFill>
                <a:effectLst/>
                <a:latin typeface="+mn-lt"/>
                <a:ea typeface="+mn-ea"/>
                <a:cs typeface="+mn-cs"/>
              </a:rPr>
              <a:t>中国石油化工集团公司</a:t>
            </a:r>
            <a:r>
              <a:rPr lang="zh-CN" altLang="en-US" sz="1200" kern="1200" dirty="0" smtClean="0">
                <a:solidFill>
                  <a:schemeClr val="tx1"/>
                </a:solidFill>
                <a:effectLst/>
                <a:latin typeface="+mn-lt"/>
                <a:ea typeface="+mn-ea"/>
                <a:cs typeface="+mn-cs"/>
              </a:rPr>
              <a:t>（简称“</a:t>
            </a:r>
            <a:r>
              <a:rPr lang="zh-CN" altLang="en-US" sz="1200" i="1" kern="1200" dirty="0" smtClean="0">
                <a:solidFill>
                  <a:schemeClr val="tx1"/>
                </a:solidFill>
                <a:effectLst/>
                <a:latin typeface="+mn-lt"/>
                <a:ea typeface="+mn-ea"/>
                <a:cs typeface="+mn-cs"/>
              </a:rPr>
              <a:t>中国石化</a:t>
            </a:r>
            <a:r>
              <a:rPr lang="zh-CN" altLang="en-US" sz="1200" kern="1200" dirty="0" smtClean="0">
                <a:solidFill>
                  <a:schemeClr val="tx1"/>
                </a:solidFill>
                <a:effectLst/>
                <a:latin typeface="+mn-lt"/>
                <a:ea typeface="+mn-ea"/>
                <a:cs typeface="+mn-cs"/>
              </a:rPr>
              <a:t>”或“</a:t>
            </a:r>
            <a:r>
              <a:rPr lang="zh-CN" altLang="en-US" sz="1200" i="1" kern="1200" dirty="0" smtClean="0">
                <a:solidFill>
                  <a:schemeClr val="tx1"/>
                </a:solidFill>
                <a:effectLst/>
                <a:latin typeface="+mn-lt"/>
                <a:ea typeface="+mn-ea"/>
                <a:cs typeface="+mn-cs"/>
              </a:rPr>
              <a:t>中石化</a:t>
            </a:r>
            <a:r>
              <a:rPr lang="zh-CN" altLang="en-US"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Sinopec</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Group</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CNOOC (</a:t>
            </a:r>
            <a:r>
              <a:rPr lang="en-US" altLang="zh-CN" dirty="0" smtClean="0"/>
              <a:t>China National Offshore Oil Corporation) </a:t>
            </a:r>
            <a:r>
              <a:rPr lang="zh-CN" altLang="en-US" sz="1200" kern="1200" dirty="0" smtClean="0">
                <a:solidFill>
                  <a:schemeClr val="tx1"/>
                </a:solidFill>
                <a:effectLst/>
                <a:latin typeface="+mn-lt"/>
                <a:ea typeface="+mn-ea"/>
                <a:cs typeface="+mn-cs"/>
              </a:rPr>
              <a:t>中国海洋石油总公司（简称“中国海油”），</a:t>
            </a:r>
            <a:r>
              <a:rPr lang="en-US" altLang="zh-CN" sz="1200" kern="1200" dirty="0" err="1" smtClean="0">
                <a:solidFill>
                  <a:schemeClr val="tx1"/>
                </a:solidFill>
                <a:effectLst/>
                <a:latin typeface="+mn-lt"/>
                <a:ea typeface="+mn-ea"/>
                <a:cs typeface="+mn-cs"/>
              </a:rPr>
              <a:t>ConocoPhilips</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美国康菲</a:t>
            </a:r>
            <a:endParaRPr lang="zh-CN" altLang="en-US" dirty="0"/>
          </a:p>
        </p:txBody>
      </p:sp>
      <p:sp>
        <p:nvSpPr>
          <p:cNvPr id="4" name="灯片编号占位符 3"/>
          <p:cNvSpPr>
            <a:spLocks noGrp="1"/>
          </p:cNvSpPr>
          <p:nvPr>
            <p:ph type="sldNum" sz="quarter" idx="10"/>
          </p:nvPr>
        </p:nvSpPr>
        <p:spPr/>
        <p:txBody>
          <a:bodyPr/>
          <a:lstStyle/>
          <a:p>
            <a:fld id="{FC427976-61E0-45BE-AC09-0F407D6C0FB9}" type="slidenum">
              <a:rPr lang="zh-CN" altLang="en-US" smtClean="0"/>
              <a:pPr/>
              <a:t>13</a:t>
            </a:fld>
            <a:endParaRPr lang="zh-CN" altLang="en-US"/>
          </a:p>
        </p:txBody>
      </p:sp>
    </p:spTree>
    <p:extLst>
      <p:ext uri="{BB962C8B-B14F-4D97-AF65-F5344CB8AC3E}">
        <p14:creationId xmlns:p14="http://schemas.microsoft.com/office/powerpoint/2010/main" xmlns="" val="387391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41A9AD05-6159-4320-84C3-15E5C2BDA0A1}" type="slidenum">
              <a:rPr lang="zh-CN" altLang="en-US"/>
              <a:pPr>
                <a:defRPr/>
              </a:pPr>
              <a:t>‹#›</a:t>
            </a:fld>
            <a:endParaRPr lang="zh-CN" alt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41A9AD05-6159-4320-84C3-15E5C2BDA0A1}" type="slidenum">
              <a:rPr lang="zh-CN" altLang="en-US"/>
              <a:pPr>
                <a:defRPr/>
              </a:pPr>
              <a:t>‹#›</a:t>
            </a:fld>
            <a:endParaRPr lang="zh-CN" alt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41A9AD05-6159-4320-84C3-15E5C2BDA0A1}" type="slidenum">
              <a:rPr lang="zh-CN" altLang="en-US"/>
              <a:pPr>
                <a:defRPr/>
              </a:pPr>
              <a:t>‹#›</a:t>
            </a:fld>
            <a:endParaRPr lang="zh-CN" alt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41A9AD05-6159-4320-84C3-15E5C2BDA0A1}" type="slidenum">
              <a:rPr lang="zh-CN" altLang="en-US"/>
              <a:pPr>
                <a:defRPr/>
              </a:pPr>
              <a:t>‹#›</a:t>
            </a:fld>
            <a:endParaRPr lang="zh-CN" alt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41A9AD05-6159-4320-84C3-15E5C2BDA0A1}" type="slidenum">
              <a:rPr lang="zh-CN" altLang="en-US"/>
              <a:pPr>
                <a:defRPr/>
              </a:pPr>
              <a:t>‹#›</a:t>
            </a:fld>
            <a:endParaRPr lang="zh-CN" alt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41A9AD05-6159-4320-84C3-15E5C2BDA0A1}" type="slidenum">
              <a:rPr lang="zh-CN" altLang="en-US"/>
              <a:pPr>
                <a:defRPr/>
              </a:pPr>
              <a:t>‹#›</a:t>
            </a:fld>
            <a:endParaRPr lang="zh-CN" alt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41A9AD05-6159-4320-84C3-15E5C2BDA0A1}" type="slidenum">
              <a:rPr lang="zh-CN" altLang="en-US"/>
              <a:pPr>
                <a:defRPr/>
              </a:pPr>
              <a:t>‹#›</a:t>
            </a:fld>
            <a:endParaRPr lang="zh-CN" alt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41A9AD05-6159-4320-84C3-15E5C2BDA0A1}" type="slidenum">
              <a:rPr lang="zh-CN" altLang="en-US"/>
              <a:pPr>
                <a:defRPr/>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pPr/>
              <a:t>2019/11/11</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www.chinadaily.com.cn/business/2013-" TargetMode="External"/><Relationship Id="rId2" Type="http://schemas.openxmlformats.org/officeDocument/2006/relationships/hyperlink" Target="http://www.chinadaily.com.cn/business/2013-08/22/content_16912568.htm" TargetMode="External"/><Relationship Id="rId1" Type="http://schemas.openxmlformats.org/officeDocument/2006/relationships/slideLayout" Target="../slideLayouts/slideLayout7.xml"/><Relationship Id="rId6" Type="http://schemas.openxmlformats.org/officeDocument/2006/relationships/hyperlink" Target="http://www.chinadaily.com.cn/business/2012-09/18/content_15764976.htm" TargetMode="External"/><Relationship Id="rId5" Type="http://schemas.openxmlformats.org/officeDocument/2006/relationships/hyperlink" Target="http://wenku.baidu.com/link?url=6n4bLcItIEni3fWjH9J6b5BhxbqaOfsPPJ74JKQSn1GMXiVLZO3UhfQTzsO_eLZED_6KqXxsjnIweymFOyo749BlF9k90Rvh56mVrNtXO-G" TargetMode="External"/><Relationship Id="rId4" Type="http://schemas.openxmlformats.org/officeDocument/2006/relationships/hyperlink" Target="http://www.chinadaily.com.cn/china/2013-04/08/content_16384493.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yangfang\AppData\Local\Microsoft\Windows\Temporary Internet Files\Content.IE5\P813WJQY\MC900441543[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32" y="0"/>
            <a:ext cx="2476644" cy="149349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857224" y="4214818"/>
            <a:ext cx="5832648" cy="954107"/>
          </a:xfrm>
          <a:prstGeom prst="rect">
            <a:avLst/>
          </a:prstGeom>
          <a:noFill/>
        </p:spPr>
        <p:txBody>
          <a:bodyPr wrap="square" rtlCol="0">
            <a:spAutoFit/>
          </a:bodyPr>
          <a:lstStyle/>
          <a:p>
            <a:r>
              <a:rPr lang="en-US" altLang="zh-CN" sz="2800" b="1" dirty="0" smtClean="0">
                <a:solidFill>
                  <a:schemeClr val="accent5">
                    <a:lumMod val="75000"/>
                  </a:schemeClr>
                </a:solidFill>
                <a:latin typeface="Century Gothic" panose="020B0502020202020204" pitchFamily="34" charset="0"/>
              </a:rPr>
              <a:t> National Oil companies</a:t>
            </a:r>
            <a:r>
              <a:rPr lang="zh-CN" altLang="en-US" sz="2800" b="1" dirty="0" smtClean="0">
                <a:solidFill>
                  <a:schemeClr val="accent5">
                    <a:lumMod val="75000"/>
                  </a:schemeClr>
                </a:solidFill>
                <a:latin typeface="Century Gothic" panose="020B0502020202020204" pitchFamily="34" charset="0"/>
              </a:rPr>
              <a:t>： </a:t>
            </a:r>
            <a:r>
              <a:rPr lang="en-US" altLang="zh-CN" sz="2800" b="1" dirty="0" smtClean="0">
                <a:solidFill>
                  <a:schemeClr val="accent5">
                    <a:lumMod val="75000"/>
                  </a:schemeClr>
                </a:solidFill>
                <a:latin typeface="Century Gothic" panose="020B0502020202020204" pitchFamily="34" charset="0"/>
              </a:rPr>
              <a:t>Oil’s Dark Secret </a:t>
            </a:r>
            <a:endParaRPr lang="en-US" altLang="zh-CN" sz="2800" b="1" dirty="0">
              <a:solidFill>
                <a:schemeClr val="accent5">
                  <a:lumMod val="75000"/>
                </a:schemeClr>
              </a:solidFill>
              <a:latin typeface="Century Gothic" panose="020B0502020202020204" pitchFamily="34" charset="0"/>
            </a:endParaRPr>
          </a:p>
        </p:txBody>
      </p:sp>
      <p:sp>
        <p:nvSpPr>
          <p:cNvPr id="6" name="矩形 5"/>
          <p:cNvSpPr/>
          <p:nvPr/>
        </p:nvSpPr>
        <p:spPr>
          <a:xfrm>
            <a:off x="274756" y="116632"/>
            <a:ext cx="1927131" cy="923330"/>
          </a:xfrm>
          <a:prstGeom prst="rect">
            <a:avLst/>
          </a:prstGeom>
          <a:noFill/>
        </p:spPr>
        <p:txBody>
          <a:bodyPr wrap="none" lIns="91440" tIns="45720" rIns="91440" bIns="45720">
            <a:spAutoFit/>
          </a:bodyPr>
          <a:lstStyle/>
          <a:p>
            <a:pPr algn="ctr"/>
            <a:r>
              <a:rPr lang="en-US" altLang="zh-CN" sz="5400" b="1" cap="none" spc="0" dirty="0" smtClean="0">
                <a:ln w="19050">
                  <a:solidFill>
                    <a:schemeClr val="tx2">
                      <a:tint val="1000"/>
                    </a:schemeClr>
                  </a:solidFill>
                  <a:prstDash val="solid"/>
                </a:ln>
                <a:solidFill>
                  <a:srgbClr val="0070C0"/>
                </a:solidFill>
                <a:effectLst>
                  <a:outerShdw blurRad="50000" dist="50800" dir="7500000" algn="tl">
                    <a:srgbClr val="000000">
                      <a:shade val="5000"/>
                      <a:alpha val="35000"/>
                    </a:srgbClr>
                  </a:outerShdw>
                </a:effectLst>
              </a:rPr>
              <a:t>Unit 4</a:t>
            </a:r>
            <a:endParaRPr lang="zh-CN" altLang="en-US" sz="5400" b="1" cap="none" spc="0" dirty="0">
              <a:ln w="19050">
                <a:solidFill>
                  <a:schemeClr val="tx2">
                    <a:tint val="1000"/>
                  </a:schemeClr>
                </a:solidFill>
                <a:prstDash val="solid"/>
              </a:ln>
              <a:solidFill>
                <a:srgbClr val="0070C0"/>
              </a:solidFill>
              <a:effectLst>
                <a:outerShdw blurRad="50000" dist="50800" dir="7500000" algn="tl">
                  <a:srgbClr val="000000">
                    <a:shade val="5000"/>
                    <a:alpha val="35000"/>
                  </a:srgbClr>
                </a:outerShdw>
              </a:effectLst>
            </a:endParaRPr>
          </a:p>
        </p:txBody>
      </p:sp>
      <p:pic>
        <p:nvPicPr>
          <p:cNvPr id="1027" name="Picture 3" descr="C:\Users\yangfang\AppData\Local\Microsoft\Windows\Temporary Internet Files\Content.IE5\AJ6RTASO\MC900446102[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73995" y="578297"/>
            <a:ext cx="2370005" cy="5647429"/>
          </a:xfrm>
          <a:prstGeom prst="rect">
            <a:avLst/>
          </a:prstGeom>
          <a:noFill/>
          <a:extLst>
            <a:ext uri="{909E8E84-426E-40DD-AFC4-6F175D3DCCD1}">
              <a14:hiddenFill xmlns:a14="http://schemas.microsoft.com/office/drawing/2010/main" xmlns="">
                <a:solidFill>
                  <a:srgbClr val="FFFFFF"/>
                </a:solidFill>
              </a14:hiddenFill>
            </a:ext>
          </a:extLst>
        </p:spPr>
      </p:pic>
      <p:sp>
        <p:nvSpPr>
          <p:cNvPr id="8" name="矩形 7"/>
          <p:cNvSpPr/>
          <p:nvPr/>
        </p:nvSpPr>
        <p:spPr>
          <a:xfrm>
            <a:off x="3000364" y="2000240"/>
            <a:ext cx="2714644" cy="1015663"/>
          </a:xfrm>
          <a:prstGeom prst="rect">
            <a:avLst/>
          </a:prstGeom>
          <a:noFill/>
        </p:spPr>
        <p:txBody>
          <a:bodyPr wrap="squar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altLang="zh-CN" sz="6000" b="1" dirty="0" smtClean="0">
                <a:solidFill>
                  <a:schemeClr val="accent5">
                    <a:lumMod val="75000"/>
                  </a:schemeClr>
                </a:solidFill>
                <a:latin typeface="Century Gothic" panose="020B0502020202020204" pitchFamily="34" charset="0"/>
              </a:rPr>
              <a:t>Text A</a:t>
            </a:r>
            <a:endParaRPr lang="zh-CN" altLang="en-US" sz="6000" b="1" cap="none" spc="0" dirty="0">
              <a:ln/>
              <a:solidFill>
                <a:schemeClr val="accent5">
                  <a:tint val="50000"/>
                  <a:satMod val="180000"/>
                </a:schemeClr>
              </a:solidFill>
              <a:effectLst/>
            </a:endParaRPr>
          </a:p>
        </p:txBody>
      </p:sp>
    </p:spTree>
    <p:extLst>
      <p:ext uri="{BB962C8B-B14F-4D97-AF65-F5344CB8AC3E}">
        <p14:creationId xmlns:p14="http://schemas.microsoft.com/office/powerpoint/2010/main" xmlns="" val="308632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yangfang\AppData\Local\Microsoft\Windows\Temporary Internet Files\Content.IE5\P813WJQY\MC900421224[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3632" y="5589240"/>
            <a:ext cx="3494114" cy="95646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5508104" y="188640"/>
            <a:ext cx="3528392"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rtlCol="0">
            <a:spAutoFit/>
          </a:bodyPr>
          <a:lstStyle/>
          <a:p>
            <a:r>
              <a:rPr lang="en-US" altLang="zh-CN" sz="2400" b="1" dirty="0" smtClean="0"/>
              <a:t>Information Analysis</a:t>
            </a:r>
            <a:endParaRPr lang="zh-CN" altLang="en-US" sz="2400" b="1" dirty="0"/>
          </a:p>
        </p:txBody>
      </p:sp>
      <p:sp>
        <p:nvSpPr>
          <p:cNvPr id="4" name="矩形 3"/>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5" name="TextBox 4"/>
          <p:cNvSpPr txBox="1"/>
          <p:nvPr/>
        </p:nvSpPr>
        <p:spPr>
          <a:xfrm>
            <a:off x="611560" y="1124744"/>
            <a:ext cx="8424936" cy="461665"/>
          </a:xfrm>
          <a:prstGeom prst="rect">
            <a:avLst/>
          </a:prstGeom>
          <a:noFill/>
        </p:spPr>
        <p:txBody>
          <a:bodyPr wrap="square" rtlCol="0">
            <a:spAutoFit/>
          </a:bodyPr>
          <a:lstStyle/>
          <a:p>
            <a:r>
              <a:rPr lang="en-US" altLang="zh-CN" sz="2400" b="1" dirty="0" smtClean="0">
                <a:solidFill>
                  <a:srgbClr val="0070C0"/>
                </a:solidFill>
              </a:rPr>
              <a:t>7. What strategies can be helpful for the nationalization?</a:t>
            </a:r>
            <a:endParaRPr lang="zh-CN" altLang="en-US" sz="2400" b="1" dirty="0">
              <a:solidFill>
                <a:srgbClr val="0070C0"/>
              </a:solidFill>
            </a:endParaRPr>
          </a:p>
        </p:txBody>
      </p:sp>
      <p:sp>
        <p:nvSpPr>
          <p:cNvPr id="6" name="TextBox 5"/>
          <p:cNvSpPr txBox="1"/>
          <p:nvPr/>
        </p:nvSpPr>
        <p:spPr>
          <a:xfrm>
            <a:off x="971600" y="1700808"/>
            <a:ext cx="7776864" cy="1200329"/>
          </a:xfrm>
          <a:prstGeom prst="rect">
            <a:avLst/>
          </a:prstGeom>
          <a:noFill/>
        </p:spPr>
        <p:txBody>
          <a:bodyPr wrap="square" rtlCol="0">
            <a:spAutoFit/>
          </a:bodyPr>
          <a:lstStyle/>
          <a:p>
            <a:r>
              <a:rPr lang="en-US" altLang="zh-CN" sz="2400" dirty="0" smtClean="0"/>
              <a:t>---- (Saudi Arabian) gradual and friendly takeover helps to preserve institutional memory and an efficient corporate culture. Otherwise …… (Para. 10)</a:t>
            </a:r>
            <a:endParaRPr lang="zh-CN" altLang="en-US" sz="2400" dirty="0"/>
          </a:p>
        </p:txBody>
      </p:sp>
      <p:sp>
        <p:nvSpPr>
          <p:cNvPr id="7" name="TextBox 6"/>
          <p:cNvSpPr txBox="1"/>
          <p:nvPr/>
        </p:nvSpPr>
        <p:spPr>
          <a:xfrm>
            <a:off x="946826" y="3068960"/>
            <a:ext cx="7776864" cy="830997"/>
          </a:xfrm>
          <a:prstGeom prst="rect">
            <a:avLst/>
          </a:prstGeom>
          <a:noFill/>
        </p:spPr>
        <p:txBody>
          <a:bodyPr wrap="square" rtlCol="0">
            <a:spAutoFit/>
          </a:bodyPr>
          <a:lstStyle/>
          <a:p>
            <a:r>
              <a:rPr lang="en-US" altLang="zh-CN" sz="2400" dirty="0" smtClean="0"/>
              <a:t>---- Clear strategic guidance goes hand-in-hand with operational autonomy at the best NOCs.  (Para. 11)</a:t>
            </a:r>
            <a:endParaRPr lang="zh-CN" altLang="en-US" sz="2400" dirty="0"/>
          </a:p>
        </p:txBody>
      </p:sp>
      <p:sp>
        <p:nvSpPr>
          <p:cNvPr id="8" name="TextBox 7"/>
          <p:cNvSpPr txBox="1"/>
          <p:nvPr/>
        </p:nvSpPr>
        <p:spPr>
          <a:xfrm>
            <a:off x="1007604" y="4051221"/>
            <a:ext cx="7560840" cy="461665"/>
          </a:xfrm>
          <a:prstGeom prst="rect">
            <a:avLst/>
          </a:prstGeom>
          <a:noFill/>
        </p:spPr>
        <p:txBody>
          <a:bodyPr wrap="square" rtlCol="0">
            <a:spAutoFit/>
          </a:bodyPr>
          <a:lstStyle/>
          <a:p>
            <a:r>
              <a:rPr lang="en-US" altLang="zh-CN" sz="2400" dirty="0" smtClean="0"/>
              <a:t>---- Competition also helps. (Pare. 12)</a:t>
            </a:r>
            <a:endParaRPr lang="zh-CN" altLang="en-US" sz="2400" dirty="0"/>
          </a:p>
        </p:txBody>
      </p:sp>
      <p:sp>
        <p:nvSpPr>
          <p:cNvPr id="9" name="TextBox 8"/>
          <p:cNvSpPr txBox="1"/>
          <p:nvPr/>
        </p:nvSpPr>
        <p:spPr>
          <a:xfrm>
            <a:off x="971600" y="4653136"/>
            <a:ext cx="7416824" cy="1200329"/>
          </a:xfrm>
          <a:prstGeom prst="rect">
            <a:avLst/>
          </a:prstGeom>
          <a:noFill/>
        </p:spPr>
        <p:txBody>
          <a:bodyPr wrap="square" rtlCol="0">
            <a:spAutoFit/>
          </a:bodyPr>
          <a:lstStyle/>
          <a:p>
            <a:r>
              <a:rPr lang="en-US" altLang="zh-CN" sz="2400" dirty="0" smtClean="0"/>
              <a:t>---- Abundant oil does not seem to be prerequisite to success for a NOC, but seems to do most state-run firms more harm than good. (Para. 13)</a:t>
            </a:r>
            <a:endParaRPr lang="zh-CN" altLang="en-US" sz="2400" dirty="0"/>
          </a:p>
        </p:txBody>
      </p:sp>
    </p:spTree>
    <p:extLst>
      <p:ext uri="{BB962C8B-B14F-4D97-AF65-F5344CB8AC3E}">
        <p14:creationId xmlns:p14="http://schemas.microsoft.com/office/powerpoint/2010/main" xmlns="" val="177666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yangfang\Desktop\IMG_3958.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1584"/>
            <a:ext cx="9144000" cy="78214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矩形 1"/>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 name="TextBox 2"/>
          <p:cNvSpPr txBox="1"/>
          <p:nvPr/>
        </p:nvSpPr>
        <p:spPr>
          <a:xfrm>
            <a:off x="5940152" y="260648"/>
            <a:ext cx="2736304" cy="461665"/>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wrap="square" rtlCol="0">
            <a:spAutoFit/>
          </a:bodyPr>
          <a:lstStyle/>
          <a:p>
            <a:r>
              <a:rPr lang="en-US" altLang="zh-CN" sz="2400" dirty="0" smtClean="0"/>
              <a:t>Theme Discussion</a:t>
            </a:r>
            <a:endParaRPr lang="zh-CN" altLang="en-US" sz="2400" dirty="0"/>
          </a:p>
        </p:txBody>
      </p:sp>
      <p:sp>
        <p:nvSpPr>
          <p:cNvPr id="4" name="TextBox 3"/>
          <p:cNvSpPr txBox="1"/>
          <p:nvPr/>
        </p:nvSpPr>
        <p:spPr>
          <a:xfrm>
            <a:off x="827584" y="1268760"/>
            <a:ext cx="7416824" cy="1477328"/>
          </a:xfrm>
          <a:prstGeom prst="rect">
            <a:avLst/>
          </a:prstGeom>
          <a:noFill/>
        </p:spPr>
        <p:txBody>
          <a:bodyPr wrap="square" rtlCol="0">
            <a:spAutoFit/>
          </a:bodyPr>
          <a:lstStyle/>
          <a:p>
            <a:pPr marL="342900" indent="-342900">
              <a:buAutoNum type="arabicPeriod"/>
            </a:pPr>
            <a:r>
              <a:rPr lang="en-US" altLang="zh-CN" sz="2400" dirty="0" smtClean="0">
                <a:solidFill>
                  <a:schemeClr val="accent1">
                    <a:lumMod val="75000"/>
                  </a:schemeClr>
                </a:solidFill>
              </a:rPr>
              <a:t>How do you understand “Abundant, inalienable oil, on the other hand, seems to do most state-run firms more harm than good”(Para. 13)?</a:t>
            </a:r>
            <a:r>
              <a:rPr lang="en-US" altLang="zh-CN" sz="2400" dirty="0">
                <a:solidFill>
                  <a:schemeClr val="accent1">
                    <a:lumMod val="75000"/>
                  </a:schemeClr>
                </a:solidFill>
              </a:rPr>
              <a:t> </a:t>
            </a:r>
            <a:endParaRPr lang="zh-CN" altLang="en-US" dirty="0">
              <a:solidFill>
                <a:schemeClr val="accent1">
                  <a:lumMod val="75000"/>
                </a:schemeClr>
              </a:solidFill>
            </a:endParaRPr>
          </a:p>
          <a:p>
            <a:r>
              <a:rPr lang="en-US" altLang="zh-CN" dirty="0" smtClean="0"/>
              <a:t> </a:t>
            </a:r>
            <a:endParaRPr lang="zh-CN" altLang="en-US" dirty="0"/>
          </a:p>
        </p:txBody>
      </p:sp>
      <p:sp>
        <p:nvSpPr>
          <p:cNvPr id="5" name="TextBox 4"/>
          <p:cNvSpPr txBox="1"/>
          <p:nvPr/>
        </p:nvSpPr>
        <p:spPr>
          <a:xfrm>
            <a:off x="935596" y="4581128"/>
            <a:ext cx="7272808" cy="1200329"/>
          </a:xfrm>
          <a:prstGeom prst="rect">
            <a:avLst/>
          </a:prstGeom>
          <a:noFill/>
        </p:spPr>
        <p:txBody>
          <a:bodyPr wrap="square" rtlCol="0">
            <a:spAutoFit/>
          </a:bodyPr>
          <a:lstStyle/>
          <a:p>
            <a:r>
              <a:rPr lang="en-US" altLang="zh-CN" sz="2400" dirty="0" smtClean="0">
                <a:solidFill>
                  <a:schemeClr val="bg1"/>
                </a:solidFill>
              </a:rPr>
              <a:t>2. China </a:t>
            </a:r>
            <a:r>
              <a:rPr lang="en-US" altLang="zh-CN" sz="2400" dirty="0">
                <a:solidFill>
                  <a:schemeClr val="bg1"/>
                </a:solidFill>
              </a:rPr>
              <a:t>has several NOCs, such as </a:t>
            </a:r>
            <a:r>
              <a:rPr lang="en-US" altLang="zh-CN" sz="2400" dirty="0" err="1">
                <a:solidFill>
                  <a:schemeClr val="bg1"/>
                </a:solidFill>
              </a:rPr>
              <a:t>PetroChina</a:t>
            </a:r>
            <a:r>
              <a:rPr lang="en-US" altLang="zh-CN" sz="2400" dirty="0">
                <a:solidFill>
                  <a:schemeClr val="bg1"/>
                </a:solidFill>
              </a:rPr>
              <a:t>, </a:t>
            </a:r>
            <a:r>
              <a:rPr lang="en-US" altLang="zh-CN" sz="2400" dirty="0" smtClean="0">
                <a:solidFill>
                  <a:schemeClr val="bg1"/>
                </a:solidFill>
              </a:rPr>
              <a:t> </a:t>
            </a:r>
          </a:p>
          <a:p>
            <a:r>
              <a:rPr lang="en-US" altLang="zh-CN" sz="2400" dirty="0" smtClean="0">
                <a:solidFill>
                  <a:schemeClr val="bg1"/>
                </a:solidFill>
              </a:rPr>
              <a:t>    Sinopec</a:t>
            </a:r>
            <a:r>
              <a:rPr lang="en-US" altLang="zh-CN" sz="2400" dirty="0">
                <a:solidFill>
                  <a:schemeClr val="bg1"/>
                </a:solidFill>
              </a:rPr>
              <a:t>. Do you have some suggestions on their </a:t>
            </a:r>
            <a:r>
              <a:rPr lang="en-US" altLang="zh-CN" sz="2400" dirty="0" smtClean="0">
                <a:solidFill>
                  <a:schemeClr val="bg1"/>
                </a:solidFill>
              </a:rPr>
              <a:t> </a:t>
            </a:r>
          </a:p>
          <a:p>
            <a:r>
              <a:rPr lang="en-US" altLang="zh-CN" sz="2400" dirty="0">
                <a:solidFill>
                  <a:schemeClr val="bg1"/>
                </a:solidFill>
              </a:rPr>
              <a:t> </a:t>
            </a:r>
            <a:r>
              <a:rPr lang="en-US" altLang="zh-CN" sz="2400" dirty="0" smtClean="0">
                <a:solidFill>
                  <a:schemeClr val="bg1"/>
                </a:solidFill>
              </a:rPr>
              <a:t>   development</a:t>
            </a:r>
            <a:r>
              <a:rPr lang="en-US" altLang="zh-CN" sz="2400" dirty="0">
                <a:solidFill>
                  <a:schemeClr val="bg1"/>
                </a:solidFill>
              </a:rPr>
              <a:t>?</a:t>
            </a:r>
          </a:p>
        </p:txBody>
      </p:sp>
    </p:spTree>
    <p:extLst>
      <p:ext uri="{BB962C8B-B14F-4D97-AF65-F5344CB8AC3E}">
        <p14:creationId xmlns:p14="http://schemas.microsoft.com/office/powerpoint/2010/main" xmlns="" val="505065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yangfang\Desktop\IMG_3143.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4077072"/>
            <a:ext cx="9144000" cy="281537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矩形 1"/>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 name="TextBox 2"/>
          <p:cNvSpPr txBox="1"/>
          <p:nvPr/>
        </p:nvSpPr>
        <p:spPr>
          <a:xfrm>
            <a:off x="5940152" y="260648"/>
            <a:ext cx="2736304" cy="461665"/>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wrap="square" rtlCol="0">
            <a:spAutoFit/>
          </a:bodyPr>
          <a:lstStyle/>
          <a:p>
            <a:r>
              <a:rPr lang="en-US" altLang="zh-CN" sz="2400" dirty="0" smtClean="0"/>
              <a:t>Theme Discussion</a:t>
            </a:r>
            <a:endParaRPr lang="zh-CN" altLang="en-US" sz="2400" dirty="0"/>
          </a:p>
        </p:txBody>
      </p:sp>
      <p:sp>
        <p:nvSpPr>
          <p:cNvPr id="4" name="TextBox 3"/>
          <p:cNvSpPr txBox="1"/>
          <p:nvPr/>
        </p:nvSpPr>
        <p:spPr>
          <a:xfrm>
            <a:off x="467544" y="980728"/>
            <a:ext cx="8208912" cy="1200329"/>
          </a:xfrm>
          <a:prstGeom prst="rect">
            <a:avLst/>
          </a:prstGeom>
          <a:noFill/>
        </p:spPr>
        <p:txBody>
          <a:bodyPr wrap="square" rtlCol="0">
            <a:spAutoFit/>
          </a:bodyPr>
          <a:lstStyle/>
          <a:p>
            <a:pPr marL="457200" indent="-457200">
              <a:buAutoNum type="arabicPeriod"/>
            </a:pPr>
            <a:r>
              <a:rPr lang="en-US" altLang="zh-CN" sz="2400" dirty="0" smtClean="0"/>
              <a:t>How </a:t>
            </a:r>
            <a:r>
              <a:rPr lang="en-US" altLang="zh-CN" sz="2400" dirty="0"/>
              <a:t>do you understand “Abundant, inalienable oil, on </a:t>
            </a:r>
            <a:r>
              <a:rPr lang="en-US" altLang="zh-CN" sz="2400" dirty="0" smtClean="0"/>
              <a:t>  the </a:t>
            </a:r>
            <a:r>
              <a:rPr lang="en-US" altLang="zh-CN" sz="2400" dirty="0"/>
              <a:t>other hand, seems to do most state-run firms more </a:t>
            </a:r>
            <a:r>
              <a:rPr lang="en-US" altLang="zh-CN" sz="2400" dirty="0" smtClean="0"/>
              <a:t>   harm </a:t>
            </a:r>
            <a:r>
              <a:rPr lang="en-US" altLang="zh-CN" sz="2400" dirty="0"/>
              <a:t>than good</a:t>
            </a:r>
            <a:r>
              <a:rPr lang="en-US" altLang="zh-CN" sz="2400" dirty="0" smtClean="0"/>
              <a:t>” (</a:t>
            </a:r>
            <a:r>
              <a:rPr lang="en-US" altLang="zh-CN" sz="2400" dirty="0"/>
              <a:t>Para. 13)? </a:t>
            </a:r>
          </a:p>
        </p:txBody>
      </p:sp>
      <p:sp>
        <p:nvSpPr>
          <p:cNvPr id="5" name="TextBox 4"/>
          <p:cNvSpPr txBox="1"/>
          <p:nvPr/>
        </p:nvSpPr>
        <p:spPr>
          <a:xfrm>
            <a:off x="683568" y="2780928"/>
            <a:ext cx="8280920" cy="2308324"/>
          </a:xfrm>
          <a:prstGeom prst="rect">
            <a:avLst/>
          </a:prstGeom>
          <a:noFill/>
        </p:spPr>
        <p:txBody>
          <a:bodyPr wrap="square" rtlCol="0">
            <a:spAutoFit/>
          </a:bodyPr>
          <a:lstStyle/>
          <a:p>
            <a:pPr algn="just"/>
            <a:r>
              <a:rPr lang="en-US" altLang="zh-CN" sz="2400" dirty="0">
                <a:solidFill>
                  <a:srgbClr val="7030A0"/>
                </a:solidFill>
              </a:rPr>
              <a:t>Some countries waste money from oil on authority of the state. Without the effective control of the countries over NOCs, many problems will appear, such as inefficiency and corruption. In some areas, private-owned oil companies perform better. So nationalization of oil company is not always a good way to develop oil industry.</a:t>
            </a:r>
            <a:endParaRPr lang="zh-CN" altLang="en-US" sz="2400" dirty="0">
              <a:solidFill>
                <a:srgbClr val="7030A0"/>
              </a:solidFill>
            </a:endParaRPr>
          </a:p>
        </p:txBody>
      </p:sp>
    </p:spTree>
    <p:extLst>
      <p:ext uri="{BB962C8B-B14F-4D97-AF65-F5344CB8AC3E}">
        <p14:creationId xmlns:p14="http://schemas.microsoft.com/office/powerpoint/2010/main" xmlns="" val="28240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 name="TextBox 2"/>
          <p:cNvSpPr txBox="1"/>
          <p:nvPr/>
        </p:nvSpPr>
        <p:spPr>
          <a:xfrm>
            <a:off x="5940152" y="138499"/>
            <a:ext cx="2736304" cy="461665"/>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wrap="square" rtlCol="0">
            <a:spAutoFit/>
          </a:bodyPr>
          <a:lstStyle/>
          <a:p>
            <a:r>
              <a:rPr lang="en-US" altLang="zh-CN" sz="2400" dirty="0" smtClean="0"/>
              <a:t>Theme Discussion</a:t>
            </a:r>
            <a:endParaRPr lang="zh-CN" altLang="en-US" sz="2400" dirty="0"/>
          </a:p>
        </p:txBody>
      </p:sp>
      <p:pic>
        <p:nvPicPr>
          <p:cNvPr id="4098" name="Picture 2" descr="C:\Users\yangfang\Desktop\IMG_3143.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4005064"/>
            <a:ext cx="9168325" cy="285293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07699" y="738664"/>
            <a:ext cx="8280920" cy="1200329"/>
          </a:xfrm>
          <a:prstGeom prst="rect">
            <a:avLst/>
          </a:prstGeom>
          <a:noFill/>
        </p:spPr>
        <p:txBody>
          <a:bodyPr wrap="square" rtlCol="0">
            <a:spAutoFit/>
          </a:bodyPr>
          <a:lstStyle/>
          <a:p>
            <a:r>
              <a:rPr lang="en-US" altLang="zh-CN" sz="2400" dirty="0"/>
              <a:t>2. China has several NOCs, such as </a:t>
            </a:r>
            <a:r>
              <a:rPr lang="en-US" altLang="zh-CN" sz="2400" dirty="0" err="1"/>
              <a:t>PetroChina</a:t>
            </a:r>
            <a:r>
              <a:rPr lang="en-US" altLang="zh-CN" sz="2400" dirty="0"/>
              <a:t>, </a:t>
            </a:r>
            <a:r>
              <a:rPr lang="en-US" altLang="zh-CN" sz="2400" dirty="0" smtClean="0"/>
              <a:t>Sinopec</a:t>
            </a:r>
            <a:r>
              <a:rPr lang="zh-CN" altLang="en-US" sz="2400" dirty="0" smtClean="0"/>
              <a:t>， </a:t>
            </a:r>
            <a:endParaRPr lang="en-US" altLang="zh-CN" sz="2400" dirty="0" smtClean="0"/>
          </a:p>
          <a:p>
            <a:r>
              <a:rPr lang="en-US" altLang="zh-CN" sz="2400" dirty="0"/>
              <a:t> </a:t>
            </a:r>
            <a:r>
              <a:rPr lang="en-US" altLang="zh-CN" sz="2400" dirty="0" smtClean="0"/>
              <a:t>   and CNOOC.  Do </a:t>
            </a:r>
            <a:r>
              <a:rPr lang="en-US" altLang="zh-CN" sz="2400" dirty="0"/>
              <a:t>you have some suggestions on their </a:t>
            </a:r>
            <a:r>
              <a:rPr lang="en-US" altLang="zh-CN" sz="2400" dirty="0" smtClean="0"/>
              <a:t>     development</a:t>
            </a:r>
            <a:r>
              <a:rPr lang="en-US" altLang="zh-CN" sz="2400" dirty="0"/>
              <a:t>?</a:t>
            </a:r>
          </a:p>
        </p:txBody>
      </p:sp>
      <p:sp>
        <p:nvSpPr>
          <p:cNvPr id="5" name="TextBox 4"/>
          <p:cNvSpPr txBox="1"/>
          <p:nvPr/>
        </p:nvSpPr>
        <p:spPr>
          <a:xfrm>
            <a:off x="352789" y="1912601"/>
            <a:ext cx="8568952" cy="3416320"/>
          </a:xfrm>
          <a:prstGeom prst="rect">
            <a:avLst/>
          </a:prstGeom>
          <a:noFill/>
        </p:spPr>
        <p:txBody>
          <a:bodyPr wrap="square" rtlCol="0">
            <a:spAutoFit/>
          </a:bodyPr>
          <a:lstStyle/>
          <a:p>
            <a:pPr algn="just"/>
            <a:r>
              <a:rPr lang="en-US" altLang="zh-CN" sz="2400" dirty="0">
                <a:solidFill>
                  <a:srgbClr val="7030A0"/>
                </a:solidFill>
              </a:rPr>
              <a:t>Chinese NOCs have similar problems to other countries’, </a:t>
            </a:r>
            <a:r>
              <a:rPr lang="en-US" altLang="zh-CN" sz="2400" dirty="0" err="1" smtClean="0">
                <a:solidFill>
                  <a:srgbClr val="7030A0"/>
                </a:solidFill>
              </a:rPr>
              <a:t>eg</a:t>
            </a:r>
            <a:r>
              <a:rPr lang="en-US" altLang="zh-CN" sz="2400" dirty="0" smtClean="0">
                <a:solidFill>
                  <a:srgbClr val="7030A0"/>
                </a:solidFill>
              </a:rPr>
              <a:t>., </a:t>
            </a:r>
            <a:r>
              <a:rPr lang="en-US" altLang="zh-CN" sz="2400" dirty="0">
                <a:solidFill>
                  <a:srgbClr val="7030A0"/>
                </a:solidFill>
              </a:rPr>
              <a:t>over-staffing, political interference and corruption. </a:t>
            </a:r>
            <a:endParaRPr lang="en-US" altLang="zh-CN" sz="2400" dirty="0" smtClean="0">
              <a:solidFill>
                <a:srgbClr val="7030A0"/>
              </a:solidFill>
            </a:endParaRPr>
          </a:p>
          <a:p>
            <a:pPr algn="just"/>
            <a:r>
              <a:rPr lang="en-US" altLang="zh-CN" sz="2400" dirty="0" smtClean="0">
                <a:solidFill>
                  <a:srgbClr val="7030A0"/>
                </a:solidFill>
              </a:rPr>
              <a:t>Some </a:t>
            </a:r>
            <a:r>
              <a:rPr lang="en-US" altLang="zh-CN" sz="2400" dirty="0">
                <a:solidFill>
                  <a:srgbClr val="7030A0"/>
                </a:solidFill>
              </a:rPr>
              <a:t>experiences from other country’s NOCs deserve Chinese NOCs’ </a:t>
            </a:r>
            <a:r>
              <a:rPr lang="en-US" altLang="zh-CN" sz="2400" dirty="0" smtClean="0">
                <a:solidFill>
                  <a:srgbClr val="7030A0"/>
                </a:solidFill>
              </a:rPr>
              <a:t>study (regulated by the country).</a:t>
            </a:r>
          </a:p>
          <a:p>
            <a:pPr algn="just"/>
            <a:r>
              <a:rPr lang="en-US" altLang="zh-CN" sz="2400" dirty="0" smtClean="0">
                <a:solidFill>
                  <a:srgbClr val="7030A0"/>
                </a:solidFill>
              </a:rPr>
              <a:t>Permit the foreign investment </a:t>
            </a:r>
            <a:r>
              <a:rPr lang="en-US" altLang="zh-CN" sz="2400" dirty="0">
                <a:solidFill>
                  <a:srgbClr val="7030A0"/>
                </a:solidFill>
              </a:rPr>
              <a:t>on Chinese oil industry. Proper competition forces </a:t>
            </a:r>
            <a:r>
              <a:rPr lang="en-US" altLang="zh-CN" sz="2400" dirty="0" smtClean="0">
                <a:solidFill>
                  <a:srgbClr val="7030A0"/>
                </a:solidFill>
              </a:rPr>
              <a:t>NOCs </a:t>
            </a:r>
            <a:r>
              <a:rPr lang="en-US" altLang="zh-CN" sz="2400" dirty="0">
                <a:solidFill>
                  <a:srgbClr val="7030A0"/>
                </a:solidFill>
              </a:rPr>
              <a:t>to keep costs down and methods up to date. The presence of multinationals also helps to develop a country’s pool of skilled labor and to disseminate new technology and ideas.</a:t>
            </a:r>
            <a:endParaRPr lang="zh-CN" altLang="en-US" sz="2400" dirty="0">
              <a:solidFill>
                <a:srgbClr val="7030A0"/>
              </a:solidFill>
            </a:endParaRPr>
          </a:p>
        </p:txBody>
      </p:sp>
    </p:spTree>
    <p:extLst>
      <p:ext uri="{BB962C8B-B14F-4D97-AF65-F5344CB8AC3E}">
        <p14:creationId xmlns:p14="http://schemas.microsoft.com/office/powerpoint/2010/main" xmlns="" val="100529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528" y="0"/>
            <a:ext cx="5796136" cy="658835"/>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  Section 2 text learning</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89090" name="TextBox 3"/>
          <p:cNvSpPr txBox="1">
            <a:spLocks noChangeArrowheads="1"/>
          </p:cNvSpPr>
          <p:nvPr/>
        </p:nvSpPr>
        <p:spPr bwMode="auto">
          <a:xfrm>
            <a:off x="468313" y="844550"/>
            <a:ext cx="8207375" cy="2092325"/>
          </a:xfrm>
          <a:prstGeom prst="rect">
            <a:avLst/>
          </a:prstGeom>
          <a:noFill/>
          <a:ln w="9525">
            <a:noFill/>
            <a:miter lim="800000"/>
            <a:headEnd/>
            <a:tailEnd/>
          </a:ln>
        </p:spPr>
        <p:txBody>
          <a:bodyPr>
            <a:spAutoFit/>
          </a:bodyPr>
          <a:lstStyle/>
          <a:p>
            <a:pPr algn="just"/>
            <a:r>
              <a:rPr lang="en-US" altLang="zh-CN" sz="2600" dirty="0" smtClean="0">
                <a:latin typeface="Times New Roman" pitchFamily="18" charset="0"/>
                <a:ea typeface="华文细黑" pitchFamily="2" charset="-122"/>
                <a:cs typeface="Times New Roman" pitchFamily="18" charset="0"/>
              </a:rPr>
              <a:t>1</a:t>
            </a:r>
            <a:r>
              <a:rPr lang="zh-CN" altLang="en-US" sz="2600" dirty="0" smtClean="0">
                <a:latin typeface="Times New Roman" pitchFamily="18" charset="0"/>
                <a:ea typeface="华文细黑" pitchFamily="2" charset="-122"/>
                <a:cs typeface="Times New Roman" pitchFamily="18" charset="0"/>
              </a:rPr>
              <a:t>）</a:t>
            </a:r>
            <a:r>
              <a:rPr lang="en-US" altLang="zh-CN" sz="2600" dirty="0">
                <a:latin typeface="Times New Roman" pitchFamily="18" charset="0"/>
                <a:ea typeface="华文细黑" pitchFamily="2" charset="-122"/>
                <a:cs typeface="Times New Roman" pitchFamily="18" charset="0"/>
              </a:rPr>
              <a:t>Because these national champions control ……the likes of Exxon to </a:t>
            </a:r>
            <a:r>
              <a:rPr lang="en-US" altLang="zh-CN" sz="2600" dirty="0">
                <a:solidFill>
                  <a:srgbClr val="C00000"/>
                </a:solidFill>
                <a:latin typeface="Times New Roman" pitchFamily="18" charset="0"/>
                <a:ea typeface="华文细黑" pitchFamily="2" charset="-122"/>
                <a:cs typeface="Times New Roman" pitchFamily="18" charset="0"/>
              </a:rPr>
              <a:t>assuage</a:t>
            </a:r>
            <a:r>
              <a:rPr lang="en-US" altLang="zh-CN" sz="2600" dirty="0">
                <a:latin typeface="Times New Roman" pitchFamily="18" charset="0"/>
                <a:ea typeface="华文细黑" pitchFamily="2" charset="-122"/>
                <a:cs typeface="Times New Roman" pitchFamily="18" charset="0"/>
              </a:rPr>
              <a:t> the current worries about supply and influence the accompanying </a:t>
            </a:r>
            <a:r>
              <a:rPr lang="en-US" altLang="zh-CN" sz="2600" dirty="0">
                <a:solidFill>
                  <a:srgbClr val="C00000"/>
                </a:solidFill>
                <a:latin typeface="Times New Roman" pitchFamily="18" charset="0"/>
                <a:ea typeface="华文细黑" pitchFamily="2" charset="-122"/>
                <a:cs typeface="Times New Roman" pitchFamily="18" charset="0"/>
              </a:rPr>
              <a:t>record    prices</a:t>
            </a:r>
            <a:r>
              <a:rPr lang="en-US" altLang="zh-CN" sz="2600" dirty="0">
                <a:latin typeface="Times New Roman" pitchFamily="18" charset="0"/>
                <a:ea typeface="华文细黑" pitchFamily="2" charset="-122"/>
                <a:cs typeface="Times New Roman" pitchFamily="18" charset="0"/>
              </a:rPr>
              <a:t>. …… they </a:t>
            </a:r>
            <a:r>
              <a:rPr lang="en-US" altLang="zh-CN" sz="2600" dirty="0">
                <a:solidFill>
                  <a:srgbClr val="C00000"/>
                </a:solidFill>
                <a:latin typeface="Times New Roman" pitchFamily="18" charset="0"/>
                <a:ea typeface="华文细黑" pitchFamily="2" charset="-122"/>
                <a:cs typeface="Times New Roman" pitchFamily="18" charset="0"/>
              </a:rPr>
              <a:t>are prone to </a:t>
            </a:r>
            <a:r>
              <a:rPr lang="en-US" altLang="zh-CN" sz="2600" dirty="0">
                <a:latin typeface="Times New Roman" pitchFamily="18" charset="0"/>
                <a:ea typeface="华文细黑" pitchFamily="2" charset="-122"/>
                <a:cs typeface="Times New Roman" pitchFamily="18" charset="0"/>
              </a:rPr>
              <a:t>over-staffing, underinvestment, political interference and corruption.       </a:t>
            </a:r>
            <a:r>
              <a:rPr lang="en-US" altLang="zh-CN" sz="2000" dirty="0">
                <a:latin typeface="Times New Roman" pitchFamily="18" charset="0"/>
                <a:ea typeface="华文细黑" pitchFamily="2" charset="-122"/>
                <a:cs typeface="Times New Roman" pitchFamily="18" charset="0"/>
              </a:rPr>
              <a:t>(Para. 1)</a:t>
            </a:r>
          </a:p>
        </p:txBody>
      </p:sp>
      <p:sp>
        <p:nvSpPr>
          <p:cNvPr id="5" name="TextBox 4"/>
          <p:cNvSpPr txBox="1">
            <a:spLocks noChangeArrowheads="1"/>
          </p:cNvSpPr>
          <p:nvPr/>
        </p:nvSpPr>
        <p:spPr bwMode="auto">
          <a:xfrm>
            <a:off x="684213" y="4652963"/>
            <a:ext cx="7991475" cy="1920875"/>
          </a:xfrm>
          <a:prstGeom prst="rect">
            <a:avLst/>
          </a:prstGeom>
          <a:noFill/>
          <a:ln w="9525">
            <a:noFill/>
            <a:miter lim="800000"/>
            <a:headEnd/>
            <a:tailEnd/>
          </a:ln>
        </p:spPr>
        <p:txBody>
          <a:bodyPr>
            <a:spAutoFit/>
          </a:bodyPr>
          <a:lstStyle/>
          <a:p>
            <a:pPr>
              <a:lnSpc>
                <a:spcPct val="150000"/>
              </a:lnSpc>
            </a:pPr>
            <a:r>
              <a:rPr lang="zh-CN" altLang="en-US" sz="2000" b="1" dirty="0">
                <a:solidFill>
                  <a:srgbClr val="13263B"/>
                </a:solidFill>
                <a:latin typeface="楷体" pitchFamily="49" charset="-122"/>
                <a:ea typeface="楷体" pitchFamily="49" charset="-122"/>
              </a:rPr>
              <a:t>由于这些国有巨头们控制了世界上大约</a:t>
            </a:r>
            <a:r>
              <a:rPr lang="en-US" altLang="zh-CN" sz="2000" b="1" dirty="0">
                <a:solidFill>
                  <a:srgbClr val="13263B"/>
                </a:solidFill>
                <a:latin typeface="楷体" pitchFamily="49" charset="-122"/>
                <a:ea typeface="楷体" pitchFamily="49" charset="-122"/>
              </a:rPr>
              <a:t>90</a:t>
            </a:r>
            <a:r>
              <a:rPr lang="zh-CN" altLang="en-US" sz="2000" b="1" dirty="0">
                <a:solidFill>
                  <a:srgbClr val="13263B"/>
                </a:solidFill>
                <a:latin typeface="楷体" pitchFamily="49" charset="-122"/>
                <a:ea typeface="楷体" pitchFamily="49" charset="-122"/>
              </a:rPr>
              <a:t>％的石油和天然气，因此相比埃克森之类的公司，他们更易于</a:t>
            </a:r>
            <a:r>
              <a:rPr lang="zh-CN" altLang="en-US" sz="2000" b="1" dirty="0">
                <a:solidFill>
                  <a:srgbClr val="C00000"/>
                </a:solidFill>
                <a:latin typeface="楷体" pitchFamily="49" charset="-122"/>
                <a:ea typeface="楷体" pitchFamily="49" charset="-122"/>
              </a:rPr>
              <a:t>缓和</a:t>
            </a:r>
            <a:r>
              <a:rPr lang="zh-CN" altLang="en-US" sz="2000" b="1" dirty="0">
                <a:solidFill>
                  <a:srgbClr val="13263B"/>
                </a:solidFill>
                <a:latin typeface="楷体" pitchFamily="49" charset="-122"/>
                <a:ea typeface="楷体" pitchFamily="49" charset="-122"/>
              </a:rPr>
              <a:t>现在对石油供应的焦虑，并影响相应的</a:t>
            </a:r>
            <a:r>
              <a:rPr lang="zh-CN" altLang="en-US" sz="2000" b="1" dirty="0">
                <a:solidFill>
                  <a:srgbClr val="C00000"/>
                </a:solidFill>
                <a:latin typeface="楷体" pitchFamily="49" charset="-122"/>
                <a:ea typeface="楷体" pitchFamily="49" charset="-122"/>
              </a:rPr>
              <a:t>创纪录高价</a:t>
            </a:r>
            <a:r>
              <a:rPr lang="zh-CN" altLang="en-US" sz="2000" b="1" dirty="0">
                <a:solidFill>
                  <a:srgbClr val="13263B"/>
                </a:solidFill>
                <a:latin typeface="楷体" pitchFamily="49" charset="-122"/>
                <a:ea typeface="楷体" pitchFamily="49" charset="-122"/>
              </a:rPr>
              <a:t>。但是和大多数国有公司一样，它们也容易有各种弊端：人员过剩，投资不足，政治干涉以及腐败。</a:t>
            </a:r>
            <a:endParaRPr lang="en-US" altLang="zh-CN" sz="2000" b="1" dirty="0">
              <a:solidFill>
                <a:srgbClr val="13263B"/>
              </a:solidFill>
              <a:latin typeface="楷体" pitchFamily="49" charset="-122"/>
              <a:ea typeface="楷体" pitchFamily="49" charset="-122"/>
            </a:endParaRPr>
          </a:p>
        </p:txBody>
      </p:sp>
      <p:sp>
        <p:nvSpPr>
          <p:cNvPr id="7" name="TextBox 6"/>
          <p:cNvSpPr txBox="1"/>
          <p:nvPr/>
        </p:nvSpPr>
        <p:spPr>
          <a:xfrm>
            <a:off x="684213" y="3141663"/>
            <a:ext cx="7920037" cy="1200150"/>
          </a:xfrm>
          <a:prstGeom prst="rect">
            <a:avLst/>
          </a:prstGeom>
          <a:solidFill>
            <a:schemeClr val="accent6">
              <a:lumMod val="20000"/>
              <a:lumOff val="80000"/>
            </a:schemeClr>
          </a:solidFill>
        </p:spPr>
        <p:txBody>
          <a:bodyPr>
            <a:spAutoFit/>
          </a:bodyPr>
          <a:lstStyle/>
          <a:p>
            <a:pPr fontAlgn="auto">
              <a:spcBef>
                <a:spcPts val="0"/>
              </a:spcBef>
              <a:spcAft>
                <a:spcPts val="0"/>
              </a:spcAft>
              <a:defRPr/>
            </a:pPr>
            <a:r>
              <a:rPr lang="en-US" altLang="zh-CN" sz="2400" dirty="0">
                <a:solidFill>
                  <a:schemeClr val="accent6">
                    <a:lumMod val="50000"/>
                  </a:schemeClr>
                </a:solidFill>
                <a:latin typeface="+mn-lt"/>
                <a:ea typeface="+mn-ea"/>
              </a:rPr>
              <a:t>be prone to </a:t>
            </a:r>
            <a:r>
              <a:rPr lang="en-US" altLang="zh-CN" sz="2400" dirty="0" err="1">
                <a:solidFill>
                  <a:schemeClr val="accent6">
                    <a:lumMod val="50000"/>
                  </a:schemeClr>
                </a:solidFill>
                <a:latin typeface="+mn-lt"/>
                <a:ea typeface="+mn-ea"/>
              </a:rPr>
              <a:t>sth</a:t>
            </a:r>
            <a:r>
              <a:rPr lang="en-US" altLang="zh-CN" sz="2400" dirty="0">
                <a:solidFill>
                  <a:schemeClr val="accent6">
                    <a:lumMod val="50000"/>
                  </a:schemeClr>
                </a:solidFill>
                <a:latin typeface="+mn-lt"/>
                <a:ea typeface="+mn-ea"/>
              </a:rPr>
              <a:t>.</a:t>
            </a:r>
            <a:r>
              <a:rPr lang="en-US" altLang="zh-CN" sz="2400" dirty="0">
                <a:latin typeface="+mn-lt"/>
                <a:ea typeface="+mn-ea"/>
              </a:rPr>
              <a:t>: to have a tendency to be affected by it  or to do it </a:t>
            </a:r>
            <a:r>
              <a:rPr lang="zh-CN" altLang="en-US" sz="2400" dirty="0">
                <a:latin typeface="楷体" pitchFamily="49" charset="-122"/>
                <a:ea typeface="楷体" pitchFamily="49" charset="-122"/>
              </a:rPr>
              <a:t>有</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倾向，易于</a:t>
            </a:r>
            <a:endParaRPr lang="en-US" altLang="zh-CN" sz="2400" dirty="0">
              <a:latin typeface="楷体" pitchFamily="49" charset="-122"/>
              <a:ea typeface="楷体" pitchFamily="49" charset="-122"/>
            </a:endParaRPr>
          </a:p>
          <a:p>
            <a:pPr fontAlgn="auto">
              <a:spcBef>
                <a:spcPts val="0"/>
              </a:spcBef>
              <a:spcAft>
                <a:spcPts val="0"/>
              </a:spcAft>
              <a:defRPr/>
            </a:pPr>
            <a:r>
              <a:rPr lang="en-US" altLang="zh-CN" sz="2400" dirty="0">
                <a:solidFill>
                  <a:schemeClr val="accent6">
                    <a:lumMod val="50000"/>
                  </a:schemeClr>
                </a:solidFill>
                <a:latin typeface="+mn-lt"/>
                <a:ea typeface="+mn-ea"/>
              </a:rPr>
              <a:t>Cf</a:t>
            </a:r>
            <a:r>
              <a:rPr lang="en-US" altLang="zh-CN" sz="2400" dirty="0">
                <a:latin typeface="+mn-lt"/>
                <a:ea typeface="+mn-ea"/>
              </a:rPr>
              <a:t>. be liable to; be apt to</a:t>
            </a:r>
            <a:endParaRPr lang="zh-CN" altLang="en-US" sz="2400" dirty="0">
              <a:latin typeface="+mn-lt"/>
              <a:ea typeface="+mn-ea"/>
            </a:endParaRPr>
          </a:p>
        </p:txBody>
      </p:sp>
      <p:sp>
        <p:nvSpPr>
          <p:cNvPr id="6" name="TextBox 5"/>
          <p:cNvSpPr txBox="1"/>
          <p:nvPr/>
        </p:nvSpPr>
        <p:spPr>
          <a:xfrm>
            <a:off x="6012160" y="232926"/>
            <a:ext cx="2088232" cy="338554"/>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a:spAutoFit/>
          </a:bodyPr>
          <a:lstStyle/>
          <a:p>
            <a:pPr fontAlgn="auto">
              <a:spcBef>
                <a:spcPts val="0"/>
              </a:spcBef>
              <a:spcAft>
                <a:spcPts val="0"/>
              </a:spcAft>
              <a:defRPr/>
            </a:pPr>
            <a:r>
              <a:rPr lang="en-US" altLang="zh-CN" sz="1600" dirty="0">
                <a:latin typeface="+mn-lt"/>
                <a:ea typeface="+mn-ea"/>
              </a:rPr>
              <a:t>  Language Points</a:t>
            </a:r>
            <a:endParaRPr lang="zh-CN" altLang="en-US" sz="1600" dirty="0">
              <a:latin typeface="+mn-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6950" y="2181225"/>
            <a:ext cx="7632700" cy="830263"/>
          </a:xfrm>
          <a:prstGeom prst="rect">
            <a:avLst/>
          </a:prstGeom>
          <a:solidFill>
            <a:schemeClr val="bg1"/>
          </a:solidFill>
        </p:spPr>
        <p:txBody>
          <a:bodyPr>
            <a:spAutoFit/>
          </a:bodyPr>
          <a:lstStyle/>
          <a:p>
            <a:pPr fontAlgn="auto">
              <a:spcBef>
                <a:spcPts val="0"/>
              </a:spcBef>
              <a:spcAft>
                <a:spcPts val="0"/>
              </a:spcAft>
              <a:defRPr/>
            </a:pPr>
            <a:r>
              <a:rPr lang="zh-CN" altLang="en-US" sz="2400" b="1" dirty="0">
                <a:solidFill>
                  <a:schemeClr val="accent1">
                    <a:lumMod val="75000"/>
                  </a:schemeClr>
                </a:solidFill>
                <a:latin typeface="楷体" pitchFamily="49" charset="-122"/>
                <a:ea typeface="楷体" pitchFamily="49" charset="-122"/>
              </a:rPr>
              <a:t>它现在经营了许多</a:t>
            </a:r>
            <a:r>
              <a:rPr lang="zh-CN" altLang="en-US" sz="2400" b="1" dirty="0">
                <a:solidFill>
                  <a:srgbClr val="C00000"/>
                </a:solidFill>
                <a:latin typeface="楷体" pitchFamily="49" charset="-122"/>
                <a:ea typeface="楷体" pitchFamily="49" charset="-122"/>
              </a:rPr>
              <a:t>合资公司</a:t>
            </a:r>
            <a:r>
              <a:rPr lang="en-US" altLang="zh-CN" sz="2400" b="1" dirty="0">
                <a:solidFill>
                  <a:schemeClr val="accent1">
                    <a:lumMod val="75000"/>
                  </a:schemeClr>
                </a:solidFill>
                <a:latin typeface="楷体" pitchFamily="49" charset="-122"/>
                <a:ea typeface="楷体" pitchFamily="49" charset="-122"/>
              </a:rPr>
              <a:t>——</a:t>
            </a:r>
            <a:r>
              <a:rPr lang="zh-CN" altLang="en-US" sz="2400" b="1" dirty="0">
                <a:solidFill>
                  <a:schemeClr val="accent1">
                    <a:lumMod val="75000"/>
                  </a:schemeClr>
                </a:solidFill>
                <a:latin typeface="楷体" pitchFamily="49" charset="-122"/>
                <a:ea typeface="楷体" pitchFamily="49" charset="-122"/>
              </a:rPr>
              <a:t>大概并不会比它原先经营的油田好到哪去。</a:t>
            </a:r>
          </a:p>
        </p:txBody>
      </p:sp>
      <p:sp>
        <p:nvSpPr>
          <p:cNvPr id="92162" name="TextBox 4"/>
          <p:cNvSpPr txBox="1">
            <a:spLocks noChangeArrowheads="1"/>
          </p:cNvSpPr>
          <p:nvPr/>
        </p:nvSpPr>
        <p:spPr bwMode="auto">
          <a:xfrm>
            <a:off x="827088" y="981075"/>
            <a:ext cx="7494587" cy="1200150"/>
          </a:xfrm>
          <a:prstGeom prst="rect">
            <a:avLst/>
          </a:prstGeom>
          <a:noFill/>
          <a:ln w="9525">
            <a:noFill/>
            <a:miter lim="800000"/>
            <a:headEnd/>
            <a:tailEnd/>
          </a:ln>
        </p:spPr>
        <p:txBody>
          <a:bodyPr>
            <a:spAutoFit/>
          </a:bodyPr>
          <a:lstStyle/>
          <a:p>
            <a:pPr algn="just"/>
            <a:r>
              <a:rPr lang="en-US" altLang="zh-CN" sz="2400" dirty="0">
                <a:ea typeface="华文细黑" pitchFamily="2" charset="-122"/>
              </a:rPr>
              <a:t>2</a:t>
            </a:r>
            <a:r>
              <a:rPr lang="en-US" altLang="zh-CN" sz="2400" dirty="0" smtClean="0">
                <a:ea typeface="华文细黑" pitchFamily="2" charset="-122"/>
              </a:rPr>
              <a:t>) </a:t>
            </a:r>
            <a:r>
              <a:rPr lang="en-US" altLang="zh-CN" sz="2400" dirty="0">
                <a:ea typeface="华文细黑" pitchFamily="2" charset="-122"/>
              </a:rPr>
              <a:t>It is now running the resulting </a:t>
            </a:r>
            <a:r>
              <a:rPr lang="en-US" altLang="zh-CN" sz="2400" dirty="0">
                <a:solidFill>
                  <a:srgbClr val="C00000"/>
                </a:solidFill>
                <a:ea typeface="华文细黑" pitchFamily="2" charset="-122"/>
              </a:rPr>
              <a:t>joint ventures </a:t>
            </a:r>
            <a:r>
              <a:rPr lang="en-US" altLang="zh-CN" sz="2400" dirty="0">
                <a:ea typeface="华文细黑" pitchFamily="2" charset="-122"/>
              </a:rPr>
              <a:t>—  </a:t>
            </a:r>
          </a:p>
          <a:p>
            <a:pPr algn="just"/>
            <a:r>
              <a:rPr lang="en-US" altLang="zh-CN" sz="2400" dirty="0">
                <a:ea typeface="华文细黑" pitchFamily="2" charset="-122"/>
              </a:rPr>
              <a:t>    presumably no better than it runs its original  </a:t>
            </a:r>
          </a:p>
          <a:p>
            <a:pPr algn="just"/>
            <a:r>
              <a:rPr lang="en-US" altLang="zh-CN" sz="2400" dirty="0">
                <a:ea typeface="华文细黑" pitchFamily="2" charset="-122"/>
              </a:rPr>
              <a:t>    fields. (Para. 3</a:t>
            </a:r>
            <a:r>
              <a:rPr lang="zh-CN" altLang="en-US" sz="2400" dirty="0">
                <a:ea typeface="华文细黑" pitchFamily="2" charset="-122"/>
              </a:rPr>
              <a:t>）</a:t>
            </a:r>
          </a:p>
        </p:txBody>
      </p:sp>
      <p:sp>
        <p:nvSpPr>
          <p:cNvPr id="92163" name="TextBox 5"/>
          <p:cNvSpPr txBox="1">
            <a:spLocks noChangeArrowheads="1"/>
          </p:cNvSpPr>
          <p:nvPr/>
        </p:nvSpPr>
        <p:spPr bwMode="auto">
          <a:xfrm>
            <a:off x="755650" y="3371850"/>
            <a:ext cx="8064500" cy="1570038"/>
          </a:xfrm>
          <a:prstGeom prst="rect">
            <a:avLst/>
          </a:prstGeom>
          <a:noFill/>
          <a:ln w="9525">
            <a:noFill/>
            <a:miter lim="800000"/>
            <a:headEnd/>
            <a:tailEnd/>
          </a:ln>
        </p:spPr>
        <p:txBody>
          <a:bodyPr>
            <a:spAutoFit/>
          </a:bodyPr>
          <a:lstStyle/>
          <a:p>
            <a:pPr algn="just"/>
            <a:r>
              <a:rPr lang="en-US" altLang="zh-CN" sz="2400" dirty="0">
                <a:ea typeface="华文细黑" pitchFamily="2" charset="-122"/>
              </a:rPr>
              <a:t>3</a:t>
            </a:r>
            <a:r>
              <a:rPr lang="en-US" altLang="zh-CN" sz="2400" dirty="0" smtClean="0">
                <a:ea typeface="华文细黑" pitchFamily="2" charset="-122"/>
              </a:rPr>
              <a:t>) </a:t>
            </a:r>
            <a:r>
              <a:rPr lang="en-US" altLang="zh-CN" sz="2400" dirty="0">
                <a:ea typeface="华文细黑" pitchFamily="2" charset="-122"/>
              </a:rPr>
              <a:t>New oil is most likely to be found in the NOCs’ </a:t>
            </a:r>
          </a:p>
          <a:p>
            <a:pPr algn="just"/>
            <a:r>
              <a:rPr lang="en-US" altLang="zh-CN" sz="2400" dirty="0">
                <a:ea typeface="华文细黑" pitchFamily="2" charset="-122"/>
              </a:rPr>
              <a:t>    territory, precisely because it is largely</a:t>
            </a:r>
            <a:r>
              <a:rPr lang="en-US" altLang="zh-CN" sz="2400" dirty="0">
                <a:solidFill>
                  <a:srgbClr val="C00000"/>
                </a:solidFill>
                <a:ea typeface="华文细黑" pitchFamily="2" charset="-122"/>
              </a:rPr>
              <a:t> out of </a:t>
            </a:r>
          </a:p>
          <a:p>
            <a:pPr algn="just"/>
            <a:r>
              <a:rPr lang="en-US" altLang="zh-CN" sz="2400" dirty="0">
                <a:solidFill>
                  <a:srgbClr val="C00000"/>
                </a:solidFill>
                <a:ea typeface="华文细黑" pitchFamily="2" charset="-122"/>
              </a:rPr>
              <a:t>    bounds to </a:t>
            </a:r>
            <a:r>
              <a:rPr lang="en-US" altLang="zh-CN" sz="2400" dirty="0">
                <a:ea typeface="华文细黑" pitchFamily="2" charset="-122"/>
              </a:rPr>
              <a:t>multinationals such as …… and so has </a:t>
            </a:r>
          </a:p>
          <a:p>
            <a:pPr algn="just"/>
            <a:r>
              <a:rPr lang="en-US" altLang="zh-CN" sz="2400" dirty="0">
                <a:ea typeface="华文细黑" pitchFamily="2" charset="-122"/>
              </a:rPr>
              <a:t>    not yet been thoroughly </a:t>
            </a:r>
            <a:r>
              <a:rPr lang="en-US" altLang="zh-CN" sz="2400" dirty="0">
                <a:solidFill>
                  <a:srgbClr val="C00000"/>
                </a:solidFill>
                <a:ea typeface="华文细黑" pitchFamily="2" charset="-122"/>
              </a:rPr>
              <a:t>raked over</a:t>
            </a:r>
            <a:r>
              <a:rPr lang="en-US" altLang="zh-CN" sz="2400" dirty="0">
                <a:ea typeface="华文细黑" pitchFamily="2" charset="-122"/>
              </a:rPr>
              <a:t>. (Para. 4)</a:t>
            </a:r>
          </a:p>
        </p:txBody>
      </p:sp>
      <p:sp>
        <p:nvSpPr>
          <p:cNvPr id="7" name="TextBox 6"/>
          <p:cNvSpPr txBox="1"/>
          <p:nvPr/>
        </p:nvSpPr>
        <p:spPr>
          <a:xfrm>
            <a:off x="1000100" y="5072074"/>
            <a:ext cx="7705725" cy="1200150"/>
          </a:xfrm>
          <a:prstGeom prst="rect">
            <a:avLst/>
          </a:prstGeom>
          <a:solidFill>
            <a:schemeClr val="bg1"/>
          </a:solidFill>
        </p:spPr>
        <p:txBody>
          <a:bodyPr>
            <a:spAutoFit/>
          </a:bodyPr>
          <a:lstStyle/>
          <a:p>
            <a:pPr fontAlgn="auto">
              <a:spcBef>
                <a:spcPts val="0"/>
              </a:spcBef>
              <a:spcAft>
                <a:spcPts val="0"/>
              </a:spcAft>
              <a:defRPr/>
            </a:pPr>
            <a:r>
              <a:rPr lang="zh-CN" altLang="en-US" sz="2400" b="1" dirty="0">
                <a:solidFill>
                  <a:schemeClr val="accent1">
                    <a:lumMod val="75000"/>
                  </a:schemeClr>
                </a:solidFill>
                <a:latin typeface="楷体" pitchFamily="49" charset="-122"/>
                <a:ea typeface="楷体" pitchFamily="49" charset="-122"/>
              </a:rPr>
              <a:t>由于</a:t>
            </a:r>
            <a:r>
              <a:rPr lang="zh-CN" altLang="en-US" sz="2400" b="1" dirty="0">
                <a:solidFill>
                  <a:srgbClr val="C00000"/>
                </a:solidFill>
                <a:latin typeface="楷体" pitchFamily="49" charset="-122"/>
                <a:ea typeface="楷体" pitchFamily="49" charset="-122"/>
              </a:rPr>
              <a:t>禁止</a:t>
            </a:r>
            <a:r>
              <a:rPr lang="zh-CN" altLang="en-US" sz="2400" b="1" dirty="0">
                <a:solidFill>
                  <a:schemeClr val="accent1">
                    <a:lumMod val="75000"/>
                  </a:schemeClr>
                </a:solidFill>
                <a:latin typeface="楷体" pitchFamily="49" charset="-122"/>
                <a:ea typeface="楷体" pitchFamily="49" charset="-122"/>
              </a:rPr>
              <a:t>像埃克森美孚公司和英国石油公司这样的跨国公司的</a:t>
            </a:r>
            <a:r>
              <a:rPr lang="zh-CN" altLang="en-US" sz="2400" b="1" dirty="0">
                <a:solidFill>
                  <a:srgbClr val="C00000"/>
                </a:solidFill>
                <a:latin typeface="楷体" pitchFamily="49" charset="-122"/>
                <a:ea typeface="楷体" pitchFamily="49" charset="-122"/>
              </a:rPr>
              <a:t>介入</a:t>
            </a:r>
            <a:r>
              <a:rPr lang="zh-CN" altLang="en-US" sz="2400" b="1" dirty="0">
                <a:solidFill>
                  <a:schemeClr val="accent1">
                    <a:lumMod val="75000"/>
                  </a:schemeClr>
                </a:solidFill>
                <a:latin typeface="楷体" pitchFamily="49" charset="-122"/>
                <a:ea typeface="楷体" pitchFamily="49" charset="-122"/>
              </a:rPr>
              <a:t>，这些地方还没有被完全</a:t>
            </a:r>
            <a:r>
              <a:rPr lang="zh-CN" altLang="en-US" sz="2400" b="1" dirty="0">
                <a:solidFill>
                  <a:srgbClr val="C00000"/>
                </a:solidFill>
                <a:latin typeface="楷体" pitchFamily="49" charset="-122"/>
                <a:ea typeface="楷体" pitchFamily="49" charset="-122"/>
              </a:rPr>
              <a:t>开发，</a:t>
            </a:r>
            <a:r>
              <a:rPr lang="zh-CN" altLang="en-US" sz="2400" b="1" dirty="0">
                <a:solidFill>
                  <a:schemeClr val="accent1">
                    <a:lumMod val="75000"/>
                  </a:schemeClr>
                </a:solidFill>
                <a:latin typeface="楷体" pitchFamily="49" charset="-122"/>
                <a:ea typeface="楷体" pitchFamily="49" charset="-122"/>
              </a:rPr>
              <a:t>因而新的油田最有可能在国有石油公司的领土上被发现</a:t>
            </a:r>
            <a:r>
              <a:rPr lang="zh-CN" altLang="en-US" sz="2400" b="1" dirty="0">
                <a:solidFill>
                  <a:srgbClr val="002060"/>
                </a:solidFill>
                <a:latin typeface="楷体" pitchFamily="49" charset="-122"/>
                <a:ea typeface="楷体" pitchFamily="49" charset="-122"/>
              </a:rPr>
              <a:t>。</a:t>
            </a:r>
          </a:p>
        </p:txBody>
      </p:sp>
      <p:sp>
        <p:nvSpPr>
          <p:cNvPr id="8" name="矩形 7"/>
          <p:cNvSpPr/>
          <p:nvPr/>
        </p:nvSpPr>
        <p:spPr>
          <a:xfrm>
            <a:off x="-180528" y="0"/>
            <a:ext cx="5796136" cy="658835"/>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  Section 2 text learning</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9" name="TextBox 8"/>
          <p:cNvSpPr txBox="1"/>
          <p:nvPr/>
        </p:nvSpPr>
        <p:spPr>
          <a:xfrm>
            <a:off x="6012160" y="210126"/>
            <a:ext cx="2088232" cy="338554"/>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a:spAutoFit/>
          </a:bodyPr>
          <a:lstStyle/>
          <a:p>
            <a:pPr fontAlgn="auto">
              <a:spcBef>
                <a:spcPts val="0"/>
              </a:spcBef>
              <a:spcAft>
                <a:spcPts val="0"/>
              </a:spcAft>
              <a:defRPr/>
            </a:pPr>
            <a:r>
              <a:rPr lang="en-US" altLang="zh-CN" sz="1600" dirty="0">
                <a:latin typeface="+mn-lt"/>
                <a:ea typeface="+mn-ea"/>
              </a:rPr>
              <a:t>  Language Points</a:t>
            </a:r>
            <a:endParaRPr lang="zh-CN" altLang="en-US" sz="1600" dirty="0">
              <a:latin typeface="+mn-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extBox 1"/>
          <p:cNvSpPr txBox="1">
            <a:spLocks noChangeArrowheads="1"/>
          </p:cNvSpPr>
          <p:nvPr/>
        </p:nvSpPr>
        <p:spPr bwMode="auto">
          <a:xfrm>
            <a:off x="696913" y="1052513"/>
            <a:ext cx="7775575" cy="1816100"/>
          </a:xfrm>
          <a:prstGeom prst="rect">
            <a:avLst/>
          </a:prstGeom>
          <a:noFill/>
          <a:ln w="9525">
            <a:noFill/>
            <a:miter lim="800000"/>
            <a:headEnd/>
            <a:tailEnd/>
          </a:ln>
        </p:spPr>
        <p:txBody>
          <a:bodyPr>
            <a:spAutoFit/>
          </a:bodyPr>
          <a:lstStyle/>
          <a:p>
            <a:pPr algn="just"/>
            <a:r>
              <a:rPr lang="en-US" altLang="zh-CN" sz="2800" dirty="0">
                <a:ea typeface="华文细黑" pitchFamily="2" charset="-122"/>
              </a:rPr>
              <a:t>4</a:t>
            </a:r>
            <a:r>
              <a:rPr lang="en-US" altLang="zh-CN" sz="2800" dirty="0" smtClean="0">
                <a:ea typeface="华文细黑" pitchFamily="2" charset="-122"/>
              </a:rPr>
              <a:t>) </a:t>
            </a:r>
            <a:r>
              <a:rPr lang="en-US" altLang="zh-CN" sz="2800" dirty="0">
                <a:ea typeface="华文细黑" pitchFamily="2" charset="-122"/>
              </a:rPr>
              <a:t>Saudi </a:t>
            </a:r>
            <a:r>
              <a:rPr lang="en-US" altLang="zh-CN" sz="2800" dirty="0" err="1">
                <a:ea typeface="华文细黑" pitchFamily="2" charset="-122"/>
              </a:rPr>
              <a:t>Aramco</a:t>
            </a:r>
            <a:r>
              <a:rPr lang="en-US" altLang="zh-CN" sz="2800" dirty="0">
                <a:ea typeface="华文细黑" pitchFamily="2" charset="-122"/>
              </a:rPr>
              <a:t> has not </a:t>
            </a:r>
            <a:r>
              <a:rPr lang="en-US" altLang="zh-CN" sz="2800" dirty="0">
                <a:solidFill>
                  <a:srgbClr val="C00000"/>
                </a:solidFill>
                <a:ea typeface="华文细黑" pitchFamily="2" charset="-122"/>
              </a:rPr>
              <a:t>released </a:t>
            </a:r>
            <a:r>
              <a:rPr lang="en-US" altLang="zh-CN" sz="2800" dirty="0">
                <a:ea typeface="华文细黑" pitchFamily="2" charset="-122"/>
              </a:rPr>
              <a:t>enough data to </a:t>
            </a:r>
            <a:r>
              <a:rPr lang="en-US" altLang="zh-CN" sz="2800" dirty="0">
                <a:solidFill>
                  <a:srgbClr val="C00000"/>
                </a:solidFill>
                <a:ea typeface="华文细黑" pitchFamily="2" charset="-122"/>
              </a:rPr>
              <a:t>quash a theory </a:t>
            </a:r>
            <a:r>
              <a:rPr lang="en-US" altLang="zh-CN" sz="2800" dirty="0">
                <a:ea typeface="华文细黑" pitchFamily="2" charset="-122"/>
              </a:rPr>
              <a:t>that its oil reserves are not nearly as large as it contends, and that its output may have </a:t>
            </a:r>
            <a:r>
              <a:rPr lang="en-US" altLang="zh-CN" sz="2800" dirty="0">
                <a:solidFill>
                  <a:srgbClr val="C00000"/>
                </a:solidFill>
                <a:ea typeface="华文细黑" pitchFamily="2" charset="-122"/>
              </a:rPr>
              <a:t>peaked</a:t>
            </a:r>
            <a:r>
              <a:rPr lang="en-US" altLang="zh-CN" sz="2800" dirty="0">
                <a:ea typeface="华文细黑" pitchFamily="2" charset="-122"/>
              </a:rPr>
              <a:t>. (Para. 6)</a:t>
            </a:r>
          </a:p>
        </p:txBody>
      </p:sp>
      <p:sp>
        <p:nvSpPr>
          <p:cNvPr id="3" name="矩形 2"/>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6" name="TextBox 5"/>
          <p:cNvSpPr txBox="1"/>
          <p:nvPr/>
        </p:nvSpPr>
        <p:spPr>
          <a:xfrm>
            <a:off x="839788" y="3284538"/>
            <a:ext cx="7632700" cy="1570037"/>
          </a:xfrm>
          <a:prstGeom prst="rect">
            <a:avLst/>
          </a:prstGeom>
          <a:solidFill>
            <a:schemeClr val="bg1"/>
          </a:solidFill>
        </p:spPr>
        <p:txBody>
          <a:bodyPr>
            <a:spAutoFit/>
          </a:bodyPr>
          <a:lstStyle/>
          <a:p>
            <a:pPr fontAlgn="auto">
              <a:spcBef>
                <a:spcPts val="0"/>
              </a:spcBef>
              <a:spcAft>
                <a:spcPts val="0"/>
              </a:spcAft>
              <a:defRPr/>
            </a:pPr>
            <a:r>
              <a:rPr lang="zh-CN" altLang="en-US" sz="2400" b="1" dirty="0">
                <a:solidFill>
                  <a:schemeClr val="accent1">
                    <a:lumMod val="75000"/>
                  </a:schemeClr>
                </a:solidFill>
                <a:latin typeface="楷体" pitchFamily="49" charset="-122"/>
                <a:ea typeface="楷体" pitchFamily="49" charset="-122"/>
              </a:rPr>
              <a:t>有一种理论认为沙特国家石油公司（也叫沙特阿美，全称</a:t>
            </a:r>
            <a:r>
              <a:rPr lang="en-US" altLang="zh-CN" sz="2400" b="1" dirty="0">
                <a:solidFill>
                  <a:schemeClr val="accent1">
                    <a:lumMod val="75000"/>
                  </a:schemeClr>
                </a:solidFill>
                <a:latin typeface="楷体" pitchFamily="49" charset="-122"/>
                <a:ea typeface="楷体" pitchFamily="49" charset="-122"/>
              </a:rPr>
              <a:t>Arabian-American Oil Company</a:t>
            </a:r>
            <a:r>
              <a:rPr lang="zh-CN" altLang="en-US" sz="2400" b="1" dirty="0">
                <a:solidFill>
                  <a:schemeClr val="accent1">
                    <a:lumMod val="75000"/>
                  </a:schemeClr>
                </a:solidFill>
                <a:latin typeface="楷体" pitchFamily="49" charset="-122"/>
                <a:ea typeface="楷体" pitchFamily="49" charset="-122"/>
              </a:rPr>
              <a:t>）的实际石油储备量并没有其声称的那样多，而且它的产量已经</a:t>
            </a:r>
            <a:r>
              <a:rPr lang="zh-CN" altLang="en-US" sz="2400" b="1" dirty="0">
                <a:solidFill>
                  <a:srgbClr val="C00000"/>
                </a:solidFill>
                <a:latin typeface="楷体" pitchFamily="49" charset="-122"/>
                <a:ea typeface="楷体" pitchFamily="49" charset="-122"/>
              </a:rPr>
              <a:t>达到了顶峰</a:t>
            </a:r>
            <a:r>
              <a:rPr lang="zh-CN" altLang="en-US" sz="2400" b="1" dirty="0">
                <a:solidFill>
                  <a:schemeClr val="accent1">
                    <a:lumMod val="75000"/>
                  </a:schemeClr>
                </a:solidFill>
                <a:latin typeface="楷体" pitchFamily="49" charset="-122"/>
                <a:ea typeface="楷体" pitchFamily="49" charset="-122"/>
              </a:rPr>
              <a:t>，但是沙特石油公司未能提供足够的数据来</a:t>
            </a:r>
            <a:r>
              <a:rPr lang="zh-CN" altLang="en-US" sz="2400" b="1" dirty="0">
                <a:solidFill>
                  <a:srgbClr val="C00000"/>
                </a:solidFill>
                <a:latin typeface="楷体" pitchFamily="49" charset="-122"/>
                <a:ea typeface="楷体" pitchFamily="49" charset="-122"/>
              </a:rPr>
              <a:t>反驳这理论</a:t>
            </a:r>
            <a:r>
              <a:rPr lang="zh-CN" altLang="en-US" sz="2400" b="1" dirty="0">
                <a:solidFill>
                  <a:schemeClr val="accent1">
                    <a:lumMod val="75000"/>
                  </a:schemeClr>
                </a:solidFill>
                <a:latin typeface="楷体" pitchFamily="49" charset="-122"/>
                <a:ea typeface="楷体" pitchFamily="49" charset="-122"/>
              </a:rPr>
              <a:t>。</a:t>
            </a:r>
          </a:p>
        </p:txBody>
      </p:sp>
      <p:sp>
        <p:nvSpPr>
          <p:cNvPr id="94212" name="AutoShape 4" descr="http://img0.imgtn.bdimg.com/it/u=657346053,1976120061&amp;fm=15&amp;gp=0.jpg"/>
          <p:cNvSpPr>
            <a:spLocks noChangeAspect="1" noChangeArrowheads="1"/>
          </p:cNvSpPr>
          <p:nvPr/>
        </p:nvSpPr>
        <p:spPr bwMode="auto">
          <a:xfrm>
            <a:off x="63500" y="-136525"/>
            <a:ext cx="304800" cy="304800"/>
          </a:xfrm>
          <a:prstGeom prst="rect">
            <a:avLst/>
          </a:prstGeom>
          <a:noFill/>
          <a:ln w="9525">
            <a:noFill/>
            <a:miter lim="800000"/>
            <a:headEnd/>
            <a:tailEnd/>
          </a:ln>
        </p:spPr>
        <p:txBody>
          <a:bodyPr/>
          <a:lstStyle/>
          <a:p>
            <a:endParaRPr lang="zh-CN" altLang="en-US">
              <a:ea typeface="华文细黑" pitchFamily="2" charset="-122"/>
            </a:endParaRPr>
          </a:p>
        </p:txBody>
      </p:sp>
      <p:pic>
        <p:nvPicPr>
          <p:cNvPr id="94213" name="Picture 5" descr="C:\Users\yangfang\Desktop\d5c911745ada8f689015b49ba6980743.jpg"/>
          <p:cNvPicPr>
            <a:picLocks noChangeAspect="1" noChangeArrowheads="1"/>
          </p:cNvPicPr>
          <p:nvPr/>
        </p:nvPicPr>
        <p:blipFill>
          <a:blip r:embed="rId2"/>
          <a:srcRect/>
          <a:stretch>
            <a:fillRect/>
          </a:stretch>
        </p:blipFill>
        <p:spPr bwMode="auto">
          <a:xfrm>
            <a:off x="6534150" y="5445125"/>
            <a:ext cx="2501900" cy="1412875"/>
          </a:xfrm>
          <a:prstGeom prst="rect">
            <a:avLst/>
          </a:prstGeom>
          <a:noFill/>
          <a:ln w="9525">
            <a:noFill/>
            <a:miter lim="800000"/>
            <a:headEnd/>
            <a:tailEnd/>
          </a:ln>
        </p:spPr>
      </p:pic>
      <p:sp>
        <p:nvSpPr>
          <p:cNvPr id="8" name="TextBox 7"/>
          <p:cNvSpPr txBox="1"/>
          <p:nvPr/>
        </p:nvSpPr>
        <p:spPr>
          <a:xfrm>
            <a:off x="6012160" y="210126"/>
            <a:ext cx="2088232" cy="338554"/>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a:spAutoFit/>
          </a:bodyPr>
          <a:lstStyle/>
          <a:p>
            <a:pPr fontAlgn="auto">
              <a:spcBef>
                <a:spcPts val="0"/>
              </a:spcBef>
              <a:spcAft>
                <a:spcPts val="0"/>
              </a:spcAft>
              <a:defRPr/>
            </a:pPr>
            <a:r>
              <a:rPr lang="en-US" altLang="zh-CN" sz="1600" dirty="0">
                <a:latin typeface="+mn-lt"/>
                <a:ea typeface="+mn-ea"/>
              </a:rPr>
              <a:t>  Language Points</a:t>
            </a:r>
            <a:endParaRPr lang="zh-CN" altLang="en-US" sz="1600" dirty="0">
              <a:latin typeface="+mn-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95234" name="TextBox 3"/>
          <p:cNvSpPr txBox="1">
            <a:spLocks noChangeArrowheads="1"/>
          </p:cNvSpPr>
          <p:nvPr/>
        </p:nvSpPr>
        <p:spPr bwMode="auto">
          <a:xfrm>
            <a:off x="611188" y="927100"/>
            <a:ext cx="8064500" cy="4156075"/>
          </a:xfrm>
          <a:prstGeom prst="rect">
            <a:avLst/>
          </a:prstGeom>
          <a:noFill/>
          <a:ln w="9525">
            <a:noFill/>
            <a:miter lim="800000"/>
            <a:headEnd/>
            <a:tailEnd/>
          </a:ln>
        </p:spPr>
        <p:txBody>
          <a:bodyPr>
            <a:spAutoFit/>
          </a:bodyPr>
          <a:lstStyle/>
          <a:p>
            <a:r>
              <a:rPr lang="en-US" altLang="zh-CN" sz="2800" dirty="0">
                <a:latin typeface="Times New Roman" pitchFamily="18" charset="0"/>
                <a:ea typeface="华文细黑" pitchFamily="2" charset="-122"/>
                <a:cs typeface="Times New Roman" pitchFamily="18" charset="0"/>
              </a:rPr>
              <a:t>5</a:t>
            </a:r>
            <a:r>
              <a:rPr lang="en-US" altLang="zh-CN" sz="2800" dirty="0" smtClean="0">
                <a:latin typeface="Times New Roman" pitchFamily="18" charset="0"/>
                <a:ea typeface="华文细黑" pitchFamily="2" charset="-122"/>
                <a:cs typeface="Times New Roman" pitchFamily="18" charset="0"/>
              </a:rPr>
              <a:t>) </a:t>
            </a:r>
            <a:r>
              <a:rPr lang="en-US" altLang="zh-CN" sz="2800" dirty="0">
                <a:latin typeface="Times New Roman" pitchFamily="18" charset="0"/>
                <a:ea typeface="华文细黑" pitchFamily="2" charset="-122"/>
                <a:cs typeface="Times New Roman" pitchFamily="18" charset="0"/>
              </a:rPr>
              <a:t>Any government that relies on oil in general, and a state-run oil firm in particular, for the majority of its income, is likely to </a:t>
            </a:r>
            <a:r>
              <a:rPr lang="en-US" altLang="zh-CN" sz="2800" dirty="0">
                <a:solidFill>
                  <a:srgbClr val="C00000"/>
                </a:solidFill>
                <a:latin typeface="Times New Roman" pitchFamily="18" charset="0"/>
                <a:ea typeface="华文细黑" pitchFamily="2" charset="-122"/>
                <a:cs typeface="Times New Roman" pitchFamily="18" charset="0"/>
              </a:rPr>
              <a:t>skimp</a:t>
            </a:r>
            <a:r>
              <a:rPr lang="en-US" altLang="zh-CN" sz="2800" dirty="0">
                <a:latin typeface="Times New Roman" pitchFamily="18" charset="0"/>
                <a:ea typeface="华文细黑" pitchFamily="2" charset="-122"/>
                <a:cs typeface="Times New Roman" pitchFamily="18" charset="0"/>
              </a:rPr>
              <a:t> on investment when the oil price falls, because it is more politically palatable to </a:t>
            </a:r>
            <a:r>
              <a:rPr lang="en-US" altLang="zh-CN" sz="2800" dirty="0">
                <a:solidFill>
                  <a:srgbClr val="C00000"/>
                </a:solidFill>
                <a:latin typeface="Times New Roman" pitchFamily="18" charset="0"/>
                <a:ea typeface="华文细黑" pitchFamily="2" charset="-122"/>
                <a:cs typeface="Times New Roman" pitchFamily="18" charset="0"/>
              </a:rPr>
              <a:t>slash</a:t>
            </a:r>
            <a:r>
              <a:rPr lang="en-US" altLang="zh-CN" sz="2800" dirty="0">
                <a:latin typeface="Times New Roman" pitchFamily="18" charset="0"/>
                <a:ea typeface="华文细黑" pitchFamily="2" charset="-122"/>
                <a:cs typeface="Times New Roman" pitchFamily="18" charset="0"/>
              </a:rPr>
              <a:t> drilling </a:t>
            </a:r>
            <a:r>
              <a:rPr lang="en-US" altLang="zh-CN" sz="2800" dirty="0" err="1">
                <a:latin typeface="Times New Roman" pitchFamily="18" charset="0"/>
                <a:ea typeface="华文细黑" pitchFamily="2" charset="-122"/>
                <a:cs typeface="Times New Roman" pitchFamily="18" charset="0"/>
              </a:rPr>
              <a:t>programmes</a:t>
            </a:r>
            <a:r>
              <a:rPr lang="en-US" altLang="zh-CN" sz="2800" dirty="0">
                <a:latin typeface="Times New Roman" pitchFamily="18" charset="0"/>
                <a:ea typeface="华文细黑" pitchFamily="2" charset="-122"/>
                <a:cs typeface="Times New Roman" pitchFamily="18" charset="0"/>
              </a:rPr>
              <a:t> and seismic survey than </a:t>
            </a:r>
            <a:r>
              <a:rPr lang="en-US" altLang="zh-CN" sz="2800" dirty="0">
                <a:solidFill>
                  <a:srgbClr val="C00000"/>
                </a:solidFill>
                <a:latin typeface="Times New Roman" pitchFamily="18" charset="0"/>
                <a:ea typeface="华文细黑" pitchFamily="2" charset="-122"/>
                <a:cs typeface="Times New Roman" pitchFamily="18" charset="0"/>
              </a:rPr>
              <a:t>civil servants’ </a:t>
            </a:r>
            <a:r>
              <a:rPr lang="en-US" altLang="zh-CN" sz="2800" dirty="0">
                <a:latin typeface="Times New Roman" pitchFamily="18" charset="0"/>
                <a:ea typeface="华文细黑" pitchFamily="2" charset="-122"/>
                <a:cs typeface="Times New Roman" pitchFamily="18" charset="0"/>
              </a:rPr>
              <a:t>salaries and hospital budgets. (Para. 7)</a:t>
            </a:r>
          </a:p>
          <a:p>
            <a:endParaRPr lang="en-US" altLang="zh-CN" sz="2400" dirty="0">
              <a:ea typeface="华文细黑" pitchFamily="2" charset="-122"/>
              <a:cs typeface="Times New Roman" pitchFamily="18" charset="0"/>
            </a:endParaRPr>
          </a:p>
          <a:p>
            <a:endParaRPr lang="en-US" altLang="zh-CN" sz="2400" dirty="0">
              <a:ea typeface="华文细黑" pitchFamily="2" charset="-122"/>
              <a:cs typeface="Times New Roman" pitchFamily="18" charset="0"/>
            </a:endParaRPr>
          </a:p>
          <a:p>
            <a:endParaRPr lang="en-US" altLang="zh-CN" sz="2400" dirty="0">
              <a:ea typeface="华文细黑" pitchFamily="2" charset="-122"/>
              <a:cs typeface="Times New Roman" pitchFamily="18" charset="0"/>
            </a:endParaRPr>
          </a:p>
          <a:p>
            <a:endParaRPr lang="en-US" altLang="zh-CN" sz="2400" dirty="0">
              <a:ea typeface="华文细黑" pitchFamily="2" charset="-122"/>
              <a:cs typeface="Times New Roman" pitchFamily="18" charset="0"/>
            </a:endParaRPr>
          </a:p>
        </p:txBody>
      </p:sp>
      <p:sp>
        <p:nvSpPr>
          <p:cNvPr id="5" name="TextBox 4"/>
          <p:cNvSpPr txBox="1"/>
          <p:nvPr/>
        </p:nvSpPr>
        <p:spPr>
          <a:xfrm>
            <a:off x="611188" y="3784600"/>
            <a:ext cx="8199437" cy="2308225"/>
          </a:xfrm>
          <a:prstGeom prst="rect">
            <a:avLst/>
          </a:prstGeom>
          <a:solidFill>
            <a:schemeClr val="bg1"/>
          </a:solidFill>
        </p:spPr>
        <p:txBody>
          <a:bodyPr>
            <a:spAutoFit/>
          </a:bodyPr>
          <a:lstStyle/>
          <a:p>
            <a:pPr fontAlgn="auto">
              <a:lnSpc>
                <a:spcPct val="150000"/>
              </a:lnSpc>
              <a:spcBef>
                <a:spcPts val="0"/>
              </a:spcBef>
              <a:spcAft>
                <a:spcPts val="0"/>
              </a:spcAft>
              <a:defRPr/>
            </a:pPr>
            <a:r>
              <a:rPr lang="zh-CN" altLang="en-US" sz="2400" b="1" dirty="0">
                <a:solidFill>
                  <a:schemeClr val="accent1">
                    <a:lumMod val="75000"/>
                  </a:schemeClr>
                </a:solidFill>
                <a:latin typeface="楷体" pitchFamily="49" charset="-122"/>
                <a:ea typeface="楷体" pitchFamily="49" charset="-122"/>
              </a:rPr>
              <a:t>任何总体上依赖石油，特别是依赖一个国有石油公司获得大部分收入的政府，在石油价格下跌的时候都会倾向于</a:t>
            </a:r>
            <a:r>
              <a:rPr lang="zh-CN" altLang="en-US" sz="2400" b="1" dirty="0">
                <a:solidFill>
                  <a:srgbClr val="C00000"/>
                </a:solidFill>
                <a:latin typeface="楷体" pitchFamily="49" charset="-122"/>
                <a:ea typeface="楷体" pitchFamily="49" charset="-122"/>
              </a:rPr>
              <a:t>缩减</a:t>
            </a:r>
            <a:r>
              <a:rPr lang="zh-CN" altLang="en-US" sz="2400" b="1" dirty="0">
                <a:solidFill>
                  <a:schemeClr val="accent1">
                    <a:lumMod val="75000"/>
                  </a:schemeClr>
                </a:solidFill>
                <a:latin typeface="楷体" pitchFamily="49" charset="-122"/>
                <a:ea typeface="楷体" pitchFamily="49" charset="-122"/>
              </a:rPr>
              <a:t>投资，因为相对于削减</a:t>
            </a:r>
            <a:r>
              <a:rPr lang="zh-CN" altLang="en-US" sz="2400" b="1" dirty="0">
                <a:solidFill>
                  <a:srgbClr val="C00000"/>
                </a:solidFill>
                <a:latin typeface="楷体" pitchFamily="49" charset="-122"/>
                <a:ea typeface="楷体" pitchFamily="49" charset="-122"/>
              </a:rPr>
              <a:t>公务员</a:t>
            </a:r>
            <a:r>
              <a:rPr lang="zh-CN" altLang="en-US" sz="2400" b="1" dirty="0">
                <a:solidFill>
                  <a:schemeClr val="accent1">
                    <a:lumMod val="75000"/>
                  </a:schemeClr>
                </a:solidFill>
                <a:latin typeface="楷体" pitchFamily="49" charset="-122"/>
                <a:ea typeface="楷体" pitchFamily="49" charset="-122"/>
              </a:rPr>
              <a:t>的薪水和医院预算来说，大量</a:t>
            </a:r>
            <a:r>
              <a:rPr lang="zh-CN" altLang="en-US" sz="2400" b="1" dirty="0">
                <a:solidFill>
                  <a:srgbClr val="C00000"/>
                </a:solidFill>
                <a:latin typeface="楷体" pitchFamily="49" charset="-122"/>
                <a:ea typeface="楷体" pitchFamily="49" charset="-122"/>
              </a:rPr>
              <a:t>减少</a:t>
            </a:r>
            <a:r>
              <a:rPr lang="zh-CN" altLang="en-US" sz="2400" b="1" dirty="0">
                <a:solidFill>
                  <a:schemeClr val="accent1">
                    <a:lumMod val="75000"/>
                  </a:schemeClr>
                </a:solidFill>
                <a:latin typeface="楷体" pitchFamily="49" charset="-122"/>
                <a:ea typeface="楷体" pitchFamily="49" charset="-122"/>
              </a:rPr>
              <a:t>钻探项目和地质调查在政治上更易于接受。</a:t>
            </a:r>
          </a:p>
        </p:txBody>
      </p:sp>
      <p:sp>
        <p:nvSpPr>
          <p:cNvPr id="6" name="TextBox 5"/>
          <p:cNvSpPr txBox="1"/>
          <p:nvPr/>
        </p:nvSpPr>
        <p:spPr>
          <a:xfrm>
            <a:off x="6012160" y="210126"/>
            <a:ext cx="2088232" cy="338554"/>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a:spAutoFit/>
          </a:bodyPr>
          <a:lstStyle/>
          <a:p>
            <a:pPr fontAlgn="auto">
              <a:spcBef>
                <a:spcPts val="0"/>
              </a:spcBef>
              <a:spcAft>
                <a:spcPts val="0"/>
              </a:spcAft>
              <a:defRPr/>
            </a:pPr>
            <a:r>
              <a:rPr lang="en-US" altLang="zh-CN" sz="1600" dirty="0">
                <a:latin typeface="+mn-lt"/>
                <a:ea typeface="+mn-ea"/>
              </a:rPr>
              <a:t>  Language Points</a:t>
            </a:r>
            <a:endParaRPr lang="zh-CN" altLang="en-US" sz="1600" dirty="0">
              <a:latin typeface="+mn-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Box 3"/>
          <p:cNvSpPr txBox="1">
            <a:spLocks noChangeArrowheads="1"/>
          </p:cNvSpPr>
          <p:nvPr/>
        </p:nvSpPr>
        <p:spPr bwMode="auto">
          <a:xfrm>
            <a:off x="611188" y="1052513"/>
            <a:ext cx="8064500" cy="1816100"/>
          </a:xfrm>
          <a:prstGeom prst="rect">
            <a:avLst/>
          </a:prstGeom>
          <a:noFill/>
          <a:ln w="9525">
            <a:noFill/>
            <a:miter lim="800000"/>
            <a:headEnd/>
            <a:tailEnd/>
          </a:ln>
        </p:spPr>
        <p:txBody>
          <a:bodyPr>
            <a:spAutoFit/>
          </a:bodyPr>
          <a:lstStyle/>
          <a:p>
            <a:r>
              <a:rPr lang="en-US" altLang="zh-CN" sz="2800" dirty="0">
                <a:latin typeface="Times New Roman" pitchFamily="18" charset="0"/>
                <a:ea typeface="华文细黑" pitchFamily="2" charset="-122"/>
                <a:cs typeface="Times New Roman" pitchFamily="18" charset="0"/>
              </a:rPr>
              <a:t>6</a:t>
            </a:r>
            <a:r>
              <a:rPr lang="en-US" altLang="zh-CN" sz="2800" dirty="0" smtClean="0">
                <a:latin typeface="Times New Roman" pitchFamily="18" charset="0"/>
                <a:ea typeface="华文细黑" pitchFamily="2" charset="-122"/>
                <a:cs typeface="Times New Roman" pitchFamily="18" charset="0"/>
              </a:rPr>
              <a:t>) </a:t>
            </a:r>
            <a:r>
              <a:rPr lang="en-US" altLang="zh-CN" sz="2800" dirty="0">
                <a:latin typeface="Times New Roman" pitchFamily="18" charset="0"/>
                <a:ea typeface="华文细黑" pitchFamily="2" charset="-122"/>
                <a:cs typeface="Times New Roman" pitchFamily="18" charset="0"/>
              </a:rPr>
              <a:t>So NOCs </a:t>
            </a:r>
            <a:r>
              <a:rPr lang="en-US" altLang="zh-CN" sz="2800" dirty="0">
                <a:solidFill>
                  <a:srgbClr val="C00000"/>
                </a:solidFill>
                <a:latin typeface="Times New Roman" pitchFamily="18" charset="0"/>
                <a:ea typeface="华文细黑" pitchFamily="2" charset="-122"/>
                <a:cs typeface="Times New Roman" pitchFamily="18" charset="0"/>
              </a:rPr>
              <a:t>sprang up</a:t>
            </a:r>
            <a:r>
              <a:rPr lang="en-US" altLang="zh-CN" sz="2800" dirty="0">
                <a:latin typeface="Times New Roman" pitchFamily="18" charset="0"/>
                <a:ea typeface="华文细黑" pitchFamily="2" charset="-122"/>
                <a:cs typeface="Times New Roman" pitchFamily="18" charset="0"/>
              </a:rPr>
              <a:t> before their countries had institutions strong enough to regulate them, or to manage the money they generate — </a:t>
            </a:r>
            <a:r>
              <a:rPr lang="en-US" altLang="zh-CN" sz="2800" dirty="0">
                <a:solidFill>
                  <a:srgbClr val="C00000"/>
                </a:solidFill>
                <a:latin typeface="Times New Roman" pitchFamily="18" charset="0"/>
                <a:ea typeface="华文细黑" pitchFamily="2" charset="-122"/>
                <a:cs typeface="Times New Roman" pitchFamily="18" charset="0"/>
              </a:rPr>
              <a:t>a recipe </a:t>
            </a:r>
            <a:r>
              <a:rPr lang="en-US" altLang="zh-CN" sz="2800" dirty="0">
                <a:latin typeface="Times New Roman" pitchFamily="18" charset="0"/>
                <a:ea typeface="华文细黑" pitchFamily="2" charset="-122"/>
                <a:cs typeface="Times New Roman" pitchFamily="18" charset="0"/>
              </a:rPr>
              <a:t>for inefficiency and corruption. (Para. 8)</a:t>
            </a:r>
          </a:p>
        </p:txBody>
      </p:sp>
      <p:sp>
        <p:nvSpPr>
          <p:cNvPr id="6" name="TextBox 5"/>
          <p:cNvSpPr txBox="1">
            <a:spLocks noChangeArrowheads="1"/>
          </p:cNvSpPr>
          <p:nvPr/>
        </p:nvSpPr>
        <p:spPr bwMode="auto">
          <a:xfrm>
            <a:off x="609600" y="3152775"/>
            <a:ext cx="7910513" cy="2175596"/>
          </a:xfrm>
          <a:prstGeom prst="rect">
            <a:avLst/>
          </a:prstGeom>
          <a:solidFill>
            <a:schemeClr val="bg1"/>
          </a:solidFill>
          <a:ln w="9525">
            <a:noFill/>
            <a:miter lim="800000"/>
            <a:headEnd/>
            <a:tailEnd/>
          </a:ln>
        </p:spPr>
        <p:txBody>
          <a:bodyPr>
            <a:spAutoFit/>
          </a:bodyPr>
          <a:lstStyle/>
          <a:p>
            <a:pPr>
              <a:lnSpc>
                <a:spcPct val="200000"/>
              </a:lnSpc>
            </a:pPr>
            <a:r>
              <a:rPr lang="zh-CN" altLang="zh-CN" sz="2400" b="1" dirty="0">
                <a:solidFill>
                  <a:srgbClr val="3A699B"/>
                </a:solidFill>
                <a:latin typeface="楷体" pitchFamily="49" charset="-122"/>
                <a:ea typeface="楷体" pitchFamily="49" charset="-122"/>
              </a:rPr>
              <a:t>这些公司得以</a:t>
            </a:r>
            <a:r>
              <a:rPr lang="zh-CN" altLang="zh-CN" sz="2400" b="1" dirty="0">
                <a:solidFill>
                  <a:srgbClr val="C00000"/>
                </a:solidFill>
                <a:latin typeface="楷体" pitchFamily="49" charset="-122"/>
                <a:ea typeface="楷体" pitchFamily="49" charset="-122"/>
              </a:rPr>
              <a:t>快速发展</a:t>
            </a:r>
            <a:r>
              <a:rPr lang="zh-CN" altLang="zh-CN" sz="2400" b="1" dirty="0">
                <a:solidFill>
                  <a:srgbClr val="3A699B"/>
                </a:solidFill>
                <a:latin typeface="楷体" pitchFamily="49" charset="-122"/>
                <a:ea typeface="楷体" pitchFamily="49" charset="-122"/>
              </a:rPr>
              <a:t>，然而政府</a:t>
            </a:r>
            <a:r>
              <a:rPr lang="zh-CN" altLang="en-US" sz="2400" b="1" dirty="0">
                <a:solidFill>
                  <a:srgbClr val="3A699B"/>
                </a:solidFill>
                <a:latin typeface="楷体" pitchFamily="49" charset="-122"/>
                <a:ea typeface="楷体" pitchFamily="49" charset="-122"/>
              </a:rPr>
              <a:t>还</a:t>
            </a:r>
            <a:r>
              <a:rPr lang="zh-CN" altLang="zh-CN" sz="2400" b="1" dirty="0">
                <a:solidFill>
                  <a:srgbClr val="3A699B"/>
                </a:solidFill>
                <a:latin typeface="楷体" pitchFamily="49" charset="-122"/>
                <a:ea typeface="楷体" pitchFamily="49" charset="-122"/>
              </a:rPr>
              <a:t>没有足够健全的体制对其实施监管，也不能妥善管理公司财富，</a:t>
            </a:r>
            <a:r>
              <a:rPr lang="zh-CN" altLang="en-US" sz="2400" b="1" dirty="0">
                <a:solidFill>
                  <a:srgbClr val="3A699B"/>
                </a:solidFill>
                <a:latin typeface="楷体" pitchFamily="49" charset="-122"/>
                <a:ea typeface="楷体" pitchFamily="49" charset="-122"/>
              </a:rPr>
              <a:t>这正是</a:t>
            </a:r>
            <a:r>
              <a:rPr lang="zh-CN" altLang="zh-CN" sz="2400" b="1" dirty="0">
                <a:solidFill>
                  <a:srgbClr val="3A699B"/>
                </a:solidFill>
                <a:latin typeface="楷体" pitchFamily="49" charset="-122"/>
                <a:ea typeface="楷体" pitchFamily="49" charset="-122"/>
              </a:rPr>
              <a:t>导致公司运营低效和管理腐败</a:t>
            </a:r>
            <a:r>
              <a:rPr lang="zh-CN" altLang="en-US" sz="2400" b="1" dirty="0">
                <a:solidFill>
                  <a:srgbClr val="3A699B"/>
                </a:solidFill>
                <a:latin typeface="楷体" pitchFamily="49" charset="-122"/>
                <a:ea typeface="楷体" pitchFamily="49" charset="-122"/>
              </a:rPr>
              <a:t>的</a:t>
            </a:r>
            <a:r>
              <a:rPr lang="zh-CN" altLang="en-US" sz="2400" b="1" dirty="0">
                <a:solidFill>
                  <a:srgbClr val="C00000"/>
                </a:solidFill>
                <a:latin typeface="楷体" pitchFamily="49" charset="-122"/>
                <a:ea typeface="楷体" pitchFamily="49" charset="-122"/>
              </a:rPr>
              <a:t>原因</a:t>
            </a:r>
            <a:r>
              <a:rPr lang="zh-CN" altLang="zh-CN" sz="2400" b="1" dirty="0">
                <a:latin typeface="楷体" pitchFamily="49" charset="-122"/>
                <a:ea typeface="楷体" pitchFamily="49" charset="-122"/>
              </a:rPr>
              <a:t>。</a:t>
            </a:r>
            <a:endParaRPr lang="zh-CN" altLang="en-US" sz="2400" b="1" dirty="0">
              <a:latin typeface="楷体" pitchFamily="49" charset="-122"/>
              <a:ea typeface="楷体" pitchFamily="49" charset="-122"/>
            </a:endParaRPr>
          </a:p>
        </p:txBody>
      </p:sp>
      <p:sp>
        <p:nvSpPr>
          <p:cNvPr id="7" name="TextBox 6"/>
          <p:cNvSpPr txBox="1"/>
          <p:nvPr/>
        </p:nvSpPr>
        <p:spPr>
          <a:xfrm>
            <a:off x="6012160" y="210126"/>
            <a:ext cx="2088232" cy="338554"/>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a:spAutoFit/>
          </a:bodyPr>
          <a:lstStyle/>
          <a:p>
            <a:pPr fontAlgn="auto">
              <a:spcBef>
                <a:spcPts val="0"/>
              </a:spcBef>
              <a:spcAft>
                <a:spcPts val="0"/>
              </a:spcAft>
              <a:defRPr/>
            </a:pPr>
            <a:r>
              <a:rPr lang="en-US" altLang="zh-CN" sz="1600" dirty="0">
                <a:latin typeface="+mn-lt"/>
                <a:ea typeface="+mn-ea"/>
              </a:rPr>
              <a:t>  Language Points</a:t>
            </a:r>
            <a:endParaRPr lang="zh-CN" altLang="en-US" sz="1600" dirty="0">
              <a:latin typeface="+mn-lt"/>
              <a:ea typeface="+mn-ea"/>
            </a:endParaRPr>
          </a:p>
        </p:txBody>
      </p:sp>
      <p:sp>
        <p:nvSpPr>
          <p:cNvPr id="8" name="矩形 7"/>
          <p:cNvSpPr/>
          <p:nvPr/>
        </p:nvSpPr>
        <p:spPr>
          <a:xfrm>
            <a:off x="-180528" y="0"/>
            <a:ext cx="5796136" cy="658835"/>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  Section 2 text learning</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Box 3"/>
          <p:cNvSpPr txBox="1">
            <a:spLocks noChangeArrowheads="1"/>
          </p:cNvSpPr>
          <p:nvPr/>
        </p:nvSpPr>
        <p:spPr bwMode="auto">
          <a:xfrm>
            <a:off x="468313" y="1019175"/>
            <a:ext cx="8424862" cy="1292662"/>
          </a:xfrm>
          <a:prstGeom prst="rect">
            <a:avLst/>
          </a:prstGeom>
          <a:noFill/>
          <a:ln w="9525">
            <a:noFill/>
            <a:miter lim="800000"/>
            <a:headEnd/>
            <a:tailEnd/>
          </a:ln>
        </p:spPr>
        <p:txBody>
          <a:bodyPr wrap="square">
            <a:spAutoFit/>
          </a:bodyPr>
          <a:lstStyle/>
          <a:p>
            <a:r>
              <a:rPr lang="en-US" altLang="zh-CN" sz="2400" dirty="0" smtClean="0">
                <a:latin typeface="Times New Roman" pitchFamily="18" charset="0"/>
                <a:ea typeface="华文细黑" pitchFamily="2" charset="-122"/>
                <a:cs typeface="Times New Roman" pitchFamily="18" charset="0"/>
              </a:rPr>
              <a:t>7)</a:t>
            </a:r>
            <a:r>
              <a:rPr lang="en-US" altLang="zh-CN" sz="2600" dirty="0" smtClean="0">
                <a:latin typeface="Times New Roman" pitchFamily="18" charset="0"/>
                <a:ea typeface="华文细黑" pitchFamily="2" charset="-122"/>
                <a:cs typeface="Times New Roman" pitchFamily="18" charset="0"/>
              </a:rPr>
              <a:t> </a:t>
            </a:r>
            <a:r>
              <a:rPr lang="en-US" altLang="zh-CN" sz="2600" dirty="0">
                <a:latin typeface="Times New Roman" pitchFamily="18" charset="0"/>
                <a:ea typeface="华文细黑" pitchFamily="2" charset="-122"/>
                <a:cs typeface="Times New Roman" pitchFamily="18" charset="0"/>
              </a:rPr>
              <a:t>By contrast, </a:t>
            </a:r>
            <a:r>
              <a:rPr lang="en-US" altLang="zh-CN" sz="2600" dirty="0" err="1">
                <a:latin typeface="Times New Roman" pitchFamily="18" charset="0"/>
                <a:ea typeface="华文细黑" pitchFamily="2" charset="-122"/>
                <a:cs typeface="Times New Roman" pitchFamily="18" charset="0"/>
              </a:rPr>
              <a:t>Sonatrach</a:t>
            </a:r>
            <a:r>
              <a:rPr lang="en-US" altLang="zh-CN" sz="2600" dirty="0">
                <a:latin typeface="Times New Roman" pitchFamily="18" charset="0"/>
                <a:ea typeface="华文细黑" pitchFamily="2" charset="-122"/>
                <a:cs typeface="Times New Roman" pitchFamily="18" charset="0"/>
              </a:rPr>
              <a:t> </a:t>
            </a:r>
            <a:r>
              <a:rPr lang="en-US" altLang="zh-CN" sz="2600" dirty="0">
                <a:solidFill>
                  <a:srgbClr val="C00000"/>
                </a:solidFill>
                <a:latin typeface="Times New Roman" pitchFamily="18" charset="0"/>
                <a:ea typeface="华文细黑" pitchFamily="2" charset="-122"/>
                <a:cs typeface="Times New Roman" pitchFamily="18" charset="0"/>
              </a:rPr>
              <a:t>took over </a:t>
            </a:r>
            <a:r>
              <a:rPr lang="en-US" altLang="zh-CN" sz="2600" dirty="0">
                <a:latin typeface="Times New Roman" pitchFamily="18" charset="0"/>
                <a:ea typeface="华文细黑" pitchFamily="2" charset="-122"/>
                <a:cs typeface="Times New Roman" pitchFamily="18" charset="0"/>
              </a:rPr>
              <a:t>foreign oil firms’ </a:t>
            </a:r>
            <a:r>
              <a:rPr lang="en-US" altLang="zh-CN" sz="2600" dirty="0">
                <a:solidFill>
                  <a:srgbClr val="C00000"/>
                </a:solidFill>
                <a:latin typeface="Times New Roman" pitchFamily="18" charset="0"/>
                <a:ea typeface="华文细黑" pitchFamily="2" charset="-122"/>
                <a:cs typeface="Times New Roman" pitchFamily="18" charset="0"/>
              </a:rPr>
              <a:t>assets</a:t>
            </a:r>
            <a:r>
              <a:rPr lang="en-US" altLang="zh-CN" sz="2600" dirty="0">
                <a:latin typeface="Times New Roman" pitchFamily="18" charset="0"/>
                <a:ea typeface="华文细黑" pitchFamily="2" charset="-122"/>
                <a:cs typeface="Times New Roman" pitchFamily="18" charset="0"/>
              </a:rPr>
              <a:t> in </a:t>
            </a:r>
            <a:r>
              <a:rPr lang="en-US" altLang="zh-CN" sz="2600" dirty="0" smtClean="0">
                <a:latin typeface="Times New Roman" pitchFamily="18" charset="0"/>
                <a:ea typeface="华文细黑" pitchFamily="2" charset="-122"/>
                <a:cs typeface="Times New Roman" pitchFamily="18" charset="0"/>
              </a:rPr>
              <a:t> </a:t>
            </a:r>
          </a:p>
          <a:p>
            <a:r>
              <a:rPr lang="en-US" altLang="zh-CN" sz="2600" dirty="0" smtClean="0">
                <a:latin typeface="Times New Roman" pitchFamily="18" charset="0"/>
                <a:ea typeface="华文细黑" pitchFamily="2" charset="-122"/>
                <a:cs typeface="Times New Roman" pitchFamily="18" charset="0"/>
              </a:rPr>
              <a:t>    Algeria </a:t>
            </a:r>
            <a:r>
              <a:rPr lang="en-US" altLang="zh-CN" sz="2600" dirty="0">
                <a:latin typeface="Times New Roman" pitchFamily="18" charset="0"/>
                <a:ea typeface="华文细黑" pitchFamily="2" charset="-122"/>
                <a:cs typeface="Times New Roman" pitchFamily="18" charset="0"/>
              </a:rPr>
              <a:t>much more </a:t>
            </a:r>
            <a:r>
              <a:rPr lang="en-US" altLang="zh-CN" sz="2600" i="1" dirty="0">
                <a:latin typeface="Times New Roman" pitchFamily="18" charset="0"/>
                <a:ea typeface="华文细黑" pitchFamily="2" charset="-122"/>
                <a:cs typeface="Times New Roman" pitchFamily="18" charset="0"/>
              </a:rPr>
              <a:t>abruptly</a:t>
            </a:r>
            <a:r>
              <a:rPr lang="en-US" altLang="zh-CN" sz="2600" dirty="0">
                <a:latin typeface="Times New Roman" pitchFamily="18" charset="0"/>
                <a:ea typeface="华文细黑" pitchFamily="2" charset="-122"/>
                <a:cs typeface="Times New Roman" pitchFamily="18" charset="0"/>
              </a:rPr>
              <a:t> and acrimoniously, following </a:t>
            </a:r>
            <a:endParaRPr lang="en-US" altLang="zh-CN" sz="2600" dirty="0" smtClean="0">
              <a:latin typeface="Times New Roman" pitchFamily="18" charset="0"/>
              <a:ea typeface="华文细黑" pitchFamily="2" charset="-122"/>
              <a:cs typeface="Times New Roman" pitchFamily="18" charset="0"/>
            </a:endParaRPr>
          </a:p>
          <a:p>
            <a:r>
              <a:rPr lang="en-US" altLang="zh-CN" sz="2600" dirty="0" smtClean="0">
                <a:latin typeface="Times New Roman" pitchFamily="18" charset="0"/>
                <a:ea typeface="华文细黑" pitchFamily="2" charset="-122"/>
                <a:cs typeface="Times New Roman" pitchFamily="18" charset="0"/>
              </a:rPr>
              <a:t>    a </a:t>
            </a:r>
            <a:r>
              <a:rPr lang="en-US" altLang="zh-CN" sz="2600" dirty="0">
                <a:latin typeface="Times New Roman" pitchFamily="18" charset="0"/>
                <a:ea typeface="华文细黑" pitchFamily="2" charset="-122"/>
                <a:cs typeface="Times New Roman" pitchFamily="18" charset="0"/>
              </a:rPr>
              <a:t>long and bitterly fought war of independence. </a:t>
            </a:r>
            <a:r>
              <a:rPr lang="en-US" altLang="zh-CN" sz="2400" dirty="0">
                <a:latin typeface="Times New Roman" pitchFamily="18" charset="0"/>
                <a:ea typeface="华文细黑" pitchFamily="2" charset="-122"/>
                <a:cs typeface="Times New Roman" pitchFamily="18" charset="0"/>
              </a:rPr>
              <a:t>(Para. 10</a:t>
            </a:r>
            <a:r>
              <a:rPr lang="en-US" altLang="zh-CN" sz="2400" dirty="0" smtClean="0">
                <a:latin typeface="Times New Roman" pitchFamily="18" charset="0"/>
                <a:ea typeface="华文细黑" pitchFamily="2" charset="-122"/>
                <a:cs typeface="Times New Roman" pitchFamily="18" charset="0"/>
              </a:rPr>
              <a:t>)</a:t>
            </a:r>
            <a:endParaRPr lang="en-US" altLang="zh-CN" sz="2400" dirty="0">
              <a:latin typeface="Times New Roman" pitchFamily="18" charset="0"/>
              <a:ea typeface="华文细黑" pitchFamily="2" charset="-122"/>
              <a:cs typeface="Times New Roman" pitchFamily="18" charset="0"/>
            </a:endParaRPr>
          </a:p>
        </p:txBody>
      </p:sp>
      <p:sp>
        <p:nvSpPr>
          <p:cNvPr id="5" name="TextBox 4"/>
          <p:cNvSpPr txBox="1"/>
          <p:nvPr/>
        </p:nvSpPr>
        <p:spPr>
          <a:xfrm>
            <a:off x="642910" y="2643182"/>
            <a:ext cx="7848600" cy="1667764"/>
          </a:xfrm>
          <a:prstGeom prst="rect">
            <a:avLst/>
          </a:prstGeom>
          <a:solidFill>
            <a:schemeClr val="bg1"/>
          </a:solidFill>
        </p:spPr>
        <p:txBody>
          <a:bodyPr>
            <a:spAutoFit/>
          </a:bodyPr>
          <a:lstStyle/>
          <a:p>
            <a:pPr fontAlgn="auto">
              <a:lnSpc>
                <a:spcPct val="150000"/>
              </a:lnSpc>
              <a:spcBef>
                <a:spcPts val="0"/>
              </a:spcBef>
              <a:spcAft>
                <a:spcPts val="0"/>
              </a:spcAft>
              <a:defRPr/>
            </a:pPr>
            <a:r>
              <a:rPr lang="zh-CN" altLang="en-US" sz="2400" b="1" dirty="0">
                <a:solidFill>
                  <a:schemeClr val="accent1">
                    <a:lumMod val="75000"/>
                  </a:schemeClr>
                </a:solidFill>
                <a:latin typeface="楷体" pitchFamily="49" charset="-122"/>
                <a:ea typeface="楷体" pitchFamily="49" charset="-122"/>
              </a:rPr>
              <a:t>相比之下，阿尔及利亚国家石油公司</a:t>
            </a:r>
            <a:r>
              <a:rPr lang="en-US" altLang="zh-CN" sz="2400" b="1" dirty="0" err="1">
                <a:solidFill>
                  <a:schemeClr val="accent1">
                    <a:lumMod val="75000"/>
                  </a:schemeClr>
                </a:solidFill>
                <a:latin typeface="楷体" pitchFamily="49" charset="-122"/>
                <a:ea typeface="楷体" pitchFamily="49" charset="-122"/>
              </a:rPr>
              <a:t>Sonatrach</a:t>
            </a:r>
            <a:r>
              <a:rPr lang="zh-CN" altLang="en-US" sz="2400" b="1" dirty="0">
                <a:solidFill>
                  <a:schemeClr val="accent1">
                    <a:lumMod val="75000"/>
                  </a:schemeClr>
                </a:solidFill>
                <a:latin typeface="楷体" pitchFamily="49" charset="-122"/>
                <a:ea typeface="楷体" pitchFamily="49" charset="-122"/>
              </a:rPr>
              <a:t>则以一种更加生硬刻薄的方式</a:t>
            </a:r>
            <a:r>
              <a:rPr lang="zh-CN" altLang="en-US" sz="2400" b="1" dirty="0">
                <a:solidFill>
                  <a:srgbClr val="C00000"/>
                </a:solidFill>
                <a:latin typeface="楷体" pitchFamily="49" charset="-122"/>
                <a:ea typeface="楷体" pitchFamily="49" charset="-122"/>
              </a:rPr>
              <a:t>接管</a:t>
            </a:r>
            <a:r>
              <a:rPr lang="zh-CN" altLang="en-US" sz="2400" b="1" dirty="0">
                <a:solidFill>
                  <a:schemeClr val="accent1">
                    <a:lumMod val="75000"/>
                  </a:schemeClr>
                </a:solidFill>
                <a:latin typeface="楷体" pitchFamily="49" charset="-122"/>
                <a:ea typeface="楷体" pitchFamily="49" charset="-122"/>
              </a:rPr>
              <a:t>了外国石油公司的</a:t>
            </a:r>
            <a:r>
              <a:rPr lang="zh-CN" altLang="en-US" sz="2400" b="1" dirty="0">
                <a:solidFill>
                  <a:srgbClr val="C00000"/>
                </a:solidFill>
                <a:latin typeface="楷体" pitchFamily="49" charset="-122"/>
                <a:ea typeface="楷体" pitchFamily="49" charset="-122"/>
              </a:rPr>
              <a:t>财产</a:t>
            </a:r>
            <a:r>
              <a:rPr lang="zh-CN" altLang="en-US" sz="2400" b="1" dirty="0">
                <a:solidFill>
                  <a:schemeClr val="accent1">
                    <a:lumMod val="75000"/>
                  </a:schemeClr>
                </a:solidFill>
                <a:latin typeface="楷体" pitchFamily="49" charset="-122"/>
                <a:ea typeface="楷体" pitchFamily="49" charset="-122"/>
              </a:rPr>
              <a:t>，接下来又陷入了漫长而残酷的独立战争。</a:t>
            </a:r>
          </a:p>
        </p:txBody>
      </p:sp>
      <p:sp>
        <p:nvSpPr>
          <p:cNvPr id="7" name="矩形 6"/>
          <p:cNvSpPr/>
          <p:nvPr/>
        </p:nvSpPr>
        <p:spPr>
          <a:xfrm>
            <a:off x="-180528" y="0"/>
            <a:ext cx="5796136" cy="658835"/>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  Section 2 text learning</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8" name="TextBox 7"/>
          <p:cNvSpPr txBox="1"/>
          <p:nvPr/>
        </p:nvSpPr>
        <p:spPr>
          <a:xfrm>
            <a:off x="6012160" y="210126"/>
            <a:ext cx="2088232" cy="338554"/>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a:spAutoFit/>
          </a:bodyPr>
          <a:lstStyle/>
          <a:p>
            <a:pPr fontAlgn="auto">
              <a:spcBef>
                <a:spcPts val="0"/>
              </a:spcBef>
              <a:spcAft>
                <a:spcPts val="0"/>
              </a:spcAft>
              <a:defRPr/>
            </a:pPr>
            <a:r>
              <a:rPr lang="en-US" altLang="zh-CN" sz="1600" dirty="0">
                <a:latin typeface="+mn-lt"/>
                <a:ea typeface="+mn-ea"/>
              </a:rPr>
              <a:t>  Language Points</a:t>
            </a:r>
            <a:endParaRPr lang="zh-CN" altLang="en-US" sz="1600" dirty="0">
              <a:latin typeface="+mn-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789183"/>
            <a:ext cx="9144000" cy="6119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矩形 2"/>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8" name="椭圆 7"/>
          <p:cNvSpPr/>
          <p:nvPr/>
        </p:nvSpPr>
        <p:spPr>
          <a:xfrm>
            <a:off x="1043608" y="1772816"/>
            <a:ext cx="3096344" cy="1296144"/>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rPr>
              <a:t>Text </a:t>
            </a:r>
            <a:r>
              <a:rPr lang="en-US" altLang="zh-CN" sz="2400" b="1" dirty="0">
                <a:solidFill>
                  <a:schemeClr val="accent6">
                    <a:lumMod val="50000"/>
                  </a:schemeClr>
                </a:solidFill>
              </a:rPr>
              <a:t>Organization</a:t>
            </a:r>
          </a:p>
        </p:txBody>
      </p:sp>
      <p:sp>
        <p:nvSpPr>
          <p:cNvPr id="9" name="椭圆 8"/>
          <p:cNvSpPr/>
          <p:nvPr/>
        </p:nvSpPr>
        <p:spPr>
          <a:xfrm>
            <a:off x="1043608" y="3429000"/>
            <a:ext cx="2862318" cy="108012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rPr>
              <a:t>Information </a:t>
            </a:r>
            <a:r>
              <a:rPr lang="en-US" altLang="zh-CN" sz="2400" b="1" dirty="0">
                <a:solidFill>
                  <a:schemeClr val="accent6">
                    <a:lumMod val="50000"/>
                  </a:schemeClr>
                </a:solidFill>
              </a:rPr>
              <a:t>Analysis</a:t>
            </a:r>
          </a:p>
        </p:txBody>
      </p:sp>
      <p:sp>
        <p:nvSpPr>
          <p:cNvPr id="10" name="椭圆 9"/>
          <p:cNvSpPr/>
          <p:nvPr/>
        </p:nvSpPr>
        <p:spPr>
          <a:xfrm>
            <a:off x="2339753" y="5445224"/>
            <a:ext cx="2664296" cy="122413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 </a:t>
            </a:r>
            <a:r>
              <a:rPr lang="en-US" altLang="zh-CN" sz="2400" b="1" dirty="0">
                <a:solidFill>
                  <a:schemeClr val="accent6">
                    <a:lumMod val="50000"/>
                  </a:schemeClr>
                </a:solidFill>
              </a:rPr>
              <a:t>Theme Discussion</a:t>
            </a:r>
          </a:p>
        </p:txBody>
      </p:sp>
      <p:sp>
        <p:nvSpPr>
          <p:cNvPr id="11" name="椭圆 10"/>
          <p:cNvSpPr/>
          <p:nvPr/>
        </p:nvSpPr>
        <p:spPr>
          <a:xfrm>
            <a:off x="5436096" y="4875765"/>
            <a:ext cx="2376264" cy="1138917"/>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rPr>
              <a:t>Language </a:t>
            </a:r>
            <a:r>
              <a:rPr lang="en-US" altLang="zh-CN" sz="2400" b="1" dirty="0">
                <a:solidFill>
                  <a:schemeClr val="accent6">
                    <a:lumMod val="50000"/>
                  </a:schemeClr>
                </a:solidFill>
              </a:rPr>
              <a:t>Points</a:t>
            </a:r>
          </a:p>
        </p:txBody>
      </p:sp>
      <p:sp>
        <p:nvSpPr>
          <p:cNvPr id="13" name="流程图: 终止 12"/>
          <p:cNvSpPr/>
          <p:nvPr/>
        </p:nvSpPr>
        <p:spPr>
          <a:xfrm>
            <a:off x="4788024" y="789182"/>
            <a:ext cx="3960440" cy="1487689"/>
          </a:xfrm>
          <a:prstGeom prst="flowChartTermina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smtClean="0">
                <a:solidFill>
                  <a:schemeClr val="tx2">
                    <a:lumMod val="75000"/>
                  </a:schemeClr>
                </a:solidFill>
              </a:rPr>
              <a:t>National </a:t>
            </a:r>
            <a:r>
              <a:rPr lang="en-US" altLang="zh-CN" sz="3200" b="1" dirty="0">
                <a:solidFill>
                  <a:schemeClr val="tx2">
                    <a:lumMod val="75000"/>
                  </a:schemeClr>
                </a:solidFill>
              </a:rPr>
              <a:t>Oil Companies: Oil’s Dark Secret</a:t>
            </a:r>
            <a:endParaRPr lang="zh-CN" altLang="en-US" sz="3200" b="1" dirty="0">
              <a:solidFill>
                <a:schemeClr val="tx2">
                  <a:lumMod val="75000"/>
                </a:schemeClr>
              </a:solidFill>
            </a:endParaRPr>
          </a:p>
        </p:txBody>
      </p:sp>
    </p:spTree>
    <p:extLst>
      <p:ext uri="{BB962C8B-B14F-4D97-AF65-F5344CB8AC3E}">
        <p14:creationId xmlns:p14="http://schemas.microsoft.com/office/powerpoint/2010/main" xmlns="" val="214444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extBox 3"/>
          <p:cNvSpPr txBox="1">
            <a:spLocks noChangeArrowheads="1"/>
          </p:cNvSpPr>
          <p:nvPr/>
        </p:nvSpPr>
        <p:spPr bwMode="auto">
          <a:xfrm>
            <a:off x="468313" y="765175"/>
            <a:ext cx="8424862" cy="2492375"/>
          </a:xfrm>
          <a:prstGeom prst="rect">
            <a:avLst/>
          </a:prstGeom>
          <a:noFill/>
          <a:ln w="9525">
            <a:noFill/>
            <a:miter lim="800000"/>
            <a:headEnd/>
            <a:tailEnd/>
          </a:ln>
        </p:spPr>
        <p:txBody>
          <a:bodyPr>
            <a:spAutoFit/>
          </a:bodyPr>
          <a:lstStyle/>
          <a:p>
            <a:endParaRPr lang="en-US" altLang="zh-CN" sz="2600" dirty="0">
              <a:latin typeface="Times New Roman" pitchFamily="18" charset="0"/>
              <a:ea typeface="华文细黑" pitchFamily="2" charset="-122"/>
              <a:cs typeface="Times New Roman" pitchFamily="18" charset="0"/>
            </a:endParaRPr>
          </a:p>
          <a:p>
            <a:r>
              <a:rPr lang="en-US" altLang="zh-CN" sz="2600" dirty="0" smtClean="0">
                <a:latin typeface="Times New Roman" pitchFamily="18" charset="0"/>
                <a:ea typeface="华文细黑" pitchFamily="2" charset="-122"/>
                <a:cs typeface="Times New Roman" pitchFamily="18" charset="0"/>
              </a:rPr>
              <a:t>8) </a:t>
            </a:r>
            <a:r>
              <a:rPr lang="en-US" altLang="zh-CN" sz="2600" dirty="0">
                <a:latin typeface="Times New Roman" pitchFamily="18" charset="0"/>
                <a:ea typeface="华文细黑" pitchFamily="2" charset="-122"/>
                <a:cs typeface="Times New Roman" pitchFamily="18" charset="0"/>
              </a:rPr>
              <a:t>But clear </a:t>
            </a:r>
            <a:r>
              <a:rPr lang="en-US" altLang="zh-CN" sz="2600" dirty="0">
                <a:solidFill>
                  <a:srgbClr val="C00000"/>
                </a:solidFill>
                <a:latin typeface="Times New Roman" pitchFamily="18" charset="0"/>
                <a:ea typeface="华文细黑" pitchFamily="2" charset="-122"/>
                <a:cs typeface="Times New Roman" pitchFamily="18" charset="0"/>
              </a:rPr>
              <a:t>strategic guidance</a:t>
            </a:r>
            <a:r>
              <a:rPr lang="en-US" altLang="zh-CN" sz="2600" dirty="0">
                <a:latin typeface="Times New Roman" pitchFamily="18" charset="0"/>
                <a:ea typeface="华文细黑" pitchFamily="2" charset="-122"/>
                <a:cs typeface="Times New Roman" pitchFamily="18" charset="0"/>
              </a:rPr>
              <a:t>, Miss Marcel argues, </a:t>
            </a:r>
            <a:r>
              <a:rPr lang="en-US" altLang="zh-CN" sz="2600" dirty="0">
                <a:solidFill>
                  <a:srgbClr val="C00000"/>
                </a:solidFill>
                <a:latin typeface="Times New Roman" pitchFamily="18" charset="0"/>
                <a:ea typeface="华文细黑" pitchFamily="2" charset="-122"/>
                <a:cs typeface="Times New Roman" pitchFamily="18" charset="0"/>
              </a:rPr>
              <a:t>goes hand in hand </a:t>
            </a:r>
            <a:r>
              <a:rPr lang="en-US" altLang="zh-CN" sz="2600" dirty="0">
                <a:latin typeface="Times New Roman" pitchFamily="18" charset="0"/>
                <a:ea typeface="华文细黑" pitchFamily="2" charset="-122"/>
                <a:cs typeface="Times New Roman" pitchFamily="18" charset="0"/>
              </a:rPr>
              <a:t>with </a:t>
            </a:r>
            <a:r>
              <a:rPr lang="en-US" altLang="zh-CN" sz="2600" dirty="0">
                <a:solidFill>
                  <a:srgbClr val="C00000"/>
                </a:solidFill>
                <a:latin typeface="Times New Roman" pitchFamily="18" charset="0"/>
                <a:ea typeface="华文细黑" pitchFamily="2" charset="-122"/>
                <a:cs typeface="Times New Roman" pitchFamily="18" charset="0"/>
              </a:rPr>
              <a:t>operational autonomy </a:t>
            </a:r>
            <a:r>
              <a:rPr lang="en-US" altLang="zh-CN" sz="2600" dirty="0">
                <a:latin typeface="Times New Roman" pitchFamily="18" charset="0"/>
                <a:ea typeface="华文细黑" pitchFamily="2" charset="-122"/>
                <a:cs typeface="Times New Roman" pitchFamily="18" charset="0"/>
              </a:rPr>
              <a:t>an the best NOCs. The Saudi government, for example, lets </a:t>
            </a:r>
            <a:r>
              <a:rPr lang="en-US" altLang="zh-CN" sz="2600" dirty="0" err="1">
                <a:latin typeface="Times New Roman" pitchFamily="18" charset="0"/>
                <a:ea typeface="华文细黑" pitchFamily="2" charset="-122"/>
                <a:cs typeface="Times New Roman" pitchFamily="18" charset="0"/>
              </a:rPr>
              <a:t>Aramco</a:t>
            </a:r>
            <a:r>
              <a:rPr lang="en-US" altLang="zh-CN" sz="2600" dirty="0">
                <a:latin typeface="Times New Roman" pitchFamily="18" charset="0"/>
                <a:ea typeface="华文细黑" pitchFamily="2" charset="-122"/>
                <a:cs typeface="Times New Roman" pitchFamily="18" charset="0"/>
              </a:rPr>
              <a:t> set its own prices, unlike Kuwait’s, which </a:t>
            </a:r>
            <a:r>
              <a:rPr lang="en-US" altLang="zh-CN" sz="2600" dirty="0">
                <a:solidFill>
                  <a:srgbClr val="C00000"/>
                </a:solidFill>
                <a:latin typeface="Times New Roman" pitchFamily="18" charset="0"/>
                <a:ea typeface="华文细黑" pitchFamily="2" charset="-122"/>
                <a:cs typeface="Times New Roman" pitchFamily="18" charset="0"/>
              </a:rPr>
              <a:t>hands them down </a:t>
            </a:r>
            <a:r>
              <a:rPr lang="en-US" altLang="zh-CN" sz="2600" dirty="0">
                <a:latin typeface="Times New Roman" pitchFamily="18" charset="0"/>
                <a:ea typeface="华文细黑" pitchFamily="2" charset="-122"/>
                <a:cs typeface="Times New Roman" pitchFamily="18" charset="0"/>
              </a:rPr>
              <a:t>to KPC </a:t>
            </a:r>
            <a:r>
              <a:rPr lang="en-US" altLang="zh-CN" sz="2600" dirty="0">
                <a:solidFill>
                  <a:srgbClr val="C00000"/>
                </a:solidFill>
                <a:latin typeface="Times New Roman" pitchFamily="18" charset="0"/>
                <a:ea typeface="华文细黑" pitchFamily="2" charset="-122"/>
                <a:cs typeface="Times New Roman" pitchFamily="18" charset="0"/>
              </a:rPr>
              <a:t>from on high</a:t>
            </a:r>
            <a:r>
              <a:rPr lang="en-US" altLang="zh-CN" sz="2600" dirty="0">
                <a:latin typeface="Times New Roman" pitchFamily="18" charset="0"/>
                <a:ea typeface="华文细黑" pitchFamily="2" charset="-122"/>
                <a:cs typeface="Times New Roman" pitchFamily="18" charset="0"/>
              </a:rPr>
              <a:t>. </a:t>
            </a:r>
            <a:r>
              <a:rPr lang="en-US" altLang="zh-CN" sz="2400" dirty="0">
                <a:latin typeface="Times New Roman" pitchFamily="18" charset="0"/>
                <a:ea typeface="华文细黑" pitchFamily="2" charset="-122"/>
                <a:cs typeface="Times New Roman" pitchFamily="18" charset="0"/>
              </a:rPr>
              <a:t>(Para. 11)</a:t>
            </a:r>
          </a:p>
        </p:txBody>
      </p:sp>
      <p:sp>
        <p:nvSpPr>
          <p:cNvPr id="6" name="TextBox 5"/>
          <p:cNvSpPr txBox="1"/>
          <p:nvPr/>
        </p:nvSpPr>
        <p:spPr>
          <a:xfrm>
            <a:off x="684213" y="3789363"/>
            <a:ext cx="7848600" cy="2221762"/>
          </a:xfrm>
          <a:prstGeom prst="rect">
            <a:avLst/>
          </a:prstGeom>
          <a:solidFill>
            <a:schemeClr val="bg1"/>
          </a:solidFill>
        </p:spPr>
        <p:txBody>
          <a:bodyPr>
            <a:spAutoFit/>
          </a:bodyPr>
          <a:lstStyle/>
          <a:p>
            <a:pPr fontAlgn="auto">
              <a:lnSpc>
                <a:spcPct val="150000"/>
              </a:lnSpc>
              <a:spcBef>
                <a:spcPts val="0"/>
              </a:spcBef>
              <a:spcAft>
                <a:spcPts val="0"/>
              </a:spcAft>
              <a:defRPr/>
            </a:pPr>
            <a:r>
              <a:rPr lang="zh-CN" altLang="zh-CN" sz="2400" b="1" dirty="0">
                <a:solidFill>
                  <a:schemeClr val="accent1">
                    <a:lumMod val="75000"/>
                  </a:schemeClr>
                </a:solidFill>
                <a:latin typeface="楷体" pitchFamily="49" charset="-122"/>
                <a:ea typeface="楷体" pitchFamily="49" charset="-122"/>
              </a:rPr>
              <a:t>但</a:t>
            </a:r>
            <a:r>
              <a:rPr lang="en-US" altLang="zh-CN" sz="2400" b="1" dirty="0">
                <a:solidFill>
                  <a:schemeClr val="accent1">
                    <a:lumMod val="75000"/>
                  </a:schemeClr>
                </a:solidFill>
                <a:latin typeface="楷体" pitchFamily="49" charset="-122"/>
                <a:ea typeface="楷体" pitchFamily="49" charset="-122"/>
              </a:rPr>
              <a:t>Marcel</a:t>
            </a:r>
            <a:r>
              <a:rPr lang="zh-CN" altLang="zh-CN" sz="2400" b="1" dirty="0">
                <a:solidFill>
                  <a:schemeClr val="accent1">
                    <a:lumMod val="75000"/>
                  </a:schemeClr>
                </a:solidFill>
                <a:latin typeface="楷体" pitchFamily="49" charset="-122"/>
                <a:ea typeface="楷体" pitchFamily="49" charset="-122"/>
              </a:rPr>
              <a:t>女士认为，最优秀的国家石油公司，不仅需要清晰的</a:t>
            </a:r>
            <a:r>
              <a:rPr lang="zh-CN" altLang="zh-CN" sz="2400" b="1" dirty="0">
                <a:solidFill>
                  <a:srgbClr val="C00000"/>
                </a:solidFill>
                <a:latin typeface="楷体" pitchFamily="49" charset="-122"/>
                <a:ea typeface="楷体" pitchFamily="49" charset="-122"/>
              </a:rPr>
              <a:t>战略</a:t>
            </a:r>
            <a:r>
              <a:rPr lang="zh-CN" altLang="en-US" sz="2400" b="1" dirty="0">
                <a:solidFill>
                  <a:srgbClr val="C00000"/>
                </a:solidFill>
                <a:latin typeface="楷体" pitchFamily="49" charset="-122"/>
                <a:ea typeface="楷体" pitchFamily="49" charset="-122"/>
              </a:rPr>
              <a:t>方针</a:t>
            </a:r>
            <a:r>
              <a:rPr lang="zh-CN" altLang="zh-CN" sz="2400" b="1" dirty="0">
                <a:solidFill>
                  <a:schemeClr val="accent1">
                    <a:lumMod val="75000"/>
                  </a:schemeClr>
                </a:solidFill>
                <a:latin typeface="楷体" pitchFamily="49" charset="-122"/>
                <a:ea typeface="楷体" pitchFamily="49" charset="-122"/>
              </a:rPr>
              <a:t>，还应当享有企业的</a:t>
            </a:r>
            <a:r>
              <a:rPr lang="zh-CN" altLang="zh-CN" sz="2400" b="1" dirty="0">
                <a:solidFill>
                  <a:srgbClr val="C00000"/>
                </a:solidFill>
                <a:latin typeface="楷体" pitchFamily="49" charset="-122"/>
                <a:ea typeface="楷体" pitchFamily="49" charset="-122"/>
              </a:rPr>
              <a:t>自主经营权</a:t>
            </a:r>
            <a:r>
              <a:rPr lang="zh-CN" altLang="zh-CN" sz="2400" b="1" dirty="0">
                <a:solidFill>
                  <a:schemeClr val="accent1">
                    <a:lumMod val="75000"/>
                  </a:schemeClr>
                </a:solidFill>
                <a:latin typeface="楷体" pitchFamily="49" charset="-122"/>
                <a:ea typeface="楷体" pitchFamily="49" charset="-122"/>
              </a:rPr>
              <a:t>，两者</a:t>
            </a:r>
            <a:r>
              <a:rPr lang="zh-CN" altLang="zh-CN" sz="2400" b="1" dirty="0">
                <a:solidFill>
                  <a:srgbClr val="C00000"/>
                </a:solidFill>
                <a:latin typeface="楷体" pitchFamily="49" charset="-122"/>
                <a:ea typeface="楷体" pitchFamily="49" charset="-122"/>
              </a:rPr>
              <a:t>并行不悖</a:t>
            </a:r>
            <a:r>
              <a:rPr lang="zh-CN" altLang="zh-CN" sz="2400" b="1" dirty="0">
                <a:solidFill>
                  <a:schemeClr val="accent1">
                    <a:lumMod val="75000"/>
                  </a:schemeClr>
                </a:solidFill>
                <a:latin typeface="楷体" pitchFamily="49" charset="-122"/>
                <a:ea typeface="楷体" pitchFamily="49" charset="-122"/>
              </a:rPr>
              <a:t>。</a:t>
            </a:r>
            <a:r>
              <a:rPr lang="zh-CN" altLang="en-US" sz="2400" b="1" dirty="0">
                <a:solidFill>
                  <a:schemeClr val="accent1">
                    <a:lumMod val="75000"/>
                  </a:schemeClr>
                </a:solidFill>
                <a:latin typeface="楷体" pitchFamily="49" charset="-122"/>
                <a:ea typeface="楷体" pitchFamily="49" charset="-122"/>
              </a:rPr>
              <a:t>例如，沙特政府就允许阿美石油公司自行设定石油价格，而不像科威特政府那样将定价</a:t>
            </a:r>
            <a:r>
              <a:rPr lang="zh-CN" altLang="en-US" sz="2400" b="1" dirty="0">
                <a:solidFill>
                  <a:srgbClr val="C00000"/>
                </a:solidFill>
                <a:latin typeface="楷体" pitchFamily="49" charset="-122"/>
                <a:ea typeface="楷体" pitchFamily="49" charset="-122"/>
              </a:rPr>
              <a:t>下达</a:t>
            </a:r>
            <a:r>
              <a:rPr lang="zh-CN" altLang="en-US" sz="2400" b="1" dirty="0">
                <a:solidFill>
                  <a:schemeClr val="accent1">
                    <a:lumMod val="75000"/>
                  </a:schemeClr>
                </a:solidFill>
                <a:latin typeface="楷体" pitchFamily="49" charset="-122"/>
                <a:ea typeface="楷体" pitchFamily="49" charset="-122"/>
              </a:rPr>
              <a:t>给</a:t>
            </a:r>
            <a:r>
              <a:rPr lang="en-US" altLang="zh-CN" sz="2400" b="1" dirty="0">
                <a:solidFill>
                  <a:schemeClr val="accent1">
                    <a:lumMod val="75000"/>
                  </a:schemeClr>
                </a:solidFill>
                <a:latin typeface="楷体" pitchFamily="49" charset="-122"/>
                <a:ea typeface="楷体" pitchFamily="49" charset="-122"/>
              </a:rPr>
              <a:t>KPC</a:t>
            </a:r>
            <a:r>
              <a:rPr lang="zh-CN" altLang="en-US" sz="2400" b="1" dirty="0">
                <a:solidFill>
                  <a:schemeClr val="accent1">
                    <a:lumMod val="75000"/>
                  </a:schemeClr>
                </a:solidFill>
                <a:latin typeface="楷体" pitchFamily="49" charset="-122"/>
                <a:ea typeface="楷体" pitchFamily="49" charset="-122"/>
              </a:rPr>
              <a:t>。</a:t>
            </a:r>
          </a:p>
        </p:txBody>
      </p:sp>
      <p:sp>
        <p:nvSpPr>
          <p:cNvPr id="7" name="矩形 6"/>
          <p:cNvSpPr/>
          <p:nvPr/>
        </p:nvSpPr>
        <p:spPr>
          <a:xfrm>
            <a:off x="-180528" y="0"/>
            <a:ext cx="5796136" cy="658835"/>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  Section 2 text learning</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8" name="TextBox 7"/>
          <p:cNvSpPr txBox="1"/>
          <p:nvPr/>
        </p:nvSpPr>
        <p:spPr>
          <a:xfrm>
            <a:off x="6012160" y="210126"/>
            <a:ext cx="2088232" cy="338554"/>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a:spAutoFit/>
          </a:bodyPr>
          <a:lstStyle/>
          <a:p>
            <a:pPr fontAlgn="auto">
              <a:spcBef>
                <a:spcPts val="0"/>
              </a:spcBef>
              <a:spcAft>
                <a:spcPts val="0"/>
              </a:spcAft>
              <a:defRPr/>
            </a:pPr>
            <a:r>
              <a:rPr lang="en-US" altLang="zh-CN" sz="1600" dirty="0">
                <a:latin typeface="+mn-lt"/>
                <a:ea typeface="+mn-ea"/>
              </a:rPr>
              <a:t>  Language Points</a:t>
            </a:r>
            <a:endParaRPr lang="zh-CN" altLang="en-US" sz="1600" dirty="0">
              <a:latin typeface="+mn-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Box 3"/>
          <p:cNvSpPr txBox="1">
            <a:spLocks noChangeArrowheads="1"/>
          </p:cNvSpPr>
          <p:nvPr/>
        </p:nvSpPr>
        <p:spPr bwMode="auto">
          <a:xfrm>
            <a:off x="611188" y="836613"/>
            <a:ext cx="8137525" cy="4524315"/>
          </a:xfrm>
          <a:prstGeom prst="rect">
            <a:avLst/>
          </a:prstGeom>
          <a:noFill/>
          <a:ln w="9525">
            <a:noFill/>
            <a:miter lim="800000"/>
            <a:headEnd/>
            <a:tailEnd/>
          </a:ln>
        </p:spPr>
        <p:txBody>
          <a:bodyPr>
            <a:spAutoFit/>
          </a:bodyPr>
          <a:lstStyle/>
          <a:p>
            <a:r>
              <a:rPr lang="en-US" altLang="zh-CN" sz="2400" dirty="0" smtClean="0">
                <a:latin typeface="Times New Roman" pitchFamily="18" charset="0"/>
                <a:ea typeface="华文细黑" pitchFamily="2" charset="-122"/>
                <a:cs typeface="Times New Roman" pitchFamily="18" charset="0"/>
              </a:rPr>
              <a:t>9) </a:t>
            </a:r>
            <a:r>
              <a:rPr lang="en-US" altLang="zh-CN" sz="2400" dirty="0">
                <a:latin typeface="Times New Roman" pitchFamily="18" charset="0"/>
                <a:ea typeface="华文细黑" pitchFamily="2" charset="-122"/>
                <a:cs typeface="Times New Roman" pitchFamily="18" charset="0"/>
              </a:rPr>
              <a:t>Critically, </a:t>
            </a:r>
            <a:r>
              <a:rPr lang="en-US" altLang="zh-CN" sz="2400" dirty="0" err="1">
                <a:latin typeface="Times New Roman" pitchFamily="18" charset="0"/>
                <a:ea typeface="华文细黑" pitchFamily="2" charset="-122"/>
                <a:cs typeface="Times New Roman" pitchFamily="18" charset="0"/>
              </a:rPr>
              <a:t>Aramco</a:t>
            </a:r>
            <a:r>
              <a:rPr lang="en-US" altLang="zh-CN" sz="2400" dirty="0">
                <a:latin typeface="Times New Roman" pitchFamily="18" charset="0"/>
                <a:ea typeface="华文细黑" pitchFamily="2" charset="-122"/>
                <a:cs typeface="Times New Roman" pitchFamily="18" charset="0"/>
              </a:rPr>
              <a:t> is able to retain a portion of its earnings for </a:t>
            </a:r>
            <a:r>
              <a:rPr lang="en-US" altLang="zh-CN" sz="2400" dirty="0">
                <a:solidFill>
                  <a:srgbClr val="C00000"/>
                </a:solidFill>
                <a:latin typeface="Times New Roman" pitchFamily="18" charset="0"/>
                <a:ea typeface="华文细黑" pitchFamily="2" charset="-122"/>
                <a:cs typeface="Times New Roman" pitchFamily="18" charset="0"/>
              </a:rPr>
              <a:t>maintenance</a:t>
            </a:r>
            <a:r>
              <a:rPr lang="en-US" altLang="zh-CN" sz="2400" dirty="0">
                <a:latin typeface="Times New Roman" pitchFamily="18" charset="0"/>
                <a:ea typeface="华文细黑" pitchFamily="2" charset="-122"/>
                <a:cs typeface="Times New Roman" pitchFamily="18" charset="0"/>
              </a:rPr>
              <a:t> and expansion, rather than </a:t>
            </a:r>
            <a:r>
              <a:rPr lang="en-US" altLang="zh-CN" sz="2400" dirty="0">
                <a:solidFill>
                  <a:srgbClr val="C00000"/>
                </a:solidFill>
                <a:latin typeface="Times New Roman" pitchFamily="18" charset="0"/>
                <a:ea typeface="华文细黑" pitchFamily="2" charset="-122"/>
                <a:cs typeface="Times New Roman" pitchFamily="18" charset="0"/>
              </a:rPr>
              <a:t>subsisting</a:t>
            </a:r>
            <a:r>
              <a:rPr lang="en-US" altLang="zh-CN" sz="2400" dirty="0">
                <a:latin typeface="Times New Roman" pitchFamily="18" charset="0"/>
                <a:ea typeface="华文细黑" pitchFamily="2" charset="-122"/>
                <a:cs typeface="Times New Roman" pitchFamily="18" charset="0"/>
              </a:rPr>
              <a:t> on an </a:t>
            </a:r>
            <a:r>
              <a:rPr lang="en-US" altLang="zh-CN" sz="2400" dirty="0">
                <a:solidFill>
                  <a:srgbClr val="CC3300"/>
                </a:solidFill>
                <a:latin typeface="Times New Roman" pitchFamily="18" charset="0"/>
                <a:ea typeface="华文细黑" pitchFamily="2" charset="-122"/>
                <a:cs typeface="Times New Roman" pitchFamily="18" charset="0"/>
              </a:rPr>
              <a:t>allocation</a:t>
            </a:r>
            <a:r>
              <a:rPr lang="en-US" altLang="zh-CN" sz="2400" dirty="0">
                <a:solidFill>
                  <a:srgbClr val="C00000"/>
                </a:solidFill>
                <a:latin typeface="Times New Roman" pitchFamily="18" charset="0"/>
                <a:ea typeface="华文细黑" pitchFamily="2" charset="-122"/>
                <a:cs typeface="Times New Roman" pitchFamily="18" charset="0"/>
              </a:rPr>
              <a:t> </a:t>
            </a:r>
            <a:r>
              <a:rPr lang="en-US" altLang="zh-CN" sz="2400" dirty="0">
                <a:latin typeface="Times New Roman" pitchFamily="18" charset="0"/>
                <a:ea typeface="华文细黑" pitchFamily="2" charset="-122"/>
                <a:cs typeface="Times New Roman" pitchFamily="18" charset="0"/>
              </a:rPr>
              <a:t>form the national budget, as Iran’s state-run oil firm did until recently. (Para. 11)</a:t>
            </a:r>
          </a:p>
          <a:p>
            <a:endParaRPr lang="en-US" altLang="zh-CN" sz="2400" dirty="0">
              <a:latin typeface="Times New Roman" pitchFamily="18" charset="0"/>
              <a:ea typeface="华文细黑" pitchFamily="2" charset="-122"/>
              <a:cs typeface="Times New Roman" pitchFamily="18" charset="0"/>
            </a:endParaRPr>
          </a:p>
          <a:p>
            <a:endParaRPr lang="en-US" altLang="zh-CN" sz="2400" dirty="0">
              <a:latin typeface="Times New Roman" pitchFamily="18" charset="0"/>
              <a:ea typeface="华文细黑" pitchFamily="2" charset="-122"/>
              <a:cs typeface="Times New Roman" pitchFamily="18" charset="0"/>
            </a:endParaRPr>
          </a:p>
          <a:p>
            <a:endParaRPr lang="en-US" altLang="zh-CN" sz="2400" dirty="0">
              <a:latin typeface="Times New Roman" pitchFamily="18" charset="0"/>
              <a:ea typeface="华文细黑" pitchFamily="2" charset="-122"/>
              <a:cs typeface="Times New Roman" pitchFamily="18" charset="0"/>
            </a:endParaRPr>
          </a:p>
          <a:p>
            <a:endParaRPr lang="en-US" altLang="zh-CN" sz="2400" dirty="0">
              <a:latin typeface="Times New Roman" pitchFamily="18" charset="0"/>
              <a:ea typeface="华文细黑" pitchFamily="2" charset="-122"/>
              <a:cs typeface="Times New Roman" pitchFamily="18" charset="0"/>
            </a:endParaRPr>
          </a:p>
          <a:p>
            <a:endParaRPr lang="en-US" altLang="zh-CN" sz="2400" dirty="0">
              <a:latin typeface="Times New Roman" pitchFamily="18" charset="0"/>
              <a:ea typeface="华文细黑" pitchFamily="2" charset="-122"/>
              <a:cs typeface="Times New Roman" pitchFamily="18" charset="0"/>
            </a:endParaRPr>
          </a:p>
          <a:p>
            <a:r>
              <a:rPr lang="en-US" altLang="zh-CN" sz="2400" dirty="0" smtClean="0">
                <a:latin typeface="Times New Roman" pitchFamily="18" charset="0"/>
                <a:ea typeface="华文细黑" pitchFamily="2" charset="-122"/>
                <a:cs typeface="Times New Roman" pitchFamily="18" charset="0"/>
              </a:rPr>
              <a:t>10) </a:t>
            </a:r>
            <a:r>
              <a:rPr lang="en-US" altLang="zh-CN" sz="2400" dirty="0">
                <a:latin typeface="Times New Roman" pitchFamily="18" charset="0"/>
                <a:ea typeface="华文细黑" pitchFamily="2" charset="-122"/>
                <a:cs typeface="Times New Roman" pitchFamily="18" charset="0"/>
              </a:rPr>
              <a:t>The presence of multinationals also helps to develop   a </a:t>
            </a:r>
            <a:r>
              <a:rPr lang="en-US" altLang="zh-CN" sz="2400" dirty="0">
                <a:solidFill>
                  <a:srgbClr val="C00000"/>
                </a:solidFill>
                <a:latin typeface="Times New Roman" pitchFamily="18" charset="0"/>
                <a:ea typeface="华文细黑" pitchFamily="2" charset="-122"/>
                <a:cs typeface="Times New Roman" pitchFamily="18" charset="0"/>
              </a:rPr>
              <a:t>country’s pool of skilled </a:t>
            </a:r>
            <a:r>
              <a:rPr lang="en-US" altLang="zh-CN" sz="2400" dirty="0" err="1">
                <a:solidFill>
                  <a:srgbClr val="C00000"/>
                </a:solidFill>
                <a:latin typeface="Times New Roman" pitchFamily="18" charset="0"/>
                <a:ea typeface="华文细黑" pitchFamily="2" charset="-122"/>
                <a:cs typeface="Times New Roman" pitchFamily="18" charset="0"/>
              </a:rPr>
              <a:t>labour</a:t>
            </a:r>
            <a:r>
              <a:rPr lang="en-US" altLang="zh-CN" sz="2400" dirty="0">
                <a:solidFill>
                  <a:srgbClr val="C00000"/>
                </a:solidFill>
                <a:latin typeface="Times New Roman" pitchFamily="18" charset="0"/>
                <a:ea typeface="华文细黑" pitchFamily="2" charset="-122"/>
                <a:cs typeface="Times New Roman" pitchFamily="18" charset="0"/>
              </a:rPr>
              <a:t> </a:t>
            </a:r>
            <a:r>
              <a:rPr lang="en-US" altLang="zh-CN" sz="2400" dirty="0">
                <a:latin typeface="Times New Roman" pitchFamily="18" charset="0"/>
                <a:ea typeface="华文细黑" pitchFamily="2" charset="-122"/>
                <a:cs typeface="Times New Roman" pitchFamily="18" charset="0"/>
              </a:rPr>
              <a:t>and, when they operate in joint ventures, to disseminate new  technology and ideas. (Para. 12)</a:t>
            </a:r>
          </a:p>
        </p:txBody>
      </p:sp>
      <p:sp>
        <p:nvSpPr>
          <p:cNvPr id="5" name="TextBox 4"/>
          <p:cNvSpPr txBox="1"/>
          <p:nvPr/>
        </p:nvSpPr>
        <p:spPr>
          <a:xfrm>
            <a:off x="611188" y="2384425"/>
            <a:ext cx="8208962" cy="1405193"/>
          </a:xfrm>
          <a:prstGeom prst="rect">
            <a:avLst/>
          </a:prstGeom>
          <a:solidFill>
            <a:schemeClr val="bg1"/>
          </a:solidFill>
        </p:spPr>
        <p:txBody>
          <a:bodyPr>
            <a:spAutoFit/>
          </a:bodyPr>
          <a:lstStyle/>
          <a:p>
            <a:pPr fontAlgn="auto">
              <a:lnSpc>
                <a:spcPct val="150000"/>
              </a:lnSpc>
              <a:spcBef>
                <a:spcPts val="0"/>
              </a:spcBef>
              <a:spcAft>
                <a:spcPts val="0"/>
              </a:spcAft>
              <a:defRPr/>
            </a:pPr>
            <a:r>
              <a:rPr lang="zh-CN" altLang="en-US" sz="2000" b="1" dirty="0">
                <a:solidFill>
                  <a:schemeClr val="accent1">
                    <a:lumMod val="75000"/>
                  </a:schemeClr>
                </a:solidFill>
                <a:latin typeface="楷体" pitchFamily="49" charset="-122"/>
                <a:ea typeface="楷体" pitchFamily="49" charset="-122"/>
              </a:rPr>
              <a:t>更重要的是，沙特阿美能够</a:t>
            </a:r>
            <a:r>
              <a:rPr lang="zh-CN" altLang="en-US" sz="2000" b="1" dirty="0">
                <a:solidFill>
                  <a:srgbClr val="C00000"/>
                </a:solidFill>
                <a:latin typeface="楷体" pitchFamily="49" charset="-122"/>
                <a:ea typeface="楷体" pitchFamily="49" charset="-122"/>
              </a:rPr>
              <a:t>保留</a:t>
            </a:r>
            <a:r>
              <a:rPr lang="zh-CN" altLang="en-US" sz="2000" b="1" dirty="0">
                <a:solidFill>
                  <a:schemeClr val="accent1">
                    <a:lumMod val="75000"/>
                  </a:schemeClr>
                </a:solidFill>
                <a:latin typeface="楷体" pitchFamily="49" charset="-122"/>
                <a:ea typeface="楷体" pitchFamily="49" charset="-122"/>
              </a:rPr>
              <a:t>一部分收入用于公司的日常</a:t>
            </a:r>
            <a:r>
              <a:rPr lang="zh-CN" altLang="en-US" sz="2000" b="1" dirty="0">
                <a:solidFill>
                  <a:srgbClr val="C00000"/>
                </a:solidFill>
                <a:latin typeface="楷体" pitchFamily="49" charset="-122"/>
                <a:ea typeface="楷体" pitchFamily="49" charset="-122"/>
              </a:rPr>
              <a:t>运作</a:t>
            </a:r>
            <a:r>
              <a:rPr lang="zh-CN" altLang="en-US" sz="2000" b="1" dirty="0">
                <a:solidFill>
                  <a:schemeClr val="accent1">
                    <a:lumMod val="75000"/>
                  </a:schemeClr>
                </a:solidFill>
                <a:latin typeface="楷体" pitchFamily="49" charset="-122"/>
                <a:ea typeface="楷体" pitchFamily="49" charset="-122"/>
              </a:rPr>
              <a:t>和发展，而不是依靠国家预算的</a:t>
            </a:r>
            <a:r>
              <a:rPr lang="zh-CN" altLang="en-US" sz="2000" b="1" dirty="0">
                <a:solidFill>
                  <a:srgbClr val="C00000"/>
                </a:solidFill>
                <a:latin typeface="楷体" pitchFamily="49" charset="-122"/>
                <a:ea typeface="楷体" pitchFamily="49" charset="-122"/>
              </a:rPr>
              <a:t>划拨</a:t>
            </a:r>
            <a:r>
              <a:rPr lang="zh-CN" altLang="en-US" sz="2000" b="1" dirty="0">
                <a:solidFill>
                  <a:schemeClr val="accent1">
                    <a:lumMod val="75000"/>
                  </a:schemeClr>
                </a:solidFill>
                <a:latin typeface="楷体" pitchFamily="49" charset="-122"/>
                <a:ea typeface="楷体" pitchFamily="49" charset="-122"/>
              </a:rPr>
              <a:t>来</a:t>
            </a:r>
            <a:r>
              <a:rPr lang="zh-CN" altLang="en-US" sz="2000" b="1" dirty="0">
                <a:solidFill>
                  <a:srgbClr val="C00000"/>
                </a:solidFill>
                <a:latin typeface="楷体" pitchFamily="49" charset="-122"/>
                <a:ea typeface="楷体" pitchFamily="49" charset="-122"/>
              </a:rPr>
              <a:t>维持生存</a:t>
            </a:r>
            <a:r>
              <a:rPr lang="zh-CN" altLang="en-US" sz="2000" b="1" dirty="0">
                <a:solidFill>
                  <a:schemeClr val="accent1">
                    <a:lumMod val="75000"/>
                  </a:schemeClr>
                </a:solidFill>
                <a:latin typeface="楷体" pitchFamily="49" charset="-122"/>
                <a:ea typeface="楷体" pitchFamily="49" charset="-122"/>
              </a:rPr>
              <a:t>。而直到现在，这一直是伊朗国家石油公司赖以生存的方式。</a:t>
            </a:r>
          </a:p>
        </p:txBody>
      </p:sp>
      <p:sp>
        <p:nvSpPr>
          <p:cNvPr id="6" name="TextBox 5"/>
          <p:cNvSpPr txBox="1"/>
          <p:nvPr/>
        </p:nvSpPr>
        <p:spPr>
          <a:xfrm>
            <a:off x="755650" y="5365750"/>
            <a:ext cx="8064500" cy="943528"/>
          </a:xfrm>
          <a:prstGeom prst="rect">
            <a:avLst/>
          </a:prstGeom>
          <a:solidFill>
            <a:schemeClr val="bg1"/>
          </a:solidFill>
        </p:spPr>
        <p:txBody>
          <a:bodyPr>
            <a:spAutoFit/>
          </a:bodyPr>
          <a:lstStyle/>
          <a:p>
            <a:pPr fontAlgn="auto">
              <a:lnSpc>
                <a:spcPct val="150000"/>
              </a:lnSpc>
              <a:spcBef>
                <a:spcPts val="0"/>
              </a:spcBef>
              <a:spcAft>
                <a:spcPts val="0"/>
              </a:spcAft>
              <a:defRPr/>
            </a:pPr>
            <a:r>
              <a:rPr lang="zh-CN" altLang="en-US" sz="2000" b="1" dirty="0">
                <a:solidFill>
                  <a:schemeClr val="accent1">
                    <a:lumMod val="75000"/>
                  </a:schemeClr>
                </a:solidFill>
                <a:latin typeface="楷体" pitchFamily="49" charset="-122"/>
                <a:ea typeface="楷体" pitchFamily="49" charset="-122"/>
              </a:rPr>
              <a:t>跨国公司的存在也帮助培养了</a:t>
            </a:r>
            <a:r>
              <a:rPr lang="zh-CN" altLang="en-US" sz="2000" b="1" dirty="0">
                <a:solidFill>
                  <a:srgbClr val="C00000"/>
                </a:solidFill>
                <a:latin typeface="楷体" pitchFamily="49" charset="-122"/>
                <a:ea typeface="楷体" pitchFamily="49" charset="-122"/>
              </a:rPr>
              <a:t>一大批技术熟练的劳动力</a:t>
            </a:r>
            <a:r>
              <a:rPr lang="zh-CN" altLang="en-US" sz="2000" b="1" dirty="0">
                <a:solidFill>
                  <a:schemeClr val="accent1">
                    <a:lumMod val="75000"/>
                  </a:schemeClr>
                </a:solidFill>
                <a:latin typeface="楷体" pitchFamily="49" charset="-122"/>
                <a:ea typeface="楷体" pitchFamily="49" charset="-122"/>
              </a:rPr>
              <a:t>，并且当他们在合资企业中工作时也传播了新技术和新观念。</a:t>
            </a:r>
          </a:p>
        </p:txBody>
      </p:sp>
      <p:sp>
        <p:nvSpPr>
          <p:cNvPr id="7" name="TextBox 6"/>
          <p:cNvSpPr txBox="1"/>
          <p:nvPr/>
        </p:nvSpPr>
        <p:spPr>
          <a:xfrm>
            <a:off x="6012160" y="210126"/>
            <a:ext cx="2088232" cy="338554"/>
          </a:xfrm>
          <a:prstGeom prst="rect">
            <a:avLst/>
          </a:prstGeom>
          <a:solidFill>
            <a:schemeClr val="accent1">
              <a:lumMod val="20000"/>
              <a:lumOff val="80000"/>
            </a:schemeClr>
          </a:solidFill>
          <a:effectLst>
            <a:glow rad="101600">
              <a:schemeClr val="accent1">
                <a:satMod val="175000"/>
                <a:alpha val="40000"/>
              </a:schemeClr>
            </a:glow>
            <a:innerShdw blurRad="114300">
              <a:prstClr val="black"/>
            </a:innerShdw>
          </a:effectLst>
        </p:spPr>
        <p:txBody>
          <a:bodyPr>
            <a:spAutoFit/>
          </a:bodyPr>
          <a:lstStyle/>
          <a:p>
            <a:pPr fontAlgn="auto">
              <a:spcBef>
                <a:spcPts val="0"/>
              </a:spcBef>
              <a:spcAft>
                <a:spcPts val="0"/>
              </a:spcAft>
              <a:defRPr/>
            </a:pPr>
            <a:r>
              <a:rPr lang="en-US" altLang="zh-CN" sz="1600" dirty="0">
                <a:latin typeface="+mn-lt"/>
                <a:ea typeface="+mn-ea"/>
              </a:rPr>
              <a:t>  Language Points</a:t>
            </a:r>
            <a:endParaRPr lang="zh-CN" altLang="en-US" sz="1600" dirty="0">
              <a:latin typeface="+mn-lt"/>
              <a:ea typeface="+mn-ea"/>
            </a:endParaRPr>
          </a:p>
        </p:txBody>
      </p:sp>
      <p:sp>
        <p:nvSpPr>
          <p:cNvPr id="8" name="矩形 7"/>
          <p:cNvSpPr/>
          <p:nvPr/>
        </p:nvSpPr>
        <p:spPr>
          <a:xfrm>
            <a:off x="-180528" y="0"/>
            <a:ext cx="5796136" cy="658835"/>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  Section 2 text learning</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矩形 1"/>
          <p:cNvSpPr/>
          <p:nvPr/>
        </p:nvSpPr>
        <p:spPr>
          <a:xfrm>
            <a:off x="0" y="0"/>
            <a:ext cx="4932040" cy="655179"/>
          </a:xfrm>
          <a:prstGeom prst="rect">
            <a:avLst/>
          </a:prstGeom>
          <a:noFill/>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contrasting" dir="t">
              <a:rot lat="0" lon="0" rev="4500000"/>
            </a:lightRig>
          </a:scene3d>
          <a:sp3d>
            <a:bevelT prst="relaxedInset"/>
          </a:sp3d>
        </p:spPr>
        <p:txBody>
          <a:bodyPr wrap="square">
            <a:spAutoFit/>
            <a:sp3d contourW="6350" prstMaterial="metal">
              <a:bevelT w="127000" h="31750" prst="relaxedInset"/>
              <a:contourClr>
                <a:schemeClr val="accent1">
                  <a:shade val="75000"/>
                </a:schemeClr>
              </a:contourClr>
            </a:sp3d>
          </a:bodyPr>
          <a:lstStyle/>
          <a:p>
            <a:pPr lvl="0">
              <a:lnSpc>
                <a:spcPct val="150000"/>
              </a:lnSpc>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t>
            </a:r>
            <a:r>
              <a:rPr lang="en-US" altLang="zh-CN" sz="2800" b="1" cap="all" dirty="0" smtClean="0">
                <a:ln w="0"/>
                <a:solidFill>
                  <a:schemeClr val="bg2">
                    <a:lumMod val="50000"/>
                  </a:schemeClr>
                </a:solidFill>
                <a:effectLst>
                  <a:reflection blurRad="6350" stA="50000" endA="300" endPos="50000" dist="29997" dir="5400000" sy="-100000" algn="bl" rotWithShape="0"/>
                </a:effectLst>
                <a:latin typeface="Century Gothic" pitchFamily="34" charset="0"/>
                <a:ea typeface="宋体"/>
              </a:rPr>
              <a:t>Section 3 Exercises</a:t>
            </a:r>
            <a:endParaRPr lang="zh-CN" altLang="en-US" sz="2800" b="1" i="1" cap="all" dirty="0">
              <a:ln w="0"/>
              <a:solidFill>
                <a:schemeClr val="bg2">
                  <a:lumMod val="50000"/>
                </a:schemeClr>
              </a:solidFill>
              <a:effectLst>
                <a:reflection blurRad="6350" stA="50000" endA="300" endPos="50000" dist="29997" dir="5400000" sy="-100000" algn="bl" rotWithShape="0"/>
              </a:effectLst>
              <a:latin typeface="Century Gothic" pitchFamily="34" charset="0"/>
              <a:ea typeface="宋体"/>
            </a:endParaRPr>
          </a:p>
        </p:txBody>
      </p:sp>
      <p:sp>
        <p:nvSpPr>
          <p:cNvPr id="4" name="TextBox 3"/>
          <p:cNvSpPr txBox="1"/>
          <p:nvPr/>
        </p:nvSpPr>
        <p:spPr>
          <a:xfrm>
            <a:off x="1763688" y="1340768"/>
            <a:ext cx="4680520" cy="3539430"/>
          </a:xfrm>
          <a:prstGeom prst="rect">
            <a:avLst/>
          </a:prstGeom>
          <a:noFill/>
        </p:spPr>
        <p:txBody>
          <a:bodyPr wrap="square" rtlCol="0">
            <a:spAutoFit/>
          </a:bodyPr>
          <a:lstStyle/>
          <a:p>
            <a:pPr marL="342900" indent="-342900">
              <a:buAutoNum type="arabicPeriod"/>
            </a:pPr>
            <a:r>
              <a:rPr lang="en-US" altLang="zh-CN" sz="3200" b="1" dirty="0" smtClean="0">
                <a:solidFill>
                  <a:schemeClr val="bg1"/>
                </a:solidFill>
              </a:rPr>
              <a:t> Language</a:t>
            </a:r>
          </a:p>
          <a:p>
            <a:pPr marL="342900" indent="-342900">
              <a:buAutoNum type="arabicPeriod"/>
            </a:pPr>
            <a:endParaRPr lang="en-US" altLang="zh-CN" sz="3200" b="1" dirty="0"/>
          </a:p>
          <a:p>
            <a:pPr marL="342900" indent="-342900">
              <a:buAutoNum type="arabicPeriod"/>
            </a:pPr>
            <a:r>
              <a:rPr lang="en-US" altLang="zh-CN" sz="3200" b="1" dirty="0" smtClean="0">
                <a:solidFill>
                  <a:schemeClr val="bg1"/>
                </a:solidFill>
              </a:rPr>
              <a:t> Oral Presentation</a:t>
            </a:r>
          </a:p>
          <a:p>
            <a:pPr marL="342900" indent="-342900">
              <a:buAutoNum type="arabicPeriod"/>
            </a:pPr>
            <a:endParaRPr lang="en-US" altLang="zh-CN" sz="3200" b="1" dirty="0"/>
          </a:p>
          <a:p>
            <a:pPr marL="342900" indent="-342900">
              <a:buAutoNum type="arabicPeriod"/>
            </a:pPr>
            <a:r>
              <a:rPr lang="en-US" altLang="zh-CN" sz="3200" b="1" dirty="0" smtClean="0">
                <a:solidFill>
                  <a:schemeClr val="bg1"/>
                </a:solidFill>
              </a:rPr>
              <a:t> Translation</a:t>
            </a:r>
          </a:p>
          <a:p>
            <a:pPr marL="342900" indent="-342900">
              <a:buAutoNum type="arabicPeriod"/>
            </a:pPr>
            <a:endParaRPr lang="en-US" altLang="zh-CN" sz="3200" b="1" dirty="0" smtClean="0"/>
          </a:p>
          <a:p>
            <a:pPr marL="342900" indent="-342900">
              <a:buAutoNum type="arabicPeriod"/>
            </a:pPr>
            <a:r>
              <a:rPr lang="en-US" altLang="zh-CN" sz="3200" b="1" dirty="0" smtClean="0">
                <a:solidFill>
                  <a:schemeClr val="bg1"/>
                </a:solidFill>
              </a:rPr>
              <a:t> Essay Writing</a:t>
            </a:r>
            <a:endParaRPr lang="zh-CN" altLang="en-US" sz="3200" b="1" dirty="0">
              <a:solidFill>
                <a:schemeClr val="bg1"/>
              </a:solidFill>
            </a:endParaRPr>
          </a:p>
        </p:txBody>
      </p:sp>
    </p:spTree>
    <p:extLst>
      <p:ext uri="{BB962C8B-B14F-4D97-AF65-F5344CB8AC3E}">
        <p14:creationId xmlns:p14="http://schemas.microsoft.com/office/powerpoint/2010/main" xmlns="" val="180332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932040" cy="655179"/>
          </a:xfrm>
          <a:prstGeom prst="rect">
            <a:avLst/>
          </a:prstGeom>
          <a:noFill/>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contrasting" dir="t">
              <a:rot lat="0" lon="0" rev="4500000"/>
            </a:lightRig>
          </a:scene3d>
          <a:sp3d>
            <a:bevelT prst="relaxedInset"/>
          </a:sp3d>
        </p:spPr>
        <p:txBody>
          <a:bodyPr wrap="square">
            <a:spAutoFit/>
            <a:sp3d contourW="6350" prstMaterial="metal">
              <a:bevelT w="127000" h="31750" prst="relaxedInset"/>
              <a:contourClr>
                <a:schemeClr val="accent1">
                  <a:shade val="75000"/>
                </a:schemeClr>
              </a:contourClr>
            </a:sp3d>
          </a:bodyPr>
          <a:lstStyle/>
          <a:p>
            <a:pPr lvl="0">
              <a:lnSpc>
                <a:spcPct val="150000"/>
              </a:lnSpc>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t>
            </a:r>
            <a:r>
              <a:rPr lang="en-US" altLang="zh-CN" sz="2800" b="1" cap="all" dirty="0" smtClean="0">
                <a:ln w="0"/>
                <a:solidFill>
                  <a:schemeClr val="bg2">
                    <a:lumMod val="50000"/>
                  </a:schemeClr>
                </a:solidFill>
                <a:effectLst>
                  <a:reflection blurRad="6350" stA="50000" endA="300" endPos="50000" dist="29997" dir="5400000" sy="-100000" algn="bl" rotWithShape="0"/>
                </a:effectLst>
                <a:latin typeface="Century Gothic" pitchFamily="34" charset="0"/>
                <a:ea typeface="宋体"/>
              </a:rPr>
              <a:t>Section 3 Exercises</a:t>
            </a:r>
            <a:endParaRPr lang="zh-CN" altLang="en-US" sz="2800" b="1" i="1" cap="all" dirty="0">
              <a:ln w="0"/>
              <a:solidFill>
                <a:schemeClr val="bg2">
                  <a:lumMod val="50000"/>
                </a:schemeClr>
              </a:solidFill>
              <a:effectLst>
                <a:reflection blurRad="6350" stA="50000" endA="300" endPos="50000" dist="29997" dir="5400000" sy="-100000" algn="bl" rotWithShape="0"/>
              </a:effectLst>
              <a:latin typeface="Century Gothic" pitchFamily="34" charset="0"/>
              <a:ea typeface="宋体"/>
            </a:endParaRPr>
          </a:p>
        </p:txBody>
      </p:sp>
      <p:pic>
        <p:nvPicPr>
          <p:cNvPr id="9218" name="Picture 2" descr="C:\Users\yangfang\AppData\Local\Microsoft\Windows\Temporary Internet Files\Content.IE5\AJ6RTASO\MM900282798[1].gif"/>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92280" y="4797152"/>
            <a:ext cx="1409700" cy="14097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060051" y="980728"/>
            <a:ext cx="7416824" cy="5355312"/>
          </a:xfrm>
          <a:prstGeom prst="rect">
            <a:avLst/>
          </a:prstGeom>
          <a:noFill/>
        </p:spPr>
        <p:txBody>
          <a:bodyPr wrap="square" rtlCol="0">
            <a:spAutoFit/>
          </a:bodyPr>
          <a:lstStyle/>
          <a:p>
            <a:pPr>
              <a:lnSpc>
                <a:spcPct val="150000"/>
              </a:lnSpc>
            </a:pPr>
            <a:r>
              <a:rPr lang="en-US" altLang="zh-CN" sz="2800" dirty="0"/>
              <a:t>Task 1 Glossary </a:t>
            </a:r>
            <a:r>
              <a:rPr lang="en-US" altLang="zh-CN" sz="2800" dirty="0" smtClean="0"/>
              <a:t>Match</a:t>
            </a:r>
            <a:endParaRPr lang="en-US" altLang="zh-CN" sz="2800" dirty="0"/>
          </a:p>
          <a:p>
            <a:pPr marL="342900" indent="-342900">
              <a:lnSpc>
                <a:spcPct val="150000"/>
              </a:lnSpc>
              <a:buAutoNum type="arabicPeriod"/>
            </a:pPr>
            <a:r>
              <a:rPr lang="en-US" altLang="zh-CN" sz="2400" dirty="0" smtClean="0">
                <a:solidFill>
                  <a:schemeClr val="accent6">
                    <a:lumMod val="50000"/>
                  </a:schemeClr>
                </a:solidFill>
              </a:rPr>
              <a:t>c  </a:t>
            </a:r>
            <a:r>
              <a:rPr lang="en-US" altLang="zh-CN" sz="2400" dirty="0">
                <a:solidFill>
                  <a:schemeClr val="accent6">
                    <a:lumMod val="50000"/>
                  </a:schemeClr>
                </a:solidFill>
              </a:rPr>
              <a:t>2. d  3. g  4. a  5. h  6. b  7. e  8. </a:t>
            </a:r>
            <a:r>
              <a:rPr lang="en-US" altLang="zh-CN" sz="2400" dirty="0" smtClean="0">
                <a:solidFill>
                  <a:schemeClr val="accent6">
                    <a:lumMod val="50000"/>
                  </a:schemeClr>
                </a:solidFill>
              </a:rPr>
              <a:t>f</a:t>
            </a:r>
          </a:p>
          <a:p>
            <a:endParaRPr lang="en-US" altLang="zh-CN" dirty="0"/>
          </a:p>
          <a:p>
            <a:pPr>
              <a:lnSpc>
                <a:spcPct val="150000"/>
              </a:lnSpc>
            </a:pPr>
            <a:r>
              <a:rPr lang="en-US" altLang="zh-CN" sz="2800" dirty="0"/>
              <a:t>Task 2 Words or Expressions </a:t>
            </a:r>
          </a:p>
          <a:p>
            <a:pPr>
              <a:lnSpc>
                <a:spcPct val="150000"/>
              </a:lnSpc>
            </a:pPr>
            <a:r>
              <a:rPr lang="en-US" altLang="zh-CN" sz="2400" dirty="0" smtClean="0">
                <a:solidFill>
                  <a:schemeClr val="accent6">
                    <a:lumMod val="50000"/>
                  </a:schemeClr>
                </a:solidFill>
              </a:rPr>
              <a:t>1. are </a:t>
            </a:r>
            <a:r>
              <a:rPr lang="en-US" altLang="zh-CN" sz="2400" dirty="0">
                <a:solidFill>
                  <a:schemeClr val="accent6">
                    <a:lumMod val="50000"/>
                  </a:schemeClr>
                </a:solidFill>
              </a:rPr>
              <a:t>prone to     </a:t>
            </a:r>
            <a:r>
              <a:rPr lang="en-US" altLang="zh-CN" sz="2400" dirty="0" smtClean="0">
                <a:solidFill>
                  <a:schemeClr val="accent6">
                    <a:lumMod val="50000"/>
                  </a:schemeClr>
                </a:solidFill>
              </a:rPr>
              <a:t>		6</a:t>
            </a:r>
            <a:r>
              <a:rPr lang="en-US" altLang="zh-CN" sz="2400" dirty="0">
                <a:solidFill>
                  <a:schemeClr val="accent6">
                    <a:lumMod val="50000"/>
                  </a:schemeClr>
                </a:solidFill>
              </a:rPr>
              <a:t>. potential </a:t>
            </a:r>
            <a:endParaRPr lang="en-US" altLang="zh-CN" sz="2400" dirty="0" smtClean="0">
              <a:solidFill>
                <a:schemeClr val="accent6">
                  <a:lumMod val="50000"/>
                </a:schemeClr>
              </a:solidFill>
            </a:endParaRPr>
          </a:p>
          <a:p>
            <a:pPr>
              <a:lnSpc>
                <a:spcPct val="150000"/>
              </a:lnSpc>
            </a:pPr>
            <a:r>
              <a:rPr lang="en-US" altLang="zh-CN" sz="2400" dirty="0" smtClean="0">
                <a:solidFill>
                  <a:schemeClr val="accent6">
                    <a:lumMod val="50000"/>
                  </a:schemeClr>
                </a:solidFill>
              </a:rPr>
              <a:t>2. </a:t>
            </a:r>
            <a:r>
              <a:rPr lang="en-US" altLang="zh-CN" sz="2400" dirty="0">
                <a:solidFill>
                  <a:schemeClr val="accent6">
                    <a:lumMod val="50000"/>
                  </a:schemeClr>
                </a:solidFill>
              </a:rPr>
              <a:t>reserve  </a:t>
            </a:r>
            <a:r>
              <a:rPr lang="en-US" altLang="zh-CN" sz="2400" dirty="0" smtClean="0">
                <a:solidFill>
                  <a:schemeClr val="accent6">
                    <a:lumMod val="50000"/>
                  </a:schemeClr>
                </a:solidFill>
              </a:rPr>
              <a:t>			7. incentive    </a:t>
            </a:r>
          </a:p>
          <a:p>
            <a:pPr>
              <a:lnSpc>
                <a:spcPct val="150000"/>
              </a:lnSpc>
            </a:pPr>
            <a:r>
              <a:rPr lang="en-US" altLang="zh-CN" sz="2400" dirty="0" smtClean="0">
                <a:solidFill>
                  <a:schemeClr val="accent6">
                    <a:lumMod val="50000"/>
                  </a:schemeClr>
                </a:solidFill>
              </a:rPr>
              <a:t>3. Feasible			8</a:t>
            </a:r>
            <a:r>
              <a:rPr lang="en-US" altLang="zh-CN" sz="2400" dirty="0">
                <a:solidFill>
                  <a:schemeClr val="accent6">
                    <a:lumMod val="50000"/>
                  </a:schemeClr>
                </a:solidFill>
              </a:rPr>
              <a:t>. presumably </a:t>
            </a:r>
            <a:endParaRPr lang="en-US" altLang="zh-CN" sz="2400" dirty="0" smtClean="0">
              <a:solidFill>
                <a:schemeClr val="accent6">
                  <a:lumMod val="50000"/>
                </a:schemeClr>
              </a:solidFill>
            </a:endParaRPr>
          </a:p>
          <a:p>
            <a:pPr>
              <a:lnSpc>
                <a:spcPct val="150000"/>
              </a:lnSpc>
            </a:pPr>
            <a:r>
              <a:rPr lang="en-US" altLang="zh-CN" sz="2400" dirty="0" smtClean="0">
                <a:solidFill>
                  <a:schemeClr val="accent6">
                    <a:lumMod val="50000"/>
                  </a:schemeClr>
                </a:solidFill>
              </a:rPr>
              <a:t>4. Abundance		9</a:t>
            </a:r>
            <a:r>
              <a:rPr lang="en-US" altLang="zh-CN" sz="2400" dirty="0">
                <a:solidFill>
                  <a:schemeClr val="accent6">
                    <a:lumMod val="50000"/>
                  </a:schemeClr>
                </a:solidFill>
              </a:rPr>
              <a:t>. dictate </a:t>
            </a:r>
            <a:r>
              <a:rPr lang="en-US" altLang="zh-CN" sz="2400" dirty="0" smtClean="0">
                <a:solidFill>
                  <a:schemeClr val="accent6">
                    <a:lumMod val="50000"/>
                  </a:schemeClr>
                </a:solidFill>
              </a:rPr>
              <a:t>   </a:t>
            </a:r>
          </a:p>
          <a:p>
            <a:pPr>
              <a:lnSpc>
                <a:spcPct val="150000"/>
              </a:lnSpc>
            </a:pPr>
            <a:r>
              <a:rPr lang="en-US" altLang="zh-CN" sz="2400" dirty="0" smtClean="0">
                <a:solidFill>
                  <a:schemeClr val="accent6">
                    <a:lumMod val="50000"/>
                  </a:schemeClr>
                </a:solidFill>
              </a:rPr>
              <a:t>5. Diversification		10 </a:t>
            </a:r>
            <a:r>
              <a:rPr lang="en-US" altLang="zh-CN" sz="2400" dirty="0">
                <a:solidFill>
                  <a:schemeClr val="accent6">
                    <a:lumMod val="50000"/>
                  </a:schemeClr>
                </a:solidFill>
              </a:rPr>
              <a:t>undermine</a:t>
            </a:r>
          </a:p>
          <a:p>
            <a:r>
              <a:rPr lang="en-US" altLang="zh-CN" sz="2400" dirty="0" smtClean="0">
                <a:solidFill>
                  <a:schemeClr val="accent6">
                    <a:lumMod val="50000"/>
                  </a:schemeClr>
                </a:solidFill>
              </a:rPr>
              <a:t>        </a:t>
            </a:r>
            <a:endParaRPr lang="en-US" altLang="zh-CN" sz="2400" dirty="0">
              <a:solidFill>
                <a:schemeClr val="accent6">
                  <a:lumMod val="50000"/>
                </a:schemeClr>
              </a:solidFill>
            </a:endParaRPr>
          </a:p>
        </p:txBody>
      </p:sp>
      <p:sp>
        <p:nvSpPr>
          <p:cNvPr id="3" name="TextBox 2"/>
          <p:cNvSpPr txBox="1"/>
          <p:nvPr/>
        </p:nvSpPr>
        <p:spPr>
          <a:xfrm>
            <a:off x="5148064" y="188640"/>
            <a:ext cx="2160240" cy="461665"/>
          </a:xfrm>
          <a:prstGeom prst="rect">
            <a:avLst/>
          </a:prstGeom>
          <a:solidFill>
            <a:schemeClr val="accent1">
              <a:lumMod val="40000"/>
              <a:lumOff val="60000"/>
            </a:schemeClr>
          </a:solidFill>
          <a:effectLst>
            <a:glow rad="139700">
              <a:schemeClr val="accent1">
                <a:satMod val="175000"/>
                <a:alpha val="40000"/>
              </a:schemeClr>
            </a:glow>
            <a:innerShdw blurRad="114300">
              <a:prstClr val="black"/>
            </a:innerShdw>
          </a:effectLst>
        </p:spPr>
        <p:txBody>
          <a:bodyPr wrap="square" rtlCol="0">
            <a:spAutoFit/>
          </a:bodyPr>
          <a:lstStyle/>
          <a:p>
            <a:r>
              <a:rPr lang="en-US" altLang="zh-CN" sz="2400" dirty="0" smtClean="0"/>
              <a:t>   Language</a:t>
            </a:r>
            <a:endParaRPr lang="en-US" altLang="zh-CN" sz="2400" dirty="0"/>
          </a:p>
        </p:txBody>
      </p:sp>
    </p:spTree>
    <p:extLst>
      <p:ext uri="{BB962C8B-B14F-4D97-AF65-F5344CB8AC3E}">
        <p14:creationId xmlns:p14="http://schemas.microsoft.com/office/powerpoint/2010/main" xmlns="" val="1529177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932040" cy="655179"/>
          </a:xfrm>
          <a:prstGeom prst="rect">
            <a:avLst/>
          </a:prstGeom>
          <a:noFill/>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contrasting" dir="t">
              <a:rot lat="0" lon="0" rev="4500000"/>
            </a:lightRig>
          </a:scene3d>
          <a:sp3d>
            <a:bevelT prst="relaxedInset"/>
          </a:sp3d>
        </p:spPr>
        <p:txBody>
          <a:bodyPr wrap="square">
            <a:spAutoFit/>
            <a:sp3d contourW="6350" prstMaterial="metal">
              <a:bevelT w="127000" h="31750" prst="relaxedInset"/>
              <a:contourClr>
                <a:schemeClr val="accent1">
                  <a:shade val="75000"/>
                </a:schemeClr>
              </a:contourClr>
            </a:sp3d>
          </a:bodyPr>
          <a:lstStyle/>
          <a:p>
            <a:pPr lvl="0">
              <a:lnSpc>
                <a:spcPct val="150000"/>
              </a:lnSpc>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t>
            </a:r>
            <a:r>
              <a:rPr lang="en-US" altLang="zh-CN" sz="2800" b="1" cap="all" dirty="0" smtClean="0">
                <a:ln w="0"/>
                <a:solidFill>
                  <a:schemeClr val="bg2">
                    <a:lumMod val="50000"/>
                  </a:schemeClr>
                </a:solidFill>
                <a:effectLst>
                  <a:reflection blurRad="6350" stA="50000" endA="300" endPos="50000" dist="29997" dir="5400000" sy="-100000" algn="bl" rotWithShape="0"/>
                </a:effectLst>
                <a:latin typeface="Century Gothic" pitchFamily="34" charset="0"/>
                <a:ea typeface="宋体"/>
              </a:rPr>
              <a:t>Section 3 Exercises</a:t>
            </a:r>
            <a:endParaRPr lang="zh-CN" altLang="en-US" sz="2800" b="1" i="1" cap="all" dirty="0">
              <a:ln w="0"/>
              <a:solidFill>
                <a:schemeClr val="bg2">
                  <a:lumMod val="50000"/>
                </a:schemeClr>
              </a:solidFill>
              <a:effectLst>
                <a:reflection blurRad="6350" stA="50000" endA="300" endPos="50000" dist="29997" dir="5400000" sy="-100000" algn="bl" rotWithShape="0"/>
              </a:effectLst>
              <a:latin typeface="Century Gothic" pitchFamily="34" charset="0"/>
              <a:ea typeface="宋体"/>
            </a:endParaRPr>
          </a:p>
        </p:txBody>
      </p:sp>
      <p:pic>
        <p:nvPicPr>
          <p:cNvPr id="8194" name="Picture 2" descr="C:\Users\yangfang\AppData\Local\Microsoft\Windows\Temporary Internet Files\Content.IE5\122CJODM\MC900311186[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60232" y="4797152"/>
            <a:ext cx="1818742" cy="148955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539552" y="1124744"/>
            <a:ext cx="8280920" cy="4616648"/>
          </a:xfrm>
          <a:prstGeom prst="rect">
            <a:avLst/>
          </a:prstGeom>
          <a:noFill/>
        </p:spPr>
        <p:txBody>
          <a:bodyPr wrap="square" rtlCol="0">
            <a:spAutoFit/>
          </a:bodyPr>
          <a:lstStyle/>
          <a:p>
            <a:pPr>
              <a:lnSpc>
                <a:spcPct val="150000"/>
              </a:lnSpc>
            </a:pPr>
            <a:r>
              <a:rPr lang="en-US" altLang="zh-CN" sz="2800" dirty="0"/>
              <a:t>Task 1 Questions and Answers</a:t>
            </a:r>
          </a:p>
          <a:p>
            <a:pPr>
              <a:lnSpc>
                <a:spcPct val="150000"/>
              </a:lnSpc>
            </a:pPr>
            <a:r>
              <a:rPr lang="en-US" altLang="zh-CN" sz="2400" i="1" dirty="0"/>
              <a:t>Answer the following questions according to the information from Text A, B or C.</a:t>
            </a:r>
          </a:p>
          <a:p>
            <a:pPr>
              <a:lnSpc>
                <a:spcPct val="150000"/>
              </a:lnSpc>
            </a:pPr>
            <a:r>
              <a:rPr lang="en-US" altLang="zh-CN" sz="2400" dirty="0" smtClean="0"/>
              <a:t>Question </a:t>
            </a:r>
            <a:r>
              <a:rPr lang="en-US" altLang="zh-CN" sz="2400" dirty="0"/>
              <a:t>1. Paragraph 11 &amp; 12 of text A</a:t>
            </a:r>
          </a:p>
          <a:p>
            <a:pPr>
              <a:lnSpc>
                <a:spcPct val="150000"/>
              </a:lnSpc>
            </a:pPr>
            <a:r>
              <a:rPr lang="en-US" altLang="zh-CN" sz="2400" dirty="0"/>
              <a:t>Question 2. Paragraph 5 of text B</a:t>
            </a:r>
          </a:p>
          <a:p>
            <a:pPr>
              <a:lnSpc>
                <a:spcPct val="150000"/>
              </a:lnSpc>
            </a:pPr>
            <a:r>
              <a:rPr lang="en-US" altLang="zh-CN" sz="2400" dirty="0"/>
              <a:t>Question 3. Paragraph 2-5 of text B</a:t>
            </a:r>
          </a:p>
          <a:p>
            <a:pPr>
              <a:lnSpc>
                <a:spcPct val="150000"/>
              </a:lnSpc>
            </a:pPr>
            <a:r>
              <a:rPr lang="en-US" altLang="zh-CN" sz="2400" dirty="0"/>
              <a:t>Question 4. Paragraph 7 of text C</a:t>
            </a:r>
          </a:p>
          <a:p>
            <a:pPr>
              <a:lnSpc>
                <a:spcPct val="150000"/>
              </a:lnSpc>
            </a:pPr>
            <a:r>
              <a:rPr lang="en-US" altLang="zh-CN" sz="2400" dirty="0"/>
              <a:t>Question 5. Paragraphs 2-11 of text C</a:t>
            </a:r>
          </a:p>
        </p:txBody>
      </p:sp>
      <p:sp>
        <p:nvSpPr>
          <p:cNvPr id="3" name="TextBox 2"/>
          <p:cNvSpPr txBox="1"/>
          <p:nvPr/>
        </p:nvSpPr>
        <p:spPr>
          <a:xfrm>
            <a:off x="5053266" y="143134"/>
            <a:ext cx="2759094" cy="461665"/>
          </a:xfrm>
          <a:prstGeom prst="rect">
            <a:avLst/>
          </a:prstGeom>
          <a:solidFill>
            <a:schemeClr val="accent1">
              <a:lumMod val="40000"/>
              <a:lumOff val="60000"/>
            </a:schemeClr>
          </a:solidFill>
          <a:effectLst>
            <a:glow rad="101600">
              <a:schemeClr val="accent1">
                <a:satMod val="175000"/>
                <a:alpha val="40000"/>
              </a:schemeClr>
            </a:glow>
            <a:innerShdw blurRad="114300">
              <a:prstClr val="black"/>
            </a:innerShdw>
          </a:effectLst>
        </p:spPr>
        <p:txBody>
          <a:bodyPr wrap="square" rtlCol="0">
            <a:spAutoFit/>
          </a:bodyPr>
          <a:lstStyle/>
          <a:p>
            <a:r>
              <a:rPr lang="en-US" altLang="zh-CN" dirty="0"/>
              <a:t> </a:t>
            </a:r>
            <a:r>
              <a:rPr lang="en-US" altLang="zh-CN" sz="2400" dirty="0"/>
              <a:t>Oral Presentation</a:t>
            </a:r>
          </a:p>
        </p:txBody>
      </p:sp>
    </p:spTree>
    <p:extLst>
      <p:ext uri="{BB962C8B-B14F-4D97-AF65-F5344CB8AC3E}">
        <p14:creationId xmlns:p14="http://schemas.microsoft.com/office/powerpoint/2010/main" xmlns="" val="2108384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932040" cy="655179"/>
          </a:xfrm>
          <a:prstGeom prst="rect">
            <a:avLst/>
          </a:prstGeom>
          <a:noFill/>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contrasting" dir="t">
              <a:rot lat="0" lon="0" rev="4500000"/>
            </a:lightRig>
          </a:scene3d>
          <a:sp3d>
            <a:bevelT prst="relaxedInset"/>
          </a:sp3d>
        </p:spPr>
        <p:txBody>
          <a:bodyPr wrap="square">
            <a:spAutoFit/>
            <a:sp3d contourW="6350" prstMaterial="metal">
              <a:bevelT w="127000" h="31750" prst="relaxedInset"/>
              <a:contourClr>
                <a:schemeClr val="accent1">
                  <a:shade val="75000"/>
                </a:schemeClr>
              </a:contourClr>
            </a:sp3d>
          </a:bodyPr>
          <a:lstStyle/>
          <a:p>
            <a:pPr lvl="0">
              <a:lnSpc>
                <a:spcPct val="150000"/>
              </a:lnSpc>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t>
            </a:r>
            <a:r>
              <a:rPr lang="en-US" altLang="zh-CN" sz="2800" b="1" cap="all" dirty="0" smtClean="0">
                <a:ln w="0"/>
                <a:solidFill>
                  <a:schemeClr val="bg2">
                    <a:lumMod val="50000"/>
                  </a:schemeClr>
                </a:solidFill>
                <a:effectLst>
                  <a:reflection blurRad="6350" stA="50000" endA="300" endPos="50000" dist="29997" dir="5400000" sy="-100000" algn="bl" rotWithShape="0"/>
                </a:effectLst>
                <a:latin typeface="Century Gothic" pitchFamily="34" charset="0"/>
                <a:ea typeface="宋体"/>
              </a:rPr>
              <a:t>Section 3 Exercises</a:t>
            </a:r>
            <a:endParaRPr lang="zh-CN" altLang="en-US" sz="2800" b="1" i="1" cap="all" dirty="0">
              <a:ln w="0"/>
              <a:solidFill>
                <a:schemeClr val="bg2">
                  <a:lumMod val="50000"/>
                </a:schemeClr>
              </a:solidFill>
              <a:effectLst>
                <a:reflection blurRad="6350" stA="50000" endA="300" endPos="50000" dist="29997" dir="5400000" sy="-100000" algn="bl" rotWithShape="0"/>
              </a:effectLst>
              <a:latin typeface="Century Gothic" pitchFamily="34" charset="0"/>
              <a:ea typeface="宋体"/>
            </a:endParaRPr>
          </a:p>
        </p:txBody>
      </p:sp>
      <p:pic>
        <p:nvPicPr>
          <p:cNvPr id="7170" name="Picture 2" descr="C:\Users\yangfang\AppData\Local\Microsoft\Windows\Temporary Internet Files\Content.IE5\SL58RLEK\MC900310774[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5013176"/>
            <a:ext cx="1813255" cy="160202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5053266" y="143134"/>
            <a:ext cx="2759094" cy="461665"/>
          </a:xfrm>
          <a:prstGeom prst="rect">
            <a:avLst/>
          </a:prstGeom>
          <a:solidFill>
            <a:schemeClr val="accent1">
              <a:lumMod val="40000"/>
              <a:lumOff val="60000"/>
            </a:schemeClr>
          </a:solidFill>
          <a:effectLst>
            <a:glow rad="101600">
              <a:schemeClr val="accent1">
                <a:satMod val="175000"/>
                <a:alpha val="40000"/>
              </a:schemeClr>
            </a:glow>
            <a:innerShdw blurRad="114300">
              <a:prstClr val="black"/>
            </a:innerShdw>
          </a:effectLst>
        </p:spPr>
        <p:txBody>
          <a:bodyPr wrap="square" rtlCol="0">
            <a:spAutoFit/>
          </a:bodyPr>
          <a:lstStyle/>
          <a:p>
            <a:r>
              <a:rPr lang="en-US" altLang="zh-CN" dirty="0"/>
              <a:t> </a:t>
            </a:r>
            <a:r>
              <a:rPr lang="en-US" altLang="zh-CN" sz="2400" dirty="0"/>
              <a:t>Oral Presentation</a:t>
            </a:r>
          </a:p>
        </p:txBody>
      </p:sp>
      <p:sp>
        <p:nvSpPr>
          <p:cNvPr id="3" name="TextBox 2"/>
          <p:cNvSpPr txBox="1"/>
          <p:nvPr/>
        </p:nvSpPr>
        <p:spPr>
          <a:xfrm>
            <a:off x="636547" y="764704"/>
            <a:ext cx="7920880" cy="5693866"/>
          </a:xfrm>
          <a:prstGeom prst="rect">
            <a:avLst/>
          </a:prstGeom>
          <a:noFill/>
        </p:spPr>
        <p:txBody>
          <a:bodyPr wrap="square" rtlCol="0">
            <a:spAutoFit/>
          </a:bodyPr>
          <a:lstStyle/>
          <a:p>
            <a:pPr algn="just"/>
            <a:r>
              <a:rPr lang="en-US" altLang="zh-CN" sz="2800" dirty="0"/>
              <a:t>Task 3 Critical Thinking Enhancement</a:t>
            </a:r>
            <a:r>
              <a:rPr lang="en-US" altLang="zh-CN" dirty="0"/>
              <a:t> </a:t>
            </a:r>
          </a:p>
          <a:p>
            <a:pPr algn="just"/>
            <a:r>
              <a:rPr lang="en-US" altLang="zh-CN" sz="2400" dirty="0" smtClean="0"/>
              <a:t>The </a:t>
            </a:r>
            <a:r>
              <a:rPr lang="en-US" altLang="zh-CN" sz="2400" dirty="0"/>
              <a:t>benefits of all that cheap crude oil still haven’t shown up at the one place it matters most: the gas station. Simple economics suggests that higher supplies and lower demand should translate into cheaper prices. But abundant oil hasn’t cut gasoline prices. There are many reasons. For example, regulatory and transportation systems that grew out of those old assumptions have become increasingly outdated, preventing the forces of supply and demand from working efficiently. To bring gasoline prices way down requires improvements in the pipeline, barge, and truck network. Yet even with improvements in oil-field logistics, drivers will be competing </a:t>
            </a:r>
            <a:r>
              <a:rPr lang="en-US" altLang="zh-CN" sz="2400" dirty="0" smtClean="0"/>
              <a:t>for </a:t>
            </a:r>
            <a:r>
              <a:rPr lang="en-US" altLang="zh-CN" sz="2400" dirty="0"/>
              <a:t>gasoline with their counterparts elsewhere in the world.</a:t>
            </a:r>
          </a:p>
        </p:txBody>
      </p:sp>
    </p:spTree>
    <p:extLst>
      <p:ext uri="{BB962C8B-B14F-4D97-AF65-F5344CB8AC3E}">
        <p14:creationId xmlns:p14="http://schemas.microsoft.com/office/powerpoint/2010/main" xmlns="" val="1806788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932040" cy="655179"/>
          </a:xfrm>
          <a:prstGeom prst="rect">
            <a:avLst/>
          </a:prstGeom>
          <a:noFill/>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contrasting" dir="t">
              <a:rot lat="0" lon="0" rev="4500000"/>
            </a:lightRig>
          </a:scene3d>
          <a:sp3d>
            <a:bevelT prst="relaxedInset"/>
          </a:sp3d>
        </p:spPr>
        <p:txBody>
          <a:bodyPr wrap="square">
            <a:spAutoFit/>
            <a:sp3d contourW="6350" prstMaterial="metal">
              <a:bevelT w="127000" h="31750" prst="relaxedInset"/>
              <a:contourClr>
                <a:schemeClr val="accent1">
                  <a:shade val="75000"/>
                </a:schemeClr>
              </a:contourClr>
            </a:sp3d>
          </a:bodyPr>
          <a:lstStyle/>
          <a:p>
            <a:pPr lvl="0">
              <a:lnSpc>
                <a:spcPct val="150000"/>
              </a:lnSpc>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t>
            </a:r>
            <a:r>
              <a:rPr lang="en-US" altLang="zh-CN" sz="2800" b="1" cap="all" dirty="0" smtClean="0">
                <a:ln w="0"/>
                <a:solidFill>
                  <a:schemeClr val="bg2">
                    <a:lumMod val="50000"/>
                  </a:schemeClr>
                </a:solidFill>
                <a:effectLst>
                  <a:reflection blurRad="6350" stA="50000" endA="300" endPos="50000" dist="29997" dir="5400000" sy="-100000" algn="bl" rotWithShape="0"/>
                </a:effectLst>
                <a:latin typeface="Century Gothic" pitchFamily="34" charset="0"/>
                <a:ea typeface="宋体"/>
              </a:rPr>
              <a:t>Section 3 Exercises</a:t>
            </a:r>
            <a:endParaRPr lang="zh-CN" altLang="en-US" sz="2800" b="1" i="1" cap="all" dirty="0">
              <a:ln w="0"/>
              <a:solidFill>
                <a:schemeClr val="bg2">
                  <a:lumMod val="50000"/>
                </a:schemeClr>
              </a:solidFill>
              <a:effectLst>
                <a:reflection blurRad="6350" stA="50000" endA="300" endPos="50000" dist="29997" dir="5400000" sy="-100000" algn="bl" rotWithShape="0"/>
              </a:effectLst>
              <a:latin typeface="Century Gothic" pitchFamily="34" charset="0"/>
              <a:ea typeface="宋体"/>
            </a:endParaRPr>
          </a:p>
        </p:txBody>
      </p:sp>
      <p:pic>
        <p:nvPicPr>
          <p:cNvPr id="6146" name="Picture 2" descr="C:\Users\yangfang\AppData\Local\Microsoft\Windows\Temporary Internet Files\Content.IE5\SL58RLEK\MC900310606[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40152" y="4904267"/>
            <a:ext cx="1816913" cy="163129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4860032" y="142923"/>
            <a:ext cx="2304256" cy="461665"/>
          </a:xfrm>
          <a:prstGeom prst="rect">
            <a:avLst/>
          </a:prstGeom>
          <a:solidFill>
            <a:schemeClr val="accent1">
              <a:lumMod val="40000"/>
              <a:lumOff val="60000"/>
            </a:schemeClr>
          </a:solidFill>
          <a:effectLst>
            <a:glow rad="101600">
              <a:schemeClr val="accent1">
                <a:satMod val="175000"/>
                <a:alpha val="40000"/>
              </a:schemeClr>
            </a:glow>
            <a:innerShdw blurRad="114300">
              <a:prstClr val="black"/>
            </a:innerShdw>
          </a:effectLst>
        </p:spPr>
        <p:txBody>
          <a:bodyPr wrap="square" rtlCol="0">
            <a:spAutoFit/>
          </a:bodyPr>
          <a:lstStyle/>
          <a:p>
            <a:r>
              <a:rPr lang="en-US" altLang="zh-CN" sz="2400" dirty="0" smtClean="0"/>
              <a:t>   Translation</a:t>
            </a:r>
            <a:endParaRPr lang="en-US" altLang="zh-CN" sz="2400" dirty="0"/>
          </a:p>
        </p:txBody>
      </p:sp>
      <p:sp>
        <p:nvSpPr>
          <p:cNvPr id="4" name="TextBox 3"/>
          <p:cNvSpPr txBox="1"/>
          <p:nvPr/>
        </p:nvSpPr>
        <p:spPr>
          <a:xfrm>
            <a:off x="917269" y="1811725"/>
            <a:ext cx="7560840" cy="1938992"/>
          </a:xfrm>
          <a:prstGeom prst="rect">
            <a:avLst/>
          </a:prstGeom>
          <a:noFill/>
        </p:spPr>
        <p:txBody>
          <a:bodyPr wrap="square" rtlCol="0">
            <a:spAutoFit/>
          </a:bodyPr>
          <a:lstStyle/>
          <a:p>
            <a:r>
              <a:rPr lang="en-US" altLang="zh-CN" sz="2400" dirty="0" smtClean="0">
                <a:solidFill>
                  <a:schemeClr val="accent6">
                    <a:lumMod val="50000"/>
                  </a:schemeClr>
                </a:solidFill>
                <a:latin typeface="宋体" panose="02010600030101010101" pitchFamily="2" charset="-122"/>
                <a:ea typeface="宋体" panose="02010600030101010101" pitchFamily="2" charset="-122"/>
              </a:rPr>
              <a:t>1. </a:t>
            </a:r>
            <a:r>
              <a:rPr lang="zh-CN" altLang="en-US" sz="2400" dirty="0" smtClean="0">
                <a:solidFill>
                  <a:schemeClr val="accent6">
                    <a:lumMod val="50000"/>
                  </a:schemeClr>
                </a:solidFill>
                <a:latin typeface="宋体" panose="02010600030101010101" pitchFamily="2" charset="-122"/>
                <a:ea typeface="宋体" panose="02010600030101010101" pitchFamily="2" charset="-122"/>
              </a:rPr>
              <a:t>任何</a:t>
            </a:r>
            <a:r>
              <a:rPr lang="zh-CN" altLang="en-US" sz="2400" dirty="0">
                <a:solidFill>
                  <a:schemeClr val="accent6">
                    <a:lumMod val="50000"/>
                  </a:schemeClr>
                </a:solidFill>
                <a:latin typeface="宋体" panose="02010600030101010101" pitchFamily="2" charset="-122"/>
                <a:ea typeface="宋体" panose="02010600030101010101" pitchFamily="2" charset="-122"/>
              </a:rPr>
              <a:t>以石油为经济支柱的政府，尤其那些经济收入依赖国有石油公司的政府，在石油</a:t>
            </a:r>
            <a:r>
              <a:rPr lang="zh-CN" altLang="en-US" sz="2400" dirty="0" smtClean="0">
                <a:solidFill>
                  <a:schemeClr val="accent6">
                    <a:lumMod val="50000"/>
                  </a:schemeClr>
                </a:solidFill>
                <a:latin typeface="宋体" panose="02010600030101010101" pitchFamily="2" charset="-122"/>
                <a:ea typeface="宋体" panose="02010600030101010101" pitchFamily="2" charset="-122"/>
              </a:rPr>
              <a:t>价格下跌</a:t>
            </a:r>
            <a:r>
              <a:rPr lang="zh-CN" altLang="en-US" sz="2400" dirty="0">
                <a:solidFill>
                  <a:schemeClr val="accent6">
                    <a:lumMod val="50000"/>
                  </a:schemeClr>
                </a:solidFill>
                <a:latin typeface="宋体" panose="02010600030101010101" pitchFamily="2" charset="-122"/>
                <a:ea typeface="宋体" panose="02010600030101010101" pitchFamily="2" charset="-122"/>
              </a:rPr>
              <a:t>的时候，都会倾向于缩减投资；因为相对于公务员的薪水和医院预算来说，大幅削减</a:t>
            </a:r>
            <a:r>
              <a:rPr lang="zh-CN" altLang="en-US" sz="2400" dirty="0" smtClean="0">
                <a:solidFill>
                  <a:schemeClr val="accent6">
                    <a:lumMod val="50000"/>
                  </a:schemeClr>
                </a:solidFill>
                <a:latin typeface="宋体" panose="02010600030101010101" pitchFamily="2" charset="-122"/>
                <a:ea typeface="宋体" panose="02010600030101010101" pitchFamily="2" charset="-122"/>
              </a:rPr>
              <a:t>钻探</a:t>
            </a:r>
            <a:r>
              <a:rPr lang="zh-CN" altLang="en-US" sz="2400" dirty="0">
                <a:solidFill>
                  <a:schemeClr val="accent6">
                    <a:lumMod val="50000"/>
                  </a:schemeClr>
                </a:solidFill>
                <a:latin typeface="宋体" panose="02010600030101010101" pitchFamily="2" charset="-122"/>
                <a:ea typeface="宋体" panose="02010600030101010101" pitchFamily="2" charset="-122"/>
              </a:rPr>
              <a:t>项目和地质调查在政治上更容易让人接受。</a:t>
            </a:r>
            <a:r>
              <a:rPr lang="en-US" altLang="zh-CN" sz="2000" dirty="0"/>
              <a:t>(Text </a:t>
            </a:r>
            <a:r>
              <a:rPr lang="en-US" altLang="zh-CN" sz="2000" dirty="0" smtClean="0"/>
              <a:t>A, Para. 7)</a:t>
            </a:r>
            <a:endParaRPr lang="en-US" altLang="zh-CN" sz="2000" dirty="0"/>
          </a:p>
        </p:txBody>
      </p:sp>
      <p:sp>
        <p:nvSpPr>
          <p:cNvPr id="5" name="TextBox 4"/>
          <p:cNvSpPr txBox="1"/>
          <p:nvPr/>
        </p:nvSpPr>
        <p:spPr>
          <a:xfrm>
            <a:off x="937320" y="3933056"/>
            <a:ext cx="7560840" cy="1569660"/>
          </a:xfrm>
          <a:prstGeom prst="rect">
            <a:avLst/>
          </a:prstGeom>
          <a:noFill/>
        </p:spPr>
        <p:txBody>
          <a:bodyPr wrap="square" rtlCol="0">
            <a:spAutoFit/>
          </a:bodyPr>
          <a:lstStyle/>
          <a:p>
            <a:r>
              <a:rPr lang="en-US" altLang="zh-CN" sz="2400" dirty="0" smtClean="0">
                <a:latin typeface="宋体" panose="02010600030101010101" pitchFamily="2" charset="-122"/>
                <a:ea typeface="宋体" panose="02010600030101010101" pitchFamily="2" charset="-122"/>
              </a:rPr>
              <a:t>2. </a:t>
            </a:r>
            <a:r>
              <a:rPr lang="zh-CN" altLang="en-US" sz="2400" dirty="0" smtClean="0">
                <a:latin typeface="宋体" panose="02010600030101010101" pitchFamily="2" charset="-122"/>
                <a:ea typeface="宋体" panose="02010600030101010101" pitchFamily="2" charset="-122"/>
              </a:rPr>
              <a:t>尽管</a:t>
            </a:r>
            <a:r>
              <a:rPr lang="zh-CN" altLang="en-US" sz="2400" dirty="0">
                <a:latin typeface="宋体" panose="02010600030101010101" pitchFamily="2" charset="-122"/>
                <a:ea typeface="宋体" panose="02010600030101010101" pitchFamily="2" charset="-122"/>
              </a:rPr>
              <a:t>欧佩克历来被当作抬高油价或禁运石油出口的政治工具</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这点从</a:t>
            </a:r>
            <a:r>
              <a:rPr lang="en-US" altLang="zh-CN" sz="2400" dirty="0">
                <a:latin typeface="宋体" panose="02010600030101010101" pitchFamily="2" charset="-122"/>
                <a:ea typeface="宋体" panose="02010600030101010101" pitchFamily="2" charset="-122"/>
              </a:rPr>
              <a:t>2008</a:t>
            </a:r>
            <a:r>
              <a:rPr lang="zh-CN" altLang="en-US" sz="2400" dirty="0">
                <a:latin typeface="宋体" panose="02010600030101010101" pitchFamily="2" charset="-122"/>
                <a:ea typeface="宋体" panose="02010600030101010101" pitchFamily="2" charset="-122"/>
              </a:rPr>
              <a:t>年油价</a:t>
            </a:r>
            <a:r>
              <a:rPr lang="zh-CN" altLang="en-US" sz="2400" dirty="0" smtClean="0">
                <a:latin typeface="宋体" panose="02010600030101010101" pitchFamily="2" charset="-122"/>
                <a:ea typeface="宋体" panose="02010600030101010101" pitchFamily="2" charset="-122"/>
              </a:rPr>
              <a:t>飙升就</a:t>
            </a:r>
            <a:r>
              <a:rPr lang="zh-CN" altLang="en-US" sz="2400" dirty="0">
                <a:latin typeface="宋体" panose="02010600030101010101" pitchFamily="2" charset="-122"/>
                <a:ea typeface="宋体" panose="02010600030101010101" pitchFamily="2" charset="-122"/>
              </a:rPr>
              <a:t>可见一斑，但是该组织现在面临的挑战是关于如何石油合理的低价，而不是人为抬高油</a:t>
            </a:r>
            <a:r>
              <a:rPr lang="zh-CN" altLang="en-US" sz="2400" dirty="0" smtClean="0">
                <a:latin typeface="宋体" panose="02010600030101010101" pitchFamily="2" charset="-122"/>
                <a:ea typeface="宋体" panose="02010600030101010101" pitchFamily="2" charset="-122"/>
              </a:rPr>
              <a:t>价或者</a:t>
            </a:r>
            <a:r>
              <a:rPr lang="zh-CN" altLang="en-US" sz="2400" dirty="0">
                <a:latin typeface="宋体" panose="02010600030101010101" pitchFamily="2" charset="-122"/>
                <a:ea typeface="宋体" panose="02010600030101010101" pitchFamily="2" charset="-122"/>
              </a:rPr>
              <a:t>禁运石油。</a:t>
            </a:r>
            <a:r>
              <a:rPr lang="en-US" altLang="zh-CN" sz="2000" dirty="0"/>
              <a:t>(Text </a:t>
            </a:r>
            <a:r>
              <a:rPr lang="en-US" altLang="zh-CN" sz="2000" dirty="0" smtClean="0"/>
              <a:t>B, Para. 9)</a:t>
            </a:r>
            <a:endParaRPr lang="en-US" altLang="zh-CN" sz="2000" dirty="0"/>
          </a:p>
        </p:txBody>
      </p:sp>
      <p:sp>
        <p:nvSpPr>
          <p:cNvPr id="6" name="TextBox 5"/>
          <p:cNvSpPr txBox="1"/>
          <p:nvPr/>
        </p:nvSpPr>
        <p:spPr>
          <a:xfrm>
            <a:off x="854007" y="980728"/>
            <a:ext cx="7588488" cy="830997"/>
          </a:xfrm>
          <a:prstGeom prst="rect">
            <a:avLst/>
          </a:prstGeom>
          <a:noFill/>
        </p:spPr>
        <p:txBody>
          <a:bodyPr wrap="square" rtlCol="0">
            <a:spAutoFit/>
          </a:bodyPr>
          <a:lstStyle/>
          <a:p>
            <a:r>
              <a:rPr lang="en-US" altLang="zh-CN" sz="2400" dirty="0"/>
              <a:t>Task 1 Translate the following sentences into Chinese.</a:t>
            </a:r>
            <a:endParaRPr lang="zh-CN" altLang="en-US" sz="2400" dirty="0"/>
          </a:p>
        </p:txBody>
      </p:sp>
    </p:spTree>
    <p:extLst>
      <p:ext uri="{BB962C8B-B14F-4D97-AF65-F5344CB8AC3E}">
        <p14:creationId xmlns:p14="http://schemas.microsoft.com/office/powerpoint/2010/main" xmlns="" val="30774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932040" cy="655179"/>
          </a:xfrm>
          <a:prstGeom prst="rect">
            <a:avLst/>
          </a:prstGeom>
          <a:noFill/>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contrasting" dir="t">
              <a:rot lat="0" lon="0" rev="4500000"/>
            </a:lightRig>
          </a:scene3d>
          <a:sp3d>
            <a:bevelT prst="relaxedInset"/>
          </a:sp3d>
        </p:spPr>
        <p:txBody>
          <a:bodyPr wrap="square">
            <a:spAutoFit/>
            <a:sp3d contourW="6350" prstMaterial="metal">
              <a:bevelT w="127000" h="31750" prst="relaxedInset"/>
              <a:contourClr>
                <a:schemeClr val="accent1">
                  <a:shade val="75000"/>
                </a:schemeClr>
              </a:contourClr>
            </a:sp3d>
          </a:bodyPr>
          <a:lstStyle/>
          <a:p>
            <a:pPr lvl="0">
              <a:lnSpc>
                <a:spcPct val="150000"/>
              </a:lnSpc>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t>
            </a:r>
            <a:r>
              <a:rPr lang="en-US" altLang="zh-CN" sz="2800" b="1" cap="all" dirty="0" smtClean="0">
                <a:ln w="0"/>
                <a:solidFill>
                  <a:schemeClr val="bg2">
                    <a:lumMod val="50000"/>
                  </a:schemeClr>
                </a:solidFill>
                <a:effectLst>
                  <a:reflection blurRad="6350" stA="50000" endA="300" endPos="50000" dist="29997" dir="5400000" sy="-100000" algn="bl" rotWithShape="0"/>
                </a:effectLst>
                <a:latin typeface="Century Gothic" pitchFamily="34" charset="0"/>
                <a:ea typeface="宋体"/>
              </a:rPr>
              <a:t>Section 3 Exercises</a:t>
            </a:r>
            <a:endParaRPr lang="zh-CN" altLang="en-US" sz="2800" b="1" i="1" cap="all" dirty="0">
              <a:ln w="0"/>
              <a:solidFill>
                <a:schemeClr val="bg2">
                  <a:lumMod val="50000"/>
                </a:schemeClr>
              </a:solidFill>
              <a:effectLst>
                <a:reflection blurRad="6350" stA="50000" endA="300" endPos="50000" dist="29997" dir="5400000" sy="-100000" algn="bl" rotWithShape="0"/>
              </a:effectLst>
              <a:latin typeface="Century Gothic" pitchFamily="34" charset="0"/>
              <a:ea typeface="宋体"/>
            </a:endParaRPr>
          </a:p>
        </p:txBody>
      </p:sp>
      <p:pic>
        <p:nvPicPr>
          <p:cNvPr id="5122" name="Picture 2" descr="C:\Users\yangfang\AppData\Local\Microsoft\Windows\Temporary Internet Files\Content.IE5\SL58RLEK\MC900311948[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5556" y="5157192"/>
            <a:ext cx="1827886" cy="131216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683568" y="1052736"/>
            <a:ext cx="7920880" cy="1569660"/>
          </a:xfrm>
          <a:prstGeom prst="rect">
            <a:avLst/>
          </a:prstGeom>
          <a:noFill/>
        </p:spPr>
        <p:txBody>
          <a:bodyPr wrap="square" rtlCol="0">
            <a:spAutoFit/>
          </a:bodyPr>
          <a:lstStyle/>
          <a:p>
            <a:r>
              <a:rPr lang="en-US" altLang="zh-CN" sz="2400" dirty="0" smtClean="0">
                <a:solidFill>
                  <a:schemeClr val="accent6">
                    <a:lumMod val="50000"/>
                  </a:schemeClr>
                </a:solidFill>
                <a:latin typeface="宋体" panose="02010600030101010101" pitchFamily="2" charset="-122"/>
                <a:ea typeface="宋体" panose="02010600030101010101" pitchFamily="2" charset="-122"/>
              </a:rPr>
              <a:t>3.</a:t>
            </a:r>
            <a:r>
              <a:rPr lang="zh-CN" altLang="en-US" sz="2400" dirty="0" smtClean="0">
                <a:solidFill>
                  <a:schemeClr val="accent6">
                    <a:lumMod val="50000"/>
                  </a:schemeClr>
                </a:solidFill>
                <a:latin typeface="宋体" panose="02010600030101010101" pitchFamily="2" charset="-122"/>
                <a:ea typeface="宋体" panose="02010600030101010101" pitchFamily="2" charset="-122"/>
              </a:rPr>
              <a:t>与其</a:t>
            </a:r>
            <a:r>
              <a:rPr lang="zh-CN" altLang="en-US" sz="2400" dirty="0">
                <a:solidFill>
                  <a:schemeClr val="accent6">
                    <a:lumMod val="50000"/>
                  </a:schemeClr>
                </a:solidFill>
                <a:latin typeface="宋体" panose="02010600030101010101" pitchFamily="2" charset="-122"/>
                <a:ea typeface="宋体" panose="02010600030101010101" pitchFamily="2" charset="-122"/>
              </a:rPr>
              <a:t>担心那些坏脾气的石油大国，不如做好准备迎接新的地缘政治格局：原先的</a:t>
            </a:r>
            <a:r>
              <a:rPr lang="zh-CN" altLang="en-US" sz="2400" dirty="0" smtClean="0">
                <a:solidFill>
                  <a:schemeClr val="accent6">
                    <a:lumMod val="50000"/>
                  </a:schemeClr>
                </a:solidFill>
                <a:latin typeface="宋体" panose="02010600030101010101" pitchFamily="2" charset="-122"/>
                <a:ea typeface="宋体" panose="02010600030101010101" pitchFamily="2" charset="-122"/>
              </a:rPr>
              <a:t>蒸蒸日上的</a:t>
            </a:r>
            <a:r>
              <a:rPr lang="zh-CN" altLang="en-US" sz="2400" dirty="0">
                <a:solidFill>
                  <a:schemeClr val="accent6">
                    <a:lumMod val="50000"/>
                  </a:schemeClr>
                </a:solidFill>
                <a:latin typeface="宋体" panose="02010600030101010101" pitchFamily="2" charset="-122"/>
                <a:ea typeface="宋体" panose="02010600030101010101" pitchFamily="2" charset="-122"/>
              </a:rPr>
              <a:t>可能会走下坡路，而那些从前在众人心中毫无地位的国家也许会成为全球的重要玩家</a:t>
            </a:r>
            <a:r>
              <a:rPr lang="zh-CN" altLang="en-US" sz="2400" dirty="0" smtClean="0">
                <a:solidFill>
                  <a:schemeClr val="accent6">
                    <a:lumMod val="50000"/>
                  </a:schemeClr>
                </a:solidFill>
                <a:latin typeface="宋体" panose="02010600030101010101" pitchFamily="2" charset="-122"/>
                <a:ea typeface="宋体" panose="02010600030101010101" pitchFamily="2" charset="-122"/>
              </a:rPr>
              <a:t>。</a:t>
            </a:r>
            <a:r>
              <a:rPr lang="en-US" altLang="zh-CN" sz="2000" dirty="0" smtClean="0">
                <a:solidFill>
                  <a:schemeClr val="accent6">
                    <a:lumMod val="50000"/>
                  </a:schemeClr>
                </a:solidFill>
              </a:rPr>
              <a:t>(</a:t>
            </a:r>
            <a:r>
              <a:rPr lang="en-US" altLang="zh-CN" sz="2000" dirty="0">
                <a:solidFill>
                  <a:schemeClr val="accent6">
                    <a:lumMod val="50000"/>
                  </a:schemeClr>
                </a:solidFill>
              </a:rPr>
              <a:t>Text </a:t>
            </a:r>
            <a:r>
              <a:rPr lang="en-US" altLang="zh-CN" sz="2000" dirty="0" smtClean="0">
                <a:solidFill>
                  <a:schemeClr val="accent6">
                    <a:lumMod val="50000"/>
                  </a:schemeClr>
                </a:solidFill>
              </a:rPr>
              <a:t>C, Para. 2)</a:t>
            </a:r>
            <a:endParaRPr lang="en-US" altLang="zh-CN" sz="2000" dirty="0">
              <a:solidFill>
                <a:schemeClr val="accent6">
                  <a:lumMod val="50000"/>
                </a:schemeClr>
              </a:solidFill>
            </a:endParaRPr>
          </a:p>
        </p:txBody>
      </p:sp>
      <p:sp>
        <p:nvSpPr>
          <p:cNvPr id="4" name="TextBox 3"/>
          <p:cNvSpPr txBox="1"/>
          <p:nvPr/>
        </p:nvSpPr>
        <p:spPr>
          <a:xfrm>
            <a:off x="683568" y="2636912"/>
            <a:ext cx="7920880" cy="1938992"/>
          </a:xfrm>
          <a:prstGeom prst="rect">
            <a:avLst/>
          </a:prstGeom>
          <a:noFill/>
        </p:spPr>
        <p:txBody>
          <a:bodyPr wrap="square" rtlCol="0">
            <a:spAutoFit/>
          </a:bodyPr>
          <a:lstStyle/>
          <a:p>
            <a:r>
              <a:rPr lang="en-US" altLang="zh-CN" sz="2400" dirty="0" smtClean="0">
                <a:latin typeface="宋体" panose="02010600030101010101" pitchFamily="2" charset="-122"/>
                <a:ea typeface="宋体" panose="02010600030101010101" pitchFamily="2" charset="-122"/>
              </a:rPr>
              <a:t>4. </a:t>
            </a:r>
            <a:r>
              <a:rPr lang="zh-CN" altLang="en-US" sz="2400" dirty="0">
                <a:latin typeface="宋体" panose="02010600030101010101" pitchFamily="2" charset="-122"/>
                <a:ea typeface="宋体" panose="02010600030101010101" pitchFamily="2" charset="-122"/>
              </a:rPr>
              <a:t>对于美国来说，这真是天大的好事。花旗集团的埃德</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莫尔斯欣喜若狂地说：“美国不会</a:t>
            </a:r>
            <a:r>
              <a:rPr lang="zh-CN" altLang="en-US" sz="2400" dirty="0" smtClean="0">
                <a:latin typeface="宋体" panose="02010600030101010101" pitchFamily="2" charset="-122"/>
                <a:ea typeface="宋体" panose="02010600030101010101" pitchFamily="2" charset="-122"/>
              </a:rPr>
              <a:t>再向</a:t>
            </a:r>
            <a:r>
              <a:rPr lang="zh-CN" altLang="en-US" sz="2400" dirty="0">
                <a:latin typeface="宋体" panose="02010600030101010101" pitchFamily="2" charset="-122"/>
                <a:ea typeface="宋体" panose="02010600030101010101" pitchFamily="2" charset="-122"/>
              </a:rPr>
              <a:t>暴君们或封建君主们卑躬屈膝了，他们的石油供应已不再是外交政策的筹码。”这个</a:t>
            </a:r>
            <a:r>
              <a:rPr lang="zh-CN" altLang="en-US" sz="2400" dirty="0" smtClean="0">
                <a:latin typeface="宋体" panose="02010600030101010101" pitchFamily="2" charset="-122"/>
                <a:ea typeface="宋体" panose="02010600030101010101" pitchFamily="2" charset="-122"/>
              </a:rPr>
              <a:t>说法可能</a:t>
            </a:r>
            <a:r>
              <a:rPr lang="zh-CN" altLang="en-US" sz="2400" dirty="0">
                <a:latin typeface="宋体" panose="02010600030101010101" pitchFamily="2" charset="-122"/>
                <a:ea typeface="宋体" panose="02010600030101010101" pitchFamily="2" charset="-122"/>
              </a:rPr>
              <a:t>有一点儿盲目乐观，不过我们对此也有个大致了解。</a:t>
            </a:r>
            <a:r>
              <a:rPr lang="en-US" altLang="zh-CN" sz="2000" dirty="0"/>
              <a:t>(Text </a:t>
            </a:r>
            <a:r>
              <a:rPr lang="en-US" altLang="zh-CN" sz="2000" dirty="0" smtClean="0"/>
              <a:t>C, Para. 5)</a:t>
            </a:r>
            <a:endParaRPr lang="en-US" altLang="zh-CN" sz="2000" dirty="0"/>
          </a:p>
        </p:txBody>
      </p:sp>
      <p:sp>
        <p:nvSpPr>
          <p:cNvPr id="5" name="TextBox 4"/>
          <p:cNvSpPr txBox="1"/>
          <p:nvPr/>
        </p:nvSpPr>
        <p:spPr>
          <a:xfrm>
            <a:off x="1994284" y="4576483"/>
            <a:ext cx="6624736" cy="1938992"/>
          </a:xfrm>
          <a:prstGeom prst="rect">
            <a:avLst/>
          </a:prstGeom>
          <a:noFill/>
        </p:spPr>
        <p:txBody>
          <a:bodyPr wrap="square" rtlCol="0">
            <a:spAutoFit/>
          </a:bodyPr>
          <a:lstStyle/>
          <a:p>
            <a:r>
              <a:rPr lang="en-US" altLang="zh-CN" sz="2400" dirty="0" smtClean="0">
                <a:solidFill>
                  <a:schemeClr val="accent6">
                    <a:lumMod val="50000"/>
                  </a:schemeClr>
                </a:solidFill>
                <a:latin typeface="宋体" panose="02010600030101010101" pitchFamily="2" charset="-122"/>
                <a:ea typeface="宋体" panose="02010600030101010101" pitchFamily="2" charset="-122"/>
              </a:rPr>
              <a:t>5. </a:t>
            </a:r>
            <a:r>
              <a:rPr lang="zh-CN" altLang="en-US" sz="2400" dirty="0">
                <a:solidFill>
                  <a:schemeClr val="accent6">
                    <a:lumMod val="50000"/>
                  </a:schemeClr>
                </a:solidFill>
                <a:latin typeface="宋体" panose="02010600030101010101" pitchFamily="2" charset="-122"/>
                <a:ea typeface="宋体" panose="02010600030101010101" pitchFamily="2" charset="-122"/>
              </a:rPr>
              <a:t>和石化能源公司相比，绿色能源公司的发展障碍本身就大；当石油、天然气价格下降以后，遇到的阻碍将更增大。不过，仍有一线希望：它们不会就此被市场淘汰，低廉的能源价格会带给消费者新的选择。</a:t>
            </a:r>
            <a:r>
              <a:rPr lang="zh-CN" altLang="en-US" sz="2000" dirty="0">
                <a:solidFill>
                  <a:schemeClr val="accent6">
                    <a:lumMod val="50000"/>
                  </a:schemeClr>
                </a:solidFill>
              </a:rPr>
              <a:t>（</a:t>
            </a:r>
            <a:r>
              <a:rPr lang="en-US" altLang="zh-CN" sz="2000" dirty="0">
                <a:solidFill>
                  <a:schemeClr val="accent6">
                    <a:lumMod val="50000"/>
                  </a:schemeClr>
                </a:solidFill>
              </a:rPr>
              <a:t>Text </a:t>
            </a:r>
            <a:r>
              <a:rPr lang="en-US" altLang="zh-CN" sz="2000" dirty="0" smtClean="0">
                <a:solidFill>
                  <a:schemeClr val="accent6">
                    <a:lumMod val="50000"/>
                  </a:schemeClr>
                </a:solidFill>
              </a:rPr>
              <a:t>C, Para. 10</a:t>
            </a:r>
            <a:r>
              <a:rPr lang="zh-CN" altLang="en-US" sz="2000" dirty="0" smtClean="0">
                <a:solidFill>
                  <a:schemeClr val="accent6">
                    <a:lumMod val="50000"/>
                  </a:schemeClr>
                </a:solidFill>
              </a:rPr>
              <a:t>）</a:t>
            </a:r>
            <a:endParaRPr lang="zh-CN" altLang="en-US" sz="2000" dirty="0">
              <a:solidFill>
                <a:schemeClr val="accent6">
                  <a:lumMod val="50000"/>
                </a:schemeClr>
              </a:solidFill>
            </a:endParaRPr>
          </a:p>
        </p:txBody>
      </p:sp>
      <p:sp>
        <p:nvSpPr>
          <p:cNvPr id="7" name="TextBox 6"/>
          <p:cNvSpPr txBox="1"/>
          <p:nvPr/>
        </p:nvSpPr>
        <p:spPr>
          <a:xfrm>
            <a:off x="4860032" y="142923"/>
            <a:ext cx="2304256" cy="461665"/>
          </a:xfrm>
          <a:prstGeom prst="rect">
            <a:avLst/>
          </a:prstGeom>
          <a:solidFill>
            <a:schemeClr val="accent1">
              <a:lumMod val="40000"/>
              <a:lumOff val="60000"/>
            </a:schemeClr>
          </a:solidFill>
          <a:effectLst>
            <a:glow rad="101600">
              <a:schemeClr val="accent1">
                <a:satMod val="175000"/>
                <a:alpha val="40000"/>
              </a:schemeClr>
            </a:glow>
            <a:innerShdw blurRad="114300">
              <a:prstClr val="black"/>
            </a:innerShdw>
          </a:effectLst>
        </p:spPr>
        <p:txBody>
          <a:bodyPr wrap="square" rtlCol="0">
            <a:spAutoFit/>
          </a:bodyPr>
          <a:lstStyle/>
          <a:p>
            <a:r>
              <a:rPr lang="en-US" altLang="zh-CN" sz="2400" dirty="0" smtClean="0"/>
              <a:t>   Translation</a:t>
            </a:r>
            <a:endParaRPr lang="en-US" altLang="zh-CN" sz="2400" dirty="0"/>
          </a:p>
        </p:txBody>
      </p:sp>
    </p:spTree>
    <p:extLst>
      <p:ext uri="{BB962C8B-B14F-4D97-AF65-F5344CB8AC3E}">
        <p14:creationId xmlns:p14="http://schemas.microsoft.com/office/powerpoint/2010/main" xmlns="" val="112659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932040" cy="655179"/>
          </a:xfrm>
          <a:prstGeom prst="rect">
            <a:avLst/>
          </a:prstGeom>
          <a:noFill/>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contrasting" dir="t">
              <a:rot lat="0" lon="0" rev="4500000"/>
            </a:lightRig>
          </a:scene3d>
          <a:sp3d>
            <a:bevelT prst="relaxedInset"/>
          </a:sp3d>
        </p:spPr>
        <p:txBody>
          <a:bodyPr wrap="square">
            <a:spAutoFit/>
            <a:sp3d contourW="6350" prstMaterial="metal">
              <a:bevelT w="127000" h="31750" prst="relaxedInset"/>
              <a:contourClr>
                <a:schemeClr val="accent1">
                  <a:shade val="75000"/>
                </a:schemeClr>
              </a:contourClr>
            </a:sp3d>
          </a:bodyPr>
          <a:lstStyle/>
          <a:p>
            <a:pPr lvl="0">
              <a:lnSpc>
                <a:spcPct val="150000"/>
              </a:lnSpc>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t>
            </a:r>
            <a:r>
              <a:rPr lang="en-US" altLang="zh-CN" sz="2800" b="1" cap="all" dirty="0" smtClean="0">
                <a:ln w="0"/>
                <a:solidFill>
                  <a:schemeClr val="bg2">
                    <a:lumMod val="50000"/>
                  </a:schemeClr>
                </a:solidFill>
                <a:effectLst>
                  <a:reflection blurRad="6350" stA="50000" endA="300" endPos="50000" dist="29997" dir="5400000" sy="-100000" algn="bl" rotWithShape="0"/>
                </a:effectLst>
                <a:latin typeface="Century Gothic" pitchFamily="34" charset="0"/>
                <a:ea typeface="宋体"/>
              </a:rPr>
              <a:t>Section 3 Exercises</a:t>
            </a:r>
            <a:endParaRPr lang="zh-CN" altLang="en-US" sz="2800" b="1" i="1" cap="all" dirty="0">
              <a:ln w="0"/>
              <a:solidFill>
                <a:schemeClr val="bg2">
                  <a:lumMod val="50000"/>
                </a:schemeClr>
              </a:solidFill>
              <a:effectLst>
                <a:reflection blurRad="6350" stA="50000" endA="300" endPos="50000" dist="29997" dir="5400000" sy="-100000" algn="bl" rotWithShape="0"/>
              </a:effectLst>
              <a:latin typeface="Century Gothic" pitchFamily="34" charset="0"/>
              <a:ea typeface="宋体"/>
            </a:endParaRPr>
          </a:p>
        </p:txBody>
      </p:sp>
      <p:pic>
        <p:nvPicPr>
          <p:cNvPr id="4098" name="Picture 2" descr="C:\Users\yangfang\AppData\Local\Microsoft\Windows\Temporary Internet Files\Content.IE5\P813WJQY\MC900241597[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24128" y="5085184"/>
            <a:ext cx="1826971" cy="164043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611560" y="980728"/>
            <a:ext cx="8136904" cy="4216539"/>
          </a:xfrm>
          <a:prstGeom prst="rect">
            <a:avLst/>
          </a:prstGeom>
          <a:noFill/>
        </p:spPr>
        <p:txBody>
          <a:bodyPr wrap="square" rtlCol="0">
            <a:spAutoFit/>
          </a:bodyPr>
          <a:lstStyle/>
          <a:p>
            <a:r>
              <a:rPr lang="en-US" altLang="zh-CN" sz="2400" dirty="0"/>
              <a:t>Task 2 Translate the following paragraph into English</a:t>
            </a:r>
            <a:r>
              <a:rPr lang="en-US" altLang="zh-CN" sz="2400" dirty="0" smtClean="0"/>
              <a:t>.</a:t>
            </a:r>
          </a:p>
          <a:p>
            <a:endParaRPr lang="en-US" altLang="zh-CN" sz="2400" dirty="0"/>
          </a:p>
          <a:p>
            <a:pPr algn="just"/>
            <a:r>
              <a:rPr lang="en-US" altLang="zh-CN" sz="2000" dirty="0">
                <a:solidFill>
                  <a:schemeClr val="accent6">
                    <a:lumMod val="50000"/>
                  </a:schemeClr>
                </a:solidFill>
              </a:rPr>
              <a:t>The internalization of national oil companies is among the top trends on the global energy front in the 21st century. It occupies available energy of western international oil companies. Moreover, the competitive landscape shifts: OPEC members are much diminished; globally, new oil-and-gas suppliers, such as U.S. shale oil and gas potential, Canada’s oil sands, Venezuela’s ultra-heavy oil and Brazil’s deep-sea oil are emerging. Chinese state-owned oil companies have considerable advantages in funds, certain technologies and services. However, compared with western international oil giants, they still fall behind owing to an insufficiency in global management and supporting research.</a:t>
            </a:r>
          </a:p>
        </p:txBody>
      </p:sp>
      <p:sp>
        <p:nvSpPr>
          <p:cNvPr id="5" name="TextBox 4"/>
          <p:cNvSpPr txBox="1"/>
          <p:nvPr/>
        </p:nvSpPr>
        <p:spPr>
          <a:xfrm>
            <a:off x="4860032" y="142923"/>
            <a:ext cx="2304256" cy="461665"/>
          </a:xfrm>
          <a:prstGeom prst="rect">
            <a:avLst/>
          </a:prstGeom>
          <a:solidFill>
            <a:schemeClr val="accent1">
              <a:lumMod val="40000"/>
              <a:lumOff val="60000"/>
            </a:schemeClr>
          </a:solidFill>
          <a:effectLst>
            <a:glow rad="101600">
              <a:schemeClr val="accent1">
                <a:satMod val="175000"/>
                <a:alpha val="40000"/>
              </a:schemeClr>
            </a:glow>
            <a:innerShdw blurRad="114300">
              <a:prstClr val="black"/>
            </a:innerShdw>
          </a:effectLst>
        </p:spPr>
        <p:txBody>
          <a:bodyPr wrap="square" rtlCol="0">
            <a:spAutoFit/>
          </a:bodyPr>
          <a:lstStyle/>
          <a:p>
            <a:r>
              <a:rPr lang="en-US" altLang="zh-CN" sz="2400" dirty="0" smtClean="0"/>
              <a:t>   Translation</a:t>
            </a:r>
            <a:endParaRPr lang="en-US" altLang="zh-CN" sz="2400" dirty="0"/>
          </a:p>
        </p:txBody>
      </p:sp>
    </p:spTree>
    <p:extLst>
      <p:ext uri="{BB962C8B-B14F-4D97-AF65-F5344CB8AC3E}">
        <p14:creationId xmlns:p14="http://schemas.microsoft.com/office/powerpoint/2010/main" xmlns="" val="3041724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932040" cy="655179"/>
          </a:xfrm>
          <a:prstGeom prst="rect">
            <a:avLst/>
          </a:prstGeom>
          <a:noFill/>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contrasting" dir="t">
              <a:rot lat="0" lon="0" rev="4500000"/>
            </a:lightRig>
          </a:scene3d>
          <a:sp3d>
            <a:bevelT prst="relaxedInset"/>
          </a:sp3d>
        </p:spPr>
        <p:txBody>
          <a:bodyPr wrap="square">
            <a:spAutoFit/>
            <a:sp3d contourW="6350" prstMaterial="metal">
              <a:bevelT w="127000" h="31750" prst="relaxedInset"/>
              <a:contourClr>
                <a:schemeClr val="accent1">
                  <a:shade val="75000"/>
                </a:schemeClr>
              </a:contourClr>
            </a:sp3d>
          </a:bodyPr>
          <a:lstStyle/>
          <a:p>
            <a:pPr lvl="0">
              <a:lnSpc>
                <a:spcPct val="150000"/>
              </a:lnSpc>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t>
            </a:r>
            <a:r>
              <a:rPr lang="en-US" altLang="zh-CN" sz="2800" b="1" cap="all" dirty="0" smtClean="0">
                <a:ln w="0"/>
                <a:solidFill>
                  <a:schemeClr val="bg2">
                    <a:lumMod val="50000"/>
                  </a:schemeClr>
                </a:solidFill>
                <a:effectLst>
                  <a:reflection blurRad="6350" stA="50000" endA="300" endPos="50000" dist="29997" dir="5400000" sy="-100000" algn="bl" rotWithShape="0"/>
                </a:effectLst>
                <a:latin typeface="Century Gothic" pitchFamily="34" charset="0"/>
                <a:ea typeface="宋体"/>
              </a:rPr>
              <a:t>Section 3 Exercises</a:t>
            </a:r>
            <a:endParaRPr lang="zh-CN" altLang="en-US" sz="2800" b="1" i="1" cap="all" dirty="0">
              <a:ln w="0"/>
              <a:solidFill>
                <a:schemeClr val="bg2">
                  <a:lumMod val="50000"/>
                </a:schemeClr>
              </a:solidFill>
              <a:effectLst>
                <a:reflection blurRad="6350" stA="50000" endA="300" endPos="50000" dist="29997" dir="5400000" sy="-100000" algn="bl" rotWithShape="0"/>
              </a:effectLst>
              <a:latin typeface="Century Gothic" pitchFamily="34" charset="0"/>
              <a:ea typeface="宋体"/>
            </a:endParaRPr>
          </a:p>
        </p:txBody>
      </p:sp>
      <p:pic>
        <p:nvPicPr>
          <p:cNvPr id="3074" name="Picture 2" descr="C:\Users\yangfang\AppData\Local\Microsoft\Windows\Temporary Internet Files\Content.IE5\RUY86ISX\MC900036428[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20272" y="5327575"/>
            <a:ext cx="1692554" cy="150229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467544" y="1052736"/>
            <a:ext cx="8136904" cy="5262979"/>
          </a:xfrm>
          <a:prstGeom prst="rect">
            <a:avLst/>
          </a:prstGeom>
          <a:noFill/>
        </p:spPr>
        <p:txBody>
          <a:bodyPr wrap="square" rtlCol="0">
            <a:spAutoFit/>
          </a:bodyPr>
          <a:lstStyle/>
          <a:p>
            <a:r>
              <a:rPr lang="en-US" altLang="zh-CN" sz="2400" i="1" dirty="0"/>
              <a:t>Please write </a:t>
            </a:r>
            <a:r>
              <a:rPr lang="en-US" altLang="zh-CN" sz="2400" b="1" i="1" dirty="0" smtClean="0"/>
              <a:t>a report </a:t>
            </a:r>
            <a:r>
              <a:rPr lang="en-US" altLang="zh-CN" sz="2400" i="1" dirty="0" smtClean="0"/>
              <a:t>with about 4oo words on the basis of the information on page 78 and the following suggested  outline.</a:t>
            </a:r>
            <a:endParaRPr lang="en-US" altLang="zh-CN" sz="2400" dirty="0" smtClean="0"/>
          </a:p>
          <a:p>
            <a:r>
              <a:rPr lang="en-US" altLang="zh-CN" sz="2400" dirty="0" smtClean="0"/>
              <a:t>The suggested outline for this article:</a:t>
            </a:r>
          </a:p>
          <a:p>
            <a:pPr marL="457200" indent="-457200">
              <a:buAutoNum type="arabicParenR"/>
            </a:pPr>
            <a:r>
              <a:rPr lang="en-US" altLang="zh-CN" sz="2400" dirty="0" smtClean="0"/>
              <a:t>Brief introduction to the report by global energy consultancy Wood Mackenzie.</a:t>
            </a:r>
          </a:p>
          <a:p>
            <a:pPr marL="457200" indent="-457200">
              <a:buAutoNum type="arabicParenR"/>
            </a:pPr>
            <a:r>
              <a:rPr lang="en-US" altLang="zh-CN" sz="2400" dirty="0" smtClean="0"/>
              <a:t>The importance of oil import to Chinese economic well-being.</a:t>
            </a:r>
          </a:p>
          <a:p>
            <a:pPr marL="457200" indent="-457200">
              <a:buAutoNum type="arabicParenR"/>
            </a:pPr>
            <a:r>
              <a:rPr lang="en-US" altLang="zh-CN" sz="2400" dirty="0" smtClean="0"/>
              <a:t>The present situation of Chinese external competitiveness in terms of crude oil importing in the age of oil abundance.</a:t>
            </a:r>
          </a:p>
          <a:p>
            <a:pPr marL="457200" indent="-457200">
              <a:buAutoNum type="arabicParenR"/>
            </a:pPr>
            <a:r>
              <a:rPr lang="en-US" altLang="zh-CN" sz="2400" dirty="0" smtClean="0"/>
              <a:t>The measures for China to improve its external competitiveness.</a:t>
            </a:r>
          </a:p>
          <a:p>
            <a:endParaRPr lang="en-US" altLang="zh-CN" sz="2400" dirty="0"/>
          </a:p>
        </p:txBody>
      </p:sp>
      <p:sp>
        <p:nvSpPr>
          <p:cNvPr id="4" name="TextBox 3"/>
          <p:cNvSpPr txBox="1"/>
          <p:nvPr/>
        </p:nvSpPr>
        <p:spPr>
          <a:xfrm>
            <a:off x="4932040" y="193514"/>
            <a:ext cx="2736304" cy="461665"/>
          </a:xfrm>
          <a:prstGeom prst="rect">
            <a:avLst/>
          </a:prstGeom>
          <a:solidFill>
            <a:schemeClr val="accent1">
              <a:lumMod val="40000"/>
              <a:lumOff val="60000"/>
            </a:schemeClr>
          </a:solidFill>
          <a:effectLst>
            <a:glow rad="101600">
              <a:schemeClr val="accent1">
                <a:satMod val="175000"/>
                <a:alpha val="40000"/>
              </a:schemeClr>
            </a:glow>
            <a:innerShdw blurRad="114300">
              <a:prstClr val="black"/>
            </a:innerShdw>
          </a:effectLst>
        </p:spPr>
        <p:txBody>
          <a:bodyPr wrap="square" rtlCol="0">
            <a:spAutoFit/>
          </a:bodyPr>
          <a:lstStyle/>
          <a:p>
            <a:r>
              <a:rPr lang="en-US" altLang="zh-CN" sz="2400" dirty="0" smtClean="0"/>
              <a:t>   Essay </a:t>
            </a:r>
            <a:r>
              <a:rPr lang="en-US" altLang="zh-CN" sz="2400" dirty="0"/>
              <a:t>Writing</a:t>
            </a:r>
          </a:p>
        </p:txBody>
      </p:sp>
    </p:spTree>
    <p:extLst>
      <p:ext uri="{BB962C8B-B14F-4D97-AF65-F5344CB8AC3E}">
        <p14:creationId xmlns:p14="http://schemas.microsoft.com/office/powerpoint/2010/main" xmlns="" val="1425039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 name="TextBox 2"/>
          <p:cNvSpPr txBox="1"/>
          <p:nvPr/>
        </p:nvSpPr>
        <p:spPr>
          <a:xfrm>
            <a:off x="5796136" y="138499"/>
            <a:ext cx="3020180"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rtlCol="0">
            <a:spAutoFit/>
          </a:bodyPr>
          <a:lstStyle/>
          <a:p>
            <a:r>
              <a:rPr lang="en-US" altLang="zh-CN" sz="2400" b="1" dirty="0"/>
              <a:t>Text Organization</a:t>
            </a:r>
          </a:p>
        </p:txBody>
      </p:sp>
      <p:sp>
        <p:nvSpPr>
          <p:cNvPr id="5" name="Rectangle 23"/>
          <p:cNvSpPr>
            <a:spLocks noChangeArrowheads="1"/>
          </p:cNvSpPr>
          <p:nvPr/>
        </p:nvSpPr>
        <p:spPr bwMode="auto">
          <a:xfrm>
            <a:off x="323404" y="1196752"/>
            <a:ext cx="8641084"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3200" b="1" dirty="0" smtClean="0">
                <a:solidFill>
                  <a:srgbClr val="003366"/>
                </a:solidFill>
                <a:latin typeface="Century Gothic" pitchFamily="34" charset="0"/>
              </a:rPr>
              <a:t>Part 1 </a:t>
            </a:r>
            <a:r>
              <a:rPr kumimoji="1" lang="en-US" altLang="zh-CN" sz="3200" b="1" dirty="0">
                <a:solidFill>
                  <a:srgbClr val="003366"/>
                </a:solidFill>
                <a:latin typeface="Century Gothic" pitchFamily="34" charset="0"/>
              </a:rPr>
              <a:t>(</a:t>
            </a:r>
            <a:r>
              <a:rPr kumimoji="1" lang="en-US" altLang="zh-CN" sz="3200" b="1" dirty="0" smtClean="0">
                <a:solidFill>
                  <a:srgbClr val="003366"/>
                </a:solidFill>
                <a:latin typeface="Century Gothic" pitchFamily="34" charset="0"/>
              </a:rPr>
              <a:t>Para. 1-?) ______________________</a:t>
            </a:r>
          </a:p>
          <a:p>
            <a:pPr>
              <a:lnSpc>
                <a:spcPct val="150000"/>
              </a:lnSpc>
            </a:pPr>
            <a:r>
              <a:rPr kumimoji="1" lang="en-US" altLang="zh-CN" sz="3200" b="1" dirty="0" smtClean="0">
                <a:solidFill>
                  <a:srgbClr val="003366"/>
                </a:solidFill>
                <a:latin typeface="Century Gothic" pitchFamily="34" charset="0"/>
              </a:rPr>
              <a:t>Part 2 (Para. ?-?) ______________________</a:t>
            </a:r>
          </a:p>
          <a:p>
            <a:pPr>
              <a:lnSpc>
                <a:spcPct val="150000"/>
              </a:lnSpc>
            </a:pPr>
            <a:r>
              <a:rPr kumimoji="1" lang="en-US" altLang="zh-CN" sz="3200" b="1" dirty="0" smtClean="0">
                <a:solidFill>
                  <a:srgbClr val="003366"/>
                </a:solidFill>
                <a:latin typeface="Century Gothic" pitchFamily="34" charset="0"/>
              </a:rPr>
              <a:t>… ?</a:t>
            </a:r>
          </a:p>
          <a:p>
            <a:pPr>
              <a:lnSpc>
                <a:spcPct val="150000"/>
              </a:lnSpc>
            </a:pPr>
            <a:r>
              <a:rPr kumimoji="1" lang="en-US" altLang="zh-CN" sz="3200" b="1" dirty="0" smtClean="0">
                <a:solidFill>
                  <a:srgbClr val="FF0000"/>
                </a:solidFill>
                <a:latin typeface="Century Gothic" pitchFamily="34" charset="0"/>
              </a:rPr>
              <a:t>How many parts can you divide the passage into?</a:t>
            </a:r>
            <a:endParaRPr kumimoji="1" lang="en-US" altLang="zh-CN" sz="3200" b="1" dirty="0">
              <a:solidFill>
                <a:srgbClr val="FF0000"/>
              </a:solidFill>
              <a:latin typeface="Century Gothic" pitchFamily="34" charset="0"/>
            </a:endParaRPr>
          </a:p>
        </p:txBody>
      </p:sp>
      <p:pic>
        <p:nvPicPr>
          <p:cNvPr id="1027" name="Picture 3" descr="C:\Users\yangfang\AppData\Local\Microsoft\Windows\Temporary Internet Files\Content.IE5\P813WJQY\MC900446100[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16200000">
            <a:off x="3775349" y="1489348"/>
            <a:ext cx="1700808" cy="90364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95482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32040" y="96756"/>
            <a:ext cx="2736304" cy="461665"/>
          </a:xfrm>
          <a:prstGeom prst="rect">
            <a:avLst/>
          </a:prstGeom>
          <a:solidFill>
            <a:schemeClr val="accent1">
              <a:lumMod val="40000"/>
              <a:lumOff val="60000"/>
            </a:schemeClr>
          </a:solidFill>
          <a:effectLst>
            <a:glow rad="101600">
              <a:schemeClr val="accent1">
                <a:satMod val="175000"/>
                <a:alpha val="40000"/>
              </a:schemeClr>
            </a:glow>
            <a:innerShdw blurRad="114300">
              <a:prstClr val="black"/>
            </a:innerShdw>
          </a:effectLst>
        </p:spPr>
        <p:txBody>
          <a:bodyPr wrap="square" rtlCol="0">
            <a:spAutoFit/>
          </a:bodyPr>
          <a:lstStyle/>
          <a:p>
            <a:r>
              <a:rPr lang="en-US" altLang="zh-CN" sz="2400" dirty="0" smtClean="0"/>
              <a:t>   Essay </a:t>
            </a:r>
            <a:r>
              <a:rPr lang="en-US" altLang="zh-CN" sz="2400" dirty="0"/>
              <a:t>Writing</a:t>
            </a:r>
          </a:p>
        </p:txBody>
      </p:sp>
      <p:sp>
        <p:nvSpPr>
          <p:cNvPr id="3" name="矩形 2"/>
          <p:cNvSpPr/>
          <p:nvPr/>
        </p:nvSpPr>
        <p:spPr>
          <a:xfrm>
            <a:off x="0" y="-96758"/>
            <a:ext cx="4932040" cy="655179"/>
          </a:xfrm>
          <a:prstGeom prst="rect">
            <a:avLst/>
          </a:prstGeom>
          <a:noFill/>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contrasting" dir="t">
              <a:rot lat="0" lon="0" rev="4500000"/>
            </a:lightRig>
          </a:scene3d>
          <a:sp3d>
            <a:bevelT prst="relaxedInset"/>
          </a:sp3d>
        </p:spPr>
        <p:txBody>
          <a:bodyPr wrap="square">
            <a:spAutoFit/>
            <a:sp3d contourW="6350" prstMaterial="metal">
              <a:bevelT w="127000" h="31750" prst="relaxedInset"/>
              <a:contourClr>
                <a:schemeClr val="accent1">
                  <a:shade val="75000"/>
                </a:schemeClr>
              </a:contourClr>
            </a:sp3d>
          </a:bodyPr>
          <a:lstStyle/>
          <a:p>
            <a:pPr lvl="0">
              <a:lnSpc>
                <a:spcPct val="150000"/>
              </a:lnSpc>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t>
            </a:r>
            <a:r>
              <a:rPr lang="en-US" altLang="zh-CN" sz="2800" b="1" cap="all" dirty="0" smtClean="0">
                <a:ln w="0"/>
                <a:solidFill>
                  <a:schemeClr val="bg2">
                    <a:lumMod val="50000"/>
                  </a:schemeClr>
                </a:solidFill>
                <a:effectLst>
                  <a:reflection blurRad="6350" stA="50000" endA="300" endPos="50000" dist="29997" dir="5400000" sy="-100000" algn="bl" rotWithShape="0"/>
                </a:effectLst>
                <a:latin typeface="Century Gothic" pitchFamily="34" charset="0"/>
                <a:ea typeface="宋体"/>
              </a:rPr>
              <a:t>Section 3 Exercises</a:t>
            </a:r>
            <a:endParaRPr lang="zh-CN" altLang="en-US" sz="2800" b="1" i="1" cap="all" dirty="0">
              <a:ln w="0"/>
              <a:solidFill>
                <a:schemeClr val="bg2">
                  <a:lumMod val="50000"/>
                </a:schemeClr>
              </a:solidFill>
              <a:effectLst>
                <a:reflection blurRad="6350" stA="50000" endA="300" endPos="50000" dist="29997" dir="5400000" sy="-100000" algn="bl" rotWithShape="0"/>
              </a:effectLst>
              <a:latin typeface="Century Gothic" pitchFamily="34" charset="0"/>
              <a:ea typeface="宋体"/>
            </a:endParaRPr>
          </a:p>
        </p:txBody>
      </p:sp>
      <p:sp>
        <p:nvSpPr>
          <p:cNvPr id="4" name="TextBox 3"/>
          <p:cNvSpPr txBox="1"/>
          <p:nvPr/>
        </p:nvSpPr>
        <p:spPr>
          <a:xfrm>
            <a:off x="179512" y="836712"/>
            <a:ext cx="8784976" cy="5262979"/>
          </a:xfrm>
          <a:prstGeom prst="rect">
            <a:avLst/>
          </a:prstGeom>
          <a:noFill/>
        </p:spPr>
        <p:txBody>
          <a:bodyPr wrap="square" rtlCol="0">
            <a:spAutoFit/>
          </a:bodyPr>
          <a:lstStyle/>
          <a:p>
            <a:r>
              <a:rPr lang="en-US" altLang="zh-CN" sz="2400" dirty="0" smtClean="0">
                <a:solidFill>
                  <a:schemeClr val="accent5">
                    <a:lumMod val="50000"/>
                  </a:schemeClr>
                </a:solidFill>
              </a:rPr>
              <a:t>Information for th</a:t>
            </a:r>
            <a:r>
              <a:rPr lang="en-US" altLang="zh-CN" sz="2400" dirty="0">
                <a:solidFill>
                  <a:schemeClr val="accent5">
                    <a:lumMod val="50000"/>
                  </a:schemeClr>
                </a:solidFill>
              </a:rPr>
              <a:t>e</a:t>
            </a:r>
            <a:r>
              <a:rPr lang="en-US" altLang="zh-CN" sz="2400" dirty="0" smtClean="0">
                <a:solidFill>
                  <a:schemeClr val="accent5">
                    <a:lumMod val="50000"/>
                  </a:schemeClr>
                </a:solidFill>
              </a:rPr>
              <a:t> writing:</a:t>
            </a:r>
          </a:p>
          <a:p>
            <a:endParaRPr lang="en-US" altLang="zh-CN" sz="2400" dirty="0" smtClean="0">
              <a:solidFill>
                <a:schemeClr val="accent5">
                  <a:lumMod val="50000"/>
                </a:schemeClr>
              </a:solidFill>
            </a:endParaRPr>
          </a:p>
          <a:p>
            <a:r>
              <a:rPr lang="en-US" altLang="zh-CN" dirty="0" smtClean="0"/>
              <a:t>1) </a:t>
            </a:r>
            <a:r>
              <a:rPr lang="en-US" altLang="zh-CN" b="1" dirty="0" smtClean="0"/>
              <a:t>China </a:t>
            </a:r>
            <a:r>
              <a:rPr lang="en-US" altLang="zh-CN" b="1" dirty="0"/>
              <a:t>to leapfrog US in oil imports by 2017 </a:t>
            </a:r>
            <a:r>
              <a:rPr lang="en-US" altLang="zh-CN" b="1" dirty="0" smtClean="0"/>
              <a:t> </a:t>
            </a:r>
          </a:p>
          <a:p>
            <a:r>
              <a:rPr lang="en-US" altLang="zh-CN" b="1" dirty="0"/>
              <a:t> </a:t>
            </a:r>
            <a:r>
              <a:rPr lang="en-US" altLang="zh-CN" b="1" dirty="0" smtClean="0"/>
              <a:t>   </a:t>
            </a:r>
            <a:r>
              <a:rPr lang="en-US" altLang="zh-CN" dirty="0">
                <a:hlinkClick r:id="rId2"/>
              </a:rPr>
              <a:t>http://</a:t>
            </a:r>
            <a:r>
              <a:rPr lang="en-US" altLang="zh-CN" dirty="0" smtClean="0">
                <a:hlinkClick r:id="rId2"/>
              </a:rPr>
              <a:t>www.chinadaily.com.cn/business/2013-08/22/content_16912568.htm</a:t>
            </a:r>
            <a:endParaRPr lang="en-US" altLang="zh-CN" b="1" dirty="0" smtClean="0"/>
          </a:p>
          <a:p>
            <a:r>
              <a:rPr lang="en-US" altLang="zh-CN" dirty="0" smtClean="0"/>
              <a:t>2) </a:t>
            </a:r>
            <a:r>
              <a:rPr lang="en-US" altLang="zh-CN" b="1" dirty="0"/>
              <a:t>Nation tipped to be largest oil importer</a:t>
            </a:r>
            <a:r>
              <a:rPr lang="en-US" altLang="zh-CN" dirty="0" smtClean="0"/>
              <a:t> </a:t>
            </a:r>
          </a:p>
          <a:p>
            <a:r>
              <a:rPr lang="en-US" altLang="zh-CN" dirty="0"/>
              <a:t> </a:t>
            </a:r>
            <a:r>
              <a:rPr lang="en-US" altLang="zh-CN" dirty="0" smtClean="0"/>
              <a:t>    </a:t>
            </a:r>
            <a:r>
              <a:rPr lang="en-US" altLang="zh-CN" dirty="0">
                <a:hlinkClick r:id="rId3"/>
              </a:rPr>
              <a:t>http://</a:t>
            </a:r>
            <a:r>
              <a:rPr lang="en-US" altLang="zh-CN" u="sng" dirty="0" smtClean="0">
                <a:solidFill>
                  <a:srgbClr val="00B050"/>
                </a:solidFill>
                <a:hlinkClick r:id="rId3"/>
              </a:rPr>
              <a:t>www.chinadaily.com.cn/business/2013-</a:t>
            </a:r>
            <a:r>
              <a:rPr lang="en-US" altLang="zh-CN" u="sng" dirty="0" smtClean="0">
                <a:solidFill>
                  <a:srgbClr val="00B050"/>
                </a:solidFill>
              </a:rPr>
              <a:t>11/28/content_17136368.htm</a:t>
            </a:r>
            <a:endParaRPr lang="en-US" altLang="zh-CN" u="sng" dirty="0">
              <a:solidFill>
                <a:srgbClr val="00B050"/>
              </a:solidFill>
            </a:endParaRPr>
          </a:p>
          <a:p>
            <a:r>
              <a:rPr lang="en-US" altLang="zh-CN" dirty="0" smtClean="0"/>
              <a:t>3</a:t>
            </a:r>
            <a:r>
              <a:rPr lang="en-US" altLang="zh-CN" dirty="0"/>
              <a:t>) </a:t>
            </a:r>
            <a:r>
              <a:rPr lang="en-US" altLang="zh-CN" b="1" dirty="0"/>
              <a:t>The Role of Energy in Economic Growth </a:t>
            </a:r>
            <a:r>
              <a:rPr lang="en-US" altLang="zh-CN" b="1" dirty="0" smtClean="0"/>
              <a:t>  </a:t>
            </a:r>
          </a:p>
          <a:p>
            <a:r>
              <a:rPr lang="en-US" altLang="zh-CN" b="1" dirty="0"/>
              <a:t> </a:t>
            </a:r>
            <a:r>
              <a:rPr lang="en-US" altLang="zh-CN" b="1" dirty="0" smtClean="0"/>
              <a:t>     </a:t>
            </a:r>
            <a:r>
              <a:rPr lang="en-US" altLang="zh-CN" u="sng" dirty="0" smtClean="0">
                <a:solidFill>
                  <a:srgbClr val="00B050"/>
                </a:solidFill>
              </a:rPr>
              <a:t>http</a:t>
            </a:r>
            <a:r>
              <a:rPr lang="en-US" altLang="zh-CN" u="sng" dirty="0">
                <a:solidFill>
                  <a:srgbClr val="00B050"/>
                </a:solidFill>
              </a:rPr>
              <a:t>://www.theoildrum.com/node/8476</a:t>
            </a:r>
            <a:endParaRPr lang="en-US" altLang="zh-CN" u="sng" dirty="0" smtClean="0">
              <a:solidFill>
                <a:srgbClr val="00B050"/>
              </a:solidFill>
            </a:endParaRPr>
          </a:p>
          <a:p>
            <a:r>
              <a:rPr lang="en-US" altLang="zh-CN" dirty="0" smtClean="0"/>
              <a:t>4) </a:t>
            </a:r>
            <a:r>
              <a:rPr lang="en-US" altLang="zh-CN" b="1" dirty="0"/>
              <a:t>China depends more on overseas </a:t>
            </a:r>
            <a:r>
              <a:rPr lang="en-US" altLang="zh-CN" b="1" dirty="0" smtClean="0"/>
              <a:t>oil</a:t>
            </a:r>
          </a:p>
          <a:p>
            <a:r>
              <a:rPr lang="en-US" altLang="zh-CN" dirty="0"/>
              <a:t> </a:t>
            </a:r>
            <a:r>
              <a:rPr lang="en-US" altLang="zh-CN" dirty="0" smtClean="0"/>
              <a:t>    </a:t>
            </a:r>
            <a:r>
              <a:rPr lang="en-US" altLang="zh-CN" dirty="0" smtClean="0">
                <a:hlinkClick r:id="rId4"/>
              </a:rPr>
              <a:t>http</a:t>
            </a:r>
            <a:r>
              <a:rPr lang="en-US" altLang="zh-CN" dirty="0">
                <a:hlinkClick r:id="rId4"/>
              </a:rPr>
              <a:t>://</a:t>
            </a:r>
            <a:r>
              <a:rPr lang="en-US" altLang="zh-CN" dirty="0" smtClean="0">
                <a:hlinkClick r:id="rId4"/>
              </a:rPr>
              <a:t>www.chinadaily.com.cn/china/2013-04/08/content_16384493.htm</a:t>
            </a:r>
            <a:endParaRPr lang="en-US" altLang="zh-CN" dirty="0" smtClean="0"/>
          </a:p>
          <a:p>
            <a:r>
              <a:rPr lang="en-US" altLang="zh-CN" dirty="0" smtClean="0"/>
              <a:t>5) </a:t>
            </a:r>
            <a:r>
              <a:rPr lang="en-US" altLang="zh-CN" b="1" dirty="0"/>
              <a:t>C</a:t>
            </a:r>
            <a:r>
              <a:rPr lang="en-US" altLang="zh-CN" b="1" dirty="0" smtClean="0"/>
              <a:t>hina's </a:t>
            </a:r>
            <a:r>
              <a:rPr lang="en-US" altLang="zh-CN" b="1" dirty="0"/>
              <a:t>crude oil external </a:t>
            </a:r>
            <a:r>
              <a:rPr lang="en-US" altLang="zh-CN" b="1" dirty="0" smtClean="0"/>
              <a:t>dependences</a:t>
            </a:r>
          </a:p>
          <a:p>
            <a:r>
              <a:rPr lang="en-US" altLang="zh-CN" dirty="0" smtClean="0">
                <a:hlinkClick r:id="rId5"/>
              </a:rPr>
              <a:t>http</a:t>
            </a:r>
            <a:r>
              <a:rPr lang="en-US" altLang="zh-CN" dirty="0">
                <a:hlinkClick r:id="rId5"/>
              </a:rPr>
              <a:t>://</a:t>
            </a:r>
            <a:r>
              <a:rPr lang="en-US" altLang="zh-CN" dirty="0" smtClean="0">
                <a:hlinkClick r:id="rId5"/>
              </a:rPr>
              <a:t>wenku.baidu.com/link?url=6n4bLcItIEni3fWjH9J6b5BhxbqaOfsPPJ74JKQSn1GMXiVLZO3UhfQTzsO_eLZED_6KqXxsjnIweymFOyo749BlF9k90Rvh56mVrNtXO-G</a:t>
            </a:r>
            <a:endParaRPr lang="en-US" altLang="zh-CN" dirty="0" smtClean="0"/>
          </a:p>
          <a:p>
            <a:r>
              <a:rPr lang="en-US" altLang="zh-CN" dirty="0" smtClean="0"/>
              <a:t>6</a:t>
            </a:r>
            <a:r>
              <a:rPr lang="en-US" altLang="zh-CN" dirty="0"/>
              <a:t>) </a:t>
            </a:r>
            <a:r>
              <a:rPr lang="en-US" altLang="zh-CN" b="1" dirty="0"/>
              <a:t>Arab oil firms go prospecting in Chinese </a:t>
            </a:r>
            <a:r>
              <a:rPr lang="en-US" altLang="zh-CN" b="1" dirty="0" smtClean="0"/>
              <a:t>market</a:t>
            </a:r>
          </a:p>
          <a:p>
            <a:r>
              <a:rPr lang="en-US" altLang="zh-CN" dirty="0"/>
              <a:t> </a:t>
            </a:r>
            <a:r>
              <a:rPr lang="en-US" altLang="zh-CN" dirty="0" smtClean="0"/>
              <a:t>    </a:t>
            </a:r>
            <a:r>
              <a:rPr lang="en-US" altLang="zh-CN" dirty="0" smtClean="0">
                <a:hlinkClick r:id="rId6"/>
              </a:rPr>
              <a:t>http</a:t>
            </a:r>
            <a:r>
              <a:rPr lang="en-US" altLang="zh-CN" dirty="0">
                <a:hlinkClick r:id="rId6"/>
              </a:rPr>
              <a:t>://</a:t>
            </a:r>
            <a:r>
              <a:rPr lang="en-US" altLang="zh-CN" dirty="0" smtClean="0">
                <a:hlinkClick r:id="rId6"/>
              </a:rPr>
              <a:t>www.chinadaily.com.cn/business/2012-09/18/content_15764976.htm</a:t>
            </a:r>
            <a:endParaRPr lang="en-US" altLang="zh-CN" dirty="0" smtClean="0"/>
          </a:p>
          <a:p>
            <a:r>
              <a:rPr lang="en-US" altLang="zh-CN" dirty="0" smtClean="0"/>
              <a:t>7) </a:t>
            </a:r>
            <a:r>
              <a:rPr lang="en-US" altLang="zh-CN" b="1" dirty="0" smtClean="0"/>
              <a:t>Motivations and strategies for overseas investment</a:t>
            </a:r>
          </a:p>
          <a:p>
            <a:r>
              <a:rPr lang="en-US" altLang="zh-CN" dirty="0" smtClean="0"/>
              <a:t>    </a:t>
            </a:r>
            <a:r>
              <a:rPr lang="en-US" altLang="zh-CN" u="sng" dirty="0" smtClean="0">
                <a:solidFill>
                  <a:srgbClr val="00B050"/>
                </a:solidFill>
              </a:rPr>
              <a:t>http</a:t>
            </a:r>
            <a:r>
              <a:rPr lang="en-US" altLang="zh-CN" u="sng" dirty="0">
                <a:solidFill>
                  <a:srgbClr val="00B050"/>
                </a:solidFill>
              </a:rPr>
              <a:t>://</a:t>
            </a:r>
            <a:r>
              <a:rPr lang="en-US" altLang="zh-CN" u="sng" dirty="0" smtClean="0">
                <a:solidFill>
                  <a:srgbClr val="00B050"/>
                </a:solidFill>
              </a:rPr>
              <a:t>doc.mbalib.com/view/d4c0508124b2da5bb28c8e8b42f8a166.html</a:t>
            </a:r>
          </a:p>
        </p:txBody>
      </p:sp>
    </p:spTree>
    <p:extLst>
      <p:ext uri="{BB962C8B-B14F-4D97-AF65-F5344CB8AC3E}">
        <p14:creationId xmlns:p14="http://schemas.microsoft.com/office/powerpoint/2010/main" xmlns="" val="1389517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4" name="TextBox 3"/>
          <p:cNvSpPr txBox="1"/>
          <p:nvPr/>
        </p:nvSpPr>
        <p:spPr>
          <a:xfrm>
            <a:off x="5868144" y="138499"/>
            <a:ext cx="2948172" cy="461665"/>
          </a:xfrm>
          <a:prstGeom prst="rect">
            <a:avLst/>
          </a:prstGeom>
          <a:solidFill>
            <a:schemeClr val="accent1">
              <a:lumMod val="20000"/>
              <a:lumOff val="80000"/>
            </a:schemeClr>
          </a:solidFill>
          <a:effectLst>
            <a:glow rad="101600">
              <a:schemeClr val="accent1">
                <a:satMod val="175000"/>
                <a:alpha val="40000"/>
              </a:schemeClr>
            </a:glow>
            <a:innerShdw blurRad="63500" dist="50800" dir="13500000">
              <a:prstClr val="black">
                <a:alpha val="50000"/>
              </a:prstClr>
            </a:innerShdw>
          </a:effectLst>
        </p:spPr>
        <p:txBody>
          <a:bodyPr wrap="square" rtlCol="0">
            <a:spAutoFit/>
          </a:bodyPr>
          <a:lstStyle/>
          <a:p>
            <a:r>
              <a:rPr lang="en-US" altLang="zh-CN" sz="2400" b="1" dirty="0"/>
              <a:t>Text Organization</a:t>
            </a:r>
          </a:p>
        </p:txBody>
      </p:sp>
      <p:sp>
        <p:nvSpPr>
          <p:cNvPr id="3" name="TextBox 2"/>
          <p:cNvSpPr txBox="1"/>
          <p:nvPr/>
        </p:nvSpPr>
        <p:spPr>
          <a:xfrm>
            <a:off x="536376" y="1272291"/>
            <a:ext cx="8276764" cy="4401205"/>
          </a:xfrm>
          <a:prstGeom prst="rect">
            <a:avLst/>
          </a:prstGeom>
          <a:noFill/>
        </p:spPr>
        <p:txBody>
          <a:bodyPr wrap="square" rtlCol="0">
            <a:spAutoFit/>
          </a:bodyPr>
          <a:lstStyle/>
          <a:p>
            <a:r>
              <a:rPr lang="en-US" altLang="zh-CN" sz="2800" b="1" dirty="0" smtClean="0"/>
              <a:t>Part1 </a:t>
            </a:r>
            <a:r>
              <a:rPr lang="zh-CN" altLang="en-US" sz="2800" b="1" dirty="0" smtClean="0"/>
              <a:t>（</a:t>
            </a:r>
            <a:r>
              <a:rPr lang="en-US" altLang="zh-CN" sz="2800" b="1" dirty="0" smtClean="0"/>
              <a:t>Para.1</a:t>
            </a:r>
            <a:r>
              <a:rPr lang="zh-CN" altLang="en-US" sz="2800" b="1" dirty="0" smtClean="0"/>
              <a:t>）：</a:t>
            </a:r>
            <a:endParaRPr lang="en-US" altLang="zh-CN" sz="2800" b="1" dirty="0" smtClean="0"/>
          </a:p>
          <a:p>
            <a:endParaRPr lang="en-US" altLang="zh-CN" sz="2800" b="1" dirty="0"/>
          </a:p>
          <a:p>
            <a:endParaRPr lang="en-US" altLang="zh-CN" sz="2800" b="1" dirty="0" smtClean="0"/>
          </a:p>
          <a:p>
            <a:endParaRPr lang="en-US" altLang="zh-CN" sz="2800" b="1" dirty="0"/>
          </a:p>
          <a:p>
            <a:r>
              <a:rPr lang="en-US" altLang="zh-CN" sz="2800" b="1" dirty="0" smtClean="0"/>
              <a:t>Part2 </a:t>
            </a:r>
            <a:r>
              <a:rPr lang="zh-CN" altLang="en-US" sz="2800" b="1" dirty="0" smtClean="0"/>
              <a:t>（</a:t>
            </a:r>
            <a:r>
              <a:rPr lang="en-US" altLang="zh-CN" sz="2800" b="1" dirty="0" smtClean="0"/>
              <a:t>Para.2-7</a:t>
            </a:r>
            <a:r>
              <a:rPr lang="zh-CN" altLang="en-US" sz="2800" b="1" dirty="0" smtClean="0"/>
              <a:t>）：</a:t>
            </a:r>
            <a:endParaRPr lang="en-US" altLang="zh-CN" sz="2800" b="1" dirty="0" smtClean="0"/>
          </a:p>
          <a:p>
            <a:endParaRPr lang="en-US" altLang="zh-CN" sz="2800" b="1" dirty="0" smtClean="0"/>
          </a:p>
          <a:p>
            <a:endParaRPr lang="en-US" altLang="zh-CN" sz="2800" b="1" dirty="0"/>
          </a:p>
          <a:p>
            <a:r>
              <a:rPr lang="en-US" altLang="zh-CN" sz="2800" b="1" dirty="0" smtClean="0"/>
              <a:t>Part3 </a:t>
            </a:r>
            <a:r>
              <a:rPr lang="zh-CN" altLang="en-US" sz="2800" b="1" dirty="0" smtClean="0"/>
              <a:t>（</a:t>
            </a:r>
            <a:r>
              <a:rPr lang="en-US" altLang="zh-CN" sz="2800" b="1" dirty="0" smtClean="0"/>
              <a:t>Para. 8-13</a:t>
            </a:r>
            <a:r>
              <a:rPr lang="zh-CN" altLang="en-US" sz="2800" b="1" dirty="0" smtClean="0"/>
              <a:t>）</a:t>
            </a:r>
            <a:endParaRPr lang="en-US" altLang="zh-CN" sz="2800" b="1" dirty="0" smtClean="0"/>
          </a:p>
          <a:p>
            <a:endParaRPr lang="en-US" altLang="zh-CN" sz="2800" b="1" dirty="0"/>
          </a:p>
          <a:p>
            <a:endParaRPr lang="zh-CN" altLang="en-US" sz="2800" b="1" dirty="0"/>
          </a:p>
        </p:txBody>
      </p:sp>
      <p:sp>
        <p:nvSpPr>
          <p:cNvPr id="5" name="TextBox 4"/>
          <p:cNvSpPr txBox="1"/>
          <p:nvPr/>
        </p:nvSpPr>
        <p:spPr>
          <a:xfrm>
            <a:off x="1615987" y="1839805"/>
            <a:ext cx="6984776" cy="830997"/>
          </a:xfrm>
          <a:prstGeom prst="rect">
            <a:avLst/>
          </a:prstGeom>
          <a:noFill/>
        </p:spPr>
        <p:txBody>
          <a:bodyPr wrap="square" rtlCol="0">
            <a:spAutoFit/>
          </a:bodyPr>
          <a:lstStyle/>
          <a:p>
            <a:r>
              <a:rPr lang="en-US" altLang="zh-CN" sz="2400" dirty="0" smtClean="0">
                <a:solidFill>
                  <a:schemeClr val="accent6">
                    <a:lumMod val="50000"/>
                  </a:schemeClr>
                </a:solidFill>
              </a:rPr>
              <a:t>Introduction to NOCs: definition, advantages and problems</a:t>
            </a:r>
            <a:r>
              <a:rPr lang="en-US" altLang="zh-CN" sz="2400" dirty="0" smtClean="0"/>
              <a:t>.</a:t>
            </a:r>
            <a:endParaRPr lang="zh-CN" altLang="en-US" sz="2400" dirty="0"/>
          </a:p>
        </p:txBody>
      </p:sp>
      <p:sp>
        <p:nvSpPr>
          <p:cNvPr id="6" name="TextBox 5"/>
          <p:cNvSpPr txBox="1"/>
          <p:nvPr/>
        </p:nvSpPr>
        <p:spPr>
          <a:xfrm>
            <a:off x="1765317" y="3648791"/>
            <a:ext cx="6686117" cy="461665"/>
          </a:xfrm>
          <a:prstGeom prst="rect">
            <a:avLst/>
          </a:prstGeom>
          <a:noFill/>
        </p:spPr>
        <p:txBody>
          <a:bodyPr wrap="square" rtlCol="0">
            <a:spAutoFit/>
          </a:bodyPr>
          <a:lstStyle/>
          <a:p>
            <a:r>
              <a:rPr lang="en-US" altLang="zh-CN" sz="2400" dirty="0" smtClean="0">
                <a:solidFill>
                  <a:schemeClr val="accent6">
                    <a:lumMod val="50000"/>
                  </a:schemeClr>
                </a:solidFill>
              </a:rPr>
              <a:t>Problems in the national oil company.</a:t>
            </a:r>
            <a:endParaRPr lang="zh-CN" altLang="en-US" sz="2400" dirty="0">
              <a:solidFill>
                <a:schemeClr val="accent6">
                  <a:lumMod val="50000"/>
                </a:schemeClr>
              </a:solidFill>
            </a:endParaRPr>
          </a:p>
        </p:txBody>
      </p:sp>
      <p:sp>
        <p:nvSpPr>
          <p:cNvPr id="7" name="TextBox 6"/>
          <p:cNvSpPr txBox="1"/>
          <p:nvPr/>
        </p:nvSpPr>
        <p:spPr>
          <a:xfrm>
            <a:off x="1802703" y="4842499"/>
            <a:ext cx="6336704" cy="830997"/>
          </a:xfrm>
          <a:prstGeom prst="rect">
            <a:avLst/>
          </a:prstGeom>
          <a:noFill/>
        </p:spPr>
        <p:txBody>
          <a:bodyPr wrap="square" rtlCol="0">
            <a:spAutoFit/>
          </a:bodyPr>
          <a:lstStyle/>
          <a:p>
            <a:r>
              <a:rPr lang="en-US" altLang="zh-CN" sz="2400" dirty="0" smtClean="0">
                <a:solidFill>
                  <a:schemeClr val="accent6">
                    <a:lumMod val="50000"/>
                  </a:schemeClr>
                </a:solidFill>
              </a:rPr>
              <a:t>In spite of the problems and failures in NOCS, some factors can help.</a:t>
            </a:r>
            <a:endParaRPr lang="zh-CN" altLang="en-US" sz="2400" dirty="0">
              <a:solidFill>
                <a:schemeClr val="accent6">
                  <a:lumMod val="50000"/>
                </a:schemeClr>
              </a:solidFill>
            </a:endParaRPr>
          </a:p>
        </p:txBody>
      </p:sp>
      <p:pic>
        <p:nvPicPr>
          <p:cNvPr id="8" name="Picture 3" descr="C:\Users\yangfang\AppData\Local\Microsoft\Windows\Temporary Internet Files\Content.IE5\P813WJQY\MC900446100[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16200000">
            <a:off x="3955369" y="1669368"/>
            <a:ext cx="1340767" cy="90364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590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 name="TextBox 2"/>
          <p:cNvSpPr txBox="1"/>
          <p:nvPr/>
        </p:nvSpPr>
        <p:spPr>
          <a:xfrm>
            <a:off x="5652120" y="188640"/>
            <a:ext cx="3384376"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rtlCol="0">
            <a:spAutoFit/>
          </a:bodyPr>
          <a:lstStyle/>
          <a:p>
            <a:r>
              <a:rPr lang="en-US" altLang="zh-CN" sz="2400" b="1" dirty="0" smtClean="0"/>
              <a:t>Information Analysis</a:t>
            </a:r>
            <a:endParaRPr lang="zh-CN" altLang="en-US" sz="2400" b="1" dirty="0"/>
          </a:p>
        </p:txBody>
      </p:sp>
      <p:pic>
        <p:nvPicPr>
          <p:cNvPr id="2052" name="Picture 4" descr="C:\Users\yangfang\AppData\Local\Microsoft\Windows\Temporary Internet Files\Content.IE5\P813WJQY\MC900421224[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3632" y="5589240"/>
            <a:ext cx="3494114" cy="95646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67544" y="1124744"/>
            <a:ext cx="8280920" cy="1107996"/>
          </a:xfrm>
          <a:prstGeom prst="rect">
            <a:avLst/>
          </a:prstGeom>
          <a:noFill/>
        </p:spPr>
        <p:txBody>
          <a:bodyPr wrap="square" rtlCol="0">
            <a:spAutoFit/>
          </a:bodyPr>
          <a:lstStyle/>
          <a:p>
            <a:r>
              <a:rPr lang="en-US" altLang="zh-CN" sz="2400" b="1" dirty="0" smtClean="0">
                <a:solidFill>
                  <a:schemeClr val="accent1">
                    <a:lumMod val="75000"/>
                  </a:schemeClr>
                </a:solidFill>
              </a:rPr>
              <a:t>Part 1 (Para. 1) : </a:t>
            </a:r>
            <a:r>
              <a:rPr lang="en-US" altLang="zh-CN" sz="2400" b="1" dirty="0">
                <a:solidFill>
                  <a:schemeClr val="accent1">
                    <a:lumMod val="75000"/>
                  </a:schemeClr>
                </a:solidFill>
              </a:rPr>
              <a:t>Introduction to NOCs: definition, advantages and problems.</a:t>
            </a:r>
            <a:endParaRPr lang="zh-CN" altLang="en-US" sz="2400" b="1" dirty="0">
              <a:solidFill>
                <a:schemeClr val="accent1">
                  <a:lumMod val="75000"/>
                </a:schemeClr>
              </a:solidFill>
            </a:endParaRPr>
          </a:p>
          <a:p>
            <a:endParaRPr lang="zh-CN" altLang="en-US" dirty="0"/>
          </a:p>
        </p:txBody>
      </p:sp>
      <p:sp>
        <p:nvSpPr>
          <p:cNvPr id="5" name="TextBox 4"/>
          <p:cNvSpPr txBox="1"/>
          <p:nvPr/>
        </p:nvSpPr>
        <p:spPr>
          <a:xfrm>
            <a:off x="850259" y="2087269"/>
            <a:ext cx="7056784" cy="523220"/>
          </a:xfrm>
          <a:prstGeom prst="rect">
            <a:avLst/>
          </a:prstGeom>
          <a:noFill/>
        </p:spPr>
        <p:txBody>
          <a:bodyPr wrap="square" rtlCol="0">
            <a:spAutoFit/>
          </a:bodyPr>
          <a:lstStyle/>
          <a:p>
            <a:r>
              <a:rPr lang="en-US" altLang="zh-CN" sz="2800" dirty="0" smtClean="0">
                <a:solidFill>
                  <a:schemeClr val="accent1">
                    <a:lumMod val="75000"/>
                  </a:schemeClr>
                </a:solidFill>
                <a:latin typeface="Times New Roman" panose="02020603050405020304" pitchFamily="18" charset="0"/>
                <a:cs typeface="Times New Roman" panose="02020603050405020304" pitchFamily="18" charset="0"/>
              </a:rPr>
              <a:t>1. What is national oil company?</a:t>
            </a:r>
            <a:endParaRPr lang="zh-CN" altLang="en-US"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83990" y="2610489"/>
            <a:ext cx="8136904" cy="1384995"/>
          </a:xfrm>
          <a:prstGeom prst="rect">
            <a:avLst/>
          </a:prstGeom>
          <a:solidFill>
            <a:schemeClr val="accent6">
              <a:lumMod val="20000"/>
              <a:lumOff val="80000"/>
            </a:schemeClr>
          </a:solidFill>
        </p:spPr>
        <p:txBody>
          <a:bodyPr wrap="square" rtlCol="0">
            <a:spAutoFit/>
          </a:bodyPr>
          <a:lstStyle/>
          <a:p>
            <a:r>
              <a:rPr lang="en-US" altLang="zh-CN" sz="2800" dirty="0">
                <a:solidFill>
                  <a:schemeClr val="accent5">
                    <a:lumMod val="50000"/>
                  </a:schemeClr>
                </a:solidFill>
              </a:rPr>
              <a:t>National oil company (NOC)</a:t>
            </a:r>
            <a:r>
              <a:rPr lang="en-US" altLang="zh-CN" sz="28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zh-CN" sz="2800" dirty="0" smtClean="0">
                <a:solidFill>
                  <a:schemeClr val="accent6">
                    <a:lumMod val="50000"/>
                  </a:schemeClr>
                </a:solidFill>
                <a:latin typeface="Times New Roman" panose="02020603050405020304" pitchFamily="18" charset="0"/>
                <a:cs typeface="Times New Roman" panose="02020603050405020304" pitchFamily="18" charset="0"/>
              </a:rPr>
              <a:t>is partially or wholly state-owned firms through which governments retain the profits from oil production. </a:t>
            </a:r>
            <a:endParaRPr lang="zh-CN" altLang="en-US"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36889" y="4179857"/>
            <a:ext cx="7272808" cy="523220"/>
          </a:xfrm>
          <a:prstGeom prst="rect">
            <a:avLst/>
          </a:prstGeom>
          <a:noFill/>
        </p:spPr>
        <p:txBody>
          <a:bodyPr wrap="square" rtlCol="0">
            <a:spAutoFit/>
          </a:bodyPr>
          <a:lstStyle/>
          <a:p>
            <a:r>
              <a:rPr lang="en-US" altLang="zh-CN" sz="2800" dirty="0" smtClean="0">
                <a:solidFill>
                  <a:schemeClr val="accent1">
                    <a:lumMod val="75000"/>
                  </a:schemeClr>
                </a:solidFill>
                <a:latin typeface="Times New Roman" panose="02020603050405020304" pitchFamily="18" charset="0"/>
                <a:cs typeface="Times New Roman" panose="02020603050405020304" pitchFamily="18" charset="0"/>
              </a:rPr>
              <a:t>2. What are the similarities of most-owned firms?</a:t>
            </a:r>
            <a:endParaRPr lang="zh-CN" altLang="en-US"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59387" y="4797152"/>
            <a:ext cx="7272808" cy="954107"/>
          </a:xfrm>
          <a:prstGeom prst="rect">
            <a:avLst/>
          </a:prstGeom>
          <a:solidFill>
            <a:schemeClr val="accent6">
              <a:lumMod val="20000"/>
              <a:lumOff val="80000"/>
            </a:schemeClr>
          </a:solidFill>
        </p:spPr>
        <p:txBody>
          <a:bodyPr wrap="square" rtlCol="0">
            <a:spAutoFit/>
          </a:bodyPr>
          <a:lstStyle/>
          <a:p>
            <a:r>
              <a:rPr lang="en-US" altLang="zh-CN" sz="2800" dirty="0" smtClean="0">
                <a:solidFill>
                  <a:schemeClr val="accent6">
                    <a:lumMod val="50000"/>
                  </a:schemeClr>
                </a:solidFill>
                <a:latin typeface="Times New Roman" panose="02020603050405020304" pitchFamily="18" charset="0"/>
                <a:cs typeface="Times New Roman" panose="02020603050405020304" pitchFamily="18" charset="0"/>
              </a:rPr>
              <a:t>They are prone to over-staffing, underinvestment, political interference and corruption.</a:t>
            </a:r>
            <a:endParaRPr lang="zh-CN" altLang="en-US" sz="28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7405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4" name="TextBox 3"/>
          <p:cNvSpPr txBox="1"/>
          <p:nvPr/>
        </p:nvSpPr>
        <p:spPr>
          <a:xfrm>
            <a:off x="5580112" y="188640"/>
            <a:ext cx="345638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rtlCol="0">
            <a:spAutoFit/>
          </a:bodyPr>
          <a:lstStyle/>
          <a:p>
            <a:r>
              <a:rPr lang="en-US" altLang="zh-CN" sz="2400" b="1" dirty="0" smtClean="0"/>
              <a:t>Information Analysis</a:t>
            </a:r>
            <a:endParaRPr lang="zh-CN" altLang="en-US" sz="2400" b="1" dirty="0"/>
          </a:p>
        </p:txBody>
      </p:sp>
      <p:pic>
        <p:nvPicPr>
          <p:cNvPr id="6" name="Picture 4" descr="C:\Users\yangfang\AppData\Local\Microsoft\Windows\Temporary Internet Files\Content.IE5\P813WJQY\MC900421224[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5589240"/>
            <a:ext cx="3096344" cy="117248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683568" y="1124744"/>
            <a:ext cx="7704856" cy="461665"/>
          </a:xfrm>
          <a:prstGeom prst="rect">
            <a:avLst/>
          </a:prstGeom>
          <a:noFill/>
        </p:spPr>
        <p:txBody>
          <a:bodyPr wrap="square" rtlCol="0">
            <a:spAutoFit/>
          </a:bodyPr>
          <a:lstStyle/>
          <a:p>
            <a:r>
              <a:rPr lang="en-US" altLang="zh-CN" sz="2400" b="1" dirty="0" smtClean="0">
                <a:solidFill>
                  <a:schemeClr val="accent1">
                    <a:lumMod val="75000"/>
                  </a:schemeClr>
                </a:solidFill>
              </a:rPr>
              <a:t>Part 2 (2-7): </a:t>
            </a:r>
            <a:r>
              <a:rPr lang="en-US" altLang="zh-CN" sz="2400" b="1" dirty="0">
                <a:solidFill>
                  <a:schemeClr val="accent1">
                    <a:lumMod val="75000"/>
                  </a:schemeClr>
                </a:solidFill>
              </a:rPr>
              <a:t>Problems in the  national oil company</a:t>
            </a:r>
            <a:r>
              <a:rPr lang="en-US" altLang="zh-CN" sz="2400" b="1" dirty="0" smtClean="0">
                <a:solidFill>
                  <a:schemeClr val="accent1">
                    <a:lumMod val="75000"/>
                  </a:schemeClr>
                </a:solidFill>
              </a:rPr>
              <a:t>.</a:t>
            </a:r>
            <a:endParaRPr lang="zh-CN" altLang="en-US" sz="2400" b="1" dirty="0">
              <a:solidFill>
                <a:schemeClr val="accent1">
                  <a:lumMod val="75000"/>
                </a:schemeClr>
              </a:solidFill>
            </a:endParaRPr>
          </a:p>
        </p:txBody>
      </p:sp>
      <p:sp>
        <p:nvSpPr>
          <p:cNvPr id="5" name="TextBox 4"/>
          <p:cNvSpPr txBox="1"/>
          <p:nvPr/>
        </p:nvSpPr>
        <p:spPr>
          <a:xfrm>
            <a:off x="705484" y="1844824"/>
            <a:ext cx="7704856" cy="1200329"/>
          </a:xfrm>
          <a:prstGeom prst="rect">
            <a:avLst/>
          </a:prstGeom>
          <a:noFill/>
        </p:spPr>
        <p:txBody>
          <a:bodyPr wrap="square" rtlCol="0">
            <a:spAutoFit/>
          </a:bodyPr>
          <a:lstStyle/>
          <a:p>
            <a:r>
              <a:rPr lang="en-US" altLang="zh-CN" sz="2400" b="1" dirty="0" smtClean="0">
                <a:solidFill>
                  <a:schemeClr val="accent2">
                    <a:lumMod val="50000"/>
                  </a:schemeClr>
                </a:solidFill>
              </a:rPr>
              <a:t>3. Why is it said that PDVSA provides a cautionary tale of how bad they can be? </a:t>
            </a:r>
            <a:r>
              <a:rPr lang="en-US" altLang="zh-CN" sz="2400" dirty="0">
                <a:solidFill>
                  <a:schemeClr val="accent2">
                    <a:lumMod val="50000"/>
                  </a:schemeClr>
                </a:solidFill>
              </a:rPr>
              <a:t>(Para. </a:t>
            </a:r>
            <a:r>
              <a:rPr lang="en-US" altLang="zh-CN" sz="2400" dirty="0" smtClean="0">
                <a:solidFill>
                  <a:schemeClr val="accent2">
                    <a:lumMod val="50000"/>
                  </a:schemeClr>
                </a:solidFill>
              </a:rPr>
              <a:t>3</a:t>
            </a:r>
            <a:r>
              <a:rPr lang="en-US" altLang="zh-CN" sz="2400" dirty="0" smtClean="0">
                <a:solidFill>
                  <a:schemeClr val="accent2">
                    <a:lumMod val="50000"/>
                  </a:schemeClr>
                </a:solidFill>
                <a:latin typeface="Times New Roman" panose="02020603050405020304" pitchFamily="18" charset="0"/>
                <a:cs typeface="Times New Roman" panose="02020603050405020304" pitchFamily="18" charset="0"/>
              </a:rPr>
              <a:t>&amp;</a:t>
            </a:r>
            <a:r>
              <a:rPr lang="en-US" altLang="zh-CN" sz="2400" dirty="0" smtClean="0">
                <a:solidFill>
                  <a:schemeClr val="accent2">
                    <a:lumMod val="50000"/>
                  </a:schemeClr>
                </a:solidFill>
              </a:rPr>
              <a:t>11)</a:t>
            </a:r>
            <a:endParaRPr lang="zh-CN" altLang="en-US" sz="2400" dirty="0">
              <a:solidFill>
                <a:schemeClr val="accent2">
                  <a:lumMod val="50000"/>
                </a:schemeClr>
              </a:solidFill>
            </a:endParaRPr>
          </a:p>
          <a:p>
            <a:endParaRPr lang="zh-CN" altLang="en-US" sz="2400" b="1" dirty="0">
              <a:solidFill>
                <a:schemeClr val="accent2">
                  <a:lumMod val="50000"/>
                </a:schemeClr>
              </a:solidFill>
            </a:endParaRPr>
          </a:p>
        </p:txBody>
      </p:sp>
      <p:sp>
        <p:nvSpPr>
          <p:cNvPr id="7" name="TextBox 6"/>
          <p:cNvSpPr txBox="1"/>
          <p:nvPr/>
        </p:nvSpPr>
        <p:spPr>
          <a:xfrm>
            <a:off x="849500" y="2945243"/>
            <a:ext cx="7560840" cy="1938992"/>
          </a:xfrm>
          <a:prstGeom prst="rect">
            <a:avLst/>
          </a:prstGeom>
          <a:solidFill>
            <a:schemeClr val="accent6">
              <a:lumMod val="20000"/>
              <a:lumOff val="80000"/>
            </a:schemeClr>
          </a:solidFill>
        </p:spPr>
        <p:txBody>
          <a:bodyPr wrap="square" rtlCol="0">
            <a:spAutoFit/>
          </a:bodyPr>
          <a:lstStyle/>
          <a:p>
            <a:r>
              <a:rPr lang="en-US" altLang="zh-CN" sz="2400" dirty="0" smtClean="0">
                <a:solidFill>
                  <a:schemeClr val="accent6">
                    <a:lumMod val="50000"/>
                  </a:schemeClr>
                </a:solidFill>
              </a:rPr>
              <a:t>President Hugo Chávez has </a:t>
            </a:r>
            <a:r>
              <a:rPr lang="en-US" altLang="zh-CN" sz="2400" dirty="0">
                <a:solidFill>
                  <a:schemeClr val="accent6">
                    <a:lumMod val="50000"/>
                  </a:schemeClr>
                </a:solidFill>
              </a:rPr>
              <a:t>forced most foreign oil firms in Venezuela to go into partnership with its national champion. It is now running the resulting joint </a:t>
            </a:r>
            <a:r>
              <a:rPr lang="en-US" altLang="zh-CN" sz="2400" dirty="0" smtClean="0">
                <a:solidFill>
                  <a:schemeClr val="accent6">
                    <a:lumMod val="50000"/>
                  </a:schemeClr>
                </a:solidFill>
              </a:rPr>
              <a:t>ventures</a:t>
            </a:r>
            <a:r>
              <a:rPr lang="zh-CN" altLang="en-US" sz="2400" dirty="0" smtClean="0">
                <a:solidFill>
                  <a:schemeClr val="accent6">
                    <a:lumMod val="50000"/>
                  </a:schemeClr>
                </a:solidFill>
                <a:latin typeface="宋体"/>
                <a:ea typeface="宋体"/>
              </a:rPr>
              <a:t>－</a:t>
            </a:r>
            <a:r>
              <a:rPr lang="en-US" altLang="zh-CN" sz="2400" dirty="0" smtClean="0">
                <a:solidFill>
                  <a:schemeClr val="accent6">
                    <a:lumMod val="50000"/>
                  </a:schemeClr>
                </a:solidFill>
              </a:rPr>
              <a:t>presumably </a:t>
            </a:r>
            <a:r>
              <a:rPr lang="en-US" altLang="zh-CN" sz="2400" dirty="0">
                <a:solidFill>
                  <a:schemeClr val="accent6">
                    <a:lumMod val="50000"/>
                  </a:schemeClr>
                </a:solidFill>
              </a:rPr>
              <a:t>no better than it runs its original fields</a:t>
            </a:r>
            <a:r>
              <a:rPr lang="en-US" altLang="zh-CN" sz="2400" dirty="0" smtClean="0">
                <a:solidFill>
                  <a:schemeClr val="accent6">
                    <a:lumMod val="50000"/>
                  </a:schemeClr>
                </a:solidFill>
              </a:rPr>
              <a:t>. (Para. 3)</a:t>
            </a:r>
            <a:endParaRPr lang="zh-CN" altLang="en-US" sz="2400" dirty="0">
              <a:solidFill>
                <a:schemeClr val="accent6">
                  <a:lumMod val="50000"/>
                </a:schemeClr>
              </a:solidFill>
            </a:endParaRPr>
          </a:p>
        </p:txBody>
      </p:sp>
      <p:sp>
        <p:nvSpPr>
          <p:cNvPr id="9" name="TextBox 8"/>
          <p:cNvSpPr txBox="1"/>
          <p:nvPr/>
        </p:nvSpPr>
        <p:spPr>
          <a:xfrm>
            <a:off x="2754099" y="5173741"/>
            <a:ext cx="6120680" cy="830997"/>
          </a:xfrm>
          <a:prstGeom prst="rect">
            <a:avLst/>
          </a:prstGeom>
          <a:solidFill>
            <a:schemeClr val="accent6">
              <a:lumMod val="20000"/>
              <a:lumOff val="80000"/>
            </a:schemeClr>
          </a:solidFill>
        </p:spPr>
        <p:txBody>
          <a:bodyPr wrap="square" rtlCol="0">
            <a:spAutoFit/>
          </a:bodyPr>
          <a:lstStyle/>
          <a:p>
            <a:r>
              <a:rPr lang="en-US" altLang="zh-CN" sz="2400" dirty="0" err="1" smtClean="0">
                <a:solidFill>
                  <a:srgbClr val="0070C0"/>
                </a:solidFill>
              </a:rPr>
              <a:t>Mr</a:t>
            </a:r>
            <a:r>
              <a:rPr lang="en-US" altLang="zh-CN" sz="2400" dirty="0" smtClean="0">
                <a:solidFill>
                  <a:srgbClr val="0070C0"/>
                </a:solidFill>
              </a:rPr>
              <a:t> Chávez dictates the laying of pipelines of PDVSA and customers. (Para. 11)</a:t>
            </a:r>
            <a:endParaRPr lang="zh-CN" altLang="en-US" sz="2400" dirty="0">
              <a:solidFill>
                <a:srgbClr val="0070C0"/>
              </a:solidFill>
            </a:endParaRPr>
          </a:p>
        </p:txBody>
      </p:sp>
    </p:spTree>
    <p:extLst>
      <p:ext uri="{BB962C8B-B14F-4D97-AF65-F5344CB8AC3E}">
        <p14:creationId xmlns:p14="http://schemas.microsoft.com/office/powerpoint/2010/main" xmlns="" val="367009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 name="TextBox 2"/>
          <p:cNvSpPr txBox="1"/>
          <p:nvPr/>
        </p:nvSpPr>
        <p:spPr>
          <a:xfrm>
            <a:off x="5652120" y="188640"/>
            <a:ext cx="3384376"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rtlCol="0">
            <a:spAutoFit/>
          </a:bodyPr>
          <a:lstStyle/>
          <a:p>
            <a:r>
              <a:rPr lang="en-US" altLang="zh-CN" sz="2400" b="1" dirty="0" smtClean="0"/>
              <a:t>Information Analysis</a:t>
            </a:r>
            <a:endParaRPr lang="zh-CN" altLang="en-US" sz="2400" b="1" dirty="0"/>
          </a:p>
        </p:txBody>
      </p:sp>
      <p:pic>
        <p:nvPicPr>
          <p:cNvPr id="5" name="Picture 4" descr="C:\Users\yangfang\AppData\Local\Microsoft\Windows\Temporary Internet Files\Content.IE5\P813WJQY\MC900421224[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8605" y="5229200"/>
            <a:ext cx="5388488" cy="138851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755576" y="1268760"/>
            <a:ext cx="7704856" cy="1569660"/>
          </a:xfrm>
          <a:prstGeom prst="rect">
            <a:avLst/>
          </a:prstGeom>
          <a:noFill/>
        </p:spPr>
        <p:txBody>
          <a:bodyPr wrap="square" rtlCol="0">
            <a:spAutoFit/>
          </a:bodyPr>
          <a:lstStyle/>
          <a:p>
            <a:r>
              <a:rPr lang="en-US" altLang="zh-CN" sz="2400" b="1" dirty="0" smtClean="0">
                <a:solidFill>
                  <a:schemeClr val="accent1">
                    <a:lumMod val="75000"/>
                  </a:schemeClr>
                </a:solidFill>
              </a:rPr>
              <a:t>4. Why will oil production be more concentrated in  </a:t>
            </a:r>
          </a:p>
          <a:p>
            <a:r>
              <a:rPr lang="en-US" altLang="zh-CN" sz="2400" b="1" dirty="0">
                <a:solidFill>
                  <a:schemeClr val="accent1">
                    <a:lumMod val="75000"/>
                  </a:schemeClr>
                </a:solidFill>
              </a:rPr>
              <a:t> </a:t>
            </a:r>
            <a:r>
              <a:rPr lang="en-US" altLang="zh-CN" sz="2400" b="1" dirty="0" smtClean="0">
                <a:solidFill>
                  <a:schemeClr val="accent1">
                    <a:lumMod val="75000"/>
                  </a:schemeClr>
                </a:solidFill>
              </a:rPr>
              <a:t>   the hands of the national firms of Russia and the    </a:t>
            </a:r>
          </a:p>
          <a:p>
            <a:r>
              <a:rPr lang="en-US" altLang="zh-CN" sz="2400" b="1" dirty="0" smtClean="0">
                <a:solidFill>
                  <a:schemeClr val="accent1">
                    <a:lumMod val="75000"/>
                  </a:schemeClr>
                </a:solidFill>
              </a:rPr>
              <a:t>    Persian Gulf?</a:t>
            </a:r>
          </a:p>
          <a:p>
            <a:r>
              <a:rPr lang="en-US" altLang="zh-CN" sz="2400" b="1" dirty="0">
                <a:solidFill>
                  <a:schemeClr val="accent1">
                    <a:lumMod val="75000"/>
                  </a:schemeClr>
                </a:solidFill>
              </a:rPr>
              <a:t> </a:t>
            </a:r>
            <a:r>
              <a:rPr lang="en-US" altLang="zh-CN" sz="2400" b="1" dirty="0" smtClean="0">
                <a:solidFill>
                  <a:schemeClr val="accent1">
                    <a:lumMod val="75000"/>
                  </a:schemeClr>
                </a:solidFill>
              </a:rPr>
              <a:t>   Persian Gulf in the future? (Para. 4)</a:t>
            </a:r>
            <a:endParaRPr lang="zh-CN" altLang="en-US" sz="2400" b="1" dirty="0">
              <a:solidFill>
                <a:schemeClr val="accent1">
                  <a:lumMod val="75000"/>
                </a:schemeClr>
              </a:solidFill>
            </a:endParaRPr>
          </a:p>
        </p:txBody>
      </p:sp>
      <p:sp>
        <p:nvSpPr>
          <p:cNvPr id="6" name="TextBox 5"/>
          <p:cNvSpPr txBox="1"/>
          <p:nvPr/>
        </p:nvSpPr>
        <p:spPr>
          <a:xfrm>
            <a:off x="1071538" y="3071810"/>
            <a:ext cx="7128792" cy="1938992"/>
          </a:xfrm>
          <a:prstGeom prst="rect">
            <a:avLst/>
          </a:prstGeom>
          <a:solidFill>
            <a:schemeClr val="accent6">
              <a:lumMod val="20000"/>
              <a:lumOff val="80000"/>
            </a:schemeClr>
          </a:solidFill>
        </p:spPr>
        <p:txBody>
          <a:bodyPr wrap="square" rtlCol="0">
            <a:spAutoFit/>
          </a:bodyPr>
          <a:lstStyle/>
          <a:p>
            <a:r>
              <a:rPr lang="en-US" altLang="zh-CN" sz="2400" dirty="0" smtClean="0">
                <a:solidFill>
                  <a:schemeClr val="accent6">
                    <a:lumMod val="50000"/>
                  </a:schemeClr>
                </a:solidFill>
              </a:rPr>
              <a:t>---- decrease of oil production in the open areas</a:t>
            </a:r>
          </a:p>
          <a:p>
            <a:endParaRPr lang="en-US" altLang="zh-CN" sz="2400" dirty="0" smtClean="0">
              <a:solidFill>
                <a:schemeClr val="accent6">
                  <a:lumMod val="50000"/>
                </a:schemeClr>
              </a:solidFill>
            </a:endParaRPr>
          </a:p>
          <a:p>
            <a:r>
              <a:rPr lang="en-US" altLang="zh-CN" sz="2400" dirty="0" smtClean="0">
                <a:solidFill>
                  <a:schemeClr val="accent6">
                    <a:lumMod val="50000"/>
                  </a:schemeClr>
                </a:solidFill>
              </a:rPr>
              <a:t>---- largely out of bounds to multinationals</a:t>
            </a:r>
          </a:p>
          <a:p>
            <a:endParaRPr lang="en-US" altLang="zh-CN" sz="2400" dirty="0" smtClean="0">
              <a:solidFill>
                <a:schemeClr val="accent6">
                  <a:lumMod val="50000"/>
                </a:schemeClr>
              </a:solidFill>
            </a:endParaRPr>
          </a:p>
          <a:p>
            <a:r>
              <a:rPr lang="en-US" altLang="zh-CN" sz="2400" dirty="0" smtClean="0">
                <a:solidFill>
                  <a:schemeClr val="accent6">
                    <a:lumMod val="50000"/>
                  </a:schemeClr>
                </a:solidFill>
              </a:rPr>
              <a:t>---- not yet thoroughly raked over</a:t>
            </a:r>
            <a:endParaRPr lang="zh-CN" altLang="en-US" sz="2400" dirty="0">
              <a:solidFill>
                <a:schemeClr val="accent6">
                  <a:lumMod val="50000"/>
                </a:schemeClr>
              </a:solidFill>
            </a:endParaRPr>
          </a:p>
        </p:txBody>
      </p:sp>
    </p:spTree>
    <p:extLst>
      <p:ext uri="{BB962C8B-B14F-4D97-AF65-F5344CB8AC3E}">
        <p14:creationId xmlns:p14="http://schemas.microsoft.com/office/powerpoint/2010/main" xmlns="" val="111368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0112" y="188640"/>
            <a:ext cx="345638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rtlCol="0">
            <a:spAutoFit/>
          </a:bodyPr>
          <a:lstStyle/>
          <a:p>
            <a:r>
              <a:rPr lang="en-US" altLang="zh-CN" sz="2400" b="1" dirty="0" smtClean="0"/>
              <a:t>Information Analysis</a:t>
            </a:r>
            <a:endParaRPr lang="zh-CN" altLang="en-US" sz="2400" b="1" dirty="0"/>
          </a:p>
        </p:txBody>
      </p:sp>
      <p:sp>
        <p:nvSpPr>
          <p:cNvPr id="3" name="矩形 2"/>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pic>
        <p:nvPicPr>
          <p:cNvPr id="4" name="Picture 4" descr="C:\Users\yangfang\AppData\Local\Microsoft\Windows\Temporary Internet Files\Content.IE5\P813WJQY\MC900421224[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3632" y="5589240"/>
            <a:ext cx="3494114" cy="95646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yangfang\AppData\Local\Microsoft\Windows\Temporary Internet Files\Content.IE5\P813WJQY\MC900421224[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6032" y="5741640"/>
            <a:ext cx="3494114" cy="95646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692002" y="1180778"/>
            <a:ext cx="7056784" cy="830997"/>
          </a:xfrm>
          <a:prstGeom prst="rect">
            <a:avLst/>
          </a:prstGeom>
          <a:noFill/>
        </p:spPr>
        <p:txBody>
          <a:bodyPr wrap="square" rtlCol="0">
            <a:spAutoFit/>
          </a:bodyPr>
          <a:lstStyle/>
          <a:p>
            <a:r>
              <a:rPr lang="en-US" altLang="zh-CN" sz="2400" b="1" dirty="0" smtClean="0">
                <a:solidFill>
                  <a:schemeClr val="accent1">
                    <a:lumMod val="75000"/>
                  </a:schemeClr>
                </a:solidFill>
              </a:rPr>
              <a:t>5. There are some reasons for the failure of </a:t>
            </a:r>
          </a:p>
          <a:p>
            <a:r>
              <a:rPr lang="en-US" altLang="zh-CN" sz="2400" b="1" dirty="0">
                <a:solidFill>
                  <a:schemeClr val="accent1">
                    <a:lumMod val="75000"/>
                  </a:schemeClr>
                </a:solidFill>
              </a:rPr>
              <a:t> </a:t>
            </a:r>
            <a:r>
              <a:rPr lang="en-US" altLang="zh-CN" sz="2400" b="1" dirty="0" smtClean="0">
                <a:solidFill>
                  <a:schemeClr val="accent1">
                    <a:lumMod val="75000"/>
                  </a:schemeClr>
                </a:solidFill>
              </a:rPr>
              <a:t>   nationalization. What are they? </a:t>
            </a:r>
            <a:r>
              <a:rPr lang="zh-CN" altLang="zh-CN" sz="2400" b="1" dirty="0">
                <a:solidFill>
                  <a:schemeClr val="accent1">
                    <a:lumMod val="75000"/>
                  </a:schemeClr>
                </a:solidFill>
                <a:latin typeface="+mj-lt"/>
              </a:rPr>
              <a:t>（</a:t>
            </a:r>
            <a:r>
              <a:rPr lang="en-US" altLang="zh-CN" sz="2400" b="1" dirty="0">
                <a:solidFill>
                  <a:schemeClr val="accent1">
                    <a:lumMod val="75000"/>
                  </a:schemeClr>
                </a:solidFill>
                <a:latin typeface="+mj-lt"/>
              </a:rPr>
              <a:t>Para. 5-7</a:t>
            </a:r>
            <a:r>
              <a:rPr lang="zh-CN" altLang="zh-CN" sz="2400" b="1" dirty="0">
                <a:solidFill>
                  <a:schemeClr val="accent1">
                    <a:lumMod val="75000"/>
                  </a:schemeClr>
                </a:solidFill>
                <a:latin typeface="+mj-lt"/>
              </a:rPr>
              <a:t>）</a:t>
            </a:r>
            <a:endParaRPr lang="zh-CN" altLang="en-US" sz="2400" b="1" dirty="0">
              <a:solidFill>
                <a:schemeClr val="accent1">
                  <a:lumMod val="75000"/>
                </a:schemeClr>
              </a:solidFill>
              <a:latin typeface="+mj-lt"/>
            </a:endParaRPr>
          </a:p>
        </p:txBody>
      </p:sp>
      <p:sp>
        <p:nvSpPr>
          <p:cNvPr id="7" name="TextBox 6"/>
          <p:cNvSpPr txBox="1"/>
          <p:nvPr/>
        </p:nvSpPr>
        <p:spPr>
          <a:xfrm>
            <a:off x="1043608" y="2156663"/>
            <a:ext cx="7344816" cy="1200329"/>
          </a:xfrm>
          <a:prstGeom prst="rect">
            <a:avLst/>
          </a:prstGeom>
          <a:solidFill>
            <a:schemeClr val="accent6">
              <a:lumMod val="20000"/>
              <a:lumOff val="80000"/>
            </a:schemeClr>
          </a:solidFill>
        </p:spPr>
        <p:txBody>
          <a:bodyPr wrap="square" rtlCol="0">
            <a:spAutoFit/>
          </a:bodyPr>
          <a:lstStyle/>
          <a:p>
            <a:r>
              <a:rPr lang="en-US" altLang="zh-CN" sz="2400" dirty="0" smtClean="0"/>
              <a:t>---- </a:t>
            </a:r>
            <a:r>
              <a:rPr lang="en-US" altLang="zh-CN" sz="2400" dirty="0"/>
              <a:t>excessive government </a:t>
            </a:r>
            <a:r>
              <a:rPr lang="en-US" altLang="zh-CN" sz="2400" dirty="0" smtClean="0"/>
              <a:t>intervention (over-staffed, instruments of foreign policy, frequently nationalized)</a:t>
            </a:r>
            <a:r>
              <a:rPr lang="zh-CN" altLang="en-US" sz="2400" dirty="0" smtClean="0"/>
              <a:t>（</a:t>
            </a:r>
            <a:r>
              <a:rPr lang="en-US" altLang="zh-CN" sz="2400" dirty="0" smtClean="0"/>
              <a:t>Para. 5</a:t>
            </a:r>
            <a:r>
              <a:rPr lang="zh-CN" altLang="en-US" sz="2400" dirty="0" smtClean="0"/>
              <a:t>）</a:t>
            </a:r>
            <a:r>
              <a:rPr lang="en-US" altLang="zh-CN" sz="2400" dirty="0" smtClean="0"/>
              <a:t> </a:t>
            </a:r>
            <a:endParaRPr lang="zh-CN" altLang="en-US" sz="2400" dirty="0"/>
          </a:p>
        </p:txBody>
      </p:sp>
      <p:sp>
        <p:nvSpPr>
          <p:cNvPr id="8" name="TextBox 7"/>
          <p:cNvSpPr txBox="1"/>
          <p:nvPr/>
        </p:nvSpPr>
        <p:spPr>
          <a:xfrm>
            <a:off x="1043608" y="3501008"/>
            <a:ext cx="7344816" cy="830997"/>
          </a:xfrm>
          <a:prstGeom prst="rect">
            <a:avLst/>
          </a:prstGeom>
          <a:solidFill>
            <a:schemeClr val="accent6">
              <a:lumMod val="20000"/>
              <a:lumOff val="80000"/>
            </a:schemeClr>
          </a:solidFill>
        </p:spPr>
        <p:txBody>
          <a:bodyPr wrap="square" rtlCol="0">
            <a:spAutoFit/>
          </a:bodyPr>
          <a:lstStyle/>
          <a:p>
            <a:r>
              <a:rPr lang="en-US" altLang="zh-CN" sz="2400" dirty="0" smtClean="0"/>
              <a:t>---- a lack of openness (of enough data to a theory, a full picture of oil ) (Para. 6)</a:t>
            </a:r>
            <a:endParaRPr lang="zh-CN" altLang="en-US" sz="2400" dirty="0"/>
          </a:p>
        </p:txBody>
      </p:sp>
      <p:sp>
        <p:nvSpPr>
          <p:cNvPr id="9" name="TextBox 8"/>
          <p:cNvSpPr txBox="1"/>
          <p:nvPr/>
        </p:nvSpPr>
        <p:spPr>
          <a:xfrm>
            <a:off x="1058841" y="4437112"/>
            <a:ext cx="7344816" cy="1200329"/>
          </a:xfrm>
          <a:prstGeom prst="rect">
            <a:avLst/>
          </a:prstGeom>
          <a:solidFill>
            <a:schemeClr val="accent6">
              <a:lumMod val="20000"/>
              <a:lumOff val="80000"/>
            </a:schemeClr>
          </a:solidFill>
        </p:spPr>
        <p:txBody>
          <a:bodyPr wrap="square" rtlCol="0">
            <a:spAutoFit/>
          </a:bodyPr>
          <a:lstStyle/>
          <a:p>
            <a:r>
              <a:rPr lang="en-US" altLang="zh-CN" sz="2400" dirty="0" smtClean="0"/>
              <a:t>---- underinvestment (politically palatable to reduce drilling programs and </a:t>
            </a:r>
            <a:r>
              <a:rPr lang="en-US" altLang="zh-CN" sz="2400" dirty="0"/>
              <a:t>s</a:t>
            </a:r>
            <a:r>
              <a:rPr lang="en-US" altLang="zh-CN" sz="2400" dirty="0" smtClean="0"/>
              <a:t>eismic surveys) (Para. 7)</a:t>
            </a:r>
            <a:endParaRPr lang="zh-CN" altLang="en-US" sz="2400" dirty="0"/>
          </a:p>
        </p:txBody>
      </p:sp>
    </p:spTree>
    <p:extLst>
      <p:ext uri="{BB962C8B-B14F-4D97-AF65-F5344CB8AC3E}">
        <p14:creationId xmlns:p14="http://schemas.microsoft.com/office/powerpoint/2010/main" xmlns="" val="411387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yangfang\AppData\Local\Microsoft\Windows\Temporary Internet Files\Content.IE5\P813WJQY\MC900421224[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8622" y="5012704"/>
            <a:ext cx="4613418" cy="153252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5652120" y="188640"/>
            <a:ext cx="3384376"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rtlCol="0">
            <a:spAutoFit/>
          </a:bodyPr>
          <a:lstStyle/>
          <a:p>
            <a:r>
              <a:rPr lang="en-US" altLang="zh-CN" sz="2400" b="1" dirty="0" smtClean="0"/>
              <a:t>Information Analysis</a:t>
            </a:r>
            <a:endParaRPr lang="zh-CN" altLang="en-US" sz="2400" b="1" dirty="0"/>
          </a:p>
        </p:txBody>
      </p:sp>
      <p:sp>
        <p:nvSpPr>
          <p:cNvPr id="4" name="矩形 3"/>
          <p:cNvSpPr/>
          <p:nvPr/>
        </p:nvSpPr>
        <p:spPr>
          <a:xfrm>
            <a:off x="0" y="0"/>
            <a:ext cx="5796136"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Section 2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(A)</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5" name="TextBox 4"/>
          <p:cNvSpPr txBox="1"/>
          <p:nvPr/>
        </p:nvSpPr>
        <p:spPr>
          <a:xfrm>
            <a:off x="755576" y="1124744"/>
            <a:ext cx="7704856" cy="830997"/>
          </a:xfrm>
          <a:prstGeom prst="rect">
            <a:avLst/>
          </a:prstGeom>
          <a:noFill/>
        </p:spPr>
        <p:txBody>
          <a:bodyPr wrap="square" rtlCol="0">
            <a:spAutoFit/>
          </a:bodyPr>
          <a:lstStyle/>
          <a:p>
            <a:r>
              <a:rPr lang="en-US" altLang="zh-CN" sz="2400" b="1" dirty="0" smtClean="0"/>
              <a:t>Part 3 (Para. 8-13): </a:t>
            </a:r>
            <a:r>
              <a:rPr lang="en-US" altLang="zh-CN" sz="2400" b="1" dirty="0"/>
              <a:t>In spite of the </a:t>
            </a:r>
            <a:r>
              <a:rPr lang="en-US" altLang="zh-CN" sz="2400" b="1" dirty="0" smtClean="0"/>
              <a:t>problems and  </a:t>
            </a:r>
            <a:r>
              <a:rPr lang="en-US" altLang="zh-CN" sz="2400" b="1" dirty="0"/>
              <a:t>failures in NOCS, some factors can help</a:t>
            </a:r>
            <a:r>
              <a:rPr lang="en-US" altLang="zh-CN" sz="2400" b="1" dirty="0" smtClean="0"/>
              <a:t>. </a:t>
            </a:r>
            <a:endParaRPr lang="zh-CN" altLang="en-US" sz="2400" b="1" dirty="0"/>
          </a:p>
        </p:txBody>
      </p:sp>
      <p:sp>
        <p:nvSpPr>
          <p:cNvPr id="6" name="TextBox 5"/>
          <p:cNvSpPr txBox="1"/>
          <p:nvPr/>
        </p:nvSpPr>
        <p:spPr>
          <a:xfrm>
            <a:off x="827584" y="2132856"/>
            <a:ext cx="7632848" cy="830997"/>
          </a:xfrm>
          <a:prstGeom prst="rect">
            <a:avLst/>
          </a:prstGeom>
          <a:noFill/>
        </p:spPr>
        <p:txBody>
          <a:bodyPr wrap="square" rtlCol="0">
            <a:spAutoFit/>
          </a:bodyPr>
          <a:lstStyle/>
          <a:p>
            <a:r>
              <a:rPr lang="en-US" altLang="zh-CN" sz="2400" dirty="0" smtClean="0"/>
              <a:t>6. What leads to the inefficiency and corruption of </a:t>
            </a:r>
          </a:p>
          <a:p>
            <a:r>
              <a:rPr lang="en-US" altLang="zh-CN" sz="2400" dirty="0"/>
              <a:t> </a:t>
            </a:r>
            <a:r>
              <a:rPr lang="en-US" altLang="zh-CN" sz="2400" dirty="0" smtClean="0"/>
              <a:t>   NOCs?</a:t>
            </a:r>
            <a:endParaRPr lang="zh-CN" altLang="en-US" sz="2400" dirty="0"/>
          </a:p>
        </p:txBody>
      </p:sp>
      <p:sp>
        <p:nvSpPr>
          <p:cNvPr id="7" name="TextBox 6"/>
          <p:cNvSpPr txBox="1"/>
          <p:nvPr/>
        </p:nvSpPr>
        <p:spPr>
          <a:xfrm>
            <a:off x="827584" y="3429000"/>
            <a:ext cx="7632848" cy="830997"/>
          </a:xfrm>
          <a:prstGeom prst="rect">
            <a:avLst/>
          </a:prstGeom>
          <a:solidFill>
            <a:schemeClr val="accent6">
              <a:lumMod val="20000"/>
              <a:lumOff val="80000"/>
            </a:schemeClr>
          </a:solidFill>
        </p:spPr>
        <p:txBody>
          <a:bodyPr wrap="square" rtlCol="0">
            <a:spAutoFit/>
          </a:bodyPr>
          <a:lstStyle/>
          <a:p>
            <a:r>
              <a:rPr lang="en-US" altLang="zh-CN" sz="2400" dirty="0" smtClean="0">
                <a:solidFill>
                  <a:schemeClr val="accent6">
                    <a:lumMod val="50000"/>
                  </a:schemeClr>
                </a:solidFill>
              </a:rPr>
              <a:t>There are no enough strong institutions to regulate them or to manage the money they generate.</a:t>
            </a:r>
            <a:endParaRPr lang="zh-CN" altLang="en-US" sz="2400" dirty="0">
              <a:solidFill>
                <a:schemeClr val="accent6">
                  <a:lumMod val="50000"/>
                </a:schemeClr>
              </a:solidFill>
            </a:endParaRPr>
          </a:p>
        </p:txBody>
      </p:sp>
      <p:pic>
        <p:nvPicPr>
          <p:cNvPr id="2050" name="Picture 2" descr="C:\Users\yangfang\AppData\Local\Microsoft\Windows\Temporary Internet Files\Content.IE5\AJ6RTASO\MC90032647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4288" y="5517232"/>
            <a:ext cx="1641122" cy="10454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257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2000"/>
                                        <p:tgtEl>
                                          <p:spTgt spid="2050"/>
                                        </p:tgtEl>
                                      </p:cBhvr>
                                    </p:animEffect>
                                    <p:anim calcmode="lin" valueType="num">
                                      <p:cBhvr>
                                        <p:cTn id="12" dur="2000" fill="hold"/>
                                        <p:tgtEl>
                                          <p:spTgt spid="2050"/>
                                        </p:tgtEl>
                                        <p:attrNameLst>
                                          <p:attrName>ppt_w</p:attrName>
                                        </p:attrNameLst>
                                      </p:cBhvr>
                                      <p:tavLst>
                                        <p:tav tm="0" fmla="#ppt_w*sin(2.5*pi*$)">
                                          <p:val>
                                            <p:fltVal val="0"/>
                                          </p:val>
                                        </p:tav>
                                        <p:tav tm="100000">
                                          <p:val>
                                            <p:fltVal val="1"/>
                                          </p:val>
                                        </p:tav>
                                      </p:tavLst>
                                    </p:anim>
                                    <p:anim calcmode="lin" valueType="num">
                                      <p:cBhvr>
                                        <p:cTn id="13"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2744</TotalTime>
  <Words>2896</Words>
  <Application>Microsoft Office PowerPoint</Application>
  <PresentationFormat>全屏显示(4:3)</PresentationFormat>
  <Paragraphs>223</Paragraphs>
  <Slides>30</Slides>
  <Notes>3</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气流</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dc:title>
  <dc:creator>wjm</dc:creator>
  <cp:lastModifiedBy>FDELL</cp:lastModifiedBy>
  <cp:revision>135</cp:revision>
  <dcterms:created xsi:type="dcterms:W3CDTF">2014-09-20T11:30:21Z</dcterms:created>
  <dcterms:modified xsi:type="dcterms:W3CDTF">2019-11-11T11:58:08Z</dcterms:modified>
</cp:coreProperties>
</file>