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8" r:id="rId2"/>
    <p:sldId id="619" r:id="rId3"/>
    <p:sldId id="620" r:id="rId4"/>
    <p:sldId id="485" r:id="rId5"/>
    <p:sldId id="621" r:id="rId6"/>
    <p:sldId id="622" r:id="rId7"/>
    <p:sldId id="623" r:id="rId8"/>
    <p:sldId id="441" r:id="rId9"/>
    <p:sldId id="554" r:id="rId10"/>
    <p:sldId id="552" r:id="rId11"/>
    <p:sldId id="605" r:id="rId12"/>
    <p:sldId id="606" r:id="rId13"/>
    <p:sldId id="607" r:id="rId14"/>
    <p:sldId id="604" r:id="rId15"/>
    <p:sldId id="492" r:id="rId16"/>
    <p:sldId id="500" r:id="rId17"/>
    <p:sldId id="501" r:id="rId18"/>
    <p:sldId id="322" r:id="rId19"/>
    <p:sldId id="336" r:id="rId20"/>
    <p:sldId id="432" r:id="rId21"/>
    <p:sldId id="433" r:id="rId22"/>
    <p:sldId id="577" r:id="rId23"/>
    <p:sldId id="578" r:id="rId24"/>
    <p:sldId id="579" r:id="rId25"/>
    <p:sldId id="580" r:id="rId26"/>
    <p:sldId id="581" r:id="rId27"/>
    <p:sldId id="582" r:id="rId28"/>
    <p:sldId id="583" r:id="rId29"/>
    <p:sldId id="584" r:id="rId30"/>
    <p:sldId id="585" r:id="rId31"/>
    <p:sldId id="586" r:id="rId32"/>
    <p:sldId id="587" r:id="rId33"/>
    <p:sldId id="588" r:id="rId34"/>
    <p:sldId id="589" r:id="rId35"/>
    <p:sldId id="590" r:id="rId36"/>
    <p:sldId id="591" r:id="rId37"/>
    <p:sldId id="592" r:id="rId38"/>
    <p:sldId id="593" r:id="rId39"/>
    <p:sldId id="594" r:id="rId40"/>
    <p:sldId id="595"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99">
          <p15:clr>
            <a:srgbClr val="A4A3A4"/>
          </p15:clr>
        </p15:guide>
        <p15:guide id="2" pos="1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9900"/>
    <a:srgbClr val="000099"/>
    <a:srgbClr val="CCFFCC"/>
    <a:srgbClr val="FFCCFF"/>
    <a:srgbClr val="FF99FF"/>
    <a:srgbClr val="66FF99"/>
    <a:srgbClr val="99FF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60" autoAdjust="0"/>
    <p:restoredTop sz="94414" autoAdjust="0"/>
  </p:normalViewPr>
  <p:slideViewPr>
    <p:cSldViewPr>
      <p:cViewPr varScale="1">
        <p:scale>
          <a:sx n="73" d="100"/>
          <a:sy n="73" d="100"/>
        </p:scale>
        <p:origin x="1164" y="60"/>
      </p:cViewPr>
      <p:guideLst>
        <p:guide orient="horz" pos="2199"/>
        <p:guide pos="1882"/>
      </p:guideLst>
    </p:cSldViewPr>
  </p:slideViewPr>
  <p:outlineViewPr>
    <p:cViewPr>
      <p:scale>
        <a:sx n="33" d="100"/>
        <a:sy n="33" d="100"/>
      </p:scale>
      <p:origin x="0" y="-2718"/>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spcBef>
                <a:spcPts val="0"/>
              </a:spcBef>
              <a:spcAft>
                <a:spcPts val="0"/>
              </a:spcAft>
              <a:defRPr sz="1200">
                <a:latin typeface="+mn-lt"/>
                <a:ea typeface="+mn-ea"/>
              </a:defRPr>
            </a:lvl1pPr>
          </a:lstStyle>
          <a:p>
            <a:pPr>
              <a:defRPr/>
            </a:pPr>
            <a:fld id="{D650DD99-6E49-4051-9487-C71247C690B9}" type="datetimeFigureOut">
              <a:rPr lang="zh-CN" altLang="en-US"/>
              <a:pPr>
                <a:defRPr/>
              </a:pPr>
              <a:t>2019/12/26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spcBef>
                <a:spcPts val="0"/>
              </a:spcBef>
              <a:spcAft>
                <a:spcPts val="0"/>
              </a:spcAft>
              <a:defRPr sz="1200">
                <a:latin typeface="+mn-lt"/>
                <a:ea typeface="+mn-ea"/>
              </a:defRPr>
            </a:lvl1pPr>
          </a:lstStyle>
          <a:p>
            <a:pPr>
              <a:defRPr/>
            </a:pPr>
            <a:fld id="{30F408CB-385E-411A-97D8-E5BD87E08F31}" type="slidenum">
              <a:rPr lang="zh-CN" altLang="en-US"/>
              <a:pPr>
                <a:defRPr/>
              </a:pPr>
              <a:t>‹#›</a:t>
            </a:fld>
            <a:endParaRPr lang="zh-CN" altLang="en-US"/>
          </a:p>
        </p:txBody>
      </p:sp>
    </p:spTree>
    <p:extLst>
      <p:ext uri="{BB962C8B-B14F-4D97-AF65-F5344CB8AC3E}">
        <p14:creationId xmlns:p14="http://schemas.microsoft.com/office/powerpoint/2010/main" val="9703926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7172"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70E08091-A788-4654-B84F-EE74D72F9139}" type="slidenum">
              <a:rPr lang="zh-CN" altLang="en-US" smtClean="0">
                <a:solidFill>
                  <a:srgbClr val="000000"/>
                </a:solidFill>
                <a:latin typeface="Arial" charset="0"/>
              </a:rPr>
              <a:pPr fontAlgn="base">
                <a:spcBef>
                  <a:spcPct val="0"/>
                </a:spcBef>
                <a:spcAft>
                  <a:spcPct val="0"/>
                </a:spcAft>
                <a:defRPr/>
              </a:pPr>
              <a:t>1</a:t>
            </a:fld>
            <a:endParaRPr lang="zh-CN" altLang="en-US" smtClean="0">
              <a:solidFill>
                <a:srgbClr val="000000"/>
              </a:solidFill>
              <a:latin typeface="Arial" charset="0"/>
            </a:endParaRPr>
          </a:p>
        </p:txBody>
      </p:sp>
    </p:spTree>
    <p:extLst>
      <p:ext uri="{BB962C8B-B14F-4D97-AF65-F5344CB8AC3E}">
        <p14:creationId xmlns:p14="http://schemas.microsoft.com/office/powerpoint/2010/main" val="1674338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华文楷体" pitchFamily="2" charset="-122"/>
                <a:ea typeface="华文楷体" pitchFamily="2" charset="-122"/>
              </a:rPr>
              <a:t>所有储备设施都位于人们称之为‘盐丘’的地质构造里，”他说。“原油无法渗透岩盐，二者不会混合，岩盐也不会崩解，是非常理想的储存场所。”这些储油设施在地面上基本上看不到任何痕迹，仅能看见少量井口装置和管道。竖井深入数千英尺下的洞穴，能够以高压将水打入地下，然后通过置换作用将石油提取出来。</a:t>
            </a:r>
          </a:p>
          <a:p>
            <a:endParaRPr lang="zh-CN" altLang="en-US" dirty="0"/>
          </a:p>
        </p:txBody>
      </p:sp>
      <p:sp>
        <p:nvSpPr>
          <p:cNvPr id="4" name="灯片编号占位符 3"/>
          <p:cNvSpPr>
            <a:spLocks noGrp="1"/>
          </p:cNvSpPr>
          <p:nvPr>
            <p:ph type="sldNum" sz="quarter" idx="10"/>
          </p:nvPr>
        </p:nvSpPr>
        <p:spPr/>
        <p:txBody>
          <a:bodyPr/>
          <a:lstStyle/>
          <a:p>
            <a:pPr>
              <a:defRPr/>
            </a:pPr>
            <a:fld id="{30F408CB-385E-411A-97D8-E5BD87E08F31}" type="slidenum">
              <a:rPr lang="zh-CN" altLang="en-US" smtClean="0"/>
              <a:pPr>
                <a:defRPr/>
              </a:pPr>
              <a:t>12</a:t>
            </a:fld>
            <a:endParaRPr lang="zh-CN" altLang="en-US"/>
          </a:p>
        </p:txBody>
      </p:sp>
    </p:spTree>
    <p:extLst>
      <p:ext uri="{BB962C8B-B14F-4D97-AF65-F5344CB8AC3E}">
        <p14:creationId xmlns:p14="http://schemas.microsoft.com/office/powerpoint/2010/main" val="3257880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中国尽管并非国际能源组织会员国，但是近年来也开始投入资金建设自己的战略石油储备。中国在这方面的目标尤其宏大。中国希望在其广袤国土上建设多种类型的国有和私营储存设施，最终使其石油储备量达到与美国相当的水平。中国境内没有岩盐洞穴，因此只能转而采用造价更为高昂的地上储油罐，这些储油罐在</a:t>
            </a:r>
            <a:r>
              <a:rPr lang="en-US" altLang="zh-CN" sz="1200" dirty="0" smtClean="0"/>
              <a:t>Google Earth</a:t>
            </a:r>
            <a:r>
              <a:rPr lang="zh-CN" altLang="en-US" sz="1200" dirty="0" smtClean="0"/>
              <a:t>和卫星地图上很容易辨识 ，只需寻找排列整齐的大号白色圆点即可。</a:t>
            </a:r>
            <a:r>
              <a:rPr lang="zh-CN" altLang="en-US" dirty="0" smtClean="0"/>
              <a:t>其中，位于浙江镇海的战略石油储备设施目前总储油能力达</a:t>
            </a:r>
            <a:r>
              <a:rPr lang="en-US" altLang="zh-CN" dirty="0" smtClean="0"/>
              <a:t>3300</a:t>
            </a:r>
            <a:r>
              <a:rPr lang="zh-CN" altLang="en-US" dirty="0" smtClean="0"/>
              <a:t>万桶。“</a:t>
            </a:r>
            <a:r>
              <a:rPr lang="zh-CN" altLang="en-US" sz="1200" dirty="0" smtClean="0"/>
              <a:t>”</a:t>
            </a:r>
            <a:endParaRPr lang="en-US" altLang="zh-CN" sz="1200" b="1" dirty="0" smtClean="0">
              <a:solidFill>
                <a:srgbClr val="0000CC"/>
              </a:solidFill>
              <a:latin typeface="Arial Narrow" pitchFamily="34" charset="0"/>
            </a:endParaRPr>
          </a:p>
          <a:p>
            <a:endParaRPr lang="zh-CN" altLang="en-US" dirty="0"/>
          </a:p>
        </p:txBody>
      </p:sp>
      <p:sp>
        <p:nvSpPr>
          <p:cNvPr id="4" name="灯片编号占位符 3"/>
          <p:cNvSpPr>
            <a:spLocks noGrp="1"/>
          </p:cNvSpPr>
          <p:nvPr>
            <p:ph type="sldNum" sz="quarter" idx="10"/>
          </p:nvPr>
        </p:nvSpPr>
        <p:spPr/>
        <p:txBody>
          <a:bodyPr/>
          <a:lstStyle/>
          <a:p>
            <a:pPr>
              <a:defRPr/>
            </a:pPr>
            <a:fld id="{30F408CB-385E-411A-97D8-E5BD87E08F31}" type="slidenum">
              <a:rPr lang="zh-CN" altLang="en-US" smtClean="0"/>
              <a:pPr>
                <a:defRPr/>
              </a:pPr>
              <a:t>13</a:t>
            </a:fld>
            <a:endParaRPr lang="zh-CN" altLang="en-US"/>
          </a:p>
        </p:txBody>
      </p:sp>
    </p:spTree>
    <p:extLst>
      <p:ext uri="{BB962C8B-B14F-4D97-AF65-F5344CB8AC3E}">
        <p14:creationId xmlns:p14="http://schemas.microsoft.com/office/powerpoint/2010/main" val="1793371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dirty="0" smtClean="0"/>
              <a:t>Task 2-10,</a:t>
            </a:r>
            <a:r>
              <a:rPr lang="en-US" altLang="zh-CN" baseline="0" dirty="0" smtClean="0"/>
              <a:t> </a:t>
            </a:r>
            <a:r>
              <a:rPr lang="zh-CN" altLang="en-US" baseline="0" dirty="0" smtClean="0"/>
              <a:t>教参给定的答案有误，应改为</a:t>
            </a:r>
            <a:r>
              <a:rPr lang="en-US" altLang="zh-CN" baseline="0" dirty="0" smtClean="0"/>
              <a:t>mandated</a:t>
            </a:r>
            <a:endParaRPr lang="zh-CN" altLang="en-US" dirty="0" smtClean="0"/>
          </a:p>
        </p:txBody>
      </p:sp>
    </p:spTree>
    <p:extLst>
      <p:ext uri="{BB962C8B-B14F-4D97-AF65-F5344CB8AC3E}">
        <p14:creationId xmlns:p14="http://schemas.microsoft.com/office/powerpoint/2010/main" val="2910895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extLst>
      <p:ext uri="{BB962C8B-B14F-4D97-AF65-F5344CB8AC3E}">
        <p14:creationId xmlns:p14="http://schemas.microsoft.com/office/powerpoint/2010/main" val="2939780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extLst>
      <p:ext uri="{BB962C8B-B14F-4D97-AF65-F5344CB8AC3E}">
        <p14:creationId xmlns:p14="http://schemas.microsoft.com/office/powerpoint/2010/main" val="1227532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extLst>
      <p:ext uri="{BB962C8B-B14F-4D97-AF65-F5344CB8AC3E}">
        <p14:creationId xmlns:p14="http://schemas.microsoft.com/office/powerpoint/2010/main" val="4257716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506892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2335246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Task 2-10,</a:t>
            </a:r>
            <a:r>
              <a:rPr lang="en-US" altLang="zh-CN" baseline="0" dirty="0" smtClean="0"/>
              <a:t> </a:t>
            </a:r>
            <a:r>
              <a:rPr lang="zh-CN" altLang="en-US" baseline="0" dirty="0" smtClean="0"/>
              <a:t>教参给定的答案有误，应改为</a:t>
            </a:r>
            <a:r>
              <a:rPr lang="en-US" altLang="zh-CN" baseline="0" dirty="0" smtClean="0"/>
              <a:t>mandated</a:t>
            </a:r>
            <a:endParaRPr lang="zh-CN" altLang="en-US" dirty="0" smtClean="0"/>
          </a:p>
        </p:txBody>
      </p:sp>
    </p:spTree>
    <p:extLst>
      <p:ext uri="{BB962C8B-B14F-4D97-AF65-F5344CB8AC3E}">
        <p14:creationId xmlns:p14="http://schemas.microsoft.com/office/powerpoint/2010/main" val="3151544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746883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extLst>
      <p:ext uri="{BB962C8B-B14F-4D97-AF65-F5344CB8AC3E}">
        <p14:creationId xmlns:p14="http://schemas.microsoft.com/office/powerpoint/2010/main" val="2989094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637525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666357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extLst>
      <p:ext uri="{BB962C8B-B14F-4D97-AF65-F5344CB8AC3E}">
        <p14:creationId xmlns:p14="http://schemas.microsoft.com/office/powerpoint/2010/main" val="1876250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extLst>
      <p:ext uri="{BB962C8B-B14F-4D97-AF65-F5344CB8AC3E}">
        <p14:creationId xmlns:p14="http://schemas.microsoft.com/office/powerpoint/2010/main" val="1037633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extLst>
      <p:ext uri="{BB962C8B-B14F-4D97-AF65-F5344CB8AC3E}">
        <p14:creationId xmlns:p14="http://schemas.microsoft.com/office/powerpoint/2010/main" val="11540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extLst>
      <p:ext uri="{BB962C8B-B14F-4D97-AF65-F5344CB8AC3E}">
        <p14:creationId xmlns:p14="http://schemas.microsoft.com/office/powerpoint/2010/main" val="2150978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Tree>
    <p:extLst>
      <p:ext uri="{BB962C8B-B14F-4D97-AF65-F5344CB8AC3E}">
        <p14:creationId xmlns:p14="http://schemas.microsoft.com/office/powerpoint/2010/main" val="357374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Tree>
    <p:extLst>
      <p:ext uri="{BB962C8B-B14F-4D97-AF65-F5344CB8AC3E}">
        <p14:creationId xmlns:p14="http://schemas.microsoft.com/office/powerpoint/2010/main" val="3741192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华文楷体" pitchFamily="2" charset="-122"/>
                <a:ea typeface="华文楷体" pitchFamily="2" charset="-122"/>
              </a:rPr>
              <a:t>几年过后，美国开始建设战略石油储备，用原油将地下洞穴填满。在未来石油供应遭到严重威胁的情况下，美国将抛出石油储备以平抑石油价格、减轻全球能源市场压力。一家政府网站称，“规模宏大的战略石油储备</a:t>
            </a:r>
            <a:r>
              <a:rPr lang="en-US" altLang="zh-CN" sz="1200" dirty="0" smtClean="0">
                <a:latin typeface="华文楷体" pitchFamily="2" charset="-122"/>
                <a:ea typeface="华文楷体" pitchFamily="2" charset="-122"/>
              </a:rPr>
              <a:t>…</a:t>
            </a:r>
            <a:r>
              <a:rPr lang="zh-CN" altLang="en-US" sz="1200" dirty="0" smtClean="0">
                <a:latin typeface="华文楷体" pitchFamily="2" charset="-122"/>
                <a:ea typeface="华文楷体" pitchFamily="2" charset="-122"/>
              </a:rPr>
              <a:t>使它能够有效应对石油进口中断的冲击，使其成为一个外交政策工具。”这是一个切实可行但是代价高昂的主意。本年度维持战略石油储备所需资金高达</a:t>
            </a:r>
            <a:r>
              <a:rPr lang="en-US" altLang="zh-CN" sz="1200" dirty="0" smtClean="0">
                <a:latin typeface="华文楷体" pitchFamily="2" charset="-122"/>
                <a:ea typeface="华文楷体" pitchFamily="2" charset="-122"/>
              </a:rPr>
              <a:t>2</a:t>
            </a:r>
            <a:r>
              <a:rPr lang="zh-CN" altLang="en-US" sz="1200" dirty="0" smtClean="0">
                <a:latin typeface="华文楷体" pitchFamily="2" charset="-122"/>
                <a:ea typeface="华文楷体" pitchFamily="2" charset="-122"/>
              </a:rPr>
              <a:t>亿美元。</a:t>
            </a:r>
            <a:r>
              <a:rPr lang="en-US" sz="1200" dirty="0" smtClean="0"/>
              <a:t/>
            </a:r>
            <a:br>
              <a:rPr lang="en-US" sz="1200" dirty="0" smtClean="0"/>
            </a:br>
            <a:endParaRPr lang="en-US" altLang="zh-CN" sz="1200" b="1" dirty="0" smtClean="0">
              <a:solidFill>
                <a:srgbClr val="0000CC"/>
              </a:solidFill>
              <a:latin typeface="华文楷体" pitchFamily="2" charset="-122"/>
              <a:ea typeface="华文楷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30F408CB-385E-411A-97D8-E5BD87E08F31}" type="slidenum">
              <a:rPr lang="zh-CN" altLang="en-US" smtClean="0"/>
              <a:pPr>
                <a:defRPr/>
              </a:pPr>
              <a:t>11</a:t>
            </a:fld>
            <a:endParaRPr lang="zh-CN" altLang="en-US"/>
          </a:p>
        </p:txBody>
      </p:sp>
    </p:spTree>
    <p:extLst>
      <p:ext uri="{BB962C8B-B14F-4D97-AF65-F5344CB8AC3E}">
        <p14:creationId xmlns:p14="http://schemas.microsoft.com/office/powerpoint/2010/main" val="1138524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1905" r="8191"/>
          <a:stretch>
            <a:fillRect/>
          </a:stretch>
        </p:blipFill>
        <p:spPr>
          <a:xfrm>
            <a:off x="0" y="8710"/>
            <a:ext cx="9147101" cy="6860816"/>
          </a:xfrm>
          <a:prstGeom prst="rect">
            <a:avLst/>
          </a:prstGeom>
        </p:spPr>
      </p:pic>
      <p:sp>
        <p:nvSpPr>
          <p:cNvPr id="3" name="KSO_CT2"/>
          <p:cNvSpPr>
            <a:spLocks noGrp="1"/>
          </p:cNvSpPr>
          <p:nvPr>
            <p:ph type="subTitle" idx="1" hasCustomPrompt="1"/>
          </p:nvPr>
        </p:nvSpPr>
        <p:spPr>
          <a:xfrm>
            <a:off x="1576251" y="2779322"/>
            <a:ext cx="6017706" cy="651600"/>
          </a:xfrm>
          <a:noFill/>
        </p:spPr>
        <p:txBody>
          <a:bodyPr anchor="t" anchorCtr="0">
            <a:normAutofit/>
          </a:bodyPr>
          <a:lstStyle>
            <a:lvl1pPr marL="0" indent="0" algn="ctr">
              <a:buNone/>
              <a:defRPr sz="1800" baseline="0">
                <a:solidFill>
                  <a:schemeClr val="accent2">
                    <a:lumMod val="7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1576251" y="1057814"/>
            <a:ext cx="6017706" cy="1720077"/>
          </a:xfrm>
        </p:spPr>
        <p:txBody>
          <a:bodyPr>
            <a:normAutofit/>
          </a:bodyPr>
          <a:lstStyle>
            <a:lvl1pPr algn="ctr">
              <a:defRPr sz="4000" baseline="0">
                <a:solidFill>
                  <a:schemeClr val="accent1"/>
                </a:solidFill>
                <a:effectLst/>
                <a:latin typeface="+mj-lt"/>
                <a:ea typeface="+mj-ea"/>
              </a:defRPr>
            </a:lvl1pPr>
          </a:lstStyle>
          <a:p>
            <a:r>
              <a:rPr lang="zh-CN" altLang="en-US" dirty="0" smtClean="0"/>
              <a:t>单击此处</a:t>
            </a:r>
            <a:r>
              <a:rPr lang="en-US" altLang="zh-CN" dirty="0" smtClean="0"/>
              <a:t/>
            </a:r>
            <a:br>
              <a:rPr lang="en-US" altLang="zh-CN" dirty="0" smtClean="0"/>
            </a:br>
            <a:r>
              <a:rPr lang="zh-CN" altLang="en-US" dirty="0" smtClean="0"/>
              <a:t>添加您的标题文字</a:t>
            </a:r>
            <a:endParaRPr lang="zh-CN" altLang="en-US" dirty="0"/>
          </a:p>
        </p:txBody>
      </p:sp>
      <p:sp>
        <p:nvSpPr>
          <p:cNvPr id="4" name="日期占位符 3"/>
          <p:cNvSpPr>
            <a:spLocks noGrp="1"/>
          </p:cNvSpPr>
          <p:nvPr>
            <p:ph type="dt" sz="half" idx="10"/>
          </p:nvPr>
        </p:nvSpPr>
        <p:spPr/>
        <p:txBody>
          <a:bodyPr/>
          <a:lstStyle/>
          <a:p>
            <a:fld id="{0A4055ED-9E44-4813-A9B9-7372B0F4F7E8}" type="datetimeFigureOut">
              <a:rPr lang="zh-CN" altLang="en-US" smtClean="0"/>
              <a:pPr/>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F62AD2-B727-42F7-B9E1-03130F6AFBD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1065600" y="360000"/>
            <a:ext cx="6606000" cy="583200"/>
          </a:xfrm>
        </p:spPr>
        <p:txBody>
          <a:bodyPr anchor="t" anchorCtr="0"/>
          <a:lstStyle>
            <a:lvl1pPr>
              <a:defRPr b="0"/>
            </a:lvl1pPr>
          </a:lstStyle>
          <a:p>
            <a:r>
              <a:rPr lang="zh-CN" altLang="en-US" dirty="0" smtClean="0"/>
              <a:t>单击此处编辑母版标题样式</a:t>
            </a:r>
            <a:endParaRPr lang="en-US" dirty="0"/>
          </a:p>
        </p:txBody>
      </p:sp>
      <p:sp>
        <p:nvSpPr>
          <p:cNvPr id="3" name="KSO_BC1"/>
          <p:cNvSpPr>
            <a:spLocks noGrp="1"/>
          </p:cNvSpPr>
          <p:nvPr>
            <p:ph idx="1"/>
          </p:nvPr>
        </p:nvSpPr>
        <p:spPr>
          <a:xfrm>
            <a:off x="1065600" y="1447200"/>
            <a:ext cx="7002000" cy="3322800"/>
          </a:xfrm>
        </p:spPr>
        <p:txBody>
          <a:bodyPr lIns="0" tIns="0" rIns="0" bIns="0" anchor="ctr" anchorCtr="0"/>
          <a:lstStyle>
            <a:lvl1pPr marL="0" indent="0" algn="l">
              <a:lnSpc>
                <a:spcPct val="200000"/>
              </a:lnSpc>
              <a:spcBef>
                <a:spcPts val="600"/>
              </a:spcBef>
              <a:spcAft>
                <a:spcPts val="600"/>
              </a:spcAft>
              <a:buNone/>
              <a:defRPr>
                <a:solidFill>
                  <a:schemeClr val="tx1"/>
                </a:solidFill>
              </a:defRPr>
            </a:lvl1pPr>
            <a:lvl2pPr marL="0" indent="0" algn="l">
              <a:lnSpc>
                <a:spcPct val="200000"/>
              </a:lnSpc>
              <a:spcBef>
                <a:spcPts val="600"/>
              </a:spcBef>
              <a:spcAft>
                <a:spcPts val="600"/>
              </a:spcAft>
              <a:buNone/>
              <a:defRPr>
                <a:solidFill>
                  <a:schemeClr val="tx1"/>
                </a:solidFill>
              </a:defRPr>
            </a:lvl2pPr>
          </a:lstStyle>
          <a:p>
            <a:pPr lvl="0"/>
            <a:r>
              <a:rPr lang="zh-CN" altLang="en-US" dirty="0" smtClean="0"/>
              <a:t>单击此处编辑母版文本样式</a:t>
            </a:r>
          </a:p>
          <a:p>
            <a:pPr lvl="1"/>
            <a:r>
              <a:rPr lang="zh-CN" altLang="en-US" dirty="0" smtClean="0"/>
              <a:t>第二级</a:t>
            </a:r>
          </a:p>
        </p:txBody>
      </p:sp>
      <p:sp>
        <p:nvSpPr>
          <p:cNvPr id="4" name="日期占位符 3"/>
          <p:cNvSpPr>
            <a:spLocks noGrp="1"/>
          </p:cNvSpPr>
          <p:nvPr>
            <p:ph type="dt" sz="half" idx="10"/>
          </p:nvPr>
        </p:nvSpPr>
        <p:spPr/>
        <p:txBody>
          <a:bodyPr/>
          <a:lstStyle/>
          <a:p>
            <a:fld id="{0A4055ED-9E44-4813-A9B9-7372B0F4F7E8}" type="datetimeFigureOut">
              <a:rPr lang="zh-CN" altLang="en-US" smtClean="0"/>
              <a:pPr/>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F62AD2-B727-42F7-B9E1-03130F6AFBD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289600"/>
            <a:ext cx="5995988" cy="1235075"/>
          </a:xfrm>
        </p:spPr>
        <p:txBody>
          <a:bodyPr anchor="b">
            <a:normAutofit/>
          </a:bodyPr>
          <a:lstStyle>
            <a:lvl1pPr algn="ctr">
              <a:defRPr sz="3600">
                <a:solidFill>
                  <a:schemeClr val="accent1">
                    <a:lumMod val="75000"/>
                  </a:schemeClr>
                </a:solidFill>
                <a:effectLst/>
              </a:defRPr>
            </a:lvl1pPr>
          </a:lstStyle>
          <a:p>
            <a:r>
              <a:rPr lang="zh-CN" altLang="en-US" dirty="0" smtClean="0"/>
              <a:t>此处添加您的标题</a:t>
            </a:r>
            <a:endParaRPr lang="en-US" dirty="0"/>
          </a:p>
        </p:txBody>
      </p:sp>
      <p:sp>
        <p:nvSpPr>
          <p:cNvPr id="7" name="文本占位符 6"/>
          <p:cNvSpPr txBox="1"/>
          <p:nvPr/>
        </p:nvSpPr>
        <p:spPr>
          <a:xfrm>
            <a:off x="2040467" y="3535200"/>
            <a:ext cx="5063067" cy="494770"/>
          </a:xfrm>
          <a:prstGeom prst="round2DiagRect">
            <a:avLst>
              <a:gd name="adj1" fmla="val 50000"/>
              <a:gd name="adj2" fmla="val 0"/>
            </a:avLst>
          </a:prstGeom>
          <a:solidFill>
            <a:schemeClr val="accent1"/>
          </a:solidFill>
        </p:spPr>
        <p:txBody>
          <a:bodyPr anchor="ctr">
            <a:normAutofit fontScale="92500" lnSpcReduction="20000"/>
          </a:bodyPr>
          <a:lstStyle>
            <a:lvl1pPr marL="0" indent="0" algn="ctr" defTabSz="914400" rtl="0" eaLnBrk="1" latinLnBrk="0" hangingPunct="1">
              <a:lnSpc>
                <a:spcPct val="110000"/>
              </a:lnSpc>
              <a:spcBef>
                <a:spcPts val="1800"/>
              </a:spcBef>
              <a:spcAft>
                <a:spcPts val="0"/>
              </a:spcAft>
              <a:buClr>
                <a:schemeClr val="accent4">
                  <a:lumMod val="75000"/>
                </a:schemeClr>
              </a:buClr>
              <a:buSzPct val="50000"/>
              <a:buFont typeface="Wingdings 2" pitchFamily="18" charset="2"/>
              <a:buNone/>
              <a:defRPr sz="1600" kern="1200" baseline="0">
                <a:solidFill>
                  <a:schemeClr val="bg1"/>
                </a:solidFill>
                <a:latin typeface="Arial" pitchFamily="34" charset="0"/>
                <a:ea typeface="微软雅黑" pitchFamily="34" charset="-122"/>
                <a:cs typeface="+mn-cs"/>
              </a:defRPr>
            </a:lvl1pPr>
            <a:lvl2pPr marL="457200" indent="0"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chemeClr val="tx1">
                    <a:tint val="75000"/>
                  </a:schemeClr>
                </a:solidFill>
                <a:latin typeface="幼圆" pitchFamily="49" charset="-122"/>
                <a:ea typeface="幼圆" pitchFamily="49" charset="-122"/>
                <a:cs typeface="+mn-cs"/>
              </a:defRPr>
            </a:lvl2pPr>
            <a:lvl3pPr marL="914400" indent="0" algn="l" defTabSz="914400" rtl="0" eaLnBrk="1" latinLnBrk="0" hangingPunct="1">
              <a:lnSpc>
                <a:spcPct val="9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a:spcBef>
                <a:spcPts val="0"/>
              </a:spcBef>
              <a:buClr>
                <a:srgbClr val="B1C25E">
                  <a:lumMod val="75000"/>
                </a:srgbClr>
              </a:buClr>
              <a:defRPr/>
            </a:pPr>
            <a:endParaRPr lang="da-DK" altLang="zh-CN" sz="1800" dirty="0">
              <a:solidFill>
                <a:srgbClr val="FFFFFF"/>
              </a:solidFill>
              <a:latin typeface="+mn-lt"/>
              <a:ea typeface="+mn-ea"/>
            </a:endParaRPr>
          </a:p>
        </p:txBody>
      </p:sp>
      <p:sp>
        <p:nvSpPr>
          <p:cNvPr id="8" name="KSO_CT2"/>
          <p:cNvSpPr>
            <a:spLocks noGrp="1"/>
          </p:cNvSpPr>
          <p:nvPr>
            <p:ph type="subTitle" idx="1" hasCustomPrompt="1"/>
          </p:nvPr>
        </p:nvSpPr>
        <p:spPr>
          <a:xfrm>
            <a:off x="2041200" y="3535200"/>
            <a:ext cx="5061600" cy="493200"/>
          </a:xfrm>
          <a:noFill/>
        </p:spPr>
        <p:txBody>
          <a:bodyPr anchor="ctr" anchorCtr="0">
            <a:normAutofit/>
          </a:bodyPr>
          <a:lstStyle>
            <a:lvl1pPr marL="0" indent="0" algn="ctr">
              <a:buNone/>
              <a:defRPr sz="1800" baseline="0">
                <a:solidFill>
                  <a:schemeClr val="bg1"/>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3" name="日期占位符 2"/>
          <p:cNvSpPr>
            <a:spLocks noGrp="1"/>
          </p:cNvSpPr>
          <p:nvPr>
            <p:ph type="dt" sz="half" idx="10"/>
          </p:nvPr>
        </p:nvSpPr>
        <p:spPr/>
        <p:txBody>
          <a:bodyPr/>
          <a:lstStyle/>
          <a:p>
            <a:fld id="{0A4055ED-9E44-4813-A9B9-7372B0F4F7E8}" type="datetimeFigureOut">
              <a:rPr lang="zh-CN" altLang="en-US" smtClean="0"/>
              <a:pPr/>
              <a:t>2019/12/26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F62AD2-B727-42F7-B9E1-03130F6AFBD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1065600" y="360000"/>
            <a:ext cx="6606000" cy="583200"/>
          </a:xfrm>
        </p:spPr>
        <p:txBody>
          <a:bodyPr anchor="t" anchorCtr="0"/>
          <a:lstStyle>
            <a:lvl1pPr>
              <a:defRPr b="0"/>
            </a:lvl1pPr>
          </a:lstStyle>
          <a:p>
            <a:r>
              <a:rPr lang="zh-CN" altLang="en-US" dirty="0" smtClean="0"/>
              <a:t>单击此处编辑母版标题样式</a:t>
            </a:r>
            <a:endParaRPr lang="en-US" dirty="0"/>
          </a:p>
        </p:txBody>
      </p:sp>
      <p:sp>
        <p:nvSpPr>
          <p:cNvPr id="3" name="KSO_BC1"/>
          <p:cNvSpPr>
            <a:spLocks noGrp="1"/>
          </p:cNvSpPr>
          <p:nvPr>
            <p:ph sz="half" idx="1"/>
          </p:nvPr>
        </p:nvSpPr>
        <p:spPr>
          <a:xfrm>
            <a:off x="1072800" y="1476000"/>
            <a:ext cx="7002000" cy="1576800"/>
          </a:xfrm>
        </p:spPr>
        <p:txBody>
          <a:bodyPr lIns="0" tIns="0" rIns="0" bIns="0" anchor="ctr" anchorCtr="0">
            <a:normAutofit/>
          </a:bodyPr>
          <a:lstStyle>
            <a:lvl1pPr marL="0" indent="0" algn="l">
              <a:buNone/>
              <a:defRPr sz="1800">
                <a:solidFill>
                  <a:schemeClr val="tx1"/>
                </a:solidFill>
              </a:defRPr>
            </a:lvl1pPr>
            <a:lvl2pPr marL="0" indent="0" algn="l">
              <a:buNone/>
              <a:defRPr sz="1800">
                <a:solidFill>
                  <a:schemeClr val="tx1"/>
                </a:solidFill>
              </a:defRPr>
            </a:lvl2pPr>
          </a:lstStyle>
          <a:p>
            <a:pPr lvl="0"/>
            <a:r>
              <a:rPr lang="zh-CN" altLang="en-US" dirty="0" smtClean="0"/>
              <a:t>单击此处编辑母版文本样式</a:t>
            </a:r>
          </a:p>
          <a:p>
            <a:pPr lvl="1"/>
            <a:r>
              <a:rPr lang="zh-CN" altLang="en-US" dirty="0" smtClean="0"/>
              <a:t>第二级</a:t>
            </a:r>
          </a:p>
        </p:txBody>
      </p:sp>
      <p:sp>
        <p:nvSpPr>
          <p:cNvPr id="4" name="KSO_BC2"/>
          <p:cNvSpPr>
            <a:spLocks noGrp="1"/>
          </p:cNvSpPr>
          <p:nvPr>
            <p:ph sz="half" idx="2"/>
          </p:nvPr>
        </p:nvSpPr>
        <p:spPr>
          <a:xfrm>
            <a:off x="1072800" y="4208400"/>
            <a:ext cx="7002000" cy="1576800"/>
          </a:xfrm>
        </p:spPr>
        <p:txBody>
          <a:bodyPr lIns="0" tIns="0" rIns="0" bIns="0" anchor="ctr" anchorCtr="0">
            <a:normAutofit/>
          </a:bodyPr>
          <a:lstStyle>
            <a:lvl1pPr marL="0" indent="0" algn="l">
              <a:buNone/>
              <a:defRPr sz="1800">
                <a:solidFill>
                  <a:schemeClr val="tx1"/>
                </a:solidFill>
              </a:defRPr>
            </a:lvl1pPr>
            <a:lvl2pPr marL="0" indent="0" algn="l">
              <a:buNone/>
              <a:defRPr sz="1800">
                <a:solidFill>
                  <a:schemeClr val="tx1"/>
                </a:solidFill>
              </a:defRPr>
            </a:lvl2pPr>
          </a:lstStyle>
          <a:p>
            <a:pPr lvl="0"/>
            <a:r>
              <a:rPr lang="zh-CN" altLang="en-US" smtClean="0"/>
              <a:t>单击此处编辑母版文本样式</a:t>
            </a:r>
          </a:p>
          <a:p>
            <a:pPr lvl="1"/>
            <a:r>
              <a:rPr lang="zh-CN" altLang="en-US" smtClean="0"/>
              <a:t>第二级</a:t>
            </a:r>
          </a:p>
        </p:txBody>
      </p:sp>
      <p:sp>
        <p:nvSpPr>
          <p:cNvPr id="5" name="日期占位符 4"/>
          <p:cNvSpPr>
            <a:spLocks noGrp="1"/>
          </p:cNvSpPr>
          <p:nvPr>
            <p:ph type="dt" sz="half" idx="10"/>
          </p:nvPr>
        </p:nvSpPr>
        <p:spPr/>
        <p:txBody>
          <a:bodyPr/>
          <a:lstStyle/>
          <a:p>
            <a:fld id="{0A4055ED-9E44-4813-A9B9-7372B0F4F7E8}" type="datetimeFigureOut">
              <a:rPr lang="zh-CN" altLang="en-US" smtClean="0"/>
              <a:pPr/>
              <a:t>2019/12/26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F62AD2-B727-42F7-B9E1-03130F6AFBD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日期占位符 6"/>
          <p:cNvSpPr>
            <a:spLocks noGrp="1"/>
          </p:cNvSpPr>
          <p:nvPr>
            <p:ph type="dt" sz="half" idx="10"/>
          </p:nvPr>
        </p:nvSpPr>
        <p:spPr/>
        <p:txBody>
          <a:bodyPr/>
          <a:lstStyle/>
          <a:p>
            <a:fld id="{0A4055ED-9E44-4813-A9B9-7372B0F4F7E8}" type="datetimeFigureOut">
              <a:rPr lang="zh-CN" altLang="en-US" smtClean="0"/>
              <a:pPr/>
              <a:t>2019/12/26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F62AD2-B727-42F7-B9E1-03130F6AFBD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778400" y="2322000"/>
            <a:ext cx="5659200" cy="1198800"/>
          </a:xfrm>
        </p:spPr>
        <p:txBody>
          <a:bodyPr anchor="t" anchorCtr="0">
            <a:noAutofit/>
          </a:bodyPr>
          <a:lstStyle>
            <a:lvl1pPr algn="ctr">
              <a:defRPr sz="7200"/>
            </a:lvl1pPr>
          </a:lstStyle>
          <a:p>
            <a:r>
              <a:rPr lang="zh-CN" altLang="en-US" dirty="0" smtClean="0"/>
              <a:t>此处编辑</a:t>
            </a:r>
            <a:endParaRPr lang="en-US" dirty="0"/>
          </a:p>
        </p:txBody>
      </p:sp>
      <p:sp>
        <p:nvSpPr>
          <p:cNvPr id="3" name="日期占位符 2"/>
          <p:cNvSpPr>
            <a:spLocks noGrp="1"/>
          </p:cNvSpPr>
          <p:nvPr>
            <p:ph type="dt" sz="half" idx="10"/>
          </p:nvPr>
        </p:nvSpPr>
        <p:spPr/>
        <p:txBody>
          <a:bodyPr/>
          <a:lstStyle/>
          <a:p>
            <a:fld id="{0A4055ED-9E44-4813-A9B9-7372B0F4F7E8}" type="datetimeFigureOut">
              <a:rPr lang="zh-CN" altLang="en-US" smtClean="0"/>
              <a:pPr/>
              <a:t>2019/12/26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F62AD2-B727-42F7-B9E1-03130F6AFBD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4055ED-9E44-4813-A9B9-7372B0F4F7E8}" type="datetimeFigureOut">
              <a:rPr lang="zh-CN" altLang="en-US" smtClean="0"/>
              <a:pPr/>
              <a:t>2019/12/26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62AD2-B727-42F7-B9E1-03130F6AFBD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853200" y="176400"/>
            <a:ext cx="7048800" cy="867600"/>
          </a:xfrm>
        </p:spPr>
        <p:txBody>
          <a:bodyPr lIns="0" tIns="0" rIns="0" bIns="0" anchor="b">
            <a:normAutofit/>
          </a:bodyPr>
          <a:lstStyle>
            <a:lvl1pPr>
              <a:defRPr sz="2800" b="0"/>
            </a:lvl1pPr>
          </a:lstStyle>
          <a:p>
            <a:r>
              <a:rPr lang="zh-CN" altLang="en-US" dirty="0" smtClean="0"/>
              <a:t>单击此处编辑母版标题样式</a:t>
            </a:r>
            <a:endParaRPr lang="en-US" dirty="0"/>
          </a:p>
        </p:txBody>
      </p:sp>
      <p:sp>
        <p:nvSpPr>
          <p:cNvPr id="3" name="KSO_BC1"/>
          <p:cNvSpPr>
            <a:spLocks noGrp="1"/>
          </p:cNvSpPr>
          <p:nvPr>
            <p:ph type="pic" idx="1"/>
          </p:nvPr>
        </p:nvSpPr>
        <p:spPr>
          <a:xfrm>
            <a:off x="2311200" y="2073600"/>
            <a:ext cx="4525200" cy="4525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860400" y="1105200"/>
            <a:ext cx="7041600" cy="9684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A4055ED-9E44-4813-A9B9-7372B0F4F7E8}" type="datetimeFigureOut">
              <a:rPr lang="zh-CN" altLang="en-US" smtClean="0"/>
              <a:pPr/>
              <a:t>2019/12/26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F62AD2-B727-42F7-B9E1-03130F6AFBD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fld id="{0A4055ED-9E44-4813-A9B9-7372B0F4F7E8}" type="datetimeFigureOut">
              <a:rPr lang="zh-CN" altLang="en-US" smtClean="0"/>
              <a:pPr/>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F62AD2-B727-42F7-B9E1-03130F6AFBD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cstate="print">
            <a:extLst>
              <a:ext uri="{28A0092B-C50C-407E-A947-70E740481C1C}">
                <a14:useLocalDpi xmlns:a14="http://schemas.microsoft.com/office/drawing/2010/main" val="0"/>
              </a:ext>
            </a:extLst>
          </a:blip>
          <a:srcRect l="11905" r="8191"/>
          <a:stretch>
            <a:fillRect/>
          </a:stretch>
        </p:blipFill>
        <p:spPr>
          <a:xfrm>
            <a:off x="0" y="8710"/>
            <a:ext cx="9147101" cy="6860816"/>
          </a:xfrm>
          <a:prstGeom prst="rect">
            <a:avLst/>
          </a:prstGeom>
        </p:spPr>
      </p:pic>
      <p:sp>
        <p:nvSpPr>
          <p:cNvPr id="8" name="矩形 7"/>
          <p:cNvSpPr/>
          <p:nvPr/>
        </p:nvSpPr>
        <p:spPr>
          <a:xfrm>
            <a:off x="0" y="0"/>
            <a:ext cx="9144000" cy="6858000"/>
          </a:xfrm>
          <a:prstGeom prst="rect">
            <a:avLst/>
          </a:prstGeom>
          <a:solidFill>
            <a:srgbClr val="FFFFFF">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419098" y="162557"/>
            <a:ext cx="8292045"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19099" y="1113704"/>
            <a:ext cx="8292045" cy="510612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055ED-9E44-4813-A9B9-7372B0F4F7E8}" type="datetimeFigureOut">
              <a:rPr lang="zh-CN" altLang="en-US" smtClean="0"/>
              <a:pPr/>
              <a:t>2019/12/26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62AD2-B727-42F7-B9E1-03130F6AFBD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3200" b="1" i="0" kern="1200" baseline="0">
          <a:solidFill>
            <a:schemeClr val="accent1">
              <a:lumMod val="75000"/>
            </a:schemeClr>
          </a:solidFill>
          <a:effectLst/>
          <a:latin typeface="+mj-lt"/>
          <a:ea typeface="+mj-ea"/>
          <a:cs typeface="+mj-cs"/>
        </a:defRPr>
      </a:lvl1pPr>
    </p:titleStyle>
    <p:bodyStyle>
      <a:lvl1pPr marL="357505" indent="-357505" algn="just" defTabSz="914400" rtl="0" eaLnBrk="1" latinLnBrk="0" hangingPunct="1">
        <a:lnSpc>
          <a:spcPct val="110000"/>
        </a:lnSpc>
        <a:spcBef>
          <a:spcPts val="1800"/>
        </a:spcBef>
        <a:spcAft>
          <a:spcPts val="0"/>
        </a:spcAft>
        <a:buClr>
          <a:schemeClr val="accent1"/>
        </a:buClr>
        <a:buSzPct val="70000"/>
        <a:buFont typeface="Wingdings" pitchFamily="2" charset="2"/>
        <a:buChar char=""/>
        <a:defRPr sz="2000" kern="1200" baseline="0">
          <a:solidFill>
            <a:schemeClr val="accent2">
              <a:lumMod val="75000"/>
            </a:schemeClr>
          </a:solidFill>
          <a:latin typeface="+mn-lt"/>
          <a:ea typeface="+mn-ea"/>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Char char=" "/>
        <a:defRPr sz="1600" kern="1200" baseline="0">
          <a:solidFill>
            <a:srgbClr val="7D7D7D"/>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 Id="rId5" Type="http://schemas.openxmlformats.org/officeDocument/2006/relationships/image" Target="../media/image2.gif"/><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TextBox 12"/>
          <p:cNvSpPr txBox="1">
            <a:spLocks noChangeArrowheads="1"/>
          </p:cNvSpPr>
          <p:nvPr/>
        </p:nvSpPr>
        <p:spPr bwMode="auto">
          <a:xfrm>
            <a:off x="82587" y="994915"/>
            <a:ext cx="9144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3000" b="1" dirty="0" smtClean="0">
                <a:ln w="13462">
                  <a:solidFill>
                    <a:schemeClr val="bg1"/>
                  </a:solidFill>
                  <a:prstDash val="solid"/>
                </a:ln>
                <a:solidFill>
                  <a:schemeClr val="tx1">
                    <a:lumMod val="85000"/>
                    <a:lumOff val="15000"/>
                  </a:schemeClr>
                </a:solidFill>
                <a:latin typeface="Arial Black" pitchFamily="34" charset="0"/>
              </a:rPr>
              <a:t>Petroleum Economy and National Security</a:t>
            </a:r>
            <a:endParaRPr lang="en-US" altLang="zh-CN" sz="3000" b="1" dirty="0">
              <a:ln w="13462">
                <a:solidFill>
                  <a:schemeClr val="bg1"/>
                </a:solidFill>
                <a:prstDash val="solid"/>
              </a:ln>
              <a:solidFill>
                <a:schemeClr val="tx1">
                  <a:lumMod val="85000"/>
                  <a:lumOff val="15000"/>
                </a:schemeClr>
              </a:solidFill>
              <a:latin typeface="Arial Black" pitchFamily="34" charset="0"/>
            </a:endParaRPr>
          </a:p>
        </p:txBody>
      </p:sp>
      <p:sp>
        <p:nvSpPr>
          <p:cNvPr id="5" name="圆角矩形 4"/>
          <p:cNvSpPr/>
          <p:nvPr/>
        </p:nvSpPr>
        <p:spPr>
          <a:xfrm>
            <a:off x="500063" y="1908471"/>
            <a:ext cx="3714750" cy="6429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16205" y="225474"/>
            <a:ext cx="2592288" cy="769441"/>
          </a:xfrm>
          <a:prstGeom prst="rect">
            <a:avLst/>
          </a:prstGeom>
        </p:spPr>
        <p:txBody>
          <a:bodyPr wrap="square">
            <a:spAutoFit/>
          </a:bodyPr>
          <a:lstStyle/>
          <a:p>
            <a:pPr lvl="0" algn="ctr"/>
            <a:r>
              <a:rPr lang="en-US" altLang="zh-CN" sz="4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entury Gothic" pitchFamily="34" charset="0"/>
              </a:rPr>
              <a:t>UNIT </a:t>
            </a:r>
            <a:r>
              <a:rPr lang="en-US" altLang="zh-CN" sz="4400" b="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entury Gothic" pitchFamily="34" charset="0"/>
              </a:rPr>
              <a:t>7 </a:t>
            </a:r>
          </a:p>
        </p:txBody>
      </p:sp>
      <p:sp>
        <p:nvSpPr>
          <p:cNvPr id="7" name="矩形 6"/>
          <p:cNvSpPr/>
          <p:nvPr/>
        </p:nvSpPr>
        <p:spPr>
          <a:xfrm>
            <a:off x="502363" y="1953622"/>
            <a:ext cx="3863558" cy="523220"/>
          </a:xfrm>
          <a:prstGeom prst="rect">
            <a:avLst/>
          </a:prstGeom>
        </p:spPr>
        <p:txBody>
          <a:bodyPr wrap="none">
            <a:spAutoFit/>
          </a:bodyPr>
          <a:lstStyle/>
          <a:p>
            <a:pPr marL="0" marR="0" lvl="0" indent="0" defTabSz="914400" eaLnBrk="1" latinLnBrk="0" hangingPunct="1">
              <a:spcBef>
                <a:spcPts val="0"/>
              </a:spcBef>
              <a:spcAft>
                <a:spcPts val="0"/>
              </a:spcAft>
              <a:buClrTx/>
              <a:buSzTx/>
              <a:buFontTx/>
              <a:buNone/>
              <a:defRPr/>
            </a:pPr>
            <a:r>
              <a:rPr lang="en-US" altLang="zh-CN" sz="2800" b="1" kern="0" dirty="0">
                <a:solidFill>
                  <a:srgbClr val="0070C0"/>
                </a:solidFill>
                <a:latin typeface="Century Gothic" pitchFamily="34" charset="0"/>
              </a:rPr>
              <a:t>Section 1 Starting-out</a:t>
            </a:r>
            <a:endParaRPr lang="zh-CN" altLang="en-US" sz="2800" b="1" kern="0" dirty="0">
              <a:solidFill>
                <a:srgbClr val="0070C0"/>
              </a:solidFill>
              <a:latin typeface="Century Gothic" pitchFamily="34" charset="0"/>
            </a:endParaRPr>
          </a:p>
        </p:txBody>
      </p:sp>
      <p:sp>
        <p:nvSpPr>
          <p:cNvPr id="10" name="矩形 9"/>
          <p:cNvSpPr/>
          <p:nvPr/>
        </p:nvSpPr>
        <p:spPr>
          <a:xfrm>
            <a:off x="500064" y="2605568"/>
            <a:ext cx="8643936" cy="1384995"/>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lang="en-US" altLang="zh-CN" sz="2800" b="1" kern="0" dirty="0">
                <a:solidFill>
                  <a:srgbClr val="0070C0"/>
                </a:solidFill>
                <a:latin typeface="Century Gothic" pitchFamily="34" charset="0"/>
              </a:rPr>
              <a:t>Section 2 Text Learning</a:t>
            </a:r>
          </a:p>
          <a:p>
            <a:pPr marL="0" marR="0" lvl="0" indent="0" defTabSz="914400" eaLnBrk="1" latinLnBrk="0" hangingPunct="1">
              <a:spcBef>
                <a:spcPts val="0"/>
              </a:spcBef>
              <a:spcAft>
                <a:spcPts val="0"/>
              </a:spcAft>
              <a:buClrTx/>
              <a:buSzTx/>
              <a:buFontTx/>
              <a:buNone/>
              <a:defRPr/>
            </a:pPr>
            <a:r>
              <a:rPr lang="en-US" altLang="zh-CN" sz="2800" b="1" kern="0" dirty="0">
                <a:solidFill>
                  <a:sysClr val="windowText" lastClr="000000"/>
                </a:solidFill>
                <a:latin typeface="Century Gothic" pitchFamily="34" charset="0"/>
              </a:rPr>
              <a:t> </a:t>
            </a:r>
            <a:r>
              <a:rPr lang="en-US" altLang="zh-CN" sz="2800" b="1" kern="0" dirty="0" smtClean="0">
                <a:solidFill>
                  <a:sysClr val="windowText" lastClr="000000"/>
                </a:solidFill>
                <a:latin typeface="Century Gothic" pitchFamily="34" charset="0"/>
              </a:rPr>
              <a:t>   Text A  Oil </a:t>
            </a:r>
            <a:r>
              <a:rPr lang="en-US" altLang="zh-CN" sz="2800" b="1" kern="0" dirty="0">
                <a:solidFill>
                  <a:sysClr val="windowText" lastClr="000000"/>
                </a:solidFill>
                <a:latin typeface="Century Gothic" pitchFamily="34" charset="0"/>
              </a:rPr>
              <a:t>Dependency: </a:t>
            </a:r>
            <a:endParaRPr lang="en-US" altLang="zh-CN" sz="2800" b="1" kern="0" dirty="0" smtClean="0">
              <a:solidFill>
                <a:sysClr val="windowText" lastClr="000000"/>
              </a:solidFill>
              <a:latin typeface="Century Gothic" pitchFamily="34" charset="0"/>
            </a:endParaRPr>
          </a:p>
          <a:p>
            <a:pPr marL="0" marR="0" lvl="0" indent="0" defTabSz="914400" eaLnBrk="1" latinLnBrk="0" hangingPunct="1">
              <a:spcBef>
                <a:spcPts val="0"/>
              </a:spcBef>
              <a:spcAft>
                <a:spcPts val="0"/>
              </a:spcAft>
              <a:buClrTx/>
              <a:buSzTx/>
              <a:buFontTx/>
              <a:buNone/>
              <a:defRPr/>
            </a:pPr>
            <a:r>
              <a:rPr lang="en-US" altLang="zh-CN" sz="2800" b="1" kern="0" dirty="0">
                <a:solidFill>
                  <a:sysClr val="windowText" lastClr="000000"/>
                </a:solidFill>
                <a:latin typeface="Century Gothic" pitchFamily="34" charset="0"/>
              </a:rPr>
              <a:t> </a:t>
            </a:r>
            <a:r>
              <a:rPr lang="en-US" altLang="zh-CN" sz="2800" b="1" kern="0" dirty="0" smtClean="0">
                <a:solidFill>
                  <a:sysClr val="windowText" lastClr="000000"/>
                </a:solidFill>
                <a:latin typeface="Century Gothic" pitchFamily="34" charset="0"/>
              </a:rPr>
              <a:t>                      The </a:t>
            </a:r>
            <a:r>
              <a:rPr lang="en-US" altLang="zh-CN" sz="2800" b="1" kern="0" dirty="0">
                <a:solidFill>
                  <a:sysClr val="windowText" lastClr="000000"/>
                </a:solidFill>
                <a:latin typeface="Century Gothic" pitchFamily="34" charset="0"/>
              </a:rPr>
              <a:t>Real Threat to National Security</a:t>
            </a:r>
            <a:endParaRPr lang="en-US" altLang="zh-CN" sz="2800" b="1" i="1" kern="0" dirty="0">
              <a:solidFill>
                <a:sysClr val="windowText" lastClr="000000"/>
              </a:solidFill>
              <a:latin typeface="Century Gothic" pitchFamily="34" charset="0"/>
            </a:endParaRPr>
          </a:p>
        </p:txBody>
      </p:sp>
      <p:sp>
        <p:nvSpPr>
          <p:cNvPr id="15" name="矩形 14"/>
          <p:cNvSpPr/>
          <p:nvPr/>
        </p:nvSpPr>
        <p:spPr>
          <a:xfrm>
            <a:off x="500063" y="4849996"/>
            <a:ext cx="3462807" cy="523220"/>
          </a:xfrm>
          <a:prstGeom prst="rect">
            <a:avLst/>
          </a:prstGeom>
        </p:spPr>
        <p:txBody>
          <a:bodyPr wrap="none">
            <a:spAutoFit/>
          </a:bodyPr>
          <a:lstStyle/>
          <a:p>
            <a:pPr marL="0" marR="0" lvl="0" indent="0" defTabSz="914400" eaLnBrk="1" latinLnBrk="0" hangingPunct="1">
              <a:spcBef>
                <a:spcPts val="0"/>
              </a:spcBef>
              <a:spcAft>
                <a:spcPts val="0"/>
              </a:spcAft>
              <a:buClrTx/>
              <a:buSzTx/>
              <a:buFontTx/>
              <a:buNone/>
              <a:defRPr/>
            </a:pPr>
            <a:r>
              <a:rPr lang="en-US" altLang="zh-CN" sz="2800" b="1" kern="0" dirty="0">
                <a:solidFill>
                  <a:srgbClr val="0070C0"/>
                </a:solidFill>
                <a:latin typeface="Century Gothic" pitchFamily="34" charset="0"/>
              </a:rPr>
              <a:t>Section 3 Exercises</a:t>
            </a:r>
            <a:endParaRPr lang="zh-CN" altLang="en-US" sz="2800" b="1" kern="0" dirty="0">
              <a:solidFill>
                <a:srgbClr val="0070C0"/>
              </a:solidFill>
              <a:latin typeface="Century Gothic" pitchFamily="34" charset="0"/>
            </a:endParaRPr>
          </a:p>
        </p:txBody>
      </p:sp>
      <p:sp>
        <p:nvSpPr>
          <p:cNvPr id="17" name="矩形 16"/>
          <p:cNvSpPr/>
          <p:nvPr/>
        </p:nvSpPr>
        <p:spPr>
          <a:xfrm>
            <a:off x="968624" y="4123682"/>
            <a:ext cx="8067872" cy="523220"/>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lang="en-US" altLang="zh-CN" sz="2800" b="1" kern="0" dirty="0" smtClean="0">
                <a:latin typeface="Century Gothic" pitchFamily="34" charset="0"/>
              </a:rPr>
              <a:t>Text B  </a:t>
            </a:r>
            <a:r>
              <a:rPr lang="en-US" altLang="zh-CN" sz="2400" b="1" kern="0" dirty="0" smtClean="0">
                <a:latin typeface="Century Gothic" pitchFamily="34" charset="0"/>
              </a:rPr>
              <a:t>Controversy on Strategic Petroleum Reserve</a:t>
            </a:r>
            <a:endParaRPr lang="en-US" altLang="zh-CN" sz="2400" b="1" i="1" kern="0" dirty="0">
              <a:latin typeface="Century Gothic" pitchFamily="34" charset="0"/>
            </a:endParaRPr>
          </a:p>
        </p:txBody>
      </p:sp>
      <p:cxnSp>
        <p:nvCxnSpPr>
          <p:cNvPr id="18" name="直接连接符 17"/>
          <p:cNvCxnSpPr/>
          <p:nvPr/>
        </p:nvCxnSpPr>
        <p:spPr>
          <a:xfrm>
            <a:off x="165175" y="1628800"/>
            <a:ext cx="8978825" cy="0"/>
          </a:xfrm>
          <a:prstGeom prst="line">
            <a:avLst/>
          </a:prstGeom>
          <a:ln w="3810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0" name="Picture 2" descr="C:\Users\yangfang\AppData\Local\Microsoft\Windows\Temporary Internet Files\Content.IE5\AJ6RTASO\MM900282798[1].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4" y="4509120"/>
            <a:ext cx="2232248" cy="223224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1" y="246130"/>
            <a:ext cx="1378996" cy="584775"/>
          </a:xfrm>
          <a:prstGeom prst="rect">
            <a:avLst/>
          </a:prstGeom>
          <a:noFill/>
        </p:spPr>
        <p:txBody>
          <a:bodyPr wrap="square" rtlCol="0">
            <a:spAutoFit/>
          </a:bodyPr>
          <a:lstStyle/>
          <a:p>
            <a:pPr>
              <a:spcBef>
                <a:spcPts val="0"/>
              </a:spcBef>
              <a:spcAft>
                <a:spcPts val="0"/>
              </a:spcAft>
            </a:pPr>
            <a:r>
              <a:rPr lang="en-US" altLang="zh-CN" sz="3200" b="1" dirty="0" smtClean="0">
                <a:solidFill>
                  <a:srgbClr val="FF0000"/>
                </a:solidFill>
                <a:latin typeface="Arial" pitchFamily="34" charset="0"/>
                <a:cs typeface="Arial" pitchFamily="34" charset="0"/>
              </a:rPr>
              <a:t>Unit 7</a:t>
            </a:r>
            <a:endParaRPr lang="zh-CN" altLang="en-US" sz="3200" b="1" dirty="0">
              <a:solidFill>
                <a:srgbClr val="FF0000"/>
              </a:solidFill>
              <a:latin typeface="Arial" pitchFamily="34" charset="0"/>
              <a:cs typeface="Arial" pitchFamily="34" charset="0"/>
            </a:endParaRPr>
          </a:p>
        </p:txBody>
      </p:sp>
      <p:sp>
        <p:nvSpPr>
          <p:cNvPr id="7" name="矩形 6"/>
          <p:cNvSpPr/>
          <p:nvPr/>
        </p:nvSpPr>
        <p:spPr>
          <a:xfrm>
            <a:off x="1643042" y="0"/>
            <a:ext cx="6786610" cy="1569660"/>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lang="en-US" altLang="zh-CN" sz="3200" b="1" kern="0" dirty="0" smtClean="0">
                <a:latin typeface="Century Gothic" pitchFamily="34" charset="0"/>
              </a:rPr>
              <a:t>Text B  </a:t>
            </a:r>
          </a:p>
          <a:p>
            <a:pPr marL="0" marR="0" lvl="0" indent="0" defTabSz="914400" eaLnBrk="1" latinLnBrk="0" hangingPunct="1">
              <a:spcBef>
                <a:spcPts val="0"/>
              </a:spcBef>
              <a:spcAft>
                <a:spcPts val="0"/>
              </a:spcAft>
              <a:buClrTx/>
              <a:buSzTx/>
              <a:buFontTx/>
              <a:buNone/>
              <a:defRPr/>
            </a:pPr>
            <a:r>
              <a:rPr lang="en-US" altLang="zh-CN" sz="3200" i="1" kern="0" dirty="0" smtClean="0">
                <a:latin typeface="Century Gothic" pitchFamily="34" charset="0"/>
              </a:rPr>
              <a:t>Controversy on Strategic Petroleum Reserve</a:t>
            </a:r>
            <a:endParaRPr lang="en-US" altLang="zh-CN" sz="3200" i="1" kern="0" dirty="0">
              <a:latin typeface="Century Gothic" pitchFamily="34" charset="0"/>
            </a:endParaRPr>
          </a:p>
        </p:txBody>
      </p:sp>
      <p:sp>
        <p:nvSpPr>
          <p:cNvPr id="8" name="TextBox 7"/>
          <p:cNvSpPr txBox="1"/>
          <p:nvPr/>
        </p:nvSpPr>
        <p:spPr>
          <a:xfrm>
            <a:off x="0" y="1428736"/>
            <a:ext cx="4429156" cy="523220"/>
          </a:xfrm>
          <a:prstGeom prst="rect">
            <a:avLst/>
          </a:prstGeom>
          <a:noFill/>
          <a:ln>
            <a:solidFill>
              <a:schemeClr val="tx2">
                <a:lumMod val="40000"/>
                <a:lumOff val="60000"/>
              </a:schemeClr>
            </a:solidFill>
          </a:ln>
        </p:spPr>
        <p:txBody>
          <a:bodyPr wrap="square" rtlCol="0">
            <a:spAutoFit/>
          </a:bodyPr>
          <a:lstStyle/>
          <a:p>
            <a:pPr>
              <a:spcBef>
                <a:spcPts val="600"/>
              </a:spcBef>
              <a:spcAft>
                <a:spcPts val="0"/>
              </a:spcAft>
            </a:pPr>
            <a:r>
              <a:rPr lang="en-US" altLang="zh-CN" sz="2800" b="1" dirty="0" smtClean="0">
                <a:solidFill>
                  <a:srgbClr val="0000CC"/>
                </a:solidFill>
                <a:latin typeface="Arial Narrow" pitchFamily="34" charset="0"/>
              </a:rPr>
              <a:t>Strategic Petroleum Reserve </a:t>
            </a:r>
          </a:p>
        </p:txBody>
      </p:sp>
      <p:sp>
        <p:nvSpPr>
          <p:cNvPr id="9" name="TextBox 8"/>
          <p:cNvSpPr txBox="1"/>
          <p:nvPr/>
        </p:nvSpPr>
        <p:spPr>
          <a:xfrm>
            <a:off x="0" y="2143116"/>
            <a:ext cx="8786842" cy="3939540"/>
          </a:xfrm>
          <a:prstGeom prst="rect">
            <a:avLst/>
          </a:prstGeom>
          <a:noFill/>
          <a:ln>
            <a:solidFill>
              <a:schemeClr val="tx2">
                <a:lumMod val="40000"/>
                <a:lumOff val="60000"/>
              </a:schemeClr>
            </a:solidFill>
          </a:ln>
        </p:spPr>
        <p:txBody>
          <a:bodyPr wrap="square" rtlCol="0">
            <a:spAutoFit/>
          </a:bodyPr>
          <a:lstStyle/>
          <a:p>
            <a:pPr>
              <a:spcBef>
                <a:spcPts val="600"/>
              </a:spcBef>
              <a:spcAft>
                <a:spcPts val="0"/>
              </a:spcAft>
            </a:pPr>
            <a:r>
              <a:rPr lang="en-US" altLang="zh-CN" sz="2400" b="1" dirty="0" smtClean="0">
                <a:solidFill>
                  <a:srgbClr val="0000CC"/>
                </a:solidFill>
                <a:latin typeface="Arial Narrow" pitchFamily="34" charset="0"/>
              </a:rPr>
              <a:t>1 Why?</a:t>
            </a:r>
          </a:p>
          <a:p>
            <a:pPr algn="just">
              <a:spcBef>
                <a:spcPts val="600"/>
              </a:spcBef>
              <a:spcAft>
                <a:spcPts val="0"/>
              </a:spcAft>
            </a:pPr>
            <a:r>
              <a:rPr lang="en-US" sz="2400" dirty="0" smtClean="0">
                <a:latin typeface="Times New Roman" pitchFamily="18" charset="0"/>
                <a:cs typeface="Times New Roman" pitchFamily="18" charset="0"/>
              </a:rPr>
              <a:t>The answer lies in the energy crisis of 1973. Arab oil exporters had </a:t>
            </a:r>
            <a:r>
              <a:rPr lang="en-US" sz="2400" dirty="0" smtClean="0">
                <a:solidFill>
                  <a:srgbClr val="0000CC"/>
                </a:solidFill>
                <a:latin typeface="Times New Roman" pitchFamily="18" charset="0"/>
                <a:cs typeface="Times New Roman" pitchFamily="18" charset="0"/>
              </a:rPr>
              <a:t>cut off the West from their supplies </a:t>
            </a:r>
            <a:r>
              <a:rPr lang="en-US" sz="2400" dirty="0" smtClean="0">
                <a:latin typeface="Times New Roman" pitchFamily="18" charset="0"/>
                <a:cs typeface="Times New Roman" pitchFamily="18" charset="0"/>
              </a:rPr>
              <a:t>in response to US support for Israel during the Yom Kippur War. The world was so dependent on oil from the Middle East that </a:t>
            </a:r>
            <a:r>
              <a:rPr lang="en-US" sz="2400" dirty="0" smtClean="0">
                <a:solidFill>
                  <a:srgbClr val="0000CC"/>
                </a:solidFill>
                <a:latin typeface="Times New Roman" pitchFamily="18" charset="0"/>
                <a:cs typeface="Times New Roman" pitchFamily="18" charset="0"/>
              </a:rPr>
              <a:t>prices skyrocketed </a:t>
            </a:r>
            <a:r>
              <a:rPr lang="en-US" sz="2400" dirty="0" smtClean="0">
                <a:latin typeface="Times New Roman" pitchFamily="18" charset="0"/>
                <a:cs typeface="Times New Roman" pitchFamily="18" charset="0"/>
              </a:rPr>
              <a:t>and petrol was soon being rationed at US filling stations.</a:t>
            </a:r>
          </a:p>
          <a:p>
            <a:pPr algn="just">
              <a:spcBef>
                <a:spcPts val="600"/>
              </a:spcBef>
              <a:spcAft>
                <a:spcPts val="0"/>
              </a:spcAft>
            </a:pPr>
            <a:r>
              <a:rPr lang="zh-CN" altLang="en-US" sz="2400" dirty="0" smtClean="0">
                <a:latin typeface="华文楷体" pitchFamily="2" charset="-122"/>
                <a:ea typeface="华文楷体" pitchFamily="2" charset="-122"/>
              </a:rPr>
              <a:t>答案要从</a:t>
            </a:r>
            <a:r>
              <a:rPr lang="en-US" altLang="zh-CN" sz="2400" dirty="0" smtClean="0">
                <a:latin typeface="华文楷体" pitchFamily="2" charset="-122"/>
                <a:ea typeface="华文楷体" pitchFamily="2" charset="-122"/>
              </a:rPr>
              <a:t>1973</a:t>
            </a:r>
            <a:r>
              <a:rPr lang="zh-CN" altLang="en-US" sz="2400" dirty="0" smtClean="0">
                <a:latin typeface="华文楷体" pitchFamily="2" charset="-122"/>
                <a:ea typeface="华文楷体" pitchFamily="2" charset="-122"/>
              </a:rPr>
              <a:t>年能源危机说起。当时，为了抗议美国在赎罪日战争中支持以色列，阿拉伯各石油输出国联手中断了向西方的石油出口。因为整个世界当时都高度依赖于中东石油，因此石油价格陡然飙升。美国加油站开始定量供应汽油</a:t>
            </a:r>
            <a:endParaRPr lang="en-US" altLang="zh-CN" sz="2400" b="1" dirty="0" smtClean="0">
              <a:solidFill>
                <a:srgbClr val="0000CC"/>
              </a:solidFill>
              <a:latin typeface="华文楷体" pitchFamily="2" charset="-122"/>
              <a:ea typeface="华文楷体" pitchFamily="2" charset="-122"/>
              <a:cs typeface="Times New Roman"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1" y="246130"/>
            <a:ext cx="1378996" cy="584775"/>
          </a:xfrm>
          <a:prstGeom prst="rect">
            <a:avLst/>
          </a:prstGeom>
          <a:noFill/>
        </p:spPr>
        <p:txBody>
          <a:bodyPr wrap="square" rtlCol="0">
            <a:spAutoFit/>
          </a:bodyPr>
          <a:lstStyle/>
          <a:p>
            <a:pPr>
              <a:spcBef>
                <a:spcPts val="0"/>
              </a:spcBef>
              <a:spcAft>
                <a:spcPts val="0"/>
              </a:spcAft>
            </a:pPr>
            <a:r>
              <a:rPr lang="en-US" altLang="zh-CN" sz="3200" b="1" dirty="0" smtClean="0">
                <a:solidFill>
                  <a:srgbClr val="FF0000"/>
                </a:solidFill>
                <a:latin typeface="Arial" pitchFamily="34" charset="0"/>
                <a:cs typeface="Arial" pitchFamily="34" charset="0"/>
              </a:rPr>
              <a:t>Unit 7</a:t>
            </a:r>
            <a:endParaRPr lang="zh-CN" altLang="en-US" sz="3200" b="1" dirty="0">
              <a:solidFill>
                <a:srgbClr val="FF0000"/>
              </a:solidFill>
              <a:latin typeface="Arial" pitchFamily="34" charset="0"/>
              <a:cs typeface="Arial" pitchFamily="34" charset="0"/>
            </a:endParaRPr>
          </a:p>
        </p:txBody>
      </p:sp>
      <p:sp>
        <p:nvSpPr>
          <p:cNvPr id="8" name="TextBox 7"/>
          <p:cNvSpPr txBox="1"/>
          <p:nvPr/>
        </p:nvSpPr>
        <p:spPr>
          <a:xfrm>
            <a:off x="1785918" y="214290"/>
            <a:ext cx="4429156" cy="523220"/>
          </a:xfrm>
          <a:prstGeom prst="rect">
            <a:avLst/>
          </a:prstGeom>
          <a:noFill/>
          <a:ln>
            <a:solidFill>
              <a:schemeClr val="tx2">
                <a:lumMod val="40000"/>
                <a:lumOff val="60000"/>
              </a:schemeClr>
            </a:solidFill>
          </a:ln>
        </p:spPr>
        <p:txBody>
          <a:bodyPr wrap="square" rtlCol="0">
            <a:spAutoFit/>
          </a:bodyPr>
          <a:lstStyle/>
          <a:p>
            <a:pPr>
              <a:spcBef>
                <a:spcPts val="600"/>
              </a:spcBef>
              <a:spcAft>
                <a:spcPts val="0"/>
              </a:spcAft>
            </a:pPr>
            <a:r>
              <a:rPr lang="en-US" altLang="zh-CN" sz="2800" b="1" dirty="0" smtClean="0">
                <a:solidFill>
                  <a:srgbClr val="0000CC"/>
                </a:solidFill>
                <a:latin typeface="Arial Narrow" pitchFamily="34" charset="0"/>
              </a:rPr>
              <a:t>Strategic Petroleum Reserve </a:t>
            </a:r>
          </a:p>
        </p:txBody>
      </p:sp>
      <p:sp>
        <p:nvSpPr>
          <p:cNvPr id="9" name="TextBox 8"/>
          <p:cNvSpPr txBox="1"/>
          <p:nvPr/>
        </p:nvSpPr>
        <p:spPr>
          <a:xfrm>
            <a:off x="142844" y="1000108"/>
            <a:ext cx="8786842" cy="3416320"/>
          </a:xfrm>
          <a:prstGeom prst="rect">
            <a:avLst/>
          </a:prstGeom>
          <a:noFill/>
          <a:ln>
            <a:solidFill>
              <a:schemeClr val="tx2">
                <a:lumMod val="40000"/>
                <a:lumOff val="60000"/>
              </a:schemeClr>
            </a:solidFill>
          </a:ln>
        </p:spPr>
        <p:txBody>
          <a:bodyPr wrap="square" rtlCol="0">
            <a:spAutoFit/>
          </a:bodyPr>
          <a:lstStyle/>
          <a:p>
            <a:pPr>
              <a:spcBef>
                <a:spcPts val="600"/>
              </a:spcBef>
              <a:spcAft>
                <a:spcPts val="0"/>
              </a:spcAft>
            </a:pPr>
            <a:r>
              <a:rPr lang="en-US" sz="2400" dirty="0" smtClean="0"/>
              <a:t>A couple of years later, the US began building its SPR, filling caverns full of crude oil. Were oil supplies to be severely </a:t>
            </a:r>
            <a:r>
              <a:rPr lang="en-US" sz="2400" dirty="0" smtClean="0">
                <a:solidFill>
                  <a:srgbClr val="0000CC"/>
                </a:solidFill>
              </a:rPr>
              <a:t>disrupted</a:t>
            </a:r>
            <a:r>
              <a:rPr lang="en-US" sz="2400" dirty="0" smtClean="0"/>
              <a:t> in the future, now the US would have its own stores to tide them through a price spike and </a:t>
            </a:r>
            <a:r>
              <a:rPr lang="en-US" sz="2400" dirty="0" smtClean="0">
                <a:solidFill>
                  <a:srgbClr val="0000CC"/>
                </a:solidFill>
              </a:rPr>
              <a:t>alleviate pressure on global markets</a:t>
            </a:r>
            <a:r>
              <a:rPr lang="en-US" sz="2400" dirty="0" smtClean="0"/>
              <a:t>. As a government website boasts, “The SPR's formidable size… makes it a significant </a:t>
            </a:r>
            <a:r>
              <a:rPr lang="en-US" sz="2400" dirty="0" smtClean="0">
                <a:solidFill>
                  <a:srgbClr val="0000CC"/>
                </a:solidFill>
              </a:rPr>
              <a:t>deterrent</a:t>
            </a:r>
            <a:r>
              <a:rPr lang="en-US" sz="2400" dirty="0" smtClean="0"/>
              <a:t> to oil import cutoffs and a key tool of foreign policy.” It’s a neat, but expensive, idea. The current year’s budget for maintaining the SPR is $200m.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1" y="246130"/>
            <a:ext cx="1378996" cy="584775"/>
          </a:xfrm>
          <a:prstGeom prst="rect">
            <a:avLst/>
          </a:prstGeom>
          <a:noFill/>
        </p:spPr>
        <p:txBody>
          <a:bodyPr wrap="square" rtlCol="0">
            <a:spAutoFit/>
          </a:bodyPr>
          <a:lstStyle/>
          <a:p>
            <a:pPr>
              <a:spcBef>
                <a:spcPts val="0"/>
              </a:spcBef>
              <a:spcAft>
                <a:spcPts val="0"/>
              </a:spcAft>
            </a:pPr>
            <a:r>
              <a:rPr lang="en-US" altLang="zh-CN" sz="3200" b="1" dirty="0" smtClean="0">
                <a:solidFill>
                  <a:srgbClr val="FF0000"/>
                </a:solidFill>
                <a:latin typeface="Arial" pitchFamily="34" charset="0"/>
                <a:cs typeface="Arial" pitchFamily="34" charset="0"/>
              </a:rPr>
              <a:t>Unit 7</a:t>
            </a:r>
            <a:endParaRPr lang="zh-CN" altLang="en-US" sz="3200" b="1" dirty="0">
              <a:solidFill>
                <a:srgbClr val="FF0000"/>
              </a:solidFill>
              <a:latin typeface="Arial" pitchFamily="34" charset="0"/>
              <a:cs typeface="Arial" pitchFamily="34" charset="0"/>
            </a:endParaRPr>
          </a:p>
        </p:txBody>
      </p:sp>
      <p:sp>
        <p:nvSpPr>
          <p:cNvPr id="8" name="TextBox 7"/>
          <p:cNvSpPr txBox="1"/>
          <p:nvPr/>
        </p:nvSpPr>
        <p:spPr>
          <a:xfrm>
            <a:off x="1785918" y="142852"/>
            <a:ext cx="4429156" cy="523220"/>
          </a:xfrm>
          <a:prstGeom prst="rect">
            <a:avLst/>
          </a:prstGeom>
          <a:noFill/>
          <a:ln>
            <a:solidFill>
              <a:schemeClr val="tx2">
                <a:lumMod val="40000"/>
                <a:lumOff val="60000"/>
              </a:schemeClr>
            </a:solidFill>
          </a:ln>
        </p:spPr>
        <p:txBody>
          <a:bodyPr wrap="square" rtlCol="0">
            <a:spAutoFit/>
          </a:bodyPr>
          <a:lstStyle/>
          <a:p>
            <a:pPr>
              <a:spcBef>
                <a:spcPts val="600"/>
              </a:spcBef>
              <a:spcAft>
                <a:spcPts val="0"/>
              </a:spcAft>
            </a:pPr>
            <a:r>
              <a:rPr lang="en-US" altLang="zh-CN" sz="2800" b="1" dirty="0" smtClean="0">
                <a:solidFill>
                  <a:srgbClr val="0000CC"/>
                </a:solidFill>
                <a:latin typeface="Arial Narrow" pitchFamily="34" charset="0"/>
              </a:rPr>
              <a:t>Strategic Petroleum Reserve </a:t>
            </a:r>
          </a:p>
        </p:txBody>
      </p:sp>
      <p:sp>
        <p:nvSpPr>
          <p:cNvPr id="9" name="TextBox 8"/>
          <p:cNvSpPr txBox="1"/>
          <p:nvPr/>
        </p:nvSpPr>
        <p:spPr>
          <a:xfrm>
            <a:off x="214282" y="928670"/>
            <a:ext cx="8786842" cy="4924425"/>
          </a:xfrm>
          <a:prstGeom prst="rect">
            <a:avLst/>
          </a:prstGeom>
          <a:noFill/>
          <a:ln>
            <a:solidFill>
              <a:schemeClr val="tx2">
                <a:lumMod val="40000"/>
                <a:lumOff val="60000"/>
              </a:schemeClr>
            </a:solidFill>
          </a:ln>
        </p:spPr>
        <p:txBody>
          <a:bodyPr wrap="square" rtlCol="0">
            <a:spAutoFit/>
          </a:bodyPr>
          <a:lstStyle/>
          <a:p>
            <a:pPr marL="457200" indent="-457200">
              <a:spcBef>
                <a:spcPts val="600"/>
              </a:spcBef>
              <a:spcAft>
                <a:spcPts val="0"/>
              </a:spcAft>
              <a:buAutoNum type="arabicPlain" startAt="2"/>
            </a:pPr>
            <a:r>
              <a:rPr lang="en-US" altLang="zh-CN" sz="2400" b="1" dirty="0" smtClean="0">
                <a:solidFill>
                  <a:srgbClr val="0000CC"/>
                </a:solidFill>
                <a:latin typeface="Arial Narrow" pitchFamily="34" charset="0"/>
              </a:rPr>
              <a:t>Where? </a:t>
            </a:r>
          </a:p>
          <a:p>
            <a:pPr marL="457200" indent="-457200">
              <a:spcBef>
                <a:spcPts val="600"/>
              </a:spcBef>
              <a:spcAft>
                <a:spcPts val="0"/>
              </a:spcAft>
            </a:pPr>
            <a:r>
              <a:rPr lang="en-US" sz="2800" dirty="0" smtClean="0"/>
              <a:t>All of our sites are located in what we call salt domes. “The salt is impervious to the crude oil, there’s no mixing, no breaking down, so it’s a great storage facility.</a:t>
            </a:r>
          </a:p>
          <a:p>
            <a:pPr marL="457200" indent="-457200">
              <a:spcBef>
                <a:spcPts val="600"/>
              </a:spcBef>
              <a:spcAft>
                <a:spcPts val="0"/>
              </a:spcAft>
            </a:pPr>
            <a:r>
              <a:rPr lang="en-US" sz="2800" dirty="0" smtClean="0"/>
              <a:t>But there’s not much to see above ground – merely some wellbore heads and pipelines. The wellbores themselves plunge thousands of feet into the caverns below and can push water in at high pressure in order to retrieve the oil through a process of displacement. </a:t>
            </a:r>
            <a:endParaRPr lang="en-US" altLang="zh-CN" sz="2800" b="1" dirty="0" smtClean="0">
              <a:solidFill>
                <a:srgbClr val="0000CC"/>
              </a:solidFill>
              <a:latin typeface="Arial Narrow"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1" y="246130"/>
            <a:ext cx="1378996" cy="584775"/>
          </a:xfrm>
          <a:prstGeom prst="rect">
            <a:avLst/>
          </a:prstGeom>
          <a:noFill/>
        </p:spPr>
        <p:txBody>
          <a:bodyPr wrap="square" rtlCol="0">
            <a:spAutoFit/>
          </a:bodyPr>
          <a:lstStyle/>
          <a:p>
            <a:pPr>
              <a:spcBef>
                <a:spcPts val="0"/>
              </a:spcBef>
              <a:spcAft>
                <a:spcPts val="0"/>
              </a:spcAft>
            </a:pPr>
            <a:r>
              <a:rPr lang="en-US" altLang="zh-CN" sz="3200" b="1" dirty="0" smtClean="0">
                <a:solidFill>
                  <a:srgbClr val="FF0000"/>
                </a:solidFill>
                <a:latin typeface="Arial" pitchFamily="34" charset="0"/>
                <a:cs typeface="Arial" pitchFamily="34" charset="0"/>
              </a:rPr>
              <a:t>Unit 7</a:t>
            </a:r>
            <a:endParaRPr lang="zh-CN" altLang="en-US" sz="3200" b="1" dirty="0">
              <a:solidFill>
                <a:srgbClr val="FF0000"/>
              </a:solidFill>
              <a:latin typeface="Arial" pitchFamily="34" charset="0"/>
              <a:cs typeface="Arial" pitchFamily="34" charset="0"/>
            </a:endParaRPr>
          </a:p>
        </p:txBody>
      </p:sp>
      <p:sp>
        <p:nvSpPr>
          <p:cNvPr id="8" name="TextBox 7"/>
          <p:cNvSpPr txBox="1"/>
          <p:nvPr/>
        </p:nvSpPr>
        <p:spPr>
          <a:xfrm>
            <a:off x="1785918" y="142852"/>
            <a:ext cx="4429156" cy="523220"/>
          </a:xfrm>
          <a:prstGeom prst="rect">
            <a:avLst/>
          </a:prstGeom>
          <a:noFill/>
          <a:ln>
            <a:solidFill>
              <a:schemeClr val="tx2">
                <a:lumMod val="40000"/>
                <a:lumOff val="60000"/>
              </a:schemeClr>
            </a:solidFill>
          </a:ln>
        </p:spPr>
        <p:txBody>
          <a:bodyPr wrap="square" rtlCol="0">
            <a:spAutoFit/>
          </a:bodyPr>
          <a:lstStyle/>
          <a:p>
            <a:pPr>
              <a:spcBef>
                <a:spcPts val="600"/>
              </a:spcBef>
              <a:spcAft>
                <a:spcPts val="0"/>
              </a:spcAft>
            </a:pPr>
            <a:r>
              <a:rPr lang="en-US" altLang="zh-CN" sz="2800" b="1" dirty="0" smtClean="0">
                <a:solidFill>
                  <a:srgbClr val="0000CC"/>
                </a:solidFill>
                <a:latin typeface="Arial Narrow" pitchFamily="34" charset="0"/>
              </a:rPr>
              <a:t>Strategic Petroleum Reserve </a:t>
            </a:r>
          </a:p>
        </p:txBody>
      </p:sp>
      <p:sp>
        <p:nvSpPr>
          <p:cNvPr id="9" name="TextBox 8"/>
          <p:cNvSpPr txBox="1"/>
          <p:nvPr/>
        </p:nvSpPr>
        <p:spPr>
          <a:xfrm>
            <a:off x="214282" y="785794"/>
            <a:ext cx="8786842" cy="7494359"/>
          </a:xfrm>
          <a:prstGeom prst="rect">
            <a:avLst/>
          </a:prstGeom>
          <a:noFill/>
          <a:ln>
            <a:solidFill>
              <a:schemeClr val="tx2">
                <a:lumMod val="40000"/>
                <a:lumOff val="60000"/>
              </a:schemeClr>
            </a:solidFill>
          </a:ln>
        </p:spPr>
        <p:txBody>
          <a:bodyPr wrap="square" rtlCol="0">
            <a:spAutoFit/>
          </a:bodyPr>
          <a:lstStyle/>
          <a:p>
            <a:pPr marL="457200" indent="-457200">
              <a:spcBef>
                <a:spcPts val="600"/>
              </a:spcBef>
              <a:spcAft>
                <a:spcPts val="0"/>
              </a:spcAft>
            </a:pPr>
            <a:r>
              <a:rPr lang="en-US" altLang="zh-CN" sz="2400" b="1" dirty="0" smtClean="0">
                <a:solidFill>
                  <a:srgbClr val="0000CC"/>
                </a:solidFill>
                <a:latin typeface="Arial Narrow" pitchFamily="34" charset="0"/>
              </a:rPr>
              <a:t>3 China’s SPR </a:t>
            </a:r>
          </a:p>
          <a:p>
            <a:pPr marL="457200" indent="-457200">
              <a:spcBef>
                <a:spcPts val="600"/>
              </a:spcBef>
              <a:spcAft>
                <a:spcPts val="0"/>
              </a:spcAft>
            </a:pPr>
            <a:r>
              <a:rPr lang="en-US" sz="2400" dirty="0" smtClean="0"/>
              <a:t>Two nations which are not members of the IEA, India and China, have in recent years </a:t>
            </a:r>
            <a:r>
              <a:rPr lang="en-US" sz="2400" dirty="0" smtClean="0">
                <a:solidFill>
                  <a:srgbClr val="0000CC"/>
                </a:solidFill>
              </a:rPr>
              <a:t>ploughed funds into </a:t>
            </a:r>
            <a:r>
              <a:rPr lang="en-US" sz="2400" dirty="0" smtClean="0"/>
              <a:t>their own SPRs. The Chinese in particular have ambitious plans. A diverse array of storage locations, dotted across the land will, it is hoped, eventually store almost as much as the Americans in a combination of state-owned facilities and commercial stockpiles. The Chinese don’t have the luxury of salt caverns and have to opt instead for much more expensive storage above ground in tanks. They’re easy to spot on Google Earth and in satellite photos – just look for the rows of large white dots. The SPR site in </a:t>
            </a:r>
            <a:r>
              <a:rPr lang="en-US" sz="2400" dirty="0" err="1" smtClean="0"/>
              <a:t>Zhenhai</a:t>
            </a:r>
            <a:r>
              <a:rPr lang="en-US" sz="2400" dirty="0" smtClean="0"/>
              <a:t> is just one of these and it currently holds its full capacity of 33 million barrels. </a:t>
            </a:r>
            <a:br>
              <a:rPr lang="en-US" sz="2400" dirty="0" smtClean="0"/>
            </a:br>
            <a:endParaRPr lang="en-US" altLang="zh-CN" sz="2400" dirty="0" smtClean="0"/>
          </a:p>
          <a:p>
            <a:pPr marL="457200" indent="-457200">
              <a:spcBef>
                <a:spcPts val="600"/>
              </a:spcBef>
              <a:spcAft>
                <a:spcPts val="0"/>
              </a:spcAft>
            </a:pPr>
            <a:endParaRPr lang="en-US" altLang="zh-CN" sz="2400" dirty="0" smtClean="0"/>
          </a:p>
          <a:p>
            <a:pPr marL="457200" indent="-457200">
              <a:spcBef>
                <a:spcPts val="600"/>
              </a:spcBef>
              <a:spcAft>
                <a:spcPts val="0"/>
              </a:spcAft>
            </a:pPr>
            <a:endParaRPr lang="en-US" altLang="zh-CN" sz="2400" dirty="0" smtClean="0"/>
          </a:p>
          <a:p>
            <a:pPr marL="457200" indent="-457200">
              <a:spcBef>
                <a:spcPts val="600"/>
              </a:spcBef>
              <a:spcAft>
                <a:spcPts val="0"/>
              </a:spcAft>
            </a:pPr>
            <a:endParaRPr lang="en-US" altLang="zh-CN" sz="2400" dirty="0" smtClean="0"/>
          </a:p>
          <a:p>
            <a:pPr marL="457200" indent="-457200">
              <a:spcBef>
                <a:spcPts val="600"/>
              </a:spcBef>
              <a:spcAft>
                <a:spcPts val="0"/>
              </a:spcAft>
            </a:pPr>
            <a:endParaRPr lang="en-US" altLang="zh-CN" sz="2400"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08877" y="50140"/>
            <a:ext cx="4067944"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(B)</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 name="TextBox 2"/>
          <p:cNvSpPr txBox="1"/>
          <p:nvPr/>
        </p:nvSpPr>
        <p:spPr>
          <a:xfrm>
            <a:off x="5609923" y="281964"/>
            <a:ext cx="3240360" cy="461665"/>
          </a:xfrm>
          <a:prstGeom prst="rect">
            <a:avLst/>
          </a:prstGeom>
          <a:noFill/>
          <a:ln>
            <a:solidFill>
              <a:schemeClr val="tx2">
                <a:lumMod val="60000"/>
                <a:lumOff val="40000"/>
              </a:schemeClr>
            </a:solidFill>
          </a:ln>
          <a:effectLst>
            <a:glow rad="101600">
              <a:schemeClr val="accent1">
                <a:satMod val="175000"/>
                <a:alpha val="40000"/>
              </a:schemeClr>
            </a:glow>
            <a:innerShdw blurRad="114300">
              <a:prstClr val="black"/>
            </a:innerShdw>
          </a:effectLst>
        </p:spPr>
        <p:txBody>
          <a:bodyPr wrap="square" rtlCol="0">
            <a:spAutoFit/>
          </a:bodyPr>
          <a:lstStyle/>
          <a:p>
            <a:pPr>
              <a:spcBef>
                <a:spcPts val="0"/>
              </a:spcBef>
              <a:spcAft>
                <a:spcPts val="0"/>
              </a:spcAft>
            </a:pPr>
            <a:r>
              <a:rPr lang="en-US" altLang="zh-CN" sz="2400" dirty="0" smtClean="0">
                <a:solidFill>
                  <a:prstClr val="black"/>
                </a:solidFill>
                <a:latin typeface="Calibri"/>
              </a:rPr>
              <a:t>  Translation Assignment</a:t>
            </a:r>
            <a:endParaRPr lang="zh-CN" altLang="en-US" sz="2400" dirty="0">
              <a:solidFill>
                <a:prstClr val="black"/>
              </a:solidFill>
              <a:latin typeface="Calibri"/>
            </a:endParaRPr>
          </a:p>
        </p:txBody>
      </p:sp>
      <p:sp>
        <p:nvSpPr>
          <p:cNvPr id="4" name="TextBox 3"/>
          <p:cNvSpPr txBox="1"/>
          <p:nvPr/>
        </p:nvSpPr>
        <p:spPr>
          <a:xfrm>
            <a:off x="467544" y="836712"/>
            <a:ext cx="8280920" cy="3062377"/>
          </a:xfrm>
          <a:prstGeom prst="rect">
            <a:avLst/>
          </a:prstGeom>
          <a:noFill/>
          <a:ln>
            <a:solidFill>
              <a:schemeClr val="tx2">
                <a:lumMod val="40000"/>
                <a:lumOff val="60000"/>
              </a:schemeClr>
            </a:solidFill>
          </a:ln>
        </p:spPr>
        <p:txBody>
          <a:bodyPr wrap="square" rtlCol="0">
            <a:spAutoFit/>
          </a:bodyPr>
          <a:lstStyle/>
          <a:p>
            <a:pPr>
              <a:spcBef>
                <a:spcPts val="600"/>
              </a:spcBef>
              <a:spcAft>
                <a:spcPts val="0"/>
              </a:spcAft>
            </a:pPr>
            <a:r>
              <a:rPr lang="en-US" altLang="zh-CN" sz="2800" dirty="0" smtClean="0">
                <a:solidFill>
                  <a:prstClr val="black"/>
                </a:solidFill>
                <a:latin typeface="Calibri"/>
              </a:rPr>
              <a:t>1. (Para.2) The majority of …physical shortages.</a:t>
            </a:r>
          </a:p>
          <a:p>
            <a:pPr>
              <a:spcBef>
                <a:spcPts val="600"/>
              </a:spcBef>
              <a:spcAft>
                <a:spcPts val="0"/>
              </a:spcAft>
            </a:pPr>
            <a:r>
              <a:rPr lang="en-US" altLang="zh-CN" sz="2800" dirty="0" smtClean="0">
                <a:solidFill>
                  <a:prstClr val="black"/>
                </a:solidFill>
                <a:latin typeface="Calibri"/>
              </a:rPr>
              <a:t>2. (Para.5) Absent concrete market failures, …welfare. </a:t>
            </a:r>
          </a:p>
          <a:p>
            <a:pPr>
              <a:spcBef>
                <a:spcPts val="600"/>
              </a:spcBef>
              <a:spcAft>
                <a:spcPts val="0"/>
              </a:spcAft>
            </a:pPr>
            <a:r>
              <a:rPr lang="en-US" altLang="zh-CN" sz="2800" dirty="0" smtClean="0">
                <a:solidFill>
                  <a:prstClr val="black"/>
                </a:solidFill>
                <a:latin typeface="Calibri"/>
              </a:rPr>
              <a:t>3. </a:t>
            </a:r>
            <a:r>
              <a:rPr lang="en-US" altLang="zh-CN" sz="2800" dirty="0">
                <a:solidFill>
                  <a:prstClr val="black"/>
                </a:solidFill>
                <a:latin typeface="Calibri"/>
              </a:rPr>
              <a:t>(</a:t>
            </a:r>
            <a:r>
              <a:rPr lang="en-US" altLang="zh-CN" sz="2800" dirty="0" smtClean="0">
                <a:solidFill>
                  <a:prstClr val="black"/>
                </a:solidFill>
                <a:latin typeface="Calibri"/>
              </a:rPr>
              <a:t>Para.6) </a:t>
            </a:r>
            <a:r>
              <a:rPr lang="en-US" altLang="zh-CN" sz="2800" dirty="0"/>
              <a:t>This may not be done…said Taylor. </a:t>
            </a:r>
          </a:p>
          <a:p>
            <a:pPr>
              <a:spcBef>
                <a:spcPts val="600"/>
              </a:spcBef>
              <a:spcAft>
                <a:spcPts val="0"/>
              </a:spcAft>
            </a:pPr>
            <a:r>
              <a:rPr lang="en-US" altLang="zh-CN" sz="2800" dirty="0" smtClean="0">
                <a:solidFill>
                  <a:prstClr val="black"/>
                </a:solidFill>
                <a:latin typeface="Calibri"/>
              </a:rPr>
              <a:t>4. </a:t>
            </a:r>
            <a:r>
              <a:rPr lang="en-US" altLang="zh-CN" sz="2800" dirty="0">
                <a:solidFill>
                  <a:prstClr val="black"/>
                </a:solidFill>
                <a:latin typeface="Calibri"/>
              </a:rPr>
              <a:t>(Para. </a:t>
            </a:r>
            <a:r>
              <a:rPr lang="en-US" altLang="zh-CN" sz="2800" dirty="0" smtClean="0">
                <a:solidFill>
                  <a:prstClr val="black"/>
                </a:solidFill>
                <a:latin typeface="Calibri"/>
              </a:rPr>
              <a:t>11) Both the law and … declaration of war. </a:t>
            </a:r>
          </a:p>
          <a:p>
            <a:pPr>
              <a:spcBef>
                <a:spcPts val="600"/>
              </a:spcBef>
              <a:spcAft>
                <a:spcPts val="0"/>
              </a:spcAft>
            </a:pPr>
            <a:r>
              <a:rPr lang="en-US" altLang="zh-CN" sz="2800" dirty="0" smtClean="0">
                <a:solidFill>
                  <a:prstClr val="black"/>
                </a:solidFill>
                <a:latin typeface="Calibri"/>
              </a:rPr>
              <a:t>5. </a:t>
            </a:r>
            <a:r>
              <a:rPr lang="en-US" altLang="zh-CN" sz="2800" dirty="0">
                <a:solidFill>
                  <a:prstClr val="black"/>
                </a:solidFill>
                <a:latin typeface="Calibri"/>
              </a:rPr>
              <a:t>(</a:t>
            </a:r>
            <a:r>
              <a:rPr lang="en-US" altLang="zh-CN" sz="2800" dirty="0" smtClean="0">
                <a:solidFill>
                  <a:prstClr val="black"/>
                </a:solidFill>
                <a:latin typeface="Calibri"/>
              </a:rPr>
              <a:t>Para. 15) The Rand report… to ameliorate.”</a:t>
            </a:r>
            <a:endParaRPr lang="en-US" altLang="zh-CN" sz="2800" dirty="0">
              <a:solidFill>
                <a:prstClr val="black"/>
              </a:solidFill>
              <a:latin typeface="Calibri"/>
            </a:endParaRPr>
          </a:p>
          <a:p>
            <a:pPr>
              <a:spcBef>
                <a:spcPts val="600"/>
              </a:spcBef>
              <a:spcAft>
                <a:spcPts val="0"/>
              </a:spcAft>
            </a:pPr>
            <a:r>
              <a:rPr lang="en-US" altLang="zh-CN" sz="2800" dirty="0">
                <a:solidFill>
                  <a:srgbClr val="FF0000"/>
                </a:solidFill>
                <a:latin typeface="Calibri"/>
              </a:rPr>
              <a:t>6</a:t>
            </a:r>
            <a:r>
              <a:rPr lang="en-US" altLang="zh-CN" sz="2800" dirty="0" smtClean="0">
                <a:solidFill>
                  <a:srgbClr val="FF0000"/>
                </a:solidFill>
                <a:latin typeface="Calibri"/>
              </a:rPr>
              <a:t>. </a:t>
            </a:r>
            <a:r>
              <a:rPr lang="en-US" altLang="zh-CN" sz="2800" dirty="0">
                <a:solidFill>
                  <a:srgbClr val="FF0000"/>
                </a:solidFill>
                <a:latin typeface="Calibri"/>
              </a:rPr>
              <a:t>(Para. </a:t>
            </a:r>
            <a:r>
              <a:rPr lang="en-US" altLang="zh-CN" sz="2800" dirty="0" smtClean="0">
                <a:solidFill>
                  <a:srgbClr val="FF0000"/>
                </a:solidFill>
                <a:latin typeface="Calibri"/>
              </a:rPr>
              <a:t>16) Policy makers have …would be taken. </a:t>
            </a:r>
          </a:p>
        </p:txBody>
      </p:sp>
      <p:sp>
        <p:nvSpPr>
          <p:cNvPr id="5" name="文本框 4"/>
          <p:cNvSpPr txBox="1"/>
          <p:nvPr/>
        </p:nvSpPr>
        <p:spPr>
          <a:xfrm>
            <a:off x="329881" y="246130"/>
            <a:ext cx="1378996" cy="584775"/>
          </a:xfrm>
          <a:prstGeom prst="rect">
            <a:avLst/>
          </a:prstGeom>
          <a:noFill/>
        </p:spPr>
        <p:txBody>
          <a:bodyPr wrap="square" rtlCol="0">
            <a:spAutoFit/>
          </a:bodyPr>
          <a:lstStyle/>
          <a:p>
            <a:pPr>
              <a:spcBef>
                <a:spcPts val="0"/>
              </a:spcBef>
              <a:spcAft>
                <a:spcPts val="0"/>
              </a:spcAft>
            </a:pPr>
            <a:r>
              <a:rPr lang="en-US" altLang="zh-CN" sz="3200" b="1" dirty="0" smtClean="0">
                <a:solidFill>
                  <a:srgbClr val="FF0000"/>
                </a:solidFill>
                <a:latin typeface="Arial" pitchFamily="34" charset="0"/>
                <a:cs typeface="Arial" pitchFamily="34" charset="0"/>
              </a:rPr>
              <a:t>Unit 7</a:t>
            </a:r>
            <a:endParaRPr lang="zh-CN" altLang="en-US" sz="3200" b="1" dirty="0">
              <a:solidFill>
                <a:srgbClr val="FF0000"/>
              </a:solidFill>
              <a:latin typeface="Arial" pitchFamily="34" charset="0"/>
              <a:cs typeface="Arial" pitchFamily="34" charset="0"/>
            </a:endParaRPr>
          </a:p>
        </p:txBody>
      </p:sp>
      <p:sp>
        <p:nvSpPr>
          <p:cNvPr id="6" name="五角星 5"/>
          <p:cNvSpPr/>
          <p:nvPr/>
        </p:nvSpPr>
        <p:spPr>
          <a:xfrm>
            <a:off x="35496" y="3429000"/>
            <a:ext cx="432048" cy="360040"/>
          </a:xfrm>
          <a:prstGeom prst="star5">
            <a:avLst/>
          </a:prstGeom>
          <a:solidFill>
            <a:srgbClr val="00B0F0"/>
          </a:solidFill>
          <a:ln>
            <a:solidFill>
              <a:srgbClr val="00B0F0"/>
            </a:solidFill>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9290" y="149731"/>
            <a:ext cx="2359940"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rPr>
              <a:t>Text (B)</a:t>
            </a:r>
            <a:endParaRPr lang="zh-CN" altLang="en-US" sz="4800" b="1" dirty="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endParaRPr>
          </a:p>
        </p:txBody>
      </p:sp>
      <p:sp>
        <p:nvSpPr>
          <p:cNvPr id="7" name="TextBox 6"/>
          <p:cNvSpPr txBox="1"/>
          <p:nvPr/>
        </p:nvSpPr>
        <p:spPr>
          <a:xfrm>
            <a:off x="323528" y="980728"/>
            <a:ext cx="8568952" cy="461665"/>
          </a:xfrm>
          <a:prstGeom prst="rect">
            <a:avLst/>
          </a:prstGeom>
          <a:solidFill>
            <a:schemeClr val="bg1"/>
          </a:solidFill>
          <a:ln>
            <a:solidFill>
              <a:schemeClr val="accent2">
                <a:lumMod val="40000"/>
                <a:lumOff val="60000"/>
              </a:schemeClr>
            </a:solidFill>
          </a:ln>
        </p:spPr>
        <p:txBody>
          <a:bodyPr wrap="square" rtlCol="0">
            <a:spAutoFit/>
          </a:bodyPr>
          <a:lstStyle/>
          <a:p>
            <a:pPr marL="342900" indent="-342900">
              <a:spcBef>
                <a:spcPct val="30000"/>
              </a:spcBef>
            </a:pPr>
            <a:r>
              <a:rPr lang="en-US" altLang="zh-CN" sz="2400" dirty="0"/>
              <a:t>1. (Para.2) The majority of …physical shortages.</a:t>
            </a:r>
          </a:p>
        </p:txBody>
      </p:sp>
      <p:sp>
        <p:nvSpPr>
          <p:cNvPr id="8" name="TextBox 7"/>
          <p:cNvSpPr txBox="1"/>
          <p:nvPr/>
        </p:nvSpPr>
        <p:spPr>
          <a:xfrm>
            <a:off x="636216" y="1781770"/>
            <a:ext cx="8256264" cy="954107"/>
          </a:xfrm>
          <a:prstGeom prst="rect">
            <a:avLst/>
          </a:prstGeom>
          <a:solidFill>
            <a:schemeClr val="accent3">
              <a:lumMod val="20000"/>
              <a:lumOff val="80000"/>
            </a:schemeClr>
          </a:solidFill>
        </p:spPr>
        <p:txBody>
          <a:bodyPr wrap="square" rtlCol="0">
            <a:spAutoFit/>
          </a:bodyPr>
          <a:lstStyle/>
          <a:p>
            <a:r>
              <a:rPr lang="zh-CN" altLang="en-US" sz="2800" dirty="0" smtClean="0">
                <a:latin typeface="华文楷体" pitchFamily="2" charset="-122"/>
                <a:ea typeface="华文楷体" pitchFamily="2" charset="-122"/>
              </a:rPr>
              <a:t>大多数</a:t>
            </a:r>
            <a:r>
              <a:rPr lang="zh-CN" altLang="en-US" sz="2800" dirty="0">
                <a:latin typeface="华文楷体" pitchFamily="2" charset="-122"/>
                <a:ea typeface="华文楷体" pitchFamily="2" charset="-122"/>
              </a:rPr>
              <a:t>政治领袖和关注此事的公民则把该储备看作是用于防止能源真正短缺的燃料来源。</a:t>
            </a:r>
            <a:endParaRPr lang="zh-CN" altLang="en-US" sz="2800" b="1" dirty="0">
              <a:latin typeface="华文楷体" pitchFamily="2" charset="-122"/>
              <a:ea typeface="华文楷体" pitchFamily="2" charset="-122"/>
            </a:endParaRPr>
          </a:p>
        </p:txBody>
      </p:sp>
      <p:sp>
        <p:nvSpPr>
          <p:cNvPr id="2" name="文本框 1"/>
          <p:cNvSpPr txBox="1"/>
          <p:nvPr/>
        </p:nvSpPr>
        <p:spPr>
          <a:xfrm>
            <a:off x="2679230" y="244383"/>
            <a:ext cx="2304256" cy="523220"/>
          </a:xfrm>
          <a:prstGeom prst="rect">
            <a:avLst/>
          </a:prstGeom>
          <a:noFill/>
        </p:spPr>
        <p:txBody>
          <a:bodyPr wrap="square" rtlCol="0">
            <a:spAutoFit/>
          </a:bodyPr>
          <a:lstStyle/>
          <a:p>
            <a:r>
              <a:rPr lang="en-US" altLang="zh-CN" sz="2800" b="1" dirty="0" smtClean="0"/>
              <a:t>Translation</a:t>
            </a:r>
            <a:endParaRPr lang="zh-CN" altLang="en-US" sz="2800" b="1" dirty="0"/>
          </a:p>
        </p:txBody>
      </p:sp>
      <p:sp>
        <p:nvSpPr>
          <p:cNvPr id="4" name="矩形 3"/>
          <p:cNvSpPr/>
          <p:nvPr/>
        </p:nvSpPr>
        <p:spPr>
          <a:xfrm>
            <a:off x="298483" y="3075254"/>
            <a:ext cx="8573190" cy="461665"/>
          </a:xfrm>
          <a:prstGeom prst="rect">
            <a:avLst/>
          </a:prstGeom>
          <a:ln>
            <a:solidFill>
              <a:srgbClr val="FFC000"/>
            </a:solidFill>
          </a:ln>
        </p:spPr>
        <p:txBody>
          <a:bodyPr wrap="square">
            <a:spAutoFit/>
          </a:bodyPr>
          <a:lstStyle/>
          <a:p>
            <a:pPr marL="363855" indent="-363855" algn="just"/>
            <a:r>
              <a:rPr lang="en-US" altLang="zh-CN" sz="2400" dirty="0" smtClean="0"/>
              <a:t>2. (</a:t>
            </a:r>
            <a:r>
              <a:rPr lang="en-US" altLang="zh-CN" sz="2400" dirty="0"/>
              <a:t>Para.5) Absent concrete market failures, …welfare</a:t>
            </a:r>
            <a:r>
              <a:rPr lang="en-US" altLang="zh-CN" sz="2400" dirty="0" smtClean="0"/>
              <a:t>.</a:t>
            </a:r>
            <a:endParaRPr lang="en-US" altLang="zh-CN" sz="2400" dirty="0"/>
          </a:p>
        </p:txBody>
      </p:sp>
      <p:sp>
        <p:nvSpPr>
          <p:cNvPr id="3" name="矩形 2"/>
          <p:cNvSpPr/>
          <p:nvPr/>
        </p:nvSpPr>
        <p:spPr>
          <a:xfrm>
            <a:off x="636216" y="4077072"/>
            <a:ext cx="8280920" cy="954107"/>
          </a:xfrm>
          <a:prstGeom prst="rect">
            <a:avLst/>
          </a:prstGeom>
        </p:spPr>
        <p:txBody>
          <a:bodyPr wrap="square">
            <a:spAutoFit/>
          </a:bodyPr>
          <a:lstStyle/>
          <a:p>
            <a:r>
              <a:rPr lang="zh-CN" altLang="en-US" sz="2800" kern="0" dirty="0" smtClean="0">
                <a:latin typeface="华文楷体" pitchFamily="2" charset="-122"/>
                <a:ea typeface="华文楷体" pitchFamily="2" charset="-122"/>
                <a:cs typeface="Times New Roman" pitchFamily="18" charset="0"/>
              </a:rPr>
              <a:t>没有</a:t>
            </a:r>
            <a:r>
              <a:rPr lang="zh-CN" altLang="en-US" sz="2800" kern="0" dirty="0">
                <a:latin typeface="华文楷体" pitchFamily="2" charset="-122"/>
                <a:ea typeface="华文楷体" pitchFamily="2" charset="-122"/>
                <a:cs typeface="Times New Roman" pitchFamily="18" charset="0"/>
              </a:rPr>
              <a:t>实际上的市场失灵</a:t>
            </a:r>
            <a:r>
              <a:rPr lang="en-US" altLang="zh-CN" sz="2800" kern="0" dirty="0">
                <a:latin typeface="华文楷体" pitchFamily="2" charset="-122"/>
                <a:ea typeface="华文楷体" pitchFamily="2" charset="-122"/>
                <a:cs typeface="Times New Roman" pitchFamily="18" charset="0"/>
              </a:rPr>
              <a:t>/</a:t>
            </a:r>
            <a:r>
              <a:rPr lang="zh-CN" altLang="en-US" sz="2800" kern="0" dirty="0">
                <a:latin typeface="华文楷体" pitchFamily="2" charset="-122"/>
                <a:ea typeface="华文楷体" pitchFamily="2" charset="-122"/>
                <a:cs typeface="Times New Roman" pitchFamily="18" charset="0"/>
              </a:rPr>
              <a:t>市场失效，政府对石油市场的干预不可能提高经济福利。</a:t>
            </a:r>
            <a:endParaRPr lang="zh-CN" altLang="en-US" sz="2800" dirty="0">
              <a:latin typeface="华文楷体" pitchFamily="2" charset="-122"/>
              <a:ea typeface="华文楷体"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9290" y="149731"/>
            <a:ext cx="2359940"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rPr>
              <a:t>Text (B)</a:t>
            </a:r>
            <a:endParaRPr lang="zh-CN" altLang="en-US" sz="4800" b="1" dirty="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endParaRPr>
          </a:p>
        </p:txBody>
      </p:sp>
      <p:sp>
        <p:nvSpPr>
          <p:cNvPr id="7" name="TextBox 6"/>
          <p:cNvSpPr txBox="1"/>
          <p:nvPr/>
        </p:nvSpPr>
        <p:spPr>
          <a:xfrm>
            <a:off x="323528" y="980728"/>
            <a:ext cx="8568952" cy="461665"/>
          </a:xfrm>
          <a:prstGeom prst="rect">
            <a:avLst/>
          </a:prstGeom>
          <a:solidFill>
            <a:schemeClr val="bg1"/>
          </a:solidFill>
          <a:ln>
            <a:solidFill>
              <a:schemeClr val="accent2">
                <a:lumMod val="40000"/>
                <a:lumOff val="60000"/>
              </a:schemeClr>
            </a:solidFill>
          </a:ln>
        </p:spPr>
        <p:txBody>
          <a:bodyPr wrap="square" rtlCol="0">
            <a:spAutoFit/>
          </a:bodyPr>
          <a:lstStyle/>
          <a:p>
            <a:pPr marL="342900" indent="-342900" algn="just">
              <a:spcBef>
                <a:spcPct val="30000"/>
              </a:spcBef>
            </a:pPr>
            <a:r>
              <a:rPr lang="en-US" altLang="zh-CN" sz="2400" dirty="0"/>
              <a:t>3</a:t>
            </a:r>
            <a:r>
              <a:rPr lang="en-US" altLang="zh-CN" sz="2400" dirty="0" smtClean="0"/>
              <a:t>. (Para.6)  This may not be done…said Taylor. </a:t>
            </a:r>
            <a:endParaRPr lang="en-US" altLang="zh-CN" sz="2400" dirty="0"/>
          </a:p>
        </p:txBody>
      </p:sp>
      <p:sp>
        <p:nvSpPr>
          <p:cNvPr id="8" name="TextBox 7"/>
          <p:cNvSpPr txBox="1"/>
          <p:nvPr/>
        </p:nvSpPr>
        <p:spPr>
          <a:xfrm>
            <a:off x="657003" y="1689569"/>
            <a:ext cx="8136904" cy="1384995"/>
          </a:xfrm>
          <a:prstGeom prst="rect">
            <a:avLst/>
          </a:prstGeom>
          <a:solidFill>
            <a:schemeClr val="accent3">
              <a:lumMod val="20000"/>
              <a:lumOff val="80000"/>
            </a:schemeClr>
          </a:solidFill>
        </p:spPr>
        <p:txBody>
          <a:bodyPr wrap="square" rtlCol="0">
            <a:spAutoFit/>
          </a:bodyPr>
          <a:lstStyle/>
          <a:p>
            <a:r>
              <a:rPr lang="zh-CN" altLang="en-US" sz="2800" dirty="0" smtClean="0">
                <a:latin typeface="华文楷体" pitchFamily="2" charset="-122"/>
                <a:ea typeface="华文楷体" pitchFamily="2" charset="-122"/>
              </a:rPr>
              <a:t>获取</a:t>
            </a:r>
            <a:r>
              <a:rPr lang="zh-CN" altLang="en-US" sz="2800" dirty="0">
                <a:latin typeface="华文楷体" pitchFamily="2" charset="-122"/>
                <a:ea typeface="华文楷体" pitchFamily="2" charset="-122"/>
              </a:rPr>
              <a:t>利润最大化未必是出于考虑顾客（的利益），但这将对顾客产生积极影响，这是因为当市场对商品有需求时，拥有存货的个人会将商品投入市场</a:t>
            </a:r>
            <a:r>
              <a:rPr lang="zh-CN" altLang="en-US" sz="2800" dirty="0" smtClean="0">
                <a:latin typeface="华文楷体" pitchFamily="2" charset="-122"/>
                <a:ea typeface="华文楷体" pitchFamily="2" charset="-122"/>
              </a:rPr>
              <a:t>。</a:t>
            </a:r>
            <a:endParaRPr lang="zh-CN" altLang="en-US" sz="2800" b="1" dirty="0">
              <a:latin typeface="华文楷体" pitchFamily="2" charset="-122"/>
              <a:ea typeface="华文楷体" pitchFamily="2" charset="-122"/>
            </a:endParaRPr>
          </a:p>
        </p:txBody>
      </p:sp>
      <p:sp>
        <p:nvSpPr>
          <p:cNvPr id="2" name="文本框 1"/>
          <p:cNvSpPr txBox="1"/>
          <p:nvPr/>
        </p:nvSpPr>
        <p:spPr>
          <a:xfrm>
            <a:off x="2679230" y="244383"/>
            <a:ext cx="2304256" cy="523220"/>
          </a:xfrm>
          <a:prstGeom prst="rect">
            <a:avLst/>
          </a:prstGeom>
          <a:noFill/>
        </p:spPr>
        <p:txBody>
          <a:bodyPr wrap="square" rtlCol="0">
            <a:spAutoFit/>
          </a:bodyPr>
          <a:lstStyle/>
          <a:p>
            <a:r>
              <a:rPr lang="en-US" altLang="zh-CN" sz="2800" b="1" dirty="0" smtClean="0"/>
              <a:t>Translation</a:t>
            </a:r>
            <a:endParaRPr lang="zh-CN" altLang="en-US" sz="2800" b="1" dirty="0"/>
          </a:p>
        </p:txBody>
      </p:sp>
      <p:sp>
        <p:nvSpPr>
          <p:cNvPr id="4" name="矩形 3"/>
          <p:cNvSpPr/>
          <p:nvPr/>
        </p:nvSpPr>
        <p:spPr>
          <a:xfrm>
            <a:off x="319290" y="3748531"/>
            <a:ext cx="8573190" cy="461665"/>
          </a:xfrm>
          <a:prstGeom prst="rect">
            <a:avLst/>
          </a:prstGeom>
          <a:ln>
            <a:solidFill>
              <a:srgbClr val="FFC000"/>
            </a:solidFill>
          </a:ln>
        </p:spPr>
        <p:txBody>
          <a:bodyPr wrap="square">
            <a:spAutoFit/>
          </a:bodyPr>
          <a:lstStyle/>
          <a:p>
            <a:pPr marL="363855" indent="-363855" algn="just"/>
            <a:r>
              <a:rPr lang="en-US" altLang="zh-CN" sz="2400" dirty="0"/>
              <a:t>4</a:t>
            </a:r>
            <a:r>
              <a:rPr lang="en-US" altLang="zh-CN" sz="2400" dirty="0" smtClean="0"/>
              <a:t>. </a:t>
            </a:r>
            <a:r>
              <a:rPr lang="en-US" altLang="zh-CN" sz="2400" dirty="0"/>
              <a:t>(Para. 11) Both the law and … declaration of war</a:t>
            </a:r>
            <a:r>
              <a:rPr lang="en-US" altLang="zh-CN" sz="2400" dirty="0" smtClean="0"/>
              <a:t>.</a:t>
            </a:r>
            <a:endParaRPr lang="en-US" altLang="zh-CN" sz="2400" dirty="0"/>
          </a:p>
        </p:txBody>
      </p:sp>
      <p:sp>
        <p:nvSpPr>
          <p:cNvPr id="3" name="矩形 2"/>
          <p:cNvSpPr/>
          <p:nvPr/>
        </p:nvSpPr>
        <p:spPr>
          <a:xfrm>
            <a:off x="657003" y="4457372"/>
            <a:ext cx="8280920" cy="1384995"/>
          </a:xfrm>
          <a:prstGeom prst="rect">
            <a:avLst/>
          </a:prstGeom>
        </p:spPr>
        <p:txBody>
          <a:bodyPr wrap="square">
            <a:spAutoFit/>
          </a:bodyPr>
          <a:lstStyle/>
          <a:p>
            <a:r>
              <a:rPr lang="zh-CN" altLang="en-US" sz="2800" dirty="0" smtClean="0">
                <a:latin typeface="华文楷体" pitchFamily="2" charset="-122"/>
                <a:ea typeface="华文楷体" pitchFamily="2" charset="-122"/>
              </a:rPr>
              <a:t>法律</a:t>
            </a:r>
            <a:r>
              <a:rPr lang="zh-CN" altLang="en-US" sz="2800" dirty="0">
                <a:latin typeface="华文楷体" pitchFamily="2" charset="-122"/>
                <a:ea typeface="华文楷体" pitchFamily="2" charset="-122"/>
              </a:rPr>
              <a:t>和政策的制定者们都把</a:t>
            </a:r>
            <a:r>
              <a:rPr lang="en-US" altLang="zh-CN" sz="2800" dirty="0">
                <a:latin typeface="华文楷体" pitchFamily="2" charset="-122"/>
                <a:ea typeface="华文楷体" pitchFamily="2" charset="-122"/>
              </a:rPr>
              <a:t>SPR</a:t>
            </a:r>
            <a:r>
              <a:rPr lang="zh-CN" altLang="en-US" sz="2800" dirty="0">
                <a:latin typeface="华文楷体" pitchFamily="2" charset="-122"/>
                <a:ea typeface="华文楷体" pitchFamily="2" charset="-122"/>
              </a:rPr>
              <a:t>作为紧急响应的最后手段。法律上对总统做出授权销售</a:t>
            </a:r>
            <a:r>
              <a:rPr lang="en-US" altLang="zh-CN" sz="2800" dirty="0">
                <a:latin typeface="华文楷体" pitchFamily="2" charset="-122"/>
                <a:ea typeface="华文楷体" pitchFamily="2" charset="-122"/>
              </a:rPr>
              <a:t>SPR</a:t>
            </a:r>
            <a:r>
              <a:rPr lang="zh-CN" altLang="en-US" sz="2800" dirty="0">
                <a:latin typeface="华文楷体" pitchFamily="2" charset="-122"/>
                <a:ea typeface="华文楷体" pitchFamily="2" charset="-122"/>
              </a:rPr>
              <a:t>判定所满足的要求在概念上接近于宣战。</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9290" y="149731"/>
            <a:ext cx="2359940"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rPr>
              <a:t>Text (B)</a:t>
            </a:r>
            <a:endParaRPr lang="zh-CN" altLang="en-US" sz="4800" b="1" dirty="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endParaRPr>
          </a:p>
        </p:txBody>
      </p:sp>
      <p:sp>
        <p:nvSpPr>
          <p:cNvPr id="7" name="TextBox 6"/>
          <p:cNvSpPr txBox="1"/>
          <p:nvPr/>
        </p:nvSpPr>
        <p:spPr>
          <a:xfrm>
            <a:off x="323528" y="980728"/>
            <a:ext cx="8568952" cy="461665"/>
          </a:xfrm>
          <a:prstGeom prst="rect">
            <a:avLst/>
          </a:prstGeom>
          <a:solidFill>
            <a:schemeClr val="bg1"/>
          </a:solidFill>
          <a:ln>
            <a:solidFill>
              <a:schemeClr val="accent2">
                <a:lumMod val="40000"/>
                <a:lumOff val="60000"/>
              </a:schemeClr>
            </a:solidFill>
          </a:ln>
        </p:spPr>
        <p:txBody>
          <a:bodyPr wrap="square" rtlCol="0">
            <a:spAutoFit/>
          </a:bodyPr>
          <a:lstStyle/>
          <a:p>
            <a:pPr marL="342900" indent="-342900" algn="just">
              <a:spcBef>
                <a:spcPct val="30000"/>
              </a:spcBef>
            </a:pPr>
            <a:r>
              <a:rPr lang="en-US" altLang="zh-CN" sz="2400" dirty="0"/>
              <a:t>5. (Para. 15) The Rand report… to ameliorate</a:t>
            </a:r>
            <a:r>
              <a:rPr lang="en-US" altLang="zh-CN" sz="2400" dirty="0" smtClean="0"/>
              <a:t>.</a:t>
            </a:r>
            <a:endParaRPr lang="en-US" altLang="zh-CN" sz="2400" dirty="0"/>
          </a:p>
        </p:txBody>
      </p:sp>
      <p:sp>
        <p:nvSpPr>
          <p:cNvPr id="8" name="TextBox 7"/>
          <p:cNvSpPr txBox="1"/>
          <p:nvPr/>
        </p:nvSpPr>
        <p:spPr>
          <a:xfrm>
            <a:off x="691591" y="1703791"/>
            <a:ext cx="8136904" cy="1692771"/>
          </a:xfrm>
          <a:prstGeom prst="rect">
            <a:avLst/>
          </a:prstGeom>
          <a:solidFill>
            <a:schemeClr val="accent3">
              <a:lumMod val="20000"/>
              <a:lumOff val="80000"/>
            </a:schemeClr>
          </a:solidFill>
        </p:spPr>
        <p:txBody>
          <a:bodyPr wrap="square" rtlCol="0">
            <a:spAutoFit/>
          </a:bodyPr>
          <a:lstStyle/>
          <a:p>
            <a:r>
              <a:rPr lang="zh-CN" altLang="en-US" sz="2600" dirty="0" smtClean="0">
                <a:latin typeface="华文楷体" pitchFamily="2" charset="-122"/>
                <a:ea typeface="华文楷体" pitchFamily="2" charset="-122"/>
              </a:rPr>
              <a:t>兰</a:t>
            </a:r>
            <a:r>
              <a:rPr lang="zh-CN" altLang="en-US" sz="2600" dirty="0">
                <a:latin typeface="华文楷体" pitchFamily="2" charset="-122"/>
                <a:ea typeface="华文楷体" pitchFamily="2" charset="-122"/>
              </a:rPr>
              <a:t>德报告指出，关于何时使用</a:t>
            </a:r>
            <a:r>
              <a:rPr lang="en-US" altLang="zh-CN" sz="2600" dirty="0">
                <a:latin typeface="华文楷体" pitchFamily="2" charset="-122"/>
                <a:ea typeface="华文楷体" pitchFamily="2" charset="-122"/>
              </a:rPr>
              <a:t>SPR</a:t>
            </a:r>
            <a:r>
              <a:rPr lang="zh-CN" altLang="en-US" sz="2600" dirty="0">
                <a:latin typeface="华文楷体" pitchFamily="2" charset="-122"/>
                <a:ea typeface="华文楷体" pitchFamily="2" charset="-122"/>
              </a:rPr>
              <a:t>，尚缺乏公开、明确的政策，“如果市场参与者担心严重的供应中断，有可能会引发恐慌性囤积，造成的这一</a:t>
            </a:r>
            <a:r>
              <a:rPr lang="zh-CN" altLang="en-US" sz="2600" dirty="0" smtClean="0">
                <a:latin typeface="华文楷体" pitchFamily="2" charset="-122"/>
                <a:ea typeface="华文楷体" pitchFamily="2" charset="-122"/>
              </a:rPr>
              <a:t>局面</a:t>
            </a:r>
            <a:r>
              <a:rPr lang="zh-CN" altLang="en-US" sz="2600" dirty="0">
                <a:latin typeface="华文楷体" pitchFamily="2" charset="-122"/>
                <a:ea typeface="华文楷体" pitchFamily="2" charset="-122"/>
              </a:rPr>
              <a:t>则</a:t>
            </a:r>
            <a:r>
              <a:rPr lang="zh-CN" altLang="en-US" sz="2600" dirty="0" smtClean="0">
                <a:latin typeface="华文楷体" pitchFamily="2" charset="-122"/>
                <a:ea typeface="华文楷体" pitchFamily="2" charset="-122"/>
              </a:rPr>
              <a:t>具备</a:t>
            </a:r>
            <a:r>
              <a:rPr lang="zh-CN" altLang="en-US" sz="2600" dirty="0">
                <a:latin typeface="华文楷体" pitchFamily="2" charset="-122"/>
                <a:ea typeface="华文楷体" pitchFamily="2" charset="-122"/>
              </a:rPr>
              <a:t>了启用</a:t>
            </a:r>
            <a:r>
              <a:rPr lang="en-US" altLang="zh-CN" sz="2600" dirty="0">
                <a:latin typeface="华文楷体" pitchFamily="2" charset="-122"/>
                <a:ea typeface="华文楷体" pitchFamily="2" charset="-122"/>
              </a:rPr>
              <a:t>SPR</a:t>
            </a:r>
            <a:r>
              <a:rPr lang="zh-CN" altLang="en-US" sz="2600" dirty="0">
                <a:latin typeface="华文楷体" pitchFamily="2" charset="-122"/>
                <a:ea typeface="华文楷体" pitchFamily="2" charset="-122"/>
              </a:rPr>
              <a:t>的条件。”</a:t>
            </a:r>
            <a:endParaRPr lang="zh-CN" altLang="en-US" sz="2600" b="1" dirty="0">
              <a:latin typeface="华文楷体" pitchFamily="2" charset="-122"/>
              <a:ea typeface="华文楷体" pitchFamily="2" charset="-122"/>
            </a:endParaRPr>
          </a:p>
        </p:txBody>
      </p:sp>
      <p:sp>
        <p:nvSpPr>
          <p:cNvPr id="2" name="文本框 1"/>
          <p:cNvSpPr txBox="1"/>
          <p:nvPr/>
        </p:nvSpPr>
        <p:spPr>
          <a:xfrm>
            <a:off x="2679230" y="244383"/>
            <a:ext cx="2304256" cy="523220"/>
          </a:xfrm>
          <a:prstGeom prst="rect">
            <a:avLst/>
          </a:prstGeom>
          <a:noFill/>
        </p:spPr>
        <p:txBody>
          <a:bodyPr wrap="square" rtlCol="0">
            <a:spAutoFit/>
          </a:bodyPr>
          <a:lstStyle/>
          <a:p>
            <a:r>
              <a:rPr lang="en-US" altLang="zh-CN" sz="2800" b="1" dirty="0" smtClean="0"/>
              <a:t>Translation</a:t>
            </a:r>
            <a:endParaRPr lang="zh-CN" altLang="en-US" sz="2800" b="1" dirty="0"/>
          </a:p>
        </p:txBody>
      </p:sp>
      <p:sp>
        <p:nvSpPr>
          <p:cNvPr id="4" name="矩形 3"/>
          <p:cNvSpPr/>
          <p:nvPr/>
        </p:nvSpPr>
        <p:spPr>
          <a:xfrm>
            <a:off x="308847" y="3665588"/>
            <a:ext cx="8573190" cy="461665"/>
          </a:xfrm>
          <a:prstGeom prst="rect">
            <a:avLst/>
          </a:prstGeom>
          <a:ln>
            <a:solidFill>
              <a:srgbClr val="FFC000"/>
            </a:solidFill>
          </a:ln>
        </p:spPr>
        <p:txBody>
          <a:bodyPr wrap="square">
            <a:spAutoFit/>
          </a:bodyPr>
          <a:lstStyle/>
          <a:p>
            <a:pPr marL="363855" indent="-363855" algn="just"/>
            <a:r>
              <a:rPr lang="en-US" altLang="zh-CN" sz="2400" dirty="0"/>
              <a:t>6. </a:t>
            </a:r>
            <a:r>
              <a:rPr lang="en-US" altLang="zh-CN" sz="2400" dirty="0" smtClean="0"/>
              <a:t>Para</a:t>
            </a:r>
            <a:r>
              <a:rPr lang="en-US" altLang="zh-CN" sz="2400" dirty="0"/>
              <a:t>. 16) Policy makers have …would be taken</a:t>
            </a:r>
            <a:r>
              <a:rPr lang="en-US" altLang="zh-CN" sz="2400" dirty="0" smtClean="0"/>
              <a:t>.</a:t>
            </a:r>
            <a:endParaRPr lang="en-US" altLang="zh-CN" sz="2400" dirty="0"/>
          </a:p>
        </p:txBody>
      </p:sp>
      <p:sp>
        <p:nvSpPr>
          <p:cNvPr id="3" name="矩形 2"/>
          <p:cNvSpPr/>
          <p:nvPr/>
        </p:nvSpPr>
        <p:spPr>
          <a:xfrm>
            <a:off x="539762" y="4338834"/>
            <a:ext cx="8280920" cy="1292662"/>
          </a:xfrm>
          <a:prstGeom prst="rect">
            <a:avLst/>
          </a:prstGeom>
          <a:solidFill>
            <a:schemeClr val="accent2">
              <a:lumMod val="20000"/>
              <a:lumOff val="80000"/>
            </a:schemeClr>
          </a:solidFill>
        </p:spPr>
        <p:txBody>
          <a:bodyPr wrap="square">
            <a:spAutoFit/>
          </a:bodyPr>
          <a:lstStyle/>
          <a:p>
            <a:r>
              <a:rPr lang="zh-CN" altLang="en-US" sz="2600" b="1" dirty="0" smtClean="0">
                <a:latin typeface="华文楷体" pitchFamily="2" charset="-122"/>
                <a:ea typeface="华文楷体" pitchFamily="2" charset="-122"/>
              </a:rPr>
              <a:t>政策</a:t>
            </a:r>
            <a:r>
              <a:rPr lang="zh-CN" altLang="en-US" sz="2600" b="1" dirty="0">
                <a:latin typeface="华文楷体" pitchFamily="2" charset="-122"/>
                <a:ea typeface="华文楷体" pitchFamily="2" charset="-122"/>
              </a:rPr>
              <a:t>制定者不愿提前透露什么情况下使用战略石油储备，因为根据当前法律，这意味着要提前规定国家石油供应中断紧急状态的构成和随之应采取的相应行动</a:t>
            </a:r>
            <a:r>
              <a:rPr lang="zh-CN" altLang="en-US" sz="2600" b="1" dirty="0" smtClean="0">
                <a:latin typeface="华文楷体" pitchFamily="2" charset="-122"/>
                <a:ea typeface="华文楷体" pitchFamily="2" charset="-122"/>
              </a:rPr>
              <a:t>。</a:t>
            </a:r>
            <a:endParaRPr lang="zh-CN" altLang="en-US" sz="2600" b="1" dirty="0">
              <a:latin typeface="华文楷体" pitchFamily="2" charset="-122"/>
              <a:ea typeface="华文楷体" pitchFamily="2" charset="-122"/>
            </a:endParaRPr>
          </a:p>
        </p:txBody>
      </p:sp>
      <p:sp>
        <p:nvSpPr>
          <p:cNvPr id="9" name="五角星 8"/>
          <p:cNvSpPr/>
          <p:nvPr/>
        </p:nvSpPr>
        <p:spPr>
          <a:xfrm>
            <a:off x="107714" y="4431946"/>
            <a:ext cx="432048" cy="360040"/>
          </a:xfrm>
          <a:prstGeom prst="star5">
            <a:avLst/>
          </a:prstGeom>
          <a:solidFill>
            <a:srgbClr val="00B0F0"/>
          </a:solidFill>
          <a:ln>
            <a:solidFill>
              <a:srgbClr val="00B0F0"/>
            </a:solidFill>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81024" y="6292852"/>
            <a:ext cx="4572000" cy="369332"/>
          </a:xfrm>
          <a:prstGeom prst="rect">
            <a:avLst/>
          </a:prstGeom>
        </p:spPr>
        <p:txBody>
          <a:bodyPr>
            <a:spAutoFit/>
          </a:bodyPr>
          <a:lstStyle/>
          <a:p>
            <a:pPr>
              <a:spcBef>
                <a:spcPts val="600"/>
              </a:spcBef>
              <a:spcAft>
                <a:spcPts val="0"/>
              </a:spcAft>
            </a:pPr>
            <a:r>
              <a:rPr lang="en-US" altLang="zh-CN" dirty="0" smtClean="0">
                <a:solidFill>
                  <a:prstClr val="black"/>
                </a:solidFill>
                <a:latin typeface="Calibri"/>
              </a:rPr>
              <a:t>6</a:t>
            </a:r>
            <a:r>
              <a:rPr lang="en-US" altLang="zh-CN" dirty="0">
                <a:solidFill>
                  <a:prstClr val="black"/>
                </a:solidFill>
                <a:latin typeface="Calibri"/>
              </a:rPr>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 grpId="0" animBg="1"/>
      <p:bldP spid="3"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5" name="Rectangle 3"/>
          <p:cNvSpPr>
            <a:spLocks noGrp="1"/>
          </p:cNvSpPr>
          <p:nvPr>
            <p:ph type="title"/>
          </p:nvPr>
        </p:nvSpPr>
        <p:spPr>
          <a:xfrm>
            <a:off x="2267744" y="-27384"/>
            <a:ext cx="4464496" cy="792162"/>
          </a:xfrm>
          <a:solidFill>
            <a:schemeClr val="accent6">
              <a:lumMod val="60000"/>
              <a:lumOff val="40000"/>
            </a:schemeClr>
          </a:solidFill>
        </p:spPr>
        <p:txBody>
          <a:bodyPr/>
          <a:lstStyle/>
          <a:p>
            <a:r>
              <a:rPr lang="en-US" altLang="zh-CN" sz="3600" dirty="0" smtClean="0">
                <a:solidFill>
                  <a:srgbClr val="FF0000"/>
                </a:solidFill>
              </a:rPr>
              <a:t>I    Language</a:t>
            </a:r>
            <a:endParaRPr lang="en-US" altLang="zh-CN" sz="3600" dirty="0">
              <a:solidFill>
                <a:srgbClr val="FF0000"/>
              </a:solidFill>
            </a:endParaRPr>
          </a:p>
        </p:txBody>
      </p:sp>
      <p:sp>
        <p:nvSpPr>
          <p:cNvPr id="2" name="TextBox 1"/>
          <p:cNvSpPr txBox="1"/>
          <p:nvPr/>
        </p:nvSpPr>
        <p:spPr>
          <a:xfrm>
            <a:off x="323528" y="766440"/>
            <a:ext cx="8496944" cy="954107"/>
          </a:xfrm>
          <a:prstGeom prst="rect">
            <a:avLst/>
          </a:prstGeom>
          <a:noFill/>
        </p:spPr>
        <p:txBody>
          <a:bodyPr wrap="square" rtlCol="0">
            <a:spAutoFit/>
          </a:bodyPr>
          <a:lstStyle/>
          <a:p>
            <a:r>
              <a:rPr lang="en-US" altLang="zh-CN" sz="2800" b="1" dirty="0" smtClean="0">
                <a:latin typeface="+mn-lt"/>
                <a:ea typeface="+mn-ea"/>
              </a:rPr>
              <a:t>Task 1 </a:t>
            </a:r>
            <a:r>
              <a:rPr lang="en-US" altLang="zh-CN" sz="2800" b="1" dirty="0" smtClean="0"/>
              <a:t>Glossary </a:t>
            </a:r>
            <a:r>
              <a:rPr lang="en-US" altLang="zh-CN" sz="2800" b="1" dirty="0"/>
              <a:t>Match</a:t>
            </a:r>
            <a:endParaRPr lang="zh-CN" altLang="zh-CN" sz="2800" dirty="0"/>
          </a:p>
          <a:p>
            <a:r>
              <a:rPr lang="pt-BR" altLang="zh-CN" sz="2800" dirty="0" smtClean="0"/>
              <a:t>1 e     2 h     3 f     4 g     5 a     6 b    7 d     8 c</a:t>
            </a:r>
          </a:p>
        </p:txBody>
      </p:sp>
      <p:sp>
        <p:nvSpPr>
          <p:cNvPr id="8" name="矩形 7"/>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1" name="TextBox 10"/>
          <p:cNvSpPr txBox="1"/>
          <p:nvPr/>
        </p:nvSpPr>
        <p:spPr>
          <a:xfrm>
            <a:off x="966470" y="2786058"/>
            <a:ext cx="2819712" cy="3016210"/>
          </a:xfrm>
          <a:prstGeom prst="rect">
            <a:avLst/>
          </a:prstGeom>
          <a:noFill/>
        </p:spPr>
        <p:txBody>
          <a:bodyPr wrap="square" rtlCol="0">
            <a:spAutoFit/>
          </a:bodyPr>
          <a:lstStyle/>
          <a:p>
            <a:pPr>
              <a:lnSpc>
                <a:spcPts val="3800"/>
              </a:lnSpc>
            </a:pPr>
            <a:r>
              <a:rPr lang="en-US" sz="2800" dirty="0" smtClean="0"/>
              <a:t>1 rationale   </a:t>
            </a:r>
          </a:p>
          <a:p>
            <a:pPr>
              <a:lnSpc>
                <a:spcPts val="3800"/>
              </a:lnSpc>
            </a:pPr>
            <a:r>
              <a:rPr lang="en-US" sz="2800" dirty="0" smtClean="0"/>
              <a:t>2 articulate   </a:t>
            </a:r>
          </a:p>
          <a:p>
            <a:pPr>
              <a:lnSpc>
                <a:spcPts val="3800"/>
              </a:lnSpc>
            </a:pPr>
            <a:r>
              <a:rPr lang="en-US" sz="2800" dirty="0" smtClean="0"/>
              <a:t>3 inexorably       </a:t>
            </a:r>
          </a:p>
          <a:p>
            <a:pPr>
              <a:lnSpc>
                <a:spcPts val="3800"/>
              </a:lnSpc>
            </a:pPr>
            <a:r>
              <a:rPr lang="en-US" sz="2800" dirty="0" smtClean="0"/>
              <a:t>4 repel     </a:t>
            </a:r>
          </a:p>
          <a:p>
            <a:pPr>
              <a:lnSpc>
                <a:spcPts val="3800"/>
              </a:lnSpc>
            </a:pPr>
            <a:r>
              <a:rPr lang="en-US" sz="2800" dirty="0" smtClean="0"/>
              <a:t>5 barrel</a:t>
            </a:r>
            <a:r>
              <a:rPr lang="en-US" altLang="zh-CN" sz="2800" dirty="0" smtClean="0"/>
              <a:t>			</a:t>
            </a:r>
          </a:p>
        </p:txBody>
      </p:sp>
      <p:sp>
        <p:nvSpPr>
          <p:cNvPr id="10" name="TextBox 9"/>
          <p:cNvSpPr txBox="1"/>
          <p:nvPr/>
        </p:nvSpPr>
        <p:spPr>
          <a:xfrm>
            <a:off x="3786182" y="2786058"/>
            <a:ext cx="4810452" cy="2528897"/>
          </a:xfrm>
          <a:prstGeom prst="rect">
            <a:avLst/>
          </a:prstGeom>
          <a:noFill/>
        </p:spPr>
        <p:txBody>
          <a:bodyPr wrap="square" rtlCol="0">
            <a:spAutoFit/>
          </a:bodyPr>
          <a:lstStyle/>
          <a:p>
            <a:pPr>
              <a:lnSpc>
                <a:spcPts val="3800"/>
              </a:lnSpc>
            </a:pPr>
            <a:r>
              <a:rPr lang="en-US" sz="2800" dirty="0" smtClean="0"/>
              <a:t>6 assault   </a:t>
            </a:r>
          </a:p>
          <a:p>
            <a:pPr>
              <a:lnSpc>
                <a:spcPts val="3800"/>
              </a:lnSpc>
            </a:pPr>
            <a:r>
              <a:rPr lang="en-US" sz="2800" dirty="0" smtClean="0"/>
              <a:t>7 proposition   </a:t>
            </a:r>
          </a:p>
          <a:p>
            <a:pPr>
              <a:lnSpc>
                <a:spcPts val="3800"/>
              </a:lnSpc>
            </a:pPr>
            <a:r>
              <a:rPr lang="en-US" sz="2800" dirty="0" smtClean="0"/>
              <a:t>8 ambiguous</a:t>
            </a:r>
          </a:p>
          <a:p>
            <a:pPr>
              <a:lnSpc>
                <a:spcPts val="3800"/>
              </a:lnSpc>
            </a:pPr>
            <a:r>
              <a:rPr lang="en-US" sz="2800" dirty="0" smtClean="0"/>
              <a:t>9 blockade    </a:t>
            </a:r>
          </a:p>
          <a:p>
            <a:pPr>
              <a:lnSpc>
                <a:spcPts val="3800"/>
              </a:lnSpc>
            </a:pPr>
            <a:r>
              <a:rPr lang="en-US" sz="2800" dirty="0" smtClean="0">
                <a:solidFill>
                  <a:srgbClr val="FF0000"/>
                </a:solidFill>
              </a:rPr>
              <a:t>10 mandated</a:t>
            </a:r>
            <a:endParaRPr lang="en-US" altLang="zh-CN" sz="2800" b="1" dirty="0">
              <a:solidFill>
                <a:srgbClr val="FF0000"/>
              </a:solidFill>
              <a:latin typeface="+mn-lt"/>
              <a:ea typeface="+mn-ea"/>
            </a:endParaRPr>
          </a:p>
        </p:txBody>
      </p:sp>
      <p:pic>
        <p:nvPicPr>
          <p:cNvPr id="12" name="Picture 4" descr="http://a.hiphotos.bdimg.com/album/w%3D2048/sign=d5b727249825bc312b5d06986ae78cb1/6609c93d70cf3bc7677f3f06d000baa1cc112ad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0892" y="4714884"/>
            <a:ext cx="1852361" cy="18523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89898" y="2000240"/>
            <a:ext cx="8496944" cy="523220"/>
          </a:xfrm>
          <a:prstGeom prst="rect">
            <a:avLst/>
          </a:prstGeom>
          <a:noFill/>
        </p:spPr>
        <p:txBody>
          <a:bodyPr wrap="square" rtlCol="0">
            <a:spAutoFit/>
          </a:bodyPr>
          <a:lstStyle/>
          <a:p>
            <a:r>
              <a:rPr lang="en-US" altLang="zh-CN" sz="2800" b="1" dirty="0" smtClean="0"/>
              <a:t>Task 2 Words or Expressions Check</a:t>
            </a:r>
            <a:endParaRPr lang="zh-CN" altLang="zh-CN" sz="2800" dirty="0"/>
          </a:p>
        </p:txBody>
      </p:sp>
    </p:spTree>
    <p:custDataLst>
      <p:tags r:id="rId1"/>
    </p:custData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blinds(horizontal)">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blinds(horizontal)">
                                      <p:cBhvr>
                                        <p:cTn id="25" dur="500"/>
                                        <p:tgtEl>
                                          <p:spTgt spid="1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blinds(horizontal)">
                                      <p:cBhvr>
                                        <p:cTn id="30" dur="500"/>
                                        <p:tgtEl>
                                          <p:spTgt spid="1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blinds(horizontal)">
                                      <p:cBhvr>
                                        <p:cTn id="35" dur="500"/>
                                        <p:tgtEl>
                                          <p:spTgt spid="11">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blinds(horizontal)">
                                      <p:cBhvr>
                                        <p:cTn id="40" dur="500"/>
                                        <p:tgtEl>
                                          <p:spTgt spid="1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animEffect transition="in" filter="blinds(horizontal)">
                                      <p:cBhvr>
                                        <p:cTn id="45" dur="500"/>
                                        <p:tgtEl>
                                          <p:spTgt spid="10">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0">
                                            <p:txEl>
                                              <p:pRg st="2" end="2"/>
                                            </p:txEl>
                                          </p:spTgt>
                                        </p:tgtEl>
                                        <p:attrNameLst>
                                          <p:attrName>style.visibility</p:attrName>
                                        </p:attrNameLst>
                                      </p:cBhvr>
                                      <p:to>
                                        <p:strVal val="visible"/>
                                      </p:to>
                                    </p:set>
                                    <p:animEffect transition="in" filter="blinds(horizontal)">
                                      <p:cBhvr>
                                        <p:cTn id="50" dur="500"/>
                                        <p:tgtEl>
                                          <p:spTgt spid="10">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animEffect transition="in" filter="blinds(horizontal)">
                                      <p:cBhvr>
                                        <p:cTn id="55" dur="500"/>
                                        <p:tgtEl>
                                          <p:spTgt spid="10">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
                                            <p:txEl>
                                              <p:pRg st="4" end="4"/>
                                            </p:txEl>
                                          </p:spTgt>
                                        </p:tgtEl>
                                        <p:attrNameLst>
                                          <p:attrName>style.visibility</p:attrName>
                                        </p:attrNameLst>
                                      </p:cBhvr>
                                      <p:to>
                                        <p:strVal val="visible"/>
                                      </p:to>
                                    </p:set>
                                    <p:animEffect transition="in" filter="blinds(horizontal)">
                                      <p:cBhvr>
                                        <p:cTn id="6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P spid="10" grpId="0" build="p"/>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391" y="763959"/>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0" name="Rectangle 3"/>
          <p:cNvSpPr>
            <a:spLocks noGrp="1"/>
          </p:cNvSpPr>
          <p:nvPr>
            <p:ph type="title"/>
          </p:nvPr>
        </p:nvSpPr>
        <p:spPr>
          <a:xfrm>
            <a:off x="2267744" y="44624"/>
            <a:ext cx="6297612" cy="667310"/>
          </a:xfrm>
        </p:spPr>
        <p:txBody>
          <a:bodyPr>
            <a:normAutofit/>
          </a:bodyPr>
          <a:lstStyle/>
          <a:p>
            <a:pPr algn="l"/>
            <a:r>
              <a:rPr lang="en-US" altLang="zh-CN" dirty="0" smtClean="0">
                <a:solidFill>
                  <a:schemeClr val="accent1">
                    <a:lumMod val="50000"/>
                  </a:schemeClr>
                </a:solidFill>
              </a:rPr>
              <a:t>III Translation</a:t>
            </a:r>
            <a:endParaRPr lang="en-US" altLang="zh-CN" dirty="0">
              <a:solidFill>
                <a:schemeClr val="accent1">
                  <a:lumMod val="50000"/>
                </a:schemeClr>
              </a:solidFill>
            </a:endParaRPr>
          </a:p>
        </p:txBody>
      </p:sp>
      <p:pic>
        <p:nvPicPr>
          <p:cNvPr id="11" name="Picture 41" descr="C:\Documents and Settings\dongyn\Local Settings\Temporary Internet Files\Content.IE5\4KXP76FC\MCj04314950000[1].png">
            <a:hlinkClick r:id="" action="ppaction://noaction"/>
          </p:cNvPr>
          <p:cNvPicPr>
            <a:picLocks noChangeAspect="1" noChangeArrowheads="1"/>
          </p:cNvPicPr>
          <p:nvPr/>
        </p:nvPicPr>
        <p:blipFill>
          <a:blip r:embed="rId5" cstate="print">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
        <p:nvSpPr>
          <p:cNvPr id="13" name="TextBox 12"/>
          <p:cNvSpPr txBox="1"/>
          <p:nvPr/>
        </p:nvSpPr>
        <p:spPr>
          <a:xfrm>
            <a:off x="323528" y="785013"/>
            <a:ext cx="85689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50000"/>
              </a:lnSpc>
              <a:defRPr kumimoji="1" sz="3200" b="1">
                <a:solidFill>
                  <a:srgbClr val="003366"/>
                </a:solidFill>
                <a:latin typeface="Century Gothic" pitchFamily="34" charset="0"/>
              </a:defRPr>
            </a:lvl1pPr>
          </a:lstStyle>
          <a:p>
            <a:pPr marL="1433830" indent="-1433830" algn="just"/>
            <a:r>
              <a:rPr lang="en-US" altLang="zh-CN" sz="2800" dirty="0">
                <a:solidFill>
                  <a:srgbClr val="0000CC"/>
                </a:solidFill>
              </a:rPr>
              <a:t>Task 1 </a:t>
            </a:r>
            <a:r>
              <a:rPr lang="en-US" altLang="zh-CN" sz="2400" b="0" dirty="0">
                <a:solidFill>
                  <a:srgbClr val="0000CC"/>
                </a:solidFill>
              </a:rPr>
              <a:t>Translate the following sentences into Chinese.</a:t>
            </a:r>
            <a:endParaRPr lang="en-US" altLang="zh-CN" sz="2400" b="0" dirty="0" smtClean="0">
              <a:solidFill>
                <a:srgbClr val="0000CC"/>
              </a:solidFill>
            </a:endParaRPr>
          </a:p>
        </p:txBody>
      </p:sp>
      <p:sp>
        <p:nvSpPr>
          <p:cNvPr id="14" name="Text Box 8"/>
          <p:cNvSpPr txBox="1">
            <a:spLocks noChangeArrowheads="1"/>
          </p:cNvSpPr>
          <p:nvPr/>
        </p:nvSpPr>
        <p:spPr bwMode="auto">
          <a:xfrm>
            <a:off x="245705" y="1314710"/>
            <a:ext cx="8568952" cy="54938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449580" indent="-449580" algn="just">
              <a:spcBef>
                <a:spcPts val="600"/>
              </a:spcBef>
            </a:pPr>
            <a:r>
              <a:rPr lang="en-US" altLang="zh-CN" sz="2400" dirty="0" smtClean="0"/>
              <a:t>1</a:t>
            </a:r>
            <a:r>
              <a:rPr lang="en-US" altLang="zh-CN" sz="2400" dirty="0"/>
              <a:t>. </a:t>
            </a:r>
            <a:r>
              <a:rPr lang="zh-CN" altLang="zh-CN" sz="2400" dirty="0"/>
              <a:t>尽管通常其它因素（如</a:t>
            </a:r>
            <a:r>
              <a:rPr lang="en-US" altLang="zh-CN" sz="2400" dirty="0"/>
              <a:t>2007-2009</a:t>
            </a:r>
            <a:r>
              <a:rPr lang="zh-CN" altLang="zh-CN" sz="2400" dirty="0"/>
              <a:t>年的次贷危机及由此引发的金融危机）也会造成经济滑坡，但石油价格的上涨一直被视为是造成经济放缓</a:t>
            </a:r>
            <a:r>
              <a:rPr lang="en-US" altLang="zh-CN" sz="2400" dirty="0"/>
              <a:t>/</a:t>
            </a:r>
            <a:r>
              <a:rPr lang="zh-CN" altLang="zh-CN" sz="2400" dirty="0"/>
              <a:t>下滑的主要因素，情况类似外部征税是造成地缘政治担忧的原因一样。</a:t>
            </a:r>
            <a:r>
              <a:rPr lang="en-US" altLang="zh-CN" sz="2400" dirty="0"/>
              <a:t>(Text A, Para. 2</a:t>
            </a:r>
            <a:r>
              <a:rPr lang="en-US" altLang="zh-CN" sz="2400" dirty="0" smtClean="0"/>
              <a:t>)</a:t>
            </a:r>
            <a:endParaRPr lang="zh-CN" altLang="zh-CN" sz="2400" dirty="0" smtClean="0"/>
          </a:p>
          <a:p>
            <a:pPr marL="443230" indent="-443230">
              <a:spcBef>
                <a:spcPts val="600"/>
              </a:spcBef>
            </a:pPr>
            <a:r>
              <a:rPr lang="en-US" altLang="zh-CN" sz="2400" dirty="0" smtClean="0">
                <a:solidFill>
                  <a:srgbClr val="0000CC"/>
                </a:solidFill>
              </a:rPr>
              <a:t>2. </a:t>
            </a:r>
            <a:r>
              <a:rPr lang="zh-CN" altLang="zh-CN" sz="2400" dirty="0" smtClean="0">
                <a:solidFill>
                  <a:srgbClr val="0000CC"/>
                </a:solidFill>
              </a:rPr>
              <a:t>这种新的现实几乎影响不到美国的战略思维，他们的思维方式还限定在二战时期。那时，全球的经济和军事实力依赖于控制原油供应来源，海军战略及保护能够保证载货量的海上航道为依据。</a:t>
            </a:r>
            <a:r>
              <a:rPr lang="en-US" altLang="zh-CN" sz="2400" dirty="0" smtClean="0">
                <a:solidFill>
                  <a:srgbClr val="0000CC"/>
                </a:solidFill>
              </a:rPr>
              <a:t>(Text A, Para. 4)</a:t>
            </a:r>
            <a:endParaRPr lang="zh-CN" altLang="zh-CN" sz="2400" dirty="0" smtClean="0">
              <a:solidFill>
                <a:srgbClr val="0000CC"/>
              </a:solidFill>
            </a:endParaRPr>
          </a:p>
          <a:p>
            <a:pPr marL="443230" indent="-443230">
              <a:spcBef>
                <a:spcPts val="600"/>
              </a:spcBef>
            </a:pPr>
            <a:r>
              <a:rPr lang="en-US" altLang="zh-CN" sz="2400" dirty="0" smtClean="0"/>
              <a:t>3</a:t>
            </a:r>
            <a:r>
              <a:rPr lang="en-US" altLang="zh-CN" sz="2400" dirty="0"/>
              <a:t>. </a:t>
            </a:r>
            <a:r>
              <a:rPr lang="zh-CN" altLang="zh-CN" sz="2400" dirty="0"/>
              <a:t>最近刚刚退役的前海军中将丹尼斯</a:t>
            </a:r>
            <a:r>
              <a:rPr lang="en-US" altLang="zh-CN" sz="2400" dirty="0"/>
              <a:t>·</a:t>
            </a:r>
            <a:r>
              <a:rPr lang="zh-CN" altLang="zh-CN" sz="2400" dirty="0"/>
              <a:t>麦克金曾在发布那两项报告的顾问委员会任职，并且最近刚刚接管了美国可再生能源委员会。可再生能源委员会将非矿物燃料能源生产者和</a:t>
            </a:r>
            <a:r>
              <a:rPr lang="en-US" altLang="zh-CN" sz="2400" dirty="0"/>
              <a:t>“</a:t>
            </a:r>
            <a:r>
              <a:rPr lang="zh-CN" altLang="zh-CN" sz="2400" dirty="0"/>
              <a:t>财富</a:t>
            </a:r>
            <a:r>
              <a:rPr lang="en-US" altLang="zh-CN" sz="2400" dirty="0"/>
              <a:t>500</a:t>
            </a:r>
            <a:r>
              <a:rPr lang="zh-CN" altLang="zh-CN" sz="2400" dirty="0"/>
              <a:t>强</a:t>
            </a:r>
            <a:r>
              <a:rPr lang="en-US" altLang="zh-CN" sz="2400" dirty="0"/>
              <a:t>”</a:t>
            </a:r>
            <a:r>
              <a:rPr lang="zh-CN" altLang="zh-CN" sz="2400" dirty="0"/>
              <a:t>的公司联合起来共同提升能源效率、提高清洁能源技术。</a:t>
            </a:r>
            <a:r>
              <a:rPr lang="en-US" altLang="zh-CN" sz="2400" dirty="0"/>
              <a:t>(Text A, Para. 12</a:t>
            </a:r>
            <a:r>
              <a:rPr lang="en-US" altLang="zh-CN" sz="2400" dirty="0" smtClean="0"/>
              <a:t>)</a:t>
            </a:r>
            <a:endParaRPr lang="zh-CN" altLang="zh-CN" sz="2400" dirty="0" smtClean="0"/>
          </a:p>
          <a:p>
            <a:pPr marL="449580" indent="-449580" algn="just">
              <a:spcBef>
                <a:spcPts val="600"/>
              </a:spcBef>
            </a:pPr>
            <a:endParaRPr lang="zh-CN" altLang="en-US" sz="2400" dirty="0">
              <a:solidFill>
                <a:schemeClr val="hlink"/>
              </a:solidFill>
            </a:endParaRPr>
          </a:p>
        </p:txBody>
      </p:sp>
    </p:spTree>
    <p:custDataLst>
      <p:tags r:id="rId1"/>
    </p:custData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692696"/>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467544" y="1368226"/>
            <a:ext cx="453650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3200" dirty="0">
                <a:solidFill>
                  <a:srgbClr val="3F4143"/>
                </a:solidFill>
              </a:rPr>
              <a:t>Part 1 (Para.1-2) </a:t>
            </a:r>
            <a:r>
              <a:rPr lang="en-US" altLang="zh-CN" sz="3200" dirty="0" smtClean="0">
                <a:solidFill>
                  <a:srgbClr val="3F4143"/>
                </a:solidFill>
              </a:rPr>
              <a:t>	</a:t>
            </a:r>
            <a:endParaRPr lang="en-US" altLang="zh-CN" sz="3200" dirty="0">
              <a:solidFill>
                <a:srgbClr val="3F4143"/>
              </a:solidFill>
            </a:endParaRPr>
          </a:p>
          <a:p>
            <a:pPr>
              <a:lnSpc>
                <a:spcPct val="150000"/>
              </a:lnSpc>
            </a:pPr>
            <a:r>
              <a:rPr lang="en-US" altLang="zh-CN" sz="3200" dirty="0" smtClean="0">
                <a:solidFill>
                  <a:srgbClr val="3F4143"/>
                </a:solidFill>
              </a:rPr>
              <a:t>Part </a:t>
            </a:r>
            <a:r>
              <a:rPr lang="en-US" altLang="zh-CN" sz="3200" dirty="0">
                <a:solidFill>
                  <a:srgbClr val="3F4143"/>
                </a:solidFill>
              </a:rPr>
              <a:t>2 (</a:t>
            </a:r>
            <a:r>
              <a:rPr lang="en-US" altLang="zh-CN" sz="3200" dirty="0" smtClean="0">
                <a:solidFill>
                  <a:srgbClr val="3F4143"/>
                </a:solidFill>
              </a:rPr>
              <a:t>Para</a:t>
            </a:r>
            <a:r>
              <a:rPr lang="en-US" altLang="zh-CN" sz="3200" dirty="0">
                <a:solidFill>
                  <a:srgbClr val="3F4143"/>
                </a:solidFill>
              </a:rPr>
              <a:t>. </a:t>
            </a:r>
            <a:r>
              <a:rPr lang="en-US" altLang="zh-CN" sz="3200" dirty="0" smtClean="0">
                <a:solidFill>
                  <a:srgbClr val="3F4143"/>
                </a:solidFill>
              </a:rPr>
              <a:t>3-7)</a:t>
            </a:r>
          </a:p>
          <a:p>
            <a:pPr>
              <a:lnSpc>
                <a:spcPct val="150000"/>
              </a:lnSpc>
            </a:pPr>
            <a:r>
              <a:rPr lang="en-US" altLang="zh-CN" sz="3200" dirty="0" smtClean="0">
                <a:solidFill>
                  <a:srgbClr val="3F4143"/>
                </a:solidFill>
              </a:rPr>
              <a:t>Part 3 </a:t>
            </a:r>
            <a:r>
              <a:rPr lang="en-US" altLang="zh-CN" sz="3200" dirty="0">
                <a:solidFill>
                  <a:srgbClr val="3F4143"/>
                </a:solidFill>
              </a:rPr>
              <a:t>(para. 8-14) </a:t>
            </a:r>
          </a:p>
          <a:p>
            <a:pPr>
              <a:lnSpc>
                <a:spcPct val="150000"/>
              </a:lnSpc>
            </a:pPr>
            <a:r>
              <a:rPr lang="en-US" altLang="zh-CN" sz="3200" dirty="0" smtClean="0">
                <a:solidFill>
                  <a:srgbClr val="3F4143"/>
                </a:solidFill>
              </a:rPr>
              <a:t>Part 4 </a:t>
            </a:r>
            <a:r>
              <a:rPr lang="en-US" altLang="zh-CN" sz="3200" dirty="0">
                <a:solidFill>
                  <a:srgbClr val="3F4143"/>
                </a:solidFill>
              </a:rPr>
              <a:t>(para. 15</a:t>
            </a:r>
            <a:r>
              <a:rPr lang="en-US" altLang="zh-CN" sz="3200" dirty="0" smtClean="0">
                <a:solidFill>
                  <a:srgbClr val="3F4143"/>
                </a:solidFill>
              </a:rPr>
              <a:t>)</a:t>
            </a:r>
            <a:endParaRPr lang="zh-CN" altLang="zh-CN" sz="3200" dirty="0">
              <a:solidFill>
                <a:srgbClr val="3F4143"/>
              </a:solidFill>
            </a:endParaRPr>
          </a:p>
        </p:txBody>
      </p:sp>
      <p:sp>
        <p:nvSpPr>
          <p:cNvPr id="10" name="Rectangle 3"/>
          <p:cNvSpPr>
            <a:spLocks noGrp="1"/>
          </p:cNvSpPr>
          <p:nvPr>
            <p:ph type="title"/>
          </p:nvPr>
        </p:nvSpPr>
        <p:spPr>
          <a:xfrm>
            <a:off x="2940289" y="44624"/>
            <a:ext cx="5066177" cy="675530"/>
          </a:xfrm>
        </p:spPr>
        <p:txBody>
          <a:bodyPr>
            <a:normAutofit/>
          </a:bodyPr>
          <a:lstStyle/>
          <a:p>
            <a:r>
              <a:rPr lang="en-US" altLang="zh-CN" sz="3600" dirty="0">
                <a:solidFill>
                  <a:srgbClr val="0000FF"/>
                </a:solidFill>
              </a:rPr>
              <a:t>Text </a:t>
            </a:r>
            <a:r>
              <a:rPr lang="en-US" altLang="zh-CN" sz="3600" dirty="0" smtClean="0">
                <a:solidFill>
                  <a:srgbClr val="0000FF"/>
                </a:solidFill>
              </a:rPr>
              <a:t>  Organization</a:t>
            </a:r>
            <a:endParaRPr lang="en-US" altLang="zh-CN" sz="3600" dirty="0">
              <a:solidFill>
                <a:srgbClr val="0000FF"/>
              </a:solidFill>
            </a:endParaRPr>
          </a:p>
        </p:txBody>
      </p:sp>
      <p:sp>
        <p:nvSpPr>
          <p:cNvPr id="11" name="矩形 10"/>
          <p:cNvSpPr/>
          <p:nvPr/>
        </p:nvSpPr>
        <p:spPr>
          <a:xfrm>
            <a:off x="179388" y="25460"/>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6" name="Rectangle 23"/>
          <p:cNvSpPr>
            <a:spLocks noChangeArrowheads="1"/>
          </p:cNvSpPr>
          <p:nvPr/>
        </p:nvSpPr>
        <p:spPr bwMode="auto">
          <a:xfrm>
            <a:off x="3779912" y="1368226"/>
            <a:ext cx="422655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3200" dirty="0" smtClean="0">
                <a:solidFill>
                  <a:srgbClr val="000099"/>
                </a:solidFill>
              </a:rPr>
              <a:t>	(</a:t>
            </a:r>
            <a:r>
              <a:rPr lang="en-US" altLang="zh-CN" sz="3200" dirty="0">
                <a:solidFill>
                  <a:srgbClr val="000099"/>
                </a:solidFill>
              </a:rPr>
              <a:t>Introduction) </a:t>
            </a:r>
            <a:endParaRPr lang="zh-CN" altLang="zh-CN" sz="3200" dirty="0">
              <a:solidFill>
                <a:srgbClr val="000099"/>
              </a:solidFill>
            </a:endParaRPr>
          </a:p>
          <a:p>
            <a:pPr>
              <a:lnSpc>
                <a:spcPct val="150000"/>
              </a:lnSpc>
            </a:pPr>
            <a:r>
              <a:rPr lang="en-US" altLang="zh-CN" sz="3200" dirty="0" smtClean="0">
                <a:solidFill>
                  <a:srgbClr val="000099"/>
                </a:solidFill>
              </a:rPr>
              <a:t>	(Problem</a:t>
            </a:r>
            <a:r>
              <a:rPr lang="en-US" altLang="zh-CN" sz="3200" dirty="0">
                <a:solidFill>
                  <a:srgbClr val="000099"/>
                </a:solidFill>
              </a:rPr>
              <a:t>) </a:t>
            </a:r>
            <a:endParaRPr lang="zh-CN" altLang="zh-CN" sz="3200" dirty="0">
              <a:solidFill>
                <a:srgbClr val="000099"/>
              </a:solidFill>
            </a:endParaRPr>
          </a:p>
          <a:p>
            <a:pPr>
              <a:lnSpc>
                <a:spcPct val="150000"/>
              </a:lnSpc>
            </a:pPr>
            <a:r>
              <a:rPr lang="en-US" altLang="zh-CN" sz="3200" dirty="0" smtClean="0">
                <a:solidFill>
                  <a:srgbClr val="000099"/>
                </a:solidFill>
              </a:rPr>
              <a:t>	(</a:t>
            </a:r>
            <a:r>
              <a:rPr lang="en-US" altLang="zh-CN" sz="3200" dirty="0">
                <a:solidFill>
                  <a:srgbClr val="000099"/>
                </a:solidFill>
              </a:rPr>
              <a:t>Response) </a:t>
            </a:r>
          </a:p>
          <a:p>
            <a:pPr>
              <a:lnSpc>
                <a:spcPct val="150000"/>
              </a:lnSpc>
            </a:pPr>
            <a:r>
              <a:rPr lang="en-US" altLang="zh-CN" sz="3200" dirty="0" smtClean="0">
                <a:solidFill>
                  <a:srgbClr val="000099"/>
                </a:solidFill>
              </a:rPr>
              <a:t>	(</a:t>
            </a:r>
            <a:r>
              <a:rPr lang="en-US" altLang="zh-CN" sz="3200" dirty="0">
                <a:solidFill>
                  <a:srgbClr val="000099"/>
                </a:solidFill>
              </a:rPr>
              <a:t>Solution) </a:t>
            </a:r>
            <a:endParaRPr lang="zh-CN" altLang="zh-CN" sz="3200" dirty="0">
              <a:solidFill>
                <a:srgbClr val="000099"/>
              </a:solidFill>
            </a:endParaRPr>
          </a:p>
        </p:txBody>
      </p:sp>
      <p:pic>
        <p:nvPicPr>
          <p:cNvPr id="7" name="Picture 2" descr="C:\Users\yangfang\AppData\Local\Microsoft\Windows\Temporary Internet Files\Content.IE5\AJ6RTASO\MM900282798[1].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224" y="4509120"/>
            <a:ext cx="2232248" cy="223224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08680116"/>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0295">
                                            <p:txEl>
                                              <p:pRg st="0" end="0"/>
                                            </p:txEl>
                                          </p:spTgt>
                                        </p:tgtEl>
                                        <p:attrNameLst>
                                          <p:attrName>style.visibility</p:attrName>
                                        </p:attrNameLst>
                                      </p:cBhvr>
                                      <p:to>
                                        <p:strVal val="visible"/>
                                      </p:to>
                                    </p:set>
                                    <p:animEffect transition="in" filter="blinds(horizontal)">
                                      <p:cBhvr>
                                        <p:cTn id="7" dur="500"/>
                                        <p:tgtEl>
                                          <p:spTgt spid="9502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0295">
                                            <p:txEl>
                                              <p:pRg st="1" end="1"/>
                                            </p:txEl>
                                          </p:spTgt>
                                        </p:tgtEl>
                                        <p:attrNameLst>
                                          <p:attrName>style.visibility</p:attrName>
                                        </p:attrNameLst>
                                      </p:cBhvr>
                                      <p:to>
                                        <p:strVal val="visible"/>
                                      </p:to>
                                    </p:set>
                                    <p:animEffect transition="in" filter="blinds(horizontal)">
                                      <p:cBhvr>
                                        <p:cTn id="17" dur="500"/>
                                        <p:tgtEl>
                                          <p:spTgt spid="9502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50295">
                                            <p:txEl>
                                              <p:pRg st="2" end="2"/>
                                            </p:txEl>
                                          </p:spTgt>
                                        </p:tgtEl>
                                        <p:attrNameLst>
                                          <p:attrName>style.visibility</p:attrName>
                                        </p:attrNameLst>
                                      </p:cBhvr>
                                      <p:to>
                                        <p:strVal val="visible"/>
                                      </p:to>
                                    </p:set>
                                    <p:animEffect transition="in" filter="blinds(horizontal)">
                                      <p:cBhvr>
                                        <p:cTn id="27" dur="500"/>
                                        <p:tgtEl>
                                          <p:spTgt spid="95029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50295">
                                            <p:txEl>
                                              <p:pRg st="3" end="3"/>
                                            </p:txEl>
                                          </p:spTgt>
                                        </p:tgtEl>
                                        <p:attrNameLst>
                                          <p:attrName>style.visibility</p:attrName>
                                        </p:attrNameLst>
                                      </p:cBhvr>
                                      <p:to>
                                        <p:strVal val="visible"/>
                                      </p:to>
                                    </p:set>
                                    <p:animEffect transition="in" filter="blinds(horizontal)">
                                      <p:cBhvr>
                                        <p:cTn id="37" dur="500"/>
                                        <p:tgtEl>
                                          <p:spTgt spid="95029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blinds(horizontal)">
                                      <p:cBhvr>
                                        <p:cTn id="4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391" y="763959"/>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0" name="Rectangle 3"/>
          <p:cNvSpPr>
            <a:spLocks noGrp="1"/>
          </p:cNvSpPr>
          <p:nvPr>
            <p:ph type="title"/>
          </p:nvPr>
        </p:nvSpPr>
        <p:spPr>
          <a:xfrm>
            <a:off x="2267744" y="44624"/>
            <a:ext cx="6297612" cy="667310"/>
          </a:xfrm>
        </p:spPr>
        <p:txBody>
          <a:bodyPr>
            <a:normAutofit/>
          </a:bodyPr>
          <a:lstStyle/>
          <a:p>
            <a:pPr algn="l"/>
            <a:r>
              <a:rPr lang="en-US" altLang="zh-CN" dirty="0" smtClean="0">
                <a:solidFill>
                  <a:schemeClr val="accent1">
                    <a:lumMod val="50000"/>
                  </a:schemeClr>
                </a:solidFill>
              </a:rPr>
              <a:t>III Translation</a:t>
            </a:r>
            <a:endParaRPr lang="en-US" altLang="zh-CN" dirty="0">
              <a:solidFill>
                <a:schemeClr val="accent1">
                  <a:lumMod val="50000"/>
                </a:schemeClr>
              </a:solidFill>
            </a:endParaRPr>
          </a:p>
        </p:txBody>
      </p:sp>
      <p:sp>
        <p:nvSpPr>
          <p:cNvPr id="14" name="Text Box 8"/>
          <p:cNvSpPr txBox="1">
            <a:spLocks noChangeArrowheads="1"/>
          </p:cNvSpPr>
          <p:nvPr/>
        </p:nvSpPr>
        <p:spPr bwMode="auto">
          <a:xfrm>
            <a:off x="301804" y="1556792"/>
            <a:ext cx="8568952" cy="30469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449580" indent="-449580" algn="just"/>
            <a:r>
              <a:rPr lang="en-US" altLang="zh-CN" sz="2400" dirty="0"/>
              <a:t>4. </a:t>
            </a:r>
            <a:r>
              <a:rPr lang="zh-CN" altLang="zh-CN" sz="2400" dirty="0"/>
              <a:t>政策制定者不愿提前透露什么情况下使用战略石油储备，因为根据当前法律，这意味着要提前规定国家石油供应中断紧急状态的构成和随之应采取的相应行动。</a:t>
            </a:r>
            <a:r>
              <a:rPr lang="en-US" altLang="zh-CN" sz="2400" dirty="0"/>
              <a:t>(Text B, Para. 16</a:t>
            </a:r>
            <a:r>
              <a:rPr lang="en-US" altLang="zh-CN" sz="2400" dirty="0" smtClean="0"/>
              <a:t>)</a:t>
            </a:r>
            <a:endParaRPr lang="en-US" altLang="zh-CN" sz="2400" dirty="0" smtClean="0">
              <a:solidFill>
                <a:schemeClr val="hlink"/>
              </a:solidFill>
            </a:endParaRPr>
          </a:p>
          <a:p>
            <a:pPr marL="449580" indent="-449580" algn="just"/>
            <a:endParaRPr lang="zh-CN" altLang="en-US" sz="2400" dirty="0" smtClean="0">
              <a:solidFill>
                <a:schemeClr val="hlink"/>
              </a:solidFill>
            </a:endParaRPr>
          </a:p>
          <a:p>
            <a:pPr marL="449580" indent="-449580" algn="just"/>
            <a:r>
              <a:rPr lang="en-US" altLang="zh-CN" sz="2400" dirty="0">
                <a:solidFill>
                  <a:srgbClr val="0000CC"/>
                </a:solidFill>
              </a:rPr>
              <a:t>5. </a:t>
            </a:r>
            <a:r>
              <a:rPr lang="zh-CN" altLang="zh-CN" sz="2400" dirty="0">
                <a:solidFill>
                  <a:srgbClr val="0000CC"/>
                </a:solidFill>
              </a:rPr>
              <a:t>大多数战争发生在利比亚或埃及西部沙漠地区，尽管在这些地方没有发现石油，但北非仍是抢夺波斯湾石油的战争地。战争的一方是意大利和德国，另一方是英国和美国。（</a:t>
            </a:r>
            <a:r>
              <a:rPr lang="en-US" altLang="zh-CN" sz="2400" dirty="0">
                <a:solidFill>
                  <a:srgbClr val="0000CC"/>
                </a:solidFill>
              </a:rPr>
              <a:t>Text C, Para. 8</a:t>
            </a:r>
            <a:r>
              <a:rPr lang="zh-CN" altLang="zh-CN" sz="2400" dirty="0" smtClean="0">
                <a:solidFill>
                  <a:srgbClr val="0000CC"/>
                </a:solidFill>
              </a:rPr>
              <a:t>）</a:t>
            </a:r>
            <a:endParaRPr lang="zh-CN" altLang="en-US" sz="2400" dirty="0">
              <a:solidFill>
                <a:srgbClr val="0000CC"/>
              </a:solidFill>
            </a:endParaRPr>
          </a:p>
        </p:txBody>
      </p:sp>
      <p:sp>
        <p:nvSpPr>
          <p:cNvPr id="8" name="TextBox 12"/>
          <p:cNvSpPr txBox="1"/>
          <p:nvPr/>
        </p:nvSpPr>
        <p:spPr>
          <a:xfrm>
            <a:off x="323528" y="785013"/>
            <a:ext cx="85689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50000"/>
              </a:lnSpc>
              <a:defRPr kumimoji="1" sz="3200" b="1">
                <a:solidFill>
                  <a:srgbClr val="003366"/>
                </a:solidFill>
                <a:latin typeface="Century Gothic" pitchFamily="34" charset="0"/>
              </a:defRPr>
            </a:lvl1pPr>
          </a:lstStyle>
          <a:p>
            <a:pPr marL="1433830" indent="-1433830" algn="just"/>
            <a:r>
              <a:rPr lang="en-US" altLang="zh-CN" sz="2800" dirty="0">
                <a:solidFill>
                  <a:srgbClr val="0000CC"/>
                </a:solidFill>
              </a:rPr>
              <a:t>Task 1 </a:t>
            </a:r>
            <a:r>
              <a:rPr lang="en-US" altLang="zh-CN" sz="2400" b="0" dirty="0">
                <a:solidFill>
                  <a:srgbClr val="0000CC"/>
                </a:solidFill>
              </a:rPr>
              <a:t>Translate the following sentences into Chinese.</a:t>
            </a:r>
            <a:endParaRPr lang="en-US" altLang="zh-CN" sz="2400" b="0" dirty="0" smtClean="0">
              <a:solidFill>
                <a:srgbClr val="0000CC"/>
              </a:solidFill>
            </a:endParaRPr>
          </a:p>
        </p:txBody>
      </p:sp>
    </p:spTree>
    <p:custDataLst>
      <p:tags r:id="rId1"/>
    </p:custData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linds(horizontal)">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矩形 8"/>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0" name="Rectangle 3"/>
          <p:cNvSpPr>
            <a:spLocks noGrp="1"/>
          </p:cNvSpPr>
          <p:nvPr>
            <p:ph type="title"/>
          </p:nvPr>
        </p:nvSpPr>
        <p:spPr>
          <a:xfrm>
            <a:off x="2267744" y="118484"/>
            <a:ext cx="4464496" cy="667310"/>
          </a:xfrm>
          <a:solidFill>
            <a:schemeClr val="accent6">
              <a:lumMod val="60000"/>
              <a:lumOff val="40000"/>
            </a:schemeClr>
          </a:solidFill>
        </p:spPr>
        <p:txBody>
          <a:bodyPr>
            <a:normAutofit/>
          </a:bodyPr>
          <a:lstStyle/>
          <a:p>
            <a:pPr algn="l"/>
            <a:r>
              <a:rPr lang="en-US" altLang="zh-CN" sz="3200" dirty="0" smtClean="0">
                <a:solidFill>
                  <a:schemeClr val="accent1">
                    <a:lumMod val="50000"/>
                  </a:schemeClr>
                </a:solidFill>
              </a:rPr>
              <a:t>III Translation     </a:t>
            </a:r>
            <a:r>
              <a:rPr lang="en-US" altLang="zh-CN" sz="3200" dirty="0" smtClean="0">
                <a:solidFill>
                  <a:schemeClr val="tx1"/>
                </a:solidFill>
              </a:rPr>
              <a:t>Task 2</a:t>
            </a:r>
            <a:r>
              <a:rPr lang="en-US" altLang="zh-CN" sz="3200" dirty="0" smtClean="0">
                <a:solidFill>
                  <a:schemeClr val="accent1">
                    <a:lumMod val="50000"/>
                  </a:schemeClr>
                </a:solidFill>
              </a:rPr>
              <a:t> </a:t>
            </a:r>
            <a:endParaRPr lang="en-US" altLang="zh-CN" sz="3200" dirty="0">
              <a:solidFill>
                <a:schemeClr val="accent1">
                  <a:lumMod val="50000"/>
                </a:schemeClr>
              </a:solidFill>
            </a:endParaRPr>
          </a:p>
        </p:txBody>
      </p:sp>
      <p:sp>
        <p:nvSpPr>
          <p:cNvPr id="14" name="Text Box 8"/>
          <p:cNvSpPr txBox="1">
            <a:spLocks noChangeArrowheads="1"/>
          </p:cNvSpPr>
          <p:nvPr/>
        </p:nvSpPr>
        <p:spPr bwMode="auto">
          <a:xfrm>
            <a:off x="214282" y="857232"/>
            <a:ext cx="8643966" cy="56117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457200" indent="-457200" algn="just">
              <a:lnSpc>
                <a:spcPts val="2800"/>
              </a:lnSpc>
              <a:buClr>
                <a:srgbClr val="009900"/>
              </a:buClr>
              <a:buFont typeface="Arial" pitchFamily="34" charset="0"/>
              <a:buChar char="•"/>
            </a:pPr>
            <a:r>
              <a:rPr lang="en-US" altLang="zh-CN" sz="2600" dirty="0" smtClean="0"/>
              <a:t>Under </a:t>
            </a:r>
            <a:r>
              <a:rPr lang="en-US" altLang="zh-CN" sz="2600" dirty="0"/>
              <a:t>the circumstance of world petroleum security, the demand for oil is increasing progressively;  </a:t>
            </a:r>
            <a:endParaRPr lang="zh-CN" altLang="zh-CN" sz="2600" dirty="0"/>
          </a:p>
          <a:p>
            <a:pPr marL="457200" lvl="0" indent="354330">
              <a:buClr>
                <a:srgbClr val="009900"/>
              </a:buClr>
              <a:buFont typeface="Arial" pitchFamily="34" charset="0"/>
              <a:buChar char="•"/>
            </a:pPr>
            <a:r>
              <a:rPr lang="en-US" altLang="zh-CN" sz="2600" dirty="0"/>
              <a:t>the increment of supply is insufficient;</a:t>
            </a:r>
            <a:endParaRPr lang="zh-CN" altLang="zh-CN" sz="2600" dirty="0"/>
          </a:p>
          <a:p>
            <a:pPr marL="457200" lvl="0" indent="354330">
              <a:buClr>
                <a:srgbClr val="009900"/>
              </a:buClr>
              <a:buFont typeface="Arial" pitchFamily="34" charset="0"/>
              <a:buChar char="•"/>
            </a:pPr>
            <a:r>
              <a:rPr lang="en-US" altLang="zh-CN" sz="2600" dirty="0"/>
              <a:t>the reserve/production ration decreases; </a:t>
            </a:r>
            <a:endParaRPr lang="zh-CN" altLang="zh-CN" sz="2600" dirty="0"/>
          </a:p>
          <a:p>
            <a:pPr marL="457200" lvl="0" indent="354330">
              <a:buClr>
                <a:srgbClr val="009900"/>
              </a:buClr>
              <a:buFont typeface="Arial" pitchFamily="34" charset="0"/>
              <a:buChar char="•"/>
            </a:pPr>
            <a:r>
              <a:rPr lang="en-US" altLang="zh-CN" sz="2600" dirty="0"/>
              <a:t>the struggle of oil geopolitics is increasingly fierce;</a:t>
            </a:r>
            <a:endParaRPr lang="zh-CN" altLang="zh-CN" sz="2600" dirty="0"/>
          </a:p>
          <a:p>
            <a:pPr marL="457200" lvl="0" indent="354330">
              <a:buClr>
                <a:srgbClr val="009900"/>
              </a:buClr>
              <a:buFont typeface="Arial" pitchFamily="34" charset="0"/>
              <a:buChar char="•"/>
            </a:pPr>
            <a:r>
              <a:rPr lang="en-US" altLang="zh-CN" sz="2600" dirty="0"/>
              <a:t>the security of transportation is notable;</a:t>
            </a:r>
            <a:endParaRPr lang="zh-CN" altLang="zh-CN" sz="2600" dirty="0"/>
          </a:p>
          <a:p>
            <a:pPr marL="457200" lvl="0" indent="354330">
              <a:buClr>
                <a:srgbClr val="009900"/>
              </a:buClr>
              <a:buFont typeface="Arial" pitchFamily="34" charset="0"/>
              <a:buChar char="•"/>
            </a:pPr>
            <a:r>
              <a:rPr lang="en-US" altLang="zh-CN" sz="2600" dirty="0"/>
              <a:t>the situation of multiple demand-supply presents </a:t>
            </a:r>
            <a:r>
              <a:rPr lang="en-US" altLang="zh-CN" sz="2600" dirty="0" smtClean="0"/>
              <a:t> progressively</a:t>
            </a:r>
            <a:r>
              <a:rPr lang="en-US" altLang="zh-CN" sz="2600" dirty="0"/>
              <a:t>;</a:t>
            </a:r>
            <a:endParaRPr lang="zh-CN" altLang="zh-CN" sz="2600" dirty="0"/>
          </a:p>
          <a:p>
            <a:pPr marL="457200" lvl="0" indent="354330">
              <a:buClr>
                <a:srgbClr val="009900"/>
              </a:buClr>
              <a:buFont typeface="Arial" pitchFamily="34" charset="0"/>
              <a:buChar char="•"/>
            </a:pPr>
            <a:r>
              <a:rPr lang="en-US" altLang="zh-CN" sz="2600" dirty="0"/>
              <a:t>the uncertain factors for world oil price enhance. </a:t>
            </a:r>
            <a:endParaRPr lang="zh-CN" altLang="zh-CN" sz="2600" dirty="0"/>
          </a:p>
          <a:p>
            <a:pPr marL="457200" lvl="0" indent="-457200">
              <a:buClr>
                <a:srgbClr val="009900"/>
              </a:buClr>
              <a:buFont typeface="Arial" pitchFamily="34" charset="0"/>
              <a:buChar char="•"/>
            </a:pPr>
            <a:r>
              <a:rPr lang="en-US" altLang="zh-CN" sz="2600" dirty="0"/>
              <a:t>The U.S. ability for controlling world oil market is strengthened markedly after the Iraq War.</a:t>
            </a:r>
            <a:endParaRPr lang="zh-CN" altLang="zh-CN" sz="2600" dirty="0"/>
          </a:p>
          <a:p>
            <a:pPr marL="457200" lvl="0" indent="-457200">
              <a:buClr>
                <a:srgbClr val="009900"/>
              </a:buClr>
              <a:buFont typeface="Arial" pitchFamily="34" charset="0"/>
              <a:buChar char="•"/>
            </a:pPr>
            <a:r>
              <a:rPr lang="en-US" altLang="zh-CN" sz="2600" dirty="0"/>
              <a:t>How to solve the energy cooperation relationship with the U.S.A. becomes a vital issue for consumer countries. </a:t>
            </a:r>
            <a:endParaRPr lang="zh-CN" altLang="en-US" sz="2600" dirty="0"/>
          </a:p>
        </p:txBody>
      </p:sp>
    </p:spTree>
    <p:custDataLst>
      <p:tags r:id="rId1"/>
    </p:custData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3648"/>
            <a:ext cx="5136342"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rPr>
              <a:t>Text Learning (A)</a:t>
            </a:r>
            <a:endParaRPr lang="zh-CN" alt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endParaRPr>
          </a:p>
        </p:txBody>
      </p:sp>
      <p:sp>
        <p:nvSpPr>
          <p:cNvPr id="7" name="TextBox 6"/>
          <p:cNvSpPr txBox="1"/>
          <p:nvPr/>
        </p:nvSpPr>
        <p:spPr>
          <a:xfrm>
            <a:off x="323528" y="980728"/>
            <a:ext cx="8424936" cy="2246769"/>
          </a:xfrm>
          <a:prstGeom prst="rect">
            <a:avLst/>
          </a:prstGeom>
          <a:solidFill>
            <a:schemeClr val="bg1"/>
          </a:solidFill>
          <a:ln>
            <a:solidFill>
              <a:schemeClr val="accent2">
                <a:lumMod val="40000"/>
                <a:lumOff val="60000"/>
              </a:schemeClr>
            </a:solidFill>
          </a:ln>
        </p:spPr>
        <p:txBody>
          <a:bodyPr wrap="square" rtlCol="0">
            <a:spAutoFit/>
          </a:bodyPr>
          <a:lstStyle/>
          <a:p>
            <a:pPr marL="363538" indent="-363538" algn="just"/>
            <a:r>
              <a:rPr lang="en-US" altLang="zh-CN" sz="2800" dirty="0" smtClean="0"/>
              <a:t>1. (Para.2) In 2000, oil has hit the then unheard of price of $40 a barrel, and within months the dot-com bubble collapsed. Crude spikes over $100 a barrel in 2007, and a few months later the economy tanked.</a:t>
            </a:r>
            <a:endParaRPr lang="zh-CN" altLang="en-US" sz="2800" dirty="0"/>
          </a:p>
        </p:txBody>
      </p:sp>
      <p:sp>
        <p:nvSpPr>
          <p:cNvPr id="8" name="TextBox 7"/>
          <p:cNvSpPr txBox="1"/>
          <p:nvPr/>
        </p:nvSpPr>
        <p:spPr>
          <a:xfrm>
            <a:off x="428596" y="3500438"/>
            <a:ext cx="8136904" cy="954107"/>
          </a:xfrm>
          <a:prstGeom prst="rect">
            <a:avLst/>
          </a:prstGeom>
          <a:solidFill>
            <a:schemeClr val="accent5">
              <a:lumMod val="20000"/>
              <a:lumOff val="80000"/>
            </a:schemeClr>
          </a:solidFill>
        </p:spPr>
        <p:txBody>
          <a:bodyPr wrap="square" rtlCol="0">
            <a:spAutoFit/>
          </a:bodyPr>
          <a:lstStyle/>
          <a:p>
            <a:r>
              <a:rPr lang="en-US" sz="2800" b="1" dirty="0" smtClean="0"/>
              <a:t>2000</a:t>
            </a:r>
            <a:r>
              <a:rPr lang="zh-CN" altLang="en-US" sz="2800" b="1" dirty="0" smtClean="0"/>
              <a:t>年，石油价格升至前所未闻的每桶</a:t>
            </a:r>
            <a:r>
              <a:rPr lang="en-US" sz="2800" b="1" dirty="0" smtClean="0"/>
              <a:t>40</a:t>
            </a:r>
            <a:r>
              <a:rPr lang="zh-CN" altLang="en-US" sz="2800" b="1" dirty="0" smtClean="0"/>
              <a:t>美元，几个月之内，互联网经济泡沫破裂了。</a:t>
            </a:r>
            <a:endParaRPr lang="zh-CN" altLang="en-US" sz="2800" b="1" dirty="0"/>
          </a:p>
        </p:txBody>
      </p:sp>
    </p:spTree>
    <p:extLst>
      <p:ext uri="{BB962C8B-B14F-4D97-AF65-F5344CB8AC3E}">
        <p14:creationId xmlns:p14="http://schemas.microsoft.com/office/powerpoint/2010/main" val="32231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3648"/>
            <a:ext cx="5136342"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rPr>
              <a:t>Text Learning (A)</a:t>
            </a:r>
            <a:endParaRPr lang="zh-CN" alt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endParaRPr>
          </a:p>
        </p:txBody>
      </p:sp>
      <p:sp>
        <p:nvSpPr>
          <p:cNvPr id="9" name="TextBox 8"/>
          <p:cNvSpPr txBox="1"/>
          <p:nvPr/>
        </p:nvSpPr>
        <p:spPr>
          <a:xfrm>
            <a:off x="323528" y="844645"/>
            <a:ext cx="8496944" cy="2308324"/>
          </a:xfrm>
          <a:prstGeom prst="rect">
            <a:avLst/>
          </a:prstGeom>
          <a:solidFill>
            <a:schemeClr val="bg1"/>
          </a:solidFill>
          <a:ln>
            <a:solidFill>
              <a:schemeClr val="accent2">
                <a:lumMod val="40000"/>
                <a:lumOff val="60000"/>
              </a:schemeClr>
            </a:solidFill>
          </a:ln>
        </p:spPr>
        <p:txBody>
          <a:bodyPr wrap="square" rtlCol="0">
            <a:spAutoFit/>
          </a:bodyPr>
          <a:lstStyle/>
          <a:p>
            <a:pPr marL="363538" indent="-363538" algn="just"/>
            <a:r>
              <a:rPr lang="en-US" altLang="zh-CN" sz="2400" dirty="0" smtClean="0"/>
              <a:t>2. (Para. 2) While there were usually other factors driving those downturns – in 2007-09 it was the subprime mortgage mess and resulting financial crisis for instance – rising oil has always been seen as a major contributor to economic slowdowns, the equivalent of an externally imposed tax that was cause for geopolitical concerns. </a:t>
            </a:r>
            <a:endParaRPr lang="zh-CN" altLang="en-US" sz="2400" dirty="0"/>
          </a:p>
        </p:txBody>
      </p:sp>
      <p:sp>
        <p:nvSpPr>
          <p:cNvPr id="5" name="TextBox 7"/>
          <p:cNvSpPr txBox="1"/>
          <p:nvPr/>
        </p:nvSpPr>
        <p:spPr>
          <a:xfrm>
            <a:off x="683568" y="3573016"/>
            <a:ext cx="8136904" cy="2246769"/>
          </a:xfrm>
          <a:prstGeom prst="rect">
            <a:avLst/>
          </a:prstGeom>
          <a:solidFill>
            <a:srgbClr val="FFCCFF"/>
          </a:solidFill>
        </p:spPr>
        <p:txBody>
          <a:bodyPr wrap="square" rtlCol="0">
            <a:spAutoFit/>
          </a:bodyPr>
          <a:lstStyle/>
          <a:p>
            <a:r>
              <a:rPr lang="zh-CN" altLang="zh-CN" sz="2800" b="1" dirty="0" smtClean="0"/>
              <a:t>尽管</a:t>
            </a:r>
            <a:r>
              <a:rPr lang="zh-CN" altLang="zh-CN" sz="2800" b="1" dirty="0"/>
              <a:t>通常其它因素（如</a:t>
            </a:r>
            <a:r>
              <a:rPr lang="en-US" altLang="zh-CN" sz="2800" b="1" dirty="0"/>
              <a:t>2007-2009</a:t>
            </a:r>
            <a:r>
              <a:rPr lang="zh-CN" altLang="zh-CN" sz="2800" b="1" dirty="0"/>
              <a:t>年的次贷危机及由此引发的金融危机）也会造成经济滑坡，但石油价格的上涨一直被视为是造成经济放缓</a:t>
            </a:r>
            <a:r>
              <a:rPr lang="en-US" altLang="zh-CN" sz="2800" b="1" dirty="0"/>
              <a:t>/</a:t>
            </a:r>
            <a:r>
              <a:rPr lang="zh-CN" altLang="zh-CN" sz="2800" b="1" dirty="0"/>
              <a:t>下滑的主要因素</a:t>
            </a:r>
            <a:r>
              <a:rPr lang="zh-CN" altLang="zh-CN" sz="2800" b="1" dirty="0" smtClean="0"/>
              <a:t>，</a:t>
            </a:r>
            <a:r>
              <a:rPr lang="zh-CN" altLang="en-US" sz="2800" b="1" dirty="0" smtClean="0"/>
              <a:t>如同</a:t>
            </a:r>
            <a:r>
              <a:rPr lang="zh-CN" altLang="zh-CN" sz="2800" b="1" dirty="0" smtClean="0"/>
              <a:t>外部</a:t>
            </a:r>
            <a:r>
              <a:rPr lang="zh-CN" altLang="zh-CN" sz="2800" b="1" dirty="0"/>
              <a:t>征税是造成地缘政治担忧</a:t>
            </a:r>
            <a:r>
              <a:rPr lang="zh-CN" altLang="zh-CN" sz="2800" b="1" dirty="0" smtClean="0"/>
              <a:t>的</a:t>
            </a:r>
            <a:r>
              <a:rPr lang="zh-CN" altLang="en-US" sz="2800" b="1" dirty="0" smtClean="0"/>
              <a:t>主要</a:t>
            </a:r>
            <a:r>
              <a:rPr lang="zh-CN" altLang="zh-CN" sz="2800" b="1" dirty="0" smtClean="0"/>
              <a:t>原因</a:t>
            </a:r>
            <a:r>
              <a:rPr lang="zh-CN" altLang="zh-CN" sz="2800" b="1" dirty="0"/>
              <a:t>一样。</a:t>
            </a:r>
            <a:endParaRPr lang="zh-CN" altLang="en-US" sz="2800" b="1" dirty="0"/>
          </a:p>
        </p:txBody>
      </p:sp>
      <p:sp>
        <p:nvSpPr>
          <p:cNvPr id="7" name="五角星 6"/>
          <p:cNvSpPr/>
          <p:nvPr/>
        </p:nvSpPr>
        <p:spPr>
          <a:xfrm>
            <a:off x="107504" y="1473409"/>
            <a:ext cx="432048" cy="404465"/>
          </a:xfrm>
          <a:prstGeom prst="star5">
            <a:avLst/>
          </a:prstGeom>
          <a:solidFill>
            <a:srgbClr val="00B0F0"/>
          </a:solidFill>
          <a:ln>
            <a:solidFill>
              <a:srgbClr val="00B0F0"/>
            </a:solidFill>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085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3648"/>
            <a:ext cx="5136342"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rPr>
              <a:t>Text Learning (A)</a:t>
            </a:r>
            <a:endParaRPr lang="zh-CN" alt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endParaRPr>
          </a:p>
        </p:txBody>
      </p:sp>
      <p:sp>
        <p:nvSpPr>
          <p:cNvPr id="5" name="TextBox 4"/>
          <p:cNvSpPr txBox="1"/>
          <p:nvPr/>
        </p:nvSpPr>
        <p:spPr>
          <a:xfrm>
            <a:off x="490375" y="886223"/>
            <a:ext cx="8280920" cy="3108543"/>
          </a:xfrm>
          <a:prstGeom prst="rect">
            <a:avLst/>
          </a:prstGeom>
          <a:solidFill>
            <a:schemeClr val="bg1"/>
          </a:solidFill>
          <a:ln>
            <a:solidFill>
              <a:schemeClr val="accent2">
                <a:lumMod val="40000"/>
                <a:lumOff val="60000"/>
              </a:schemeClr>
            </a:solidFill>
          </a:ln>
        </p:spPr>
        <p:txBody>
          <a:bodyPr wrap="square" rtlCol="0">
            <a:spAutoFit/>
          </a:bodyPr>
          <a:lstStyle/>
          <a:p>
            <a:pPr marL="363538" indent="-363538" algn="just"/>
            <a:r>
              <a:rPr lang="en-US" altLang="zh-CN" sz="2800" dirty="0" smtClean="0"/>
              <a:t>3. (Para.3) But this time around, economic prognosticators are saying that the $100-a-barrel oil prices of the past two months – as long as they don’t spike into the stratosphere – will only have a transitory impact on growth, which is projected to be above 3 percent for the rest of this year.</a:t>
            </a:r>
            <a:endParaRPr lang="zh-CN" altLang="en-US" sz="2800" dirty="0"/>
          </a:p>
        </p:txBody>
      </p:sp>
      <p:sp>
        <p:nvSpPr>
          <p:cNvPr id="6" name="TextBox 5"/>
          <p:cNvSpPr txBox="1"/>
          <p:nvPr/>
        </p:nvSpPr>
        <p:spPr>
          <a:xfrm>
            <a:off x="706399" y="4221088"/>
            <a:ext cx="8064896" cy="1815882"/>
          </a:xfrm>
          <a:prstGeom prst="rect">
            <a:avLst/>
          </a:prstGeom>
          <a:solidFill>
            <a:srgbClr val="CCFFCC"/>
          </a:solidFill>
        </p:spPr>
        <p:txBody>
          <a:bodyPr wrap="square" rtlCol="0">
            <a:spAutoFit/>
          </a:bodyPr>
          <a:lstStyle/>
          <a:p>
            <a:r>
              <a:rPr lang="zh-CN" altLang="en-US" sz="2800" b="1" dirty="0" smtClean="0"/>
              <a:t>然而</a:t>
            </a:r>
            <a:r>
              <a:rPr lang="zh-CN" altLang="en-US" sz="2800" b="1" dirty="0"/>
              <a:t>，这一次，经济预言家们说，过去两个月每桶</a:t>
            </a:r>
            <a:r>
              <a:rPr lang="en-US" altLang="zh-CN" sz="2800" b="1" dirty="0"/>
              <a:t>100</a:t>
            </a:r>
            <a:r>
              <a:rPr lang="zh-CN" altLang="en-US" sz="2800" b="1" dirty="0"/>
              <a:t>美元的石油价格，只要不涨到天价，将只会对经济增长有暂时的影响，在今年的后几个月中，经济增长预计高于</a:t>
            </a:r>
            <a:r>
              <a:rPr lang="en-US" altLang="zh-CN" sz="2800" b="1" dirty="0"/>
              <a:t>3%</a:t>
            </a:r>
            <a:r>
              <a:rPr lang="zh-CN" altLang="en-US" sz="2800" b="1" dirty="0"/>
              <a:t>。</a:t>
            </a:r>
          </a:p>
        </p:txBody>
      </p:sp>
    </p:spTree>
    <p:extLst>
      <p:ext uri="{BB962C8B-B14F-4D97-AF65-F5344CB8AC3E}">
        <p14:creationId xmlns:p14="http://schemas.microsoft.com/office/powerpoint/2010/main" val="114778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3648"/>
            <a:ext cx="5136342"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rPr>
              <a:t>Text Learning (A)</a:t>
            </a:r>
            <a:endParaRPr lang="zh-CN" alt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endParaRPr>
          </a:p>
        </p:txBody>
      </p:sp>
      <p:sp>
        <p:nvSpPr>
          <p:cNvPr id="9" name="TextBox 8"/>
          <p:cNvSpPr txBox="1"/>
          <p:nvPr/>
        </p:nvSpPr>
        <p:spPr>
          <a:xfrm>
            <a:off x="323528" y="844645"/>
            <a:ext cx="8496944" cy="2308324"/>
          </a:xfrm>
          <a:prstGeom prst="rect">
            <a:avLst/>
          </a:prstGeom>
          <a:noFill/>
          <a:ln>
            <a:solidFill>
              <a:schemeClr val="accent2">
                <a:lumMod val="40000"/>
                <a:lumOff val="60000"/>
              </a:schemeClr>
            </a:solidFill>
          </a:ln>
        </p:spPr>
        <p:txBody>
          <a:bodyPr wrap="square" rtlCol="0">
            <a:spAutoFit/>
          </a:bodyPr>
          <a:lstStyle/>
          <a:p>
            <a:pPr marL="363538" indent="-363538"/>
            <a:r>
              <a:rPr lang="en-US" altLang="zh-CN" sz="2400" dirty="0" smtClean="0"/>
              <a:t>4. (Para. 4) Yet little of that reality influenced U.S. strategic thinking, which is still dominated by a mindset forged during World War II when global economic and military power defended on controlling access to sources of crude, and naval strategy was predicated on protecting the sea lanes that guaranteed shipments.</a:t>
            </a:r>
            <a:endParaRPr lang="zh-CN" altLang="en-US" dirty="0"/>
          </a:p>
        </p:txBody>
      </p:sp>
      <p:sp>
        <p:nvSpPr>
          <p:cNvPr id="10" name="TextBox 9"/>
          <p:cNvSpPr txBox="1"/>
          <p:nvPr/>
        </p:nvSpPr>
        <p:spPr>
          <a:xfrm>
            <a:off x="773792" y="3356992"/>
            <a:ext cx="8064896" cy="1815882"/>
          </a:xfrm>
          <a:prstGeom prst="rect">
            <a:avLst/>
          </a:prstGeom>
          <a:solidFill>
            <a:schemeClr val="accent6">
              <a:lumMod val="60000"/>
              <a:lumOff val="40000"/>
            </a:schemeClr>
          </a:solidFill>
        </p:spPr>
        <p:txBody>
          <a:bodyPr wrap="square" rtlCol="0">
            <a:spAutoFit/>
          </a:bodyPr>
          <a:lstStyle/>
          <a:p>
            <a:r>
              <a:rPr lang="zh-CN" altLang="en-US" sz="2800" dirty="0" smtClean="0"/>
              <a:t>然而，这种新的现实状况并未影响美国的战略思维，二战时期所形成的思维模式仍占主导地位。那时，全球的经济、军事实力依赖于控制原油供应来源，海军战略立足于保护海上航道、保证原油运输。 </a:t>
            </a:r>
            <a:endParaRPr lang="zh-CN" altLang="en-US" sz="2800" dirty="0"/>
          </a:p>
        </p:txBody>
      </p:sp>
      <p:sp>
        <p:nvSpPr>
          <p:cNvPr id="5" name="五角星 4"/>
          <p:cNvSpPr/>
          <p:nvPr/>
        </p:nvSpPr>
        <p:spPr>
          <a:xfrm>
            <a:off x="107504" y="1473409"/>
            <a:ext cx="432048" cy="404465"/>
          </a:xfrm>
          <a:prstGeom prst="star5">
            <a:avLst/>
          </a:prstGeom>
          <a:solidFill>
            <a:srgbClr val="00B0F0"/>
          </a:solidFill>
          <a:ln>
            <a:solidFill>
              <a:srgbClr val="00B0F0"/>
            </a:solidFill>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37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648"/>
            <a:ext cx="5136342"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rPr>
              <a:t>Text Learning (A)</a:t>
            </a:r>
            <a:endParaRPr lang="zh-CN" alt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endParaRPr>
          </a:p>
        </p:txBody>
      </p:sp>
      <p:sp>
        <p:nvSpPr>
          <p:cNvPr id="4" name="TextBox 3"/>
          <p:cNvSpPr txBox="1"/>
          <p:nvPr/>
        </p:nvSpPr>
        <p:spPr>
          <a:xfrm>
            <a:off x="323528" y="980728"/>
            <a:ext cx="8424936" cy="2246769"/>
          </a:xfrm>
          <a:prstGeom prst="rect">
            <a:avLst/>
          </a:prstGeom>
          <a:noFill/>
          <a:ln>
            <a:solidFill>
              <a:schemeClr val="accent2">
                <a:lumMod val="20000"/>
                <a:lumOff val="80000"/>
              </a:schemeClr>
            </a:solidFill>
          </a:ln>
        </p:spPr>
        <p:txBody>
          <a:bodyPr wrap="square" rtlCol="0">
            <a:spAutoFit/>
          </a:bodyPr>
          <a:lstStyle/>
          <a:p>
            <a:pPr marL="363538" indent="-363538" algn="just"/>
            <a:r>
              <a:rPr lang="en-US" altLang="zh-CN" sz="2800" dirty="0" smtClean="0"/>
              <a:t>5. (Para. 4) How else to explain the 11 aircraft carrier battle groups in the $649 billion defense appropriations bill that is sailing through the House of the Representatives this week, when no one else in the world has more than one?</a:t>
            </a:r>
            <a:endParaRPr lang="zh-CN" altLang="en-US" sz="2800" dirty="0"/>
          </a:p>
        </p:txBody>
      </p:sp>
      <p:sp>
        <p:nvSpPr>
          <p:cNvPr id="6" name="TextBox 9"/>
          <p:cNvSpPr txBox="1"/>
          <p:nvPr/>
        </p:nvSpPr>
        <p:spPr>
          <a:xfrm>
            <a:off x="773792" y="3356992"/>
            <a:ext cx="8064896" cy="1815882"/>
          </a:xfrm>
          <a:prstGeom prst="rect">
            <a:avLst/>
          </a:prstGeom>
          <a:solidFill>
            <a:schemeClr val="accent5">
              <a:lumMod val="20000"/>
              <a:lumOff val="80000"/>
            </a:schemeClr>
          </a:solidFill>
        </p:spPr>
        <p:txBody>
          <a:bodyPr wrap="square" rtlCol="0">
            <a:spAutoFit/>
          </a:bodyPr>
          <a:lstStyle/>
          <a:p>
            <a:r>
              <a:rPr lang="zh-CN" altLang="en-US" sz="2800" dirty="0" smtClean="0"/>
              <a:t>不然的话，该怎样解释本周美国众议院通过的总额</a:t>
            </a:r>
            <a:r>
              <a:rPr lang="en-US" sz="2800" dirty="0" smtClean="0"/>
              <a:t>6490</a:t>
            </a:r>
            <a:r>
              <a:rPr lang="zh-CN" altLang="en-US" sz="2800" dirty="0" smtClean="0"/>
              <a:t>亿的国防拨款议案中的那</a:t>
            </a:r>
            <a:r>
              <a:rPr lang="en-US" sz="2800" dirty="0" smtClean="0"/>
              <a:t>11</a:t>
            </a:r>
            <a:r>
              <a:rPr lang="zh-CN" altLang="en-US" sz="2800" dirty="0" smtClean="0"/>
              <a:t>艘航空母舰战斗群呢？实际情况是世界上的其他任何一个国家最多都只有一艘。</a:t>
            </a:r>
            <a:endParaRPr lang="zh-CN" altLang="en-US" sz="2800" dirty="0"/>
          </a:p>
        </p:txBody>
      </p:sp>
    </p:spTree>
    <p:extLst>
      <p:ext uri="{BB962C8B-B14F-4D97-AF65-F5344CB8AC3E}">
        <p14:creationId xmlns:p14="http://schemas.microsoft.com/office/powerpoint/2010/main" val="305990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648"/>
            <a:ext cx="5136342"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rPr>
              <a:t>Text Learning (A)</a:t>
            </a:r>
            <a:endParaRPr lang="zh-CN" alt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endParaRPr>
          </a:p>
        </p:txBody>
      </p:sp>
      <p:sp>
        <p:nvSpPr>
          <p:cNvPr id="6" name="TextBox 5"/>
          <p:cNvSpPr txBox="1"/>
          <p:nvPr/>
        </p:nvSpPr>
        <p:spPr>
          <a:xfrm>
            <a:off x="564208" y="844645"/>
            <a:ext cx="8400280" cy="2308324"/>
          </a:xfrm>
          <a:prstGeom prst="rect">
            <a:avLst/>
          </a:prstGeom>
          <a:noFill/>
          <a:ln>
            <a:solidFill>
              <a:schemeClr val="accent2">
                <a:lumMod val="20000"/>
                <a:lumOff val="80000"/>
              </a:schemeClr>
            </a:solidFill>
          </a:ln>
        </p:spPr>
        <p:txBody>
          <a:bodyPr wrap="square" rtlCol="0">
            <a:spAutoFit/>
          </a:bodyPr>
          <a:lstStyle/>
          <a:p>
            <a:pPr marL="363538" indent="-363538"/>
            <a:r>
              <a:rPr lang="en-US" altLang="zh-CN" sz="2400" dirty="0" smtClean="0"/>
              <a:t>6. (Para. 6) With the Iranian hostage crisis dominating the headlines, Carter declared that any “attempt by an outside force to gain control of the Persian Gulf region will be regarded as an assault on the vital interest of the United States of America, and such an assault will be repelled by any means necessary, including military force.”</a:t>
            </a:r>
            <a:endParaRPr lang="zh-CN" altLang="en-US" sz="2400" dirty="0"/>
          </a:p>
        </p:txBody>
      </p:sp>
      <p:sp>
        <p:nvSpPr>
          <p:cNvPr id="7" name="TextBox 6"/>
          <p:cNvSpPr txBox="1"/>
          <p:nvPr/>
        </p:nvSpPr>
        <p:spPr>
          <a:xfrm>
            <a:off x="557018" y="3573016"/>
            <a:ext cx="8398296" cy="2246769"/>
          </a:xfrm>
          <a:prstGeom prst="rect">
            <a:avLst/>
          </a:prstGeom>
          <a:solidFill>
            <a:srgbClr val="CCFFCC"/>
          </a:solidFill>
          <a:ln>
            <a:solidFill>
              <a:schemeClr val="accent2">
                <a:lumMod val="20000"/>
                <a:lumOff val="80000"/>
              </a:schemeClr>
            </a:solidFill>
          </a:ln>
        </p:spPr>
        <p:txBody>
          <a:bodyPr wrap="square" rtlCol="0">
            <a:spAutoFit/>
          </a:bodyPr>
          <a:lstStyle/>
          <a:p>
            <a:r>
              <a:rPr lang="zh-CN" altLang="en-US" sz="2800" b="1" dirty="0" smtClean="0"/>
              <a:t>在</a:t>
            </a:r>
            <a:r>
              <a:rPr lang="zh-CN" altLang="en-US" sz="2800" b="1" dirty="0"/>
              <a:t>伊朗人质危机占据了媒体头条的背景下，卡特宣布“外部势力攫取控制波斯湾地区的任何企图，都将被看作是对美国根本利益的进攻。对于这种进攻，美国将使用包括军事力量在内的任何必要手段，予以击退。”</a:t>
            </a:r>
          </a:p>
        </p:txBody>
      </p:sp>
    </p:spTree>
    <p:extLst>
      <p:ext uri="{BB962C8B-B14F-4D97-AF65-F5344CB8AC3E}">
        <p14:creationId xmlns:p14="http://schemas.microsoft.com/office/powerpoint/2010/main" val="62740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648"/>
            <a:ext cx="5136342"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rPr>
              <a:t>Text Learning (A)</a:t>
            </a:r>
            <a:endParaRPr lang="zh-CN" alt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endParaRPr>
          </a:p>
        </p:txBody>
      </p:sp>
      <p:sp>
        <p:nvSpPr>
          <p:cNvPr id="3" name="TextBox 2"/>
          <p:cNvSpPr txBox="1"/>
          <p:nvPr/>
        </p:nvSpPr>
        <p:spPr>
          <a:xfrm>
            <a:off x="683568" y="844645"/>
            <a:ext cx="7632848" cy="1569660"/>
          </a:xfrm>
          <a:prstGeom prst="rect">
            <a:avLst/>
          </a:prstGeom>
          <a:noFill/>
        </p:spPr>
        <p:txBody>
          <a:bodyPr wrap="square" rtlCol="0">
            <a:spAutoFit/>
          </a:bodyPr>
          <a:lstStyle/>
          <a:p>
            <a:r>
              <a:rPr lang="en-US" altLang="zh-CN" sz="2400" dirty="0" smtClean="0"/>
              <a:t>7. </a:t>
            </a:r>
            <a:r>
              <a:rPr lang="zh-CN" altLang="en-US" sz="2400" dirty="0" smtClean="0"/>
              <a:t>（</a:t>
            </a:r>
            <a:r>
              <a:rPr lang="en-US" altLang="zh-CN" sz="2400" dirty="0" smtClean="0"/>
              <a:t>Para. 9</a:t>
            </a:r>
            <a:r>
              <a:rPr lang="zh-CN" altLang="en-US" sz="2400" dirty="0" smtClean="0"/>
              <a:t>）</a:t>
            </a:r>
            <a:r>
              <a:rPr lang="en-US" altLang="zh-CN" sz="2400" dirty="0" smtClean="0"/>
              <a:t>“Inefficient use and </a:t>
            </a:r>
            <a:r>
              <a:rPr lang="en-US" altLang="zh-CN" sz="2400" u="sng" dirty="0" smtClean="0"/>
              <a:t>overreliance on </a:t>
            </a:r>
            <a:r>
              <a:rPr lang="en-US" altLang="zh-CN" sz="2400" dirty="0" smtClean="0"/>
              <a:t>oil </a:t>
            </a:r>
            <a:r>
              <a:rPr lang="en-US" altLang="zh-CN" sz="2400" u="sng" dirty="0" smtClean="0"/>
              <a:t>burdens</a:t>
            </a:r>
            <a:r>
              <a:rPr lang="en-US" altLang="zh-CN" sz="2400" dirty="0" smtClean="0"/>
              <a:t> the military, </a:t>
            </a:r>
            <a:r>
              <a:rPr lang="en-US" altLang="zh-CN" sz="2400" u="sng" dirty="0" smtClean="0"/>
              <a:t>undermines</a:t>
            </a:r>
            <a:r>
              <a:rPr lang="en-US" altLang="zh-CN" sz="2400" dirty="0" smtClean="0"/>
              <a:t> combat effectiveness, and </a:t>
            </a:r>
            <a:r>
              <a:rPr lang="en-US" altLang="zh-CN" sz="2400" u="sng" dirty="0" smtClean="0"/>
              <a:t>exacts</a:t>
            </a:r>
            <a:r>
              <a:rPr lang="en-US" altLang="zh-CN" sz="2400" dirty="0" smtClean="0"/>
              <a:t> a huge price tag----in dollars and lives, ”the report said. </a:t>
            </a:r>
            <a:endParaRPr lang="zh-CN" altLang="en-US" sz="2400" dirty="0"/>
          </a:p>
        </p:txBody>
      </p:sp>
      <p:sp>
        <p:nvSpPr>
          <p:cNvPr id="4" name="TextBox 3"/>
          <p:cNvSpPr txBox="1"/>
          <p:nvPr/>
        </p:nvSpPr>
        <p:spPr>
          <a:xfrm>
            <a:off x="683567" y="2396743"/>
            <a:ext cx="7848871" cy="1200329"/>
          </a:xfrm>
          <a:prstGeom prst="rect">
            <a:avLst/>
          </a:prstGeom>
          <a:solidFill>
            <a:schemeClr val="accent6">
              <a:lumMod val="60000"/>
              <a:lumOff val="40000"/>
            </a:schemeClr>
          </a:solidFill>
        </p:spPr>
        <p:txBody>
          <a:bodyPr wrap="square" rtlCol="0">
            <a:spAutoFit/>
          </a:bodyPr>
          <a:lstStyle/>
          <a:p>
            <a:r>
              <a:rPr lang="zh-CN" altLang="en-US" sz="2400" dirty="0" smtClean="0"/>
              <a:t>报告中指出，“对石油的低效利用和过度依赖加剧了军队的负担，破坏了战斗力， 并使之付出了巨大的代价</a:t>
            </a:r>
            <a:r>
              <a:rPr lang="en-US" altLang="zh-CN" sz="2400" dirty="0" smtClean="0"/>
              <a:t>----</a:t>
            </a:r>
            <a:r>
              <a:rPr lang="zh-CN" altLang="en-US" sz="2400" dirty="0" smtClean="0"/>
              <a:t>美元和生命。”</a:t>
            </a:r>
            <a:endParaRPr lang="zh-CN" altLang="en-US" sz="2400" dirty="0"/>
          </a:p>
        </p:txBody>
      </p:sp>
      <p:sp>
        <p:nvSpPr>
          <p:cNvPr id="5" name="TextBox 4"/>
          <p:cNvSpPr txBox="1"/>
          <p:nvPr/>
        </p:nvSpPr>
        <p:spPr>
          <a:xfrm>
            <a:off x="683568" y="3597072"/>
            <a:ext cx="7632848" cy="1200329"/>
          </a:xfrm>
          <a:prstGeom prst="rect">
            <a:avLst/>
          </a:prstGeom>
          <a:noFill/>
        </p:spPr>
        <p:txBody>
          <a:bodyPr wrap="square" rtlCol="0">
            <a:spAutoFit/>
          </a:bodyPr>
          <a:lstStyle/>
          <a:p>
            <a:r>
              <a:rPr lang="en-US" altLang="zh-CN" sz="2400" dirty="0" smtClean="0"/>
              <a:t>8. (Para. 11) That report followed a similar 2007 … U.S. military in </a:t>
            </a:r>
            <a:r>
              <a:rPr lang="en-US" altLang="zh-CN" sz="2400" u="sng" dirty="0" smtClean="0"/>
              <a:t>fragile</a:t>
            </a:r>
            <a:r>
              <a:rPr lang="en-US" altLang="zh-CN" sz="2400" dirty="0" smtClean="0"/>
              <a:t> regions of the world…Diversifying… the report said. </a:t>
            </a:r>
            <a:endParaRPr lang="zh-CN" altLang="en-US" sz="2400" dirty="0"/>
          </a:p>
        </p:txBody>
      </p:sp>
      <p:sp>
        <p:nvSpPr>
          <p:cNvPr id="6" name="TextBox 5"/>
          <p:cNvSpPr txBox="1"/>
          <p:nvPr/>
        </p:nvSpPr>
        <p:spPr>
          <a:xfrm>
            <a:off x="675528" y="4797401"/>
            <a:ext cx="7856911" cy="1938992"/>
          </a:xfrm>
          <a:prstGeom prst="rect">
            <a:avLst/>
          </a:prstGeom>
          <a:solidFill>
            <a:schemeClr val="accent6">
              <a:lumMod val="60000"/>
              <a:lumOff val="40000"/>
            </a:schemeClr>
          </a:solidFill>
        </p:spPr>
        <p:txBody>
          <a:bodyPr wrap="square" rtlCol="0">
            <a:spAutoFit/>
          </a:bodyPr>
          <a:lstStyle/>
          <a:p>
            <a:r>
              <a:rPr lang="zh-CN" altLang="en-US" sz="2400" dirty="0" smtClean="0"/>
              <a:t>这份报告发布之前，</a:t>
            </a:r>
            <a:r>
              <a:rPr lang="en-US" altLang="zh-CN" sz="2400" dirty="0" smtClean="0"/>
              <a:t>2007</a:t>
            </a:r>
            <a:r>
              <a:rPr lang="zh-CN" altLang="en-US" sz="2400" dirty="0" smtClean="0"/>
              <a:t>年曾发布了一项类似的关于气候变化的报告，警告指出，“正在产生的气候变化所造成的不稳定有可能增加美国军队在世界上脆弱地区执行任务的负担。能源多元化以及尽可能摆脱化石燃料对未来的能源安全至关重要。”</a:t>
            </a:r>
            <a:endParaRPr lang="zh-CN" altLang="en-US" sz="2400" dirty="0"/>
          </a:p>
        </p:txBody>
      </p:sp>
    </p:spTree>
    <p:extLst>
      <p:ext uri="{BB962C8B-B14F-4D97-AF65-F5344CB8AC3E}">
        <p14:creationId xmlns:p14="http://schemas.microsoft.com/office/powerpoint/2010/main" val="3538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648"/>
            <a:ext cx="5136342"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rPr>
              <a:t>Text Learning (A)</a:t>
            </a:r>
            <a:endParaRPr lang="zh-CN" alt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endParaRPr>
          </a:p>
        </p:txBody>
      </p:sp>
      <p:sp>
        <p:nvSpPr>
          <p:cNvPr id="4" name="TextBox 3"/>
          <p:cNvSpPr txBox="1"/>
          <p:nvPr/>
        </p:nvSpPr>
        <p:spPr>
          <a:xfrm>
            <a:off x="323528" y="980728"/>
            <a:ext cx="8496943" cy="2677656"/>
          </a:xfrm>
          <a:prstGeom prst="rect">
            <a:avLst/>
          </a:prstGeom>
          <a:noFill/>
          <a:ln>
            <a:solidFill>
              <a:schemeClr val="accent2">
                <a:lumMod val="20000"/>
                <a:lumOff val="80000"/>
              </a:schemeClr>
            </a:solidFill>
          </a:ln>
        </p:spPr>
        <p:txBody>
          <a:bodyPr wrap="square" rtlCol="0">
            <a:spAutoFit/>
          </a:bodyPr>
          <a:lstStyle/>
          <a:p>
            <a:pPr marL="363538" indent="-363538" algn="just"/>
            <a:r>
              <a:rPr lang="en-US" altLang="zh-CN" sz="2400" dirty="0" smtClean="0"/>
              <a:t>9. (Para. 12) Former Vice Admiral Dennis </a:t>
            </a:r>
            <a:r>
              <a:rPr lang="en-US" altLang="zh-CN" sz="2400" dirty="0" err="1" smtClean="0"/>
              <a:t>McGinn</a:t>
            </a:r>
            <a:r>
              <a:rPr lang="en-US" altLang="zh-CN" sz="2400" dirty="0" smtClean="0"/>
              <a:t>, who recently retired from the Navy, </a:t>
            </a:r>
            <a:r>
              <a:rPr lang="en-US" altLang="zh-CN" sz="2400" dirty="0" smtClean="0">
                <a:solidFill>
                  <a:srgbClr val="FF0000"/>
                </a:solidFill>
              </a:rPr>
              <a:t>served on the advisory board </a:t>
            </a:r>
            <a:r>
              <a:rPr lang="en-US" altLang="zh-CN" sz="2400" dirty="0" smtClean="0"/>
              <a:t>that issued both reports and recently </a:t>
            </a:r>
            <a:r>
              <a:rPr lang="en-US" altLang="zh-CN" sz="2400" u="sng" dirty="0" smtClean="0"/>
              <a:t>took over the helm of</a:t>
            </a:r>
            <a:r>
              <a:rPr lang="en-US" altLang="zh-CN" sz="2400" dirty="0" smtClean="0"/>
              <a:t> the American Council on Renewable Energy, which brings together non-fossil-fuel energy producers and </a:t>
            </a:r>
            <a:r>
              <a:rPr lang="en-US" altLang="zh-CN" sz="2400" i="1" dirty="0" smtClean="0"/>
              <a:t>Fortune 500 </a:t>
            </a:r>
            <a:r>
              <a:rPr lang="en-US" altLang="zh-CN" sz="2400" dirty="0" smtClean="0"/>
              <a:t>companies to promote energy efficiency and clean-energy technologies. </a:t>
            </a:r>
            <a:endParaRPr lang="zh-CN" altLang="en-US" sz="2400" i="1" dirty="0"/>
          </a:p>
        </p:txBody>
      </p:sp>
      <p:sp>
        <p:nvSpPr>
          <p:cNvPr id="5" name="TextBox 4"/>
          <p:cNvSpPr txBox="1"/>
          <p:nvPr/>
        </p:nvSpPr>
        <p:spPr>
          <a:xfrm>
            <a:off x="323528" y="3794467"/>
            <a:ext cx="8496943" cy="1938992"/>
          </a:xfrm>
          <a:prstGeom prst="rect">
            <a:avLst/>
          </a:prstGeom>
          <a:solidFill>
            <a:schemeClr val="accent6">
              <a:lumMod val="60000"/>
              <a:lumOff val="40000"/>
            </a:schemeClr>
          </a:solidFill>
          <a:ln>
            <a:solidFill>
              <a:schemeClr val="accent6">
                <a:lumMod val="20000"/>
                <a:lumOff val="80000"/>
              </a:schemeClr>
            </a:solidFill>
          </a:ln>
        </p:spPr>
        <p:txBody>
          <a:bodyPr wrap="square" rtlCol="0">
            <a:spAutoFit/>
          </a:bodyPr>
          <a:lstStyle/>
          <a:p>
            <a:r>
              <a:rPr lang="zh-CN" altLang="en-US" sz="2400" dirty="0" smtClean="0"/>
              <a:t>最近</a:t>
            </a:r>
            <a:r>
              <a:rPr lang="zh-CN" altLang="en-US" sz="2400" dirty="0"/>
              <a:t>刚刚退役的前海军中将丹尼斯</a:t>
            </a:r>
            <a:r>
              <a:rPr lang="en-US" altLang="zh-CN" sz="2400" dirty="0"/>
              <a:t>•</a:t>
            </a:r>
            <a:r>
              <a:rPr lang="zh-CN" altLang="en-US" sz="2400" dirty="0"/>
              <a:t>麦克金曾在发布那两项报告的顾问委员会任职，并且最近刚刚接管了美国可再生能源委员会。可再生能源委员会将非矿物燃料能源生产者和“财富</a:t>
            </a:r>
            <a:r>
              <a:rPr lang="en-US" altLang="zh-CN" sz="2400" dirty="0"/>
              <a:t>500</a:t>
            </a:r>
            <a:r>
              <a:rPr lang="zh-CN" altLang="en-US" sz="2400" dirty="0"/>
              <a:t>强”的公司联合起来共同提升能源效率、提高清洁能源技术。</a:t>
            </a:r>
          </a:p>
        </p:txBody>
      </p:sp>
      <p:sp>
        <p:nvSpPr>
          <p:cNvPr id="6" name="五角星 5"/>
          <p:cNvSpPr/>
          <p:nvPr/>
        </p:nvSpPr>
        <p:spPr>
          <a:xfrm>
            <a:off x="107504" y="1526723"/>
            <a:ext cx="432048" cy="373689"/>
          </a:xfrm>
          <a:prstGeom prst="star5">
            <a:avLst/>
          </a:prstGeom>
          <a:solidFill>
            <a:srgbClr val="00B0F0"/>
          </a:solidFill>
          <a:ln>
            <a:solidFill>
              <a:srgbClr val="00B0F0"/>
            </a:solidFill>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26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5" name="Rectangle 3"/>
          <p:cNvSpPr>
            <a:spLocks noGrp="1"/>
          </p:cNvSpPr>
          <p:nvPr>
            <p:ph type="title"/>
          </p:nvPr>
        </p:nvSpPr>
        <p:spPr>
          <a:xfrm>
            <a:off x="2428860" y="65070"/>
            <a:ext cx="5527516" cy="792162"/>
          </a:xfrm>
        </p:spPr>
        <p:txBody>
          <a:bodyPr>
            <a:normAutofit/>
          </a:bodyPr>
          <a:lstStyle/>
          <a:p>
            <a:r>
              <a:rPr lang="en-US" altLang="zh-CN" sz="3200" dirty="0" smtClean="0">
                <a:solidFill>
                  <a:srgbClr val="0000FF"/>
                </a:solidFill>
              </a:rPr>
              <a:t>Information   Analysis</a:t>
            </a:r>
            <a:endParaRPr lang="en-US" altLang="zh-CN" sz="3200" dirty="0">
              <a:solidFill>
                <a:srgbClr val="0000FF"/>
              </a:solidFill>
            </a:endParaRPr>
          </a:p>
        </p:txBody>
      </p:sp>
      <p:sp>
        <p:nvSpPr>
          <p:cNvPr id="950295" name="Rectangle 23"/>
          <p:cNvSpPr>
            <a:spLocks noChangeArrowheads="1"/>
          </p:cNvSpPr>
          <p:nvPr/>
        </p:nvSpPr>
        <p:spPr bwMode="auto">
          <a:xfrm>
            <a:off x="256934" y="1051142"/>
            <a:ext cx="85110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263650" indent="-1263650"/>
            <a:r>
              <a:rPr kumimoji="1" lang="en-US" altLang="zh-CN" sz="2800" b="1" dirty="0" smtClean="0">
                <a:solidFill>
                  <a:srgbClr val="003366"/>
                </a:solidFill>
                <a:latin typeface="Century Gothic" pitchFamily="34" charset="0"/>
              </a:rPr>
              <a:t> (Para. 1-2 Introduction) </a:t>
            </a:r>
            <a:endParaRPr kumimoji="1" lang="en-US" altLang="zh-CN" sz="2800" dirty="0">
              <a:solidFill>
                <a:srgbClr val="003366"/>
              </a:solidFill>
              <a:latin typeface="Century Gothic" pitchFamily="34" charset="0"/>
            </a:endParaRPr>
          </a:p>
        </p:txBody>
      </p:sp>
      <p:sp>
        <p:nvSpPr>
          <p:cNvPr id="12" name="矩形 11"/>
          <p:cNvSpPr/>
          <p:nvPr/>
        </p:nvSpPr>
        <p:spPr>
          <a:xfrm>
            <a:off x="179388" y="25460"/>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3" name="Rectangle 23"/>
          <p:cNvSpPr>
            <a:spLocks noChangeArrowheads="1"/>
          </p:cNvSpPr>
          <p:nvPr/>
        </p:nvSpPr>
        <p:spPr bwMode="auto">
          <a:xfrm>
            <a:off x="516003" y="2205383"/>
            <a:ext cx="7992888" cy="2246769"/>
          </a:xfrm>
          <a:prstGeom prst="rect">
            <a:avLst/>
          </a:prstGeom>
          <a:noFill/>
          <a:ln w="9525">
            <a:solidFill>
              <a:schemeClr val="tx2">
                <a:lumMod val="20000"/>
                <a:lumOff val="80000"/>
              </a:schemeClr>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1905" algn="just">
              <a:spcAft>
                <a:spcPts val="0"/>
              </a:spcAft>
            </a:pPr>
            <a:r>
              <a:rPr lang="en-US" altLang="zh-CN" sz="2400" kern="100" dirty="0" smtClean="0">
                <a:solidFill>
                  <a:srgbClr val="000000"/>
                </a:solidFill>
                <a:latin typeface="Times New Roman" pitchFamily="18" charset="0"/>
                <a:cs typeface="Times New Roman" pitchFamily="18" charset="0"/>
              </a:rPr>
              <a:t>1. What </a:t>
            </a:r>
            <a:r>
              <a:rPr lang="en-US" altLang="zh-CN" sz="2400" kern="100" dirty="0">
                <a:solidFill>
                  <a:srgbClr val="000000"/>
                </a:solidFill>
                <a:latin typeface="Times New Roman" pitchFamily="18" charset="0"/>
                <a:cs typeface="Times New Roman" pitchFamily="18" charset="0"/>
              </a:rPr>
              <a:t>is the relationship between economic downturn and rising oil prices? </a:t>
            </a:r>
            <a:endParaRPr lang="en-US" altLang="zh-CN" sz="2400" kern="100" dirty="0" smtClean="0">
              <a:solidFill>
                <a:srgbClr val="000000"/>
              </a:solidFill>
              <a:latin typeface="Times New Roman" pitchFamily="18" charset="0"/>
              <a:cs typeface="Times New Roman" pitchFamily="18" charset="0"/>
            </a:endParaRPr>
          </a:p>
          <a:p>
            <a:pPr indent="1905" algn="just">
              <a:spcBef>
                <a:spcPts val="1200"/>
              </a:spcBef>
              <a:spcAft>
                <a:spcPts val="0"/>
              </a:spcAft>
            </a:pPr>
            <a:r>
              <a:rPr lang="en-US" altLang="zh-CN" sz="2400" kern="100" dirty="0" smtClean="0">
                <a:solidFill>
                  <a:srgbClr val="000000"/>
                </a:solidFill>
                <a:latin typeface="Times New Roman" pitchFamily="18" charset="0"/>
                <a:cs typeface="Times New Roman" pitchFamily="18" charset="0"/>
              </a:rPr>
              <a:t>2. How </a:t>
            </a:r>
            <a:r>
              <a:rPr lang="en-US" altLang="zh-CN" sz="2400" kern="100" dirty="0">
                <a:solidFill>
                  <a:srgbClr val="000000"/>
                </a:solidFill>
                <a:latin typeface="Times New Roman" pitchFamily="18" charset="0"/>
                <a:cs typeface="Times New Roman" pitchFamily="18" charset="0"/>
              </a:rPr>
              <a:t>many examples are given to illustrate the relationship</a:t>
            </a:r>
            <a:r>
              <a:rPr lang="en-US" altLang="zh-CN" sz="2400" kern="100" dirty="0" smtClean="0">
                <a:solidFill>
                  <a:srgbClr val="000000"/>
                </a:solidFill>
                <a:latin typeface="Times New Roman" pitchFamily="18" charset="0"/>
                <a:cs typeface="Times New Roman" pitchFamily="18" charset="0"/>
              </a:rPr>
              <a:t>? </a:t>
            </a:r>
          </a:p>
          <a:p>
            <a:pPr indent="1905" algn="just">
              <a:spcBef>
                <a:spcPts val="1200"/>
              </a:spcBef>
              <a:spcAft>
                <a:spcPts val="0"/>
              </a:spcAft>
            </a:pPr>
            <a:r>
              <a:rPr lang="en-US" altLang="zh-CN" sz="2400" kern="100" dirty="0" smtClean="0">
                <a:solidFill>
                  <a:srgbClr val="000000"/>
                </a:solidFill>
                <a:latin typeface="Times New Roman" pitchFamily="18" charset="0"/>
                <a:cs typeface="Times New Roman" pitchFamily="18" charset="0"/>
              </a:rPr>
              <a:t>3. Why </a:t>
            </a:r>
            <a:r>
              <a:rPr lang="en-US" altLang="zh-CN" sz="2400" kern="100" dirty="0">
                <a:solidFill>
                  <a:srgbClr val="000000"/>
                </a:solidFill>
                <a:latin typeface="Times New Roman" pitchFamily="18" charset="0"/>
                <a:cs typeface="Times New Roman" pitchFamily="18" charset="0"/>
              </a:rPr>
              <a:t>does the author mention “externally imposed tax” and “geopolitical concerns”? </a:t>
            </a:r>
            <a:endParaRPr lang="zh-CN" altLang="en-US" sz="2400" kern="100" dirty="0">
              <a:solidFill>
                <a:srgbClr val="000000"/>
              </a:solidFill>
              <a:latin typeface="Times New Roman" pitchFamily="18" charset="0"/>
              <a:cs typeface="Times New Roman" pitchFamily="18" charset="0"/>
            </a:endParaRPr>
          </a:p>
        </p:txBody>
      </p:sp>
      <p:sp>
        <p:nvSpPr>
          <p:cNvPr id="8" name="Rectangle 6"/>
          <p:cNvSpPr txBox="1">
            <a:spLocks noChangeAspect="1"/>
          </p:cNvSpPr>
          <p:nvPr/>
        </p:nvSpPr>
        <p:spPr bwMode="auto">
          <a:xfrm>
            <a:off x="871244" y="4502675"/>
            <a:ext cx="75123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lvl1pPr marL="342900" indent="-342900" algn="l" rtl="0" fontAlgn="base">
              <a:spcBef>
                <a:spcPct val="20000"/>
              </a:spcBef>
              <a:spcAft>
                <a:spcPct val="0"/>
              </a:spcAft>
              <a:buFont typeface="Arial" pitchFamily="34" charset="0"/>
              <a:buChar char="•"/>
              <a:defRPr sz="2800" b="1">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400" b="1">
                <a:solidFill>
                  <a:schemeClr val="tx1"/>
                </a:solidFill>
                <a:latin typeface="+mn-lt"/>
                <a:ea typeface="+mn-ea"/>
              </a:defRPr>
            </a:lvl2pPr>
            <a:lvl3pPr marL="11430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3pPr>
            <a:lvl4pPr marL="1600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4pPr>
            <a:lvl5pPr marL="20574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9pPr>
          </a:lstStyle>
          <a:p>
            <a:pPr marL="357505" indent="-357505" algn="just">
              <a:spcBef>
                <a:spcPts val="0"/>
              </a:spcBef>
              <a:buClr>
                <a:schemeClr val="tx2"/>
              </a:buClr>
              <a:buNone/>
            </a:pPr>
            <a:r>
              <a:rPr kumimoji="1" lang="en-US" altLang="zh-CN" b="0" dirty="0">
                <a:solidFill>
                  <a:srgbClr val="009900"/>
                </a:solidFill>
                <a:latin typeface="Arial" pitchFamily="34" charset="0"/>
                <a:ea typeface="宋体" pitchFamily="2" charset="-122"/>
                <a:cs typeface="Arial" pitchFamily="34" charset="0"/>
              </a:rPr>
              <a:t>-- A is to B what/as C is to D. Rising oil prices is to economic </a:t>
            </a:r>
            <a:r>
              <a:rPr kumimoji="1" lang="en-US" altLang="zh-CN" b="0" dirty="0" smtClean="0">
                <a:solidFill>
                  <a:srgbClr val="009900"/>
                </a:solidFill>
                <a:latin typeface="Arial" pitchFamily="34" charset="0"/>
                <a:ea typeface="宋体" pitchFamily="2" charset="-122"/>
                <a:cs typeface="Arial" pitchFamily="34" charset="0"/>
              </a:rPr>
              <a:t>downturn </a:t>
            </a:r>
            <a:r>
              <a:rPr kumimoji="1" lang="en-US" altLang="zh-CN" b="0" dirty="0">
                <a:solidFill>
                  <a:srgbClr val="009900"/>
                </a:solidFill>
                <a:latin typeface="Arial" pitchFamily="34" charset="0"/>
                <a:ea typeface="宋体" pitchFamily="2" charset="-122"/>
                <a:cs typeface="Arial" pitchFamily="34" charset="0"/>
              </a:rPr>
              <a:t>what/as externally imposed tax to geopolitical </a:t>
            </a:r>
            <a:r>
              <a:rPr kumimoji="1" lang="en-US" altLang="zh-CN" b="0" dirty="0" smtClean="0">
                <a:solidFill>
                  <a:srgbClr val="009900"/>
                </a:solidFill>
                <a:latin typeface="Arial" pitchFamily="34" charset="0"/>
                <a:ea typeface="宋体" pitchFamily="2" charset="-122"/>
                <a:cs typeface="Arial" pitchFamily="34" charset="0"/>
              </a:rPr>
              <a:t>concerns.</a:t>
            </a:r>
            <a:endParaRPr kumimoji="1" lang="en-US" altLang="zh-CN" b="0" dirty="0">
              <a:solidFill>
                <a:srgbClr val="009900"/>
              </a:solidFill>
              <a:latin typeface="Arial" pitchFamily="34" charset="0"/>
              <a:ea typeface="宋体" pitchFamily="2" charset="-122"/>
              <a:cs typeface="Arial" pitchFamily="34" charset="0"/>
            </a:endParaRPr>
          </a:p>
        </p:txBody>
      </p:sp>
      <p:sp>
        <p:nvSpPr>
          <p:cNvPr id="2" name="矩形 1"/>
          <p:cNvSpPr/>
          <p:nvPr/>
        </p:nvSpPr>
        <p:spPr>
          <a:xfrm>
            <a:off x="281765" y="1659040"/>
            <a:ext cx="8743050" cy="461665"/>
          </a:xfrm>
          <a:prstGeom prst="rect">
            <a:avLst/>
          </a:prstGeom>
        </p:spPr>
        <p:txBody>
          <a:bodyPr wrap="square">
            <a:spAutoFit/>
          </a:bodyPr>
          <a:lstStyle/>
          <a:p>
            <a:r>
              <a:rPr lang="en-US" altLang="zh-CN" sz="2400" dirty="0">
                <a:solidFill>
                  <a:srgbClr val="C00000"/>
                </a:solidFill>
              </a:rPr>
              <a:t>Oil Prices has been a major contributor to economic slowdown. </a:t>
            </a:r>
            <a:endParaRPr lang="zh-CN" altLang="en-US" sz="2400" dirty="0">
              <a:solidFill>
                <a:srgbClr val="C00000"/>
              </a:solidFill>
            </a:endParaRPr>
          </a:p>
        </p:txBody>
      </p:sp>
    </p:spTree>
    <p:custDataLst>
      <p:tags r:id="rId1"/>
    </p:custDataLst>
    <p:extLst>
      <p:ext uri="{BB962C8B-B14F-4D97-AF65-F5344CB8AC3E}">
        <p14:creationId xmlns:p14="http://schemas.microsoft.com/office/powerpoint/2010/main" val="3498102526"/>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648"/>
            <a:ext cx="5136342"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rPr>
              <a:t>Text Learning (A)</a:t>
            </a:r>
            <a:endParaRPr lang="zh-CN" alt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endParaRPr>
          </a:p>
        </p:txBody>
      </p:sp>
      <p:sp>
        <p:nvSpPr>
          <p:cNvPr id="4" name="TextBox 3"/>
          <p:cNvSpPr txBox="1"/>
          <p:nvPr/>
        </p:nvSpPr>
        <p:spPr>
          <a:xfrm>
            <a:off x="748081" y="1124744"/>
            <a:ext cx="7416824" cy="1938992"/>
          </a:xfrm>
          <a:prstGeom prst="rect">
            <a:avLst/>
          </a:prstGeom>
          <a:noFill/>
        </p:spPr>
        <p:txBody>
          <a:bodyPr wrap="square" rtlCol="0">
            <a:spAutoFit/>
          </a:bodyPr>
          <a:lstStyle/>
          <a:p>
            <a:r>
              <a:rPr lang="en-US" altLang="zh-CN" sz="2400" dirty="0" smtClean="0"/>
              <a:t>10. (Para. 15) As</a:t>
            </a:r>
            <a:r>
              <a:rPr lang="zh-CN" altLang="en-US" sz="2400" dirty="0" smtClean="0"/>
              <a:t> </a:t>
            </a:r>
            <a:r>
              <a:rPr lang="en-US" altLang="zh-CN" sz="2400" dirty="0" smtClean="0"/>
              <a:t>he </a:t>
            </a:r>
            <a:r>
              <a:rPr lang="en-US" altLang="zh-CN" sz="2400" u="sng" dirty="0" smtClean="0"/>
              <a:t>looks out at </a:t>
            </a:r>
            <a:r>
              <a:rPr lang="en-US" altLang="zh-CN" sz="2400" dirty="0" smtClean="0"/>
              <a:t>the year ahead, has joined forces with environmentalists to push for …</a:t>
            </a:r>
            <a:r>
              <a:rPr lang="en-US" altLang="zh-CN" sz="2400" u="sng" dirty="0" smtClean="0"/>
              <a:t>put in place</a:t>
            </a:r>
            <a:r>
              <a:rPr lang="en-US" altLang="zh-CN" sz="2400" dirty="0" smtClean="0"/>
              <a:t> in 2016 is </a:t>
            </a:r>
            <a:r>
              <a:rPr lang="en-US" altLang="zh-CN" sz="2400" u="sng" dirty="0" smtClean="0"/>
              <a:t>due</a:t>
            </a:r>
            <a:r>
              <a:rPr lang="en-US" altLang="zh-CN" sz="2400" dirty="0" smtClean="0"/>
              <a:t> this fall.  “We’ve got to </a:t>
            </a:r>
            <a:r>
              <a:rPr lang="en-US" altLang="zh-CN" sz="2400" u="sng" dirty="0" smtClean="0"/>
              <a:t>get off oil </a:t>
            </a:r>
            <a:r>
              <a:rPr lang="en-US" altLang="zh-CN" sz="2400" dirty="0" smtClean="0"/>
              <a:t>by using every gallon as efficiently as we can,” </a:t>
            </a:r>
            <a:r>
              <a:rPr lang="en-US" altLang="zh-CN" sz="2400" dirty="0" err="1" smtClean="0"/>
              <a:t>McGinn</a:t>
            </a:r>
            <a:r>
              <a:rPr lang="en-US" altLang="zh-CN" sz="2400" dirty="0" smtClean="0"/>
              <a:t> said.</a:t>
            </a:r>
            <a:endParaRPr lang="zh-CN" altLang="en-US" sz="2400" dirty="0"/>
          </a:p>
        </p:txBody>
      </p:sp>
      <p:sp>
        <p:nvSpPr>
          <p:cNvPr id="5" name="TextBox 4"/>
          <p:cNvSpPr txBox="1"/>
          <p:nvPr/>
        </p:nvSpPr>
        <p:spPr>
          <a:xfrm>
            <a:off x="748081" y="3237584"/>
            <a:ext cx="7568335" cy="1938992"/>
          </a:xfrm>
          <a:prstGeom prst="rect">
            <a:avLst/>
          </a:prstGeom>
          <a:solidFill>
            <a:schemeClr val="accent6">
              <a:lumMod val="60000"/>
              <a:lumOff val="40000"/>
            </a:schemeClr>
          </a:solidFill>
        </p:spPr>
        <p:txBody>
          <a:bodyPr wrap="square" rtlCol="0">
            <a:spAutoFit/>
          </a:bodyPr>
          <a:lstStyle/>
          <a:p>
            <a:r>
              <a:rPr lang="zh-CN" altLang="en-US" sz="2400" dirty="0" smtClean="0"/>
              <a:t>展望未来一年，他已经加入了环保主义者的队伍，致力于制定更高的汽车燃料效率标准。政府将在今年秋季提出一项新标准的议案，这一标准将在</a:t>
            </a:r>
            <a:r>
              <a:rPr lang="en-US" altLang="zh-CN" sz="2400" dirty="0" smtClean="0"/>
              <a:t>2016</a:t>
            </a:r>
            <a:r>
              <a:rPr lang="zh-CN" altLang="en-US" sz="2400" dirty="0" smtClean="0"/>
              <a:t>年生效。“我们必须通过尽可能高效地利用每一加仑石油来摆脱我们队石油的依赖，”麦克金指出。</a:t>
            </a:r>
            <a:endParaRPr lang="zh-CN" altLang="en-US" sz="2400" dirty="0"/>
          </a:p>
        </p:txBody>
      </p:sp>
    </p:spTree>
    <p:extLst>
      <p:ext uri="{BB962C8B-B14F-4D97-AF65-F5344CB8AC3E}">
        <p14:creationId xmlns:p14="http://schemas.microsoft.com/office/powerpoint/2010/main" val="68030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5" name="Rectangle 3"/>
          <p:cNvSpPr>
            <a:spLocks noGrp="1"/>
          </p:cNvSpPr>
          <p:nvPr>
            <p:ph type="title"/>
          </p:nvPr>
        </p:nvSpPr>
        <p:spPr>
          <a:xfrm>
            <a:off x="2786050" y="357166"/>
            <a:ext cx="4274916" cy="675530"/>
          </a:xfrm>
        </p:spPr>
        <p:txBody>
          <a:bodyPr/>
          <a:lstStyle/>
          <a:p>
            <a:r>
              <a:rPr lang="en-US" altLang="zh-CN" sz="3600" dirty="0" smtClean="0">
                <a:solidFill>
                  <a:srgbClr val="FF0000"/>
                </a:solidFill>
              </a:rPr>
              <a:t>Theme Discussion</a:t>
            </a:r>
            <a:endParaRPr lang="en-US" altLang="zh-CN" sz="3600" dirty="0">
              <a:solidFill>
                <a:srgbClr val="FF0000"/>
              </a:solidFill>
            </a:endParaRPr>
          </a:p>
        </p:txBody>
      </p:sp>
      <p:sp>
        <p:nvSpPr>
          <p:cNvPr id="950295" name="Rectangle 23"/>
          <p:cNvSpPr>
            <a:spLocks noChangeArrowheads="1"/>
          </p:cNvSpPr>
          <p:nvPr/>
        </p:nvSpPr>
        <p:spPr bwMode="auto">
          <a:xfrm>
            <a:off x="290612" y="1112392"/>
            <a:ext cx="8313836" cy="5337359"/>
          </a:xfrm>
          <a:prstGeom prst="rect">
            <a:avLst/>
          </a:prstGeom>
          <a:noFill/>
          <a:ln w="9525">
            <a:solidFill>
              <a:schemeClr val="accent6">
                <a:lumMod val="20000"/>
                <a:lumOff val="8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ts val="3700"/>
              </a:lnSpc>
            </a:pPr>
            <a:r>
              <a:rPr kumimoji="1" lang="en-US" altLang="zh-CN" sz="2800" b="1" i="1" dirty="0" smtClean="0">
                <a:solidFill>
                  <a:srgbClr val="003366"/>
                </a:solidFill>
                <a:latin typeface="Century Gothic" pitchFamily="34" charset="0"/>
              </a:rPr>
              <a:t>Discuss the following theme-related questions.</a:t>
            </a:r>
          </a:p>
          <a:p>
            <a:pPr marL="442913" indent="-442913" algn="just">
              <a:spcBef>
                <a:spcPts val="1200"/>
              </a:spcBef>
            </a:pPr>
            <a:r>
              <a:rPr lang="en-US" altLang="zh-CN" sz="2800" dirty="0" smtClean="0"/>
              <a:t>1</a:t>
            </a:r>
            <a:r>
              <a:rPr lang="en-US" altLang="zh-CN" sz="2800" dirty="0"/>
              <a:t>. What do you think China should do to respond to the current situation of the global oil market, since China is both an importer and a producer of oil? </a:t>
            </a:r>
            <a:endParaRPr lang="zh-CN" altLang="zh-CN" sz="2800" dirty="0"/>
          </a:p>
          <a:p>
            <a:pPr marL="442913" indent="-442913" algn="just">
              <a:spcBef>
                <a:spcPts val="1200"/>
              </a:spcBef>
            </a:pPr>
            <a:r>
              <a:rPr lang="en-US" altLang="zh-CN" sz="2800" dirty="0"/>
              <a:t> </a:t>
            </a:r>
            <a:r>
              <a:rPr lang="en-US" altLang="zh-CN" sz="2800" dirty="0" smtClean="0"/>
              <a:t>2</a:t>
            </a:r>
            <a:r>
              <a:rPr lang="en-US" altLang="zh-CN" sz="2800" dirty="0"/>
              <a:t>. What might be </a:t>
            </a:r>
            <a:r>
              <a:rPr lang="en-US" altLang="zh-CN" sz="2800" dirty="0" err="1" smtClean="0"/>
              <a:t>cyour</a:t>
            </a:r>
            <a:r>
              <a:rPr lang="en-US" altLang="zh-CN" sz="2800" dirty="0" smtClean="0"/>
              <a:t> </a:t>
            </a:r>
            <a:r>
              <a:rPr lang="en-US" altLang="zh-CN" sz="2800" dirty="0"/>
              <a:t>suggestions on China’s strategic policy of the development of shale gas in China? </a:t>
            </a:r>
            <a:endParaRPr lang="zh-CN" altLang="zh-CN" sz="2800" dirty="0"/>
          </a:p>
          <a:p>
            <a:pPr marL="442913" indent="-442913" algn="just">
              <a:spcBef>
                <a:spcPts val="1200"/>
              </a:spcBef>
            </a:pPr>
            <a:r>
              <a:rPr lang="en-US" altLang="zh-CN" sz="2800" dirty="0"/>
              <a:t>  </a:t>
            </a:r>
            <a:r>
              <a:rPr lang="en-US" altLang="zh-CN" sz="2800" dirty="0" smtClean="0"/>
              <a:t>   What </a:t>
            </a:r>
            <a:r>
              <a:rPr lang="en-US" altLang="zh-CN" sz="2800" dirty="0"/>
              <a:t>do you think of the conclusions in the China shale gas report released by the University of Columbia?</a:t>
            </a:r>
            <a:endParaRPr lang="zh-CN" altLang="zh-CN" sz="2800" dirty="0"/>
          </a:p>
        </p:txBody>
      </p:sp>
      <p:sp>
        <p:nvSpPr>
          <p:cNvPr id="22" name="矩形 21"/>
          <p:cNvSpPr/>
          <p:nvPr/>
        </p:nvSpPr>
        <p:spPr>
          <a:xfrm>
            <a:off x="336949" y="25460"/>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Tree>
    <p:extLst>
      <p:ext uri="{BB962C8B-B14F-4D97-AF65-F5344CB8AC3E}">
        <p14:creationId xmlns:p14="http://schemas.microsoft.com/office/powerpoint/2010/main" val="2514901692"/>
      </p:ext>
    </p:extLst>
  </p:cSld>
  <p:clrMapOvr>
    <a:masterClrMapping/>
  </p:clrMapOvr>
  <p:transition>
    <p:split orient="vert"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5" name="Rectangle 3"/>
          <p:cNvSpPr>
            <a:spLocks noGrp="1"/>
          </p:cNvSpPr>
          <p:nvPr>
            <p:ph type="title"/>
          </p:nvPr>
        </p:nvSpPr>
        <p:spPr>
          <a:xfrm>
            <a:off x="2786050" y="357166"/>
            <a:ext cx="4274916" cy="675530"/>
          </a:xfrm>
        </p:spPr>
        <p:txBody>
          <a:bodyPr/>
          <a:lstStyle/>
          <a:p>
            <a:r>
              <a:rPr lang="en-US" altLang="zh-CN" sz="3600" dirty="0" smtClean="0">
                <a:solidFill>
                  <a:srgbClr val="FF0000"/>
                </a:solidFill>
              </a:rPr>
              <a:t>Theme Discussion</a:t>
            </a:r>
            <a:endParaRPr lang="en-US" altLang="zh-CN" sz="3600" dirty="0">
              <a:solidFill>
                <a:srgbClr val="FF0000"/>
              </a:solidFill>
            </a:endParaRPr>
          </a:p>
        </p:txBody>
      </p:sp>
      <p:sp>
        <p:nvSpPr>
          <p:cNvPr id="22" name="矩形 21"/>
          <p:cNvSpPr/>
          <p:nvPr/>
        </p:nvSpPr>
        <p:spPr>
          <a:xfrm>
            <a:off x="336949" y="25460"/>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 name="折角形 2"/>
          <p:cNvSpPr/>
          <p:nvPr/>
        </p:nvSpPr>
        <p:spPr>
          <a:xfrm>
            <a:off x="336949" y="2803817"/>
            <a:ext cx="8503069" cy="3744000"/>
          </a:xfrm>
          <a:prstGeom prst="foldedCorner">
            <a:avLst/>
          </a:prstGeom>
          <a:ln w="19050">
            <a:solidFill>
              <a:schemeClr val="accent1">
                <a:lumMod val="20000"/>
                <a:lumOff val="80000"/>
              </a:schemeClr>
            </a:solidFill>
          </a:ln>
        </p:spPr>
        <p:txBody>
          <a:bodyPr wrap="square">
            <a:spAutoFit/>
          </a:bodyPr>
          <a:lstStyle/>
          <a:p>
            <a:pPr marL="1270" indent="266700" algn="just">
              <a:spcAft>
                <a:spcPts val="0"/>
              </a:spcAft>
            </a:pPr>
            <a:r>
              <a:rPr lang="zh-CN" altLang="zh-CN" sz="2000" kern="0" dirty="0" smtClean="0">
                <a:solidFill>
                  <a:srgbClr val="000000"/>
                </a:solidFill>
                <a:latin typeface="Times New Roman" panose="02020603050405020304" pitchFamily="18" charset="0"/>
                <a:cs typeface="Times New Roman" panose="02020603050405020304" pitchFamily="18" charset="0"/>
              </a:rPr>
              <a:t>日前</a:t>
            </a:r>
            <a:r>
              <a:rPr lang="zh-CN" altLang="zh-CN" sz="2000" kern="0" dirty="0">
                <a:solidFill>
                  <a:srgbClr val="000000"/>
                </a:solidFill>
                <a:latin typeface="Times New Roman" panose="02020603050405020304" pitchFamily="18" charset="0"/>
                <a:cs typeface="Times New Roman" panose="02020603050405020304" pitchFamily="18" charset="0"/>
              </a:rPr>
              <a:t>，美国哥伦比亚大学发布中国页岩气政策研究报告，结合中国页岩气开发的现状与问题提出了未来促进发展的政策建议，该研究受到美国能源部化石能源局资助。报告得出六点结论：</a:t>
            </a:r>
            <a:endParaRPr lang="zh-CN" altLang="zh-CN" sz="2000" kern="100" dirty="0">
              <a:latin typeface="Calibri" panose="020F0502020204030204" pitchFamily="34" charset="0"/>
              <a:cs typeface="Times New Roman" panose="02020603050405020304" pitchFamily="18" charset="0"/>
            </a:endParaRPr>
          </a:p>
          <a:p>
            <a:pPr marL="1270" indent="266700" algn="just">
              <a:spcAft>
                <a:spcPts val="0"/>
              </a:spcAft>
            </a:pPr>
            <a:r>
              <a:rPr lang="zh-CN" altLang="zh-CN" sz="2000" kern="0" dirty="0">
                <a:solidFill>
                  <a:srgbClr val="000000"/>
                </a:solidFill>
                <a:latin typeface="Times New Roman" panose="02020603050405020304" pitchFamily="18" charset="0"/>
                <a:cs typeface="Times New Roman" panose="02020603050405020304" pitchFamily="18" charset="0"/>
              </a:rPr>
              <a:t>第一，未来几年中国不会实现页岩气的大规模开采，之后低速增长和高速发展两种情况都有可能发生；</a:t>
            </a:r>
            <a:endParaRPr lang="zh-CN" altLang="zh-CN" sz="2000" kern="100" dirty="0">
              <a:latin typeface="Calibri" panose="020F0502020204030204" pitchFamily="34" charset="0"/>
              <a:cs typeface="Times New Roman" panose="02020603050405020304" pitchFamily="18" charset="0"/>
            </a:endParaRPr>
          </a:p>
          <a:p>
            <a:pPr marL="1270" indent="266700" algn="just">
              <a:spcAft>
                <a:spcPts val="0"/>
              </a:spcAft>
            </a:pPr>
            <a:r>
              <a:rPr lang="zh-CN" altLang="zh-CN" sz="2000" kern="0" dirty="0">
                <a:solidFill>
                  <a:srgbClr val="000000"/>
                </a:solidFill>
                <a:latin typeface="Times New Roman" panose="02020603050405020304" pitchFamily="18" charset="0"/>
                <a:cs typeface="Times New Roman" panose="02020603050405020304" pitchFamily="18" charset="0"/>
              </a:rPr>
              <a:t>第二，页岩气发展的主要障碍包括：开采成本高，针对国有公司的激励薄弱，竞争力缺乏，对国外公司的限制和可利用的数据有限等；</a:t>
            </a:r>
            <a:endParaRPr lang="zh-CN" altLang="zh-CN" sz="2000" kern="100" dirty="0">
              <a:latin typeface="Calibri" panose="020F0502020204030204" pitchFamily="34" charset="0"/>
              <a:cs typeface="Times New Roman" panose="02020603050405020304" pitchFamily="18" charset="0"/>
            </a:endParaRPr>
          </a:p>
          <a:p>
            <a:pPr marL="1270" indent="266700" algn="just">
              <a:spcAft>
                <a:spcPts val="0"/>
              </a:spcAft>
            </a:pPr>
            <a:r>
              <a:rPr lang="zh-CN" altLang="zh-CN" sz="2000" kern="0" dirty="0">
                <a:solidFill>
                  <a:srgbClr val="000000"/>
                </a:solidFill>
                <a:latin typeface="Times New Roman" panose="02020603050405020304" pitchFamily="18" charset="0"/>
                <a:cs typeface="Times New Roman" panose="02020603050405020304" pitchFamily="18" charset="0"/>
              </a:rPr>
              <a:t>第三，政府政策对确定未来中国页岩气的发展将发挥关键作用；</a:t>
            </a:r>
            <a:endParaRPr lang="zh-CN" altLang="zh-CN" sz="2000" kern="100" dirty="0">
              <a:latin typeface="Calibri" panose="020F0502020204030204" pitchFamily="34" charset="0"/>
              <a:cs typeface="Times New Roman" panose="02020603050405020304" pitchFamily="18" charset="0"/>
            </a:endParaRPr>
          </a:p>
          <a:p>
            <a:pPr marL="1270" indent="266700" algn="just">
              <a:spcAft>
                <a:spcPts val="0"/>
              </a:spcAft>
            </a:pPr>
            <a:r>
              <a:rPr lang="zh-CN" altLang="zh-CN" sz="2000" kern="0" dirty="0">
                <a:solidFill>
                  <a:srgbClr val="000000"/>
                </a:solidFill>
                <a:latin typeface="Times New Roman" panose="02020603050405020304" pitchFamily="18" charset="0"/>
                <a:cs typeface="Times New Roman" panose="02020603050405020304" pitchFamily="18" charset="0"/>
              </a:rPr>
              <a:t>第四，中国页岩气开采对环境从高度正面影响到严重负面影响都有可能；</a:t>
            </a:r>
            <a:endParaRPr lang="zh-CN" altLang="zh-CN" sz="2000" kern="100" dirty="0">
              <a:latin typeface="Calibri" panose="020F0502020204030204" pitchFamily="34" charset="0"/>
              <a:cs typeface="Times New Roman" panose="02020603050405020304" pitchFamily="18" charset="0"/>
            </a:endParaRPr>
          </a:p>
          <a:p>
            <a:pPr marL="1270" indent="266700" algn="just">
              <a:spcAft>
                <a:spcPts val="0"/>
              </a:spcAft>
            </a:pPr>
            <a:r>
              <a:rPr lang="zh-CN" altLang="zh-CN" sz="2000" kern="0" dirty="0">
                <a:solidFill>
                  <a:srgbClr val="000000"/>
                </a:solidFill>
                <a:latin typeface="Times New Roman" panose="02020603050405020304" pitchFamily="18" charset="0"/>
                <a:cs typeface="Times New Roman" panose="02020603050405020304" pitchFamily="18" charset="0"/>
              </a:rPr>
              <a:t>第五，在中长期内水资源供应会成为一些地区的限制因素之一；</a:t>
            </a:r>
            <a:endParaRPr lang="zh-CN" altLang="zh-CN" sz="2000" kern="100" dirty="0">
              <a:latin typeface="Calibri" panose="020F0502020204030204" pitchFamily="34" charset="0"/>
              <a:cs typeface="Times New Roman" panose="02020603050405020304" pitchFamily="18" charset="0"/>
            </a:endParaRPr>
          </a:p>
          <a:p>
            <a:pPr marL="1270" indent="266700" algn="just">
              <a:spcAft>
                <a:spcPts val="0"/>
              </a:spcAft>
            </a:pPr>
            <a:r>
              <a:rPr lang="zh-CN" altLang="zh-CN" sz="2000" kern="0" dirty="0">
                <a:solidFill>
                  <a:srgbClr val="000000"/>
                </a:solidFill>
                <a:latin typeface="Times New Roman" panose="02020603050405020304" pitchFamily="18" charset="0"/>
                <a:cs typeface="Times New Roman" panose="02020603050405020304" pitchFamily="18" charset="0"/>
              </a:rPr>
              <a:t>第六，美国和中国政府对于页岩气有着共同的利益。</a:t>
            </a:r>
            <a:endParaRPr lang="zh-CN" altLang="zh-CN" sz="2000" kern="100" dirty="0">
              <a:latin typeface="Calibri" panose="020F0502020204030204" pitchFamily="34" charset="0"/>
              <a:cs typeface="Times New Roman" panose="02020603050405020304" pitchFamily="18" charset="0"/>
            </a:endParaRPr>
          </a:p>
        </p:txBody>
      </p:sp>
      <p:sp>
        <p:nvSpPr>
          <p:cNvPr id="4" name="矩形 3"/>
          <p:cNvSpPr/>
          <p:nvPr/>
        </p:nvSpPr>
        <p:spPr>
          <a:xfrm>
            <a:off x="336949" y="1412776"/>
            <a:ext cx="8503069" cy="1200329"/>
          </a:xfrm>
          <a:prstGeom prst="rect">
            <a:avLst/>
          </a:prstGeom>
          <a:ln>
            <a:solidFill>
              <a:schemeClr val="accent6">
                <a:lumMod val="20000"/>
                <a:lumOff val="80000"/>
              </a:schemeClr>
            </a:solidFill>
          </a:ln>
        </p:spPr>
        <p:txBody>
          <a:bodyPr wrap="square">
            <a:spAutoFit/>
          </a:bodyPr>
          <a:lstStyle/>
          <a:p>
            <a:pPr marL="1270" indent="266700" algn="just">
              <a:spcAft>
                <a:spcPts val="0"/>
              </a:spcAft>
            </a:pPr>
            <a:r>
              <a:rPr lang="en-US" altLang="zh-CN" sz="2400" kern="0" dirty="0">
                <a:solidFill>
                  <a:srgbClr val="000000"/>
                </a:solidFill>
                <a:latin typeface="Times New Roman" panose="02020603050405020304" pitchFamily="18" charset="0"/>
                <a:cs typeface="Times New Roman" panose="02020603050405020304" pitchFamily="18" charset="0"/>
              </a:rPr>
              <a:t>The University of Columbia recently released a China shale gas report, which was presented to the annual US-China Oil and Gas Industry Forum on September 25, 2014. </a:t>
            </a:r>
            <a:endParaRPr lang="zh-CN" altLang="zh-CN" sz="2400" kern="100" dirty="0">
              <a:latin typeface="Calibri" panose="020F0502020204030204" pitchFamily="34" charset="0"/>
              <a:cs typeface="Times New Roman" panose="02020603050405020304" pitchFamily="18" charset="0"/>
            </a:endParaRPr>
          </a:p>
        </p:txBody>
      </p:sp>
      <p:sp>
        <p:nvSpPr>
          <p:cNvPr id="5" name="文本框 4"/>
          <p:cNvSpPr txBox="1"/>
          <p:nvPr/>
        </p:nvSpPr>
        <p:spPr>
          <a:xfrm>
            <a:off x="510258" y="855755"/>
            <a:ext cx="936104" cy="461665"/>
          </a:xfrm>
          <a:prstGeom prst="rect">
            <a:avLst/>
          </a:prstGeom>
          <a:noFill/>
        </p:spPr>
        <p:txBody>
          <a:bodyPr wrap="square" rtlCol="0">
            <a:spAutoFit/>
          </a:bodyPr>
          <a:lstStyle/>
          <a:p>
            <a:r>
              <a:rPr lang="zh-CN" altLang="en-US" sz="2400" b="1" dirty="0">
                <a:solidFill>
                  <a:srgbClr val="000099"/>
                </a:solidFill>
                <a:latin typeface="黑体" panose="02010609060101010101" pitchFamily="49" charset="-122"/>
                <a:ea typeface="黑体" panose="02010609060101010101" pitchFamily="49" charset="-122"/>
              </a:rPr>
              <a:t>资料</a:t>
            </a:r>
          </a:p>
        </p:txBody>
      </p:sp>
    </p:spTree>
    <p:extLst>
      <p:ext uri="{BB962C8B-B14F-4D97-AF65-F5344CB8AC3E}">
        <p14:creationId xmlns:p14="http://schemas.microsoft.com/office/powerpoint/2010/main" val="668589477"/>
      </p:ext>
    </p:extLst>
  </p:cSld>
  <p:clrMapOvr>
    <a:masterClrMapping/>
  </p:clrMapOvr>
  <p:transition>
    <p:split orient="vert"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08877" y="50140"/>
            <a:ext cx="4067944"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text learning </a:t>
            </a:r>
            <a:r>
              <a:rPr lang="en-US" altLang="zh-CN" sz="2800" b="1" i="1" cap="all" dirty="0" smtClean="0">
                <a:ln w="0"/>
                <a:solidFill>
                  <a:srgbClr val="00B0F0"/>
                </a:solidFill>
                <a:effectLst>
                  <a:reflection blurRad="6350" stA="50000" endA="300" endPos="50000" dist="29997" dir="5400000" sy="-100000" algn="bl" rotWithShape="0"/>
                </a:effectLst>
                <a:latin typeface="Century Gothic" pitchFamily="34" charset="0"/>
                <a:ea typeface="宋体"/>
              </a:rPr>
              <a:t> (B)</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 name="TextBox 2"/>
          <p:cNvSpPr txBox="1"/>
          <p:nvPr/>
        </p:nvSpPr>
        <p:spPr>
          <a:xfrm>
            <a:off x="5609923" y="281964"/>
            <a:ext cx="3240360" cy="461665"/>
          </a:xfrm>
          <a:prstGeom prst="rect">
            <a:avLst/>
          </a:prstGeom>
          <a:noFill/>
          <a:ln>
            <a:solidFill>
              <a:schemeClr val="tx2">
                <a:lumMod val="60000"/>
                <a:lumOff val="40000"/>
              </a:schemeClr>
            </a:solidFill>
          </a:ln>
          <a:effectLst>
            <a:glow rad="101600">
              <a:schemeClr val="accent1">
                <a:satMod val="175000"/>
                <a:alpha val="40000"/>
              </a:schemeClr>
            </a:glow>
            <a:innerShdw blurRad="114300">
              <a:prstClr val="black"/>
            </a:innerShdw>
          </a:effectLst>
        </p:spPr>
        <p:txBody>
          <a:bodyPr wrap="square" rtlCol="0">
            <a:spAutoFit/>
          </a:bodyPr>
          <a:lstStyle/>
          <a:p>
            <a:pPr fontAlgn="auto">
              <a:spcBef>
                <a:spcPts val="0"/>
              </a:spcBef>
              <a:spcAft>
                <a:spcPts val="0"/>
              </a:spcAft>
            </a:pPr>
            <a:r>
              <a:rPr lang="en-US" altLang="zh-CN" sz="2400" dirty="0" smtClean="0">
                <a:solidFill>
                  <a:prstClr val="black"/>
                </a:solidFill>
                <a:latin typeface="Calibri"/>
              </a:rPr>
              <a:t>  Translation Assignment</a:t>
            </a:r>
            <a:endParaRPr lang="zh-CN" altLang="en-US" sz="2400" dirty="0">
              <a:solidFill>
                <a:prstClr val="black"/>
              </a:solidFill>
              <a:latin typeface="Calibri"/>
            </a:endParaRPr>
          </a:p>
        </p:txBody>
      </p:sp>
      <p:sp>
        <p:nvSpPr>
          <p:cNvPr id="4" name="TextBox 3"/>
          <p:cNvSpPr txBox="1"/>
          <p:nvPr/>
        </p:nvSpPr>
        <p:spPr>
          <a:xfrm>
            <a:off x="467544" y="836712"/>
            <a:ext cx="8280920" cy="3062377"/>
          </a:xfrm>
          <a:prstGeom prst="rect">
            <a:avLst/>
          </a:prstGeom>
          <a:noFill/>
          <a:ln>
            <a:solidFill>
              <a:schemeClr val="tx2">
                <a:lumMod val="40000"/>
                <a:lumOff val="60000"/>
              </a:schemeClr>
            </a:solidFill>
          </a:ln>
        </p:spPr>
        <p:txBody>
          <a:bodyPr wrap="square" rtlCol="0">
            <a:spAutoFit/>
          </a:bodyPr>
          <a:lstStyle/>
          <a:p>
            <a:pPr fontAlgn="auto">
              <a:spcBef>
                <a:spcPts val="600"/>
              </a:spcBef>
              <a:spcAft>
                <a:spcPts val="0"/>
              </a:spcAft>
            </a:pPr>
            <a:r>
              <a:rPr lang="en-US" altLang="zh-CN" sz="2800" dirty="0" smtClean="0">
                <a:solidFill>
                  <a:prstClr val="black"/>
                </a:solidFill>
                <a:latin typeface="Calibri"/>
              </a:rPr>
              <a:t>1. (Para.2) The majority of …physical shortages.</a:t>
            </a:r>
          </a:p>
          <a:p>
            <a:pPr fontAlgn="auto">
              <a:spcBef>
                <a:spcPts val="600"/>
              </a:spcBef>
              <a:spcAft>
                <a:spcPts val="0"/>
              </a:spcAft>
            </a:pPr>
            <a:r>
              <a:rPr lang="en-US" altLang="zh-CN" sz="2800" dirty="0" smtClean="0">
                <a:solidFill>
                  <a:prstClr val="black"/>
                </a:solidFill>
                <a:latin typeface="Calibri"/>
              </a:rPr>
              <a:t>2. (Para.5) Absent concrete market failures, …welfare. </a:t>
            </a:r>
          </a:p>
          <a:p>
            <a:pPr fontAlgn="auto">
              <a:spcBef>
                <a:spcPts val="600"/>
              </a:spcBef>
              <a:spcAft>
                <a:spcPts val="0"/>
              </a:spcAft>
            </a:pPr>
            <a:r>
              <a:rPr lang="en-US" altLang="zh-CN" sz="2800" dirty="0" smtClean="0">
                <a:solidFill>
                  <a:prstClr val="black"/>
                </a:solidFill>
                <a:latin typeface="Calibri"/>
              </a:rPr>
              <a:t>3. </a:t>
            </a:r>
            <a:r>
              <a:rPr lang="en-US" altLang="zh-CN" sz="2800" dirty="0">
                <a:solidFill>
                  <a:prstClr val="black"/>
                </a:solidFill>
                <a:latin typeface="Calibri"/>
              </a:rPr>
              <a:t>(</a:t>
            </a:r>
            <a:r>
              <a:rPr lang="en-US" altLang="zh-CN" sz="2800" dirty="0" smtClean="0">
                <a:solidFill>
                  <a:prstClr val="black"/>
                </a:solidFill>
                <a:latin typeface="Calibri"/>
              </a:rPr>
              <a:t>Para.6) </a:t>
            </a:r>
            <a:r>
              <a:rPr lang="en-US" altLang="zh-CN" sz="2800" dirty="0"/>
              <a:t>This may not be done…said Taylor. </a:t>
            </a:r>
          </a:p>
          <a:p>
            <a:pPr fontAlgn="auto">
              <a:spcBef>
                <a:spcPts val="600"/>
              </a:spcBef>
              <a:spcAft>
                <a:spcPts val="0"/>
              </a:spcAft>
            </a:pPr>
            <a:r>
              <a:rPr lang="en-US" altLang="zh-CN" sz="2800" dirty="0" smtClean="0">
                <a:solidFill>
                  <a:prstClr val="black"/>
                </a:solidFill>
                <a:latin typeface="Calibri"/>
              </a:rPr>
              <a:t>4. </a:t>
            </a:r>
            <a:r>
              <a:rPr lang="en-US" altLang="zh-CN" sz="2800" dirty="0">
                <a:solidFill>
                  <a:prstClr val="black"/>
                </a:solidFill>
                <a:latin typeface="Calibri"/>
              </a:rPr>
              <a:t>(Para. </a:t>
            </a:r>
            <a:r>
              <a:rPr lang="en-US" altLang="zh-CN" sz="2800" dirty="0" smtClean="0">
                <a:solidFill>
                  <a:prstClr val="black"/>
                </a:solidFill>
                <a:latin typeface="Calibri"/>
              </a:rPr>
              <a:t>11) Both the law and … declaration of war. </a:t>
            </a:r>
          </a:p>
          <a:p>
            <a:pPr fontAlgn="auto">
              <a:spcBef>
                <a:spcPts val="600"/>
              </a:spcBef>
              <a:spcAft>
                <a:spcPts val="0"/>
              </a:spcAft>
            </a:pPr>
            <a:r>
              <a:rPr lang="en-US" altLang="zh-CN" sz="2800" dirty="0" smtClean="0">
                <a:solidFill>
                  <a:prstClr val="black"/>
                </a:solidFill>
                <a:latin typeface="Calibri"/>
              </a:rPr>
              <a:t>5. </a:t>
            </a:r>
            <a:r>
              <a:rPr lang="en-US" altLang="zh-CN" sz="2800" dirty="0">
                <a:solidFill>
                  <a:prstClr val="black"/>
                </a:solidFill>
                <a:latin typeface="Calibri"/>
              </a:rPr>
              <a:t>(</a:t>
            </a:r>
            <a:r>
              <a:rPr lang="en-US" altLang="zh-CN" sz="2800" dirty="0" smtClean="0">
                <a:solidFill>
                  <a:prstClr val="black"/>
                </a:solidFill>
                <a:latin typeface="Calibri"/>
              </a:rPr>
              <a:t>Para. 15) The Rand report… to ameliorate.”</a:t>
            </a:r>
            <a:endParaRPr lang="en-US" altLang="zh-CN" sz="2800" dirty="0">
              <a:solidFill>
                <a:prstClr val="black"/>
              </a:solidFill>
              <a:latin typeface="Calibri"/>
            </a:endParaRPr>
          </a:p>
          <a:p>
            <a:pPr fontAlgn="auto">
              <a:spcBef>
                <a:spcPts val="600"/>
              </a:spcBef>
              <a:spcAft>
                <a:spcPts val="0"/>
              </a:spcAft>
            </a:pPr>
            <a:r>
              <a:rPr lang="en-US" altLang="zh-CN" sz="2800" dirty="0">
                <a:solidFill>
                  <a:srgbClr val="FF0000"/>
                </a:solidFill>
                <a:latin typeface="Calibri"/>
              </a:rPr>
              <a:t>6</a:t>
            </a:r>
            <a:r>
              <a:rPr lang="en-US" altLang="zh-CN" sz="2800" dirty="0" smtClean="0">
                <a:solidFill>
                  <a:srgbClr val="FF0000"/>
                </a:solidFill>
                <a:latin typeface="Calibri"/>
              </a:rPr>
              <a:t>. </a:t>
            </a:r>
            <a:r>
              <a:rPr lang="en-US" altLang="zh-CN" sz="2800" dirty="0">
                <a:solidFill>
                  <a:srgbClr val="FF0000"/>
                </a:solidFill>
                <a:latin typeface="Calibri"/>
              </a:rPr>
              <a:t>(Para. </a:t>
            </a:r>
            <a:r>
              <a:rPr lang="en-US" altLang="zh-CN" sz="2800" dirty="0" smtClean="0">
                <a:solidFill>
                  <a:srgbClr val="FF0000"/>
                </a:solidFill>
                <a:latin typeface="Calibri"/>
              </a:rPr>
              <a:t>16) Policy makers have …would be taken. </a:t>
            </a:r>
          </a:p>
        </p:txBody>
      </p:sp>
      <p:sp>
        <p:nvSpPr>
          <p:cNvPr id="5" name="文本框 4"/>
          <p:cNvSpPr txBox="1"/>
          <p:nvPr/>
        </p:nvSpPr>
        <p:spPr>
          <a:xfrm>
            <a:off x="329881" y="246130"/>
            <a:ext cx="1378996" cy="584775"/>
          </a:xfrm>
          <a:prstGeom prst="rect">
            <a:avLst/>
          </a:prstGeom>
          <a:noFill/>
        </p:spPr>
        <p:txBody>
          <a:bodyPr wrap="square" rtlCol="0">
            <a:spAutoFit/>
          </a:bodyPr>
          <a:lstStyle/>
          <a:p>
            <a:pPr fontAlgn="auto">
              <a:spcBef>
                <a:spcPts val="0"/>
              </a:spcBef>
              <a:spcAft>
                <a:spcPts val="0"/>
              </a:spcAft>
            </a:pPr>
            <a:r>
              <a:rPr lang="en-US" altLang="zh-CN" sz="3200" b="1" dirty="0" smtClean="0">
                <a:solidFill>
                  <a:srgbClr val="FF0000"/>
                </a:solidFill>
                <a:latin typeface="Arial" panose="020B0604020202020204" pitchFamily="34" charset="0"/>
                <a:cs typeface="Arial" panose="020B0604020202020204" pitchFamily="34" charset="0"/>
              </a:rPr>
              <a:t>Unit 7</a:t>
            </a:r>
            <a:endParaRPr lang="zh-CN" altLang="en-US" sz="3200" b="1" dirty="0">
              <a:solidFill>
                <a:srgbClr val="FF0000"/>
              </a:solidFill>
              <a:latin typeface="Arial" panose="020B0604020202020204" pitchFamily="34" charset="0"/>
              <a:cs typeface="Arial" panose="020B0604020202020204" pitchFamily="34" charset="0"/>
            </a:endParaRPr>
          </a:p>
        </p:txBody>
      </p:sp>
      <p:sp>
        <p:nvSpPr>
          <p:cNvPr id="6" name="五角星 5"/>
          <p:cNvSpPr/>
          <p:nvPr/>
        </p:nvSpPr>
        <p:spPr>
          <a:xfrm>
            <a:off x="35496" y="3429000"/>
            <a:ext cx="432048" cy="360040"/>
          </a:xfrm>
          <a:prstGeom prst="star5">
            <a:avLst/>
          </a:prstGeom>
          <a:solidFill>
            <a:srgbClr val="00B0F0"/>
          </a:solidFill>
          <a:ln>
            <a:solidFill>
              <a:srgbClr val="00B0F0"/>
            </a:solidFill>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47420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9290" y="149731"/>
            <a:ext cx="2359940"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rPr>
              <a:t>Text (B)</a:t>
            </a:r>
            <a:endParaRPr lang="zh-CN" altLang="en-US" sz="4800" b="1" dirty="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endParaRPr>
          </a:p>
        </p:txBody>
      </p:sp>
      <p:sp>
        <p:nvSpPr>
          <p:cNvPr id="7" name="TextBox 6"/>
          <p:cNvSpPr txBox="1"/>
          <p:nvPr/>
        </p:nvSpPr>
        <p:spPr>
          <a:xfrm>
            <a:off x="323528" y="980728"/>
            <a:ext cx="8568952" cy="461665"/>
          </a:xfrm>
          <a:prstGeom prst="rect">
            <a:avLst/>
          </a:prstGeom>
          <a:solidFill>
            <a:schemeClr val="bg1"/>
          </a:solidFill>
          <a:ln>
            <a:solidFill>
              <a:schemeClr val="accent2">
                <a:lumMod val="40000"/>
                <a:lumOff val="60000"/>
              </a:schemeClr>
            </a:solidFill>
          </a:ln>
        </p:spPr>
        <p:txBody>
          <a:bodyPr wrap="square" rtlCol="0">
            <a:spAutoFit/>
          </a:bodyPr>
          <a:lstStyle/>
          <a:p>
            <a:pPr marL="342900" indent="-342900">
              <a:spcBef>
                <a:spcPct val="30000"/>
              </a:spcBef>
            </a:pPr>
            <a:r>
              <a:rPr lang="en-US" altLang="zh-CN" sz="2400" dirty="0"/>
              <a:t>1. (Para.2) The majority of …physical shortages.</a:t>
            </a:r>
          </a:p>
        </p:txBody>
      </p:sp>
      <p:sp>
        <p:nvSpPr>
          <p:cNvPr id="8" name="TextBox 7"/>
          <p:cNvSpPr txBox="1"/>
          <p:nvPr/>
        </p:nvSpPr>
        <p:spPr>
          <a:xfrm>
            <a:off x="636216" y="1781770"/>
            <a:ext cx="8256264" cy="954107"/>
          </a:xfrm>
          <a:prstGeom prst="rect">
            <a:avLst/>
          </a:prstGeom>
          <a:solidFill>
            <a:schemeClr val="accent3">
              <a:lumMod val="20000"/>
              <a:lumOff val="80000"/>
            </a:schemeClr>
          </a:solidFill>
        </p:spPr>
        <p:txBody>
          <a:bodyPr wrap="square" rtlCol="0">
            <a:spAutoFit/>
          </a:bodyPr>
          <a:lstStyle/>
          <a:p>
            <a:r>
              <a:rPr lang="zh-CN" altLang="en-US" sz="2800" dirty="0" smtClean="0">
                <a:latin typeface="华文楷体" panose="02010600040101010101" pitchFamily="2" charset="-122"/>
                <a:ea typeface="华文楷体" panose="02010600040101010101" pitchFamily="2" charset="-122"/>
              </a:rPr>
              <a:t>大多数</a:t>
            </a:r>
            <a:r>
              <a:rPr lang="zh-CN" altLang="en-US" sz="2800" dirty="0">
                <a:latin typeface="华文楷体" panose="02010600040101010101" pitchFamily="2" charset="-122"/>
                <a:ea typeface="华文楷体" panose="02010600040101010101" pitchFamily="2" charset="-122"/>
              </a:rPr>
              <a:t>政治领袖和关注此事的公民则把该储备看作是用于防止能源真正短缺的燃料来源。</a:t>
            </a:r>
            <a:endParaRPr lang="zh-CN" altLang="en-US" sz="28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2679230" y="244383"/>
            <a:ext cx="2304256" cy="523220"/>
          </a:xfrm>
          <a:prstGeom prst="rect">
            <a:avLst/>
          </a:prstGeom>
          <a:noFill/>
        </p:spPr>
        <p:txBody>
          <a:bodyPr wrap="square" rtlCol="0">
            <a:spAutoFit/>
          </a:bodyPr>
          <a:lstStyle/>
          <a:p>
            <a:r>
              <a:rPr lang="en-US" altLang="zh-CN" sz="2800" b="1" dirty="0" smtClean="0"/>
              <a:t>Translation</a:t>
            </a:r>
            <a:endParaRPr lang="zh-CN" altLang="en-US" sz="2800" b="1" dirty="0"/>
          </a:p>
        </p:txBody>
      </p:sp>
      <p:sp>
        <p:nvSpPr>
          <p:cNvPr id="4" name="矩形 3"/>
          <p:cNvSpPr/>
          <p:nvPr/>
        </p:nvSpPr>
        <p:spPr>
          <a:xfrm>
            <a:off x="298483" y="3075254"/>
            <a:ext cx="8573190" cy="461665"/>
          </a:xfrm>
          <a:prstGeom prst="rect">
            <a:avLst/>
          </a:prstGeom>
          <a:ln>
            <a:solidFill>
              <a:srgbClr val="FFC000"/>
            </a:solidFill>
          </a:ln>
        </p:spPr>
        <p:txBody>
          <a:bodyPr wrap="square">
            <a:spAutoFit/>
          </a:bodyPr>
          <a:lstStyle/>
          <a:p>
            <a:pPr marL="363538" indent="-363538" algn="just"/>
            <a:r>
              <a:rPr lang="en-US" altLang="zh-CN" sz="2400" dirty="0" smtClean="0"/>
              <a:t>2. (</a:t>
            </a:r>
            <a:r>
              <a:rPr lang="en-US" altLang="zh-CN" sz="2400" dirty="0"/>
              <a:t>Para.5) Absent concrete market failures, …welfare</a:t>
            </a:r>
            <a:r>
              <a:rPr lang="en-US" altLang="zh-CN" sz="2400" dirty="0" smtClean="0"/>
              <a:t>.</a:t>
            </a:r>
            <a:endParaRPr lang="en-US" altLang="zh-CN" sz="2400" dirty="0"/>
          </a:p>
        </p:txBody>
      </p:sp>
      <p:sp>
        <p:nvSpPr>
          <p:cNvPr id="3" name="矩形 2"/>
          <p:cNvSpPr/>
          <p:nvPr/>
        </p:nvSpPr>
        <p:spPr>
          <a:xfrm>
            <a:off x="636216" y="4077072"/>
            <a:ext cx="8280920" cy="954107"/>
          </a:xfrm>
          <a:prstGeom prst="rect">
            <a:avLst/>
          </a:prstGeom>
        </p:spPr>
        <p:txBody>
          <a:bodyPr wrap="square">
            <a:spAutoFit/>
          </a:bodyPr>
          <a:lstStyle/>
          <a:p>
            <a:r>
              <a:rPr lang="zh-CN" altLang="en-US" sz="2800" kern="0" dirty="0" smtClean="0">
                <a:latin typeface="华文楷体" panose="02010600040101010101" pitchFamily="2" charset="-122"/>
                <a:ea typeface="华文楷体" panose="02010600040101010101" pitchFamily="2" charset="-122"/>
                <a:cs typeface="Times New Roman" panose="02020603050405020304" pitchFamily="18" charset="0"/>
              </a:rPr>
              <a:t>没有</a:t>
            </a:r>
            <a:r>
              <a:rPr lang="zh-CN" altLang="en-US" sz="2800" kern="0" dirty="0">
                <a:latin typeface="华文楷体" panose="02010600040101010101" pitchFamily="2" charset="-122"/>
                <a:ea typeface="华文楷体" panose="02010600040101010101" pitchFamily="2" charset="-122"/>
                <a:cs typeface="Times New Roman" panose="02020603050405020304" pitchFamily="18" charset="0"/>
              </a:rPr>
              <a:t>实际上的市场失灵</a:t>
            </a:r>
            <a:r>
              <a:rPr lang="en-US" altLang="zh-CN" sz="2800" kern="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800" kern="0" dirty="0">
                <a:latin typeface="华文楷体" panose="02010600040101010101" pitchFamily="2" charset="-122"/>
                <a:ea typeface="华文楷体" panose="02010600040101010101" pitchFamily="2" charset="-122"/>
                <a:cs typeface="Times New Roman" panose="02020603050405020304" pitchFamily="18" charset="0"/>
              </a:rPr>
              <a:t>市场失效，政府对石油市场的干预不可能提高经济福利。</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78149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 grpId="0" animBg="1"/>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9290" y="149731"/>
            <a:ext cx="2359940"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rPr>
              <a:t>Text (B)</a:t>
            </a:r>
            <a:endParaRPr lang="zh-CN" altLang="en-US" sz="4800" b="1" dirty="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endParaRPr>
          </a:p>
        </p:txBody>
      </p:sp>
      <p:sp>
        <p:nvSpPr>
          <p:cNvPr id="7" name="TextBox 6"/>
          <p:cNvSpPr txBox="1"/>
          <p:nvPr/>
        </p:nvSpPr>
        <p:spPr>
          <a:xfrm>
            <a:off x="323528" y="980728"/>
            <a:ext cx="8568952" cy="461665"/>
          </a:xfrm>
          <a:prstGeom prst="rect">
            <a:avLst/>
          </a:prstGeom>
          <a:solidFill>
            <a:schemeClr val="bg1"/>
          </a:solidFill>
          <a:ln>
            <a:solidFill>
              <a:schemeClr val="accent2">
                <a:lumMod val="40000"/>
                <a:lumOff val="60000"/>
              </a:schemeClr>
            </a:solidFill>
          </a:ln>
        </p:spPr>
        <p:txBody>
          <a:bodyPr wrap="square" rtlCol="0">
            <a:spAutoFit/>
          </a:bodyPr>
          <a:lstStyle/>
          <a:p>
            <a:pPr marL="342900" indent="-342900" algn="just">
              <a:spcBef>
                <a:spcPct val="30000"/>
              </a:spcBef>
            </a:pPr>
            <a:r>
              <a:rPr lang="en-US" altLang="zh-CN" sz="2400" dirty="0"/>
              <a:t>3</a:t>
            </a:r>
            <a:r>
              <a:rPr lang="en-US" altLang="zh-CN" sz="2400" dirty="0" smtClean="0"/>
              <a:t>. (Para.6)  This may not be done…said Taylor. </a:t>
            </a:r>
            <a:endParaRPr lang="en-US" altLang="zh-CN" sz="2400" dirty="0"/>
          </a:p>
        </p:txBody>
      </p:sp>
      <p:sp>
        <p:nvSpPr>
          <p:cNvPr id="8" name="TextBox 7"/>
          <p:cNvSpPr txBox="1"/>
          <p:nvPr/>
        </p:nvSpPr>
        <p:spPr>
          <a:xfrm>
            <a:off x="657003" y="1689569"/>
            <a:ext cx="8136904" cy="1384995"/>
          </a:xfrm>
          <a:prstGeom prst="rect">
            <a:avLst/>
          </a:prstGeom>
          <a:solidFill>
            <a:schemeClr val="accent3">
              <a:lumMod val="20000"/>
              <a:lumOff val="80000"/>
            </a:schemeClr>
          </a:solidFill>
        </p:spPr>
        <p:txBody>
          <a:bodyPr wrap="square" rtlCol="0">
            <a:spAutoFit/>
          </a:bodyPr>
          <a:lstStyle/>
          <a:p>
            <a:r>
              <a:rPr lang="zh-CN" altLang="en-US" sz="2800" dirty="0" smtClean="0">
                <a:latin typeface="华文楷体" panose="02010600040101010101" pitchFamily="2" charset="-122"/>
                <a:ea typeface="华文楷体" panose="02010600040101010101" pitchFamily="2" charset="-122"/>
              </a:rPr>
              <a:t>获取</a:t>
            </a:r>
            <a:r>
              <a:rPr lang="zh-CN" altLang="en-US" sz="2800" dirty="0">
                <a:latin typeface="华文楷体" panose="02010600040101010101" pitchFamily="2" charset="-122"/>
                <a:ea typeface="华文楷体" panose="02010600040101010101" pitchFamily="2" charset="-122"/>
              </a:rPr>
              <a:t>利润最大化未必是出于考虑顾客（的利益），但这将对顾客产生积极影响，这是因为当市场对商品有需求时，拥有存货的个人会将商品投入市场</a:t>
            </a:r>
            <a:r>
              <a:rPr lang="zh-CN" altLang="en-US" sz="2800"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2679230" y="244383"/>
            <a:ext cx="2304256" cy="523220"/>
          </a:xfrm>
          <a:prstGeom prst="rect">
            <a:avLst/>
          </a:prstGeom>
          <a:noFill/>
        </p:spPr>
        <p:txBody>
          <a:bodyPr wrap="square" rtlCol="0">
            <a:spAutoFit/>
          </a:bodyPr>
          <a:lstStyle/>
          <a:p>
            <a:r>
              <a:rPr lang="en-US" altLang="zh-CN" sz="2800" b="1" dirty="0" smtClean="0"/>
              <a:t>Translation</a:t>
            </a:r>
            <a:endParaRPr lang="zh-CN" altLang="en-US" sz="2800" b="1" dirty="0"/>
          </a:p>
        </p:txBody>
      </p:sp>
      <p:sp>
        <p:nvSpPr>
          <p:cNvPr id="4" name="矩形 3"/>
          <p:cNvSpPr/>
          <p:nvPr/>
        </p:nvSpPr>
        <p:spPr>
          <a:xfrm>
            <a:off x="319290" y="3748531"/>
            <a:ext cx="8573190" cy="461665"/>
          </a:xfrm>
          <a:prstGeom prst="rect">
            <a:avLst/>
          </a:prstGeom>
          <a:ln>
            <a:solidFill>
              <a:srgbClr val="FFC000"/>
            </a:solidFill>
          </a:ln>
        </p:spPr>
        <p:txBody>
          <a:bodyPr wrap="square">
            <a:spAutoFit/>
          </a:bodyPr>
          <a:lstStyle/>
          <a:p>
            <a:pPr marL="363538" indent="-363538" algn="just"/>
            <a:r>
              <a:rPr lang="en-US" altLang="zh-CN" sz="2400" dirty="0"/>
              <a:t>4</a:t>
            </a:r>
            <a:r>
              <a:rPr lang="en-US" altLang="zh-CN" sz="2400" dirty="0" smtClean="0"/>
              <a:t>. </a:t>
            </a:r>
            <a:r>
              <a:rPr lang="en-US" altLang="zh-CN" sz="2400" dirty="0"/>
              <a:t>(Para. 11) Both the law and … declaration of war</a:t>
            </a:r>
            <a:r>
              <a:rPr lang="en-US" altLang="zh-CN" sz="2400" dirty="0" smtClean="0"/>
              <a:t>.</a:t>
            </a:r>
            <a:endParaRPr lang="en-US" altLang="zh-CN" sz="2400" dirty="0"/>
          </a:p>
        </p:txBody>
      </p:sp>
      <p:sp>
        <p:nvSpPr>
          <p:cNvPr id="3" name="矩形 2"/>
          <p:cNvSpPr/>
          <p:nvPr/>
        </p:nvSpPr>
        <p:spPr>
          <a:xfrm>
            <a:off x="657003" y="4457372"/>
            <a:ext cx="8280920" cy="1384995"/>
          </a:xfrm>
          <a:prstGeom prst="rect">
            <a:avLst/>
          </a:prstGeom>
        </p:spPr>
        <p:txBody>
          <a:bodyPr wrap="square">
            <a:spAutoFit/>
          </a:bodyPr>
          <a:lstStyle/>
          <a:p>
            <a:r>
              <a:rPr lang="zh-CN" altLang="en-US" sz="2800" dirty="0" smtClean="0">
                <a:latin typeface="华文楷体" panose="02010600040101010101" pitchFamily="2" charset="-122"/>
                <a:ea typeface="华文楷体" panose="02010600040101010101" pitchFamily="2" charset="-122"/>
              </a:rPr>
              <a:t>法律</a:t>
            </a:r>
            <a:r>
              <a:rPr lang="zh-CN" altLang="en-US" sz="2800" dirty="0">
                <a:latin typeface="华文楷体" panose="02010600040101010101" pitchFamily="2" charset="-122"/>
                <a:ea typeface="华文楷体" panose="02010600040101010101" pitchFamily="2" charset="-122"/>
              </a:rPr>
              <a:t>和政策的制定者们都把</a:t>
            </a:r>
            <a:r>
              <a:rPr lang="en-US" altLang="zh-CN" sz="2800" dirty="0">
                <a:latin typeface="华文楷体" panose="02010600040101010101" pitchFamily="2" charset="-122"/>
                <a:ea typeface="华文楷体" panose="02010600040101010101" pitchFamily="2" charset="-122"/>
              </a:rPr>
              <a:t>SPR</a:t>
            </a:r>
            <a:r>
              <a:rPr lang="zh-CN" altLang="en-US" sz="2800" dirty="0">
                <a:latin typeface="华文楷体" panose="02010600040101010101" pitchFamily="2" charset="-122"/>
                <a:ea typeface="华文楷体" panose="02010600040101010101" pitchFamily="2" charset="-122"/>
              </a:rPr>
              <a:t>作为紧急响应的最后手段。法律上对总统做出授权销售</a:t>
            </a:r>
            <a:r>
              <a:rPr lang="en-US" altLang="zh-CN" sz="2800" dirty="0">
                <a:latin typeface="华文楷体" panose="02010600040101010101" pitchFamily="2" charset="-122"/>
                <a:ea typeface="华文楷体" panose="02010600040101010101" pitchFamily="2" charset="-122"/>
              </a:rPr>
              <a:t>SPR</a:t>
            </a:r>
            <a:r>
              <a:rPr lang="zh-CN" altLang="en-US" sz="2800" dirty="0">
                <a:latin typeface="华文楷体" panose="02010600040101010101" pitchFamily="2" charset="-122"/>
                <a:ea typeface="华文楷体" panose="02010600040101010101" pitchFamily="2" charset="-122"/>
              </a:rPr>
              <a:t>判定所满足的要求在概念上接近于宣战。</a:t>
            </a:r>
          </a:p>
        </p:txBody>
      </p:sp>
    </p:spTree>
    <p:extLst>
      <p:ext uri="{BB962C8B-B14F-4D97-AF65-F5344CB8AC3E}">
        <p14:creationId xmlns:p14="http://schemas.microsoft.com/office/powerpoint/2010/main" val="120768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 grpId="0" animBg="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9290" y="149731"/>
            <a:ext cx="2359940"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rPr>
              <a:t>Text (B)</a:t>
            </a:r>
            <a:endParaRPr lang="zh-CN" altLang="en-US" sz="4800" b="1" dirty="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endParaRPr>
          </a:p>
        </p:txBody>
      </p:sp>
      <p:sp>
        <p:nvSpPr>
          <p:cNvPr id="7" name="TextBox 6"/>
          <p:cNvSpPr txBox="1"/>
          <p:nvPr/>
        </p:nvSpPr>
        <p:spPr>
          <a:xfrm>
            <a:off x="323528" y="980728"/>
            <a:ext cx="8568952" cy="461665"/>
          </a:xfrm>
          <a:prstGeom prst="rect">
            <a:avLst/>
          </a:prstGeom>
          <a:solidFill>
            <a:schemeClr val="bg1"/>
          </a:solidFill>
          <a:ln>
            <a:solidFill>
              <a:schemeClr val="accent2">
                <a:lumMod val="40000"/>
                <a:lumOff val="60000"/>
              </a:schemeClr>
            </a:solidFill>
          </a:ln>
        </p:spPr>
        <p:txBody>
          <a:bodyPr wrap="square" rtlCol="0">
            <a:spAutoFit/>
          </a:bodyPr>
          <a:lstStyle/>
          <a:p>
            <a:pPr marL="342900" indent="-342900" algn="just">
              <a:spcBef>
                <a:spcPct val="30000"/>
              </a:spcBef>
            </a:pPr>
            <a:r>
              <a:rPr lang="en-US" altLang="zh-CN" sz="2400" dirty="0"/>
              <a:t>5. (Para. 15) The Rand report… to ameliorate</a:t>
            </a:r>
            <a:r>
              <a:rPr lang="en-US" altLang="zh-CN" sz="2400" dirty="0" smtClean="0"/>
              <a:t>.</a:t>
            </a:r>
            <a:endParaRPr lang="en-US" altLang="zh-CN" sz="2400" dirty="0"/>
          </a:p>
        </p:txBody>
      </p:sp>
      <p:sp>
        <p:nvSpPr>
          <p:cNvPr id="8" name="TextBox 7"/>
          <p:cNvSpPr txBox="1"/>
          <p:nvPr/>
        </p:nvSpPr>
        <p:spPr>
          <a:xfrm>
            <a:off x="691591" y="1703791"/>
            <a:ext cx="8136904" cy="1692771"/>
          </a:xfrm>
          <a:prstGeom prst="rect">
            <a:avLst/>
          </a:prstGeom>
          <a:solidFill>
            <a:schemeClr val="accent3">
              <a:lumMod val="20000"/>
              <a:lumOff val="80000"/>
            </a:schemeClr>
          </a:solidFill>
        </p:spPr>
        <p:txBody>
          <a:bodyPr wrap="square" rtlCol="0">
            <a:spAutoFit/>
          </a:bodyPr>
          <a:lstStyle/>
          <a:p>
            <a:r>
              <a:rPr lang="zh-CN" altLang="en-US" sz="2600" dirty="0" smtClean="0">
                <a:latin typeface="华文楷体" panose="02010600040101010101" pitchFamily="2" charset="-122"/>
                <a:ea typeface="华文楷体" panose="02010600040101010101" pitchFamily="2" charset="-122"/>
              </a:rPr>
              <a:t>兰</a:t>
            </a:r>
            <a:r>
              <a:rPr lang="zh-CN" altLang="en-US" sz="2600" dirty="0">
                <a:latin typeface="华文楷体" panose="02010600040101010101" pitchFamily="2" charset="-122"/>
                <a:ea typeface="华文楷体" panose="02010600040101010101" pitchFamily="2" charset="-122"/>
              </a:rPr>
              <a:t>德报告指出，关于何时使用</a:t>
            </a:r>
            <a:r>
              <a:rPr lang="en-US" altLang="zh-CN" sz="2600" dirty="0">
                <a:latin typeface="华文楷体" panose="02010600040101010101" pitchFamily="2" charset="-122"/>
                <a:ea typeface="华文楷体" panose="02010600040101010101" pitchFamily="2" charset="-122"/>
              </a:rPr>
              <a:t>SPR</a:t>
            </a:r>
            <a:r>
              <a:rPr lang="zh-CN" altLang="en-US" sz="2600" dirty="0">
                <a:latin typeface="华文楷体" panose="02010600040101010101" pitchFamily="2" charset="-122"/>
                <a:ea typeface="华文楷体" panose="02010600040101010101" pitchFamily="2" charset="-122"/>
              </a:rPr>
              <a:t>，尚缺乏公开、明确的政策，“如果市场参与者担心严重的供应中断，有可能会引发恐慌性囤积，造成的这一</a:t>
            </a:r>
            <a:r>
              <a:rPr lang="zh-CN" altLang="en-US" sz="2600" dirty="0" smtClean="0">
                <a:latin typeface="华文楷体" panose="02010600040101010101" pitchFamily="2" charset="-122"/>
                <a:ea typeface="华文楷体" panose="02010600040101010101" pitchFamily="2" charset="-122"/>
              </a:rPr>
              <a:t>局面</a:t>
            </a:r>
            <a:r>
              <a:rPr lang="zh-CN" altLang="en-US" sz="2600" dirty="0">
                <a:latin typeface="华文楷体" panose="02010600040101010101" pitchFamily="2" charset="-122"/>
                <a:ea typeface="华文楷体" panose="02010600040101010101" pitchFamily="2" charset="-122"/>
              </a:rPr>
              <a:t>则</a:t>
            </a:r>
            <a:r>
              <a:rPr lang="zh-CN" altLang="en-US" sz="2600" dirty="0" smtClean="0">
                <a:latin typeface="华文楷体" panose="02010600040101010101" pitchFamily="2" charset="-122"/>
                <a:ea typeface="华文楷体" panose="02010600040101010101" pitchFamily="2" charset="-122"/>
              </a:rPr>
              <a:t>具备</a:t>
            </a:r>
            <a:r>
              <a:rPr lang="zh-CN" altLang="en-US" sz="2600" dirty="0">
                <a:latin typeface="华文楷体" panose="02010600040101010101" pitchFamily="2" charset="-122"/>
                <a:ea typeface="华文楷体" panose="02010600040101010101" pitchFamily="2" charset="-122"/>
              </a:rPr>
              <a:t>了启用</a:t>
            </a:r>
            <a:r>
              <a:rPr lang="en-US" altLang="zh-CN" sz="2600" dirty="0">
                <a:latin typeface="华文楷体" panose="02010600040101010101" pitchFamily="2" charset="-122"/>
                <a:ea typeface="华文楷体" panose="02010600040101010101" pitchFamily="2" charset="-122"/>
              </a:rPr>
              <a:t>SPR</a:t>
            </a:r>
            <a:r>
              <a:rPr lang="zh-CN" altLang="en-US" sz="2600" dirty="0">
                <a:latin typeface="华文楷体" panose="02010600040101010101" pitchFamily="2" charset="-122"/>
                <a:ea typeface="华文楷体" panose="02010600040101010101" pitchFamily="2" charset="-122"/>
              </a:rPr>
              <a:t>的条件。”</a:t>
            </a:r>
            <a:endParaRPr lang="zh-CN" altLang="en-US" sz="26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2679230" y="244383"/>
            <a:ext cx="2304256" cy="523220"/>
          </a:xfrm>
          <a:prstGeom prst="rect">
            <a:avLst/>
          </a:prstGeom>
          <a:noFill/>
        </p:spPr>
        <p:txBody>
          <a:bodyPr wrap="square" rtlCol="0">
            <a:spAutoFit/>
          </a:bodyPr>
          <a:lstStyle/>
          <a:p>
            <a:r>
              <a:rPr lang="en-US" altLang="zh-CN" sz="2800" b="1" dirty="0" smtClean="0"/>
              <a:t>Translation</a:t>
            </a:r>
            <a:endParaRPr lang="zh-CN" altLang="en-US" sz="2800" b="1" dirty="0"/>
          </a:p>
        </p:txBody>
      </p:sp>
      <p:sp>
        <p:nvSpPr>
          <p:cNvPr id="4" name="矩形 3"/>
          <p:cNvSpPr/>
          <p:nvPr/>
        </p:nvSpPr>
        <p:spPr>
          <a:xfrm>
            <a:off x="308847" y="3665588"/>
            <a:ext cx="8573190" cy="461665"/>
          </a:xfrm>
          <a:prstGeom prst="rect">
            <a:avLst/>
          </a:prstGeom>
          <a:ln>
            <a:solidFill>
              <a:srgbClr val="FFC000"/>
            </a:solidFill>
          </a:ln>
        </p:spPr>
        <p:txBody>
          <a:bodyPr wrap="square">
            <a:spAutoFit/>
          </a:bodyPr>
          <a:lstStyle/>
          <a:p>
            <a:pPr marL="363538" indent="-363538" algn="just"/>
            <a:r>
              <a:rPr lang="en-US" altLang="zh-CN" sz="2400" dirty="0"/>
              <a:t>6. </a:t>
            </a:r>
            <a:r>
              <a:rPr lang="en-US" altLang="zh-CN" sz="2400" dirty="0" smtClean="0"/>
              <a:t>Para</a:t>
            </a:r>
            <a:r>
              <a:rPr lang="en-US" altLang="zh-CN" sz="2400" dirty="0"/>
              <a:t>. 16) Policy makers have …would be taken</a:t>
            </a:r>
            <a:r>
              <a:rPr lang="en-US" altLang="zh-CN" sz="2400" dirty="0" smtClean="0"/>
              <a:t>.</a:t>
            </a:r>
            <a:endParaRPr lang="en-US" altLang="zh-CN" sz="2400" dirty="0"/>
          </a:p>
        </p:txBody>
      </p:sp>
      <p:sp>
        <p:nvSpPr>
          <p:cNvPr id="3" name="矩形 2"/>
          <p:cNvSpPr/>
          <p:nvPr/>
        </p:nvSpPr>
        <p:spPr>
          <a:xfrm>
            <a:off x="539762" y="4338834"/>
            <a:ext cx="8280920" cy="1292662"/>
          </a:xfrm>
          <a:prstGeom prst="rect">
            <a:avLst/>
          </a:prstGeom>
          <a:solidFill>
            <a:schemeClr val="accent2">
              <a:lumMod val="20000"/>
              <a:lumOff val="80000"/>
            </a:schemeClr>
          </a:solidFill>
        </p:spPr>
        <p:txBody>
          <a:bodyPr wrap="square">
            <a:spAutoFit/>
          </a:bodyPr>
          <a:lstStyle/>
          <a:p>
            <a:r>
              <a:rPr lang="zh-CN" altLang="en-US" sz="2600" b="1" dirty="0" smtClean="0">
                <a:latin typeface="华文楷体" panose="02010600040101010101" pitchFamily="2" charset="-122"/>
                <a:ea typeface="华文楷体" panose="02010600040101010101" pitchFamily="2" charset="-122"/>
              </a:rPr>
              <a:t>政策</a:t>
            </a:r>
            <a:r>
              <a:rPr lang="zh-CN" altLang="en-US" sz="2600" b="1" dirty="0">
                <a:latin typeface="华文楷体" panose="02010600040101010101" pitchFamily="2" charset="-122"/>
                <a:ea typeface="华文楷体" panose="02010600040101010101" pitchFamily="2" charset="-122"/>
              </a:rPr>
              <a:t>制定者不愿提前透露什么情况下使用战略石油储备，因为根据当前法律，这意味着要提前规定国家石油供应中断紧急状态的构成和随之应采取的相应行动</a:t>
            </a:r>
            <a:r>
              <a:rPr lang="zh-CN" altLang="en-US" sz="2600" b="1" dirty="0" smtClean="0">
                <a:latin typeface="华文楷体" panose="02010600040101010101" pitchFamily="2" charset="-122"/>
                <a:ea typeface="华文楷体" panose="02010600040101010101" pitchFamily="2" charset="-122"/>
              </a:rPr>
              <a:t>。</a:t>
            </a:r>
            <a:endParaRPr lang="zh-CN" altLang="en-US" sz="2600" b="1" dirty="0">
              <a:latin typeface="华文楷体" panose="02010600040101010101" pitchFamily="2" charset="-122"/>
              <a:ea typeface="华文楷体" panose="02010600040101010101" pitchFamily="2" charset="-122"/>
            </a:endParaRPr>
          </a:p>
        </p:txBody>
      </p:sp>
      <p:sp>
        <p:nvSpPr>
          <p:cNvPr id="9" name="五角星 8"/>
          <p:cNvSpPr/>
          <p:nvPr/>
        </p:nvSpPr>
        <p:spPr>
          <a:xfrm>
            <a:off x="107714" y="4431946"/>
            <a:ext cx="432048" cy="360040"/>
          </a:xfrm>
          <a:prstGeom prst="star5">
            <a:avLst/>
          </a:prstGeom>
          <a:solidFill>
            <a:srgbClr val="00B0F0"/>
          </a:solidFill>
          <a:ln>
            <a:solidFill>
              <a:srgbClr val="00B0F0"/>
            </a:solidFill>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81024" y="6292852"/>
            <a:ext cx="4572000" cy="369332"/>
          </a:xfrm>
          <a:prstGeom prst="rect">
            <a:avLst/>
          </a:prstGeom>
        </p:spPr>
        <p:txBody>
          <a:bodyPr>
            <a:spAutoFit/>
          </a:bodyPr>
          <a:lstStyle/>
          <a:p>
            <a:pPr fontAlgn="auto">
              <a:spcBef>
                <a:spcPts val="600"/>
              </a:spcBef>
              <a:spcAft>
                <a:spcPts val="0"/>
              </a:spcAft>
            </a:pPr>
            <a:r>
              <a:rPr lang="en-US" altLang="zh-CN" dirty="0" smtClean="0">
                <a:solidFill>
                  <a:prstClr val="black"/>
                </a:solidFill>
                <a:latin typeface="Calibri"/>
              </a:rPr>
              <a:t>6</a:t>
            </a:r>
            <a:r>
              <a:rPr lang="en-US" altLang="zh-CN" dirty="0">
                <a:solidFill>
                  <a:prstClr val="black"/>
                </a:solidFill>
                <a:latin typeface="Calibri"/>
              </a:rPr>
              <a:t>. </a:t>
            </a:r>
          </a:p>
        </p:txBody>
      </p:sp>
    </p:spTree>
    <p:extLst>
      <p:ext uri="{BB962C8B-B14F-4D97-AF65-F5344CB8AC3E}">
        <p14:creationId xmlns:p14="http://schemas.microsoft.com/office/powerpoint/2010/main" val="2430516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 grpId="0" animBg="1"/>
      <p:bldP spid="3"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5" name="Rectangle 3"/>
          <p:cNvSpPr>
            <a:spLocks noGrp="1"/>
          </p:cNvSpPr>
          <p:nvPr>
            <p:ph type="title"/>
          </p:nvPr>
        </p:nvSpPr>
        <p:spPr>
          <a:xfrm>
            <a:off x="2267744" y="-27384"/>
            <a:ext cx="4464496" cy="792162"/>
          </a:xfrm>
          <a:solidFill>
            <a:schemeClr val="accent6">
              <a:lumMod val="60000"/>
              <a:lumOff val="40000"/>
            </a:schemeClr>
          </a:solidFill>
        </p:spPr>
        <p:txBody>
          <a:bodyPr/>
          <a:lstStyle/>
          <a:p>
            <a:r>
              <a:rPr lang="en-US" altLang="zh-CN" sz="3600" dirty="0" smtClean="0">
                <a:solidFill>
                  <a:srgbClr val="FF0000"/>
                </a:solidFill>
              </a:rPr>
              <a:t>I    Language</a:t>
            </a:r>
            <a:endParaRPr lang="en-US" altLang="zh-CN" sz="3600" dirty="0">
              <a:solidFill>
                <a:srgbClr val="FF0000"/>
              </a:solidFill>
            </a:endParaRPr>
          </a:p>
        </p:txBody>
      </p:sp>
      <p:sp>
        <p:nvSpPr>
          <p:cNvPr id="2" name="TextBox 1"/>
          <p:cNvSpPr txBox="1"/>
          <p:nvPr/>
        </p:nvSpPr>
        <p:spPr>
          <a:xfrm>
            <a:off x="323528" y="766440"/>
            <a:ext cx="8496944" cy="954107"/>
          </a:xfrm>
          <a:prstGeom prst="rect">
            <a:avLst/>
          </a:prstGeom>
          <a:noFill/>
        </p:spPr>
        <p:txBody>
          <a:bodyPr wrap="square" rtlCol="0">
            <a:spAutoFit/>
          </a:bodyPr>
          <a:lstStyle/>
          <a:p>
            <a:r>
              <a:rPr lang="en-US" altLang="zh-CN" sz="2800" b="1" dirty="0" smtClean="0">
                <a:latin typeface="+mn-lt"/>
                <a:ea typeface="+mn-ea"/>
              </a:rPr>
              <a:t>Task 1 </a:t>
            </a:r>
            <a:r>
              <a:rPr lang="en-US" altLang="zh-CN" sz="2800" b="1" dirty="0" smtClean="0"/>
              <a:t>Glossary </a:t>
            </a:r>
            <a:r>
              <a:rPr lang="en-US" altLang="zh-CN" sz="2800" b="1" dirty="0"/>
              <a:t>Match</a:t>
            </a:r>
            <a:endParaRPr lang="zh-CN" altLang="zh-CN" sz="2800" dirty="0"/>
          </a:p>
          <a:p>
            <a:r>
              <a:rPr lang="pt-BR" altLang="zh-CN" sz="2800" dirty="0" smtClean="0"/>
              <a:t>1 e     2 h     3 f     4 g     5 a     6 b    7 d     8 c</a:t>
            </a:r>
          </a:p>
        </p:txBody>
      </p:sp>
      <p:sp>
        <p:nvSpPr>
          <p:cNvPr id="8" name="矩形 7"/>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1" name="TextBox 10"/>
          <p:cNvSpPr txBox="1"/>
          <p:nvPr/>
        </p:nvSpPr>
        <p:spPr>
          <a:xfrm>
            <a:off x="966470" y="2786058"/>
            <a:ext cx="2819712" cy="3016210"/>
          </a:xfrm>
          <a:prstGeom prst="rect">
            <a:avLst/>
          </a:prstGeom>
          <a:noFill/>
        </p:spPr>
        <p:txBody>
          <a:bodyPr wrap="square" rtlCol="0">
            <a:spAutoFit/>
          </a:bodyPr>
          <a:lstStyle/>
          <a:p>
            <a:pPr>
              <a:lnSpc>
                <a:spcPts val="3800"/>
              </a:lnSpc>
            </a:pPr>
            <a:r>
              <a:rPr lang="en-US" sz="2800" dirty="0" smtClean="0"/>
              <a:t>1 rationale   </a:t>
            </a:r>
          </a:p>
          <a:p>
            <a:pPr>
              <a:lnSpc>
                <a:spcPts val="3800"/>
              </a:lnSpc>
            </a:pPr>
            <a:r>
              <a:rPr lang="en-US" sz="2800" dirty="0" smtClean="0"/>
              <a:t>2 articulate   </a:t>
            </a:r>
          </a:p>
          <a:p>
            <a:pPr>
              <a:lnSpc>
                <a:spcPts val="3800"/>
              </a:lnSpc>
            </a:pPr>
            <a:r>
              <a:rPr lang="en-US" sz="2800" dirty="0" smtClean="0"/>
              <a:t>3 inexorably       </a:t>
            </a:r>
          </a:p>
          <a:p>
            <a:pPr>
              <a:lnSpc>
                <a:spcPts val="3800"/>
              </a:lnSpc>
            </a:pPr>
            <a:r>
              <a:rPr lang="en-US" sz="2800" dirty="0" smtClean="0"/>
              <a:t>4 repel     </a:t>
            </a:r>
          </a:p>
          <a:p>
            <a:pPr>
              <a:lnSpc>
                <a:spcPts val="3800"/>
              </a:lnSpc>
            </a:pPr>
            <a:r>
              <a:rPr lang="en-US" sz="2800" dirty="0" smtClean="0"/>
              <a:t>5 barrel</a:t>
            </a:r>
            <a:r>
              <a:rPr lang="en-US" altLang="zh-CN" sz="2800" dirty="0" smtClean="0"/>
              <a:t>			</a:t>
            </a:r>
          </a:p>
        </p:txBody>
      </p:sp>
      <p:sp>
        <p:nvSpPr>
          <p:cNvPr id="10" name="TextBox 9"/>
          <p:cNvSpPr txBox="1"/>
          <p:nvPr/>
        </p:nvSpPr>
        <p:spPr>
          <a:xfrm>
            <a:off x="3786182" y="2786058"/>
            <a:ext cx="4810452" cy="2528897"/>
          </a:xfrm>
          <a:prstGeom prst="rect">
            <a:avLst/>
          </a:prstGeom>
          <a:noFill/>
        </p:spPr>
        <p:txBody>
          <a:bodyPr wrap="square" rtlCol="0">
            <a:spAutoFit/>
          </a:bodyPr>
          <a:lstStyle/>
          <a:p>
            <a:pPr>
              <a:lnSpc>
                <a:spcPts val="3800"/>
              </a:lnSpc>
            </a:pPr>
            <a:r>
              <a:rPr lang="en-US" sz="2800" dirty="0" smtClean="0"/>
              <a:t>6 assault   </a:t>
            </a:r>
          </a:p>
          <a:p>
            <a:pPr>
              <a:lnSpc>
                <a:spcPts val="3800"/>
              </a:lnSpc>
            </a:pPr>
            <a:r>
              <a:rPr lang="en-US" sz="2800" dirty="0" smtClean="0"/>
              <a:t>7 proposition   </a:t>
            </a:r>
          </a:p>
          <a:p>
            <a:pPr>
              <a:lnSpc>
                <a:spcPts val="3800"/>
              </a:lnSpc>
            </a:pPr>
            <a:r>
              <a:rPr lang="en-US" sz="2800" dirty="0" smtClean="0"/>
              <a:t>8 ambiguous</a:t>
            </a:r>
          </a:p>
          <a:p>
            <a:pPr>
              <a:lnSpc>
                <a:spcPts val="3800"/>
              </a:lnSpc>
            </a:pPr>
            <a:r>
              <a:rPr lang="en-US" sz="2800" dirty="0" smtClean="0"/>
              <a:t>9 blockade    </a:t>
            </a:r>
          </a:p>
          <a:p>
            <a:pPr>
              <a:lnSpc>
                <a:spcPts val="3800"/>
              </a:lnSpc>
            </a:pPr>
            <a:r>
              <a:rPr lang="en-US" sz="2800" dirty="0" smtClean="0">
                <a:solidFill>
                  <a:srgbClr val="FF0000"/>
                </a:solidFill>
              </a:rPr>
              <a:t>10 mandated</a:t>
            </a:r>
            <a:endParaRPr lang="en-US" altLang="zh-CN" sz="2800" b="1" dirty="0">
              <a:solidFill>
                <a:srgbClr val="FF0000"/>
              </a:solidFill>
              <a:latin typeface="+mn-lt"/>
              <a:ea typeface="+mn-ea"/>
            </a:endParaRPr>
          </a:p>
        </p:txBody>
      </p:sp>
      <p:pic>
        <p:nvPicPr>
          <p:cNvPr id="12" name="Picture 4" descr="http://a.hiphotos.bdimg.com/album/w%3D2048/sign=d5b727249825bc312b5d06986ae78cb1/6609c93d70cf3bc7677f3f06d000baa1cc112ad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0892" y="4714884"/>
            <a:ext cx="1852361" cy="18523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89898" y="2000240"/>
            <a:ext cx="8496944" cy="523220"/>
          </a:xfrm>
          <a:prstGeom prst="rect">
            <a:avLst/>
          </a:prstGeom>
          <a:noFill/>
        </p:spPr>
        <p:txBody>
          <a:bodyPr wrap="square" rtlCol="0">
            <a:spAutoFit/>
          </a:bodyPr>
          <a:lstStyle/>
          <a:p>
            <a:r>
              <a:rPr lang="en-US" altLang="zh-CN" sz="2800" b="1" dirty="0" smtClean="0"/>
              <a:t>Task 2 Words or Expressions Check</a:t>
            </a:r>
            <a:endParaRPr lang="zh-CN" altLang="zh-CN" sz="2800" dirty="0"/>
          </a:p>
        </p:txBody>
      </p:sp>
    </p:spTree>
    <p:extLst>
      <p:ext uri="{BB962C8B-B14F-4D97-AF65-F5344CB8AC3E}">
        <p14:creationId xmlns:p14="http://schemas.microsoft.com/office/powerpoint/2010/main" val="4086385356"/>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blinds(horizontal)">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blinds(horizontal)">
                                      <p:cBhvr>
                                        <p:cTn id="25" dur="500"/>
                                        <p:tgtEl>
                                          <p:spTgt spid="1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blinds(horizontal)">
                                      <p:cBhvr>
                                        <p:cTn id="30" dur="500"/>
                                        <p:tgtEl>
                                          <p:spTgt spid="1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blinds(horizontal)">
                                      <p:cBhvr>
                                        <p:cTn id="35" dur="500"/>
                                        <p:tgtEl>
                                          <p:spTgt spid="11">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blinds(horizontal)">
                                      <p:cBhvr>
                                        <p:cTn id="40" dur="500"/>
                                        <p:tgtEl>
                                          <p:spTgt spid="1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animEffect transition="in" filter="blinds(horizontal)">
                                      <p:cBhvr>
                                        <p:cTn id="45" dur="500"/>
                                        <p:tgtEl>
                                          <p:spTgt spid="10">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0">
                                            <p:txEl>
                                              <p:pRg st="2" end="2"/>
                                            </p:txEl>
                                          </p:spTgt>
                                        </p:tgtEl>
                                        <p:attrNameLst>
                                          <p:attrName>style.visibility</p:attrName>
                                        </p:attrNameLst>
                                      </p:cBhvr>
                                      <p:to>
                                        <p:strVal val="visible"/>
                                      </p:to>
                                    </p:set>
                                    <p:animEffect transition="in" filter="blinds(horizontal)">
                                      <p:cBhvr>
                                        <p:cTn id="50" dur="500"/>
                                        <p:tgtEl>
                                          <p:spTgt spid="10">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animEffect transition="in" filter="blinds(horizontal)">
                                      <p:cBhvr>
                                        <p:cTn id="55" dur="500"/>
                                        <p:tgtEl>
                                          <p:spTgt spid="10">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
                                            <p:txEl>
                                              <p:pRg st="4" end="4"/>
                                            </p:txEl>
                                          </p:spTgt>
                                        </p:tgtEl>
                                        <p:attrNameLst>
                                          <p:attrName>style.visibility</p:attrName>
                                        </p:attrNameLst>
                                      </p:cBhvr>
                                      <p:to>
                                        <p:strVal val="visible"/>
                                      </p:to>
                                    </p:set>
                                    <p:animEffect transition="in" filter="blinds(horizontal)">
                                      <p:cBhvr>
                                        <p:cTn id="6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P spid="10" grpId="0" build="p"/>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391" y="763959"/>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0" name="Rectangle 3"/>
          <p:cNvSpPr>
            <a:spLocks noGrp="1"/>
          </p:cNvSpPr>
          <p:nvPr>
            <p:ph type="title"/>
          </p:nvPr>
        </p:nvSpPr>
        <p:spPr>
          <a:xfrm>
            <a:off x="2267744" y="44624"/>
            <a:ext cx="6297612" cy="667310"/>
          </a:xfrm>
        </p:spPr>
        <p:txBody>
          <a:bodyPr>
            <a:normAutofit/>
          </a:bodyPr>
          <a:lstStyle/>
          <a:p>
            <a:pPr algn="l"/>
            <a:r>
              <a:rPr lang="en-US" altLang="zh-CN" dirty="0" smtClean="0">
                <a:solidFill>
                  <a:schemeClr val="accent1">
                    <a:lumMod val="50000"/>
                  </a:schemeClr>
                </a:solidFill>
              </a:rPr>
              <a:t>III Translation</a:t>
            </a:r>
            <a:endParaRPr lang="en-US" altLang="zh-CN" dirty="0">
              <a:solidFill>
                <a:schemeClr val="accent1">
                  <a:lumMod val="50000"/>
                </a:schemeClr>
              </a:solidFill>
            </a:endParaRPr>
          </a:p>
        </p:txBody>
      </p:sp>
      <p:pic>
        <p:nvPicPr>
          <p:cNvPr id="11" name="Picture 41" descr="C:\Documents and Settings\dongyn\Local Settings\Temporary Internet Files\Content.IE5\4KXP76FC\MCj04314950000[1].png">
            <a:hlinkClick r:id="" action="ppaction://noaction"/>
          </p:cNvPr>
          <p:cNvPicPr>
            <a:picLocks noChangeAspect="1" noChangeArrowheads="1"/>
          </p:cNvPicPr>
          <p:nvPr/>
        </p:nvPicPr>
        <p:blipFill>
          <a:blip r:embed="rId4" cstate="print">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
        <p:nvSpPr>
          <p:cNvPr id="13" name="TextBox 12"/>
          <p:cNvSpPr txBox="1"/>
          <p:nvPr/>
        </p:nvSpPr>
        <p:spPr>
          <a:xfrm>
            <a:off x="323528" y="785013"/>
            <a:ext cx="85689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50000"/>
              </a:lnSpc>
              <a:defRPr kumimoji="1" sz="3200" b="1">
                <a:solidFill>
                  <a:srgbClr val="003366"/>
                </a:solidFill>
                <a:latin typeface="Century Gothic" pitchFamily="34" charset="0"/>
              </a:defRPr>
            </a:lvl1pPr>
          </a:lstStyle>
          <a:p>
            <a:pPr marL="1433513" indent="-1433513" algn="just">
              <a:lnSpc>
                <a:spcPct val="100000"/>
              </a:lnSpc>
            </a:pPr>
            <a:r>
              <a:rPr lang="en-US" altLang="zh-CN" sz="2800" dirty="0">
                <a:solidFill>
                  <a:srgbClr val="0000CC"/>
                </a:solidFill>
              </a:rPr>
              <a:t>Task 1 </a:t>
            </a:r>
            <a:r>
              <a:rPr lang="en-US" altLang="zh-CN" sz="2400" b="0" dirty="0">
                <a:solidFill>
                  <a:srgbClr val="0000CC"/>
                </a:solidFill>
              </a:rPr>
              <a:t>Translate the following sentences into Chinese.</a:t>
            </a:r>
            <a:endParaRPr lang="en-US" altLang="zh-CN" sz="2400" b="0" dirty="0" smtClean="0">
              <a:solidFill>
                <a:srgbClr val="0000CC"/>
              </a:solidFill>
            </a:endParaRPr>
          </a:p>
        </p:txBody>
      </p:sp>
      <p:sp>
        <p:nvSpPr>
          <p:cNvPr id="14" name="Text Box 8"/>
          <p:cNvSpPr txBox="1">
            <a:spLocks noChangeArrowheads="1"/>
          </p:cNvSpPr>
          <p:nvPr/>
        </p:nvSpPr>
        <p:spPr bwMode="auto">
          <a:xfrm>
            <a:off x="245705" y="1314710"/>
            <a:ext cx="8568952" cy="54938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marL="449263" indent="-449263" algn="just">
              <a:spcBef>
                <a:spcPts val="600"/>
              </a:spcBef>
            </a:pPr>
            <a:r>
              <a:rPr lang="en-US" altLang="zh-CN" sz="2400" dirty="0" smtClean="0"/>
              <a:t>1</a:t>
            </a:r>
            <a:r>
              <a:rPr lang="en-US" altLang="zh-CN" sz="2400" dirty="0"/>
              <a:t>. </a:t>
            </a:r>
            <a:r>
              <a:rPr lang="zh-CN" altLang="zh-CN" sz="2400" dirty="0"/>
              <a:t>尽管通常其它因素（如</a:t>
            </a:r>
            <a:r>
              <a:rPr lang="en-US" altLang="zh-CN" sz="2400" dirty="0"/>
              <a:t>2007-2009</a:t>
            </a:r>
            <a:r>
              <a:rPr lang="zh-CN" altLang="zh-CN" sz="2400" dirty="0"/>
              <a:t>年的次贷危机及由此引发的金融危机）也会造成经济滑坡，但石油价格的上涨一直被视为是造成经济放缓</a:t>
            </a:r>
            <a:r>
              <a:rPr lang="en-US" altLang="zh-CN" sz="2400" dirty="0"/>
              <a:t>/</a:t>
            </a:r>
            <a:r>
              <a:rPr lang="zh-CN" altLang="zh-CN" sz="2400" dirty="0"/>
              <a:t>下滑的主要因素，情况类似外部征税是造成地缘政治担忧的原因一样。</a:t>
            </a:r>
            <a:r>
              <a:rPr lang="en-US" altLang="zh-CN" sz="2400" dirty="0"/>
              <a:t>(Text A, Para. 2</a:t>
            </a:r>
            <a:r>
              <a:rPr lang="en-US" altLang="zh-CN" sz="2400" dirty="0" smtClean="0"/>
              <a:t>)</a:t>
            </a:r>
            <a:endParaRPr lang="zh-CN" altLang="zh-CN" sz="2400" dirty="0" smtClean="0"/>
          </a:p>
          <a:p>
            <a:pPr marL="442913" indent="-442913">
              <a:spcBef>
                <a:spcPts val="600"/>
              </a:spcBef>
            </a:pPr>
            <a:r>
              <a:rPr lang="en-US" altLang="zh-CN" sz="2400" dirty="0" smtClean="0">
                <a:solidFill>
                  <a:srgbClr val="0000CC"/>
                </a:solidFill>
              </a:rPr>
              <a:t>2. </a:t>
            </a:r>
            <a:r>
              <a:rPr lang="zh-CN" altLang="zh-CN" sz="2400" dirty="0" smtClean="0">
                <a:solidFill>
                  <a:srgbClr val="0000CC"/>
                </a:solidFill>
              </a:rPr>
              <a:t>这种新的现实几乎影响不到美国的战略思维，他们的思维方式还限定在二战时期。那时，全球的经济和军事实力依赖于控制原油供应来源，海军战略及保护能够保证载货量的海上航道为依据。</a:t>
            </a:r>
            <a:r>
              <a:rPr lang="en-US" altLang="zh-CN" sz="2400" dirty="0" smtClean="0">
                <a:solidFill>
                  <a:srgbClr val="0000CC"/>
                </a:solidFill>
              </a:rPr>
              <a:t>(Text A, Para. 4)</a:t>
            </a:r>
            <a:endParaRPr lang="zh-CN" altLang="zh-CN" sz="2400" dirty="0" smtClean="0">
              <a:solidFill>
                <a:srgbClr val="0000CC"/>
              </a:solidFill>
            </a:endParaRPr>
          </a:p>
          <a:p>
            <a:pPr marL="442913" indent="-442913">
              <a:spcBef>
                <a:spcPts val="600"/>
              </a:spcBef>
            </a:pPr>
            <a:r>
              <a:rPr lang="en-US" altLang="zh-CN" sz="2400" dirty="0" smtClean="0"/>
              <a:t>3</a:t>
            </a:r>
            <a:r>
              <a:rPr lang="en-US" altLang="zh-CN" sz="2400" dirty="0"/>
              <a:t>. </a:t>
            </a:r>
            <a:r>
              <a:rPr lang="zh-CN" altLang="zh-CN" sz="2400" dirty="0"/>
              <a:t>最近刚刚退役的前海军中将丹尼斯</a:t>
            </a:r>
            <a:r>
              <a:rPr lang="en-US" altLang="zh-CN" sz="2400" dirty="0"/>
              <a:t>·</a:t>
            </a:r>
            <a:r>
              <a:rPr lang="zh-CN" altLang="zh-CN" sz="2400" dirty="0"/>
              <a:t>麦克金曾在发布那两项报告的顾问委员会任职，并且最近刚刚接管了美国可再生能源委员会。可再生能源委员会将非矿物燃料能源生产者和</a:t>
            </a:r>
            <a:r>
              <a:rPr lang="en-US" altLang="zh-CN" sz="2400" dirty="0"/>
              <a:t>“</a:t>
            </a:r>
            <a:r>
              <a:rPr lang="zh-CN" altLang="zh-CN" sz="2400" dirty="0"/>
              <a:t>财富</a:t>
            </a:r>
            <a:r>
              <a:rPr lang="en-US" altLang="zh-CN" sz="2400" dirty="0"/>
              <a:t>500</a:t>
            </a:r>
            <a:r>
              <a:rPr lang="zh-CN" altLang="zh-CN" sz="2400" dirty="0"/>
              <a:t>强</a:t>
            </a:r>
            <a:r>
              <a:rPr lang="en-US" altLang="zh-CN" sz="2400" dirty="0"/>
              <a:t>”</a:t>
            </a:r>
            <a:r>
              <a:rPr lang="zh-CN" altLang="zh-CN" sz="2400" dirty="0"/>
              <a:t>的公司联合起来共同提升能源效率、提高清洁能源技术。</a:t>
            </a:r>
            <a:r>
              <a:rPr lang="en-US" altLang="zh-CN" sz="2400" dirty="0"/>
              <a:t>(Text A, Para. 12</a:t>
            </a:r>
            <a:r>
              <a:rPr lang="en-US" altLang="zh-CN" sz="2400" dirty="0" smtClean="0"/>
              <a:t>)</a:t>
            </a:r>
            <a:endParaRPr lang="zh-CN" altLang="zh-CN" sz="2400" dirty="0" smtClean="0"/>
          </a:p>
          <a:p>
            <a:pPr marL="449263" indent="-449263" algn="just">
              <a:spcBef>
                <a:spcPts val="600"/>
              </a:spcBef>
            </a:pPr>
            <a:endParaRPr lang="zh-CN" altLang="en-US" sz="2400" dirty="0">
              <a:solidFill>
                <a:schemeClr val="hlink"/>
              </a:solidFill>
            </a:endParaRPr>
          </a:p>
        </p:txBody>
      </p:sp>
    </p:spTree>
    <p:extLst>
      <p:ext uri="{BB962C8B-B14F-4D97-AF65-F5344CB8AC3E}">
        <p14:creationId xmlns:p14="http://schemas.microsoft.com/office/powerpoint/2010/main" val="166833101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391" y="763959"/>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0" name="Rectangle 3"/>
          <p:cNvSpPr>
            <a:spLocks noGrp="1"/>
          </p:cNvSpPr>
          <p:nvPr>
            <p:ph type="title"/>
          </p:nvPr>
        </p:nvSpPr>
        <p:spPr>
          <a:xfrm>
            <a:off x="2267744" y="44624"/>
            <a:ext cx="6297612" cy="667310"/>
          </a:xfrm>
        </p:spPr>
        <p:txBody>
          <a:bodyPr>
            <a:normAutofit/>
          </a:bodyPr>
          <a:lstStyle/>
          <a:p>
            <a:pPr algn="l"/>
            <a:r>
              <a:rPr lang="en-US" altLang="zh-CN" dirty="0" smtClean="0">
                <a:solidFill>
                  <a:schemeClr val="accent1">
                    <a:lumMod val="50000"/>
                  </a:schemeClr>
                </a:solidFill>
              </a:rPr>
              <a:t>III Translation</a:t>
            </a:r>
            <a:endParaRPr lang="en-US" altLang="zh-CN" dirty="0">
              <a:solidFill>
                <a:schemeClr val="accent1">
                  <a:lumMod val="50000"/>
                </a:schemeClr>
              </a:solidFill>
            </a:endParaRPr>
          </a:p>
        </p:txBody>
      </p:sp>
      <p:sp>
        <p:nvSpPr>
          <p:cNvPr id="14" name="Text Box 8"/>
          <p:cNvSpPr txBox="1">
            <a:spLocks noChangeArrowheads="1"/>
          </p:cNvSpPr>
          <p:nvPr/>
        </p:nvSpPr>
        <p:spPr bwMode="auto">
          <a:xfrm>
            <a:off x="301804" y="1556792"/>
            <a:ext cx="8568952" cy="30469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marL="449263" indent="-449263" algn="just"/>
            <a:r>
              <a:rPr lang="en-US" altLang="zh-CN" sz="2400" dirty="0"/>
              <a:t>4. </a:t>
            </a:r>
            <a:r>
              <a:rPr lang="zh-CN" altLang="zh-CN" sz="2400" dirty="0"/>
              <a:t>政策制定者不愿提前透露什么情况下使用战略石油储备，因为根据当前法律，这意味着要提前规定国家石油供应中断紧急状态的构成和随之应采取的相应行动。</a:t>
            </a:r>
            <a:r>
              <a:rPr lang="en-US" altLang="zh-CN" sz="2400" dirty="0"/>
              <a:t>(Text B, Para. 16</a:t>
            </a:r>
            <a:r>
              <a:rPr lang="en-US" altLang="zh-CN" sz="2400" dirty="0" smtClean="0"/>
              <a:t>)</a:t>
            </a:r>
            <a:endParaRPr lang="en-US" altLang="zh-CN" sz="2400" dirty="0" smtClean="0">
              <a:solidFill>
                <a:schemeClr val="hlink"/>
              </a:solidFill>
            </a:endParaRPr>
          </a:p>
          <a:p>
            <a:pPr marL="449263" indent="-449263" algn="just"/>
            <a:endParaRPr lang="zh-CN" altLang="en-US" sz="2400" dirty="0" smtClean="0">
              <a:solidFill>
                <a:schemeClr val="hlink"/>
              </a:solidFill>
            </a:endParaRPr>
          </a:p>
          <a:p>
            <a:pPr marL="449263" indent="-449263" algn="just"/>
            <a:r>
              <a:rPr lang="en-US" altLang="zh-CN" sz="2400" dirty="0">
                <a:solidFill>
                  <a:srgbClr val="0000CC"/>
                </a:solidFill>
              </a:rPr>
              <a:t>5. </a:t>
            </a:r>
            <a:r>
              <a:rPr lang="zh-CN" altLang="zh-CN" sz="2400" dirty="0">
                <a:solidFill>
                  <a:srgbClr val="0000CC"/>
                </a:solidFill>
              </a:rPr>
              <a:t>大多数战争发生在利比亚或埃及西部沙漠地区，尽管在这些地方没有发现石油，但北非仍是抢夺波斯湾石油的战争地。战争的一方是意大利和德国，另一方是英国和美国。（</a:t>
            </a:r>
            <a:r>
              <a:rPr lang="en-US" altLang="zh-CN" sz="2400" dirty="0">
                <a:solidFill>
                  <a:srgbClr val="0000CC"/>
                </a:solidFill>
              </a:rPr>
              <a:t>Text C, Para. 8</a:t>
            </a:r>
            <a:r>
              <a:rPr lang="zh-CN" altLang="zh-CN" sz="2400" dirty="0" smtClean="0">
                <a:solidFill>
                  <a:srgbClr val="0000CC"/>
                </a:solidFill>
              </a:rPr>
              <a:t>）</a:t>
            </a:r>
            <a:endParaRPr lang="zh-CN" altLang="en-US" sz="2400" dirty="0">
              <a:solidFill>
                <a:srgbClr val="0000CC"/>
              </a:solidFill>
            </a:endParaRPr>
          </a:p>
        </p:txBody>
      </p:sp>
      <p:sp>
        <p:nvSpPr>
          <p:cNvPr id="8" name="TextBox 12"/>
          <p:cNvSpPr txBox="1"/>
          <p:nvPr/>
        </p:nvSpPr>
        <p:spPr>
          <a:xfrm>
            <a:off x="323528" y="785013"/>
            <a:ext cx="85689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50000"/>
              </a:lnSpc>
              <a:defRPr kumimoji="1" sz="3200" b="1">
                <a:solidFill>
                  <a:srgbClr val="003366"/>
                </a:solidFill>
                <a:latin typeface="Century Gothic" pitchFamily="34" charset="0"/>
              </a:defRPr>
            </a:lvl1pPr>
          </a:lstStyle>
          <a:p>
            <a:pPr marL="1433513" indent="-1433513" algn="just">
              <a:lnSpc>
                <a:spcPct val="100000"/>
              </a:lnSpc>
            </a:pPr>
            <a:r>
              <a:rPr lang="en-US" altLang="zh-CN" sz="2800" dirty="0">
                <a:solidFill>
                  <a:srgbClr val="0000CC"/>
                </a:solidFill>
              </a:rPr>
              <a:t>Task 1 </a:t>
            </a:r>
            <a:r>
              <a:rPr lang="en-US" altLang="zh-CN" sz="2400" b="0" dirty="0">
                <a:solidFill>
                  <a:srgbClr val="0000CC"/>
                </a:solidFill>
              </a:rPr>
              <a:t>Translate the following sentences into Chinese.</a:t>
            </a:r>
            <a:endParaRPr lang="en-US" altLang="zh-CN" sz="2400" b="0" dirty="0" smtClean="0">
              <a:solidFill>
                <a:srgbClr val="0000CC"/>
              </a:solidFill>
            </a:endParaRPr>
          </a:p>
        </p:txBody>
      </p:sp>
    </p:spTree>
    <p:extLst>
      <p:ext uri="{BB962C8B-B14F-4D97-AF65-F5344CB8AC3E}">
        <p14:creationId xmlns:p14="http://schemas.microsoft.com/office/powerpoint/2010/main" val="173154362"/>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linds(horizontal)">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3648"/>
            <a:ext cx="5136342" cy="830997"/>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US" altLang="zh-CN"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rPr>
              <a:t>Text Learning (A)</a:t>
            </a:r>
            <a:endParaRPr lang="zh-CN" alt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haroni" panose="02010803020104030203" pitchFamily="2" charset="-79"/>
              <a:cs typeface="Aharoni" panose="02010803020104030203" pitchFamily="2" charset="-79"/>
            </a:endParaRPr>
          </a:p>
        </p:txBody>
      </p:sp>
      <p:sp>
        <p:nvSpPr>
          <p:cNvPr id="9" name="TextBox 8"/>
          <p:cNvSpPr txBox="1"/>
          <p:nvPr/>
        </p:nvSpPr>
        <p:spPr>
          <a:xfrm>
            <a:off x="323528" y="844645"/>
            <a:ext cx="8496944" cy="2308324"/>
          </a:xfrm>
          <a:prstGeom prst="rect">
            <a:avLst/>
          </a:prstGeom>
          <a:solidFill>
            <a:schemeClr val="bg1"/>
          </a:solidFill>
          <a:ln>
            <a:solidFill>
              <a:schemeClr val="accent2">
                <a:lumMod val="40000"/>
                <a:lumOff val="60000"/>
              </a:schemeClr>
            </a:solidFill>
          </a:ln>
        </p:spPr>
        <p:txBody>
          <a:bodyPr wrap="square" rtlCol="0">
            <a:spAutoFit/>
          </a:bodyPr>
          <a:lstStyle/>
          <a:p>
            <a:pPr marL="363855" indent="-363855" algn="just"/>
            <a:r>
              <a:rPr lang="en-US" altLang="zh-CN" sz="2400" dirty="0"/>
              <a:t> </a:t>
            </a:r>
            <a:r>
              <a:rPr lang="en-US" altLang="zh-CN" sz="2400" dirty="0" smtClean="0"/>
              <a:t>   While there were usually other factors driving those downturns – in 2007-09 it was the subprime mortgage mess and resulting financial crisis for instance – </a:t>
            </a:r>
            <a:r>
              <a:rPr lang="en-US" altLang="zh-CN" sz="2400" u="sng" dirty="0" smtClean="0">
                <a:solidFill>
                  <a:srgbClr val="FF0000"/>
                </a:solidFill>
              </a:rPr>
              <a:t>rising oil </a:t>
            </a:r>
            <a:r>
              <a:rPr lang="en-US" altLang="zh-CN" sz="2400" u="sng" dirty="0" smtClean="0">
                <a:solidFill>
                  <a:srgbClr val="0000CC"/>
                </a:solidFill>
              </a:rPr>
              <a:t>has always been seen as a major contributor to </a:t>
            </a:r>
            <a:r>
              <a:rPr lang="en-US" altLang="zh-CN" sz="2400" u="sng" dirty="0" smtClean="0">
                <a:solidFill>
                  <a:srgbClr val="FF0000"/>
                </a:solidFill>
              </a:rPr>
              <a:t>economic slowdowns</a:t>
            </a:r>
            <a:r>
              <a:rPr lang="en-US" altLang="zh-CN" sz="2400" u="sng" dirty="0" smtClean="0"/>
              <a:t>, </a:t>
            </a:r>
            <a:r>
              <a:rPr lang="en-US" altLang="zh-CN" sz="2400" u="sng" dirty="0" smtClean="0">
                <a:solidFill>
                  <a:srgbClr val="0000CC"/>
                </a:solidFill>
              </a:rPr>
              <a:t>the equivalent of </a:t>
            </a:r>
            <a:r>
              <a:rPr lang="en-US" altLang="zh-CN" sz="2400" u="sng" dirty="0" smtClean="0">
                <a:solidFill>
                  <a:srgbClr val="FF0000"/>
                </a:solidFill>
              </a:rPr>
              <a:t>an externally imposed tax </a:t>
            </a:r>
            <a:r>
              <a:rPr lang="en-US" altLang="zh-CN" sz="2400" u="sng" dirty="0" smtClean="0">
                <a:solidFill>
                  <a:srgbClr val="0000CC"/>
                </a:solidFill>
              </a:rPr>
              <a:t>that was cause for </a:t>
            </a:r>
            <a:r>
              <a:rPr lang="en-US" altLang="zh-CN" sz="2400" u="sng" dirty="0" smtClean="0">
                <a:solidFill>
                  <a:srgbClr val="FF0000"/>
                </a:solidFill>
              </a:rPr>
              <a:t>geopolitical concerns</a:t>
            </a:r>
            <a:r>
              <a:rPr lang="en-US" altLang="zh-CN" sz="2400" u="sng" dirty="0" smtClean="0"/>
              <a:t>. </a:t>
            </a:r>
            <a:endParaRPr lang="zh-CN" altLang="en-US" sz="2400" u="sng" dirty="0"/>
          </a:p>
        </p:txBody>
      </p:sp>
      <p:sp>
        <p:nvSpPr>
          <p:cNvPr id="5" name="TextBox 7"/>
          <p:cNvSpPr txBox="1"/>
          <p:nvPr/>
        </p:nvSpPr>
        <p:spPr>
          <a:xfrm>
            <a:off x="503548" y="4594642"/>
            <a:ext cx="8136904" cy="1569660"/>
          </a:xfrm>
          <a:prstGeom prst="rect">
            <a:avLst/>
          </a:prstGeom>
          <a:solidFill>
            <a:srgbClr val="FFCCFF"/>
          </a:solidFill>
        </p:spPr>
        <p:txBody>
          <a:bodyPr wrap="square" rtlCol="0">
            <a:spAutoFit/>
          </a:bodyPr>
          <a:lstStyle/>
          <a:p>
            <a:r>
              <a:rPr lang="zh-CN" altLang="zh-CN" sz="2400" b="1" dirty="0" smtClean="0"/>
              <a:t>尽管</a:t>
            </a:r>
            <a:r>
              <a:rPr lang="zh-CN" altLang="zh-CN" sz="2400" b="1" dirty="0"/>
              <a:t>通常其它因素（如</a:t>
            </a:r>
            <a:r>
              <a:rPr lang="en-US" altLang="zh-CN" sz="2400" b="1" dirty="0"/>
              <a:t>2007-2009</a:t>
            </a:r>
            <a:r>
              <a:rPr lang="zh-CN" altLang="zh-CN" sz="2400" b="1" dirty="0"/>
              <a:t>年的次贷危机及由此引发的金融危机）也会造成经济滑坡，但石油价格的上涨一直被视为是造成经济放缓</a:t>
            </a:r>
            <a:r>
              <a:rPr lang="en-US" altLang="zh-CN" sz="2400" b="1" dirty="0"/>
              <a:t>/</a:t>
            </a:r>
            <a:r>
              <a:rPr lang="zh-CN" altLang="zh-CN" sz="2400" b="1" dirty="0"/>
              <a:t>下滑的主要因素，情况类似外部征税是造成地缘政治担忧的原因一样。</a:t>
            </a:r>
            <a:endParaRPr lang="zh-CN" altLang="en-US" sz="2400" b="1" dirty="0"/>
          </a:p>
        </p:txBody>
      </p:sp>
      <p:sp>
        <p:nvSpPr>
          <p:cNvPr id="7" name="Rectangle 6"/>
          <p:cNvSpPr txBox="1">
            <a:spLocks noChangeAspect="1"/>
          </p:cNvSpPr>
          <p:nvPr/>
        </p:nvSpPr>
        <p:spPr bwMode="auto">
          <a:xfrm>
            <a:off x="440916" y="3181308"/>
            <a:ext cx="837955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lvl1pPr marL="342900" indent="-342900" algn="l" rtl="0" fontAlgn="base">
              <a:spcBef>
                <a:spcPct val="20000"/>
              </a:spcBef>
              <a:spcAft>
                <a:spcPct val="0"/>
              </a:spcAft>
              <a:buFont typeface="Arial" pitchFamily="34" charset="0"/>
              <a:buChar char="•"/>
              <a:defRPr sz="2800" b="1">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400" b="1">
                <a:solidFill>
                  <a:schemeClr val="tx1"/>
                </a:solidFill>
                <a:latin typeface="+mn-lt"/>
                <a:ea typeface="+mn-ea"/>
              </a:defRPr>
            </a:lvl2pPr>
            <a:lvl3pPr marL="11430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3pPr>
            <a:lvl4pPr marL="1600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4pPr>
            <a:lvl5pPr marL="20574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9pPr>
          </a:lstStyle>
          <a:p>
            <a:pPr marL="357505" indent="-357505" algn="just">
              <a:spcBef>
                <a:spcPts val="0"/>
              </a:spcBef>
              <a:buClr>
                <a:schemeClr val="tx2"/>
              </a:buClr>
              <a:buNone/>
            </a:pPr>
            <a:r>
              <a:rPr kumimoji="1" lang="en-US" altLang="zh-CN" b="0" dirty="0">
                <a:solidFill>
                  <a:srgbClr val="009900"/>
                </a:solidFill>
                <a:latin typeface="Arial" pitchFamily="34" charset="0"/>
                <a:ea typeface="宋体" pitchFamily="2" charset="-122"/>
                <a:cs typeface="Arial" pitchFamily="34" charset="0"/>
              </a:rPr>
              <a:t>-- A is to B what/as C is to D. Rising oil prices is to economic </a:t>
            </a:r>
            <a:r>
              <a:rPr kumimoji="1" lang="en-US" altLang="zh-CN" b="0" dirty="0" smtClean="0">
                <a:solidFill>
                  <a:srgbClr val="009900"/>
                </a:solidFill>
                <a:latin typeface="Arial" pitchFamily="34" charset="0"/>
                <a:ea typeface="宋体" pitchFamily="2" charset="-122"/>
                <a:cs typeface="Arial" pitchFamily="34" charset="0"/>
              </a:rPr>
              <a:t>downturn </a:t>
            </a:r>
            <a:r>
              <a:rPr kumimoji="1" lang="en-US" altLang="zh-CN" b="0" dirty="0">
                <a:solidFill>
                  <a:srgbClr val="009900"/>
                </a:solidFill>
                <a:latin typeface="Arial" pitchFamily="34" charset="0"/>
                <a:ea typeface="宋体" pitchFamily="2" charset="-122"/>
                <a:cs typeface="Arial" pitchFamily="34" charset="0"/>
              </a:rPr>
              <a:t>what/as externally imposed tax to geopolitical concerns. </a:t>
            </a:r>
            <a:r>
              <a:rPr kumimoji="1" lang="en-US" altLang="zh-CN" b="0" dirty="0" smtClean="0">
                <a:solidFill>
                  <a:srgbClr val="009900"/>
                </a:solidFill>
                <a:latin typeface="Arial" pitchFamily="34" charset="0"/>
                <a:ea typeface="宋体" pitchFamily="2" charset="-122"/>
                <a:cs typeface="Arial" pitchFamily="34" charset="0"/>
              </a:rPr>
              <a:t>.</a:t>
            </a:r>
            <a:endParaRPr kumimoji="1" lang="en-US" altLang="zh-CN" b="0" dirty="0">
              <a:solidFill>
                <a:srgbClr val="009900"/>
              </a:solidFill>
              <a:latin typeface="Arial" pitchFamily="34" charset="0"/>
              <a:ea typeface="宋体" pitchFamily="2" charset="-122"/>
              <a:cs typeface="Arial"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矩形 8"/>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0" name="Rectangle 3"/>
          <p:cNvSpPr>
            <a:spLocks noGrp="1"/>
          </p:cNvSpPr>
          <p:nvPr>
            <p:ph type="title"/>
          </p:nvPr>
        </p:nvSpPr>
        <p:spPr>
          <a:xfrm>
            <a:off x="2267744" y="118484"/>
            <a:ext cx="4464496" cy="667310"/>
          </a:xfrm>
          <a:solidFill>
            <a:schemeClr val="accent6">
              <a:lumMod val="60000"/>
              <a:lumOff val="40000"/>
            </a:schemeClr>
          </a:solidFill>
        </p:spPr>
        <p:txBody>
          <a:bodyPr>
            <a:normAutofit/>
          </a:bodyPr>
          <a:lstStyle/>
          <a:p>
            <a:pPr algn="l"/>
            <a:r>
              <a:rPr lang="en-US" altLang="zh-CN" sz="3200" dirty="0" smtClean="0">
                <a:solidFill>
                  <a:schemeClr val="accent1">
                    <a:lumMod val="50000"/>
                  </a:schemeClr>
                </a:solidFill>
              </a:rPr>
              <a:t>III Translation     </a:t>
            </a:r>
            <a:r>
              <a:rPr lang="en-US" altLang="zh-CN" sz="3200" dirty="0" smtClean="0">
                <a:solidFill>
                  <a:schemeClr val="tx1"/>
                </a:solidFill>
              </a:rPr>
              <a:t>Task 2</a:t>
            </a:r>
            <a:r>
              <a:rPr lang="en-US" altLang="zh-CN" sz="3200" dirty="0" smtClean="0">
                <a:solidFill>
                  <a:schemeClr val="accent1">
                    <a:lumMod val="50000"/>
                  </a:schemeClr>
                </a:solidFill>
              </a:rPr>
              <a:t> </a:t>
            </a:r>
            <a:endParaRPr lang="en-US" altLang="zh-CN" sz="3200" dirty="0">
              <a:solidFill>
                <a:schemeClr val="accent1">
                  <a:lumMod val="50000"/>
                </a:schemeClr>
              </a:solidFill>
            </a:endParaRPr>
          </a:p>
        </p:txBody>
      </p:sp>
      <p:sp>
        <p:nvSpPr>
          <p:cNvPr id="14" name="Text Box 8"/>
          <p:cNvSpPr txBox="1">
            <a:spLocks noChangeArrowheads="1"/>
          </p:cNvSpPr>
          <p:nvPr/>
        </p:nvSpPr>
        <p:spPr bwMode="auto">
          <a:xfrm>
            <a:off x="214282" y="857232"/>
            <a:ext cx="8643966" cy="56117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marL="457200" indent="-457200" algn="just">
              <a:lnSpc>
                <a:spcPts val="2800"/>
              </a:lnSpc>
              <a:buClr>
                <a:srgbClr val="009900"/>
              </a:buClr>
              <a:buFont typeface="Arial" panose="020B0604020202020204" pitchFamily="34" charset="0"/>
              <a:buChar char="•"/>
            </a:pPr>
            <a:r>
              <a:rPr lang="en-US" altLang="zh-CN" sz="2600" dirty="0" smtClean="0"/>
              <a:t>Under </a:t>
            </a:r>
            <a:r>
              <a:rPr lang="en-US" altLang="zh-CN" sz="2600" dirty="0"/>
              <a:t>the circumstance of world petroleum security, the demand for oil is increasing progressively;  </a:t>
            </a:r>
            <a:endParaRPr lang="zh-CN" altLang="zh-CN" sz="2600" dirty="0"/>
          </a:p>
          <a:p>
            <a:pPr marL="457200" lvl="0" indent="354013">
              <a:buClr>
                <a:srgbClr val="009900"/>
              </a:buClr>
              <a:buFont typeface="Arial" panose="020B0604020202020204" pitchFamily="34" charset="0"/>
              <a:buChar char="•"/>
            </a:pPr>
            <a:r>
              <a:rPr lang="en-US" altLang="zh-CN" sz="2600" dirty="0"/>
              <a:t>the increment of supply is insufficient;</a:t>
            </a:r>
            <a:endParaRPr lang="zh-CN" altLang="zh-CN" sz="2600" dirty="0"/>
          </a:p>
          <a:p>
            <a:pPr marL="457200" lvl="0" indent="354013">
              <a:buClr>
                <a:srgbClr val="009900"/>
              </a:buClr>
              <a:buFont typeface="Arial" panose="020B0604020202020204" pitchFamily="34" charset="0"/>
              <a:buChar char="•"/>
            </a:pPr>
            <a:r>
              <a:rPr lang="en-US" altLang="zh-CN" sz="2600" dirty="0"/>
              <a:t>the reserve/production ration decreases; </a:t>
            </a:r>
            <a:endParaRPr lang="zh-CN" altLang="zh-CN" sz="2600" dirty="0"/>
          </a:p>
          <a:p>
            <a:pPr marL="457200" lvl="0" indent="354013">
              <a:buClr>
                <a:srgbClr val="009900"/>
              </a:buClr>
              <a:buFont typeface="Arial" panose="020B0604020202020204" pitchFamily="34" charset="0"/>
              <a:buChar char="•"/>
            </a:pPr>
            <a:r>
              <a:rPr lang="en-US" altLang="zh-CN" sz="2600" dirty="0"/>
              <a:t>the struggle of oil geopolitics is increasingly fierce;</a:t>
            </a:r>
            <a:endParaRPr lang="zh-CN" altLang="zh-CN" sz="2600" dirty="0"/>
          </a:p>
          <a:p>
            <a:pPr marL="457200" lvl="0" indent="354013">
              <a:buClr>
                <a:srgbClr val="009900"/>
              </a:buClr>
              <a:buFont typeface="Arial" panose="020B0604020202020204" pitchFamily="34" charset="0"/>
              <a:buChar char="•"/>
            </a:pPr>
            <a:r>
              <a:rPr lang="en-US" altLang="zh-CN" sz="2600" dirty="0"/>
              <a:t>the security of transportation is notable;</a:t>
            </a:r>
            <a:endParaRPr lang="zh-CN" altLang="zh-CN" sz="2600" dirty="0"/>
          </a:p>
          <a:p>
            <a:pPr marL="457200" lvl="0" indent="354013">
              <a:buClr>
                <a:srgbClr val="009900"/>
              </a:buClr>
              <a:buFont typeface="Arial" panose="020B0604020202020204" pitchFamily="34" charset="0"/>
              <a:buChar char="•"/>
            </a:pPr>
            <a:r>
              <a:rPr lang="en-US" altLang="zh-CN" sz="2600" dirty="0"/>
              <a:t>the situation of multiple demand-supply presents </a:t>
            </a:r>
            <a:r>
              <a:rPr lang="en-US" altLang="zh-CN" sz="2600" dirty="0" smtClean="0"/>
              <a:t> progressively</a:t>
            </a:r>
            <a:r>
              <a:rPr lang="en-US" altLang="zh-CN" sz="2600" dirty="0"/>
              <a:t>;</a:t>
            </a:r>
            <a:endParaRPr lang="zh-CN" altLang="zh-CN" sz="2600" dirty="0"/>
          </a:p>
          <a:p>
            <a:pPr marL="457200" lvl="0" indent="354013">
              <a:buClr>
                <a:srgbClr val="009900"/>
              </a:buClr>
              <a:buFont typeface="Arial" panose="020B0604020202020204" pitchFamily="34" charset="0"/>
              <a:buChar char="•"/>
            </a:pPr>
            <a:r>
              <a:rPr lang="en-US" altLang="zh-CN" sz="2600" dirty="0"/>
              <a:t>the uncertain factors for world oil price enhance. </a:t>
            </a:r>
            <a:endParaRPr lang="zh-CN" altLang="zh-CN" sz="2600" dirty="0"/>
          </a:p>
          <a:p>
            <a:pPr marL="457200" lvl="0" indent="-457200">
              <a:buClr>
                <a:srgbClr val="009900"/>
              </a:buClr>
              <a:buFont typeface="Arial" panose="020B0604020202020204" pitchFamily="34" charset="0"/>
              <a:buChar char="•"/>
            </a:pPr>
            <a:r>
              <a:rPr lang="en-US" altLang="zh-CN" sz="2600" dirty="0"/>
              <a:t>The U.S. ability for controlling world oil market is strengthened markedly after the Iraq War.</a:t>
            </a:r>
            <a:endParaRPr lang="zh-CN" altLang="zh-CN" sz="2600" dirty="0"/>
          </a:p>
          <a:p>
            <a:pPr marL="457200" lvl="0" indent="-457200">
              <a:buClr>
                <a:srgbClr val="009900"/>
              </a:buClr>
              <a:buFont typeface="Arial" panose="020B0604020202020204" pitchFamily="34" charset="0"/>
              <a:buChar char="•"/>
            </a:pPr>
            <a:r>
              <a:rPr lang="en-US" altLang="zh-CN" sz="2600" dirty="0"/>
              <a:t>How to solve the energy cooperation relationship with the U.S.A. becomes a vital issue for consumer countries. </a:t>
            </a:r>
            <a:endParaRPr lang="zh-CN" altLang="en-US" sz="2600" dirty="0"/>
          </a:p>
        </p:txBody>
      </p:sp>
    </p:spTree>
    <p:extLst>
      <p:ext uri="{BB962C8B-B14F-4D97-AF65-F5344CB8AC3E}">
        <p14:creationId xmlns:p14="http://schemas.microsoft.com/office/powerpoint/2010/main" val="884295163"/>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5" name="Rectangle 3"/>
          <p:cNvSpPr>
            <a:spLocks noGrp="1"/>
          </p:cNvSpPr>
          <p:nvPr>
            <p:ph type="title"/>
          </p:nvPr>
        </p:nvSpPr>
        <p:spPr>
          <a:xfrm>
            <a:off x="2428860" y="65070"/>
            <a:ext cx="5527516" cy="792162"/>
          </a:xfrm>
        </p:spPr>
        <p:txBody>
          <a:bodyPr>
            <a:normAutofit/>
          </a:bodyPr>
          <a:lstStyle/>
          <a:p>
            <a:r>
              <a:rPr lang="en-US" altLang="zh-CN" sz="3200" dirty="0" smtClean="0">
                <a:solidFill>
                  <a:srgbClr val="0000FF"/>
                </a:solidFill>
              </a:rPr>
              <a:t>Information   Analysis</a:t>
            </a:r>
            <a:endParaRPr lang="en-US" altLang="zh-CN" sz="3200" dirty="0">
              <a:solidFill>
                <a:srgbClr val="0000FF"/>
              </a:solidFill>
            </a:endParaRPr>
          </a:p>
        </p:txBody>
      </p:sp>
      <p:sp>
        <p:nvSpPr>
          <p:cNvPr id="950295" name="Rectangle 23"/>
          <p:cNvSpPr>
            <a:spLocks noChangeArrowheads="1"/>
          </p:cNvSpPr>
          <p:nvPr/>
        </p:nvSpPr>
        <p:spPr bwMode="auto">
          <a:xfrm>
            <a:off x="229196" y="671804"/>
            <a:ext cx="85110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263650" indent="-1263650"/>
            <a:r>
              <a:rPr kumimoji="1" lang="en-US" altLang="zh-CN" sz="2800" b="1" dirty="0" smtClean="0">
                <a:solidFill>
                  <a:srgbClr val="003366"/>
                </a:solidFill>
                <a:latin typeface="Century Gothic" pitchFamily="34" charset="0"/>
              </a:rPr>
              <a:t> (Para. 3-7 Problem) </a:t>
            </a:r>
            <a:endParaRPr kumimoji="1" lang="en-US" altLang="zh-CN" sz="2800" dirty="0">
              <a:solidFill>
                <a:srgbClr val="003366"/>
              </a:solidFill>
              <a:latin typeface="Century Gothic" pitchFamily="34" charset="0"/>
            </a:endParaRPr>
          </a:p>
        </p:txBody>
      </p:sp>
      <p:sp>
        <p:nvSpPr>
          <p:cNvPr id="12" name="矩形 11"/>
          <p:cNvSpPr/>
          <p:nvPr/>
        </p:nvSpPr>
        <p:spPr>
          <a:xfrm>
            <a:off x="179388" y="25460"/>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3" name="Rectangle 23"/>
          <p:cNvSpPr>
            <a:spLocks noChangeArrowheads="1"/>
          </p:cNvSpPr>
          <p:nvPr/>
        </p:nvSpPr>
        <p:spPr bwMode="auto">
          <a:xfrm>
            <a:off x="470362" y="2060848"/>
            <a:ext cx="8329056" cy="4154984"/>
          </a:xfrm>
          <a:prstGeom prst="rect">
            <a:avLst/>
          </a:prstGeom>
          <a:noFill/>
          <a:ln w="9525">
            <a:solidFill>
              <a:schemeClr val="tx2">
                <a:lumMod val="20000"/>
                <a:lumOff val="80000"/>
              </a:schemeClr>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1905" algn="just">
              <a:spcBef>
                <a:spcPts val="0"/>
              </a:spcBef>
              <a:spcAft>
                <a:spcPts val="0"/>
              </a:spcAft>
            </a:pPr>
            <a:r>
              <a:rPr lang="en-US" altLang="zh-CN" sz="2400" kern="100" dirty="0" smtClean="0">
                <a:solidFill>
                  <a:srgbClr val="000000"/>
                </a:solidFill>
                <a:latin typeface="Times New Roman" pitchFamily="18" charset="0"/>
                <a:cs typeface="Times New Roman" pitchFamily="18" charset="0"/>
              </a:rPr>
              <a:t>1. </a:t>
            </a:r>
            <a:r>
              <a:rPr lang="en-US" altLang="zh-CN" sz="2400" kern="100" dirty="0">
                <a:solidFill>
                  <a:srgbClr val="000000"/>
                </a:solidFill>
                <a:latin typeface="Times New Roman" pitchFamily="18" charset="0"/>
                <a:cs typeface="Times New Roman" pitchFamily="18" charset="0"/>
              </a:rPr>
              <a:t>Is there an exception to </a:t>
            </a:r>
            <a:r>
              <a:rPr lang="en-US" altLang="zh-CN" sz="2400" kern="100" dirty="0" smtClean="0">
                <a:solidFill>
                  <a:srgbClr val="000000"/>
                </a:solidFill>
                <a:latin typeface="Times New Roman" pitchFamily="18" charset="0"/>
                <a:cs typeface="Times New Roman" pitchFamily="18" charset="0"/>
              </a:rPr>
              <a:t>the relation between oil price and economy mentioned above? </a:t>
            </a:r>
            <a:r>
              <a:rPr lang="en-US" altLang="zh-CN" sz="2400" kern="100" dirty="0">
                <a:solidFill>
                  <a:srgbClr val="000000"/>
                </a:solidFill>
                <a:latin typeface="Times New Roman" pitchFamily="18" charset="0"/>
                <a:cs typeface="Times New Roman" pitchFamily="18" charset="0"/>
              </a:rPr>
              <a:t>What’s their new </a:t>
            </a:r>
            <a:r>
              <a:rPr lang="en-US" altLang="zh-CN" sz="2400" kern="100" dirty="0" smtClean="0">
                <a:solidFill>
                  <a:srgbClr val="000000"/>
                </a:solidFill>
                <a:latin typeface="Times New Roman" pitchFamily="18" charset="0"/>
                <a:cs typeface="Times New Roman" pitchFamily="18" charset="0"/>
              </a:rPr>
              <a:t>relation? (Para. 3)</a:t>
            </a:r>
          </a:p>
          <a:p>
            <a:pPr>
              <a:spcBef>
                <a:spcPts val="0"/>
              </a:spcBef>
            </a:pPr>
            <a:r>
              <a:rPr lang="en-US" altLang="zh-CN" sz="2400" kern="100" dirty="0" smtClean="0">
                <a:solidFill>
                  <a:srgbClr val="000000"/>
                </a:solidFill>
                <a:latin typeface="Times New Roman" pitchFamily="18" charset="0"/>
                <a:cs typeface="Times New Roman" pitchFamily="18" charset="0"/>
              </a:rPr>
              <a:t>2. </a:t>
            </a:r>
            <a:r>
              <a:rPr lang="en-US" altLang="zh-CN" sz="2400" kern="100" dirty="0">
                <a:solidFill>
                  <a:srgbClr val="000000"/>
                </a:solidFill>
                <a:latin typeface="Times New Roman" pitchFamily="18" charset="0"/>
                <a:cs typeface="Times New Roman" pitchFamily="18" charset="0"/>
              </a:rPr>
              <a:t>What dominates the current U.S. strategic </a:t>
            </a:r>
            <a:r>
              <a:rPr lang="en-US" altLang="zh-CN" sz="2400" kern="100" dirty="0" smtClean="0">
                <a:solidFill>
                  <a:srgbClr val="000000"/>
                </a:solidFill>
                <a:latin typeface="Times New Roman" pitchFamily="18" charset="0"/>
                <a:cs typeface="Times New Roman" pitchFamily="18" charset="0"/>
              </a:rPr>
              <a:t>thinking? (Para. 4)</a:t>
            </a:r>
          </a:p>
          <a:p>
            <a:pPr>
              <a:spcBef>
                <a:spcPts val="0"/>
              </a:spcBef>
            </a:pPr>
            <a:r>
              <a:rPr lang="en-US" altLang="zh-CN" sz="2400" kern="100" dirty="0" smtClean="0">
                <a:solidFill>
                  <a:srgbClr val="000000"/>
                </a:solidFill>
                <a:latin typeface="Times New Roman" pitchFamily="18" charset="0"/>
                <a:cs typeface="Times New Roman" pitchFamily="18" charset="0"/>
              </a:rPr>
              <a:t>3. What </a:t>
            </a:r>
            <a:r>
              <a:rPr lang="en-US" altLang="zh-CN" sz="2400" kern="100" dirty="0">
                <a:solidFill>
                  <a:srgbClr val="000000"/>
                </a:solidFill>
                <a:latin typeface="Times New Roman" pitchFamily="18" charset="0"/>
                <a:cs typeface="Times New Roman" pitchFamily="18" charset="0"/>
              </a:rPr>
              <a:t>does the author imply by referring to the 11 aircraft carrier battle group and the $649 billion defense appropriations bill</a:t>
            </a:r>
            <a:r>
              <a:rPr lang="en-US" altLang="zh-CN" sz="2400" kern="100" dirty="0" smtClean="0">
                <a:solidFill>
                  <a:srgbClr val="000000"/>
                </a:solidFill>
                <a:latin typeface="Times New Roman" pitchFamily="18" charset="0"/>
                <a:cs typeface="Times New Roman" pitchFamily="18" charset="0"/>
              </a:rPr>
              <a:t>? (Para. 4)</a:t>
            </a:r>
          </a:p>
          <a:p>
            <a:pPr>
              <a:spcBef>
                <a:spcPts val="0"/>
              </a:spcBef>
            </a:pPr>
            <a:r>
              <a:rPr lang="en-US" altLang="zh-CN" sz="2400" kern="100" dirty="0" smtClean="0">
                <a:solidFill>
                  <a:srgbClr val="000000"/>
                </a:solidFill>
                <a:latin typeface="Times New Roman" pitchFamily="18" charset="0"/>
                <a:cs typeface="Times New Roman" pitchFamily="18" charset="0"/>
              </a:rPr>
              <a:t>4. </a:t>
            </a:r>
            <a:r>
              <a:rPr lang="en-US" altLang="zh-CN" sz="2400" kern="100" dirty="0">
                <a:solidFill>
                  <a:srgbClr val="000000"/>
                </a:solidFill>
                <a:latin typeface="Times New Roman" pitchFamily="18" charset="0"/>
                <a:cs typeface="Times New Roman" pitchFamily="18" charset="0"/>
              </a:rPr>
              <a:t>What might be the more effective response to supply disruption of oil in the 21</a:t>
            </a:r>
            <a:r>
              <a:rPr lang="en-US" altLang="zh-CN" sz="2400" kern="100" baseline="30000" dirty="0">
                <a:solidFill>
                  <a:srgbClr val="000000"/>
                </a:solidFill>
                <a:latin typeface="Times New Roman" pitchFamily="18" charset="0"/>
                <a:cs typeface="Times New Roman" pitchFamily="18" charset="0"/>
              </a:rPr>
              <a:t>st</a:t>
            </a:r>
            <a:r>
              <a:rPr lang="en-US" altLang="zh-CN" sz="2400" kern="100" dirty="0">
                <a:solidFill>
                  <a:srgbClr val="000000"/>
                </a:solidFill>
                <a:latin typeface="Times New Roman" pitchFamily="18" charset="0"/>
                <a:cs typeface="Times New Roman" pitchFamily="18" charset="0"/>
              </a:rPr>
              <a:t> century</a:t>
            </a:r>
            <a:r>
              <a:rPr lang="en-US" altLang="zh-CN" sz="2400" kern="100" dirty="0" smtClean="0">
                <a:solidFill>
                  <a:srgbClr val="000000"/>
                </a:solidFill>
                <a:latin typeface="Times New Roman" pitchFamily="18" charset="0"/>
                <a:cs typeface="Times New Roman" pitchFamily="18" charset="0"/>
              </a:rPr>
              <a:t>? (Para. 5)</a:t>
            </a:r>
            <a:endParaRPr lang="en-US" altLang="zh-CN" sz="2400" kern="100" dirty="0">
              <a:solidFill>
                <a:srgbClr val="000000"/>
              </a:solidFill>
              <a:latin typeface="Times New Roman" pitchFamily="18" charset="0"/>
              <a:cs typeface="Times New Roman" pitchFamily="18" charset="0"/>
            </a:endParaRPr>
          </a:p>
          <a:p>
            <a:pPr>
              <a:spcBef>
                <a:spcPts val="0"/>
              </a:spcBef>
            </a:pPr>
            <a:r>
              <a:rPr lang="en-US" altLang="zh-CN" sz="2400" kern="100" dirty="0" smtClean="0">
                <a:solidFill>
                  <a:srgbClr val="000000"/>
                </a:solidFill>
                <a:latin typeface="Times New Roman" pitchFamily="18" charset="0"/>
                <a:cs typeface="Times New Roman" pitchFamily="18" charset="0"/>
              </a:rPr>
              <a:t>5. What </a:t>
            </a:r>
            <a:r>
              <a:rPr lang="en-US" altLang="zh-CN" sz="2400" kern="100" dirty="0">
                <a:solidFill>
                  <a:srgbClr val="000000"/>
                </a:solidFill>
                <a:latin typeface="Times New Roman" pitchFamily="18" charset="0"/>
                <a:cs typeface="Times New Roman" pitchFamily="18" charset="0"/>
              </a:rPr>
              <a:t>is the U.S. current strategic vision</a:t>
            </a:r>
            <a:r>
              <a:rPr lang="en-US" altLang="zh-CN" sz="2400" kern="100" dirty="0" smtClean="0">
                <a:solidFill>
                  <a:srgbClr val="000000"/>
                </a:solidFill>
                <a:latin typeface="Times New Roman" pitchFamily="18" charset="0"/>
                <a:cs typeface="Times New Roman" pitchFamily="18" charset="0"/>
              </a:rPr>
              <a:t>? (Para. 6)</a:t>
            </a:r>
          </a:p>
          <a:p>
            <a:pPr>
              <a:spcBef>
                <a:spcPts val="0"/>
              </a:spcBef>
            </a:pPr>
            <a:r>
              <a:rPr lang="en-US" altLang="zh-CN" sz="2400" kern="100" dirty="0" smtClean="0">
                <a:solidFill>
                  <a:srgbClr val="000000"/>
                </a:solidFill>
                <a:latin typeface="Times New Roman" pitchFamily="18" charset="0"/>
                <a:cs typeface="Times New Roman" pitchFamily="18" charset="0"/>
              </a:rPr>
              <a:t>6. </a:t>
            </a:r>
            <a:r>
              <a:rPr lang="en-US" altLang="zh-CN" sz="2400" kern="100" dirty="0">
                <a:solidFill>
                  <a:srgbClr val="000000"/>
                </a:solidFill>
                <a:latin typeface="Times New Roman" pitchFamily="18" charset="0"/>
                <a:cs typeface="Times New Roman" pitchFamily="18" charset="0"/>
              </a:rPr>
              <a:t>Why is there a different voice about the guaranteeing of the Persian Gulf oil supply</a:t>
            </a:r>
            <a:r>
              <a:rPr lang="en-US" altLang="zh-CN" sz="2400" kern="100" dirty="0" smtClean="0">
                <a:solidFill>
                  <a:srgbClr val="000000"/>
                </a:solidFill>
                <a:latin typeface="Times New Roman" pitchFamily="18" charset="0"/>
                <a:cs typeface="Times New Roman" pitchFamily="18" charset="0"/>
              </a:rPr>
              <a:t>? (Para. 7)</a:t>
            </a:r>
            <a:endParaRPr lang="en-US" altLang="zh-CN" sz="2400" kern="100" dirty="0">
              <a:solidFill>
                <a:srgbClr val="000000"/>
              </a:solidFill>
              <a:latin typeface="Times New Roman" pitchFamily="18" charset="0"/>
              <a:cs typeface="Times New Roman" pitchFamily="18" charset="0"/>
            </a:endParaRPr>
          </a:p>
        </p:txBody>
      </p:sp>
      <p:sp>
        <p:nvSpPr>
          <p:cNvPr id="2" name="矩形 1"/>
          <p:cNvSpPr/>
          <p:nvPr/>
        </p:nvSpPr>
        <p:spPr>
          <a:xfrm>
            <a:off x="470362" y="1155414"/>
            <a:ext cx="8297597" cy="830997"/>
          </a:xfrm>
          <a:prstGeom prst="rect">
            <a:avLst/>
          </a:prstGeom>
        </p:spPr>
        <p:txBody>
          <a:bodyPr wrap="square">
            <a:spAutoFit/>
          </a:bodyPr>
          <a:lstStyle/>
          <a:p>
            <a:r>
              <a:rPr lang="en-US" altLang="zh-CN" sz="2400" b="1" dirty="0">
                <a:solidFill>
                  <a:srgbClr val="C00000"/>
                </a:solidFill>
              </a:rPr>
              <a:t>Unchanged U.S. strategic thinking leads to the </a:t>
            </a:r>
            <a:r>
              <a:rPr lang="en-US" altLang="zh-CN" sz="2400" b="1" dirty="0" smtClean="0">
                <a:solidFill>
                  <a:srgbClr val="C00000"/>
                </a:solidFill>
              </a:rPr>
              <a:t>problem </a:t>
            </a:r>
            <a:r>
              <a:rPr lang="en-US" altLang="zh-CN" sz="2400" b="1" dirty="0">
                <a:solidFill>
                  <a:srgbClr val="C00000"/>
                </a:solidFill>
              </a:rPr>
              <a:t>about guaranteeing the oil resources.</a:t>
            </a:r>
            <a:endParaRPr lang="zh-CN" altLang="en-US" sz="2400" b="1" dirty="0">
              <a:solidFill>
                <a:srgbClr val="C00000"/>
              </a:solidFill>
            </a:endParaRPr>
          </a:p>
        </p:txBody>
      </p:sp>
    </p:spTree>
    <p:custDataLst>
      <p:tags r:id="rId1"/>
    </p:custDataLst>
    <p:extLst>
      <p:ext uri="{BB962C8B-B14F-4D97-AF65-F5344CB8AC3E}">
        <p14:creationId xmlns:p14="http://schemas.microsoft.com/office/powerpoint/2010/main" val="3958346714"/>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5" name="Rectangle 3"/>
          <p:cNvSpPr>
            <a:spLocks noGrp="1"/>
          </p:cNvSpPr>
          <p:nvPr>
            <p:ph type="title"/>
          </p:nvPr>
        </p:nvSpPr>
        <p:spPr>
          <a:xfrm>
            <a:off x="2428860" y="65070"/>
            <a:ext cx="5527516" cy="792162"/>
          </a:xfrm>
        </p:spPr>
        <p:txBody>
          <a:bodyPr>
            <a:normAutofit/>
          </a:bodyPr>
          <a:lstStyle/>
          <a:p>
            <a:r>
              <a:rPr lang="en-US" altLang="zh-CN" sz="3200" dirty="0" smtClean="0">
                <a:solidFill>
                  <a:srgbClr val="0000FF"/>
                </a:solidFill>
              </a:rPr>
              <a:t>Information   Analysis</a:t>
            </a:r>
            <a:endParaRPr lang="en-US" altLang="zh-CN" sz="3200" dirty="0">
              <a:solidFill>
                <a:srgbClr val="0000FF"/>
              </a:solidFill>
            </a:endParaRPr>
          </a:p>
        </p:txBody>
      </p:sp>
      <p:sp>
        <p:nvSpPr>
          <p:cNvPr id="950295" name="Rectangle 23"/>
          <p:cNvSpPr>
            <a:spLocks noChangeArrowheads="1"/>
          </p:cNvSpPr>
          <p:nvPr/>
        </p:nvSpPr>
        <p:spPr bwMode="auto">
          <a:xfrm>
            <a:off x="283531" y="595622"/>
            <a:ext cx="85110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263650" indent="-1263650"/>
            <a:r>
              <a:rPr kumimoji="1" lang="en-US" altLang="zh-CN" sz="2800" b="1" dirty="0" smtClean="0">
                <a:solidFill>
                  <a:srgbClr val="003366"/>
                </a:solidFill>
                <a:latin typeface="Century Gothic" pitchFamily="34" charset="0"/>
              </a:rPr>
              <a:t> (Para. 8-14 Response) </a:t>
            </a:r>
            <a:endParaRPr kumimoji="1" lang="en-US" altLang="zh-CN" sz="2800" dirty="0">
              <a:solidFill>
                <a:srgbClr val="003366"/>
              </a:solidFill>
              <a:latin typeface="Century Gothic" pitchFamily="34" charset="0"/>
            </a:endParaRPr>
          </a:p>
        </p:txBody>
      </p:sp>
      <p:sp>
        <p:nvSpPr>
          <p:cNvPr id="12" name="矩形 11"/>
          <p:cNvSpPr/>
          <p:nvPr/>
        </p:nvSpPr>
        <p:spPr>
          <a:xfrm>
            <a:off x="179388" y="25460"/>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3" name="Rectangle 23"/>
          <p:cNvSpPr>
            <a:spLocks noChangeArrowheads="1"/>
          </p:cNvSpPr>
          <p:nvPr/>
        </p:nvSpPr>
        <p:spPr bwMode="auto">
          <a:xfrm>
            <a:off x="465501" y="2076824"/>
            <a:ext cx="8329056" cy="4154984"/>
          </a:xfrm>
          <a:prstGeom prst="rect">
            <a:avLst/>
          </a:prstGeom>
          <a:noFill/>
          <a:ln w="9525">
            <a:solidFill>
              <a:schemeClr val="tx2">
                <a:lumMod val="20000"/>
                <a:lumOff val="80000"/>
              </a:schemeClr>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1905" algn="just">
              <a:spcBef>
                <a:spcPts val="0"/>
              </a:spcBef>
              <a:spcAft>
                <a:spcPts val="0"/>
              </a:spcAft>
            </a:pPr>
            <a:r>
              <a:rPr lang="en-US" altLang="zh-CN" sz="2400" kern="100" dirty="0">
                <a:solidFill>
                  <a:srgbClr val="000000"/>
                </a:solidFill>
                <a:latin typeface="Times New Roman" pitchFamily="18" charset="0"/>
                <a:cs typeface="Times New Roman" pitchFamily="18" charset="0"/>
              </a:rPr>
              <a:t>1. </a:t>
            </a:r>
            <a:r>
              <a:rPr lang="en-US" altLang="zh-CN" sz="2400" kern="100" dirty="0" smtClean="0">
                <a:solidFill>
                  <a:srgbClr val="000000"/>
                </a:solidFill>
                <a:latin typeface="Times New Roman" pitchFamily="18" charset="0"/>
                <a:cs typeface="Times New Roman" pitchFamily="18" charset="0"/>
              </a:rPr>
              <a:t>Why will rising oil prices be the new normal?</a:t>
            </a:r>
            <a:r>
              <a:rPr lang="en-US" altLang="zh-CN" sz="2400" kern="100" dirty="0">
                <a:solidFill>
                  <a:srgbClr val="000000"/>
                </a:solidFill>
                <a:latin typeface="Times New Roman" pitchFamily="18" charset="0"/>
                <a:cs typeface="Times New Roman" pitchFamily="18" charset="0"/>
              </a:rPr>
              <a:t> </a:t>
            </a:r>
            <a:r>
              <a:rPr lang="en-US" altLang="zh-CN" sz="2400" kern="100" dirty="0" smtClean="0">
                <a:solidFill>
                  <a:srgbClr val="000000"/>
                </a:solidFill>
                <a:latin typeface="Times New Roman" pitchFamily="18" charset="0"/>
                <a:cs typeface="Times New Roman" pitchFamily="18" charset="0"/>
              </a:rPr>
              <a:t>(</a:t>
            </a:r>
            <a:r>
              <a:rPr lang="en-US" altLang="zh-CN" sz="2400" kern="100" dirty="0" smtClean="0">
                <a:solidFill>
                  <a:srgbClr val="000000"/>
                </a:solidFill>
                <a:latin typeface="Times New Roman" pitchFamily="18" charset="0"/>
                <a:cs typeface="Times New Roman" pitchFamily="18" charset="0"/>
              </a:rPr>
              <a:t>Para. 8)</a:t>
            </a:r>
          </a:p>
          <a:p>
            <a:pPr>
              <a:spcBef>
                <a:spcPts val="0"/>
              </a:spcBef>
            </a:pPr>
            <a:r>
              <a:rPr lang="en-US" altLang="zh-CN" sz="2400" kern="100" dirty="0">
                <a:solidFill>
                  <a:srgbClr val="000000"/>
                </a:solidFill>
                <a:latin typeface="Times New Roman" pitchFamily="18" charset="0"/>
                <a:cs typeface="Times New Roman" pitchFamily="18" charset="0"/>
              </a:rPr>
              <a:t>2. What may pose a threat to national security according to the 2009 report</a:t>
            </a:r>
            <a:r>
              <a:rPr lang="en-US" altLang="zh-CN" sz="2400" kern="100" dirty="0" smtClean="0">
                <a:solidFill>
                  <a:srgbClr val="000000"/>
                </a:solidFill>
                <a:latin typeface="Times New Roman" pitchFamily="18" charset="0"/>
                <a:cs typeface="Times New Roman" pitchFamily="18" charset="0"/>
              </a:rPr>
              <a:t>? (Para. 9)</a:t>
            </a:r>
            <a:endParaRPr lang="en-US" altLang="zh-CN" sz="2400" kern="100" dirty="0">
              <a:solidFill>
                <a:srgbClr val="000000"/>
              </a:solidFill>
              <a:latin typeface="Times New Roman" pitchFamily="18" charset="0"/>
              <a:cs typeface="Times New Roman" pitchFamily="18" charset="0"/>
            </a:endParaRPr>
          </a:p>
          <a:p>
            <a:pPr>
              <a:spcBef>
                <a:spcPts val="0"/>
              </a:spcBef>
            </a:pPr>
            <a:r>
              <a:rPr lang="en-US" altLang="zh-CN" sz="2400" kern="100" dirty="0" smtClean="0">
                <a:solidFill>
                  <a:srgbClr val="000000"/>
                </a:solidFill>
                <a:latin typeface="Times New Roman" pitchFamily="18" charset="0"/>
                <a:cs typeface="Times New Roman" pitchFamily="18" charset="0"/>
              </a:rPr>
              <a:t>3. What </a:t>
            </a:r>
            <a:r>
              <a:rPr lang="en-US" altLang="zh-CN" sz="2400" kern="100" dirty="0">
                <a:solidFill>
                  <a:srgbClr val="000000"/>
                </a:solidFill>
                <a:latin typeface="Times New Roman" pitchFamily="18" charset="0"/>
                <a:cs typeface="Times New Roman" pitchFamily="18" charset="0"/>
              </a:rPr>
              <a:t>did the 2009 report call for</a:t>
            </a:r>
            <a:r>
              <a:rPr lang="en-US" altLang="zh-CN" sz="2400" kern="100" dirty="0" smtClean="0">
                <a:solidFill>
                  <a:srgbClr val="000000"/>
                </a:solidFill>
                <a:latin typeface="Times New Roman" pitchFamily="18" charset="0"/>
                <a:cs typeface="Times New Roman" pitchFamily="18" charset="0"/>
              </a:rPr>
              <a:t>? (Para. 10)</a:t>
            </a:r>
          </a:p>
          <a:p>
            <a:pPr>
              <a:spcBef>
                <a:spcPts val="0"/>
              </a:spcBef>
            </a:pPr>
            <a:r>
              <a:rPr lang="en-US" altLang="zh-CN" sz="2400" kern="100" dirty="0" smtClean="0">
                <a:solidFill>
                  <a:srgbClr val="000000"/>
                </a:solidFill>
                <a:latin typeface="Times New Roman" pitchFamily="18" charset="0"/>
                <a:cs typeface="Times New Roman" pitchFamily="18" charset="0"/>
              </a:rPr>
              <a:t>4. </a:t>
            </a:r>
            <a:r>
              <a:rPr lang="en-US" altLang="zh-CN" sz="2400" kern="100" dirty="0">
                <a:solidFill>
                  <a:srgbClr val="000000"/>
                </a:solidFill>
                <a:latin typeface="Times New Roman" pitchFamily="18" charset="0"/>
                <a:cs typeface="Times New Roman" pitchFamily="18" charset="0"/>
              </a:rPr>
              <a:t>What did the 2007 climate change report warn and suggest</a:t>
            </a:r>
            <a:r>
              <a:rPr lang="en-US" altLang="zh-CN" sz="2400" kern="100" dirty="0" smtClean="0">
                <a:solidFill>
                  <a:srgbClr val="000000"/>
                </a:solidFill>
                <a:latin typeface="Times New Roman" pitchFamily="18" charset="0"/>
                <a:cs typeface="Times New Roman" pitchFamily="18" charset="0"/>
              </a:rPr>
              <a:t>? (Para. 11)</a:t>
            </a:r>
            <a:endParaRPr lang="en-US" altLang="zh-CN" sz="2400" kern="100" dirty="0">
              <a:solidFill>
                <a:srgbClr val="000000"/>
              </a:solidFill>
              <a:latin typeface="Times New Roman" pitchFamily="18" charset="0"/>
              <a:cs typeface="Times New Roman" pitchFamily="18" charset="0"/>
            </a:endParaRPr>
          </a:p>
          <a:p>
            <a:pPr>
              <a:spcBef>
                <a:spcPts val="0"/>
              </a:spcBef>
            </a:pPr>
            <a:r>
              <a:rPr lang="en-US" altLang="zh-CN" sz="2400" kern="100" dirty="0" smtClean="0">
                <a:solidFill>
                  <a:srgbClr val="000000"/>
                </a:solidFill>
                <a:latin typeface="Times New Roman" pitchFamily="18" charset="0"/>
                <a:cs typeface="Times New Roman" pitchFamily="18" charset="0"/>
              </a:rPr>
              <a:t>5. What </a:t>
            </a:r>
            <a:r>
              <a:rPr lang="en-US" altLang="zh-CN" sz="2400" kern="100" dirty="0">
                <a:solidFill>
                  <a:srgbClr val="000000"/>
                </a:solidFill>
                <a:latin typeface="Times New Roman" pitchFamily="18" charset="0"/>
                <a:cs typeface="Times New Roman" pitchFamily="18" charset="0"/>
              </a:rPr>
              <a:t>is the new career of former Vice Admiral Dennis </a:t>
            </a:r>
            <a:r>
              <a:rPr lang="en-US" altLang="zh-CN" sz="2400" kern="100" dirty="0" err="1">
                <a:solidFill>
                  <a:srgbClr val="000000"/>
                </a:solidFill>
                <a:latin typeface="Times New Roman" pitchFamily="18" charset="0"/>
                <a:cs typeface="Times New Roman" pitchFamily="18" charset="0"/>
              </a:rPr>
              <a:t>McGinn</a:t>
            </a:r>
            <a:r>
              <a:rPr lang="en-US" altLang="zh-CN" sz="2400" kern="100" dirty="0" smtClean="0">
                <a:solidFill>
                  <a:srgbClr val="000000"/>
                </a:solidFill>
                <a:latin typeface="Times New Roman" pitchFamily="18" charset="0"/>
                <a:cs typeface="Times New Roman" pitchFamily="18" charset="0"/>
              </a:rPr>
              <a:t>? </a:t>
            </a:r>
            <a:r>
              <a:rPr lang="en-US" altLang="zh-CN" sz="2400" kern="100" dirty="0" smtClean="0">
                <a:solidFill>
                  <a:srgbClr val="000000"/>
                </a:solidFill>
                <a:latin typeface="Times New Roman" pitchFamily="18" charset="0"/>
                <a:cs typeface="Times New Roman" pitchFamily="18" charset="0"/>
              </a:rPr>
              <a:t>In his opinion,</a:t>
            </a:r>
            <a:r>
              <a:rPr lang="en-US" altLang="zh-CN" sz="2400" kern="100" dirty="0">
                <a:solidFill>
                  <a:srgbClr val="000000"/>
                </a:solidFill>
                <a:latin typeface="Times New Roman" pitchFamily="18" charset="0"/>
                <a:cs typeface="Times New Roman" pitchFamily="18" charset="0"/>
              </a:rPr>
              <a:t> </a:t>
            </a:r>
            <a:r>
              <a:rPr lang="en-US" altLang="zh-CN" sz="2400" kern="100" dirty="0" smtClean="0">
                <a:solidFill>
                  <a:srgbClr val="000000"/>
                </a:solidFill>
                <a:latin typeface="Times New Roman" pitchFamily="18" charset="0"/>
                <a:cs typeface="Times New Roman" pitchFamily="18" charset="0"/>
              </a:rPr>
              <a:t>h</a:t>
            </a:r>
            <a:r>
              <a:rPr lang="en-US" altLang="zh-CN" sz="2400" kern="100" dirty="0" smtClean="0">
                <a:solidFill>
                  <a:srgbClr val="000000"/>
                </a:solidFill>
                <a:latin typeface="Times New Roman" pitchFamily="18" charset="0"/>
                <a:cs typeface="Times New Roman" pitchFamily="18" charset="0"/>
              </a:rPr>
              <a:t>ow </a:t>
            </a:r>
            <a:r>
              <a:rPr lang="en-US" altLang="zh-CN" sz="2400" kern="100" dirty="0">
                <a:solidFill>
                  <a:srgbClr val="000000"/>
                </a:solidFill>
                <a:latin typeface="Times New Roman" pitchFamily="18" charset="0"/>
                <a:cs typeface="Times New Roman" pitchFamily="18" charset="0"/>
              </a:rPr>
              <a:t>can a country have a viable national strategy? </a:t>
            </a:r>
            <a:r>
              <a:rPr lang="en-US" altLang="zh-CN" sz="2400" kern="100" dirty="0" smtClean="0">
                <a:solidFill>
                  <a:srgbClr val="000000"/>
                </a:solidFill>
                <a:latin typeface="Times New Roman" pitchFamily="18" charset="0"/>
                <a:cs typeface="Times New Roman" pitchFamily="18" charset="0"/>
              </a:rPr>
              <a:t>(Para. </a:t>
            </a:r>
            <a:r>
              <a:rPr lang="en-US" altLang="zh-CN" sz="2400" kern="100" dirty="0" smtClean="0">
                <a:solidFill>
                  <a:srgbClr val="000000"/>
                </a:solidFill>
                <a:latin typeface="Times New Roman" pitchFamily="18" charset="0"/>
                <a:cs typeface="Times New Roman" pitchFamily="18" charset="0"/>
              </a:rPr>
              <a:t>12 &amp; 13</a:t>
            </a:r>
            <a:r>
              <a:rPr lang="en-US" altLang="zh-CN" sz="2400" kern="100" dirty="0" smtClean="0">
                <a:solidFill>
                  <a:srgbClr val="000000"/>
                </a:solidFill>
                <a:latin typeface="Times New Roman" pitchFamily="18" charset="0"/>
                <a:cs typeface="Times New Roman" pitchFamily="18" charset="0"/>
              </a:rPr>
              <a:t>)</a:t>
            </a:r>
            <a:endParaRPr lang="zh-CN" altLang="zh-CN" sz="2400" kern="100" dirty="0">
              <a:solidFill>
                <a:srgbClr val="000000"/>
              </a:solidFill>
              <a:latin typeface="Calibri" pitchFamily="34" charset="0"/>
              <a:cs typeface="Times New Roman" pitchFamily="18" charset="0"/>
            </a:endParaRPr>
          </a:p>
          <a:p>
            <a:pPr indent="1905" algn="just">
              <a:spcBef>
                <a:spcPts val="0"/>
              </a:spcBef>
              <a:spcAft>
                <a:spcPts val="0"/>
              </a:spcAft>
            </a:pPr>
            <a:r>
              <a:rPr lang="en-US" altLang="zh-CN" sz="2400" kern="100" dirty="0" smtClean="0">
                <a:solidFill>
                  <a:srgbClr val="000000"/>
                </a:solidFill>
                <a:latin typeface="Times New Roman" pitchFamily="18" charset="0"/>
                <a:cs typeface="Times New Roman" pitchFamily="18" charset="0"/>
              </a:rPr>
              <a:t>6. </a:t>
            </a:r>
            <a:r>
              <a:rPr lang="en-US" altLang="zh-CN" sz="2400" kern="100" dirty="0" smtClean="0">
                <a:solidFill>
                  <a:srgbClr val="000000"/>
                </a:solidFill>
                <a:latin typeface="Times New Roman" pitchFamily="18" charset="0"/>
                <a:cs typeface="Times New Roman" pitchFamily="18" charset="0"/>
              </a:rPr>
              <a:t>What is </a:t>
            </a:r>
            <a:r>
              <a:rPr lang="en-US" altLang="zh-CN" sz="2400" kern="100" dirty="0">
                <a:solidFill>
                  <a:srgbClr val="000000"/>
                </a:solidFill>
                <a:latin typeface="Times New Roman" pitchFamily="18" charset="0"/>
                <a:cs typeface="Times New Roman" pitchFamily="18" charset="0"/>
              </a:rPr>
              <a:t>the criticism aimed at the slow drawdown of the U.S. troops in Iraq and Afghanistan? </a:t>
            </a:r>
            <a:r>
              <a:rPr lang="en-US" altLang="zh-CN" sz="2400" kern="100" dirty="0" smtClean="0">
                <a:solidFill>
                  <a:srgbClr val="000000"/>
                </a:solidFill>
                <a:latin typeface="Times New Roman" pitchFamily="18" charset="0"/>
                <a:cs typeface="Times New Roman" pitchFamily="18" charset="0"/>
              </a:rPr>
              <a:t>(Para. 14)</a:t>
            </a:r>
            <a:endParaRPr lang="en-US" altLang="zh-CN" sz="2400" kern="100" dirty="0">
              <a:solidFill>
                <a:srgbClr val="000000"/>
              </a:solidFill>
              <a:latin typeface="Times New Roman" pitchFamily="18" charset="0"/>
              <a:cs typeface="Times New Roman" pitchFamily="18" charset="0"/>
            </a:endParaRPr>
          </a:p>
        </p:txBody>
      </p:sp>
      <p:sp>
        <p:nvSpPr>
          <p:cNvPr id="2" name="矩形 1"/>
          <p:cNvSpPr/>
          <p:nvPr/>
        </p:nvSpPr>
        <p:spPr>
          <a:xfrm>
            <a:off x="465501" y="1182334"/>
            <a:ext cx="8525922" cy="830997"/>
          </a:xfrm>
          <a:prstGeom prst="rect">
            <a:avLst/>
          </a:prstGeom>
        </p:spPr>
        <p:txBody>
          <a:bodyPr wrap="square">
            <a:spAutoFit/>
          </a:bodyPr>
          <a:lstStyle/>
          <a:p>
            <a:r>
              <a:rPr lang="en-US" altLang="zh-CN" sz="2400" dirty="0">
                <a:solidFill>
                  <a:srgbClr val="C00000"/>
                </a:solidFill>
              </a:rPr>
              <a:t>Series of reports identified oil dependence as the threat to national security and suggested altering U.S. strategic vision </a:t>
            </a:r>
            <a:endParaRPr lang="zh-CN" altLang="en-US" sz="2400" dirty="0">
              <a:solidFill>
                <a:srgbClr val="C00000"/>
              </a:solidFill>
            </a:endParaRPr>
          </a:p>
        </p:txBody>
      </p:sp>
    </p:spTree>
    <p:custDataLst>
      <p:tags r:id="rId1"/>
    </p:custDataLst>
    <p:extLst>
      <p:ext uri="{BB962C8B-B14F-4D97-AF65-F5344CB8AC3E}">
        <p14:creationId xmlns:p14="http://schemas.microsoft.com/office/powerpoint/2010/main" val="2738154255"/>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5" name="Rectangle 3"/>
          <p:cNvSpPr>
            <a:spLocks noGrp="1"/>
          </p:cNvSpPr>
          <p:nvPr>
            <p:ph type="title"/>
          </p:nvPr>
        </p:nvSpPr>
        <p:spPr>
          <a:xfrm>
            <a:off x="2428860" y="65070"/>
            <a:ext cx="5527516" cy="792162"/>
          </a:xfrm>
        </p:spPr>
        <p:txBody>
          <a:bodyPr>
            <a:normAutofit/>
          </a:bodyPr>
          <a:lstStyle/>
          <a:p>
            <a:r>
              <a:rPr lang="en-US" altLang="zh-CN" sz="3200" dirty="0" smtClean="0">
                <a:solidFill>
                  <a:srgbClr val="0000FF"/>
                </a:solidFill>
              </a:rPr>
              <a:t>Information   Analysis</a:t>
            </a:r>
            <a:endParaRPr lang="en-US" altLang="zh-CN" sz="3200" dirty="0">
              <a:solidFill>
                <a:srgbClr val="0000FF"/>
              </a:solidFill>
            </a:endParaRPr>
          </a:p>
        </p:txBody>
      </p:sp>
      <p:sp>
        <p:nvSpPr>
          <p:cNvPr id="950295" name="Rectangle 23"/>
          <p:cNvSpPr>
            <a:spLocks noChangeArrowheads="1"/>
          </p:cNvSpPr>
          <p:nvPr/>
        </p:nvSpPr>
        <p:spPr bwMode="auto">
          <a:xfrm>
            <a:off x="450941" y="758244"/>
            <a:ext cx="85110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263650" indent="-1263650"/>
            <a:r>
              <a:rPr kumimoji="1" lang="en-US" altLang="zh-CN" sz="2800" b="1" dirty="0" smtClean="0">
                <a:solidFill>
                  <a:srgbClr val="003366"/>
                </a:solidFill>
                <a:latin typeface="Century Gothic" pitchFamily="34" charset="0"/>
              </a:rPr>
              <a:t> (Para. 15 Solution) </a:t>
            </a:r>
            <a:endParaRPr kumimoji="1" lang="en-US" altLang="zh-CN" sz="2800" dirty="0">
              <a:solidFill>
                <a:srgbClr val="003366"/>
              </a:solidFill>
              <a:latin typeface="Century Gothic" pitchFamily="34" charset="0"/>
            </a:endParaRPr>
          </a:p>
        </p:txBody>
      </p:sp>
      <p:sp>
        <p:nvSpPr>
          <p:cNvPr id="12" name="矩形 11"/>
          <p:cNvSpPr/>
          <p:nvPr/>
        </p:nvSpPr>
        <p:spPr>
          <a:xfrm>
            <a:off x="179388" y="25460"/>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3" name="Rectangle 23"/>
          <p:cNvSpPr>
            <a:spLocks noChangeArrowheads="1"/>
          </p:cNvSpPr>
          <p:nvPr/>
        </p:nvSpPr>
        <p:spPr bwMode="auto">
          <a:xfrm>
            <a:off x="438722" y="2344336"/>
            <a:ext cx="8453757" cy="523220"/>
          </a:xfrm>
          <a:prstGeom prst="rect">
            <a:avLst/>
          </a:prstGeom>
          <a:noFill/>
          <a:ln w="9525">
            <a:solidFill>
              <a:schemeClr val="tx2">
                <a:lumMod val="20000"/>
                <a:lumOff val="80000"/>
              </a:schemeClr>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1905" algn="just">
              <a:spcAft>
                <a:spcPts val="0"/>
              </a:spcAft>
            </a:pPr>
            <a:r>
              <a:rPr lang="en-US" altLang="zh-CN" sz="2800" kern="100" dirty="0" smtClean="0">
                <a:latin typeface="Times New Roman" pitchFamily="18" charset="0"/>
                <a:cs typeface="Times New Roman" pitchFamily="18" charset="0"/>
              </a:rPr>
              <a:t>What </a:t>
            </a:r>
            <a:r>
              <a:rPr lang="en-US" altLang="zh-CN" sz="2800" kern="100" dirty="0">
                <a:latin typeface="Times New Roman" pitchFamily="18" charset="0"/>
                <a:cs typeface="Times New Roman" pitchFamily="18" charset="0"/>
              </a:rPr>
              <a:t>is the way for the U.S. to get off oil dependence? </a:t>
            </a:r>
          </a:p>
        </p:txBody>
      </p:sp>
      <p:sp>
        <p:nvSpPr>
          <p:cNvPr id="6" name="Rectangle 6"/>
          <p:cNvSpPr txBox="1">
            <a:spLocks noChangeAspect="1"/>
          </p:cNvSpPr>
          <p:nvPr/>
        </p:nvSpPr>
        <p:spPr bwMode="auto">
          <a:xfrm>
            <a:off x="593515" y="3050957"/>
            <a:ext cx="820642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lvl1pPr marL="342900" indent="-342900" algn="l" rtl="0" fontAlgn="base">
              <a:spcBef>
                <a:spcPct val="20000"/>
              </a:spcBef>
              <a:spcAft>
                <a:spcPct val="0"/>
              </a:spcAft>
              <a:buFont typeface="Arial" pitchFamily="34" charset="0"/>
              <a:buChar char="•"/>
              <a:defRPr sz="2800" b="1">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400" b="1">
                <a:solidFill>
                  <a:schemeClr val="tx1"/>
                </a:solidFill>
                <a:latin typeface="+mn-lt"/>
                <a:ea typeface="+mn-ea"/>
              </a:defRPr>
            </a:lvl2pPr>
            <a:lvl3pPr marL="11430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3pPr>
            <a:lvl4pPr marL="1600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4pPr>
            <a:lvl5pPr marL="20574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9pPr>
          </a:lstStyle>
          <a:p>
            <a:pPr marL="357505" indent="-357505" algn="just">
              <a:spcBef>
                <a:spcPts val="0"/>
              </a:spcBef>
              <a:buClr>
                <a:schemeClr val="tx2"/>
              </a:buClr>
              <a:buNone/>
            </a:pPr>
            <a:r>
              <a:rPr kumimoji="1" lang="en-US" altLang="zh-CN" b="0" dirty="0">
                <a:solidFill>
                  <a:srgbClr val="009900"/>
                </a:solidFill>
                <a:latin typeface="Arial" pitchFamily="34" charset="0"/>
                <a:ea typeface="宋体" pitchFamily="2" charset="-122"/>
                <a:cs typeface="Arial" pitchFamily="34" charset="0"/>
              </a:rPr>
              <a:t>-- </a:t>
            </a:r>
            <a:r>
              <a:rPr kumimoji="1" lang="en-US" altLang="zh-CN" b="0" dirty="0" smtClean="0">
                <a:solidFill>
                  <a:srgbClr val="009900"/>
                </a:solidFill>
                <a:latin typeface="Arial" pitchFamily="34" charset="0"/>
                <a:ea typeface="宋体" pitchFamily="2" charset="-122"/>
                <a:cs typeface="Arial" pitchFamily="34" charset="0"/>
              </a:rPr>
              <a:t>To </a:t>
            </a:r>
            <a:r>
              <a:rPr kumimoji="1" lang="en-US" altLang="zh-CN" b="0" dirty="0">
                <a:solidFill>
                  <a:srgbClr val="009900"/>
                </a:solidFill>
                <a:latin typeface="Arial" pitchFamily="34" charset="0"/>
                <a:ea typeface="宋体" pitchFamily="2" charset="-122"/>
                <a:cs typeface="Arial" pitchFamily="34" charset="0"/>
              </a:rPr>
              <a:t>work out higher fuel efficiency standards and use every gallon as efficiently as possible.  </a:t>
            </a:r>
          </a:p>
        </p:txBody>
      </p:sp>
      <p:sp>
        <p:nvSpPr>
          <p:cNvPr id="2" name="矩形 1"/>
          <p:cNvSpPr/>
          <p:nvPr/>
        </p:nvSpPr>
        <p:spPr>
          <a:xfrm>
            <a:off x="450941" y="1328406"/>
            <a:ext cx="8240470" cy="830997"/>
          </a:xfrm>
          <a:prstGeom prst="rect">
            <a:avLst/>
          </a:prstGeom>
        </p:spPr>
        <p:txBody>
          <a:bodyPr wrap="square">
            <a:spAutoFit/>
          </a:bodyPr>
          <a:lstStyle/>
          <a:p>
            <a:r>
              <a:rPr lang="en-US" altLang="zh-CN" sz="2400" b="1" dirty="0">
                <a:solidFill>
                  <a:srgbClr val="C00000"/>
                </a:solidFill>
              </a:rPr>
              <a:t>U.S. must get off oil by using every gallon as efficiently as possible</a:t>
            </a:r>
            <a:r>
              <a:rPr lang="en-US" altLang="zh-CN" sz="2400" b="1" dirty="0" smtClean="0">
                <a:solidFill>
                  <a:srgbClr val="C00000"/>
                </a:solidFill>
              </a:rPr>
              <a:t>.</a:t>
            </a:r>
            <a:endParaRPr lang="zh-CN" altLang="zh-CN" sz="2400" b="1" dirty="0">
              <a:solidFill>
                <a:srgbClr val="C00000"/>
              </a:solidFill>
            </a:endParaRPr>
          </a:p>
        </p:txBody>
      </p:sp>
    </p:spTree>
    <p:custDataLst>
      <p:tags r:id="rId1"/>
    </p:custDataLst>
    <p:extLst>
      <p:ext uri="{BB962C8B-B14F-4D97-AF65-F5344CB8AC3E}">
        <p14:creationId xmlns:p14="http://schemas.microsoft.com/office/powerpoint/2010/main" val="72262542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5" name="Rectangle 3"/>
          <p:cNvSpPr>
            <a:spLocks noGrp="1"/>
          </p:cNvSpPr>
          <p:nvPr>
            <p:ph type="title"/>
          </p:nvPr>
        </p:nvSpPr>
        <p:spPr>
          <a:xfrm>
            <a:off x="2786050" y="357166"/>
            <a:ext cx="4274916" cy="675530"/>
          </a:xfrm>
        </p:spPr>
        <p:txBody>
          <a:bodyPr/>
          <a:lstStyle/>
          <a:p>
            <a:r>
              <a:rPr lang="en-US" altLang="zh-CN" sz="3600" dirty="0" smtClean="0">
                <a:solidFill>
                  <a:srgbClr val="FF0000"/>
                </a:solidFill>
              </a:rPr>
              <a:t>Theme Discussion</a:t>
            </a:r>
            <a:endParaRPr lang="en-US" altLang="zh-CN" sz="3600" dirty="0">
              <a:solidFill>
                <a:srgbClr val="FF0000"/>
              </a:solidFill>
            </a:endParaRPr>
          </a:p>
        </p:txBody>
      </p:sp>
      <p:sp>
        <p:nvSpPr>
          <p:cNvPr id="950295" name="Rectangle 23"/>
          <p:cNvSpPr>
            <a:spLocks noChangeArrowheads="1"/>
          </p:cNvSpPr>
          <p:nvPr/>
        </p:nvSpPr>
        <p:spPr bwMode="auto">
          <a:xfrm>
            <a:off x="290612" y="1112392"/>
            <a:ext cx="8313836" cy="5337359"/>
          </a:xfrm>
          <a:prstGeom prst="rect">
            <a:avLst/>
          </a:prstGeom>
          <a:noFill/>
          <a:ln w="9525">
            <a:solidFill>
              <a:schemeClr val="accent6">
                <a:lumMod val="20000"/>
                <a:lumOff val="80000"/>
              </a:schemeClr>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ts val="3700"/>
              </a:lnSpc>
            </a:pPr>
            <a:r>
              <a:rPr kumimoji="1" lang="en-US" altLang="zh-CN" sz="2800" b="1" i="1" dirty="0" smtClean="0">
                <a:solidFill>
                  <a:srgbClr val="003366"/>
                </a:solidFill>
                <a:latin typeface="Century Gothic" pitchFamily="34" charset="0"/>
              </a:rPr>
              <a:t>Discuss the following theme-related questions.</a:t>
            </a:r>
          </a:p>
          <a:p>
            <a:pPr marL="443230" indent="-443230" algn="just">
              <a:spcBef>
                <a:spcPts val="1200"/>
              </a:spcBef>
            </a:pPr>
            <a:r>
              <a:rPr lang="en-US" altLang="zh-CN" sz="2800" dirty="0" smtClean="0"/>
              <a:t>1</a:t>
            </a:r>
            <a:r>
              <a:rPr lang="en-US" altLang="zh-CN" sz="2800" dirty="0"/>
              <a:t>. What do you think China should do to respond to the current situation of the global oil market, since China is both an importer and a producer of oil? </a:t>
            </a:r>
            <a:endParaRPr lang="zh-CN" altLang="zh-CN" sz="2800" dirty="0"/>
          </a:p>
          <a:p>
            <a:pPr marL="443230" indent="-443230" algn="just">
              <a:spcBef>
                <a:spcPts val="1200"/>
              </a:spcBef>
            </a:pPr>
            <a:r>
              <a:rPr lang="en-US" altLang="zh-CN" sz="2800" dirty="0"/>
              <a:t> </a:t>
            </a:r>
            <a:r>
              <a:rPr lang="en-US" altLang="zh-CN" sz="2800" dirty="0" smtClean="0"/>
              <a:t>2</a:t>
            </a:r>
            <a:r>
              <a:rPr lang="en-US" altLang="zh-CN" sz="2800" dirty="0"/>
              <a:t>. What might be </a:t>
            </a:r>
            <a:r>
              <a:rPr lang="en-US" altLang="zh-CN" sz="2800" dirty="0" err="1" smtClean="0"/>
              <a:t>cyour</a:t>
            </a:r>
            <a:r>
              <a:rPr lang="en-US" altLang="zh-CN" sz="2800" dirty="0" smtClean="0"/>
              <a:t> </a:t>
            </a:r>
            <a:r>
              <a:rPr lang="en-US" altLang="zh-CN" sz="2800" dirty="0"/>
              <a:t>suggestions on China’s strategic policy of the development of shale gas in China? </a:t>
            </a:r>
            <a:endParaRPr lang="zh-CN" altLang="zh-CN" sz="2800" dirty="0"/>
          </a:p>
          <a:p>
            <a:pPr marL="443230" indent="-443230" algn="just">
              <a:spcBef>
                <a:spcPts val="1200"/>
              </a:spcBef>
            </a:pPr>
            <a:r>
              <a:rPr lang="en-US" altLang="zh-CN" sz="2800" dirty="0"/>
              <a:t>  </a:t>
            </a:r>
            <a:r>
              <a:rPr lang="en-US" altLang="zh-CN" sz="2800" dirty="0" smtClean="0"/>
              <a:t>   What </a:t>
            </a:r>
            <a:r>
              <a:rPr lang="en-US" altLang="zh-CN" sz="2800" dirty="0"/>
              <a:t>do you think of the conclusions in the China shale gas report released by the University of Columbia?</a:t>
            </a:r>
            <a:endParaRPr lang="zh-CN" altLang="zh-CN" sz="2800" dirty="0"/>
          </a:p>
        </p:txBody>
      </p:sp>
      <p:sp>
        <p:nvSpPr>
          <p:cNvPr id="22" name="矩形 21"/>
          <p:cNvSpPr/>
          <p:nvPr/>
        </p:nvSpPr>
        <p:spPr>
          <a:xfrm>
            <a:off x="336949" y="25460"/>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Tree>
    <p:custDataLst>
      <p:tags r:id="rId1"/>
    </p:custDataLst>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5" name="Rectangle 3"/>
          <p:cNvSpPr>
            <a:spLocks noGrp="1"/>
          </p:cNvSpPr>
          <p:nvPr>
            <p:ph type="title"/>
          </p:nvPr>
        </p:nvSpPr>
        <p:spPr>
          <a:xfrm>
            <a:off x="2786050" y="357166"/>
            <a:ext cx="4274916" cy="675530"/>
          </a:xfrm>
        </p:spPr>
        <p:txBody>
          <a:bodyPr/>
          <a:lstStyle/>
          <a:p>
            <a:r>
              <a:rPr lang="en-US" altLang="zh-CN" sz="3600" dirty="0" smtClean="0">
                <a:solidFill>
                  <a:srgbClr val="FF0000"/>
                </a:solidFill>
              </a:rPr>
              <a:t>Theme Discussion</a:t>
            </a:r>
            <a:endParaRPr lang="en-US" altLang="zh-CN" sz="3600" dirty="0">
              <a:solidFill>
                <a:srgbClr val="FF0000"/>
              </a:solidFill>
            </a:endParaRPr>
          </a:p>
        </p:txBody>
      </p:sp>
      <p:sp>
        <p:nvSpPr>
          <p:cNvPr id="22" name="矩形 21"/>
          <p:cNvSpPr/>
          <p:nvPr/>
        </p:nvSpPr>
        <p:spPr>
          <a:xfrm>
            <a:off x="336949" y="25460"/>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en-US" altLang="zh-CN" sz="28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 name="折角形 2"/>
          <p:cNvSpPr/>
          <p:nvPr/>
        </p:nvSpPr>
        <p:spPr>
          <a:xfrm>
            <a:off x="336949" y="2803817"/>
            <a:ext cx="8503069" cy="3744000"/>
          </a:xfrm>
          <a:prstGeom prst="foldedCorner">
            <a:avLst/>
          </a:prstGeom>
          <a:ln w="19050">
            <a:solidFill>
              <a:schemeClr val="accent1">
                <a:lumMod val="20000"/>
                <a:lumOff val="80000"/>
              </a:schemeClr>
            </a:solidFill>
          </a:ln>
        </p:spPr>
        <p:txBody>
          <a:bodyPr wrap="square">
            <a:spAutoFit/>
          </a:bodyPr>
          <a:lstStyle/>
          <a:p>
            <a:pPr marL="1270" indent="266700" algn="just">
              <a:spcAft>
                <a:spcPts val="0"/>
              </a:spcAft>
            </a:pPr>
            <a:r>
              <a:rPr lang="zh-CN" altLang="zh-CN" sz="2000" kern="0" dirty="0" smtClean="0">
                <a:solidFill>
                  <a:srgbClr val="000000"/>
                </a:solidFill>
                <a:latin typeface="Times New Roman" pitchFamily="18" charset="0"/>
                <a:cs typeface="Times New Roman" pitchFamily="18" charset="0"/>
              </a:rPr>
              <a:t>日前</a:t>
            </a:r>
            <a:r>
              <a:rPr lang="zh-CN" altLang="zh-CN" sz="2000" kern="0" dirty="0">
                <a:solidFill>
                  <a:srgbClr val="000000"/>
                </a:solidFill>
                <a:latin typeface="Times New Roman" pitchFamily="18" charset="0"/>
                <a:cs typeface="Times New Roman" pitchFamily="18" charset="0"/>
              </a:rPr>
              <a:t>，美国哥伦比亚大学发布中国页岩气政策研究报告，结合中国页岩气开发的现状与问题提出了未来促进发展的政策建议，该研究受到美国能源部化石能源局资助。报告得出六点结论：</a:t>
            </a:r>
            <a:endParaRPr lang="zh-CN" altLang="zh-CN" sz="2000" kern="100" dirty="0">
              <a:latin typeface="Calibri" pitchFamily="34" charset="0"/>
              <a:cs typeface="Times New Roman" pitchFamily="18" charset="0"/>
            </a:endParaRPr>
          </a:p>
          <a:p>
            <a:pPr marL="1270" indent="266700" algn="just">
              <a:spcAft>
                <a:spcPts val="0"/>
              </a:spcAft>
            </a:pPr>
            <a:r>
              <a:rPr lang="zh-CN" altLang="zh-CN" sz="2000" kern="0" dirty="0">
                <a:solidFill>
                  <a:srgbClr val="000000"/>
                </a:solidFill>
                <a:latin typeface="Times New Roman" pitchFamily="18" charset="0"/>
                <a:cs typeface="Times New Roman" pitchFamily="18" charset="0"/>
              </a:rPr>
              <a:t>第一，未来几年中国不会实现页岩气的大规模开采，之后低速增长和高速发展两种情况都有可能发生；</a:t>
            </a:r>
            <a:endParaRPr lang="zh-CN" altLang="zh-CN" sz="2000" kern="100" dirty="0">
              <a:latin typeface="Calibri" pitchFamily="34" charset="0"/>
              <a:cs typeface="Times New Roman" pitchFamily="18" charset="0"/>
            </a:endParaRPr>
          </a:p>
          <a:p>
            <a:pPr marL="1270" indent="266700" algn="just">
              <a:spcAft>
                <a:spcPts val="0"/>
              </a:spcAft>
            </a:pPr>
            <a:r>
              <a:rPr lang="zh-CN" altLang="zh-CN" sz="2000" kern="0" dirty="0">
                <a:solidFill>
                  <a:srgbClr val="000000"/>
                </a:solidFill>
                <a:latin typeface="Times New Roman" pitchFamily="18" charset="0"/>
                <a:cs typeface="Times New Roman" pitchFamily="18" charset="0"/>
              </a:rPr>
              <a:t>第二，页岩气发展的主要障碍包括：开采成本高，针对国有公司的激励薄弱，竞争力缺乏，对国外公司的限制和可利用的数据有限等；</a:t>
            </a:r>
            <a:endParaRPr lang="zh-CN" altLang="zh-CN" sz="2000" kern="100" dirty="0">
              <a:latin typeface="Calibri" pitchFamily="34" charset="0"/>
              <a:cs typeface="Times New Roman" pitchFamily="18" charset="0"/>
            </a:endParaRPr>
          </a:p>
          <a:p>
            <a:pPr marL="1270" indent="266700" algn="just">
              <a:spcAft>
                <a:spcPts val="0"/>
              </a:spcAft>
            </a:pPr>
            <a:r>
              <a:rPr lang="zh-CN" altLang="zh-CN" sz="2000" kern="0" dirty="0">
                <a:solidFill>
                  <a:srgbClr val="000000"/>
                </a:solidFill>
                <a:latin typeface="Times New Roman" pitchFamily="18" charset="0"/>
                <a:cs typeface="Times New Roman" pitchFamily="18" charset="0"/>
              </a:rPr>
              <a:t>第三，政府政策对确定未来中国页岩气的发展将发挥关键作用；</a:t>
            </a:r>
            <a:endParaRPr lang="zh-CN" altLang="zh-CN" sz="2000" kern="100" dirty="0">
              <a:latin typeface="Calibri" pitchFamily="34" charset="0"/>
              <a:cs typeface="Times New Roman" pitchFamily="18" charset="0"/>
            </a:endParaRPr>
          </a:p>
          <a:p>
            <a:pPr marL="1270" indent="266700" algn="just">
              <a:spcAft>
                <a:spcPts val="0"/>
              </a:spcAft>
            </a:pPr>
            <a:r>
              <a:rPr lang="zh-CN" altLang="zh-CN" sz="2000" kern="0" dirty="0">
                <a:solidFill>
                  <a:srgbClr val="000000"/>
                </a:solidFill>
                <a:latin typeface="Times New Roman" pitchFamily="18" charset="0"/>
                <a:cs typeface="Times New Roman" pitchFamily="18" charset="0"/>
              </a:rPr>
              <a:t>第四，中国页岩气开采对环境从高度正面影响到严重负面影响都有可能；</a:t>
            </a:r>
            <a:endParaRPr lang="zh-CN" altLang="zh-CN" sz="2000" kern="100" dirty="0">
              <a:latin typeface="Calibri" pitchFamily="34" charset="0"/>
              <a:cs typeface="Times New Roman" pitchFamily="18" charset="0"/>
            </a:endParaRPr>
          </a:p>
          <a:p>
            <a:pPr marL="1270" indent="266700" algn="just">
              <a:spcAft>
                <a:spcPts val="0"/>
              </a:spcAft>
            </a:pPr>
            <a:r>
              <a:rPr lang="zh-CN" altLang="zh-CN" sz="2000" kern="0" dirty="0">
                <a:solidFill>
                  <a:srgbClr val="000000"/>
                </a:solidFill>
                <a:latin typeface="Times New Roman" pitchFamily="18" charset="0"/>
                <a:cs typeface="Times New Roman" pitchFamily="18" charset="0"/>
              </a:rPr>
              <a:t>第五，在中长期内水资源供应会成为一些地区的限制因素之一；</a:t>
            </a:r>
            <a:endParaRPr lang="zh-CN" altLang="zh-CN" sz="2000" kern="100" dirty="0">
              <a:latin typeface="Calibri" pitchFamily="34" charset="0"/>
              <a:cs typeface="Times New Roman" pitchFamily="18" charset="0"/>
            </a:endParaRPr>
          </a:p>
          <a:p>
            <a:pPr marL="1270" indent="266700" algn="just">
              <a:spcAft>
                <a:spcPts val="0"/>
              </a:spcAft>
            </a:pPr>
            <a:r>
              <a:rPr lang="zh-CN" altLang="zh-CN" sz="2000" kern="0" dirty="0">
                <a:solidFill>
                  <a:srgbClr val="000000"/>
                </a:solidFill>
                <a:latin typeface="Times New Roman" pitchFamily="18" charset="0"/>
                <a:cs typeface="Times New Roman" pitchFamily="18" charset="0"/>
              </a:rPr>
              <a:t>第六，美国和中国政府对于页岩气有着共同的利益。</a:t>
            </a:r>
            <a:endParaRPr lang="zh-CN" altLang="zh-CN" sz="2000" kern="100" dirty="0">
              <a:latin typeface="Calibri" pitchFamily="34" charset="0"/>
              <a:cs typeface="Times New Roman" pitchFamily="18" charset="0"/>
            </a:endParaRPr>
          </a:p>
        </p:txBody>
      </p:sp>
      <p:sp>
        <p:nvSpPr>
          <p:cNvPr id="4" name="矩形 3"/>
          <p:cNvSpPr/>
          <p:nvPr/>
        </p:nvSpPr>
        <p:spPr>
          <a:xfrm>
            <a:off x="336949" y="1412776"/>
            <a:ext cx="8503069" cy="1200329"/>
          </a:xfrm>
          <a:prstGeom prst="rect">
            <a:avLst/>
          </a:prstGeom>
          <a:ln>
            <a:solidFill>
              <a:schemeClr val="accent6">
                <a:lumMod val="20000"/>
                <a:lumOff val="80000"/>
              </a:schemeClr>
            </a:solidFill>
          </a:ln>
        </p:spPr>
        <p:txBody>
          <a:bodyPr wrap="square">
            <a:spAutoFit/>
          </a:bodyPr>
          <a:lstStyle/>
          <a:p>
            <a:pPr marL="1270" indent="266700" algn="just">
              <a:spcAft>
                <a:spcPts val="0"/>
              </a:spcAft>
            </a:pPr>
            <a:r>
              <a:rPr lang="en-US" altLang="zh-CN" sz="2400" kern="0" dirty="0">
                <a:solidFill>
                  <a:srgbClr val="000000"/>
                </a:solidFill>
                <a:latin typeface="Times New Roman" pitchFamily="18" charset="0"/>
                <a:cs typeface="Times New Roman" pitchFamily="18" charset="0"/>
              </a:rPr>
              <a:t>The University of Columbia recently released a China shale gas report, which was presented to the annual US-China Oil and Gas Industry Forum on September 25, 2014. </a:t>
            </a:r>
            <a:endParaRPr lang="zh-CN" altLang="zh-CN" sz="2400" kern="100" dirty="0">
              <a:latin typeface="Calibri" pitchFamily="34" charset="0"/>
              <a:cs typeface="Times New Roman" pitchFamily="18" charset="0"/>
            </a:endParaRPr>
          </a:p>
        </p:txBody>
      </p:sp>
      <p:sp>
        <p:nvSpPr>
          <p:cNvPr id="5" name="文本框 4"/>
          <p:cNvSpPr txBox="1"/>
          <p:nvPr/>
        </p:nvSpPr>
        <p:spPr>
          <a:xfrm>
            <a:off x="510258" y="855755"/>
            <a:ext cx="936104" cy="461665"/>
          </a:xfrm>
          <a:prstGeom prst="rect">
            <a:avLst/>
          </a:prstGeom>
          <a:noFill/>
        </p:spPr>
        <p:txBody>
          <a:bodyPr wrap="square" rtlCol="0">
            <a:spAutoFit/>
          </a:bodyPr>
          <a:lstStyle/>
          <a:p>
            <a:r>
              <a:rPr lang="zh-CN" altLang="en-US" sz="2400" b="1" dirty="0">
                <a:solidFill>
                  <a:srgbClr val="000099"/>
                </a:solidFill>
                <a:latin typeface="黑体" pitchFamily="49" charset="-122"/>
                <a:ea typeface="黑体" pitchFamily="49" charset="-122"/>
              </a:rPr>
              <a:t>资料</a:t>
            </a:r>
          </a:p>
        </p:txBody>
      </p:sp>
    </p:spTree>
    <p:custDataLst>
      <p:tags r:id="rId1"/>
    </p:custDataLst>
  </p:cSld>
  <p:clrMapOvr>
    <a:masterClrMapping/>
  </p:clrMapOvr>
  <p:transition>
    <p:split orient="vert" dir="in"/>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heme/theme1.xml><?xml version="1.0" encoding="utf-8"?>
<a:theme xmlns:a="http://schemas.openxmlformats.org/drawingml/2006/main" name="A000120140530A99PPBG">
  <a:themeElements>
    <a:clrScheme name="自定义 1">
      <a:dk1>
        <a:srgbClr val="3F4143"/>
      </a:dk1>
      <a:lt1>
        <a:srgbClr val="FFFFFF"/>
      </a:lt1>
      <a:dk2>
        <a:srgbClr val="3D3F41"/>
      </a:dk2>
      <a:lt2>
        <a:srgbClr val="FFFFFF"/>
      </a:lt2>
      <a:accent1>
        <a:srgbClr val="83B40D"/>
      </a:accent1>
      <a:accent2>
        <a:srgbClr val="C5D12F"/>
      </a:accent2>
      <a:accent3>
        <a:srgbClr val="56B4B6"/>
      </a:accent3>
      <a:accent4>
        <a:srgbClr val="6B8A4B"/>
      </a:accent4>
      <a:accent5>
        <a:srgbClr val="DCAB48"/>
      </a:accent5>
      <a:accent6>
        <a:srgbClr val="B84D30"/>
      </a:accent6>
      <a:hlink>
        <a:srgbClr val="00B0F0"/>
      </a:hlink>
      <a:folHlink>
        <a:srgbClr val="AFB2B4"/>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solidFill>
            <a:schemeClr val="bg1"/>
          </a:solidFill>
        </a:ln>
      </a:spPr>
      <a:bodyPr wrap="square" rtlCol="0">
        <a:spAutoFit/>
      </a:bodyPr>
      <a:lstStyle>
        <a:defPPr algn="l">
          <a:lnSpc>
            <a:spcPct val="130000"/>
          </a:lnSpc>
          <a:defRPr lang="zh-CN" altLang="en-US" sz="1800" dirty="0" smtClean="0">
            <a:latin typeface="Times New Roman" pitchFamily="18"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251</TotalTime>
  <Words>4817</Words>
  <Application>Microsoft Office PowerPoint</Application>
  <PresentationFormat>全屏显示(4:3)</PresentationFormat>
  <Paragraphs>281</Paragraphs>
  <Slides>40</Slides>
  <Notes>21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黑体</vt:lpstr>
      <vt:lpstr>华文楷体</vt:lpstr>
      <vt:lpstr>宋体</vt:lpstr>
      <vt:lpstr>幼圆</vt:lpstr>
      <vt:lpstr>Aharoni</vt:lpstr>
      <vt:lpstr>Arial</vt:lpstr>
      <vt:lpstr>Arial Black</vt:lpstr>
      <vt:lpstr>Arial Narrow</vt:lpstr>
      <vt:lpstr>Calibri</vt:lpstr>
      <vt:lpstr>Century Gothic</vt:lpstr>
      <vt:lpstr>Times New Roman</vt:lpstr>
      <vt:lpstr>Wingdings</vt:lpstr>
      <vt:lpstr>Wingdings 2</vt:lpstr>
      <vt:lpstr>A000120140530A99PPBG</vt:lpstr>
      <vt:lpstr>PowerPoint 演示文稿</vt:lpstr>
      <vt:lpstr>Text   Organization</vt:lpstr>
      <vt:lpstr>Information   Analysis</vt:lpstr>
      <vt:lpstr>PowerPoint 演示文稿</vt:lpstr>
      <vt:lpstr>Information   Analysis</vt:lpstr>
      <vt:lpstr>Information   Analysis</vt:lpstr>
      <vt:lpstr>Information   Analysis</vt:lpstr>
      <vt:lpstr>Theme Discussion</vt:lpstr>
      <vt:lpstr>Theme Discussion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    Language</vt:lpstr>
      <vt:lpstr>III Translation</vt:lpstr>
      <vt:lpstr>III Translation</vt:lpstr>
      <vt:lpstr>III Translation     Task 2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Theme Discussion</vt:lpstr>
      <vt:lpstr>Theme Discussion</vt:lpstr>
      <vt:lpstr>PowerPoint 演示文稿</vt:lpstr>
      <vt:lpstr>PowerPoint 演示文稿</vt:lpstr>
      <vt:lpstr>PowerPoint 演示文稿</vt:lpstr>
      <vt:lpstr>PowerPoint 演示文稿</vt:lpstr>
      <vt:lpstr>I    Language</vt:lpstr>
      <vt:lpstr>III Translation</vt:lpstr>
      <vt:lpstr>III Translation</vt:lpstr>
      <vt:lpstr>III Translation     Task 2 </vt:lpstr>
    </vt:vector>
  </TitlesOfParts>
  <Company>Xtzj.Com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石油英语初级教程 Unit 7</dc:title>
  <dc:creator>May</dc:creator>
  <cp:lastModifiedBy>delll</cp:lastModifiedBy>
  <cp:revision>983</cp:revision>
  <dcterms:created xsi:type="dcterms:W3CDTF">2009-07-06T04:07:00Z</dcterms:created>
  <dcterms:modified xsi:type="dcterms:W3CDTF">2019-12-26T01:10:45Z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