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handoutMasterIdLst>
    <p:handoutMasterId r:id="rId105"/>
  </p:handoutMasterIdLst>
  <p:sldIdLst>
    <p:sldId id="256" r:id="rId3"/>
    <p:sldId id="538" r:id="rId5"/>
    <p:sldId id="431" r:id="rId6"/>
    <p:sldId id="430" r:id="rId7"/>
    <p:sldId id="321" r:id="rId8"/>
    <p:sldId id="429" r:id="rId9"/>
    <p:sldId id="433" r:id="rId10"/>
    <p:sldId id="434" r:id="rId11"/>
    <p:sldId id="436" r:id="rId12"/>
    <p:sldId id="550" r:id="rId13"/>
    <p:sldId id="438" r:id="rId14"/>
    <p:sldId id="435" r:id="rId15"/>
    <p:sldId id="441" r:id="rId16"/>
    <p:sldId id="442" r:id="rId17"/>
    <p:sldId id="443" r:id="rId18"/>
    <p:sldId id="444" r:id="rId19"/>
    <p:sldId id="446" r:id="rId20"/>
    <p:sldId id="551" r:id="rId21"/>
    <p:sldId id="448" r:id="rId22"/>
    <p:sldId id="449" r:id="rId23"/>
    <p:sldId id="450" r:id="rId24"/>
    <p:sldId id="451" r:id="rId25"/>
    <p:sldId id="452" r:id="rId26"/>
    <p:sldId id="453" r:id="rId27"/>
    <p:sldId id="454" r:id="rId28"/>
    <p:sldId id="458" r:id="rId29"/>
    <p:sldId id="456" r:id="rId30"/>
    <p:sldId id="462" r:id="rId31"/>
    <p:sldId id="463" r:id="rId32"/>
    <p:sldId id="460" r:id="rId33"/>
    <p:sldId id="461" r:id="rId34"/>
    <p:sldId id="465" r:id="rId35"/>
    <p:sldId id="469" r:id="rId36"/>
    <p:sldId id="466" r:id="rId37"/>
    <p:sldId id="467" r:id="rId38"/>
    <p:sldId id="468" r:id="rId39"/>
    <p:sldId id="472" r:id="rId40"/>
    <p:sldId id="473" r:id="rId41"/>
    <p:sldId id="474" r:id="rId42"/>
    <p:sldId id="475" r:id="rId43"/>
    <p:sldId id="547" r:id="rId44"/>
    <p:sldId id="470" r:id="rId45"/>
    <p:sldId id="476" r:id="rId46"/>
    <p:sldId id="477" r:id="rId47"/>
    <p:sldId id="478" r:id="rId48"/>
    <p:sldId id="479" r:id="rId49"/>
    <p:sldId id="480" r:id="rId50"/>
    <p:sldId id="544" r:id="rId51"/>
    <p:sldId id="542" r:id="rId52"/>
    <p:sldId id="481" r:id="rId53"/>
    <p:sldId id="482" r:id="rId54"/>
    <p:sldId id="486" r:id="rId55"/>
    <p:sldId id="488" r:id="rId56"/>
    <p:sldId id="490" r:id="rId57"/>
    <p:sldId id="489" r:id="rId58"/>
    <p:sldId id="491" r:id="rId59"/>
    <p:sldId id="492" r:id="rId60"/>
    <p:sldId id="493" r:id="rId61"/>
    <p:sldId id="494" r:id="rId62"/>
    <p:sldId id="511" r:id="rId63"/>
    <p:sldId id="554" r:id="rId64"/>
    <p:sldId id="512" r:id="rId65"/>
    <p:sldId id="541" r:id="rId66"/>
    <p:sldId id="546" r:id="rId67"/>
    <p:sldId id="545" r:id="rId68"/>
    <p:sldId id="540" r:id="rId69"/>
    <p:sldId id="487" r:id="rId70"/>
    <p:sldId id="513" r:id="rId71"/>
    <p:sldId id="495" r:id="rId72"/>
    <p:sldId id="497" r:id="rId73"/>
    <p:sldId id="498" r:id="rId74"/>
    <p:sldId id="499" r:id="rId75"/>
    <p:sldId id="500" r:id="rId76"/>
    <p:sldId id="501" r:id="rId77"/>
    <p:sldId id="543" r:id="rId78"/>
    <p:sldId id="514" r:id="rId79"/>
    <p:sldId id="515" r:id="rId80"/>
    <p:sldId id="516" r:id="rId81"/>
    <p:sldId id="517" r:id="rId82"/>
    <p:sldId id="519" r:id="rId83"/>
    <p:sldId id="518" r:id="rId84"/>
    <p:sldId id="521" r:id="rId85"/>
    <p:sldId id="520" r:id="rId86"/>
    <p:sldId id="523" r:id="rId87"/>
    <p:sldId id="524" r:id="rId88"/>
    <p:sldId id="522" r:id="rId89"/>
    <p:sldId id="525" r:id="rId90"/>
    <p:sldId id="526" r:id="rId91"/>
    <p:sldId id="528" r:id="rId92"/>
    <p:sldId id="529" r:id="rId93"/>
    <p:sldId id="530" r:id="rId94"/>
    <p:sldId id="531" r:id="rId95"/>
    <p:sldId id="527" r:id="rId96"/>
    <p:sldId id="532" r:id="rId97"/>
    <p:sldId id="533" r:id="rId98"/>
    <p:sldId id="549" r:id="rId99"/>
    <p:sldId id="534" r:id="rId100"/>
    <p:sldId id="535" r:id="rId101"/>
    <p:sldId id="536" r:id="rId102"/>
    <p:sldId id="537" r:id="rId103"/>
    <p:sldId id="428" r:id="rId104"/>
  </p:sldIdLst>
  <p:sldSz cx="9144000" cy="6858000" type="screen4x3"/>
  <p:notesSz cx="7099300" cy="1023429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E164B864-18E0-4A89-AC6F-FE9B17000971}">
          <p14:sldIdLst>
            <p14:sldId id="256"/>
            <p14:sldId id="538"/>
            <p14:sldId id="431"/>
            <p14:sldId id="430"/>
            <p14:sldId id="321"/>
            <p14:sldId id="429"/>
          </p14:sldIdLst>
        </p14:section>
        <p14:section name="无标题节" id="{D79D6C90-454A-43ED-B34D-67C9C3A9FEDE}">
          <p14:sldIdLst>
            <p14:sldId id="433"/>
            <p14:sldId id="434"/>
            <p14:sldId id="436"/>
            <p14:sldId id="550"/>
            <p14:sldId id="438"/>
            <p14:sldId id="435"/>
            <p14:sldId id="441"/>
            <p14:sldId id="442"/>
            <p14:sldId id="443"/>
            <p14:sldId id="444"/>
            <p14:sldId id="446"/>
            <p14:sldId id="551"/>
            <p14:sldId id="448"/>
            <p14:sldId id="449"/>
            <p14:sldId id="450"/>
            <p14:sldId id="451"/>
            <p14:sldId id="452"/>
            <p14:sldId id="453"/>
            <p14:sldId id="454"/>
            <p14:sldId id="458"/>
            <p14:sldId id="456"/>
            <p14:sldId id="462"/>
            <p14:sldId id="463"/>
            <p14:sldId id="460"/>
            <p14:sldId id="461"/>
            <p14:sldId id="465"/>
            <p14:sldId id="469"/>
            <p14:sldId id="466"/>
            <p14:sldId id="467"/>
            <p14:sldId id="468"/>
            <p14:sldId id="472"/>
            <p14:sldId id="473"/>
            <p14:sldId id="474"/>
            <p14:sldId id="475"/>
            <p14:sldId id="547"/>
            <p14:sldId id="470"/>
            <p14:sldId id="476"/>
            <p14:sldId id="477"/>
            <p14:sldId id="478"/>
            <p14:sldId id="479"/>
            <p14:sldId id="480"/>
            <p14:sldId id="544"/>
            <p14:sldId id="542"/>
            <p14:sldId id="481"/>
            <p14:sldId id="482"/>
            <p14:sldId id="486"/>
            <p14:sldId id="488"/>
            <p14:sldId id="490"/>
            <p14:sldId id="489"/>
            <p14:sldId id="491"/>
            <p14:sldId id="492"/>
            <p14:sldId id="493"/>
            <p14:sldId id="494"/>
            <p14:sldId id="511"/>
            <p14:sldId id="554"/>
            <p14:sldId id="512"/>
            <p14:sldId id="541"/>
            <p14:sldId id="546"/>
            <p14:sldId id="545"/>
            <p14:sldId id="540"/>
            <p14:sldId id="487"/>
            <p14:sldId id="513"/>
            <p14:sldId id="495"/>
            <p14:sldId id="497"/>
            <p14:sldId id="498"/>
            <p14:sldId id="499"/>
            <p14:sldId id="500"/>
            <p14:sldId id="501"/>
            <p14:sldId id="543"/>
            <p14:sldId id="514"/>
            <p14:sldId id="515"/>
            <p14:sldId id="516"/>
            <p14:sldId id="517"/>
            <p14:sldId id="519"/>
            <p14:sldId id="518"/>
            <p14:sldId id="521"/>
            <p14:sldId id="520"/>
            <p14:sldId id="523"/>
            <p14:sldId id="524"/>
            <p14:sldId id="522"/>
            <p14:sldId id="525"/>
            <p14:sldId id="526"/>
            <p14:sldId id="528"/>
            <p14:sldId id="529"/>
            <p14:sldId id="530"/>
            <p14:sldId id="531"/>
            <p14:sldId id="527"/>
            <p14:sldId id="532"/>
            <p14:sldId id="533"/>
            <p14:sldId id="549"/>
            <p14:sldId id="534"/>
            <p14:sldId id="535"/>
            <p14:sldId id="536"/>
            <p14:sldId id="537"/>
            <p14:sldId id="428"/>
            <p14:sldId id="553"/>
            <p14:sldId id="552"/>
            <p14:sldId id="503"/>
            <p14:sldId id="34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CC"/>
    <a:srgbClr val="009242"/>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9977" autoAdjust="0"/>
  </p:normalViewPr>
  <p:slideViewPr>
    <p:cSldViewPr>
      <p:cViewPr varScale="1">
        <p:scale>
          <a:sx n="104" d="100"/>
          <a:sy n="104" d="100"/>
        </p:scale>
        <p:origin x="1854" y="114"/>
      </p:cViewPr>
      <p:guideLst>
        <p:guide orient="horz" pos="2160"/>
        <p:guide pos="2880"/>
      </p:guideLst>
    </p:cSldViewPr>
  </p:slideViewPr>
  <p:outlineViewPr>
    <p:cViewPr>
      <p:scale>
        <a:sx n="33" d="100"/>
        <a:sy n="33" d="100"/>
      </p:scale>
      <p:origin x="0" y="-12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1486860F-67D5-4F02-B56A-1DD06599B39A}" type="slidenum">
              <a:rPr lang="zh-CN" altLang="en-US"/>
            </a:fld>
            <a:endParaRPr lang="zh-CN"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D710C41A-2D64-4ECF-8E15-4E8E001C7914}" type="slidenum">
              <a:rPr lang="zh-CN" altLang="en-US"/>
            </a:fld>
            <a:endParaRPr lang="zh-CN"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
        <p:nvSpPr>
          <p:cNvPr id="53252"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7042316B-0B62-4BA3-BA48-635790DB5C5A}" type="slidenum">
              <a:rPr lang="zh-CN" altLang="en-US" smtClean="0"/>
            </a:fld>
            <a:endParaRPr lang="zh-CN" altLang="en-US" smtClean="0"/>
          </a:p>
        </p:txBody>
      </p:sp>
      <p:sp>
        <p:nvSpPr>
          <p:cNvPr id="5" name="日期占位符 4"/>
          <p:cNvSpPr>
            <a:spLocks noGrp="1"/>
          </p:cNvSpPr>
          <p:nvPr>
            <p:ph type="dt" idx="10"/>
          </p:nvPr>
        </p:nvSpPr>
        <p:spPr/>
        <p:txBody>
          <a:bodyPr/>
          <a:lstStyle/>
          <a:p>
            <a:pPr>
              <a:defRPr/>
            </a:pPr>
            <a:r>
              <a:rPr lang="en-US" altLang="zh-CN" smtClean="0"/>
              <a:t>2013-9-9</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从不同角度（或层次）看，数据有不同的表现形态</a:t>
            </a:r>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答案为</a:t>
            </a:r>
            <a:r>
              <a:rPr lang="en-US" altLang="zh-CN" dirty="0" smtClean="0"/>
              <a:t>B</a:t>
            </a:r>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a:t>
            </a:r>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为什么药引入实数的表示？</a:t>
            </a:r>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latin typeface="Comic Sans MS" pitchFamily="2"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5B9456-198F-48BE-9BA9-53D4079995DC}"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7609E7BF-F39D-4D22-9C13-979C7FEC676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Comic Sans MS" pitchFamily="2" charset="0"/>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atin typeface="Comic Sans MS"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Comic Sans MS"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49ACBABA-F677-404A-AEB1-FD48810ABB42}" type="datetime1">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F5495FAC-80C8-419A-9C09-740799501595}"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88640"/>
            <a:ext cx="8229600" cy="432048"/>
          </a:xfrm>
        </p:spPr>
        <p:txBody>
          <a:bodyPr/>
          <a:lstStyle>
            <a:lvl1pPr>
              <a:defRPr>
                <a:solidFill>
                  <a:srgbClr val="FF000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7504" y="836712"/>
            <a:ext cx="8640960" cy="5112568"/>
          </a:xfrm>
        </p:spPr>
        <p:txBody>
          <a:bodyPr/>
          <a:lstStyle>
            <a:lvl1pPr>
              <a:defRPr sz="2400">
                <a:latin typeface="Comic Sans MS" pitchFamily="2" charset="0"/>
              </a:defRPr>
            </a:lvl1pPr>
            <a:lvl2pPr>
              <a:lnSpc>
                <a:spcPts val="3000"/>
              </a:lnSpc>
              <a:defRPr sz="2200" b="1">
                <a:latin typeface="微软雅黑" pitchFamily="34" charset="-122"/>
                <a:ea typeface="微软雅黑" pitchFamily="34" charset="-122"/>
              </a:defRPr>
            </a:lvl2pPr>
            <a:lvl3pPr>
              <a:lnSpc>
                <a:spcPts val="3000"/>
              </a:lnSpc>
              <a:defRPr sz="2200" b="1">
                <a:latin typeface="微软雅黑" pitchFamily="34" charset="-122"/>
                <a:ea typeface="微软雅黑" pitchFamily="34" charset="-122"/>
              </a:defRPr>
            </a:lvl3pPr>
            <a:lvl4pPr>
              <a:lnSpc>
                <a:spcPts val="3000"/>
              </a:lnSpc>
              <a:defRPr sz="2200" b="1">
                <a:latin typeface="微软雅黑" pitchFamily="34" charset="-122"/>
                <a:ea typeface="微软雅黑" pitchFamily="34" charset="-122"/>
              </a:defRPr>
            </a:lvl4pPr>
            <a:lvl5pPr>
              <a:lnSpc>
                <a:spcPts val="3000"/>
              </a:lnSpc>
              <a:defRPr sz="2200" b="1">
                <a:latin typeface="微软雅黑" pitchFamily="34" charset="-122"/>
                <a:ea typeface="微软雅黑"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页脚占位符 4"/>
          <p:cNvSpPr>
            <a:spLocks noGrp="1"/>
          </p:cNvSpPr>
          <p:nvPr>
            <p:ph type="ftr" sz="quarter" idx="11"/>
          </p:nvPr>
        </p:nvSpPr>
        <p:spPr>
          <a:xfrm>
            <a:off x="2825824" y="6376243"/>
            <a:ext cx="3392016" cy="365125"/>
          </a:xfrm>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a:xfrm>
            <a:off x="6614864" y="6376242"/>
            <a:ext cx="2133600" cy="365125"/>
          </a:xfrm>
        </p:spPr>
        <p:txBody>
          <a:bodyPr/>
          <a:lstStyle>
            <a:lvl1pPr>
              <a:defRPr/>
            </a:lvl1pPr>
          </a:lstStyle>
          <a:p>
            <a:pPr>
              <a:defRPr/>
            </a:pPr>
            <a:fld id="{6D0FCEAD-6C29-4FB2-BFB9-871596BF04D3}" type="slidenum">
              <a:rPr lang="zh-CN" altLang="en-US" smtClean="0"/>
            </a:fld>
            <a:endParaRPr lang="zh-CN" altLang="en-US" dirty="0"/>
          </a:p>
        </p:txBody>
      </p:sp>
      <p:sp>
        <p:nvSpPr>
          <p:cNvPr id="7" name="日期占位符 3"/>
          <p:cNvSpPr>
            <a:spLocks noGrp="1"/>
          </p:cNvSpPr>
          <p:nvPr>
            <p:ph type="dt" sz="half" idx="10"/>
          </p:nvPr>
        </p:nvSpPr>
        <p:spPr>
          <a:xfrm>
            <a:off x="107504" y="6376243"/>
            <a:ext cx="2133600" cy="365125"/>
          </a:xfrm>
        </p:spPr>
        <p:txBody>
          <a:bodyPr/>
          <a:lstStyle>
            <a:lvl1pPr>
              <a:defRPr/>
            </a:lvl1p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Comic Sans MS" pitchFamily="2"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Comic Sans MS"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05AE4B92-66A0-48C6-A84E-2B4459EF1BFF}"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2306D2DD-F25D-447E-8EEE-A680170D45BC}"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2" charset="0"/>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571612"/>
            <a:ext cx="4038600" cy="4525963"/>
          </a:xfrm>
        </p:spPr>
        <p:txBody>
          <a:bodyPr/>
          <a:lstStyle>
            <a:lvl1pPr>
              <a:defRPr sz="2200">
                <a:latin typeface="Comic Sans MS" pitchFamily="2" charset="0"/>
              </a:defRPr>
            </a:lvl1pPr>
            <a:lvl2pPr>
              <a:defRPr sz="2000" b="1">
                <a:latin typeface="微软雅黑" pitchFamily="34" charset="-122"/>
                <a:ea typeface="微软雅黑" pitchFamily="34" charset="-122"/>
              </a:defRPr>
            </a:lvl2pPr>
            <a:lvl3pPr>
              <a:defRPr sz="2000" b="1">
                <a:latin typeface="微软雅黑" pitchFamily="34" charset="-122"/>
                <a:ea typeface="微软雅黑" pitchFamily="34" charset="-122"/>
              </a:defRPr>
            </a:lvl3pPr>
            <a:lvl4pPr>
              <a:defRPr sz="2000" b="1">
                <a:latin typeface="微软雅黑" pitchFamily="34" charset="-122"/>
                <a:ea typeface="微软雅黑" pitchFamily="34" charset="-122"/>
              </a:defRPr>
            </a:lvl4pPr>
            <a:lvl5pPr>
              <a:defRPr sz="2000" b="1">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571612"/>
            <a:ext cx="4038600" cy="4525963"/>
          </a:xfrm>
        </p:spPr>
        <p:txBody>
          <a:bodyPr/>
          <a:lstStyle>
            <a:lvl1pPr>
              <a:defRPr sz="2200">
                <a:latin typeface="Comic Sans MS" pitchFamily="2" charset="0"/>
              </a:defRPr>
            </a:lvl1pPr>
            <a:lvl2pPr>
              <a:defRPr sz="2000" b="1">
                <a:latin typeface="微软雅黑" pitchFamily="34" charset="-122"/>
                <a:ea typeface="微软雅黑" pitchFamily="34" charset="-122"/>
              </a:defRPr>
            </a:lvl2pPr>
            <a:lvl3pPr>
              <a:defRPr sz="2000" b="1">
                <a:latin typeface="微软雅黑" pitchFamily="34" charset="-122"/>
                <a:ea typeface="微软雅黑" pitchFamily="34" charset="-122"/>
              </a:defRPr>
            </a:lvl3pPr>
            <a:lvl4pPr>
              <a:defRPr sz="2000" b="1">
                <a:latin typeface="微软雅黑" pitchFamily="34" charset="-122"/>
                <a:ea typeface="微软雅黑" pitchFamily="34" charset="-122"/>
              </a:defRPr>
            </a:lvl4pPr>
            <a:lvl5pPr>
              <a:defRPr sz="2000" b="1">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2A8CF8FA-C29F-4B1C-981A-98B0341AEA96}" type="datetime1">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EEF0C3C4-C078-41FE-889B-501895F053C0}"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2"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28736"/>
            <a:ext cx="4040188" cy="460387"/>
          </a:xfrm>
        </p:spPr>
        <p:txBody>
          <a:bodyPr anchor="b">
            <a:normAutofit/>
          </a:bodyPr>
          <a:lstStyle>
            <a:lvl1pPr marL="0" indent="0">
              <a:buNone/>
              <a:defRPr sz="2400" b="1">
                <a:latin typeface="Comic Sans MS"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57200" y="2000240"/>
            <a:ext cx="4040188" cy="3951288"/>
          </a:xfrm>
        </p:spPr>
        <p:txBody>
          <a:bodyPr/>
          <a:lstStyle>
            <a:lvl1pPr>
              <a:defRPr sz="2200">
                <a:latin typeface="Comic Sans MS" pitchFamily="2" charset="0"/>
              </a:defRPr>
            </a:lvl1pPr>
            <a:lvl2pPr>
              <a:defRPr sz="2000" b="1">
                <a:latin typeface="Comic Sans MS" pitchFamily="2" charset="0"/>
              </a:defRPr>
            </a:lvl2pPr>
            <a:lvl3pPr>
              <a:defRPr sz="2000" b="1">
                <a:latin typeface="Comic Sans MS" pitchFamily="2" charset="0"/>
              </a:defRPr>
            </a:lvl3pPr>
            <a:lvl4pPr>
              <a:defRPr sz="2000" b="1">
                <a:latin typeface="Comic Sans MS" pitchFamily="2" charset="0"/>
              </a:defRPr>
            </a:lvl4pPr>
            <a:lvl5pPr>
              <a:defRPr sz="2000" b="1">
                <a:latin typeface="Comic Sans MS" pitchFamily="2" charset="0"/>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428736"/>
            <a:ext cx="4041775" cy="460387"/>
          </a:xfrm>
        </p:spPr>
        <p:txBody>
          <a:bodyPr anchor="b">
            <a:normAutofit/>
          </a:bodyPr>
          <a:lstStyle>
            <a:lvl1pPr marL="0" indent="0">
              <a:buNone/>
              <a:defRPr sz="2400" b="1">
                <a:latin typeface="Comic Sans MS"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45025" y="2000240"/>
            <a:ext cx="4041775" cy="3951288"/>
          </a:xfrm>
        </p:spPr>
        <p:txBody>
          <a:bodyPr/>
          <a:lstStyle>
            <a:lvl1pPr>
              <a:defRPr sz="2200">
                <a:latin typeface="Comic Sans MS" pitchFamily="2" charset="0"/>
              </a:defRPr>
            </a:lvl1pPr>
            <a:lvl2pPr>
              <a:defRPr sz="2000" b="1">
                <a:latin typeface="Comic Sans MS" pitchFamily="2" charset="0"/>
              </a:defRPr>
            </a:lvl2pPr>
            <a:lvl3pPr>
              <a:defRPr sz="2000" b="1">
                <a:latin typeface="Comic Sans MS" pitchFamily="2" charset="0"/>
              </a:defRPr>
            </a:lvl3pPr>
            <a:lvl4pPr>
              <a:defRPr sz="2000" b="1">
                <a:latin typeface="Comic Sans MS" pitchFamily="2" charset="0"/>
              </a:defRPr>
            </a:lvl4pPr>
            <a:lvl5pPr>
              <a:defRPr sz="2000" b="1">
                <a:latin typeface="Comic Sans MS" pitchFamily="2" charset="0"/>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7696C3C0-7C73-4A53-BA04-39F161EC80FE}" type="datetime1">
              <a:rPr lang="zh-CN" altLang="en-US" smtClean="0"/>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9" name="灯片编号占位符 5"/>
          <p:cNvSpPr>
            <a:spLocks noGrp="1"/>
          </p:cNvSpPr>
          <p:nvPr>
            <p:ph type="sldNum" sz="quarter" idx="12"/>
          </p:nvPr>
        </p:nvSpPr>
        <p:spPr/>
        <p:txBody>
          <a:bodyPr/>
          <a:lstStyle>
            <a:lvl1pPr>
              <a:defRPr/>
            </a:lvl1pPr>
          </a:lstStyle>
          <a:p>
            <a:pPr>
              <a:defRPr/>
            </a:pPr>
            <a:fld id="{6497B5D9-48CB-48E3-853B-A0D3761E651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2"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28736"/>
            <a:ext cx="8258204" cy="460387"/>
          </a:xfrm>
        </p:spPr>
        <p:txBody>
          <a:bodyPr anchor="b">
            <a:normAutofit/>
          </a:bodyPr>
          <a:lstStyle>
            <a:lvl1pPr marL="0" indent="0">
              <a:buNone/>
              <a:defRPr sz="2400" b="1">
                <a:latin typeface="Comic Sans MS"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57200" y="2000240"/>
            <a:ext cx="4040188" cy="3951288"/>
          </a:xfrm>
        </p:spPr>
        <p:txBody>
          <a:bodyPr/>
          <a:lstStyle>
            <a:lvl1pPr>
              <a:defRPr sz="2200">
                <a:latin typeface="Comic Sans MS" pitchFamily="2" charset="0"/>
              </a:defRPr>
            </a:lvl1pPr>
            <a:lvl2pPr>
              <a:defRPr sz="2000" b="1">
                <a:latin typeface="Comic Sans MS" pitchFamily="2" charset="0"/>
              </a:defRPr>
            </a:lvl2pPr>
            <a:lvl3pPr>
              <a:defRPr sz="2000" b="1">
                <a:latin typeface="Comic Sans MS" pitchFamily="2" charset="0"/>
              </a:defRPr>
            </a:lvl3pPr>
            <a:lvl4pPr>
              <a:defRPr sz="2000" b="1">
                <a:latin typeface="Comic Sans MS" pitchFamily="2" charset="0"/>
              </a:defRPr>
            </a:lvl4pPr>
            <a:lvl5pPr>
              <a:defRPr sz="2000" b="1">
                <a:latin typeface="Comic Sans MS" pitchFamily="2" charset="0"/>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内容占位符 5"/>
          <p:cNvSpPr>
            <a:spLocks noGrp="1"/>
          </p:cNvSpPr>
          <p:nvPr>
            <p:ph sz="quarter" idx="4"/>
          </p:nvPr>
        </p:nvSpPr>
        <p:spPr>
          <a:xfrm>
            <a:off x="4645025" y="2000240"/>
            <a:ext cx="4041775" cy="3951288"/>
          </a:xfrm>
        </p:spPr>
        <p:txBody>
          <a:bodyPr/>
          <a:lstStyle>
            <a:lvl1pPr>
              <a:defRPr sz="2200">
                <a:latin typeface="Comic Sans MS" pitchFamily="2" charset="0"/>
              </a:defRPr>
            </a:lvl1pPr>
            <a:lvl2pPr>
              <a:defRPr sz="2000" b="1">
                <a:latin typeface="Comic Sans MS" pitchFamily="2" charset="0"/>
              </a:defRPr>
            </a:lvl2pPr>
            <a:lvl3pPr>
              <a:defRPr sz="2000" b="1">
                <a:latin typeface="Comic Sans MS" pitchFamily="2" charset="0"/>
              </a:defRPr>
            </a:lvl3pPr>
            <a:lvl4pPr>
              <a:defRPr sz="2000" b="1">
                <a:latin typeface="Comic Sans MS" pitchFamily="2" charset="0"/>
              </a:defRPr>
            </a:lvl4pPr>
            <a:lvl5pPr>
              <a:defRPr sz="2000" b="1">
                <a:latin typeface="Comic Sans MS" pitchFamily="2" charset="0"/>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D7A4180B-87D9-4E75-8763-A25DD86594FE}" type="datetime1">
              <a:rPr lang="zh-CN" altLang="en-US" smtClean="0"/>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9" name="灯片编号占位符 5"/>
          <p:cNvSpPr>
            <a:spLocks noGrp="1"/>
          </p:cNvSpPr>
          <p:nvPr>
            <p:ph type="sldNum" sz="quarter" idx="12"/>
          </p:nvPr>
        </p:nvSpPr>
        <p:spPr/>
        <p:txBody>
          <a:bodyPr/>
          <a:lstStyle>
            <a:lvl1pPr>
              <a:defRPr/>
            </a:lvl1pPr>
          </a:lstStyle>
          <a:p>
            <a:pPr>
              <a:defRPr/>
            </a:pPr>
            <a:fld id="{8A8B8103-0EB7-4250-9E65-DD0B13FCD9B0}"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2"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28736"/>
            <a:ext cx="8258204" cy="460387"/>
          </a:xfrm>
        </p:spPr>
        <p:txBody>
          <a:bodyPr anchor="b">
            <a:normAutofit/>
          </a:bodyPr>
          <a:lstStyle>
            <a:lvl1pPr marL="0" indent="0">
              <a:buNone/>
              <a:defRPr sz="2000" b="1">
                <a:latin typeface="Comic Sans MS"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57200" y="2000240"/>
            <a:ext cx="8258204" cy="3951288"/>
          </a:xfrm>
        </p:spPr>
        <p:txBody>
          <a:bodyPr/>
          <a:lstStyle>
            <a:lvl1pPr>
              <a:defRPr sz="2000">
                <a:latin typeface="Comic Sans MS" pitchFamily="2" charset="0"/>
              </a:defRPr>
            </a:lvl1pPr>
            <a:lvl2pPr>
              <a:defRPr sz="1800" b="1">
                <a:latin typeface="Comic Sans MS" pitchFamily="2" charset="0"/>
              </a:defRPr>
            </a:lvl2pPr>
            <a:lvl3pPr>
              <a:defRPr sz="1800" b="1">
                <a:latin typeface="Comic Sans MS" pitchFamily="2" charset="0"/>
              </a:defRPr>
            </a:lvl3pPr>
            <a:lvl4pPr>
              <a:defRPr sz="1600" b="1">
                <a:latin typeface="Comic Sans MS" pitchFamily="2" charset="0"/>
              </a:defRPr>
            </a:lvl4pPr>
            <a:lvl5pPr>
              <a:defRPr sz="1600" b="1">
                <a:latin typeface="Comic Sans MS" pitchFamily="2" charset="0"/>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C35BE0A7-262C-4AC6-B7F9-116DB47FFF98}" type="datetime1">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8CFF5D76-675D-423F-9780-4309A43E7141}"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2" charset="0"/>
              </a:defRPr>
            </a:lvl1p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7C0A8D2-6069-4077-A8C4-5708D480205A}" type="datetime1">
              <a:rPr lang="zh-CN" altLang="en-US" smtClean="0"/>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5"/>
          <p:cNvSpPr>
            <a:spLocks noGrp="1"/>
          </p:cNvSpPr>
          <p:nvPr>
            <p:ph type="sldNum" sz="quarter" idx="12"/>
          </p:nvPr>
        </p:nvSpPr>
        <p:spPr/>
        <p:txBody>
          <a:bodyPr/>
          <a:lstStyle>
            <a:lvl1pPr>
              <a:defRPr/>
            </a:lvl1pPr>
          </a:lstStyle>
          <a:p>
            <a:pPr>
              <a:defRPr/>
            </a:pPr>
            <a:fld id="{CFC272DB-73A9-490C-81BF-8F64DD694FED}"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70EFDA-EB56-42EA-A73C-8F491EF780A1}" type="datetime1">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AC6836A8-BD9B-48E7-B047-125F94AF7AD4}"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332656"/>
            <a:ext cx="8229600" cy="7747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1" name="文本占位符 2"/>
          <p:cNvSpPr>
            <a:spLocks noGrp="1"/>
          </p:cNvSpPr>
          <p:nvPr>
            <p:ph type="body" idx="1"/>
          </p:nvPr>
        </p:nvSpPr>
        <p:spPr bwMode="auto">
          <a:xfrm>
            <a:off x="457200" y="1268760"/>
            <a:ext cx="8229600" cy="4824536"/>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omic Sans MS" pitchFamily="2" charset="0"/>
                <a:ea typeface="+mn-ea"/>
              </a:defRPr>
            </a:lvl1pPr>
          </a:lstStyle>
          <a:p>
            <a:pPr>
              <a:defRPr/>
            </a:pPr>
            <a:fld id="{546E8738-6906-429F-8DCC-23076A20D83B}" type="datetime1">
              <a:rPr lang="zh-CN" altLang="en-US" smtClean="0"/>
            </a:fld>
            <a:endParaRPr lang="zh-CN" altLang="en-US"/>
          </a:p>
        </p:txBody>
      </p:sp>
      <p:sp>
        <p:nvSpPr>
          <p:cNvPr id="5" name="页脚占位符 4"/>
          <p:cNvSpPr>
            <a:spLocks noGrp="1"/>
          </p:cNvSpPr>
          <p:nvPr>
            <p:ph type="ftr" sz="quarter" idx="3"/>
          </p:nvPr>
        </p:nvSpPr>
        <p:spPr>
          <a:xfrm>
            <a:off x="3124200" y="6356350"/>
            <a:ext cx="339201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omic Sans MS" pitchFamily="2" charset="0"/>
                <a:ea typeface="+mn-ea"/>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omic Sans MS" pitchFamily="2" charset="0"/>
                <a:ea typeface="+mn-ea"/>
              </a:defRPr>
            </a:lvl1pPr>
          </a:lstStyle>
          <a:p>
            <a:pPr>
              <a:defRPr/>
            </a:pPr>
            <a:fld id="{68CC72D9-4F3F-4C3D-9EA5-A07D3392F7E6}" type="slidenum">
              <a:rPr lang="zh-CN" altLang="en-US" smtClean="0"/>
            </a:fld>
            <a:endParaRPr lang="zh-CN" altLang="en-US" dirty="0"/>
          </a:p>
        </p:txBody>
      </p:sp>
      <p:pic>
        <p:nvPicPr>
          <p:cNvPr id="3" name="图片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308458" y="176304"/>
            <a:ext cx="2393809" cy="5268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p:txStyles>
    <p:titleStyle>
      <a:lvl1pPr algn="l" rtl="0" eaLnBrk="0" fontAlgn="base" hangingPunct="0">
        <a:spcBef>
          <a:spcPct val="0"/>
        </a:spcBef>
        <a:spcAft>
          <a:spcPct val="0"/>
        </a:spcAft>
        <a:defRPr sz="3600" b="1" u="heavy" kern="1200">
          <a:solidFill>
            <a:srgbClr val="FF0000"/>
          </a:solidFill>
          <a:uFill>
            <a:solidFill>
              <a:srgbClr val="0000CC"/>
            </a:solidFill>
          </a:uFill>
          <a:latin typeface="微软雅黑" pitchFamily="34" charset="-122"/>
          <a:ea typeface="微软雅黑" pitchFamily="34" charset="-122"/>
          <a:cs typeface="+mj-cs"/>
        </a:defRPr>
      </a:lvl1pPr>
      <a:lvl2pPr algn="l" rtl="0" eaLnBrk="0" fontAlgn="base" hangingPunct="0">
        <a:spcBef>
          <a:spcPct val="0"/>
        </a:spcBef>
        <a:spcAft>
          <a:spcPct val="0"/>
        </a:spcAft>
        <a:defRPr sz="3600" b="1" u="sng">
          <a:solidFill>
            <a:srgbClr val="FF0000"/>
          </a:solidFill>
          <a:latin typeface="Comic Sans MS" pitchFamily="2"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2"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2"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2" charset="0"/>
          <a:ea typeface="黑体" pitchFamily="2" charset="-122"/>
        </a:defRPr>
      </a:lvl5pPr>
      <a:lvl6pPr marL="457200" algn="l" rtl="0" fontAlgn="base">
        <a:spcBef>
          <a:spcPct val="0"/>
        </a:spcBef>
        <a:spcAft>
          <a:spcPct val="0"/>
        </a:spcAft>
        <a:defRPr sz="3600" b="1" u="sng">
          <a:solidFill>
            <a:srgbClr val="FF0000"/>
          </a:solidFill>
          <a:latin typeface="Comic Sans MS" pitchFamily="2" charset="0"/>
          <a:ea typeface="黑体" pitchFamily="2" charset="-122"/>
        </a:defRPr>
      </a:lvl6pPr>
      <a:lvl7pPr marL="914400" algn="l" rtl="0" fontAlgn="base">
        <a:spcBef>
          <a:spcPct val="0"/>
        </a:spcBef>
        <a:spcAft>
          <a:spcPct val="0"/>
        </a:spcAft>
        <a:defRPr sz="3600" b="1" u="sng">
          <a:solidFill>
            <a:srgbClr val="FF0000"/>
          </a:solidFill>
          <a:latin typeface="Comic Sans MS" pitchFamily="2" charset="0"/>
          <a:ea typeface="黑体" pitchFamily="2" charset="-122"/>
        </a:defRPr>
      </a:lvl7pPr>
      <a:lvl8pPr marL="1371600" algn="l" rtl="0" fontAlgn="base">
        <a:spcBef>
          <a:spcPct val="0"/>
        </a:spcBef>
        <a:spcAft>
          <a:spcPct val="0"/>
        </a:spcAft>
        <a:defRPr sz="3600" b="1" u="sng">
          <a:solidFill>
            <a:srgbClr val="FF0000"/>
          </a:solidFill>
          <a:latin typeface="Comic Sans MS" pitchFamily="2" charset="0"/>
          <a:ea typeface="黑体" pitchFamily="2" charset="-122"/>
        </a:defRPr>
      </a:lvl8pPr>
      <a:lvl9pPr marL="1828800" algn="l" rtl="0" fontAlgn="base">
        <a:spcBef>
          <a:spcPct val="0"/>
        </a:spcBef>
        <a:spcAft>
          <a:spcPct val="0"/>
        </a:spcAft>
        <a:defRPr sz="3600" b="1" u="sng">
          <a:solidFill>
            <a:srgbClr val="FF0000"/>
          </a:solidFill>
          <a:latin typeface="Comic Sans MS" pitchFamily="2"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86.xml"/><Relationship Id="rId1" Type="http://schemas.openxmlformats.org/officeDocument/2006/relationships/image" Target="../media/image23.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7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285875"/>
            <a:ext cx="8856983" cy="1470025"/>
          </a:xfrm>
        </p:spPr>
        <p:txBody>
          <a:bodyPr>
            <a:noAutofit/>
          </a:bodyPr>
          <a:lstStyle/>
          <a:p>
            <a:pPr eaLnBrk="1" fontAlgn="auto" hangingPunct="1">
              <a:spcAft>
                <a:spcPts val="0"/>
              </a:spcAft>
              <a:defRPr/>
            </a:pPr>
            <a:r>
              <a:rPr lang="zh-CN" altLang="en-US" sz="4800" dirty="0"/>
              <a:t>计算</a:t>
            </a:r>
            <a:r>
              <a:rPr lang="zh-CN" altLang="en-US" sz="4800" dirty="0" smtClean="0"/>
              <a:t>机组成原理</a:t>
            </a:r>
            <a:br>
              <a:rPr lang="en-US" altLang="zh-CN" sz="4800" dirty="0" smtClean="0"/>
            </a:br>
            <a:r>
              <a:rPr lang="zh-CN" altLang="en-US" sz="4800" dirty="0" smtClean="0"/>
              <a:t>（</a:t>
            </a:r>
            <a:r>
              <a:rPr lang="en-US" altLang="zh-CN" sz="4800" dirty="0" smtClean="0"/>
              <a:t>Principle </a:t>
            </a:r>
            <a:r>
              <a:rPr lang="en-US" altLang="zh-CN" sz="4800" dirty="0"/>
              <a:t>of Computer </a:t>
            </a:r>
            <a:r>
              <a:rPr lang="en-US" altLang="zh-CN" sz="4800" dirty="0" smtClean="0"/>
              <a:t>Organization</a:t>
            </a:r>
            <a:r>
              <a:rPr lang="zh-CN" altLang="en-US" sz="4800" dirty="0" smtClean="0"/>
              <a:t>）</a:t>
            </a:r>
            <a:endParaRPr lang="zh-CN" altLang="en-US" sz="4800" dirty="0"/>
          </a:p>
        </p:txBody>
      </p:sp>
      <p:sp>
        <p:nvSpPr>
          <p:cNvPr id="3" name="副标题 2"/>
          <p:cNvSpPr>
            <a:spLocks noGrp="1"/>
          </p:cNvSpPr>
          <p:nvPr>
            <p:ph type="subTitle" idx="1"/>
          </p:nvPr>
        </p:nvSpPr>
        <p:spPr>
          <a:xfrm>
            <a:off x="1371600" y="4340696"/>
            <a:ext cx="6400800" cy="1752600"/>
          </a:xfrm>
        </p:spPr>
        <p:txBody>
          <a:bodyPr rtlCol="0">
            <a:normAutofit lnSpcReduction="10000"/>
          </a:bodyPr>
          <a:lstStyle/>
          <a:p>
            <a:pPr eaLnBrk="1" fontAlgn="auto" hangingPunct="1">
              <a:spcAft>
                <a:spcPts val="0"/>
              </a:spcAft>
              <a:defRPr/>
            </a:pPr>
            <a:r>
              <a:rPr lang="zh-CN" altLang="en-US" dirty="0" smtClean="0">
                <a:solidFill>
                  <a:schemeClr val="tx1"/>
                </a:solidFill>
              </a:rPr>
              <a:t>中国石油大学（华东）</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计算机与通信工程学院</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主讲教师：黄庭培</a:t>
            </a:r>
            <a:endParaRPr lang="en-US" altLang="zh-CN" dirty="0" smtClean="0">
              <a:solidFill>
                <a:schemeClr val="tx1"/>
              </a:solidFill>
            </a:endParaRPr>
          </a:p>
          <a:p>
            <a:pPr eaLnBrk="1" fontAlgn="auto" hangingPunct="1">
              <a:spcAft>
                <a:spcPts val="0"/>
              </a:spcAft>
              <a:defRPr/>
            </a:pPr>
            <a:r>
              <a:rPr lang="en-US" altLang="zh-CN" dirty="0" err="1" smtClean="0">
                <a:solidFill>
                  <a:schemeClr val="tx1"/>
                </a:solidFill>
              </a:rPr>
              <a:t>Email:huangtingpei@upc.edu.cn</a:t>
            </a:r>
            <a:endParaRPr lang="zh-CN" altLang="en-US" dirty="0" smtClean="0">
              <a:solidFill>
                <a:schemeClr val="tx1"/>
              </a:solidFill>
            </a:endParaRPr>
          </a:p>
          <a:p>
            <a:pPr eaLnBrk="1" fontAlgn="auto" hangingPunct="1">
              <a:spcAft>
                <a:spcPts val="0"/>
              </a:spcAft>
              <a:defRPr/>
            </a:pPr>
            <a:endParaRPr lang="zh-CN" altLang="en-US" dirty="0"/>
          </a:p>
        </p:txBody>
      </p:sp>
      <p:sp>
        <p:nvSpPr>
          <p:cNvPr id="4" name="标题 1"/>
          <p:cNvSpPr txBox="1"/>
          <p:nvPr/>
        </p:nvSpPr>
        <p:spPr>
          <a:xfrm>
            <a:off x="714375" y="3291830"/>
            <a:ext cx="7772400" cy="857250"/>
          </a:xfrm>
          <a:prstGeom prst="rect">
            <a:avLst/>
          </a:prstGeom>
        </p:spPr>
        <p:txBody>
          <a:bodyPr anchor="ctr"/>
          <a:lstStyle/>
          <a:p>
            <a:pPr algn="ctr" fontAlgn="auto">
              <a:spcAft>
                <a:spcPts val="0"/>
              </a:spcAft>
              <a:defRPr/>
            </a:pPr>
            <a:r>
              <a:rPr lang="zh-CN" altLang="en-US" sz="4000" b="1" dirty="0" smtClean="0">
                <a:solidFill>
                  <a:srgbClr val="0033CC"/>
                </a:solidFill>
                <a:latin typeface="黑体" pitchFamily="2" charset="-122"/>
                <a:ea typeface="黑体" pitchFamily="2" charset="-122"/>
                <a:cs typeface="+mj-cs"/>
              </a:rPr>
              <a:t>第</a:t>
            </a:r>
            <a:r>
              <a:rPr lang="en-US" altLang="zh-CN" sz="4000" b="1" dirty="0" smtClean="0">
                <a:solidFill>
                  <a:srgbClr val="0033CC"/>
                </a:solidFill>
                <a:latin typeface="黑体" pitchFamily="2" charset="-122"/>
                <a:ea typeface="黑体" pitchFamily="2" charset="-122"/>
                <a:cs typeface="+mj-cs"/>
              </a:rPr>
              <a:t>2</a:t>
            </a:r>
            <a:r>
              <a:rPr lang="zh-CN" altLang="en-US" sz="4000" b="1" dirty="0" smtClean="0">
                <a:solidFill>
                  <a:srgbClr val="0033CC"/>
                </a:solidFill>
                <a:latin typeface="黑体" pitchFamily="2" charset="-122"/>
                <a:ea typeface="黑体" pitchFamily="2" charset="-122"/>
                <a:cs typeface="+mj-cs"/>
              </a:rPr>
              <a:t>章 数据</a:t>
            </a:r>
            <a:r>
              <a:rPr lang="zh-CN" altLang="en-US" sz="4000" b="1" dirty="0">
                <a:solidFill>
                  <a:srgbClr val="0033CC"/>
                </a:solidFill>
                <a:latin typeface="黑体" pitchFamily="2" charset="-122"/>
                <a:ea typeface="黑体" pitchFamily="2" charset="-122"/>
                <a:cs typeface="+mj-cs"/>
              </a:rPr>
              <a:t>的机器级表示</a:t>
            </a:r>
            <a:endParaRPr lang="zh-CN" altLang="en-US" sz="4000" b="1" dirty="0">
              <a:solidFill>
                <a:srgbClr val="0033CC"/>
              </a:solidFill>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79159" y="1268760"/>
            <a:ext cx="8280920" cy="3170099"/>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itchFamily="34" charset="-122"/>
                <a:ea typeface="微软雅黑" pitchFamily="34" charset="-122"/>
              </a:rPr>
              <a:t>3</a:t>
            </a:r>
            <a:r>
              <a:rPr lang="zh-CN" altLang="en-US" sz="2000" b="1" kern="0" dirty="0" smtClean="0">
                <a:solidFill>
                  <a:srgbClr val="FF0000"/>
                </a:solidFill>
                <a:latin typeface="微软雅黑" pitchFamily="34" charset="-122"/>
                <a:ea typeface="微软雅黑" pitchFamily="34" charset="-122"/>
              </a:rPr>
              <a:t>）机器</a:t>
            </a:r>
            <a:r>
              <a:rPr lang="zh-CN" altLang="en-US" sz="2000" b="1" kern="0" dirty="0">
                <a:solidFill>
                  <a:srgbClr val="FF0000"/>
                </a:solidFill>
                <a:latin typeface="微软雅黑" pitchFamily="34" charset="-122"/>
                <a:ea typeface="微软雅黑" pitchFamily="34" charset="-122"/>
              </a:rPr>
              <a:t>级数据分两大</a:t>
            </a:r>
            <a:r>
              <a:rPr lang="zh-CN" altLang="en-US" sz="2000" b="1" kern="0" dirty="0" smtClean="0">
                <a:solidFill>
                  <a:srgbClr val="FF0000"/>
                </a:solidFill>
                <a:latin typeface="微软雅黑" pitchFamily="34" charset="-122"/>
                <a:ea typeface="微软雅黑" pitchFamily="34" charset="-122"/>
              </a:rPr>
              <a:t>类：</a:t>
            </a:r>
            <a:endParaRPr lang="en-US" altLang="zh-CN" sz="2000" b="1" kern="0" dirty="0" smtClean="0">
              <a:solidFill>
                <a:srgbClr val="FF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b="1" dirty="0" smtClean="0">
                <a:solidFill>
                  <a:srgbClr val="0033CC"/>
                </a:solidFill>
                <a:latin typeface="微软雅黑" pitchFamily="34" charset="-122"/>
                <a:ea typeface="微软雅黑" pitchFamily="34" charset="-122"/>
              </a:rPr>
              <a:t>数值型数据</a:t>
            </a:r>
            <a:r>
              <a:rPr kumimoji="1" lang="zh-CN" altLang="en-US" sz="2000" dirty="0" smtClean="0">
                <a:solidFill>
                  <a:srgbClr val="000000"/>
                </a:solidFill>
                <a:latin typeface="微软雅黑" pitchFamily="34" charset="-122"/>
                <a:ea typeface="微软雅黑" pitchFamily="34" charset="-122"/>
              </a:rPr>
              <a:t>：可用来表示数量的多少，可比较其大小，分整数和实数</a:t>
            </a:r>
            <a:endParaRPr kumimoji="1" lang="en-US" altLang="zh-CN" sz="2000" dirty="0" smtClean="0">
              <a:solidFill>
                <a:srgbClr val="000000"/>
              </a:solidFill>
              <a:latin typeface="微软雅黑" pitchFamily="34" charset="-122"/>
              <a:ea typeface="微软雅黑" pitchFamily="34" charset="-122"/>
            </a:endParaRPr>
          </a:p>
          <a:p>
            <a:pPr marL="1257300" lvl="2"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整数：分无</a:t>
            </a:r>
            <a:r>
              <a:rPr kumimoji="1" lang="zh-CN" altLang="en-US" sz="2000" dirty="0">
                <a:solidFill>
                  <a:srgbClr val="000000"/>
                </a:solidFill>
                <a:latin typeface="微软雅黑" pitchFamily="34" charset="-122"/>
                <a:ea typeface="微软雅黑" pitchFamily="34" charset="-122"/>
              </a:rPr>
              <a:t>符号</a:t>
            </a:r>
            <a:r>
              <a:rPr kumimoji="1" lang="zh-CN" altLang="en-US" sz="2000" dirty="0" smtClean="0">
                <a:solidFill>
                  <a:srgbClr val="000000"/>
                </a:solidFill>
                <a:latin typeface="微软雅黑" pitchFamily="34" charset="-122"/>
                <a:ea typeface="微软雅黑" pitchFamily="34" charset="-122"/>
              </a:rPr>
              <a:t>整数和带符号整数，用定点数表示</a:t>
            </a:r>
            <a:endParaRPr kumimoji="1" lang="en-US" altLang="zh-CN" sz="2000" dirty="0" smtClean="0">
              <a:solidFill>
                <a:srgbClr val="000000"/>
              </a:solidFill>
              <a:latin typeface="微软雅黑" pitchFamily="34" charset="-122"/>
              <a:ea typeface="微软雅黑" pitchFamily="34" charset="-122"/>
            </a:endParaRPr>
          </a:p>
          <a:p>
            <a:pPr marL="1257300" lvl="2"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实数：用浮点数表示</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b="1" dirty="0">
                <a:solidFill>
                  <a:srgbClr val="0033CC"/>
                </a:solidFill>
                <a:latin typeface="微软雅黑" pitchFamily="34" charset="-122"/>
                <a:ea typeface="微软雅黑" pitchFamily="34" charset="-122"/>
              </a:rPr>
              <a:t>非</a:t>
            </a:r>
            <a:r>
              <a:rPr kumimoji="1" lang="zh-CN" altLang="en-US" sz="2000" b="1" dirty="0" smtClean="0">
                <a:solidFill>
                  <a:srgbClr val="0033CC"/>
                </a:solidFill>
                <a:latin typeface="微软雅黑" pitchFamily="34" charset="-122"/>
                <a:ea typeface="微软雅黑" pitchFamily="34" charset="-122"/>
              </a:rPr>
              <a:t>数值型数据</a:t>
            </a:r>
            <a:r>
              <a:rPr kumimoji="1" lang="zh-CN" altLang="en-US" sz="2000" dirty="0">
                <a:solidFill>
                  <a:srgbClr val="000000"/>
                </a:solidFill>
                <a:latin typeface="微软雅黑" pitchFamily="34" charset="-122"/>
                <a:ea typeface="微软雅黑" pitchFamily="34" charset="-122"/>
              </a:rPr>
              <a:t>：逻辑数（包括位串）、西文字符和汉字。</a:t>
            </a:r>
            <a:endParaRPr kumimoji="1" lang="zh-CN" altLang="en-US" sz="2000" dirty="0">
              <a:solidFill>
                <a:srgbClr val="000000"/>
              </a:solidFill>
              <a:latin typeface="微软雅黑" pitchFamily="34" charset="-122"/>
              <a:ea typeface="微软雅黑" pitchFamily="34" charset="-122"/>
            </a:endParaRPr>
          </a:p>
          <a:p>
            <a:pPr marL="342900" lvl="0" indent="-342900" eaLnBrk="0" hangingPunct="0">
              <a:lnSpc>
                <a:spcPct val="115000"/>
              </a:lnSpc>
              <a:spcBef>
                <a:spcPct val="20000"/>
              </a:spcBef>
              <a:buFont typeface="Wingdings" charset="2"/>
              <a:buChar char="Ø"/>
              <a:defRPr/>
            </a:pPr>
            <a:endParaRPr lang="zh-CN" altLang="en-US" sz="2000" b="1" kern="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4921"/>
            <a:ext cx="8229600" cy="643993"/>
          </a:xfrm>
        </p:spPr>
        <p:txBody>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79512" y="764386"/>
            <a:ext cx="8507288" cy="504056"/>
          </a:xfrm>
        </p:spPr>
        <p:txBody>
          <a:bodyPr/>
          <a:lstStyle/>
          <a:p>
            <a:pPr marL="0" indent="0">
              <a:buNone/>
            </a:pPr>
            <a:r>
              <a:rPr lang="en-US" altLang="zh-CN" dirty="0" smtClean="0"/>
              <a:t>2.7.3 </a:t>
            </a:r>
            <a:r>
              <a:rPr lang="zh-CN" altLang="en-US" dirty="0" smtClean="0"/>
              <a:t>循环冗余校验码  </a:t>
            </a:r>
            <a:r>
              <a:rPr lang="en-US" altLang="zh-CN" dirty="0" smtClean="0"/>
              <a:t>2. </a:t>
            </a:r>
            <a:r>
              <a:rPr lang="zh-CN" altLang="en-US" dirty="0" smtClean="0"/>
              <a:t>校验位的生成</a:t>
            </a:r>
            <a:endParaRPr lang="zh-CN" altLang="en-US" dirty="0" smtClean="0"/>
          </a:p>
          <a:p>
            <a:pPr marL="0" indent="0">
              <a:buNone/>
            </a:pPr>
            <a:endParaRPr lang="zh-CN" altLang="en-US" sz="2000" b="0"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pSp>
        <p:nvGrpSpPr>
          <p:cNvPr id="8" name="Group 3"/>
          <p:cNvGrpSpPr/>
          <p:nvPr/>
        </p:nvGrpSpPr>
        <p:grpSpPr bwMode="auto">
          <a:xfrm>
            <a:off x="365968" y="1714773"/>
            <a:ext cx="2909888" cy="4954587"/>
            <a:chOff x="152" y="855"/>
            <a:chExt cx="1833" cy="3121"/>
          </a:xfrm>
        </p:grpSpPr>
        <p:sp>
          <p:nvSpPr>
            <p:cNvPr id="9" name="Line 4"/>
            <p:cNvSpPr>
              <a:spLocks noChangeShapeType="1"/>
            </p:cNvSpPr>
            <p:nvPr/>
          </p:nvSpPr>
          <p:spPr bwMode="auto">
            <a:xfrm flipH="1">
              <a:off x="487" y="1074"/>
              <a:ext cx="72" cy="34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5"/>
            <p:cNvSpPr>
              <a:spLocks noChangeShapeType="1"/>
            </p:cNvSpPr>
            <p:nvPr/>
          </p:nvSpPr>
          <p:spPr bwMode="auto">
            <a:xfrm>
              <a:off x="559" y="1074"/>
              <a:ext cx="7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Text Box 6"/>
            <p:cNvSpPr txBox="1">
              <a:spLocks noChangeArrowheads="1"/>
            </p:cNvSpPr>
            <p:nvPr/>
          </p:nvSpPr>
          <p:spPr bwMode="auto">
            <a:xfrm>
              <a:off x="577" y="1112"/>
              <a:ext cx="87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dirty="0">
                  <a:ea typeface="宋体" charset="-122"/>
                </a:rPr>
                <a:t>100011000</a:t>
              </a:r>
              <a:endParaRPr lang="zh-CN" altLang="en-US" sz="2000" b="0" dirty="0">
                <a:ea typeface="宋体" charset="-122"/>
              </a:endParaRPr>
            </a:p>
          </p:txBody>
        </p:sp>
        <p:sp>
          <p:nvSpPr>
            <p:cNvPr id="12" name="Text Box 7"/>
            <p:cNvSpPr txBox="1">
              <a:spLocks noChangeArrowheads="1"/>
            </p:cNvSpPr>
            <p:nvPr/>
          </p:nvSpPr>
          <p:spPr bwMode="auto">
            <a:xfrm>
              <a:off x="813" y="855"/>
              <a:ext cx="52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100111</a:t>
              </a:r>
              <a:endParaRPr lang="zh-CN" altLang="en-US" sz="2000" b="0">
                <a:ea typeface="宋体" charset="-122"/>
              </a:endParaRPr>
            </a:p>
          </p:txBody>
        </p:sp>
        <p:sp>
          <p:nvSpPr>
            <p:cNvPr id="13" name="Text Box 8"/>
            <p:cNvSpPr txBox="1">
              <a:spLocks noChangeArrowheads="1"/>
            </p:cNvSpPr>
            <p:nvPr/>
          </p:nvSpPr>
          <p:spPr bwMode="auto">
            <a:xfrm>
              <a:off x="576" y="1302"/>
              <a:ext cx="4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dirty="0">
                  <a:ea typeface="宋体" charset="-122"/>
                </a:rPr>
                <a:t>1001</a:t>
              </a:r>
              <a:endParaRPr lang="zh-CN" altLang="en-US" sz="2000" b="0" dirty="0">
                <a:ea typeface="宋体" charset="-122"/>
              </a:endParaRPr>
            </a:p>
          </p:txBody>
        </p:sp>
        <p:sp>
          <p:nvSpPr>
            <p:cNvPr id="14" name="Line 9"/>
            <p:cNvSpPr>
              <a:spLocks noChangeShapeType="1"/>
            </p:cNvSpPr>
            <p:nvPr/>
          </p:nvSpPr>
          <p:spPr bwMode="auto">
            <a:xfrm>
              <a:off x="547" y="1543"/>
              <a:ext cx="79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Text Box 10"/>
            <p:cNvSpPr txBox="1">
              <a:spLocks noChangeArrowheads="1"/>
            </p:cNvSpPr>
            <p:nvPr/>
          </p:nvSpPr>
          <p:spPr bwMode="auto">
            <a:xfrm>
              <a:off x="651" y="1556"/>
              <a:ext cx="51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0011</a:t>
              </a:r>
              <a:endParaRPr lang="zh-CN" altLang="en-US" sz="2000" b="0">
                <a:ea typeface="宋体" charset="-122"/>
              </a:endParaRPr>
            </a:p>
          </p:txBody>
        </p:sp>
        <p:sp>
          <p:nvSpPr>
            <p:cNvPr id="16" name="Text Box 11"/>
            <p:cNvSpPr txBox="1">
              <a:spLocks noChangeArrowheads="1"/>
            </p:cNvSpPr>
            <p:nvPr/>
          </p:nvSpPr>
          <p:spPr bwMode="auto">
            <a:xfrm>
              <a:off x="651" y="1746"/>
              <a:ext cx="51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0000</a:t>
              </a:r>
              <a:endParaRPr lang="zh-CN" altLang="en-US" sz="2000" b="0">
                <a:ea typeface="宋体" charset="-122"/>
              </a:endParaRPr>
            </a:p>
          </p:txBody>
        </p:sp>
        <p:sp>
          <p:nvSpPr>
            <p:cNvPr id="17" name="Line 12"/>
            <p:cNvSpPr>
              <a:spLocks noChangeShapeType="1"/>
            </p:cNvSpPr>
            <p:nvPr/>
          </p:nvSpPr>
          <p:spPr bwMode="auto">
            <a:xfrm>
              <a:off x="547" y="1961"/>
              <a:ext cx="79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Text Box 13"/>
            <p:cNvSpPr txBox="1">
              <a:spLocks noChangeArrowheads="1"/>
            </p:cNvSpPr>
            <p:nvPr/>
          </p:nvSpPr>
          <p:spPr bwMode="auto">
            <a:xfrm>
              <a:off x="733" y="1987"/>
              <a:ext cx="46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0111</a:t>
              </a:r>
              <a:endParaRPr lang="zh-CN" altLang="en-US" sz="2000" b="0">
                <a:ea typeface="宋体" charset="-122"/>
              </a:endParaRPr>
            </a:p>
          </p:txBody>
        </p:sp>
        <p:sp>
          <p:nvSpPr>
            <p:cNvPr id="19" name="Text Box 14"/>
            <p:cNvSpPr txBox="1">
              <a:spLocks noChangeArrowheads="1"/>
            </p:cNvSpPr>
            <p:nvPr/>
          </p:nvSpPr>
          <p:spPr bwMode="auto">
            <a:xfrm>
              <a:off x="727" y="2189"/>
              <a:ext cx="38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0000</a:t>
              </a:r>
              <a:endParaRPr lang="zh-CN" altLang="en-US" sz="2000" b="0">
                <a:ea typeface="宋体" charset="-122"/>
              </a:endParaRPr>
            </a:p>
          </p:txBody>
        </p:sp>
        <p:sp>
          <p:nvSpPr>
            <p:cNvPr id="20" name="Text Box 15"/>
            <p:cNvSpPr txBox="1">
              <a:spLocks noChangeArrowheads="1"/>
            </p:cNvSpPr>
            <p:nvPr/>
          </p:nvSpPr>
          <p:spPr bwMode="auto">
            <a:xfrm>
              <a:off x="807" y="2430"/>
              <a:ext cx="43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1110</a:t>
              </a:r>
              <a:endParaRPr lang="zh-CN" altLang="en-US" sz="2000" b="0">
                <a:ea typeface="宋体" charset="-122"/>
              </a:endParaRPr>
            </a:p>
          </p:txBody>
        </p:sp>
        <p:sp>
          <p:nvSpPr>
            <p:cNvPr id="21" name="Line 16"/>
            <p:cNvSpPr>
              <a:spLocks noChangeShapeType="1"/>
            </p:cNvSpPr>
            <p:nvPr/>
          </p:nvSpPr>
          <p:spPr bwMode="auto">
            <a:xfrm>
              <a:off x="559" y="2417"/>
              <a:ext cx="79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Text Box 17"/>
            <p:cNvSpPr txBox="1">
              <a:spLocks noChangeArrowheads="1"/>
            </p:cNvSpPr>
            <p:nvPr/>
          </p:nvSpPr>
          <p:spPr bwMode="auto">
            <a:xfrm>
              <a:off x="801" y="2620"/>
              <a:ext cx="52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1001</a:t>
              </a:r>
              <a:endParaRPr lang="zh-CN" altLang="en-US" sz="2000" b="0">
                <a:ea typeface="宋体" charset="-122"/>
              </a:endParaRPr>
            </a:p>
          </p:txBody>
        </p:sp>
        <p:sp>
          <p:nvSpPr>
            <p:cNvPr id="23" name="Line 18"/>
            <p:cNvSpPr>
              <a:spLocks noChangeShapeType="1"/>
            </p:cNvSpPr>
            <p:nvPr/>
          </p:nvSpPr>
          <p:spPr bwMode="auto">
            <a:xfrm>
              <a:off x="565" y="2861"/>
              <a:ext cx="79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Text Box 19"/>
            <p:cNvSpPr txBox="1">
              <a:spLocks noChangeArrowheads="1"/>
            </p:cNvSpPr>
            <p:nvPr/>
          </p:nvSpPr>
          <p:spPr bwMode="auto">
            <a:xfrm>
              <a:off x="875" y="2874"/>
              <a:ext cx="4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1110</a:t>
              </a:r>
              <a:endParaRPr lang="zh-CN" altLang="en-US" sz="2000" b="0">
                <a:ea typeface="宋体" charset="-122"/>
              </a:endParaRPr>
            </a:p>
          </p:txBody>
        </p:sp>
        <p:sp>
          <p:nvSpPr>
            <p:cNvPr id="25" name="Text Box 20"/>
            <p:cNvSpPr txBox="1">
              <a:spLocks noChangeArrowheads="1"/>
            </p:cNvSpPr>
            <p:nvPr/>
          </p:nvSpPr>
          <p:spPr bwMode="auto">
            <a:xfrm>
              <a:off x="869" y="3064"/>
              <a:ext cx="6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1001</a:t>
              </a:r>
              <a:endParaRPr lang="zh-CN" altLang="en-US" sz="2000" b="0">
                <a:ea typeface="宋体" charset="-122"/>
              </a:endParaRPr>
            </a:p>
          </p:txBody>
        </p:sp>
        <p:sp>
          <p:nvSpPr>
            <p:cNvPr id="26" name="Line 21"/>
            <p:cNvSpPr>
              <a:spLocks noChangeShapeType="1"/>
            </p:cNvSpPr>
            <p:nvPr/>
          </p:nvSpPr>
          <p:spPr bwMode="auto">
            <a:xfrm>
              <a:off x="571" y="3292"/>
              <a:ext cx="79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Text Box 22"/>
            <p:cNvSpPr txBox="1">
              <a:spLocks noChangeArrowheads="1"/>
            </p:cNvSpPr>
            <p:nvPr/>
          </p:nvSpPr>
          <p:spPr bwMode="auto">
            <a:xfrm>
              <a:off x="943" y="3304"/>
              <a:ext cx="44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1110</a:t>
              </a:r>
              <a:endParaRPr lang="zh-CN" altLang="en-US" sz="2000" b="0">
                <a:ea typeface="宋体" charset="-122"/>
              </a:endParaRPr>
            </a:p>
          </p:txBody>
        </p:sp>
        <p:sp>
          <p:nvSpPr>
            <p:cNvPr id="28" name="Text Box 23"/>
            <p:cNvSpPr txBox="1">
              <a:spLocks noChangeArrowheads="1"/>
            </p:cNvSpPr>
            <p:nvPr/>
          </p:nvSpPr>
          <p:spPr bwMode="auto">
            <a:xfrm>
              <a:off x="943" y="3494"/>
              <a:ext cx="51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1001</a:t>
              </a:r>
              <a:endParaRPr lang="zh-CN" altLang="en-US" sz="2000" b="0">
                <a:ea typeface="宋体" charset="-122"/>
              </a:endParaRPr>
            </a:p>
          </p:txBody>
        </p:sp>
        <p:sp>
          <p:nvSpPr>
            <p:cNvPr id="29" name="Line 24"/>
            <p:cNvSpPr>
              <a:spLocks noChangeShapeType="1"/>
            </p:cNvSpPr>
            <p:nvPr/>
          </p:nvSpPr>
          <p:spPr bwMode="auto">
            <a:xfrm>
              <a:off x="571" y="3710"/>
              <a:ext cx="79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Text Box 25"/>
            <p:cNvSpPr txBox="1">
              <a:spLocks noChangeArrowheads="1"/>
            </p:cNvSpPr>
            <p:nvPr/>
          </p:nvSpPr>
          <p:spPr bwMode="auto">
            <a:xfrm>
              <a:off x="1023" y="3735"/>
              <a:ext cx="27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111</a:t>
              </a:r>
              <a:endParaRPr lang="zh-CN" altLang="en-US" sz="2000" b="0">
                <a:ea typeface="宋体" charset="-122"/>
              </a:endParaRPr>
            </a:p>
          </p:txBody>
        </p:sp>
        <p:sp>
          <p:nvSpPr>
            <p:cNvPr id="31" name="Text Box 26"/>
            <p:cNvSpPr txBox="1">
              <a:spLocks noChangeArrowheads="1"/>
            </p:cNvSpPr>
            <p:nvPr/>
          </p:nvSpPr>
          <p:spPr bwMode="auto">
            <a:xfrm>
              <a:off x="152" y="1121"/>
              <a:ext cx="35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1001</a:t>
              </a:r>
              <a:endParaRPr lang="zh-CN" altLang="en-US" sz="2000" b="0">
                <a:ea typeface="宋体" charset="-122"/>
              </a:endParaRPr>
            </a:p>
          </p:txBody>
        </p:sp>
        <p:sp>
          <p:nvSpPr>
            <p:cNvPr id="32" name="Line 27"/>
            <p:cNvSpPr>
              <a:spLocks noChangeShapeType="1"/>
            </p:cNvSpPr>
            <p:nvPr/>
          </p:nvSpPr>
          <p:spPr bwMode="auto">
            <a:xfrm>
              <a:off x="1266" y="3875"/>
              <a:ext cx="719"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sp>
        <p:nvSpPr>
          <p:cNvPr id="33" name="Rectangle 28"/>
          <p:cNvSpPr>
            <a:spLocks noChangeArrowheads="1"/>
          </p:cNvSpPr>
          <p:nvPr/>
        </p:nvSpPr>
        <p:spPr bwMode="auto">
          <a:xfrm>
            <a:off x="219075" y="1268685"/>
            <a:ext cx="6010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0" dirty="0">
                <a:solidFill>
                  <a:srgbClr val="000099"/>
                </a:solidFill>
                <a:ea typeface="宋体" charset="-122"/>
              </a:rPr>
              <a:t>X</a:t>
            </a:r>
            <a:r>
              <a:rPr lang="en-US" altLang="zh-CN" sz="2000" b="0" baseline="30000" dirty="0">
                <a:solidFill>
                  <a:srgbClr val="000099"/>
                </a:solidFill>
                <a:ea typeface="宋体" charset="-122"/>
              </a:rPr>
              <a:t>3</a:t>
            </a:r>
            <a:r>
              <a:rPr lang="en-US" altLang="zh-CN" sz="2000" baseline="30000" dirty="0">
                <a:solidFill>
                  <a:srgbClr val="000099"/>
                </a:solidFill>
                <a:ea typeface="宋体" charset="-122"/>
              </a:rPr>
              <a:t>.</a:t>
            </a:r>
            <a:r>
              <a:rPr lang="en-US" altLang="zh-CN" sz="2000" b="0" dirty="0">
                <a:solidFill>
                  <a:srgbClr val="000099"/>
                </a:solidFill>
                <a:ea typeface="宋体" charset="-122"/>
              </a:rPr>
              <a:t>M(x)÷G(x)＝(x</a:t>
            </a:r>
            <a:r>
              <a:rPr lang="en-US" altLang="zh-CN" sz="2000" b="0" baseline="30000" dirty="0">
                <a:solidFill>
                  <a:srgbClr val="000099"/>
                </a:solidFill>
                <a:ea typeface="宋体" charset="-122"/>
              </a:rPr>
              <a:t>8</a:t>
            </a:r>
            <a:r>
              <a:rPr lang="en-US" altLang="zh-CN" sz="2000" b="0" dirty="0">
                <a:solidFill>
                  <a:srgbClr val="000099"/>
                </a:solidFill>
                <a:ea typeface="宋体" charset="-122"/>
              </a:rPr>
              <a:t>+ x</a:t>
            </a:r>
            <a:r>
              <a:rPr lang="en-US" altLang="zh-CN" sz="2000" b="0" baseline="30000" dirty="0">
                <a:solidFill>
                  <a:srgbClr val="000099"/>
                </a:solidFill>
                <a:ea typeface="宋体" charset="-122"/>
              </a:rPr>
              <a:t>4</a:t>
            </a:r>
            <a:r>
              <a:rPr lang="en-US" altLang="zh-CN" sz="2000" b="0" dirty="0">
                <a:solidFill>
                  <a:srgbClr val="000099"/>
                </a:solidFill>
                <a:ea typeface="宋体" charset="-122"/>
              </a:rPr>
              <a:t> + x</a:t>
            </a:r>
            <a:r>
              <a:rPr lang="en-US" altLang="zh-CN" sz="2000" b="0" baseline="30000" dirty="0">
                <a:solidFill>
                  <a:srgbClr val="000099"/>
                </a:solidFill>
                <a:ea typeface="宋体" charset="-122"/>
              </a:rPr>
              <a:t>3</a:t>
            </a:r>
            <a:r>
              <a:rPr lang="en-US" altLang="zh-CN" sz="2000" b="0" dirty="0">
                <a:solidFill>
                  <a:srgbClr val="000099"/>
                </a:solidFill>
                <a:ea typeface="宋体" charset="-122"/>
              </a:rPr>
              <a:t>)÷(x</a:t>
            </a:r>
            <a:r>
              <a:rPr lang="en-US" altLang="zh-CN" sz="2000" b="0" baseline="30000" dirty="0">
                <a:solidFill>
                  <a:srgbClr val="000099"/>
                </a:solidFill>
                <a:ea typeface="宋体" charset="-122"/>
              </a:rPr>
              <a:t>3</a:t>
            </a:r>
            <a:r>
              <a:rPr lang="en-US" altLang="zh-CN" sz="2000" b="0" dirty="0">
                <a:solidFill>
                  <a:srgbClr val="000099"/>
                </a:solidFill>
                <a:ea typeface="宋体" charset="-122"/>
              </a:rPr>
              <a:t> + 1) </a:t>
            </a:r>
            <a:endParaRPr lang="en-US" altLang="zh-CN" sz="2400" b="0" dirty="0">
              <a:solidFill>
                <a:srgbClr val="800000"/>
              </a:solidFill>
              <a:ea typeface="宋体" charset="-122"/>
            </a:endParaRPr>
          </a:p>
        </p:txBody>
      </p:sp>
      <p:sp>
        <p:nvSpPr>
          <p:cNvPr id="34" name="Rectangle 29"/>
          <p:cNvSpPr>
            <a:spLocks noChangeArrowheads="1"/>
          </p:cNvSpPr>
          <p:nvPr/>
        </p:nvSpPr>
        <p:spPr bwMode="auto">
          <a:xfrm>
            <a:off x="2878981" y="3843188"/>
            <a:ext cx="6157515" cy="196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5000"/>
              </a:lnSpc>
            </a:pPr>
            <a:r>
              <a:rPr lang="zh-CN" altLang="en-US" sz="1800" dirty="0">
                <a:latin typeface="微软雅黑" pitchFamily="34" charset="-122"/>
                <a:ea typeface="微软雅黑" pitchFamily="34" charset="-122"/>
              </a:rPr>
              <a:t>校验位为111，</a:t>
            </a:r>
            <a:r>
              <a:rPr lang="en-US" altLang="zh-CN" sz="1800" dirty="0">
                <a:latin typeface="微软雅黑" pitchFamily="34" charset="-122"/>
                <a:ea typeface="微软雅黑" pitchFamily="34" charset="-122"/>
              </a:rPr>
              <a:t>CRC</a:t>
            </a:r>
            <a:r>
              <a:rPr lang="zh-CN" altLang="en-US" sz="1800" dirty="0">
                <a:latin typeface="微软雅黑" pitchFamily="34" charset="-122"/>
                <a:ea typeface="微软雅黑" pitchFamily="34" charset="-122"/>
              </a:rPr>
              <a:t>码为100011 111。如果要校验</a:t>
            </a:r>
            <a:r>
              <a:rPr lang="en-US" altLang="zh-CN" sz="1800" dirty="0">
                <a:latin typeface="微软雅黑" pitchFamily="34" charset="-122"/>
                <a:ea typeface="微软雅黑" pitchFamily="34" charset="-122"/>
              </a:rPr>
              <a:t>CRC</a:t>
            </a:r>
            <a:r>
              <a:rPr lang="zh-CN" altLang="en-US" sz="1800" dirty="0">
                <a:latin typeface="微软雅黑" pitchFamily="34" charset="-122"/>
                <a:ea typeface="微软雅黑" pitchFamily="34" charset="-122"/>
              </a:rPr>
              <a:t>码，则可将</a:t>
            </a:r>
            <a:r>
              <a:rPr lang="en-US" altLang="zh-CN" sz="1800" dirty="0">
                <a:latin typeface="微软雅黑" pitchFamily="34" charset="-122"/>
                <a:ea typeface="微软雅黑" pitchFamily="34" charset="-122"/>
              </a:rPr>
              <a:t>CRC</a:t>
            </a:r>
            <a:r>
              <a:rPr lang="zh-CN" altLang="en-US" sz="1800" dirty="0">
                <a:latin typeface="微软雅黑" pitchFamily="34" charset="-122"/>
                <a:ea typeface="微软雅黑" pitchFamily="34" charset="-122"/>
              </a:rPr>
              <a:t>码用同一个多项式相除，若余数为</a:t>
            </a:r>
            <a:r>
              <a:rPr lang="en-US" altLang="zh-CN" sz="1800" dirty="0">
                <a:latin typeface="微软雅黑" pitchFamily="34" charset="-122"/>
                <a:ea typeface="微软雅黑" pitchFamily="34" charset="-122"/>
              </a:rPr>
              <a:t>0</a:t>
            </a:r>
            <a:r>
              <a:rPr lang="zh-CN" altLang="en-US" sz="1800" dirty="0">
                <a:latin typeface="微软雅黑" pitchFamily="34" charset="-122"/>
                <a:ea typeface="微软雅黑" pitchFamily="34" charset="-122"/>
              </a:rPr>
              <a:t>，则说明无错；否则说明有错。例如，若在接收方的</a:t>
            </a:r>
            <a:r>
              <a:rPr lang="en-US" altLang="zh-CN" sz="1800" dirty="0">
                <a:latin typeface="微软雅黑" pitchFamily="34" charset="-122"/>
                <a:ea typeface="微软雅黑" pitchFamily="34" charset="-122"/>
              </a:rPr>
              <a:t>CRC</a:t>
            </a:r>
            <a:r>
              <a:rPr lang="zh-CN" altLang="en-US" sz="1800" dirty="0">
                <a:latin typeface="微软雅黑" pitchFamily="34" charset="-122"/>
                <a:ea typeface="微软雅黑" pitchFamily="34" charset="-122"/>
              </a:rPr>
              <a:t>码也为100011 111时，用同一个多项式相除后余数为</a:t>
            </a:r>
            <a:r>
              <a:rPr lang="en-US" altLang="zh-CN" sz="1800" dirty="0">
                <a:latin typeface="微软雅黑" pitchFamily="34" charset="-122"/>
                <a:ea typeface="微软雅黑" pitchFamily="34" charset="-122"/>
              </a:rPr>
              <a:t>0</a:t>
            </a:r>
            <a:r>
              <a:rPr lang="zh-CN" altLang="en-US" sz="1800" dirty="0">
                <a:latin typeface="微软雅黑" pitchFamily="34" charset="-122"/>
                <a:ea typeface="微软雅黑" pitchFamily="34" charset="-122"/>
              </a:rPr>
              <a:t>。若接收方</a:t>
            </a:r>
            <a:r>
              <a:rPr lang="en-US" altLang="zh-CN" sz="1800" dirty="0">
                <a:latin typeface="微软雅黑" pitchFamily="34" charset="-122"/>
                <a:ea typeface="微软雅黑" pitchFamily="34" charset="-122"/>
              </a:rPr>
              <a:t>CRC</a:t>
            </a:r>
            <a:r>
              <a:rPr lang="zh-CN" altLang="en-US" sz="1800" dirty="0">
                <a:latin typeface="微软雅黑" pitchFamily="34" charset="-122"/>
                <a:ea typeface="微软雅黑" pitchFamily="34" charset="-122"/>
              </a:rPr>
              <a:t>码不为100011 111时，余数则不为</a:t>
            </a:r>
            <a:r>
              <a:rPr lang="en-US" altLang="zh-CN" sz="1800" dirty="0">
                <a:latin typeface="微软雅黑" pitchFamily="34" charset="-122"/>
                <a:ea typeface="微软雅黑" pitchFamily="34" charset="-122"/>
              </a:rPr>
              <a:t>0</a:t>
            </a:r>
            <a:r>
              <a:rPr lang="zh-CN" altLang="en-US" sz="1800" dirty="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p:txBody>
      </p:sp>
      <p:sp>
        <p:nvSpPr>
          <p:cNvPr id="35" name="Rectangle 30"/>
          <p:cNvSpPr>
            <a:spLocks noChangeArrowheads="1"/>
          </p:cNvSpPr>
          <p:nvPr/>
        </p:nvSpPr>
        <p:spPr bwMode="auto">
          <a:xfrm>
            <a:off x="2797175" y="1744857"/>
            <a:ext cx="6346825"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lnSpc>
                <a:spcPct val="120000"/>
              </a:lnSpc>
              <a:spcBef>
                <a:spcPct val="20000"/>
              </a:spcBef>
            </a:pPr>
            <a:r>
              <a:rPr kumimoji="1" lang="zh-CN" altLang="en-US" sz="2400" b="0" dirty="0">
                <a:solidFill>
                  <a:srgbClr val="006600"/>
                </a:solidFill>
                <a:latin typeface="微软雅黑" pitchFamily="34" charset="-122"/>
                <a:ea typeface="微软雅黑" pitchFamily="34" charset="-122"/>
              </a:rPr>
              <a:t> </a:t>
            </a:r>
            <a:r>
              <a:rPr kumimoji="1" lang="zh-CN" altLang="en-US" sz="2000" dirty="0">
                <a:solidFill>
                  <a:srgbClr val="006600"/>
                </a:solidFill>
                <a:latin typeface="微软雅黑" pitchFamily="34" charset="-122"/>
                <a:ea typeface="微软雅黑" pitchFamily="34" charset="-122"/>
              </a:rPr>
              <a:t>(模２运算不考虑加法进位和减法借位，上商的原则是当</a:t>
            </a:r>
            <a:r>
              <a:rPr kumimoji="1" lang="zh-CN" altLang="en-US" sz="2000" dirty="0">
                <a:solidFill>
                  <a:srgbClr val="CC0000"/>
                </a:solidFill>
                <a:latin typeface="微软雅黑" pitchFamily="34" charset="-122"/>
                <a:ea typeface="微软雅黑" pitchFamily="34" charset="-122"/>
              </a:rPr>
              <a:t>部分余数首位是１时商取１，反之商取０</a:t>
            </a:r>
            <a:r>
              <a:rPr kumimoji="1" lang="zh-CN" altLang="en-US" sz="2000" dirty="0">
                <a:solidFill>
                  <a:srgbClr val="006600"/>
                </a:solidFill>
                <a:latin typeface="微软雅黑" pitchFamily="34" charset="-122"/>
                <a:ea typeface="微软雅黑" pitchFamily="34" charset="-122"/>
              </a:rPr>
              <a:t>。然后</a:t>
            </a:r>
            <a:r>
              <a:rPr kumimoji="1" lang="zh-CN" altLang="en-US" sz="2000" dirty="0">
                <a:solidFill>
                  <a:srgbClr val="CC0000"/>
                </a:solidFill>
                <a:latin typeface="微软雅黑" pitchFamily="34" charset="-122"/>
                <a:ea typeface="微软雅黑" pitchFamily="34" charset="-122"/>
              </a:rPr>
              <a:t>按模２相减</a:t>
            </a:r>
            <a:r>
              <a:rPr kumimoji="1" lang="zh-CN" altLang="en-US" sz="2000" dirty="0">
                <a:solidFill>
                  <a:srgbClr val="006600"/>
                </a:solidFill>
                <a:latin typeface="微软雅黑" pitchFamily="34" charset="-122"/>
                <a:ea typeface="微软雅黑" pitchFamily="34" charset="-122"/>
              </a:rPr>
              <a:t>原则求得最高位后面几位的余数。这样当被除数逐步除完时，最后的余数位数比除数少一位。这样得到的余数就是校验位，此例中最终的余数有3位。) </a:t>
            </a:r>
            <a:endParaRPr kumimoji="1" lang="zh-CN" altLang="en-US" sz="2000" dirty="0">
              <a:solidFill>
                <a:srgbClr val="0066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重点内容</a:t>
            </a:r>
            <a:endParaRPr lang="zh-CN" altLang="en-US" dirty="0"/>
          </a:p>
        </p:txBody>
      </p:sp>
      <p:sp>
        <p:nvSpPr>
          <p:cNvPr id="3" name="内容占位符 2"/>
          <p:cNvSpPr>
            <a:spLocks noGrp="1"/>
          </p:cNvSpPr>
          <p:nvPr>
            <p:ph idx="1"/>
          </p:nvPr>
        </p:nvSpPr>
        <p:spPr>
          <a:xfrm>
            <a:off x="107504" y="692696"/>
            <a:ext cx="8507288" cy="5544616"/>
          </a:xfrm>
        </p:spPr>
        <p:txBody>
          <a:bodyPr/>
          <a:lstStyle/>
          <a:p>
            <a:r>
              <a:rPr lang="zh-CN" altLang="en-US" dirty="0" smtClean="0"/>
              <a:t>定点数的编码表示</a:t>
            </a:r>
            <a:endParaRPr lang="en-US" altLang="zh-CN" dirty="0" smtClean="0"/>
          </a:p>
          <a:p>
            <a:pPr lvl="1"/>
            <a:r>
              <a:rPr lang="zh-CN" altLang="en-US" b="0" dirty="0">
                <a:latin typeface="Comic Sans MS" pitchFamily="2" charset="0"/>
              </a:rPr>
              <a:t>原</a:t>
            </a:r>
            <a:r>
              <a:rPr lang="zh-CN" altLang="en-US" b="0" dirty="0" smtClean="0">
                <a:latin typeface="Comic Sans MS" pitchFamily="2" charset="0"/>
              </a:rPr>
              <a:t>码、补码和移码的定义及应用场合</a:t>
            </a:r>
            <a:endParaRPr lang="en-US" altLang="zh-CN" b="0" dirty="0" smtClean="0">
              <a:latin typeface="Comic Sans MS" pitchFamily="2" charset="0"/>
            </a:endParaRPr>
          </a:p>
          <a:p>
            <a:pPr lvl="1"/>
            <a:r>
              <a:rPr lang="zh-CN" altLang="en-US" b="0" dirty="0" smtClean="0">
                <a:latin typeface="Comic Sans MS" pitchFamily="2" charset="0"/>
              </a:rPr>
              <a:t>不同编码所能表示的数的范围</a:t>
            </a:r>
            <a:endParaRPr lang="en-US" altLang="zh-CN" b="0" dirty="0" smtClean="0">
              <a:latin typeface="Comic Sans MS" pitchFamily="2" charset="0"/>
            </a:endParaRPr>
          </a:p>
          <a:p>
            <a:pPr lvl="1"/>
            <a:r>
              <a:rPr lang="zh-CN" altLang="en-US" b="0" dirty="0" smtClean="0">
                <a:latin typeface="Comic Sans MS" pitchFamily="2" charset="0"/>
              </a:rPr>
              <a:t>真值与机器数之间的相互转换</a:t>
            </a:r>
            <a:endParaRPr lang="en-US" altLang="zh-CN" b="0" dirty="0" smtClean="0">
              <a:latin typeface="Comic Sans MS" pitchFamily="2" charset="0"/>
            </a:endParaRPr>
          </a:p>
          <a:p>
            <a:r>
              <a:rPr lang="zh-CN" altLang="en-US" dirty="0" smtClean="0"/>
              <a:t>浮点数的编码表示</a:t>
            </a:r>
            <a:endParaRPr lang="en-US" altLang="zh-CN" dirty="0" smtClean="0"/>
          </a:p>
          <a:p>
            <a:pPr lvl="1"/>
            <a:r>
              <a:rPr lang="en-US" altLang="zh-CN" b="0" dirty="0" smtClean="0">
                <a:latin typeface="Comic Sans MS" pitchFamily="2" charset="0"/>
              </a:rPr>
              <a:t>IEEE754</a:t>
            </a:r>
            <a:r>
              <a:rPr lang="zh-CN" altLang="en-US" b="0" dirty="0" smtClean="0">
                <a:latin typeface="Comic Sans MS" pitchFamily="2" charset="0"/>
              </a:rPr>
              <a:t>浮点数的格式</a:t>
            </a:r>
            <a:endParaRPr lang="en-US" altLang="zh-CN" b="0" dirty="0" smtClean="0">
              <a:latin typeface="Comic Sans MS" pitchFamily="2" charset="0"/>
            </a:endParaRPr>
          </a:p>
          <a:p>
            <a:pPr lvl="1"/>
            <a:r>
              <a:rPr lang="en-US" altLang="zh-CN" b="0" dirty="0" smtClean="0">
                <a:latin typeface="Comic Sans MS" pitchFamily="2" charset="0"/>
              </a:rPr>
              <a:t>IEEE754</a:t>
            </a:r>
            <a:r>
              <a:rPr lang="zh-CN" altLang="en-US" b="0" dirty="0" smtClean="0">
                <a:latin typeface="Comic Sans MS" pitchFamily="2" charset="0"/>
              </a:rPr>
              <a:t>浮点数的规格化表示</a:t>
            </a:r>
            <a:endParaRPr lang="en-US" altLang="zh-CN" b="0" dirty="0" smtClean="0">
              <a:latin typeface="Comic Sans MS" pitchFamily="2" charset="0"/>
            </a:endParaRPr>
          </a:p>
          <a:p>
            <a:pPr lvl="1"/>
            <a:r>
              <a:rPr lang="zh-CN" altLang="en-US" b="0" dirty="0">
                <a:latin typeface="Comic Sans MS" pitchFamily="2" charset="0"/>
              </a:rPr>
              <a:t>机器</a:t>
            </a:r>
            <a:r>
              <a:rPr lang="zh-CN" altLang="en-US" b="0" dirty="0" smtClean="0">
                <a:latin typeface="Comic Sans MS" pitchFamily="2" charset="0"/>
              </a:rPr>
              <a:t>数与真值之间的转换</a:t>
            </a:r>
            <a:endParaRPr lang="en-US" altLang="zh-CN" b="0" dirty="0" smtClean="0">
              <a:latin typeface="Comic Sans MS" pitchFamily="2" charset="0"/>
            </a:endParaRPr>
          </a:p>
          <a:p>
            <a:r>
              <a:rPr lang="zh-CN" altLang="en-US" b="0" dirty="0" smtClean="0">
                <a:latin typeface="Comic Sans MS" pitchFamily="2" charset="0"/>
              </a:rPr>
              <a:t>数据的宽度和存储</a:t>
            </a:r>
            <a:endParaRPr lang="en-US" altLang="zh-CN" b="0" dirty="0" smtClean="0">
              <a:latin typeface="Comic Sans MS" pitchFamily="2" charset="0"/>
            </a:endParaRPr>
          </a:p>
          <a:p>
            <a:pPr lvl="1"/>
            <a:r>
              <a:rPr lang="zh-CN" altLang="en-US" b="0" dirty="0" smtClean="0">
                <a:latin typeface="Comic Sans MS" pitchFamily="2" charset="0"/>
              </a:rPr>
              <a:t>字、字长</a:t>
            </a:r>
            <a:endParaRPr lang="en-US" altLang="zh-CN" b="0" dirty="0" smtClean="0">
              <a:latin typeface="Comic Sans MS" pitchFamily="2" charset="0"/>
            </a:endParaRPr>
          </a:p>
          <a:p>
            <a:pPr lvl="1"/>
            <a:r>
              <a:rPr lang="zh-CN" altLang="en-US" b="0" dirty="0">
                <a:latin typeface="Comic Sans MS" pitchFamily="2" charset="0"/>
              </a:rPr>
              <a:t>小</a:t>
            </a:r>
            <a:r>
              <a:rPr lang="zh-CN" altLang="en-US" b="0" dirty="0" smtClean="0">
                <a:latin typeface="Comic Sans MS" pitchFamily="2" charset="0"/>
              </a:rPr>
              <a:t>端方式、大端方式</a:t>
            </a:r>
            <a:endParaRPr lang="en-US" altLang="zh-CN" b="0" dirty="0" smtClean="0">
              <a:latin typeface="Comic Sans MS" pitchFamily="2" charset="0"/>
            </a:endParaRPr>
          </a:p>
          <a:p>
            <a:pPr lvl="1"/>
            <a:r>
              <a:rPr lang="zh-CN" altLang="en-US" b="0" dirty="0" smtClean="0">
                <a:latin typeface="Comic Sans MS" pitchFamily="2" charset="0"/>
              </a:rPr>
              <a:t>变量的地址</a:t>
            </a:r>
            <a:endParaRPr lang="zh-CN" altLang="en-US" b="0" dirty="0">
              <a:latin typeface="Comic Sans MS" pitchFamily="2"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3711"/>
            <a:ext cx="7992888" cy="774720"/>
          </a:xfrm>
        </p:spPr>
        <p:txBody>
          <a:bodyPr>
            <a:normAutofit/>
          </a:bodyPr>
          <a:lstStyle/>
          <a:p>
            <a:r>
              <a:rPr lang="en-US" altLang="zh-CN" sz="3200" dirty="0"/>
              <a:t>2.1 </a:t>
            </a:r>
            <a:r>
              <a:rPr lang="zh-CN" altLang="en-US" sz="3200" dirty="0"/>
              <a:t>数制和编码</a:t>
            </a:r>
            <a:endParaRPr lang="zh-CN" altLang="en-US" sz="3200"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aphicFrame>
        <p:nvGraphicFramePr>
          <p:cNvPr id="7" name="Object 12"/>
          <p:cNvGraphicFramePr>
            <a:graphicFrameLocks noChangeAspect="1"/>
          </p:cNvGraphicFramePr>
          <p:nvPr/>
        </p:nvGraphicFramePr>
        <p:xfrm>
          <a:off x="3563888" y="1457029"/>
          <a:ext cx="1171575" cy="390525"/>
        </p:xfrm>
        <a:graphic>
          <a:graphicData uri="http://schemas.openxmlformats.org/presentationml/2006/ole">
            <mc:AlternateContent xmlns:mc="http://schemas.openxmlformats.org/markup-compatibility/2006">
              <mc:Choice xmlns:v="urn:schemas-microsoft-com:vml" Requires="v">
                <p:oleObj spid="_x0000_s2336" name="公式" r:id="rId1" imgW="0" imgH="0" progId="Equation.3">
                  <p:embed/>
                </p:oleObj>
              </mc:Choice>
              <mc:Fallback>
                <p:oleObj name="公式" r:id="rId1" imgW="0" imgH="0" progId="Equation.3">
                  <p:embed/>
                  <p:pic>
                    <p:nvPicPr>
                      <p:cNvPr id="0" name="图片 2335"/>
                      <p:cNvPicPr>
                        <a:picLocks noChangeAspect="1" noChangeArrowheads="1"/>
                      </p:cNvPicPr>
                      <p:nvPr/>
                    </p:nvPicPr>
                    <p:blipFill>
                      <a:blip r:embed="rId2"/>
                      <a:srcRect/>
                      <a:stretch>
                        <a:fillRect/>
                      </a:stretch>
                    </p:blipFill>
                    <p:spPr bwMode="auto">
                      <a:xfrm>
                        <a:off x="3563888" y="1457029"/>
                        <a:ext cx="1171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p:cNvSpPr txBox="1">
            <a:spLocks noChangeArrowheads="1"/>
          </p:cNvSpPr>
          <p:nvPr/>
        </p:nvSpPr>
        <p:spPr bwMode="auto">
          <a:xfrm>
            <a:off x="467544" y="1968745"/>
            <a:ext cx="7776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lang="zh-CN" altLang="en-US" dirty="0">
                <a:solidFill>
                  <a:srgbClr val="FF0000"/>
                </a:solidFill>
                <a:latin typeface="微软雅黑" pitchFamily="34" charset="-122"/>
                <a:ea typeface="微软雅黑" pitchFamily="34" charset="-122"/>
              </a:rPr>
              <a:t>一</a:t>
            </a:r>
            <a:r>
              <a:rPr lang="zh-CN" altLang="en-US" dirty="0" smtClean="0">
                <a:solidFill>
                  <a:srgbClr val="FF0000"/>
                </a:solidFill>
                <a:latin typeface="微软雅黑" pitchFamily="34" charset="-122"/>
                <a:ea typeface="微软雅黑" pitchFamily="34" charset="-122"/>
              </a:rPr>
              <a:t>个实际的</a:t>
            </a:r>
            <a:r>
              <a:rPr lang="zh-CN" altLang="en-US" dirty="0">
                <a:solidFill>
                  <a:srgbClr val="FF0000"/>
                </a:solidFill>
                <a:latin typeface="微软雅黑" pitchFamily="34" charset="-122"/>
                <a:ea typeface="微软雅黑" pitchFamily="34" charset="-122"/>
              </a:rPr>
              <a:t>数，通常由数符、数码和小数点三部分</a:t>
            </a:r>
            <a:r>
              <a:rPr lang="zh-CN" altLang="en-US" dirty="0" smtClean="0">
                <a:solidFill>
                  <a:srgbClr val="FF0000"/>
                </a:solidFill>
                <a:latin typeface="微软雅黑" pitchFamily="34" charset="-122"/>
                <a:ea typeface="微软雅黑" pitchFamily="34" charset="-122"/>
              </a:rPr>
              <a:t>组成。</a:t>
            </a:r>
            <a:endParaRPr lang="zh-CN" altLang="en-US" dirty="0">
              <a:solidFill>
                <a:srgbClr val="FF0000"/>
              </a:solidFill>
              <a:latin typeface="微软雅黑" pitchFamily="34" charset="-122"/>
              <a:ea typeface="微软雅黑" pitchFamily="34" charset="-122"/>
            </a:endParaRPr>
          </a:p>
        </p:txBody>
      </p:sp>
      <p:sp>
        <p:nvSpPr>
          <p:cNvPr id="9" name="矩形 8"/>
          <p:cNvSpPr/>
          <p:nvPr/>
        </p:nvSpPr>
        <p:spPr>
          <a:xfrm>
            <a:off x="467544" y="2436485"/>
            <a:ext cx="8136904" cy="3785652"/>
          </a:xfrm>
          <a:prstGeom prst="rect">
            <a:avLst/>
          </a:prstGeom>
        </p:spPr>
        <p:txBody>
          <a:bodyPr wrap="square">
            <a:spAutoFit/>
          </a:bodyPr>
          <a:lstStyle/>
          <a:p>
            <a:pPr>
              <a:lnSpc>
                <a:spcPct val="150000"/>
              </a:lnSpc>
            </a:pPr>
            <a:r>
              <a:rPr lang="zh-CN" altLang="en-US" sz="2000" dirty="0">
                <a:latin typeface="微软雅黑" pitchFamily="34" charset="-122"/>
                <a:ea typeface="微软雅黑" pitchFamily="34" charset="-122"/>
              </a:rPr>
              <a:t>因此</a:t>
            </a:r>
            <a:r>
              <a:rPr lang="zh-CN" altLang="en-US" sz="2000" dirty="0" smtClean="0">
                <a:latin typeface="微软雅黑" pitchFamily="34" charset="-122"/>
                <a:ea typeface="微软雅黑" pitchFamily="34" charset="-122"/>
              </a:rPr>
              <a:t>，在机器内部表示一个数值数据要确定三个要素：</a:t>
            </a:r>
            <a:endParaRPr lang="en-US" altLang="zh-CN" sz="2000" dirty="0" smtClean="0">
              <a:latin typeface="微软雅黑" pitchFamily="34" charset="-122"/>
              <a:ea typeface="微软雅黑" pitchFamily="34" charset="-122"/>
            </a:endParaRPr>
          </a:p>
          <a:p>
            <a:pPr marL="285750" indent="-285750">
              <a:lnSpc>
                <a:spcPct val="150000"/>
              </a:lnSpc>
              <a:buFont typeface="Wingdings" charset="2"/>
              <a:buChar char="Ø"/>
            </a:pPr>
            <a:r>
              <a:rPr lang="zh-CN" altLang="en-US" sz="2000" dirty="0">
                <a:latin typeface="微软雅黑" pitchFamily="34" charset="-122"/>
                <a:ea typeface="微软雅黑" pitchFamily="34" charset="-122"/>
              </a:rPr>
              <a:t>数码的处理（进位记数制，二进制</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742950" lvl="1" indent="-285750">
              <a:lnSpc>
                <a:spcPct val="150000"/>
              </a:lnSpc>
              <a:buFont typeface="Wingdings" charset="2"/>
              <a:buChar char="Ø"/>
            </a:pPr>
            <a:r>
              <a:rPr lang="zh-CN" altLang="en-US" sz="2000" dirty="0">
                <a:latin typeface="微软雅黑" pitchFamily="34" charset="-122"/>
                <a:ea typeface="微软雅黑" pitchFamily="34" charset="-122"/>
              </a:rPr>
              <a:t>十进制、二进制、八进制、十六进制（自学</a:t>
            </a:r>
            <a:r>
              <a:rPr lang="zh-CN" altLang="en-US"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marL="285750" indent="-285750">
              <a:lnSpc>
                <a:spcPct val="150000"/>
              </a:lnSpc>
              <a:buFont typeface="Wingdings" charset="2"/>
              <a:buChar char="Ø"/>
            </a:pPr>
            <a:r>
              <a:rPr lang="zh-CN" altLang="en-US" sz="2000" dirty="0" smtClean="0">
                <a:latin typeface="微软雅黑" pitchFamily="34" charset="-122"/>
                <a:ea typeface="微软雅黑" pitchFamily="34" charset="-122"/>
              </a:rPr>
              <a:t>符号的处理（编码规则，二进制编码）</a:t>
            </a:r>
            <a:endParaRPr lang="en-US" altLang="zh-CN" sz="2000" dirty="0" smtClean="0">
              <a:latin typeface="微软雅黑" pitchFamily="34" charset="-122"/>
              <a:ea typeface="微软雅黑" pitchFamily="34" charset="-122"/>
            </a:endParaRPr>
          </a:p>
          <a:p>
            <a:pPr marL="742950" lvl="1" indent="-285750">
              <a:lnSpc>
                <a:spcPct val="150000"/>
              </a:lnSpc>
              <a:buFont typeface="Wingdings" charset="2"/>
              <a:buChar char="Ø"/>
            </a:pPr>
            <a:r>
              <a:rPr lang="zh-CN" altLang="en-US" sz="2000" dirty="0">
                <a:latin typeface="微软雅黑" pitchFamily="34" charset="-122"/>
                <a:ea typeface="微软雅黑" pitchFamily="34" charset="-122"/>
              </a:rPr>
              <a:t>原码、反码、补码、</a:t>
            </a:r>
            <a:r>
              <a:rPr lang="zh-CN" altLang="en-US" sz="2000" dirty="0" smtClean="0">
                <a:latin typeface="微软雅黑" pitchFamily="34" charset="-122"/>
                <a:ea typeface="微软雅黑" pitchFamily="34" charset="-122"/>
              </a:rPr>
              <a:t>移码</a:t>
            </a:r>
            <a:endParaRPr lang="en-US" altLang="zh-CN" sz="2000" dirty="0" smtClean="0">
              <a:latin typeface="微软雅黑" pitchFamily="34" charset="-122"/>
              <a:ea typeface="微软雅黑" pitchFamily="34" charset="-122"/>
            </a:endParaRPr>
          </a:p>
          <a:p>
            <a:pPr marL="285750" indent="-285750">
              <a:lnSpc>
                <a:spcPct val="150000"/>
              </a:lnSpc>
              <a:buFont typeface="Wingdings" charset="2"/>
              <a:buChar char="Ø"/>
            </a:pPr>
            <a:r>
              <a:rPr lang="zh-CN" altLang="en-US" sz="2000" dirty="0" smtClean="0">
                <a:latin typeface="微软雅黑" pitchFamily="34" charset="-122"/>
                <a:ea typeface="微软雅黑" pitchFamily="34" charset="-122"/>
              </a:rPr>
              <a:t>小数点的处理（定点、浮点数表示）</a:t>
            </a:r>
            <a:endParaRPr lang="en-US" altLang="zh-CN" sz="2000" dirty="0" smtClean="0">
              <a:latin typeface="微软雅黑" pitchFamily="34" charset="-122"/>
              <a:ea typeface="微软雅黑" pitchFamily="34" charset="-122"/>
            </a:endParaRPr>
          </a:p>
          <a:p>
            <a:pPr marL="742950" lvl="1" indent="-285750">
              <a:lnSpc>
                <a:spcPct val="150000"/>
              </a:lnSpc>
              <a:buFont typeface="Wingdings" charset="2"/>
              <a:buChar char="Ø"/>
            </a:pPr>
            <a:r>
              <a:rPr lang="zh-CN" altLang="en-US" sz="2000" dirty="0">
                <a:latin typeface="微软雅黑" pitchFamily="34" charset="-122"/>
                <a:ea typeface="微软雅黑" pitchFamily="34" charset="-122"/>
              </a:rPr>
              <a:t>定点整数、定点小数</a:t>
            </a:r>
            <a:endParaRPr lang="zh-CN" altLang="en-US" sz="2000" dirty="0">
              <a:latin typeface="微软雅黑" pitchFamily="34" charset="-122"/>
              <a:ea typeface="微软雅黑" pitchFamily="34" charset="-122"/>
            </a:endParaRPr>
          </a:p>
          <a:p>
            <a:pPr marL="742950" lvl="1" indent="-285750">
              <a:lnSpc>
                <a:spcPct val="150000"/>
              </a:lnSpc>
              <a:buFont typeface="Wingdings" charset="2"/>
              <a:buChar char="Ø"/>
            </a:pPr>
            <a:r>
              <a:rPr lang="zh-CN" altLang="en-US" sz="2000" dirty="0">
                <a:latin typeface="微软雅黑" pitchFamily="34" charset="-122"/>
                <a:ea typeface="微软雅黑" pitchFamily="34" charset="-122"/>
              </a:rPr>
              <a:t>浮点数（可用一个定点整数和一个定点小数表示</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10" name="矩形 9"/>
          <p:cNvSpPr/>
          <p:nvPr/>
        </p:nvSpPr>
        <p:spPr>
          <a:xfrm>
            <a:off x="107504" y="868281"/>
            <a:ext cx="3608680" cy="461665"/>
          </a:xfrm>
          <a:prstGeom prst="rect">
            <a:avLst/>
          </a:prstGeom>
        </p:spPr>
        <p:txBody>
          <a:bodyPr wrap="none">
            <a:spAutoFit/>
          </a:bodyPr>
          <a:lstStyle/>
          <a:p>
            <a:pPr lvl="0" eaLnBrk="0" hangingPunct="0">
              <a:spcBef>
                <a:spcPct val="20000"/>
              </a:spcBef>
              <a:buClr>
                <a:srgbClr val="FF0000"/>
              </a:buClr>
            </a:pPr>
            <a:r>
              <a:rPr lang="en-US" altLang="zh-CN" sz="2400" b="1" dirty="0">
                <a:solidFill>
                  <a:prstClr val="black"/>
                </a:solidFill>
                <a:latin typeface="Comic Sans MS" pitchFamily="2" charset="0"/>
                <a:ea typeface="微软雅黑" pitchFamily="34" charset="-122"/>
              </a:rPr>
              <a:t>2.1.1 </a:t>
            </a:r>
            <a:r>
              <a:rPr lang="zh-CN" altLang="en-US" sz="2400" b="1" dirty="0">
                <a:solidFill>
                  <a:prstClr val="black"/>
                </a:solidFill>
                <a:latin typeface="Comic Sans MS" pitchFamily="2" charset="0"/>
                <a:ea typeface="微软雅黑" pitchFamily="34" charset="-122"/>
              </a:rPr>
              <a:t>信息的二进制编码</a:t>
            </a:r>
            <a:endParaRPr lang="zh-CN" altLang="en-US" sz="2400" b="1" dirty="0">
              <a:solidFill>
                <a:prstClr val="black"/>
              </a:solidFill>
              <a:latin typeface="Comic Sans MS" pitchFamily="2" charset="0"/>
              <a:ea typeface="微软雅黑" pitchFamily="34" charset="-122"/>
            </a:endParaRPr>
          </a:p>
        </p:txBody>
      </p:sp>
      <p:sp>
        <p:nvSpPr>
          <p:cNvPr id="12" name="矩形 11"/>
          <p:cNvSpPr/>
          <p:nvPr/>
        </p:nvSpPr>
        <p:spPr>
          <a:xfrm>
            <a:off x="107504" y="1379796"/>
            <a:ext cx="2395207" cy="446276"/>
          </a:xfrm>
          <a:prstGeom prst="rect">
            <a:avLst/>
          </a:prstGeom>
        </p:spPr>
        <p:txBody>
          <a:bodyPr wrap="none">
            <a:spAutoFit/>
          </a:bodyPr>
          <a:lstStyle/>
          <a:p>
            <a:pPr lvl="0" eaLnBrk="0" hangingPunct="0">
              <a:lnSpc>
                <a:spcPct val="115000"/>
              </a:lnSpc>
              <a:spcBef>
                <a:spcPct val="20000"/>
              </a:spcBef>
              <a:defRPr/>
            </a:pPr>
            <a:r>
              <a:rPr lang="en-US" altLang="zh-CN" sz="2000" b="1" kern="0" dirty="0" smtClean="0">
                <a:solidFill>
                  <a:srgbClr val="FF0000"/>
                </a:solidFill>
                <a:latin typeface="微软雅黑" pitchFamily="34" charset="-122"/>
                <a:ea typeface="微软雅黑" pitchFamily="34" charset="-122"/>
              </a:rPr>
              <a:t>4</a:t>
            </a:r>
            <a:r>
              <a:rPr lang="zh-CN" altLang="en-US" sz="2000" b="1" kern="0" dirty="0" smtClean="0">
                <a:solidFill>
                  <a:srgbClr val="FF0000"/>
                </a:solidFill>
                <a:latin typeface="微软雅黑" pitchFamily="34" charset="-122"/>
                <a:ea typeface="微软雅黑" pitchFamily="34" charset="-122"/>
              </a:rPr>
              <a:t>）真值和机器数：</a:t>
            </a:r>
            <a:endParaRPr lang="en-US" altLang="zh-CN" sz="2000" b="1" kern="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7504" y="1340768"/>
            <a:ext cx="5166320" cy="446276"/>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000000"/>
                </a:solidFill>
                <a:latin typeface="微软雅黑" pitchFamily="34" charset="-122"/>
                <a:ea typeface="微软雅黑" pitchFamily="34" charset="-122"/>
              </a:rPr>
              <a:t>4</a:t>
            </a:r>
            <a:r>
              <a:rPr lang="zh-CN" altLang="en-US" sz="2000" b="1" kern="0" dirty="0" smtClean="0">
                <a:solidFill>
                  <a:srgbClr val="000000"/>
                </a:solidFill>
                <a:latin typeface="微软雅黑" pitchFamily="34" charset="-122"/>
                <a:ea typeface="微软雅黑" pitchFamily="34" charset="-122"/>
              </a:rPr>
              <a:t>）真值</a:t>
            </a:r>
            <a:r>
              <a:rPr lang="zh-CN" altLang="en-US" sz="2000" b="1" kern="0" dirty="0">
                <a:solidFill>
                  <a:srgbClr val="000000"/>
                </a:solidFill>
                <a:latin typeface="微软雅黑" pitchFamily="34" charset="-122"/>
                <a:ea typeface="微软雅黑" pitchFamily="34" charset="-122"/>
              </a:rPr>
              <a:t>和机器数</a:t>
            </a:r>
            <a:r>
              <a:rPr lang="zh-CN" altLang="en-US" sz="2000" b="1" kern="0" dirty="0">
                <a:solidFill>
                  <a:srgbClr val="FF0000"/>
                </a:solidFill>
                <a:latin typeface="微软雅黑" pitchFamily="34" charset="-122"/>
                <a:ea typeface="微软雅黑" pitchFamily="34" charset="-122"/>
              </a:rPr>
              <a:t>（非常重要的概念</a:t>
            </a:r>
            <a:r>
              <a:rPr lang="zh-CN" altLang="en-US" sz="2000" b="1" kern="0" dirty="0" smtClean="0">
                <a:solidFill>
                  <a:srgbClr val="FF0000"/>
                </a:solidFill>
                <a:latin typeface="微软雅黑" pitchFamily="34" charset="-122"/>
                <a:ea typeface="微软雅黑" pitchFamily="34" charset="-122"/>
              </a:rPr>
              <a:t>）</a:t>
            </a:r>
            <a:endParaRPr lang="en-US" altLang="zh-CN" sz="2000" b="1" kern="0" dirty="0" smtClean="0">
              <a:solidFill>
                <a:srgbClr val="FF0000"/>
              </a:solidFill>
              <a:latin typeface="微软雅黑" pitchFamily="34" charset="-122"/>
              <a:ea typeface="微软雅黑" pitchFamily="34" charset="-122"/>
            </a:endParaRPr>
          </a:p>
        </p:txBody>
      </p:sp>
      <p:sp>
        <p:nvSpPr>
          <p:cNvPr id="10" name="矩形 9"/>
          <p:cNvSpPr/>
          <p:nvPr/>
        </p:nvSpPr>
        <p:spPr>
          <a:xfrm>
            <a:off x="323528" y="1772816"/>
            <a:ext cx="8013576" cy="1477328"/>
          </a:xfrm>
          <a:prstGeom prst="rect">
            <a:avLst/>
          </a:prstGeom>
        </p:spPr>
        <p:txBody>
          <a:bodyPr wrap="square">
            <a:spAutoFit/>
          </a:bodyPr>
          <a:lstStyle/>
          <a:p>
            <a:pPr marL="342900" lvl="0"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机器数</a:t>
            </a:r>
            <a:r>
              <a:rPr kumimoji="1" lang="zh-CN" altLang="en-US" sz="2000" dirty="0" smtClean="0">
                <a:solidFill>
                  <a:srgbClr val="000000"/>
                </a:solidFill>
                <a:latin typeface="微软雅黑" pitchFamily="34" charset="-122"/>
                <a:ea typeface="微软雅黑" pitchFamily="34" charset="-122"/>
              </a:rPr>
              <a:t>：数值数据在计算机内部编码表示的数称为机器数，也即用</a:t>
            </a:r>
            <a:r>
              <a:rPr kumimoji="1" lang="en-US" altLang="zh-CN" sz="2000" dirty="0">
                <a:solidFill>
                  <a:srgbClr val="000000"/>
                </a:solidFill>
                <a:latin typeface="微软雅黑" pitchFamily="34" charset="-122"/>
                <a:ea typeface="微软雅黑" pitchFamily="34" charset="-122"/>
              </a:rPr>
              <a:t>0</a:t>
            </a:r>
            <a:r>
              <a:rPr kumimoji="1" lang="zh-CN" altLang="en-US" sz="2000" dirty="0">
                <a:solidFill>
                  <a:srgbClr val="000000"/>
                </a:solidFill>
                <a:latin typeface="微软雅黑" pitchFamily="34" charset="-122"/>
                <a:ea typeface="微软雅黑" pitchFamily="34" charset="-122"/>
              </a:rPr>
              <a:t>和</a:t>
            </a:r>
            <a:r>
              <a:rPr kumimoji="1" lang="en-US" altLang="zh-CN" sz="2000" dirty="0">
                <a:solidFill>
                  <a:srgbClr val="000000"/>
                </a:solidFill>
                <a:latin typeface="微软雅黑" pitchFamily="34" charset="-122"/>
                <a:ea typeface="微软雅黑" pitchFamily="34" charset="-122"/>
              </a:rPr>
              <a:t>1</a:t>
            </a:r>
            <a:r>
              <a:rPr kumimoji="1" lang="zh-CN" altLang="en-US" sz="2000" dirty="0">
                <a:solidFill>
                  <a:srgbClr val="000000"/>
                </a:solidFill>
                <a:latin typeface="微软雅黑" pitchFamily="34" charset="-122"/>
                <a:ea typeface="微软雅黑" pitchFamily="34" charset="-122"/>
              </a:rPr>
              <a:t>编码的计算机内部的</a:t>
            </a:r>
            <a:r>
              <a:rPr kumimoji="1" lang="en-US" altLang="zh-CN" sz="2000" dirty="0">
                <a:solidFill>
                  <a:srgbClr val="000000"/>
                </a:solidFill>
                <a:latin typeface="微软雅黑" pitchFamily="34" charset="-122"/>
                <a:ea typeface="微软雅黑" pitchFamily="34" charset="-122"/>
              </a:rPr>
              <a:t>0/1</a:t>
            </a:r>
            <a:r>
              <a:rPr kumimoji="1" lang="zh-CN" altLang="en-US" sz="2000" dirty="0">
                <a:solidFill>
                  <a:srgbClr val="000000"/>
                </a:solidFill>
                <a:latin typeface="微软雅黑" pitchFamily="34" charset="-122"/>
                <a:ea typeface="微软雅黑" pitchFamily="34" charset="-122"/>
              </a:rPr>
              <a:t>序列</a:t>
            </a:r>
            <a:endParaRPr kumimoji="1" lang="zh-CN" altLang="en-US" sz="2000" dirty="0">
              <a:solidFill>
                <a:srgbClr val="00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真值</a:t>
            </a:r>
            <a:r>
              <a:rPr kumimoji="1" lang="zh-CN" altLang="en-US" sz="2000" dirty="0" smtClean="0">
                <a:solidFill>
                  <a:srgbClr val="000000"/>
                </a:solidFill>
                <a:latin typeface="微软雅黑" pitchFamily="34" charset="-122"/>
                <a:ea typeface="微软雅黑" pitchFamily="34" charset="-122"/>
              </a:rPr>
              <a:t>：机器数真正</a:t>
            </a:r>
            <a:r>
              <a:rPr kumimoji="1" lang="zh-CN" altLang="en-US" sz="2000" dirty="0">
                <a:solidFill>
                  <a:srgbClr val="000000"/>
                </a:solidFill>
                <a:latin typeface="微软雅黑" pitchFamily="34" charset="-122"/>
                <a:ea typeface="微软雅黑" pitchFamily="34" charset="-122"/>
              </a:rPr>
              <a:t>的值，即</a:t>
            </a:r>
            <a:r>
              <a:rPr kumimoji="1" lang="zh-CN" altLang="en-US" sz="2000" dirty="0" smtClean="0">
                <a:solidFill>
                  <a:srgbClr val="000000"/>
                </a:solidFill>
                <a:latin typeface="微软雅黑" pitchFamily="34" charset="-122"/>
                <a:ea typeface="微软雅黑" pitchFamily="34" charset="-122"/>
              </a:rPr>
              <a:t>现实世界中</a:t>
            </a:r>
            <a:r>
              <a:rPr kumimoji="1" lang="zh-CN" altLang="en-US" sz="2000" dirty="0">
                <a:solidFill>
                  <a:srgbClr val="000000"/>
                </a:solidFill>
                <a:latin typeface="微软雅黑" pitchFamily="34" charset="-122"/>
                <a:ea typeface="微软雅黑" pitchFamily="34" charset="-122"/>
              </a:rPr>
              <a:t>带正负号的</a:t>
            </a:r>
            <a:r>
              <a:rPr kumimoji="1" lang="zh-CN" altLang="en-US" sz="2000" dirty="0" smtClean="0">
                <a:solidFill>
                  <a:srgbClr val="000000"/>
                </a:solidFill>
                <a:latin typeface="微软雅黑" pitchFamily="34" charset="-122"/>
                <a:ea typeface="微软雅黑" pitchFamily="34" charset="-122"/>
              </a:rPr>
              <a:t>数</a:t>
            </a:r>
            <a:endParaRPr kumimoji="1" lang="zh-CN" altLang="en-US" sz="2000" dirty="0">
              <a:solidFill>
                <a:srgbClr val="000000"/>
              </a:solidFill>
              <a:latin typeface="微软雅黑" pitchFamily="34" charset="-122"/>
              <a:ea typeface="微软雅黑" pitchFamily="34" charset="-122"/>
            </a:endParaRPr>
          </a:p>
        </p:txBody>
      </p:sp>
      <p:sp>
        <p:nvSpPr>
          <p:cNvPr id="9" name="矩形 8"/>
          <p:cNvSpPr/>
          <p:nvPr/>
        </p:nvSpPr>
        <p:spPr>
          <a:xfrm>
            <a:off x="201352" y="3403815"/>
            <a:ext cx="7632848" cy="961289"/>
          </a:xfrm>
          <a:prstGeom prst="rect">
            <a:avLst/>
          </a:prstGeom>
        </p:spPr>
        <p:txBody>
          <a:bodyPr wrap="square">
            <a:spAutoFit/>
          </a:bodyPr>
          <a:lstStyle/>
          <a:p>
            <a:pPr lvl="1">
              <a:lnSpc>
                <a:spcPct val="150000"/>
              </a:lnSpc>
              <a:defRPr/>
            </a:pPr>
            <a:r>
              <a:rPr lang="zh-CN" altLang="en-US" sz="2000" b="1" dirty="0">
                <a:latin typeface="微软雅黑" pitchFamily="34" charset="-122"/>
                <a:ea typeface="微软雅黑" pitchFamily="34" charset="-122"/>
              </a:rPr>
              <a:t>例：</a:t>
            </a:r>
            <a:r>
              <a:rPr lang="en-US" altLang="zh-CN" sz="2000" b="1" dirty="0">
                <a:latin typeface="微软雅黑" pitchFamily="34" charset="-122"/>
                <a:ea typeface="微软雅黑" pitchFamily="34" charset="-122"/>
              </a:rPr>
              <a:t>unsigned short</a:t>
            </a:r>
            <a:r>
              <a:rPr lang="zh-CN" altLang="en-US" sz="2000" b="1" dirty="0">
                <a:latin typeface="微软雅黑" pitchFamily="34" charset="-122"/>
                <a:ea typeface="微软雅黑" pitchFamily="34" charset="-122"/>
              </a:rPr>
              <a:t>型变量</a:t>
            </a:r>
            <a:r>
              <a:rPr lang="en-US" altLang="zh-CN" sz="2000" b="1" dirty="0">
                <a:latin typeface="微软雅黑" pitchFamily="34" charset="-122"/>
                <a:ea typeface="微软雅黑" pitchFamily="34" charset="-122"/>
              </a:rPr>
              <a:t>x</a:t>
            </a:r>
            <a:r>
              <a:rPr lang="zh-CN" altLang="en-US" sz="2000" b="1" dirty="0">
                <a:latin typeface="微软雅黑" pitchFamily="34" charset="-122"/>
                <a:ea typeface="微软雅黑" pitchFamily="34" charset="-122"/>
              </a:rPr>
              <a:t>的真值是</a:t>
            </a:r>
            <a:r>
              <a:rPr lang="en-US" altLang="zh-CN" sz="2000" b="1" dirty="0">
                <a:latin typeface="微软雅黑" pitchFamily="34" charset="-122"/>
                <a:ea typeface="微软雅黑" pitchFamily="34" charset="-122"/>
              </a:rPr>
              <a:t>127</a:t>
            </a:r>
            <a:r>
              <a:rPr lang="zh-CN" altLang="en-US" sz="2000" b="1" dirty="0">
                <a:latin typeface="微软雅黑" pitchFamily="34" charset="-122"/>
                <a:ea typeface="微软雅黑" pitchFamily="34" charset="-122"/>
              </a:rPr>
              <a:t>，其机器数是多少？</a:t>
            </a:r>
            <a:endParaRPr lang="en-US" altLang="zh-CN" sz="2000" b="1" dirty="0">
              <a:latin typeface="微软雅黑" pitchFamily="34" charset="-122"/>
              <a:ea typeface="微软雅黑" pitchFamily="34" charset="-122"/>
            </a:endParaRPr>
          </a:p>
          <a:p>
            <a:pPr lvl="1">
              <a:lnSpc>
                <a:spcPct val="150000"/>
              </a:lnSpc>
              <a:defRPr/>
            </a:pPr>
            <a:r>
              <a:rPr lang="en-US" altLang="zh-CN" sz="2000" b="1" dirty="0">
                <a:latin typeface="微软雅黑" pitchFamily="34" charset="-122"/>
                <a:ea typeface="微软雅黑" pitchFamily="34" charset="-122"/>
              </a:rPr>
              <a:t>127=2</a:t>
            </a:r>
            <a:r>
              <a:rPr lang="en-US" altLang="zh-CN" sz="2000" b="1" baseline="30000" dirty="0">
                <a:latin typeface="微软雅黑" pitchFamily="34" charset="-122"/>
                <a:ea typeface="微软雅黑" pitchFamily="34" charset="-122"/>
              </a:rPr>
              <a:t>7</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，其机器数为</a:t>
            </a:r>
            <a:r>
              <a:rPr lang="en-US" altLang="zh-CN" sz="2000" b="1" dirty="0">
                <a:latin typeface="微软雅黑" pitchFamily="34" charset="-122"/>
                <a:ea typeface="微软雅黑" pitchFamily="34" charset="-122"/>
              </a:rPr>
              <a:t>0000 0000 0111 1111</a:t>
            </a:r>
            <a:endParaRPr lang="en-US" altLang="zh-CN" sz="2000" b="1" dirty="0">
              <a:latin typeface="微软雅黑" pitchFamily="34" charset="-122"/>
              <a:ea typeface="微软雅黑" pitchFamily="34" charset="-122"/>
            </a:endParaRPr>
          </a:p>
        </p:txBody>
      </p:sp>
      <p:sp>
        <p:nvSpPr>
          <p:cNvPr id="11" name="Text Box 9"/>
          <p:cNvSpPr txBox="1">
            <a:spLocks noChangeArrowheads="1"/>
          </p:cNvSpPr>
          <p:nvPr/>
        </p:nvSpPr>
        <p:spPr bwMode="auto">
          <a:xfrm>
            <a:off x="201352" y="4602789"/>
            <a:ext cx="864096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lang="zh-CN" altLang="en-US" sz="2200" dirty="0" smtClean="0">
                <a:solidFill>
                  <a:srgbClr val="FF0000"/>
                </a:solidFill>
                <a:latin typeface="微软雅黑" pitchFamily="34" charset="-122"/>
                <a:ea typeface="微软雅黑" pitchFamily="34" charset="-122"/>
              </a:rPr>
              <a:t>给定一个</a:t>
            </a:r>
            <a:r>
              <a:rPr lang="en-US" altLang="zh-CN" sz="2200" dirty="0" smtClean="0">
                <a:solidFill>
                  <a:srgbClr val="FF0000"/>
                </a:solidFill>
                <a:latin typeface="微软雅黑" pitchFamily="34" charset="-122"/>
                <a:ea typeface="微软雅黑" pitchFamily="34" charset="-122"/>
              </a:rPr>
              <a:t>0/1</a:t>
            </a:r>
            <a:r>
              <a:rPr lang="zh-CN" altLang="en-US" sz="2200" dirty="0" smtClean="0">
                <a:solidFill>
                  <a:srgbClr val="FF0000"/>
                </a:solidFill>
                <a:latin typeface="微软雅黑" pitchFamily="34" charset="-122"/>
                <a:ea typeface="微软雅黑" pitchFamily="34" charset="-122"/>
              </a:rPr>
              <a:t>序列，在未确定采用什么进位记数制、定点还是浮点表示以及编码表示方法之前，它所代表的的数值数据的值是无法确定</a:t>
            </a:r>
            <a:endParaRPr lang="zh-CN" altLang="en-US" sz="2200" dirty="0">
              <a:solidFill>
                <a:srgbClr val="FF0000"/>
              </a:solidFill>
              <a:latin typeface="微软雅黑" pitchFamily="34" charset="-122"/>
              <a:ea typeface="微软雅黑" pitchFamily="34" charset="-122"/>
            </a:endParaRPr>
          </a:p>
        </p:txBody>
      </p:sp>
      <p:sp>
        <p:nvSpPr>
          <p:cNvPr id="12" name="矩形 11"/>
          <p:cNvSpPr/>
          <p:nvPr/>
        </p:nvSpPr>
        <p:spPr>
          <a:xfrm>
            <a:off x="323528" y="5590401"/>
            <a:ext cx="6264696" cy="430887"/>
          </a:xfrm>
          <a:prstGeom prst="rect">
            <a:avLst/>
          </a:prstGeom>
        </p:spPr>
        <p:txBody>
          <a:bodyPr wrap="square">
            <a:spAutoFit/>
          </a:bodyPr>
          <a:lstStyle/>
          <a:p>
            <a:pPr marL="685800" lvl="1" indent="-190500">
              <a:lnSpc>
                <a:spcPct val="110000"/>
              </a:lnSpc>
              <a:spcBef>
                <a:spcPct val="15000"/>
              </a:spcBef>
              <a:buFontTx/>
              <a:buNone/>
            </a:pPr>
            <a:r>
              <a:rPr lang="zh-CN" altLang="en-US" sz="2000" b="1" dirty="0" smtClean="0">
                <a:latin typeface="微软雅黑" pitchFamily="34" charset="-122"/>
                <a:ea typeface="微软雅黑" pitchFamily="34" charset="-122"/>
              </a:rPr>
              <a:t>例：机器</a:t>
            </a:r>
            <a:r>
              <a:rPr lang="zh-CN" altLang="en-US" sz="2000" b="1" dirty="0">
                <a:latin typeface="微软雅黑" pitchFamily="34" charset="-122"/>
                <a:ea typeface="微软雅黑" pitchFamily="34" charset="-122"/>
              </a:rPr>
              <a:t>数</a:t>
            </a:r>
            <a:r>
              <a:rPr lang="en-US" altLang="zh-CN" sz="2000" b="1" dirty="0">
                <a:latin typeface="微软雅黑" pitchFamily="34" charset="-122"/>
                <a:ea typeface="微软雅黑" pitchFamily="34" charset="-122"/>
              </a:rPr>
              <a:t> 01011001</a:t>
            </a:r>
            <a:r>
              <a:rPr lang="zh-CN" altLang="en-US" sz="2000" b="1" dirty="0">
                <a:latin typeface="微软雅黑" pitchFamily="34" charset="-122"/>
                <a:ea typeface="微软雅黑" pitchFamily="34" charset="-122"/>
              </a:rPr>
              <a:t>的值是多少？</a:t>
            </a:r>
            <a:endParaRPr lang="zh-CN" altLang="en-US" sz="2000" b="1" dirty="0">
              <a:latin typeface="微软雅黑" pitchFamily="34" charset="-122"/>
              <a:ea typeface="微软雅黑" pitchFamily="34" charset="-122"/>
            </a:endParaRPr>
          </a:p>
        </p:txBody>
      </p:sp>
      <p:sp>
        <p:nvSpPr>
          <p:cNvPr id="13" name="Text Box 4"/>
          <p:cNvSpPr txBox="1">
            <a:spLocks noChangeArrowheads="1"/>
          </p:cNvSpPr>
          <p:nvPr/>
        </p:nvSpPr>
        <p:spPr bwMode="auto">
          <a:xfrm>
            <a:off x="5468669" y="5605789"/>
            <a:ext cx="2860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a:latin typeface="微软雅黑" pitchFamily="34" charset="-122"/>
                <a:ea typeface="微软雅黑" pitchFamily="34" charset="-122"/>
              </a:rPr>
              <a:t>答案是：不知道！</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2.1.2 </a:t>
            </a:r>
            <a:r>
              <a:rPr lang="zh-CN" altLang="en-US" dirty="0" smtClean="0"/>
              <a:t>进位</a:t>
            </a:r>
            <a:r>
              <a:rPr lang="zh-CN" altLang="en-US" dirty="0"/>
              <a:t>记</a:t>
            </a:r>
            <a:r>
              <a:rPr lang="zh-CN" altLang="en-US" dirty="0" smtClean="0"/>
              <a:t>数制（自学）</a:t>
            </a:r>
            <a:endParaRPr lang="en-US" altLang="zh-CN" dirty="0" smtClean="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256692" y="1340768"/>
            <a:ext cx="7931224" cy="2292935"/>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itchFamily="34" charset="-122"/>
                <a:ea typeface="微软雅黑" pitchFamily="34" charset="-122"/>
              </a:rPr>
              <a:t>1</a:t>
            </a:r>
            <a:r>
              <a:rPr lang="zh-CN" altLang="en-US" sz="2000" b="1" kern="0" dirty="0" smtClean="0">
                <a:solidFill>
                  <a:srgbClr val="FF0000"/>
                </a:solidFill>
                <a:latin typeface="微软雅黑" pitchFamily="34" charset="-122"/>
                <a:ea typeface="微软雅黑" pitchFamily="34" charset="-122"/>
              </a:rPr>
              <a:t>）主要内容（基数、权、基本符号、运算规则）</a:t>
            </a:r>
            <a:endParaRPr lang="en-US" altLang="zh-CN" sz="2000" b="1" kern="0" dirty="0" smtClean="0">
              <a:solidFill>
                <a:srgbClr val="FF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二进制、八进制、十六进制、十进制</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二进制、八进制、</a:t>
            </a:r>
            <a:r>
              <a:rPr kumimoji="1" lang="zh-CN" altLang="en-US" sz="2000" dirty="0" smtClean="0">
                <a:solidFill>
                  <a:srgbClr val="000000"/>
                </a:solidFill>
                <a:latin typeface="微软雅黑" pitchFamily="34" charset="-122"/>
                <a:ea typeface="微软雅黑" pitchFamily="34" charset="-122"/>
              </a:rPr>
              <a:t>十六进制到十进制的转换</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十进制到</a:t>
            </a:r>
            <a:r>
              <a:rPr kumimoji="1" lang="zh-CN" altLang="en-US" sz="2000" dirty="0">
                <a:solidFill>
                  <a:srgbClr val="000000"/>
                </a:solidFill>
                <a:latin typeface="微软雅黑" pitchFamily="34" charset="-122"/>
                <a:ea typeface="微软雅黑" pitchFamily="34" charset="-122"/>
              </a:rPr>
              <a:t>二进制、八进制、</a:t>
            </a:r>
            <a:r>
              <a:rPr kumimoji="1" lang="zh-CN" altLang="en-US" sz="2000" dirty="0" smtClean="0">
                <a:solidFill>
                  <a:srgbClr val="000000"/>
                </a:solidFill>
                <a:latin typeface="微软雅黑" pitchFamily="34" charset="-122"/>
                <a:ea typeface="微软雅黑" pitchFamily="34" charset="-122"/>
              </a:rPr>
              <a:t>十六进制的转换</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二、八、十六进制数的相互转化</a:t>
            </a:r>
            <a:endParaRPr kumimoji="1" lang="en-US" altLang="zh-CN" sz="2000" dirty="0" smtClean="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2.1.3 </a:t>
            </a:r>
            <a:r>
              <a:rPr lang="zh-CN" altLang="en-US" dirty="0" smtClean="0"/>
              <a:t>定点与浮点表示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7504" y="1268760"/>
            <a:ext cx="7931224" cy="1369606"/>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itchFamily="34" charset="-122"/>
                <a:ea typeface="微软雅黑" pitchFamily="34" charset="-122"/>
              </a:rPr>
              <a:t>1</a:t>
            </a:r>
            <a:r>
              <a:rPr lang="zh-CN" altLang="en-US" sz="2000" b="1" kern="0" dirty="0" smtClean="0">
                <a:solidFill>
                  <a:srgbClr val="FF0000"/>
                </a:solidFill>
                <a:latin typeface="微软雅黑" pitchFamily="34" charset="-122"/>
                <a:ea typeface="微软雅黑" pitchFamily="34" charset="-122"/>
              </a:rPr>
              <a:t>）定点数与浮点数（解决小数点的问题）</a:t>
            </a:r>
            <a:endParaRPr lang="en-US" altLang="zh-CN" sz="2000" b="1" kern="0" dirty="0" smtClean="0">
              <a:solidFill>
                <a:srgbClr val="FF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小数点约定在固定的位置的数称为定点数</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小数点约定为可浮动的数称为浮点数</a:t>
            </a:r>
            <a:endParaRPr kumimoji="1" lang="en-US" altLang="zh-CN" sz="2000" dirty="0" smtClean="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692696"/>
            <a:ext cx="8640960" cy="5112568"/>
          </a:xfrm>
        </p:spPr>
        <p:txBody>
          <a:bodyPr/>
          <a:lstStyle/>
          <a:p>
            <a:pPr marL="0" indent="0">
              <a:buNone/>
            </a:pPr>
            <a:r>
              <a:rPr lang="en-US" altLang="zh-CN" dirty="0" smtClean="0"/>
              <a:t>2.1.3 </a:t>
            </a:r>
            <a:r>
              <a:rPr lang="zh-CN" altLang="en-US" dirty="0" smtClean="0"/>
              <a:t>定点与浮点表示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7504" y="1196752"/>
            <a:ext cx="8424936" cy="4139595"/>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itchFamily="34" charset="-122"/>
                <a:ea typeface="微软雅黑" pitchFamily="34" charset="-122"/>
              </a:rPr>
              <a:t>2</a:t>
            </a:r>
            <a:r>
              <a:rPr lang="zh-CN" altLang="en-US" sz="2000" b="1" kern="0" dirty="0" smtClean="0">
                <a:solidFill>
                  <a:srgbClr val="FF0000"/>
                </a:solidFill>
                <a:latin typeface="微软雅黑" pitchFamily="34" charset="-122"/>
                <a:ea typeface="微软雅黑" pitchFamily="34" charset="-122"/>
              </a:rPr>
              <a:t>）定点表示</a:t>
            </a:r>
            <a:endParaRPr lang="en-US" altLang="zh-CN" sz="2000" b="1" kern="0" dirty="0" smtClean="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对定点小数和定点整数进行表示</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微软雅黑" pitchFamily="34" charset="-122"/>
                <a:ea typeface="微软雅黑" pitchFamily="34" charset="-122"/>
              </a:rPr>
              <a:t>定点小数（一般用来表示浮点数的尾数）：小数点总是固定在数的最左边</a:t>
            </a:r>
            <a:endParaRPr kumimoji="1" lang="en-US" altLang="zh-CN" sz="2000" dirty="0" smtClean="0">
              <a:solidFill>
                <a:srgbClr val="000000"/>
              </a:solidFill>
              <a:latin typeface="微软雅黑" pitchFamily="34" charset="-122"/>
              <a:ea typeface="微软雅黑" pitchFamily="34" charset="-122"/>
            </a:endParaRPr>
          </a:p>
          <a:p>
            <a:pPr lvl="1">
              <a:lnSpc>
                <a:spcPct val="150000"/>
              </a:lnSpc>
            </a:pPr>
            <a:endParaRPr kumimoji="1" lang="en-US" altLang="zh-CN" sz="2000" dirty="0">
              <a:solidFill>
                <a:srgbClr val="000000"/>
              </a:solidFill>
              <a:latin typeface="微软雅黑" pitchFamily="34" charset="-122"/>
              <a:ea typeface="微软雅黑" pitchFamily="34" charset="-122"/>
            </a:endParaRPr>
          </a:p>
          <a:p>
            <a:pPr lvl="1">
              <a:lnSpc>
                <a:spcPct val="150000"/>
              </a:lnSpc>
            </a:pPr>
            <a:endParaRPr kumimoji="1" lang="en-US" altLang="zh-CN"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微软雅黑" pitchFamily="34" charset="-122"/>
                <a:ea typeface="微软雅黑" pitchFamily="34" charset="-122"/>
              </a:rPr>
              <a:t>定点整数（表示整数）：</a:t>
            </a:r>
            <a:r>
              <a:rPr kumimoji="1" lang="zh-CN" altLang="en-US" sz="2000" dirty="0">
                <a:solidFill>
                  <a:srgbClr val="000000"/>
                </a:solidFill>
                <a:latin typeface="微软雅黑" pitchFamily="34" charset="-122"/>
                <a:ea typeface="微软雅黑" pitchFamily="34" charset="-122"/>
              </a:rPr>
              <a:t>小数点总是固定在数的</a:t>
            </a:r>
            <a:r>
              <a:rPr kumimoji="1" lang="zh-CN" altLang="en-US" sz="2000" dirty="0" smtClean="0">
                <a:solidFill>
                  <a:srgbClr val="000000"/>
                </a:solidFill>
                <a:latin typeface="微软雅黑" pitchFamily="34" charset="-122"/>
                <a:ea typeface="微软雅黑" pitchFamily="34" charset="-122"/>
              </a:rPr>
              <a:t>最右边</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endParaRPr kumimoji="1" lang="en-US" altLang="zh-CN" sz="2000" dirty="0">
              <a:solidFill>
                <a:srgbClr val="000000"/>
              </a:solidFill>
              <a:latin typeface="微软雅黑" pitchFamily="34" charset="-122"/>
              <a:ea typeface="微软雅黑" pitchFamily="34" charset="-122"/>
            </a:endParaRPr>
          </a:p>
          <a:p>
            <a:pPr lvl="1">
              <a:lnSpc>
                <a:spcPct val="150000"/>
              </a:lnSpc>
            </a:pPr>
            <a:r>
              <a:rPr kumimoji="1" lang="zh-CN" altLang="en-US" sz="2000" dirty="0" smtClean="0">
                <a:solidFill>
                  <a:srgbClr val="000000"/>
                </a:solidFill>
                <a:latin typeface="微软雅黑" pitchFamily="34" charset="-122"/>
                <a:ea typeface="微软雅黑" pitchFamily="34" charset="-122"/>
              </a:rPr>
              <a:t>     </a:t>
            </a:r>
            <a:endParaRPr kumimoji="1" lang="en-US" altLang="zh-CN" sz="2000" dirty="0" smtClean="0">
              <a:solidFill>
                <a:srgbClr val="000000"/>
              </a:solidFill>
              <a:latin typeface="微软雅黑" pitchFamily="34" charset="-122"/>
              <a:ea typeface="微软雅黑" pitchFamily="34" charset="-122"/>
            </a:endParaRPr>
          </a:p>
        </p:txBody>
      </p:sp>
      <p:grpSp>
        <p:nvGrpSpPr>
          <p:cNvPr id="8" name="Group 5"/>
          <p:cNvGrpSpPr/>
          <p:nvPr/>
        </p:nvGrpSpPr>
        <p:grpSpPr bwMode="auto">
          <a:xfrm>
            <a:off x="1038653" y="3068960"/>
            <a:ext cx="3048000" cy="914400"/>
            <a:chOff x="1200" y="1440"/>
            <a:chExt cx="1920" cy="576"/>
          </a:xfrm>
        </p:grpSpPr>
        <p:grpSp>
          <p:nvGrpSpPr>
            <p:cNvPr id="9" name="Group 6"/>
            <p:cNvGrpSpPr/>
            <p:nvPr/>
          </p:nvGrpSpPr>
          <p:grpSpPr bwMode="auto">
            <a:xfrm>
              <a:off x="1200" y="1440"/>
              <a:ext cx="1920" cy="294"/>
              <a:chOff x="1008" y="2208"/>
              <a:chExt cx="1920" cy="294"/>
            </a:xfrm>
          </p:grpSpPr>
          <p:sp>
            <p:nvSpPr>
              <p:cNvPr id="11" name="Text Box 7"/>
              <p:cNvSpPr txBox="1">
                <a:spLocks noChangeArrowheads="1"/>
              </p:cNvSpPr>
              <p:nvPr/>
            </p:nvSpPr>
            <p:spPr bwMode="auto">
              <a:xfrm>
                <a:off x="1008" y="2208"/>
                <a:ext cx="1920"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itchFamily="18" charset="0"/>
                    <a:ea typeface="宋体" charset="-122"/>
                  </a:defRPr>
                </a:lvl1pPr>
                <a:lvl2pPr marL="742950" indent="-285750">
                  <a:spcBef>
                    <a:spcPct val="20000"/>
                  </a:spcBef>
                  <a:buChar char="–"/>
                  <a:defRPr kumimoji="1" sz="2800">
                    <a:solidFill>
                      <a:schemeClr val="tx1"/>
                    </a:solidFill>
                    <a:latin typeface="Times New Roman" pitchFamily="18" charset="0"/>
                    <a:ea typeface="宋体" charset="-122"/>
                  </a:defRPr>
                </a:lvl2pPr>
                <a:lvl3pPr marL="1143000" indent="-228600">
                  <a:spcBef>
                    <a:spcPct val="20000"/>
                  </a:spcBef>
                  <a:buChar char="•"/>
                  <a:defRPr kumimoji="1" sz="2400">
                    <a:solidFill>
                      <a:schemeClr val="tx1"/>
                    </a:solidFill>
                    <a:latin typeface="Times New Roman" pitchFamily="18" charset="0"/>
                    <a:ea typeface="宋体" charset="-122"/>
                  </a:defRPr>
                </a:lvl3pPr>
                <a:lvl4pPr marL="1600200" indent="-228600">
                  <a:spcBef>
                    <a:spcPct val="20000"/>
                  </a:spcBef>
                  <a:buChar char="–"/>
                  <a:defRPr kumimoji="1" sz="2000">
                    <a:solidFill>
                      <a:schemeClr val="tx1"/>
                    </a:solidFill>
                    <a:latin typeface="Times New Roman" pitchFamily="18" charset="0"/>
                    <a:ea typeface="宋体" charset="-122"/>
                  </a:defRPr>
                </a:lvl4pPr>
                <a:lvl5pPr marL="2057400" indent="-22860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baseline="0" dirty="0" err="1"/>
                  <a:t>Xs</a:t>
                </a:r>
                <a:r>
                  <a:rPr lang="en-US" altLang="zh-CN" sz="2400" baseline="0" dirty="0"/>
                  <a:t>   X1…………..</a:t>
                </a:r>
                <a:r>
                  <a:rPr lang="en-US" altLang="zh-CN" sz="2400" baseline="0" dirty="0" err="1"/>
                  <a:t>Xn</a:t>
                </a:r>
                <a:endParaRPr lang="en-US" altLang="zh-CN" sz="2400" baseline="0" dirty="0"/>
              </a:p>
            </p:txBody>
          </p:sp>
          <p:sp>
            <p:nvSpPr>
              <p:cNvPr id="12" name="Line 8"/>
              <p:cNvSpPr>
                <a:spLocks noChangeShapeType="1"/>
              </p:cNvSpPr>
              <p:nvPr/>
            </p:nvSpPr>
            <p:spPr bwMode="auto">
              <a:xfrm>
                <a:off x="1344" y="220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9"/>
            <p:cNvSpPr txBox="1">
              <a:spLocks noChangeArrowheads="1"/>
            </p:cNvSpPr>
            <p:nvPr/>
          </p:nvSpPr>
          <p:spPr bwMode="auto">
            <a:xfrm>
              <a:off x="1440" y="1536"/>
              <a:ext cx="5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charset="-122"/>
                </a:defRPr>
              </a:lvl1pPr>
              <a:lvl2pPr marL="742950" indent="-285750">
                <a:spcBef>
                  <a:spcPct val="20000"/>
                </a:spcBef>
                <a:buChar char="–"/>
                <a:defRPr kumimoji="1" sz="2800">
                  <a:solidFill>
                    <a:schemeClr val="tx1"/>
                  </a:solidFill>
                  <a:latin typeface="Times New Roman" pitchFamily="18" charset="0"/>
                  <a:ea typeface="宋体" charset="-122"/>
                </a:defRPr>
              </a:lvl2pPr>
              <a:lvl3pPr marL="1143000" indent="-228600">
                <a:spcBef>
                  <a:spcPct val="20000"/>
                </a:spcBef>
                <a:buChar char="•"/>
                <a:defRPr kumimoji="1" sz="2400">
                  <a:solidFill>
                    <a:schemeClr val="tx1"/>
                  </a:solidFill>
                  <a:latin typeface="Times New Roman" pitchFamily="18" charset="0"/>
                  <a:ea typeface="宋体" charset="-122"/>
                </a:defRPr>
              </a:lvl3pPr>
              <a:lvl4pPr marL="1600200" indent="-228600">
                <a:spcBef>
                  <a:spcPct val="20000"/>
                </a:spcBef>
                <a:buChar char="–"/>
                <a:defRPr kumimoji="1" sz="2000">
                  <a:solidFill>
                    <a:schemeClr val="tx1"/>
                  </a:solidFill>
                  <a:latin typeface="Times New Roman" pitchFamily="18" charset="0"/>
                  <a:ea typeface="宋体" charset="-122"/>
                </a:defRPr>
              </a:lvl4pPr>
              <a:lvl5pPr marL="2057400" indent="-22860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4400" baseline="0" dirty="0">
                  <a:solidFill>
                    <a:srgbClr val="FF3399"/>
                  </a:solidFill>
                </a:rPr>
                <a:t>·</a:t>
              </a:r>
              <a:endParaRPr lang="en-US" altLang="zh-CN" sz="4400" baseline="0" dirty="0">
                <a:solidFill>
                  <a:srgbClr val="FF3399"/>
                </a:solidFill>
              </a:endParaRPr>
            </a:p>
          </p:txBody>
        </p:sp>
      </p:grpSp>
      <p:grpSp>
        <p:nvGrpSpPr>
          <p:cNvPr id="13" name="Group 10"/>
          <p:cNvGrpSpPr/>
          <p:nvPr/>
        </p:nvGrpSpPr>
        <p:grpSpPr bwMode="auto">
          <a:xfrm>
            <a:off x="1038653" y="4581128"/>
            <a:ext cx="3810000" cy="833438"/>
            <a:chOff x="1104" y="2400"/>
            <a:chExt cx="2400" cy="525"/>
          </a:xfrm>
        </p:grpSpPr>
        <p:grpSp>
          <p:nvGrpSpPr>
            <p:cNvPr id="14" name="Group 11"/>
            <p:cNvGrpSpPr/>
            <p:nvPr/>
          </p:nvGrpSpPr>
          <p:grpSpPr bwMode="auto">
            <a:xfrm>
              <a:off x="1104" y="2400"/>
              <a:ext cx="1920" cy="294"/>
              <a:chOff x="1008" y="2208"/>
              <a:chExt cx="1920" cy="294"/>
            </a:xfrm>
          </p:grpSpPr>
          <p:sp>
            <p:nvSpPr>
              <p:cNvPr id="16" name="Text Box 12"/>
              <p:cNvSpPr txBox="1">
                <a:spLocks noChangeArrowheads="1"/>
              </p:cNvSpPr>
              <p:nvPr/>
            </p:nvSpPr>
            <p:spPr bwMode="auto">
              <a:xfrm>
                <a:off x="1008" y="2208"/>
                <a:ext cx="1920"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itchFamily="18" charset="0"/>
                    <a:ea typeface="宋体" charset="-122"/>
                  </a:defRPr>
                </a:lvl1pPr>
                <a:lvl2pPr marL="742950" indent="-285750">
                  <a:spcBef>
                    <a:spcPct val="20000"/>
                  </a:spcBef>
                  <a:buChar char="–"/>
                  <a:defRPr kumimoji="1" sz="2800">
                    <a:solidFill>
                      <a:schemeClr val="tx1"/>
                    </a:solidFill>
                    <a:latin typeface="Times New Roman" pitchFamily="18" charset="0"/>
                    <a:ea typeface="宋体" charset="-122"/>
                  </a:defRPr>
                </a:lvl2pPr>
                <a:lvl3pPr marL="1143000" indent="-228600">
                  <a:spcBef>
                    <a:spcPct val="20000"/>
                  </a:spcBef>
                  <a:buChar char="•"/>
                  <a:defRPr kumimoji="1" sz="2400">
                    <a:solidFill>
                      <a:schemeClr val="tx1"/>
                    </a:solidFill>
                    <a:latin typeface="Times New Roman" pitchFamily="18" charset="0"/>
                    <a:ea typeface="宋体" charset="-122"/>
                  </a:defRPr>
                </a:lvl3pPr>
                <a:lvl4pPr marL="1600200" indent="-228600">
                  <a:spcBef>
                    <a:spcPct val="20000"/>
                  </a:spcBef>
                  <a:buChar char="–"/>
                  <a:defRPr kumimoji="1" sz="2000">
                    <a:solidFill>
                      <a:schemeClr val="tx1"/>
                    </a:solidFill>
                    <a:latin typeface="Times New Roman" pitchFamily="18" charset="0"/>
                    <a:ea typeface="宋体" charset="-122"/>
                  </a:defRPr>
                </a:lvl4pPr>
                <a:lvl5pPr marL="2057400" indent="-22860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baseline="0" dirty="0" err="1"/>
                  <a:t>Xs</a:t>
                </a:r>
                <a:r>
                  <a:rPr lang="en-US" altLang="zh-CN" sz="2400" baseline="0" dirty="0"/>
                  <a:t>   X1…………..</a:t>
                </a:r>
                <a:r>
                  <a:rPr lang="en-US" altLang="zh-CN" sz="2400" baseline="0" dirty="0" err="1"/>
                  <a:t>Xn</a:t>
                </a:r>
                <a:endParaRPr lang="en-US" altLang="zh-CN" sz="2400" baseline="0" dirty="0"/>
              </a:p>
            </p:txBody>
          </p:sp>
          <p:sp>
            <p:nvSpPr>
              <p:cNvPr id="17" name="Line 13"/>
              <p:cNvSpPr>
                <a:spLocks noChangeShapeType="1"/>
              </p:cNvSpPr>
              <p:nvPr/>
            </p:nvSpPr>
            <p:spPr bwMode="auto">
              <a:xfrm>
                <a:off x="1344" y="220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 name="Text Box 14"/>
            <p:cNvSpPr txBox="1">
              <a:spLocks noChangeArrowheads="1"/>
            </p:cNvSpPr>
            <p:nvPr/>
          </p:nvSpPr>
          <p:spPr bwMode="auto">
            <a:xfrm>
              <a:off x="2976" y="2445"/>
              <a:ext cx="5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charset="-122"/>
                </a:defRPr>
              </a:lvl1pPr>
              <a:lvl2pPr marL="742950" indent="-285750">
                <a:spcBef>
                  <a:spcPct val="20000"/>
                </a:spcBef>
                <a:buChar char="–"/>
                <a:defRPr kumimoji="1" sz="2800">
                  <a:solidFill>
                    <a:schemeClr val="tx1"/>
                  </a:solidFill>
                  <a:latin typeface="Times New Roman" pitchFamily="18" charset="0"/>
                  <a:ea typeface="宋体" charset="-122"/>
                </a:defRPr>
              </a:lvl2pPr>
              <a:lvl3pPr marL="1143000" indent="-228600">
                <a:spcBef>
                  <a:spcPct val="20000"/>
                </a:spcBef>
                <a:buChar char="•"/>
                <a:defRPr kumimoji="1" sz="2400">
                  <a:solidFill>
                    <a:schemeClr val="tx1"/>
                  </a:solidFill>
                  <a:latin typeface="Times New Roman" pitchFamily="18" charset="0"/>
                  <a:ea typeface="宋体" charset="-122"/>
                </a:defRPr>
              </a:lvl3pPr>
              <a:lvl4pPr marL="1600200" indent="-228600">
                <a:spcBef>
                  <a:spcPct val="20000"/>
                </a:spcBef>
                <a:buChar char="–"/>
                <a:defRPr kumimoji="1" sz="2000">
                  <a:solidFill>
                    <a:schemeClr val="tx1"/>
                  </a:solidFill>
                  <a:latin typeface="Times New Roman" pitchFamily="18" charset="0"/>
                  <a:ea typeface="宋体" charset="-122"/>
                </a:defRPr>
              </a:lvl4pPr>
              <a:lvl5pPr marL="2057400" indent="-22860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4400" baseline="0" dirty="0">
                  <a:solidFill>
                    <a:srgbClr val="FF3399"/>
                  </a:solidFill>
                </a:rPr>
                <a:t>·</a:t>
              </a:r>
              <a:endParaRPr lang="en-US" altLang="zh-CN" sz="4400" baseline="0" dirty="0">
                <a:solidFill>
                  <a:srgbClr val="FF3399"/>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02519"/>
            <a:ext cx="8640960" cy="5112568"/>
          </a:xfrm>
        </p:spPr>
        <p:txBody>
          <a:bodyPr/>
          <a:lstStyle/>
          <a:p>
            <a:pPr marL="0" indent="0">
              <a:buNone/>
            </a:pPr>
            <a:r>
              <a:rPr lang="en-US" altLang="zh-CN" dirty="0" smtClean="0"/>
              <a:t>2.1.3 </a:t>
            </a:r>
            <a:r>
              <a:rPr lang="zh-CN" altLang="en-US" dirty="0" smtClean="0"/>
              <a:t>定点与浮点表示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23280" y="1245053"/>
            <a:ext cx="7931224" cy="3216265"/>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itchFamily="34" charset="-122"/>
                <a:ea typeface="微软雅黑" pitchFamily="34" charset="-122"/>
              </a:rPr>
              <a:t>3</a:t>
            </a:r>
            <a:r>
              <a:rPr lang="zh-CN" altLang="en-US" sz="2000" b="1" kern="0" dirty="0" smtClean="0">
                <a:solidFill>
                  <a:srgbClr val="FF0000"/>
                </a:solidFill>
                <a:latin typeface="微软雅黑" pitchFamily="34" charset="-122"/>
                <a:ea typeface="微软雅黑" pitchFamily="34" charset="-122"/>
              </a:rPr>
              <a:t>）浮点表示</a:t>
            </a:r>
            <a:endParaRPr lang="en-US" altLang="zh-CN" sz="2000" b="1" kern="0" dirty="0" smtClean="0">
              <a:solidFill>
                <a:srgbClr val="FF0000"/>
              </a:solidFill>
              <a:latin typeface="微软雅黑" pitchFamily="34" charset="-122"/>
              <a:ea typeface="微软雅黑" pitchFamily="34" charset="-122"/>
            </a:endParaRPr>
          </a:p>
          <a:p>
            <a:pPr marL="34290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对于一个任意二进制数，可表示成如下形式</a:t>
            </a:r>
            <a:endParaRPr kumimoji="1" lang="en-US" altLang="zh-CN" sz="2000" dirty="0" smtClean="0">
              <a:solidFill>
                <a:srgbClr val="000000"/>
              </a:solidFill>
              <a:latin typeface="微软雅黑" pitchFamily="34" charset="-122"/>
              <a:ea typeface="微软雅黑" pitchFamily="34" charset="-122"/>
            </a:endParaRPr>
          </a:p>
          <a:p>
            <a:pPr marL="342900" indent="-342900">
              <a:lnSpc>
                <a:spcPct val="150000"/>
              </a:lnSpc>
              <a:buFont typeface="Wingdings" charset="2"/>
              <a:buChar char="Ø"/>
            </a:pPr>
            <a:endParaRPr kumimoji="1" lang="en-US" altLang="zh-CN"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en-US" altLang="zh-CN" sz="2000" i="1" dirty="0" smtClean="0">
                <a:solidFill>
                  <a:srgbClr val="000000"/>
                </a:solidFill>
                <a:latin typeface="微软雅黑" pitchFamily="34" charset="-122"/>
                <a:ea typeface="微软雅黑" pitchFamily="34" charset="-122"/>
              </a:rPr>
              <a:t>S</a:t>
            </a:r>
            <a:r>
              <a:rPr kumimoji="1" lang="zh-CN" altLang="en-US" sz="2000" dirty="0" smtClean="0">
                <a:solidFill>
                  <a:srgbClr val="000000"/>
                </a:solidFill>
                <a:latin typeface="微软雅黑" pitchFamily="34" charset="-122"/>
                <a:ea typeface="微软雅黑" pitchFamily="34" charset="-122"/>
              </a:rPr>
              <a:t>：决定数的符号</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en-US" altLang="zh-CN" sz="2000" i="1" dirty="0" smtClean="0">
                <a:solidFill>
                  <a:srgbClr val="000000"/>
                </a:solidFill>
                <a:latin typeface="微软雅黑" pitchFamily="34" charset="-122"/>
                <a:ea typeface="微软雅黑" pitchFamily="34" charset="-122"/>
              </a:rPr>
              <a:t>M</a:t>
            </a:r>
            <a:r>
              <a:rPr kumimoji="1" lang="zh-CN" altLang="en-US" sz="2000" dirty="0" smtClean="0">
                <a:solidFill>
                  <a:srgbClr val="000000"/>
                </a:solidFill>
                <a:latin typeface="微软雅黑" pitchFamily="34" charset="-122"/>
                <a:ea typeface="微软雅黑" pitchFamily="34" charset="-122"/>
              </a:rPr>
              <a:t>：二进制定点小数，为</a:t>
            </a:r>
            <a:r>
              <a:rPr kumimoji="1" lang="en-US" altLang="zh-CN" sz="2000" dirty="0" smtClean="0">
                <a:solidFill>
                  <a:srgbClr val="000000"/>
                </a:solidFill>
                <a:latin typeface="微软雅黑" pitchFamily="34" charset="-122"/>
                <a:ea typeface="微软雅黑" pitchFamily="34" charset="-122"/>
              </a:rPr>
              <a:t>X</a:t>
            </a:r>
            <a:r>
              <a:rPr kumimoji="1" lang="zh-CN" altLang="en-US" sz="2000" dirty="0" smtClean="0">
                <a:solidFill>
                  <a:srgbClr val="000000"/>
                </a:solidFill>
                <a:latin typeface="微软雅黑" pitchFamily="34" charset="-122"/>
                <a:ea typeface="微软雅黑" pitchFamily="34" charset="-122"/>
              </a:rPr>
              <a:t>的尾数；</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en-US" altLang="zh-CN" sz="2000" i="1" dirty="0" smtClean="0">
                <a:solidFill>
                  <a:srgbClr val="000000"/>
                </a:solidFill>
                <a:latin typeface="微软雅黑" pitchFamily="34" charset="-122"/>
                <a:ea typeface="微软雅黑" pitchFamily="34" charset="-122"/>
              </a:rPr>
              <a:t>R</a:t>
            </a:r>
            <a:r>
              <a:rPr kumimoji="1" lang="zh-CN" altLang="en-US" sz="2000" dirty="0" smtClean="0">
                <a:solidFill>
                  <a:srgbClr val="000000"/>
                </a:solidFill>
                <a:latin typeface="微软雅黑" pitchFamily="34" charset="-122"/>
                <a:ea typeface="微软雅黑" pitchFamily="34" charset="-122"/>
              </a:rPr>
              <a:t>：是基数，可以取值</a:t>
            </a:r>
            <a:r>
              <a:rPr kumimoji="1" lang="en-US" altLang="zh-CN" sz="2000" dirty="0" smtClean="0">
                <a:solidFill>
                  <a:srgbClr val="000000"/>
                </a:solidFill>
                <a:latin typeface="微软雅黑" pitchFamily="34" charset="-122"/>
                <a:ea typeface="微软雅黑" pitchFamily="34" charset="-122"/>
              </a:rPr>
              <a:t>2</a:t>
            </a:r>
            <a:r>
              <a:rPr kumimoji="1" lang="zh-CN" altLang="en-US" sz="2000" dirty="0" smtClean="0">
                <a:solidFill>
                  <a:srgbClr val="000000"/>
                </a:solidFill>
                <a:latin typeface="微软雅黑" pitchFamily="34" charset="-122"/>
                <a:ea typeface="微软雅黑" pitchFamily="34" charset="-122"/>
              </a:rPr>
              <a:t>、</a:t>
            </a:r>
            <a:r>
              <a:rPr kumimoji="1" lang="en-US" altLang="zh-CN" sz="2000" dirty="0" smtClean="0">
                <a:solidFill>
                  <a:srgbClr val="000000"/>
                </a:solidFill>
                <a:latin typeface="微软雅黑" pitchFamily="34" charset="-122"/>
                <a:ea typeface="微软雅黑" pitchFamily="34" charset="-122"/>
              </a:rPr>
              <a:t>4</a:t>
            </a:r>
            <a:r>
              <a:rPr kumimoji="1" lang="zh-CN" altLang="en-US" sz="2000" dirty="0" smtClean="0">
                <a:solidFill>
                  <a:srgbClr val="000000"/>
                </a:solidFill>
                <a:latin typeface="微软雅黑" pitchFamily="34" charset="-122"/>
                <a:ea typeface="微软雅黑" pitchFamily="34" charset="-122"/>
              </a:rPr>
              <a:t>、</a:t>
            </a:r>
            <a:r>
              <a:rPr kumimoji="1" lang="en-US" altLang="zh-CN" sz="2000" dirty="0" smtClean="0">
                <a:solidFill>
                  <a:srgbClr val="000000"/>
                </a:solidFill>
                <a:latin typeface="微软雅黑" pitchFamily="34" charset="-122"/>
                <a:ea typeface="微软雅黑" pitchFamily="34" charset="-122"/>
              </a:rPr>
              <a:t>16</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en-US" altLang="zh-CN" sz="2000" i="1" dirty="0" smtClean="0">
                <a:solidFill>
                  <a:srgbClr val="000000"/>
                </a:solidFill>
                <a:latin typeface="微软雅黑" pitchFamily="34" charset="-122"/>
                <a:ea typeface="微软雅黑" pitchFamily="34" charset="-122"/>
              </a:rPr>
              <a:t>E</a:t>
            </a:r>
            <a:r>
              <a:rPr kumimoji="1" lang="zh-CN" altLang="en-US" sz="2000" dirty="0" smtClean="0">
                <a:solidFill>
                  <a:srgbClr val="000000"/>
                </a:solidFill>
                <a:latin typeface="微软雅黑" pitchFamily="34" charset="-122"/>
                <a:ea typeface="微软雅黑" pitchFamily="34" charset="-122"/>
              </a:rPr>
              <a:t>： </a:t>
            </a:r>
            <a:r>
              <a:rPr kumimoji="1" lang="en-US" altLang="zh-CN" sz="2000" i="1" dirty="0" smtClean="0">
                <a:solidFill>
                  <a:srgbClr val="000000"/>
                </a:solidFill>
                <a:latin typeface="微软雅黑" pitchFamily="34" charset="-122"/>
                <a:ea typeface="微软雅黑" pitchFamily="34" charset="-122"/>
              </a:rPr>
              <a:t>X</a:t>
            </a:r>
            <a:r>
              <a:rPr kumimoji="1" lang="zh-CN" altLang="en-US" sz="2000" dirty="0" smtClean="0">
                <a:solidFill>
                  <a:srgbClr val="000000"/>
                </a:solidFill>
                <a:latin typeface="微软雅黑" pitchFamily="34" charset="-122"/>
                <a:ea typeface="微软雅黑" pitchFamily="34" charset="-122"/>
              </a:rPr>
              <a:t>的阶或指数</a:t>
            </a:r>
            <a:endParaRPr kumimoji="1" lang="en-US" altLang="zh-CN" sz="2000" dirty="0" smtClean="0">
              <a:solidFill>
                <a:srgbClr val="000000"/>
              </a:solidFill>
              <a:latin typeface="微软雅黑" pitchFamily="34" charset="-122"/>
              <a:ea typeface="微软雅黑" pitchFamily="34" charset="-122"/>
            </a:endParaRPr>
          </a:p>
        </p:txBody>
      </p:sp>
      <mc:AlternateContent xmlns:mc="http://schemas.openxmlformats.org/markup-compatibility/2006">
        <mc:Choice xmlns:a14="http://schemas.microsoft.com/office/drawing/2010/main" Requires="a14">
          <p:sp>
            <p:nvSpPr>
              <p:cNvPr id="8" name="文本框 7"/>
              <p:cNvSpPr txBox="1"/>
              <p:nvPr/>
            </p:nvSpPr>
            <p:spPr>
              <a:xfrm>
                <a:off x="971600" y="2276872"/>
                <a:ext cx="2033185" cy="307777"/>
              </a:xfrm>
              <a:prstGeom prst="rect">
                <a:avLst/>
              </a:prstGeom>
              <a:noFill/>
            </p:spPr>
            <p:txBody>
              <a:bodyPr wrap="none" lIns="0" tIns="0" rIns="0" bIns="0" rtlCol="0">
                <a:spAutoFit/>
              </a:bodyPr>
              <a:lstStyle/>
              <a:p>
                <a14:m>
                  <m:oMath xmlns:m="http://schemas.openxmlformats.org/officeDocument/2006/math">
                    <m:r>
                      <a:rPr lang="en-US" altLang="zh-CN" sz="2000" i="1" smtClean="0">
                        <a:latin typeface="Cambria Math" panose="02040503050406030204" pitchFamily="18" charset="0"/>
                      </a:rPr>
                      <m:t>𝑋</m:t>
                    </m:r>
                    <m:r>
                      <a:rPr lang="en-US" altLang="zh-CN" sz="2000" b="0" i="1" smtClean="0">
                        <a:latin typeface="Cambria Math" panose="02040503050406030204" pitchFamily="18" charset="0"/>
                      </a:rPr>
                      <m:t>=</m:t>
                    </m:r>
                  </m:oMath>
                </a14:m>
                <a:r>
                  <a:rPr lang="en-US" altLang="zh-CN" sz="2000" dirty="0" smtClean="0"/>
                  <a:t>(</a:t>
                </a:r>
                <a:r>
                  <a:rPr lang="en-US" altLang="zh-CN" sz="2000" i="1" dirty="0" smtClean="0"/>
                  <a:t>-</a:t>
                </a:r>
                <a:r>
                  <a:rPr lang="en-US" altLang="zh-CN" sz="2000" dirty="0" smtClean="0"/>
                  <a:t>1)</a:t>
                </a:r>
                <a:r>
                  <a:rPr lang="en-US" altLang="zh-CN" sz="2000" i="1" baseline="30000" dirty="0" smtClean="0"/>
                  <a:t>s </a:t>
                </a:r>
                <a:r>
                  <a:rPr lang="en-US" altLang="zh-CN" sz="2000" dirty="0" smtClean="0"/>
                  <a:t>X</a:t>
                </a:r>
                <a:r>
                  <a:rPr lang="en-US" altLang="zh-CN" sz="2000" i="1" dirty="0" smtClean="0"/>
                  <a:t> M </a:t>
                </a:r>
                <a:r>
                  <a:rPr lang="en-US" altLang="zh-CN" sz="2000" dirty="0" smtClean="0"/>
                  <a:t>X</a:t>
                </a:r>
                <a:r>
                  <a:rPr lang="en-US" altLang="zh-CN" sz="2000" i="1" dirty="0" smtClean="0"/>
                  <a:t> R</a:t>
                </a:r>
                <a:r>
                  <a:rPr lang="en-US" altLang="zh-CN" sz="2000" i="1" baseline="30000" dirty="0" smtClean="0"/>
                  <a:t>E</a:t>
                </a:r>
                <a:endParaRPr lang="zh-CN" altLang="en-US" sz="2000" i="1" baseline="30000" dirty="0"/>
              </a:p>
            </p:txBody>
          </p:sp>
        </mc:Choice>
        <mc:Fallback>
          <p:sp>
            <p:nvSpPr>
              <p:cNvPr id="8" name="文本框 7"/>
              <p:cNvSpPr txBox="1">
                <a:spLocks noRot="1" noChangeAspect="1" noMove="1" noResize="1" noEditPoints="1" noAdjustHandles="1" noChangeArrowheads="1" noChangeShapeType="1" noTextEdit="1"/>
              </p:cNvSpPr>
              <p:nvPr/>
            </p:nvSpPr>
            <p:spPr>
              <a:xfrm>
                <a:off x="971600" y="2276872"/>
                <a:ext cx="2033185" cy="307777"/>
              </a:xfrm>
              <a:prstGeom prst="rect">
                <a:avLst/>
              </a:prstGeom>
              <a:blipFill rotWithShape="0">
                <a:blip r:embed="rId1"/>
                <a:stretch>
                  <a:fillRect l="-4192" t="-24000" r="-4491" b="-52000"/>
                </a:stretch>
              </a:blipFill>
            </p:spPr>
            <p:txBody>
              <a:bodyPr/>
              <a:lstStyle/>
              <a:p>
                <a:r>
                  <a:rPr lang="zh-CN" altLang="en-US">
                    <a:noFill/>
                  </a:rPr>
                  <a:t> </a:t>
                </a:r>
                <a:endParaRPr lang="zh-CN" altLang="en-US">
                  <a:noFill/>
                </a:endParaRPr>
              </a:p>
            </p:txBody>
          </p:sp>
        </mc:Fallback>
      </mc:AlternateContent>
      <p:sp>
        <p:nvSpPr>
          <p:cNvPr id="9" name="矩形 8"/>
          <p:cNvSpPr/>
          <p:nvPr/>
        </p:nvSpPr>
        <p:spPr>
          <a:xfrm>
            <a:off x="608336" y="4537429"/>
            <a:ext cx="6961112" cy="1477328"/>
          </a:xfrm>
          <a:prstGeom prst="rect">
            <a:avLst/>
          </a:prstGeom>
        </p:spPr>
        <p:txBody>
          <a:bodyPr wrap="square">
            <a:spAutoFit/>
          </a:bodyPr>
          <a:lstStyle/>
          <a:p>
            <a:pPr marL="0" lvl="1" eaLnBrk="1" hangingPunct="1">
              <a:lnSpc>
                <a:spcPct val="150000"/>
              </a:lnSpc>
            </a:pPr>
            <a:r>
              <a:rPr lang="zh-CN" altLang="en-US" sz="2000" b="1" dirty="0" smtClean="0">
                <a:solidFill>
                  <a:srgbClr val="0000FF"/>
                </a:solidFill>
                <a:latin typeface="微软雅黑" pitchFamily="34" charset="-122"/>
                <a:ea typeface="微软雅黑" pitchFamily="34" charset="-122"/>
              </a:rPr>
              <a:t>在基数</a:t>
            </a:r>
            <a:r>
              <a:rPr lang="en-US" altLang="zh-CN" sz="2000" b="1" dirty="0" smtClean="0">
                <a:solidFill>
                  <a:srgbClr val="0000FF"/>
                </a:solidFill>
                <a:latin typeface="微软雅黑" pitchFamily="34" charset="-122"/>
                <a:ea typeface="微软雅黑" pitchFamily="34" charset="-122"/>
              </a:rPr>
              <a:t>R</a:t>
            </a:r>
            <a:r>
              <a:rPr lang="zh-CN" altLang="en-US" sz="2000" b="1" dirty="0" smtClean="0">
                <a:solidFill>
                  <a:srgbClr val="0000FF"/>
                </a:solidFill>
                <a:latin typeface="微软雅黑" pitchFamily="34" charset="-122"/>
                <a:ea typeface="微软雅黑" pitchFamily="34" charset="-122"/>
              </a:rPr>
              <a:t>一定的情况下：</a:t>
            </a:r>
            <a:endParaRPr lang="en-US" altLang="zh-CN" sz="2000" b="1" dirty="0" smtClean="0">
              <a:solidFill>
                <a:srgbClr val="0000FF"/>
              </a:solidFill>
              <a:latin typeface="微软雅黑" pitchFamily="34" charset="-122"/>
              <a:ea typeface="微软雅黑" pitchFamily="34" charset="-122"/>
            </a:endParaRPr>
          </a:p>
          <a:p>
            <a:pPr marL="0" lvl="1" indent="-457200" eaLnBrk="1" hangingPunct="1">
              <a:lnSpc>
                <a:spcPct val="150000"/>
              </a:lnSpc>
              <a:buFont typeface="Wingdings" charset="2"/>
              <a:buChar char="Ø"/>
            </a:pPr>
            <a:r>
              <a:rPr lang="en-US" altLang="zh-CN" sz="2000" b="1" dirty="0" smtClean="0">
                <a:solidFill>
                  <a:srgbClr val="0000FF"/>
                </a:solidFill>
                <a:latin typeface="微软雅黑" pitchFamily="34" charset="-122"/>
                <a:ea typeface="微软雅黑" pitchFamily="34" charset="-122"/>
              </a:rPr>
              <a:t>M</a:t>
            </a:r>
            <a:r>
              <a:rPr lang="zh-CN" altLang="en-US" sz="2000" b="1" dirty="0" smtClean="0">
                <a:solidFill>
                  <a:srgbClr val="0000FF"/>
                </a:solidFill>
                <a:latin typeface="微软雅黑" pitchFamily="34" charset="-122"/>
                <a:ea typeface="微软雅黑" pitchFamily="34" charset="-122"/>
              </a:rPr>
              <a:t>的位数决定了数的表示精度</a:t>
            </a:r>
            <a:endParaRPr lang="en-US" altLang="zh-CN" sz="2000" b="1" dirty="0" smtClean="0">
              <a:solidFill>
                <a:srgbClr val="0000FF"/>
              </a:solidFill>
              <a:latin typeface="微软雅黑" pitchFamily="34" charset="-122"/>
              <a:ea typeface="微软雅黑" pitchFamily="34" charset="-122"/>
            </a:endParaRPr>
          </a:p>
          <a:p>
            <a:pPr marL="0" lvl="1" indent="-457200" eaLnBrk="1" hangingPunct="1">
              <a:lnSpc>
                <a:spcPct val="150000"/>
              </a:lnSpc>
              <a:buFont typeface="Wingdings" charset="2"/>
              <a:buChar char="Ø"/>
            </a:pPr>
            <a:r>
              <a:rPr lang="en-US" altLang="zh-CN" sz="2000" b="1" dirty="0" smtClean="0">
                <a:solidFill>
                  <a:srgbClr val="0000FF"/>
                </a:solidFill>
                <a:latin typeface="微软雅黑" pitchFamily="34" charset="-122"/>
                <a:ea typeface="微软雅黑" pitchFamily="34" charset="-122"/>
              </a:rPr>
              <a:t>E</a:t>
            </a:r>
            <a:r>
              <a:rPr lang="zh-CN" altLang="en-US" sz="2000" b="1" dirty="0" smtClean="0">
                <a:solidFill>
                  <a:srgbClr val="0000FF"/>
                </a:solidFill>
                <a:latin typeface="微软雅黑" pitchFamily="34" charset="-122"/>
                <a:ea typeface="微软雅黑" pitchFamily="34" charset="-122"/>
              </a:rPr>
              <a:t>的位数决定了数的表示范围，其值确定了小数点的位置。</a:t>
            </a:r>
            <a:endParaRPr lang="zh-CN" altLang="en-US" sz="2000" b="1" dirty="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692696"/>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256692" y="1278941"/>
            <a:ext cx="7931224" cy="2292935"/>
          </a:xfrm>
          <a:prstGeom prst="rect">
            <a:avLst/>
          </a:prstGeom>
        </p:spPr>
        <p:txBody>
          <a:bodyPr wrap="square">
            <a:spAutoFit/>
          </a:bodyPr>
          <a:lstStyle/>
          <a:p>
            <a:pPr lvl="0" eaLnBrk="0" hangingPunct="0">
              <a:lnSpc>
                <a:spcPct val="115000"/>
              </a:lnSpc>
              <a:spcBef>
                <a:spcPct val="20000"/>
              </a:spcBef>
              <a:defRPr/>
            </a:pPr>
            <a:r>
              <a:rPr lang="zh-CN" altLang="en-US" sz="2000" b="1" kern="0" dirty="0" smtClean="0">
                <a:solidFill>
                  <a:srgbClr val="FF0000"/>
                </a:solidFill>
                <a:latin typeface="微软雅黑" pitchFamily="34" charset="-122"/>
                <a:ea typeface="微软雅黑" pitchFamily="34" charset="-122"/>
              </a:rPr>
              <a:t>动机：</a:t>
            </a:r>
            <a:endParaRPr lang="en-US" altLang="zh-CN" sz="2000" b="1" kern="0" dirty="0" smtClean="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解决正负号的表示问题</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en-US" altLang="zh-CN" sz="2000" dirty="0" smtClean="0">
                <a:solidFill>
                  <a:srgbClr val="000000"/>
                </a:solidFill>
                <a:latin typeface="微软雅黑" pitchFamily="34" charset="-122"/>
                <a:ea typeface="微软雅黑" pitchFamily="34" charset="-122"/>
              </a:rPr>
              <a:t>0</a:t>
            </a:r>
            <a:r>
              <a:rPr kumimoji="1" lang="zh-CN" altLang="en-US" sz="2000" dirty="0" smtClean="0">
                <a:solidFill>
                  <a:srgbClr val="000000"/>
                </a:solidFill>
                <a:latin typeface="微软雅黑" pitchFamily="34" charset="-122"/>
                <a:ea typeface="微软雅黑" pitchFamily="34" charset="-122"/>
              </a:rPr>
              <a:t>表示正号，</a:t>
            </a:r>
            <a:r>
              <a:rPr kumimoji="1" lang="en-US" altLang="zh-CN" sz="2000" dirty="0" smtClean="0">
                <a:solidFill>
                  <a:srgbClr val="000000"/>
                </a:solidFill>
                <a:latin typeface="微软雅黑" pitchFamily="34" charset="-122"/>
                <a:ea typeface="微软雅黑" pitchFamily="34" charset="-122"/>
              </a:rPr>
              <a:t>1</a:t>
            </a:r>
            <a:r>
              <a:rPr kumimoji="1" lang="zh-CN" altLang="en-US" sz="2000" dirty="0" smtClean="0">
                <a:solidFill>
                  <a:srgbClr val="000000"/>
                </a:solidFill>
                <a:latin typeface="微软雅黑" pitchFamily="34" charset="-122"/>
                <a:ea typeface="微软雅黑" pitchFamily="34" charset="-122"/>
              </a:rPr>
              <a:t>表示负号</a:t>
            </a:r>
            <a:endParaRPr kumimoji="1" lang="en-US" altLang="zh-CN" sz="2000" dirty="0" smtClean="0">
              <a:solidFill>
                <a:srgbClr val="00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符号能否和数值部分一起参加运算</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a:solidFill>
                  <a:srgbClr val="000000"/>
                </a:solidFill>
                <a:latin typeface="微软雅黑" pitchFamily="34" charset="-122"/>
                <a:ea typeface="微软雅黑" pitchFamily="34" charset="-122"/>
              </a:rPr>
              <a:t>原</a:t>
            </a:r>
            <a:r>
              <a:rPr kumimoji="1" lang="zh-CN" altLang="en-US" sz="2000" dirty="0" smtClean="0">
                <a:solidFill>
                  <a:srgbClr val="000000"/>
                </a:solidFill>
                <a:latin typeface="微软雅黑" pitchFamily="34" charset="-122"/>
                <a:ea typeface="微软雅黑" pitchFamily="34" charset="-122"/>
              </a:rPr>
              <a:t>码、反码、补码和移码</a:t>
            </a:r>
            <a:endParaRPr kumimoji="1" lang="en-US" altLang="zh-CN" sz="2000" dirty="0" smtClean="0">
              <a:solidFill>
                <a:srgbClr val="000000"/>
              </a:solidFill>
              <a:latin typeface="微软雅黑" pitchFamily="34" charset="-122"/>
              <a:ea typeface="微软雅黑" pitchFamily="34" charset="-122"/>
            </a:endParaRPr>
          </a:p>
        </p:txBody>
      </p:sp>
      <p:sp>
        <p:nvSpPr>
          <p:cNvPr id="13" name="矩形 12"/>
          <p:cNvSpPr/>
          <p:nvPr/>
        </p:nvSpPr>
        <p:spPr>
          <a:xfrm>
            <a:off x="323528" y="3571876"/>
            <a:ext cx="8574124" cy="1015663"/>
          </a:xfrm>
          <a:prstGeom prst="rect">
            <a:avLst/>
          </a:prstGeom>
        </p:spPr>
        <p:txBody>
          <a:bodyPr wrap="square">
            <a:spAutoFit/>
          </a:bodyPr>
          <a:lstStyle/>
          <a:p>
            <a:pPr marL="0" lvl="1" eaLnBrk="1" hangingPunct="1">
              <a:lnSpc>
                <a:spcPct val="150000"/>
              </a:lnSpc>
            </a:pPr>
            <a:r>
              <a:rPr lang="zh-CN" altLang="en-US" sz="2000" b="1" dirty="0" smtClean="0">
                <a:solidFill>
                  <a:srgbClr val="0000FF"/>
                </a:solidFill>
                <a:latin typeface="微软雅黑" pitchFamily="34" charset="-122"/>
                <a:ea typeface="微软雅黑" pitchFamily="34" charset="-122"/>
              </a:rPr>
              <a:t>任意一个浮点数可以用一个定点小数和定点整数表示，所以只需要考虑定点数的编码问题。</a:t>
            </a:r>
            <a:endParaRPr lang="en-US" altLang="zh-CN" sz="2000" b="1" dirty="0" smtClean="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7504" y="1340768"/>
            <a:ext cx="5166320" cy="446276"/>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000000"/>
                </a:solidFill>
                <a:latin typeface="微软雅黑" pitchFamily="34" charset="-122"/>
                <a:ea typeface="微软雅黑" pitchFamily="34" charset="-122"/>
              </a:rPr>
              <a:t>4</a:t>
            </a:r>
            <a:r>
              <a:rPr lang="zh-CN" altLang="en-US" sz="2000" b="1" kern="0" dirty="0" smtClean="0">
                <a:solidFill>
                  <a:srgbClr val="000000"/>
                </a:solidFill>
                <a:latin typeface="微软雅黑" pitchFamily="34" charset="-122"/>
                <a:ea typeface="微软雅黑" pitchFamily="34" charset="-122"/>
              </a:rPr>
              <a:t>）真值</a:t>
            </a:r>
            <a:r>
              <a:rPr lang="zh-CN" altLang="en-US" sz="2000" b="1" kern="0" dirty="0">
                <a:solidFill>
                  <a:srgbClr val="000000"/>
                </a:solidFill>
                <a:latin typeface="微软雅黑" pitchFamily="34" charset="-122"/>
                <a:ea typeface="微软雅黑" pitchFamily="34" charset="-122"/>
              </a:rPr>
              <a:t>和机器数</a:t>
            </a:r>
            <a:r>
              <a:rPr lang="zh-CN" altLang="en-US" sz="2000" b="1" kern="0" dirty="0">
                <a:solidFill>
                  <a:srgbClr val="FF0000"/>
                </a:solidFill>
                <a:latin typeface="微软雅黑" pitchFamily="34" charset="-122"/>
                <a:ea typeface="微软雅黑" pitchFamily="34" charset="-122"/>
              </a:rPr>
              <a:t>（非常重要的概念</a:t>
            </a:r>
            <a:r>
              <a:rPr lang="zh-CN" altLang="en-US" sz="2000" b="1" kern="0" dirty="0" smtClean="0">
                <a:solidFill>
                  <a:srgbClr val="FF0000"/>
                </a:solidFill>
                <a:latin typeface="微软雅黑" pitchFamily="34" charset="-122"/>
                <a:ea typeface="微软雅黑" pitchFamily="34" charset="-122"/>
              </a:rPr>
              <a:t>）</a:t>
            </a:r>
            <a:endParaRPr lang="en-US" altLang="zh-CN" sz="2000" b="1" kern="0" dirty="0" smtClean="0">
              <a:solidFill>
                <a:srgbClr val="FF0000"/>
              </a:solidFill>
              <a:latin typeface="微软雅黑" pitchFamily="34" charset="-122"/>
              <a:ea typeface="微软雅黑" pitchFamily="34" charset="-122"/>
            </a:endParaRPr>
          </a:p>
        </p:txBody>
      </p:sp>
      <p:sp>
        <p:nvSpPr>
          <p:cNvPr id="10" name="矩形 9"/>
          <p:cNvSpPr/>
          <p:nvPr/>
        </p:nvSpPr>
        <p:spPr>
          <a:xfrm>
            <a:off x="323528" y="1772816"/>
            <a:ext cx="8013576" cy="1615827"/>
          </a:xfrm>
          <a:prstGeom prst="rect">
            <a:avLst/>
          </a:prstGeom>
        </p:spPr>
        <p:txBody>
          <a:bodyPr wrap="square">
            <a:spAutoFit/>
          </a:bodyPr>
          <a:lstStyle/>
          <a:p>
            <a:pPr marL="342900" lvl="0" indent="-342900">
              <a:lnSpc>
                <a:spcPct val="150000"/>
              </a:lnSpc>
              <a:buFont typeface="Wingdings" charset="2"/>
              <a:buChar char="Ø"/>
            </a:pPr>
            <a:r>
              <a:rPr kumimoji="1" lang="zh-CN" altLang="en-US" sz="2200" dirty="0">
                <a:solidFill>
                  <a:srgbClr val="000000"/>
                </a:solidFill>
                <a:latin typeface="微软雅黑" pitchFamily="34" charset="-122"/>
                <a:ea typeface="微软雅黑" pitchFamily="34" charset="-122"/>
              </a:rPr>
              <a:t>机器数</a:t>
            </a:r>
            <a:r>
              <a:rPr kumimoji="1" lang="zh-CN" altLang="en-US" sz="2200" dirty="0" smtClean="0">
                <a:solidFill>
                  <a:srgbClr val="000000"/>
                </a:solidFill>
                <a:latin typeface="微软雅黑" pitchFamily="34" charset="-122"/>
                <a:ea typeface="微软雅黑" pitchFamily="34" charset="-122"/>
              </a:rPr>
              <a:t>：数值数据在计算机内部编码表示的数称为机器数，也即用</a:t>
            </a:r>
            <a:r>
              <a:rPr kumimoji="1" lang="en-US" altLang="zh-CN" sz="2200" dirty="0">
                <a:solidFill>
                  <a:srgbClr val="000000"/>
                </a:solidFill>
                <a:latin typeface="微软雅黑" pitchFamily="34" charset="-122"/>
                <a:ea typeface="微软雅黑" pitchFamily="34" charset="-122"/>
              </a:rPr>
              <a:t>0</a:t>
            </a:r>
            <a:r>
              <a:rPr kumimoji="1" lang="zh-CN" altLang="en-US" sz="2200" dirty="0">
                <a:solidFill>
                  <a:srgbClr val="000000"/>
                </a:solidFill>
                <a:latin typeface="微软雅黑" pitchFamily="34" charset="-122"/>
                <a:ea typeface="微软雅黑" pitchFamily="34" charset="-122"/>
              </a:rPr>
              <a:t>和</a:t>
            </a:r>
            <a:r>
              <a:rPr kumimoji="1" lang="en-US" altLang="zh-CN" sz="2200" dirty="0">
                <a:solidFill>
                  <a:srgbClr val="000000"/>
                </a:solidFill>
                <a:latin typeface="微软雅黑" pitchFamily="34" charset="-122"/>
                <a:ea typeface="微软雅黑" pitchFamily="34" charset="-122"/>
              </a:rPr>
              <a:t>1</a:t>
            </a:r>
            <a:r>
              <a:rPr kumimoji="1" lang="zh-CN" altLang="en-US" sz="2200" dirty="0">
                <a:solidFill>
                  <a:srgbClr val="000000"/>
                </a:solidFill>
                <a:latin typeface="微软雅黑" pitchFamily="34" charset="-122"/>
                <a:ea typeface="微软雅黑" pitchFamily="34" charset="-122"/>
              </a:rPr>
              <a:t>编码的计算机内部的</a:t>
            </a:r>
            <a:r>
              <a:rPr kumimoji="1" lang="en-US" altLang="zh-CN" sz="2200" dirty="0">
                <a:solidFill>
                  <a:srgbClr val="000000"/>
                </a:solidFill>
                <a:latin typeface="微软雅黑" pitchFamily="34" charset="-122"/>
                <a:ea typeface="微软雅黑" pitchFamily="34" charset="-122"/>
              </a:rPr>
              <a:t>0/1</a:t>
            </a:r>
            <a:r>
              <a:rPr kumimoji="1" lang="zh-CN" altLang="en-US" sz="2200" dirty="0">
                <a:solidFill>
                  <a:srgbClr val="000000"/>
                </a:solidFill>
                <a:latin typeface="微软雅黑" pitchFamily="34" charset="-122"/>
                <a:ea typeface="微软雅黑" pitchFamily="34" charset="-122"/>
              </a:rPr>
              <a:t>序列</a:t>
            </a:r>
            <a:endParaRPr kumimoji="1" lang="zh-CN" altLang="en-US" sz="2200" dirty="0">
              <a:solidFill>
                <a:srgbClr val="00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200" dirty="0">
                <a:solidFill>
                  <a:srgbClr val="000000"/>
                </a:solidFill>
                <a:latin typeface="微软雅黑" pitchFamily="34" charset="-122"/>
                <a:ea typeface="微软雅黑" pitchFamily="34" charset="-122"/>
              </a:rPr>
              <a:t>真值</a:t>
            </a:r>
            <a:r>
              <a:rPr kumimoji="1" lang="zh-CN" altLang="en-US" sz="2200" dirty="0" smtClean="0">
                <a:solidFill>
                  <a:srgbClr val="000000"/>
                </a:solidFill>
                <a:latin typeface="微软雅黑" pitchFamily="34" charset="-122"/>
                <a:ea typeface="微软雅黑" pitchFamily="34" charset="-122"/>
              </a:rPr>
              <a:t>：机器数真正</a:t>
            </a:r>
            <a:r>
              <a:rPr kumimoji="1" lang="zh-CN" altLang="en-US" sz="2200" dirty="0">
                <a:solidFill>
                  <a:srgbClr val="000000"/>
                </a:solidFill>
                <a:latin typeface="微软雅黑" pitchFamily="34" charset="-122"/>
                <a:ea typeface="微软雅黑" pitchFamily="34" charset="-122"/>
              </a:rPr>
              <a:t>的值，即</a:t>
            </a:r>
            <a:r>
              <a:rPr kumimoji="1" lang="zh-CN" altLang="en-US" sz="2200" dirty="0" smtClean="0">
                <a:solidFill>
                  <a:srgbClr val="000000"/>
                </a:solidFill>
                <a:latin typeface="微软雅黑" pitchFamily="34" charset="-122"/>
                <a:ea typeface="微软雅黑" pitchFamily="34" charset="-122"/>
              </a:rPr>
              <a:t>现实世界中中</a:t>
            </a:r>
            <a:r>
              <a:rPr kumimoji="1" lang="zh-CN" altLang="en-US" sz="2200" dirty="0">
                <a:solidFill>
                  <a:srgbClr val="000000"/>
                </a:solidFill>
                <a:latin typeface="微软雅黑" pitchFamily="34" charset="-122"/>
                <a:ea typeface="微软雅黑" pitchFamily="34" charset="-122"/>
              </a:rPr>
              <a:t>带正负号的</a:t>
            </a:r>
            <a:r>
              <a:rPr kumimoji="1" lang="zh-CN" altLang="en-US" sz="2200" dirty="0" smtClean="0">
                <a:solidFill>
                  <a:srgbClr val="000000"/>
                </a:solidFill>
                <a:latin typeface="微软雅黑" pitchFamily="34" charset="-122"/>
                <a:ea typeface="微软雅黑" pitchFamily="34" charset="-122"/>
              </a:rPr>
              <a:t>数</a:t>
            </a:r>
            <a:endParaRPr kumimoji="1" lang="zh-CN" altLang="en-US" sz="2200" dirty="0">
              <a:solidFill>
                <a:srgbClr val="000000"/>
              </a:solidFill>
              <a:latin typeface="微软雅黑" pitchFamily="34" charset="-122"/>
              <a:ea typeface="微软雅黑" pitchFamily="34" charset="-122"/>
            </a:endParaRPr>
          </a:p>
        </p:txBody>
      </p:sp>
      <p:sp>
        <p:nvSpPr>
          <p:cNvPr id="9" name="矩形 8"/>
          <p:cNvSpPr/>
          <p:nvPr/>
        </p:nvSpPr>
        <p:spPr>
          <a:xfrm>
            <a:off x="201352" y="3403815"/>
            <a:ext cx="7632848" cy="961289"/>
          </a:xfrm>
          <a:prstGeom prst="rect">
            <a:avLst/>
          </a:prstGeom>
        </p:spPr>
        <p:txBody>
          <a:bodyPr wrap="square">
            <a:spAutoFit/>
          </a:bodyPr>
          <a:lstStyle/>
          <a:p>
            <a:pPr lvl="1">
              <a:lnSpc>
                <a:spcPct val="150000"/>
              </a:lnSpc>
              <a:defRPr/>
            </a:pPr>
            <a:r>
              <a:rPr lang="zh-CN" altLang="en-US" sz="2000" b="1" dirty="0">
                <a:latin typeface="微软雅黑" pitchFamily="34" charset="-122"/>
                <a:ea typeface="微软雅黑" pitchFamily="34" charset="-122"/>
              </a:rPr>
              <a:t>例：</a:t>
            </a:r>
            <a:r>
              <a:rPr lang="en-US" altLang="zh-CN" sz="2000" b="1" dirty="0">
                <a:latin typeface="微软雅黑" pitchFamily="34" charset="-122"/>
                <a:ea typeface="微软雅黑" pitchFamily="34" charset="-122"/>
              </a:rPr>
              <a:t>unsigned short</a:t>
            </a:r>
            <a:r>
              <a:rPr lang="zh-CN" altLang="en-US" sz="2000" b="1" dirty="0">
                <a:latin typeface="微软雅黑" pitchFamily="34" charset="-122"/>
                <a:ea typeface="微软雅黑" pitchFamily="34" charset="-122"/>
              </a:rPr>
              <a:t>型变量</a:t>
            </a:r>
            <a:r>
              <a:rPr lang="en-US" altLang="zh-CN" sz="2000" b="1" dirty="0">
                <a:latin typeface="微软雅黑" pitchFamily="34" charset="-122"/>
                <a:ea typeface="微软雅黑" pitchFamily="34" charset="-122"/>
              </a:rPr>
              <a:t>x</a:t>
            </a:r>
            <a:r>
              <a:rPr lang="zh-CN" altLang="en-US" sz="2000" b="1" dirty="0">
                <a:latin typeface="微软雅黑" pitchFamily="34" charset="-122"/>
                <a:ea typeface="微软雅黑" pitchFamily="34" charset="-122"/>
              </a:rPr>
              <a:t>的真值是</a:t>
            </a:r>
            <a:r>
              <a:rPr lang="en-US" altLang="zh-CN" sz="2000" b="1" dirty="0">
                <a:latin typeface="微软雅黑" pitchFamily="34" charset="-122"/>
                <a:ea typeface="微软雅黑" pitchFamily="34" charset="-122"/>
              </a:rPr>
              <a:t>127</a:t>
            </a:r>
            <a:r>
              <a:rPr lang="zh-CN" altLang="en-US" sz="2000" b="1" dirty="0">
                <a:latin typeface="微软雅黑" pitchFamily="34" charset="-122"/>
                <a:ea typeface="微软雅黑" pitchFamily="34" charset="-122"/>
              </a:rPr>
              <a:t>，其机器数是多少？</a:t>
            </a:r>
            <a:endParaRPr lang="en-US" altLang="zh-CN" sz="2000" b="1" dirty="0">
              <a:latin typeface="微软雅黑" pitchFamily="34" charset="-122"/>
              <a:ea typeface="微软雅黑" pitchFamily="34" charset="-122"/>
            </a:endParaRPr>
          </a:p>
          <a:p>
            <a:pPr lvl="1">
              <a:lnSpc>
                <a:spcPct val="150000"/>
              </a:lnSpc>
              <a:defRPr/>
            </a:pPr>
            <a:r>
              <a:rPr lang="en-US" altLang="zh-CN" sz="2000" b="1" dirty="0">
                <a:latin typeface="微软雅黑" pitchFamily="34" charset="-122"/>
                <a:ea typeface="微软雅黑" pitchFamily="34" charset="-122"/>
              </a:rPr>
              <a:t>127=2</a:t>
            </a:r>
            <a:r>
              <a:rPr lang="en-US" altLang="zh-CN" sz="2000" b="1" baseline="30000" dirty="0">
                <a:latin typeface="微软雅黑" pitchFamily="34" charset="-122"/>
                <a:ea typeface="微软雅黑" pitchFamily="34" charset="-122"/>
              </a:rPr>
              <a:t>7</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，其机器数为</a:t>
            </a:r>
            <a:r>
              <a:rPr lang="en-US" altLang="zh-CN" sz="2000" b="1" dirty="0">
                <a:latin typeface="微软雅黑" pitchFamily="34" charset="-122"/>
                <a:ea typeface="微软雅黑" pitchFamily="34" charset="-122"/>
              </a:rPr>
              <a:t>0000 0000 0111 1111</a:t>
            </a:r>
            <a:endParaRPr lang="en-US" altLang="zh-CN" sz="2000" b="1" dirty="0">
              <a:latin typeface="微软雅黑" pitchFamily="34" charset="-122"/>
              <a:ea typeface="微软雅黑" pitchFamily="34" charset="-122"/>
            </a:endParaRPr>
          </a:p>
        </p:txBody>
      </p:sp>
      <p:sp>
        <p:nvSpPr>
          <p:cNvPr id="11" name="Text Box 9"/>
          <p:cNvSpPr txBox="1">
            <a:spLocks noChangeArrowheads="1"/>
          </p:cNvSpPr>
          <p:nvPr/>
        </p:nvSpPr>
        <p:spPr bwMode="auto">
          <a:xfrm>
            <a:off x="201352" y="4602789"/>
            <a:ext cx="864096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lang="zh-CN" altLang="en-US" sz="2200" dirty="0" smtClean="0">
                <a:solidFill>
                  <a:srgbClr val="FF0000"/>
                </a:solidFill>
                <a:latin typeface="微软雅黑" pitchFamily="34" charset="-122"/>
                <a:ea typeface="微软雅黑" pitchFamily="34" charset="-122"/>
              </a:rPr>
              <a:t>给定一个</a:t>
            </a:r>
            <a:r>
              <a:rPr lang="en-US" altLang="zh-CN" sz="2200" dirty="0" smtClean="0">
                <a:solidFill>
                  <a:srgbClr val="FF0000"/>
                </a:solidFill>
                <a:latin typeface="微软雅黑" pitchFamily="34" charset="-122"/>
                <a:ea typeface="微软雅黑" pitchFamily="34" charset="-122"/>
              </a:rPr>
              <a:t>0/1</a:t>
            </a:r>
            <a:r>
              <a:rPr lang="zh-CN" altLang="en-US" sz="2200" dirty="0" smtClean="0">
                <a:solidFill>
                  <a:srgbClr val="FF0000"/>
                </a:solidFill>
                <a:latin typeface="微软雅黑" pitchFamily="34" charset="-122"/>
                <a:ea typeface="微软雅黑" pitchFamily="34" charset="-122"/>
              </a:rPr>
              <a:t>序列，在未确定采用什么进位记数制、定点还是浮点表示以及编码表示方法之前，它所代表的的数值数据的值是无法确定</a:t>
            </a:r>
            <a:endParaRPr lang="zh-CN" altLang="en-US" sz="2200" dirty="0">
              <a:solidFill>
                <a:srgbClr val="FF0000"/>
              </a:solidFill>
              <a:latin typeface="微软雅黑" pitchFamily="34" charset="-122"/>
              <a:ea typeface="微软雅黑" pitchFamily="34" charset="-122"/>
            </a:endParaRPr>
          </a:p>
        </p:txBody>
      </p:sp>
      <p:sp>
        <p:nvSpPr>
          <p:cNvPr id="12" name="矩形 11"/>
          <p:cNvSpPr/>
          <p:nvPr/>
        </p:nvSpPr>
        <p:spPr>
          <a:xfrm>
            <a:off x="323528" y="5590401"/>
            <a:ext cx="6264696" cy="430887"/>
          </a:xfrm>
          <a:prstGeom prst="rect">
            <a:avLst/>
          </a:prstGeom>
        </p:spPr>
        <p:txBody>
          <a:bodyPr wrap="square">
            <a:spAutoFit/>
          </a:bodyPr>
          <a:lstStyle/>
          <a:p>
            <a:pPr marL="685800" lvl="1" indent="-190500">
              <a:lnSpc>
                <a:spcPct val="110000"/>
              </a:lnSpc>
              <a:spcBef>
                <a:spcPct val="15000"/>
              </a:spcBef>
              <a:buFontTx/>
              <a:buNone/>
            </a:pPr>
            <a:r>
              <a:rPr lang="zh-CN" altLang="en-US" sz="2000" b="1" dirty="0" smtClean="0">
                <a:latin typeface="微软雅黑" pitchFamily="34" charset="-122"/>
                <a:ea typeface="微软雅黑" pitchFamily="34" charset="-122"/>
              </a:rPr>
              <a:t>例：机器</a:t>
            </a:r>
            <a:r>
              <a:rPr lang="zh-CN" altLang="en-US" sz="2000" b="1" dirty="0">
                <a:latin typeface="微软雅黑" pitchFamily="34" charset="-122"/>
                <a:ea typeface="微软雅黑" pitchFamily="34" charset="-122"/>
              </a:rPr>
              <a:t>数</a:t>
            </a:r>
            <a:r>
              <a:rPr lang="en-US" altLang="zh-CN" sz="2000" b="1" dirty="0">
                <a:latin typeface="微软雅黑" pitchFamily="34" charset="-122"/>
                <a:ea typeface="微软雅黑" pitchFamily="34" charset="-122"/>
              </a:rPr>
              <a:t> 01011001</a:t>
            </a:r>
            <a:r>
              <a:rPr lang="zh-CN" altLang="en-US" sz="2000" b="1" dirty="0">
                <a:latin typeface="微软雅黑" pitchFamily="34" charset="-122"/>
                <a:ea typeface="微软雅黑" pitchFamily="34" charset="-122"/>
              </a:rPr>
              <a:t>的值是多少？</a:t>
            </a:r>
            <a:endParaRPr lang="zh-CN" altLang="en-US" sz="2000" b="1" dirty="0">
              <a:latin typeface="微软雅黑" pitchFamily="34" charset="-122"/>
              <a:ea typeface="微软雅黑" pitchFamily="34" charset="-122"/>
            </a:endParaRPr>
          </a:p>
        </p:txBody>
      </p:sp>
      <p:sp>
        <p:nvSpPr>
          <p:cNvPr id="13" name="Text Box 4"/>
          <p:cNvSpPr txBox="1">
            <a:spLocks noChangeArrowheads="1"/>
          </p:cNvSpPr>
          <p:nvPr/>
        </p:nvSpPr>
        <p:spPr bwMode="auto">
          <a:xfrm>
            <a:off x="5468669" y="5605789"/>
            <a:ext cx="2860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a:latin typeface="微软雅黑" pitchFamily="34" charset="-122"/>
                <a:ea typeface="微软雅黑" pitchFamily="34" charset="-122"/>
              </a:rPr>
              <a:t>答案是：不知道！</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107504" y="1340768"/>
            <a:ext cx="7931224" cy="2363724"/>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1</a:t>
            </a:r>
            <a:r>
              <a:rPr lang="zh-CN" altLang="en-US" sz="2400" b="1" kern="0" dirty="0" smtClean="0">
                <a:solidFill>
                  <a:srgbClr val="FF0000"/>
                </a:solidFill>
                <a:latin typeface="微软雅黑" pitchFamily="34" charset="-122"/>
                <a:ea typeface="微软雅黑" pitchFamily="34" charset="-122"/>
              </a:rPr>
              <a:t>）原码表示法</a:t>
            </a:r>
            <a:endParaRPr lang="en-US" altLang="zh-CN" sz="2400" b="1" kern="0" dirty="0" smtClean="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由符号位直接后跟数值位构成，因此也称“符号</a:t>
            </a:r>
            <a:r>
              <a:rPr kumimoji="1" lang="en-US" altLang="zh-CN" sz="2000" dirty="0" smtClean="0">
                <a:solidFill>
                  <a:srgbClr val="000000"/>
                </a:solidFill>
                <a:latin typeface="微软雅黑" pitchFamily="34" charset="-122"/>
                <a:ea typeface="微软雅黑" pitchFamily="34" charset="-122"/>
              </a:rPr>
              <a:t>-</a:t>
            </a:r>
            <a:r>
              <a:rPr kumimoji="1" lang="zh-CN" altLang="en-US" sz="2000" dirty="0" smtClean="0">
                <a:solidFill>
                  <a:srgbClr val="000000"/>
                </a:solidFill>
                <a:latin typeface="微软雅黑" pitchFamily="34" charset="-122"/>
                <a:ea typeface="微软雅黑" pitchFamily="34" charset="-122"/>
              </a:rPr>
              <a:t>数值”</a:t>
            </a:r>
            <a:r>
              <a:rPr kumimoji="1" lang="en-US" altLang="zh-CN" sz="2000" dirty="0">
                <a:solidFill>
                  <a:srgbClr val="000000"/>
                </a:solidFill>
                <a:latin typeface="微软雅黑" pitchFamily="34" charset="-122"/>
                <a:ea typeface="微软雅黑" pitchFamily="34" charset="-122"/>
              </a:rPr>
              <a:t> </a:t>
            </a:r>
            <a:r>
              <a:rPr kumimoji="1" lang="zh-CN" altLang="en-US" sz="2000" dirty="0">
                <a:solidFill>
                  <a:srgbClr val="000000"/>
                </a:solidFill>
                <a:latin typeface="微软雅黑" pitchFamily="34" charset="-122"/>
                <a:ea typeface="微软雅黑" pitchFamily="34" charset="-122"/>
              </a:rPr>
              <a:t>（</a:t>
            </a:r>
            <a:r>
              <a:rPr kumimoji="1" lang="en-US" altLang="zh-CN" sz="2000" dirty="0">
                <a:solidFill>
                  <a:srgbClr val="000000"/>
                </a:solidFill>
                <a:latin typeface="微软雅黑" pitchFamily="34" charset="-122"/>
                <a:ea typeface="微软雅黑" pitchFamily="34" charset="-122"/>
              </a:rPr>
              <a:t>Sign and Magnitude </a:t>
            </a:r>
            <a:r>
              <a:rPr kumimoji="1" lang="zh-CN" altLang="en-US" sz="2000" dirty="0">
                <a:solidFill>
                  <a:srgbClr val="000000"/>
                </a:solidFill>
                <a:latin typeface="微软雅黑" pitchFamily="34" charset="-122"/>
                <a:ea typeface="微软雅黑" pitchFamily="34" charset="-122"/>
              </a:rPr>
              <a:t>）表示</a:t>
            </a:r>
            <a:r>
              <a:rPr kumimoji="1" lang="zh-CN" altLang="en-US" sz="2000" dirty="0" smtClean="0">
                <a:solidFill>
                  <a:srgbClr val="000000"/>
                </a:solidFill>
                <a:latin typeface="微软雅黑" pitchFamily="34" charset="-122"/>
                <a:ea typeface="微软雅黑" pitchFamily="34" charset="-122"/>
              </a:rPr>
              <a:t>法；</a:t>
            </a:r>
            <a:endParaRPr kumimoji="1" lang="en-US" altLang="zh-CN" sz="2000" dirty="0" smtClean="0">
              <a:solidFill>
                <a:srgbClr val="00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原</a:t>
            </a:r>
            <a:r>
              <a:rPr kumimoji="1" lang="zh-CN" altLang="en-US" sz="2000" dirty="0" smtClean="0">
                <a:solidFill>
                  <a:srgbClr val="000000"/>
                </a:solidFill>
                <a:latin typeface="微软雅黑" pitchFamily="34" charset="-122"/>
                <a:ea typeface="微软雅黑" pitchFamily="34" charset="-122"/>
              </a:rPr>
              <a:t>码表示法中，正数和负数的编码仅符号位不同，数值位部分完全相同。</a:t>
            </a:r>
            <a:endParaRPr kumimoji="1" lang="en-US" altLang="zh-CN" sz="2000" dirty="0" smtClean="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作业</a:t>
            </a:r>
            <a:endParaRPr lang="zh-CN" altLang="en-US" dirty="0"/>
          </a:p>
        </p:txBody>
      </p:sp>
      <p:sp>
        <p:nvSpPr>
          <p:cNvPr id="3" name="内容占位符 2"/>
          <p:cNvSpPr>
            <a:spLocks noGrp="1"/>
          </p:cNvSpPr>
          <p:nvPr>
            <p:ph idx="1"/>
          </p:nvPr>
        </p:nvSpPr>
        <p:spPr>
          <a:xfrm>
            <a:off x="107504" y="764704"/>
            <a:ext cx="8507288" cy="5112568"/>
          </a:xfrm>
        </p:spPr>
        <p:txBody>
          <a:bodyPr/>
          <a:lstStyle/>
          <a:p>
            <a:r>
              <a:rPr lang="zh-CN" altLang="en-US" dirty="0" smtClean="0"/>
              <a:t>袁老师第二版教材第</a:t>
            </a:r>
            <a:r>
              <a:rPr lang="en-US" altLang="zh-CN" dirty="0" smtClean="0"/>
              <a:t>2</a:t>
            </a:r>
            <a:r>
              <a:rPr lang="zh-CN" altLang="en-US" dirty="0" smtClean="0"/>
              <a:t>章课后习题</a:t>
            </a:r>
            <a:endParaRPr lang="en-US" altLang="zh-CN" dirty="0" smtClean="0"/>
          </a:p>
          <a:p>
            <a:pPr lvl="1"/>
            <a:r>
              <a:rPr lang="en-US" altLang="zh-CN" dirty="0" smtClean="0"/>
              <a:t>2</a:t>
            </a:r>
            <a:r>
              <a:rPr lang="zh-CN" altLang="en-US" dirty="0" smtClean="0"/>
              <a:t>、</a:t>
            </a:r>
            <a:r>
              <a:rPr lang="en-US" altLang="zh-CN" dirty="0" smtClean="0"/>
              <a:t>1-5</a:t>
            </a:r>
            <a:endParaRPr lang="en-US" altLang="zh-CN" dirty="0" smtClean="0"/>
          </a:p>
          <a:p>
            <a:pPr lvl="1"/>
            <a:r>
              <a:rPr lang="en-US" altLang="zh-CN" dirty="0" smtClean="0"/>
              <a:t>4</a:t>
            </a:r>
            <a:endParaRPr lang="en-US" altLang="zh-CN" dirty="0" smtClean="0"/>
          </a:p>
          <a:p>
            <a:pPr lvl="1"/>
            <a:r>
              <a:rPr lang="en-US" altLang="zh-CN" dirty="0" smtClean="0"/>
              <a:t>6</a:t>
            </a:r>
            <a:endParaRPr lang="en-US" altLang="zh-CN" dirty="0" smtClean="0"/>
          </a:p>
          <a:p>
            <a:pPr lvl="1"/>
            <a:r>
              <a:rPr lang="en-US" altLang="zh-CN" dirty="0" smtClean="0"/>
              <a:t>7</a:t>
            </a:r>
            <a:endParaRPr lang="en-US" altLang="zh-CN" dirty="0" smtClean="0"/>
          </a:p>
          <a:p>
            <a:pPr lvl="1"/>
            <a:r>
              <a:rPr lang="en-US" altLang="zh-CN" dirty="0" smtClean="0">
                <a:sym typeface="Wingdings" charset="2"/>
              </a:rPr>
              <a:t>11</a:t>
            </a:r>
            <a:endParaRPr lang="en-US" altLang="zh-CN" dirty="0" smtClean="0">
              <a:sym typeface="Wingdings" charset="2"/>
            </a:endParaRPr>
          </a:p>
          <a:p>
            <a:pPr lvl="1"/>
            <a:r>
              <a:rPr lang="en-US" altLang="zh-CN" dirty="0" smtClean="0">
                <a:sym typeface="Wingdings" charset="2"/>
              </a:rPr>
              <a:t>12: 1.75</a:t>
            </a:r>
            <a:r>
              <a:rPr lang="zh-CN" altLang="en-US" dirty="0" smtClean="0">
                <a:sym typeface="Wingdings" charset="2"/>
              </a:rPr>
              <a:t>， </a:t>
            </a:r>
            <a:r>
              <a:rPr lang="en-US" altLang="zh-CN" dirty="0" smtClean="0">
                <a:sym typeface="Wingdings" charset="2"/>
              </a:rPr>
              <a:t>258</a:t>
            </a:r>
            <a:endParaRPr lang="en-US" altLang="zh-CN" dirty="0" smtClean="0">
              <a:sym typeface="Wingdings" charset="2"/>
            </a:endParaRPr>
          </a:p>
          <a:p>
            <a:pPr lvl="1"/>
            <a:r>
              <a:rPr lang="en-US" altLang="zh-CN" dirty="0" smtClean="0">
                <a:sym typeface="Wingdings" charset="2"/>
              </a:rPr>
              <a:t>17</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107504" y="1307924"/>
            <a:ext cx="7931224" cy="1440394"/>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1</a:t>
            </a:r>
            <a:r>
              <a:rPr lang="zh-CN" altLang="en-US" sz="2400" b="1" kern="0" dirty="0" smtClean="0">
                <a:solidFill>
                  <a:srgbClr val="FF0000"/>
                </a:solidFill>
                <a:latin typeface="微软雅黑" pitchFamily="34" charset="-122"/>
                <a:ea typeface="微软雅黑" pitchFamily="34" charset="-122"/>
              </a:rPr>
              <a:t>）原码表示法</a:t>
            </a:r>
            <a:endParaRPr lang="en-US" altLang="zh-CN" sz="2400" b="1" kern="0" dirty="0" smtClean="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小数原码的</a:t>
            </a:r>
            <a:r>
              <a:rPr kumimoji="1" lang="zh-CN" altLang="en-US" sz="2000" dirty="0" smtClean="0">
                <a:solidFill>
                  <a:srgbClr val="000000"/>
                </a:solidFill>
                <a:latin typeface="微软雅黑" pitchFamily="34" charset="-122"/>
                <a:ea typeface="微软雅黑" pitchFamily="34" charset="-122"/>
              </a:rPr>
              <a:t>定义</a:t>
            </a:r>
            <a:endParaRPr kumimoji="1" lang="en-US" altLang="zh-CN" sz="2000" dirty="0" smtClean="0">
              <a:solidFill>
                <a:srgbClr val="000000"/>
              </a:solidFill>
              <a:latin typeface="微软雅黑" pitchFamily="34" charset="-122"/>
              <a:ea typeface="微软雅黑" pitchFamily="34" charset="-122"/>
            </a:endParaRPr>
          </a:p>
          <a:p>
            <a:pPr marL="342900" lvl="0" indent="-342900">
              <a:lnSpc>
                <a:spcPct val="150000"/>
              </a:lnSpc>
              <a:buFont typeface="Wingdings" charset="2"/>
              <a:buChar char="Ø"/>
            </a:pPr>
            <a:endParaRPr kumimoji="1" lang="zh-CN" altLang="en-US" sz="2000" dirty="0">
              <a:solidFill>
                <a:srgbClr val="000000"/>
              </a:solidFill>
              <a:latin typeface="微软雅黑" pitchFamily="34" charset="-122"/>
              <a:ea typeface="微软雅黑" pitchFamily="34" charset="-122"/>
            </a:endParaRPr>
          </a:p>
        </p:txBody>
      </p:sp>
      <p:graphicFrame>
        <p:nvGraphicFramePr>
          <p:cNvPr id="10" name="Object 12"/>
          <p:cNvGraphicFramePr>
            <a:graphicFrameLocks noChangeAspect="1"/>
          </p:cNvGraphicFramePr>
          <p:nvPr/>
        </p:nvGraphicFramePr>
        <p:xfrm>
          <a:off x="912813" y="3046413"/>
          <a:ext cx="4778375" cy="1093787"/>
        </p:xfrm>
        <a:graphic>
          <a:graphicData uri="http://schemas.openxmlformats.org/presentationml/2006/ole">
            <mc:AlternateContent xmlns:mc="http://schemas.openxmlformats.org/markup-compatibility/2006">
              <mc:Choice xmlns:v="urn:schemas-microsoft-com:vml" Requires="v">
                <p:oleObj spid="_x0000_s4367" name="公式" r:id="rId1" imgW="0" imgH="0" progId="Equation.3">
                  <p:embed/>
                </p:oleObj>
              </mc:Choice>
              <mc:Fallback>
                <p:oleObj name="公式" r:id="rId1" imgW="0" imgH="0" progId="Equation.3">
                  <p:embed/>
                  <p:pic>
                    <p:nvPicPr>
                      <p:cNvPr id="0" name="图片 4366"/>
                      <p:cNvPicPr>
                        <a:picLocks noChangeAspect="1" noChangeArrowheads="1"/>
                      </p:cNvPicPr>
                      <p:nvPr/>
                    </p:nvPicPr>
                    <p:blipFill>
                      <a:blip r:embed="rId2"/>
                      <a:srcRect/>
                      <a:stretch>
                        <a:fillRect/>
                      </a:stretch>
                    </p:blipFill>
                    <p:spPr bwMode="auto">
                      <a:xfrm>
                        <a:off x="912813" y="3046413"/>
                        <a:ext cx="4778375"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683568" y="2572253"/>
            <a:ext cx="6400800" cy="400110"/>
          </a:xfrm>
          <a:prstGeom prst="rect">
            <a:avLst/>
          </a:prstGeom>
        </p:spPr>
        <p:txBody>
          <a:bodyPr wrap="square">
            <a:spAutoFit/>
          </a:bodyPr>
          <a:lstStyle/>
          <a:p>
            <a:r>
              <a:rPr lang="zh-CN" altLang="en-US" sz="2000" b="1" dirty="0">
                <a:solidFill>
                  <a:srgbClr val="FF3399"/>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设</a:t>
            </a:r>
            <a:r>
              <a:rPr lang="en-US" altLang="zh-CN" sz="2000" b="1" dirty="0">
                <a:solidFill>
                  <a:srgbClr val="FF3300"/>
                </a:solidFill>
                <a:latin typeface="微软雅黑" pitchFamily="34" charset="-122"/>
                <a:ea typeface="微软雅黑" pitchFamily="34" charset="-122"/>
              </a:rPr>
              <a:t>[x]</a:t>
            </a:r>
            <a:r>
              <a:rPr lang="zh-CN" altLang="en-US" sz="2000" b="1" baseline="-25000" dirty="0">
                <a:solidFill>
                  <a:srgbClr val="FF3300"/>
                </a:solidFill>
                <a:latin typeface="微软雅黑" pitchFamily="34" charset="-122"/>
                <a:ea typeface="微软雅黑" pitchFamily="34" charset="-122"/>
              </a:rPr>
              <a:t>原</a:t>
            </a:r>
            <a:r>
              <a:rPr lang="zh-CN" altLang="en-US" sz="2000" b="1" dirty="0">
                <a:solidFill>
                  <a:srgbClr val="FF3300"/>
                </a:solidFill>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x</a:t>
            </a:r>
            <a:r>
              <a:rPr lang="en-US" altLang="zh-CN" sz="2000" b="1" baseline="-25000" dirty="0" err="1">
                <a:solidFill>
                  <a:srgbClr val="FF3300"/>
                </a:solidFill>
                <a:latin typeface="微软雅黑" pitchFamily="34" charset="-122"/>
                <a:ea typeface="微软雅黑" pitchFamily="34" charset="-122"/>
              </a:rPr>
              <a:t>s</a:t>
            </a:r>
            <a:r>
              <a:rPr lang="en-US" altLang="zh-CN" sz="2000" b="1" baseline="-25000" dirty="0">
                <a:solidFill>
                  <a:srgbClr val="FF3300"/>
                </a:solidFill>
                <a:latin typeface="微软雅黑" pitchFamily="34" charset="-122"/>
                <a:ea typeface="微软雅黑" pitchFamily="34" charset="-122"/>
              </a:rPr>
              <a:t> </a:t>
            </a:r>
            <a:r>
              <a:rPr lang="en-US" altLang="zh-CN" sz="2000" b="1" dirty="0">
                <a:solidFill>
                  <a:srgbClr val="FF3300"/>
                </a:solidFill>
                <a:latin typeface="微软雅黑" pitchFamily="34" charset="-122"/>
                <a:ea typeface="微软雅黑" pitchFamily="34" charset="-122"/>
              </a:rPr>
              <a:t>x</a:t>
            </a:r>
            <a:r>
              <a:rPr lang="en-US" altLang="zh-CN" sz="2000" b="1" baseline="-25000" dirty="0">
                <a:solidFill>
                  <a:srgbClr val="FF3300"/>
                </a:solidFill>
                <a:latin typeface="微软雅黑" pitchFamily="34" charset="-122"/>
                <a:ea typeface="微软雅黑" pitchFamily="34" charset="-122"/>
              </a:rPr>
              <a:t>1 …</a:t>
            </a:r>
            <a:r>
              <a:rPr lang="en-US" altLang="zh-CN" sz="2000" b="1" dirty="0" err="1">
                <a:solidFill>
                  <a:srgbClr val="FF3300"/>
                </a:solidFill>
                <a:latin typeface="微软雅黑" pitchFamily="34" charset="-122"/>
                <a:ea typeface="微软雅黑" pitchFamily="34" charset="-122"/>
              </a:rPr>
              <a:t>x</a:t>
            </a:r>
            <a:r>
              <a:rPr lang="en-US" altLang="zh-CN" sz="2000" b="1" baseline="-25000" dirty="0" err="1">
                <a:solidFill>
                  <a:srgbClr val="FF3300"/>
                </a:solidFill>
                <a:latin typeface="微软雅黑" pitchFamily="34" charset="-122"/>
                <a:ea typeface="微软雅黑" pitchFamily="34" charset="-122"/>
              </a:rPr>
              <a:t>n</a:t>
            </a:r>
            <a:r>
              <a:rPr lang="zh-CN" altLang="en-US" sz="2000" b="1" baseline="-25000" dirty="0">
                <a:solidFill>
                  <a:srgbClr val="FF3300"/>
                </a:solidFill>
                <a:latin typeface="微软雅黑" pitchFamily="34" charset="-122"/>
                <a:ea typeface="微软雅黑" pitchFamily="34" charset="-122"/>
              </a:rPr>
              <a:t>，</a:t>
            </a:r>
            <a:r>
              <a:rPr lang="zh-CN" altLang="en-US" sz="2000" b="1" dirty="0">
                <a:solidFill>
                  <a:srgbClr val="FF3300"/>
                </a:solidFill>
                <a:latin typeface="微软雅黑" pitchFamily="34" charset="-122"/>
                <a:ea typeface="微软雅黑" pitchFamily="34" charset="-122"/>
              </a:rPr>
              <a:t>其中</a:t>
            </a:r>
            <a:r>
              <a:rPr lang="en-US" altLang="zh-CN" sz="2000" b="1" dirty="0" err="1">
                <a:solidFill>
                  <a:srgbClr val="FF3300"/>
                </a:solidFill>
                <a:latin typeface="微软雅黑" pitchFamily="34" charset="-122"/>
                <a:ea typeface="微软雅黑" pitchFamily="34" charset="-122"/>
              </a:rPr>
              <a:t>x</a:t>
            </a:r>
            <a:r>
              <a:rPr lang="en-US" altLang="zh-CN" sz="2000" b="1" baseline="-30000" dirty="0" err="1">
                <a:solidFill>
                  <a:srgbClr val="FF3300"/>
                </a:solidFill>
                <a:latin typeface="微软雅黑" pitchFamily="34" charset="-122"/>
                <a:ea typeface="微软雅黑" pitchFamily="34" charset="-122"/>
              </a:rPr>
              <a:t>s</a:t>
            </a:r>
            <a:r>
              <a:rPr lang="zh-CN" altLang="en-US" sz="2000" b="1" dirty="0">
                <a:solidFill>
                  <a:srgbClr val="FF3300"/>
                </a:solidFill>
                <a:latin typeface="微软雅黑" pitchFamily="34" charset="-122"/>
                <a:ea typeface="微软雅黑" pitchFamily="34" charset="-122"/>
              </a:rPr>
              <a:t>为符号位，共</a:t>
            </a:r>
            <a:r>
              <a:rPr lang="en-US" altLang="zh-CN" sz="2000" b="1" dirty="0">
                <a:solidFill>
                  <a:srgbClr val="FF3300"/>
                </a:solidFill>
                <a:latin typeface="微软雅黑" pitchFamily="34" charset="-122"/>
                <a:ea typeface="微软雅黑" pitchFamily="34" charset="-122"/>
              </a:rPr>
              <a:t>n</a:t>
            </a:r>
            <a:r>
              <a:rPr lang="zh-CN" altLang="en-US" sz="2000" b="1" dirty="0">
                <a:solidFill>
                  <a:srgbClr val="FF3300"/>
                </a:solidFill>
                <a:latin typeface="微软雅黑" pitchFamily="34" charset="-122"/>
                <a:ea typeface="微软雅黑" pitchFamily="34" charset="-122"/>
              </a:rPr>
              <a:t>＋</a:t>
            </a:r>
            <a:r>
              <a:rPr lang="en-US" altLang="zh-CN" sz="2000" b="1" dirty="0">
                <a:solidFill>
                  <a:srgbClr val="FF3300"/>
                </a:solidFill>
                <a:latin typeface="微软雅黑" pitchFamily="34" charset="-122"/>
                <a:ea typeface="微软雅黑" pitchFamily="34" charset="-122"/>
              </a:rPr>
              <a:t>1</a:t>
            </a:r>
            <a:r>
              <a:rPr lang="zh-CN" altLang="en-US" sz="2000" b="1" dirty="0">
                <a:solidFill>
                  <a:srgbClr val="FF3300"/>
                </a:solidFill>
                <a:latin typeface="微软雅黑" pitchFamily="34" charset="-122"/>
                <a:ea typeface="微软雅黑" pitchFamily="34" charset="-122"/>
              </a:rPr>
              <a:t>位字长</a:t>
            </a:r>
            <a:endParaRPr lang="zh-CN" altLang="en-US" sz="2000" dirty="0">
              <a:latin typeface="微软雅黑" pitchFamily="34" charset="-122"/>
              <a:ea typeface="微软雅黑" pitchFamily="34" charset="-122"/>
            </a:endParaRPr>
          </a:p>
        </p:txBody>
      </p:sp>
      <p:sp>
        <p:nvSpPr>
          <p:cNvPr id="11" name="矩形 10"/>
          <p:cNvSpPr/>
          <p:nvPr/>
        </p:nvSpPr>
        <p:spPr>
          <a:xfrm>
            <a:off x="838200" y="4388536"/>
            <a:ext cx="7848600" cy="800219"/>
          </a:xfrm>
          <a:prstGeom prst="rect">
            <a:avLst/>
          </a:prstGeom>
        </p:spPr>
        <p:txBody>
          <a:bodyPr wrap="square">
            <a:spAutoFit/>
          </a:bodyPr>
          <a:lstStyle/>
          <a:p>
            <a:pPr algn="just" eaLnBrk="1" hangingPunct="1">
              <a:lnSpc>
                <a:spcPct val="90000"/>
              </a:lnSpc>
              <a:spcBef>
                <a:spcPct val="50000"/>
              </a:spcBef>
              <a:buFontTx/>
              <a:buNone/>
            </a:pPr>
            <a:r>
              <a:rPr lang="zh-CN" altLang="en-US" sz="2000" b="1" dirty="0">
                <a:solidFill>
                  <a:srgbClr val="0000FF"/>
                </a:solidFill>
                <a:latin typeface="微软雅黑" pitchFamily="34" charset="-122"/>
                <a:ea typeface="微软雅黑" pitchFamily="34" charset="-122"/>
              </a:rPr>
              <a:t>例如，若</a:t>
            </a:r>
            <a:r>
              <a:rPr lang="en-US" altLang="zh-CN" sz="2000" b="1" dirty="0">
                <a:solidFill>
                  <a:srgbClr val="0000FF"/>
                </a:solidFill>
                <a:latin typeface="微软雅黑" pitchFamily="34" charset="-122"/>
                <a:ea typeface="微软雅黑" pitchFamily="34" charset="-122"/>
              </a:rPr>
              <a:t>x</a:t>
            </a:r>
            <a:r>
              <a:rPr lang="en-US" altLang="zh-CN" sz="2000" b="1" baseline="-30000" dirty="0">
                <a:solidFill>
                  <a:srgbClr val="0000FF"/>
                </a:solidFill>
                <a:latin typeface="微软雅黑" pitchFamily="34" charset="-122"/>
                <a:ea typeface="微软雅黑" pitchFamily="34" charset="-122"/>
              </a:rPr>
              <a:t>1</a:t>
            </a:r>
            <a:r>
              <a:rPr lang="en-US" altLang="zh-CN" sz="2000" b="1" dirty="0">
                <a:solidFill>
                  <a:srgbClr val="0000FF"/>
                </a:solidFill>
                <a:latin typeface="微软雅黑" pitchFamily="34" charset="-122"/>
                <a:ea typeface="微软雅黑" pitchFamily="34" charset="-122"/>
              </a:rPr>
              <a:t>= +0.1011,  x</a:t>
            </a:r>
            <a:r>
              <a:rPr lang="en-US" altLang="zh-CN" sz="2000" b="1" baseline="-30000" dirty="0">
                <a:solidFill>
                  <a:srgbClr val="0000FF"/>
                </a:solidFill>
                <a:latin typeface="微软雅黑" pitchFamily="34" charset="-122"/>
                <a:ea typeface="微软雅黑" pitchFamily="34" charset="-122"/>
              </a:rPr>
              <a:t>2</a:t>
            </a:r>
            <a:r>
              <a:rPr lang="en-US" altLang="zh-CN" sz="2000" b="1" dirty="0">
                <a:solidFill>
                  <a:srgbClr val="0000FF"/>
                </a:solidFill>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­-0.1011</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字长为</a:t>
            </a:r>
            <a:r>
              <a:rPr lang="en-US" altLang="zh-CN" sz="2000" b="1" dirty="0">
                <a:latin typeface="微软雅黑" pitchFamily="34" charset="-122"/>
                <a:ea typeface="微软雅黑" pitchFamily="34" charset="-122"/>
              </a:rPr>
              <a:t>8</a:t>
            </a:r>
            <a:r>
              <a:rPr lang="zh-CN" altLang="en-US" sz="2000" b="1" dirty="0">
                <a:latin typeface="微软雅黑" pitchFamily="34" charset="-122"/>
                <a:ea typeface="微软雅黑" pitchFamily="34" charset="-122"/>
              </a:rPr>
              <a:t>位</a:t>
            </a:r>
            <a:endParaRPr lang="zh-CN" altLang="en-US" sz="2000" b="1" dirty="0">
              <a:solidFill>
                <a:srgbClr val="0000FF"/>
              </a:solidFill>
              <a:latin typeface="微软雅黑" pitchFamily="34" charset="-122"/>
              <a:ea typeface="微软雅黑" pitchFamily="34" charset="-122"/>
            </a:endParaRPr>
          </a:p>
          <a:p>
            <a:pPr algn="just" eaLnBrk="1" hangingPunct="1">
              <a:lnSpc>
                <a:spcPct val="90000"/>
              </a:lnSpc>
              <a:spcBef>
                <a:spcPct val="50000"/>
              </a:spcBef>
              <a:buFontTx/>
              <a:buNone/>
            </a:pPr>
            <a:r>
              <a:rPr lang="en-US" altLang="zh-CN" sz="2000" b="1" dirty="0">
                <a:solidFill>
                  <a:srgbClr val="0000FF"/>
                </a:solidFill>
                <a:latin typeface="微软雅黑" pitchFamily="34" charset="-122"/>
                <a:ea typeface="微软雅黑" pitchFamily="34" charset="-122"/>
              </a:rPr>
              <a:t>[x</a:t>
            </a:r>
            <a:r>
              <a:rPr lang="en-US" altLang="zh-CN" sz="2000" b="1" baseline="-30000" dirty="0">
                <a:solidFill>
                  <a:srgbClr val="0000FF"/>
                </a:solidFill>
                <a:latin typeface="微软雅黑" pitchFamily="34" charset="-122"/>
                <a:ea typeface="微软雅黑" pitchFamily="34" charset="-122"/>
              </a:rPr>
              <a:t>1</a:t>
            </a:r>
            <a:r>
              <a:rPr lang="en-US" altLang="zh-CN" sz="2000" b="1" dirty="0">
                <a:solidFill>
                  <a:srgbClr val="0000FF"/>
                </a:solidFill>
                <a:latin typeface="微软雅黑" pitchFamily="34" charset="-122"/>
                <a:ea typeface="微软雅黑" pitchFamily="34" charset="-122"/>
              </a:rPr>
              <a:t>]</a:t>
            </a:r>
            <a:r>
              <a:rPr lang="zh-CN" altLang="en-US" sz="2000" b="1" baseline="-30000" dirty="0">
                <a:solidFill>
                  <a:srgbClr val="0000FF"/>
                </a:solidFill>
                <a:latin typeface="微软雅黑" pitchFamily="34" charset="-122"/>
                <a:ea typeface="微软雅黑" pitchFamily="34" charset="-122"/>
              </a:rPr>
              <a:t>原</a:t>
            </a:r>
            <a:r>
              <a:rPr lang="en-US" altLang="zh-CN" sz="2000" b="1" dirty="0">
                <a:solidFill>
                  <a:srgbClr val="0000FF"/>
                </a:solidFill>
                <a:latin typeface="微软雅黑" pitchFamily="34" charset="-122"/>
                <a:ea typeface="微软雅黑" pitchFamily="34" charset="-122"/>
              </a:rPr>
              <a:t>= 0.1011000   [x</a:t>
            </a:r>
            <a:r>
              <a:rPr lang="en-US" altLang="zh-CN" sz="2000" b="1" baseline="-30000" dirty="0">
                <a:solidFill>
                  <a:srgbClr val="0000FF"/>
                </a:solidFill>
                <a:latin typeface="微软雅黑" pitchFamily="34" charset="-122"/>
                <a:ea typeface="微软雅黑" pitchFamily="34" charset="-122"/>
              </a:rPr>
              <a:t>2</a:t>
            </a:r>
            <a:r>
              <a:rPr lang="en-US" altLang="zh-CN" sz="2000" b="1" dirty="0">
                <a:solidFill>
                  <a:srgbClr val="0000FF"/>
                </a:solidFill>
                <a:latin typeface="微软雅黑" pitchFamily="34" charset="-122"/>
                <a:ea typeface="微软雅黑" pitchFamily="34" charset="-122"/>
              </a:rPr>
              <a:t>]</a:t>
            </a:r>
            <a:r>
              <a:rPr lang="zh-CN" altLang="en-US" sz="2000" b="1" baseline="-30000" dirty="0">
                <a:solidFill>
                  <a:srgbClr val="0000FF"/>
                </a:solidFill>
                <a:latin typeface="微软雅黑" pitchFamily="34" charset="-122"/>
                <a:ea typeface="微软雅黑" pitchFamily="34" charset="-122"/>
              </a:rPr>
              <a:t>原</a:t>
            </a:r>
            <a:r>
              <a:rPr lang="en-US" altLang="zh-CN" sz="2000" b="1" dirty="0">
                <a:solidFill>
                  <a:srgbClr val="0000FF"/>
                </a:solidFill>
                <a:latin typeface="微软雅黑" pitchFamily="34" charset="-122"/>
                <a:ea typeface="微软雅黑" pitchFamily="34" charset="-122"/>
              </a:rPr>
              <a:t>= 1+0.1011000 = 1.1011000</a:t>
            </a:r>
            <a:r>
              <a:rPr lang="en-US" altLang="zh-CN"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p:txBody>
      </p:sp>
      <p:sp>
        <p:nvSpPr>
          <p:cNvPr id="13" name="矩形 12"/>
          <p:cNvSpPr/>
          <p:nvPr/>
        </p:nvSpPr>
        <p:spPr>
          <a:xfrm>
            <a:off x="5730586" y="3183359"/>
            <a:ext cx="2927404" cy="461665"/>
          </a:xfrm>
          <a:prstGeom prst="rect">
            <a:avLst/>
          </a:prstGeom>
        </p:spPr>
        <p:txBody>
          <a:bodyPr wrap="none">
            <a:spAutoFit/>
          </a:bodyPr>
          <a:lstStyle/>
          <a:p>
            <a:r>
              <a:rPr lang="zh-CN" altLang="en-US" sz="2400" b="1" u="sng" dirty="0">
                <a:solidFill>
                  <a:srgbClr val="FF3300"/>
                </a:solidFill>
                <a:latin typeface="微软雅黑" pitchFamily="34" charset="-122"/>
                <a:ea typeface="微软雅黑" pitchFamily="34" charset="-122"/>
              </a:rPr>
              <a:t>不够</a:t>
            </a:r>
            <a:r>
              <a:rPr lang="zh-CN" altLang="en-US" sz="2400" b="1" u="sng" dirty="0" smtClean="0">
                <a:solidFill>
                  <a:srgbClr val="FF3300"/>
                </a:solidFill>
                <a:latin typeface="微软雅黑" pitchFamily="34" charset="-122"/>
                <a:ea typeface="微软雅黑" pitchFamily="34" charset="-122"/>
              </a:rPr>
              <a:t>字长后补</a:t>
            </a:r>
            <a:r>
              <a:rPr lang="zh-CN" altLang="en-US" sz="2400" b="1" u="sng" dirty="0">
                <a:solidFill>
                  <a:srgbClr val="FF3300"/>
                </a:solidFill>
                <a:latin typeface="微软雅黑" pitchFamily="34" charset="-122"/>
                <a:ea typeface="微软雅黑" pitchFamily="34" charset="-122"/>
              </a:rPr>
              <a:t>“</a:t>
            </a:r>
            <a:r>
              <a:rPr lang="en-US" altLang="zh-CN" sz="2400" b="1" u="sng" dirty="0">
                <a:solidFill>
                  <a:srgbClr val="FF3300"/>
                </a:solidFill>
                <a:latin typeface="微软雅黑" pitchFamily="34" charset="-122"/>
                <a:ea typeface="微软雅黑" pitchFamily="34" charset="-122"/>
              </a:rPr>
              <a:t>0”</a:t>
            </a:r>
            <a:r>
              <a:rPr lang="en-US" altLang="zh-CN" sz="2400" b="1"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107504" y="1327945"/>
            <a:ext cx="7931224" cy="1440394"/>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1</a:t>
            </a:r>
            <a:r>
              <a:rPr lang="zh-CN" altLang="en-US" sz="2400" b="1" kern="0" dirty="0" smtClean="0">
                <a:solidFill>
                  <a:srgbClr val="FF0000"/>
                </a:solidFill>
                <a:latin typeface="微软雅黑" pitchFamily="34" charset="-122"/>
                <a:ea typeface="微软雅黑" pitchFamily="34" charset="-122"/>
              </a:rPr>
              <a:t>）原码表示法</a:t>
            </a:r>
            <a:endParaRPr lang="en-US" altLang="zh-CN" sz="2400" b="1" kern="0" dirty="0" smtClean="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整数</a:t>
            </a:r>
            <a:r>
              <a:rPr kumimoji="1" lang="zh-CN" altLang="en-US" sz="2000" dirty="0" smtClean="0">
                <a:solidFill>
                  <a:srgbClr val="000000"/>
                </a:solidFill>
                <a:latin typeface="微软雅黑" pitchFamily="34" charset="-122"/>
                <a:ea typeface="微软雅黑" pitchFamily="34" charset="-122"/>
              </a:rPr>
              <a:t>原</a:t>
            </a:r>
            <a:r>
              <a:rPr kumimoji="1" lang="zh-CN" altLang="en-US" sz="2000" dirty="0">
                <a:solidFill>
                  <a:srgbClr val="000000"/>
                </a:solidFill>
                <a:latin typeface="微软雅黑" pitchFamily="34" charset="-122"/>
                <a:ea typeface="微软雅黑" pitchFamily="34" charset="-122"/>
              </a:rPr>
              <a:t>码的</a:t>
            </a:r>
            <a:r>
              <a:rPr kumimoji="1" lang="zh-CN" altLang="en-US" sz="2000" dirty="0" smtClean="0">
                <a:solidFill>
                  <a:srgbClr val="000000"/>
                </a:solidFill>
                <a:latin typeface="微软雅黑" pitchFamily="34" charset="-122"/>
                <a:ea typeface="微软雅黑" pitchFamily="34" charset="-122"/>
              </a:rPr>
              <a:t>定义</a:t>
            </a:r>
            <a:endParaRPr kumimoji="1" lang="en-US" altLang="zh-CN" sz="2000" dirty="0" smtClean="0">
              <a:solidFill>
                <a:srgbClr val="000000"/>
              </a:solidFill>
              <a:latin typeface="微软雅黑" pitchFamily="34" charset="-122"/>
              <a:ea typeface="微软雅黑" pitchFamily="34" charset="-122"/>
            </a:endParaRPr>
          </a:p>
          <a:p>
            <a:pPr marL="342900" lvl="0" indent="-342900">
              <a:lnSpc>
                <a:spcPct val="150000"/>
              </a:lnSpc>
              <a:buFont typeface="Wingdings" charset="2"/>
              <a:buChar char="Ø"/>
            </a:pPr>
            <a:endParaRPr kumimoji="1" lang="zh-CN" altLang="en-US" sz="2000" dirty="0">
              <a:solidFill>
                <a:srgbClr val="000000"/>
              </a:solidFill>
              <a:latin typeface="微软雅黑" pitchFamily="34" charset="-122"/>
              <a:ea typeface="微软雅黑" pitchFamily="34" charset="-122"/>
            </a:endParaRPr>
          </a:p>
        </p:txBody>
      </p:sp>
      <p:graphicFrame>
        <p:nvGraphicFramePr>
          <p:cNvPr id="10" name="Object 12"/>
          <p:cNvGraphicFramePr>
            <a:graphicFrameLocks noChangeAspect="1"/>
          </p:cNvGraphicFramePr>
          <p:nvPr/>
        </p:nvGraphicFramePr>
        <p:xfrm>
          <a:off x="827584" y="3140968"/>
          <a:ext cx="5326062" cy="1093787"/>
        </p:xfrm>
        <a:graphic>
          <a:graphicData uri="http://schemas.openxmlformats.org/presentationml/2006/ole">
            <mc:AlternateContent xmlns:mc="http://schemas.openxmlformats.org/markup-compatibility/2006">
              <mc:Choice xmlns:v="urn:schemas-microsoft-com:vml" Requires="v">
                <p:oleObj spid="_x0000_s5389" name="公式" r:id="rId1" imgW="0" imgH="0" progId="Equation.3">
                  <p:embed/>
                </p:oleObj>
              </mc:Choice>
              <mc:Fallback>
                <p:oleObj name="公式" r:id="rId1" imgW="0" imgH="0" progId="Equation.3">
                  <p:embed/>
                  <p:pic>
                    <p:nvPicPr>
                      <p:cNvPr id="0" name="图片 5388"/>
                      <p:cNvPicPr>
                        <a:picLocks noChangeAspect="1" noChangeArrowheads="1"/>
                      </p:cNvPicPr>
                      <p:nvPr/>
                    </p:nvPicPr>
                    <p:blipFill>
                      <a:blip r:embed="rId2"/>
                      <a:srcRect/>
                      <a:stretch>
                        <a:fillRect/>
                      </a:stretch>
                    </p:blipFill>
                    <p:spPr bwMode="auto">
                      <a:xfrm>
                        <a:off x="827584" y="3140968"/>
                        <a:ext cx="5326062"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755576" y="2568284"/>
            <a:ext cx="6624736" cy="400110"/>
          </a:xfrm>
          <a:prstGeom prst="rect">
            <a:avLst/>
          </a:prstGeom>
        </p:spPr>
        <p:txBody>
          <a:bodyPr wrap="square">
            <a:spAutoFit/>
          </a:bodyPr>
          <a:lstStyle/>
          <a:p>
            <a:pPr eaLnBrk="1" hangingPunct="1">
              <a:spcBef>
                <a:spcPct val="50000"/>
              </a:spcBef>
              <a:buFontTx/>
              <a:buNone/>
            </a:pPr>
            <a:r>
              <a:rPr lang="zh-CN" altLang="en-US" sz="2000" b="1" dirty="0">
                <a:solidFill>
                  <a:srgbClr val="FF3300"/>
                </a:solidFill>
                <a:latin typeface="微软雅黑" pitchFamily="34" charset="-122"/>
                <a:ea typeface="微软雅黑" pitchFamily="34" charset="-122"/>
              </a:rPr>
              <a:t>设</a:t>
            </a:r>
            <a:r>
              <a:rPr lang="en-US" altLang="zh-CN" sz="2000" b="1" dirty="0">
                <a:solidFill>
                  <a:srgbClr val="FF3300"/>
                </a:solidFill>
                <a:latin typeface="微软雅黑" pitchFamily="34" charset="-122"/>
                <a:ea typeface="微软雅黑" pitchFamily="34" charset="-122"/>
              </a:rPr>
              <a:t>[x]</a:t>
            </a:r>
            <a:r>
              <a:rPr lang="zh-CN" altLang="en-US" sz="2000" b="1" baseline="-25000" dirty="0">
                <a:solidFill>
                  <a:srgbClr val="FF3300"/>
                </a:solidFill>
                <a:latin typeface="微软雅黑" pitchFamily="34" charset="-122"/>
                <a:ea typeface="微软雅黑" pitchFamily="34" charset="-122"/>
              </a:rPr>
              <a:t>原</a:t>
            </a:r>
            <a:r>
              <a:rPr lang="zh-CN" altLang="en-US" sz="2000" b="1" dirty="0">
                <a:solidFill>
                  <a:srgbClr val="FF3300"/>
                </a:solidFill>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x</a:t>
            </a:r>
            <a:r>
              <a:rPr lang="en-US" altLang="zh-CN" sz="2000" b="1" baseline="-25000" dirty="0" err="1">
                <a:solidFill>
                  <a:srgbClr val="FF3300"/>
                </a:solidFill>
                <a:latin typeface="微软雅黑" pitchFamily="34" charset="-122"/>
                <a:ea typeface="微软雅黑" pitchFamily="34" charset="-122"/>
              </a:rPr>
              <a:t>s</a:t>
            </a:r>
            <a:r>
              <a:rPr lang="en-US" altLang="zh-CN" sz="2000" b="1" baseline="-25000" dirty="0">
                <a:solidFill>
                  <a:srgbClr val="FF3300"/>
                </a:solidFill>
                <a:latin typeface="微软雅黑" pitchFamily="34" charset="-122"/>
                <a:ea typeface="微软雅黑" pitchFamily="34" charset="-122"/>
              </a:rPr>
              <a:t> </a:t>
            </a:r>
            <a:r>
              <a:rPr lang="en-US" altLang="zh-CN" sz="2000" b="1" dirty="0">
                <a:solidFill>
                  <a:srgbClr val="FF3300"/>
                </a:solidFill>
                <a:latin typeface="微软雅黑" pitchFamily="34" charset="-122"/>
                <a:ea typeface="微软雅黑" pitchFamily="34" charset="-122"/>
              </a:rPr>
              <a:t>x</a:t>
            </a:r>
            <a:r>
              <a:rPr lang="en-US" altLang="zh-CN" sz="2000" b="1" baseline="-25000" dirty="0">
                <a:solidFill>
                  <a:srgbClr val="FF3300"/>
                </a:solidFill>
                <a:latin typeface="微软雅黑" pitchFamily="34" charset="-122"/>
                <a:ea typeface="微软雅黑" pitchFamily="34" charset="-122"/>
              </a:rPr>
              <a:t>1 …</a:t>
            </a:r>
            <a:r>
              <a:rPr lang="en-US" altLang="zh-CN" sz="2000" b="1" dirty="0" err="1">
                <a:solidFill>
                  <a:srgbClr val="FF3300"/>
                </a:solidFill>
                <a:latin typeface="微软雅黑" pitchFamily="34" charset="-122"/>
                <a:ea typeface="微软雅黑" pitchFamily="34" charset="-122"/>
              </a:rPr>
              <a:t>x</a:t>
            </a:r>
            <a:r>
              <a:rPr lang="en-US" altLang="zh-CN" sz="2000" b="1" baseline="-25000" dirty="0" err="1">
                <a:solidFill>
                  <a:srgbClr val="FF3300"/>
                </a:solidFill>
                <a:latin typeface="微软雅黑" pitchFamily="34" charset="-122"/>
                <a:ea typeface="微软雅黑" pitchFamily="34" charset="-122"/>
              </a:rPr>
              <a:t>n</a:t>
            </a:r>
            <a:r>
              <a:rPr lang="zh-CN" altLang="en-US" sz="2000" b="1" baseline="-25000" dirty="0">
                <a:solidFill>
                  <a:srgbClr val="FF3300"/>
                </a:solidFill>
                <a:latin typeface="微软雅黑" pitchFamily="34" charset="-122"/>
                <a:ea typeface="微软雅黑" pitchFamily="34" charset="-122"/>
              </a:rPr>
              <a:t>，</a:t>
            </a:r>
            <a:r>
              <a:rPr lang="zh-CN" altLang="en-US" sz="2000" b="1" dirty="0">
                <a:solidFill>
                  <a:srgbClr val="FF3300"/>
                </a:solidFill>
                <a:latin typeface="微软雅黑" pitchFamily="34" charset="-122"/>
                <a:ea typeface="微软雅黑" pitchFamily="34" charset="-122"/>
              </a:rPr>
              <a:t>其中</a:t>
            </a:r>
            <a:r>
              <a:rPr lang="en-US" altLang="zh-CN" sz="2000" b="1" dirty="0" err="1">
                <a:solidFill>
                  <a:srgbClr val="FF3300"/>
                </a:solidFill>
                <a:latin typeface="微软雅黑" pitchFamily="34" charset="-122"/>
                <a:ea typeface="微软雅黑" pitchFamily="34" charset="-122"/>
              </a:rPr>
              <a:t>x</a:t>
            </a:r>
            <a:r>
              <a:rPr lang="en-US" altLang="zh-CN" sz="2000" b="1" baseline="-30000" dirty="0" err="1">
                <a:solidFill>
                  <a:srgbClr val="FF3300"/>
                </a:solidFill>
                <a:latin typeface="微软雅黑" pitchFamily="34" charset="-122"/>
                <a:ea typeface="微软雅黑" pitchFamily="34" charset="-122"/>
              </a:rPr>
              <a:t>s</a:t>
            </a:r>
            <a:r>
              <a:rPr lang="zh-CN" altLang="en-US" sz="2000" b="1" dirty="0">
                <a:solidFill>
                  <a:srgbClr val="FF3300"/>
                </a:solidFill>
                <a:latin typeface="微软雅黑" pitchFamily="34" charset="-122"/>
                <a:ea typeface="微软雅黑" pitchFamily="34" charset="-122"/>
              </a:rPr>
              <a:t>为符号位，共</a:t>
            </a:r>
            <a:r>
              <a:rPr lang="en-US" altLang="zh-CN" sz="2000" b="1" dirty="0">
                <a:solidFill>
                  <a:srgbClr val="FF3300"/>
                </a:solidFill>
                <a:latin typeface="微软雅黑" pitchFamily="34" charset="-122"/>
                <a:ea typeface="微软雅黑" pitchFamily="34" charset="-122"/>
              </a:rPr>
              <a:t>n</a:t>
            </a:r>
            <a:r>
              <a:rPr lang="zh-CN" altLang="en-US" sz="2000" b="1" dirty="0">
                <a:solidFill>
                  <a:srgbClr val="FF3300"/>
                </a:solidFill>
                <a:latin typeface="微软雅黑" pitchFamily="34" charset="-122"/>
                <a:ea typeface="微软雅黑" pitchFamily="34" charset="-122"/>
              </a:rPr>
              <a:t>＋</a:t>
            </a:r>
            <a:r>
              <a:rPr lang="en-US" altLang="zh-CN" sz="2000" b="1" dirty="0">
                <a:solidFill>
                  <a:srgbClr val="FF3300"/>
                </a:solidFill>
                <a:latin typeface="微软雅黑" pitchFamily="34" charset="-122"/>
                <a:ea typeface="微软雅黑" pitchFamily="34" charset="-122"/>
              </a:rPr>
              <a:t>1</a:t>
            </a:r>
            <a:r>
              <a:rPr lang="zh-CN" altLang="en-US" sz="2000" b="1" dirty="0">
                <a:solidFill>
                  <a:srgbClr val="FF3300"/>
                </a:solidFill>
                <a:latin typeface="微软雅黑" pitchFamily="34" charset="-122"/>
                <a:ea typeface="微软雅黑" pitchFamily="34" charset="-122"/>
              </a:rPr>
              <a:t>位字长</a:t>
            </a:r>
            <a:endParaRPr lang="zh-CN" altLang="en-US" sz="2000" b="1" baseline="-25000" dirty="0">
              <a:solidFill>
                <a:srgbClr val="FF3300"/>
              </a:solidFill>
              <a:latin typeface="微软雅黑" pitchFamily="34" charset="-122"/>
              <a:ea typeface="微软雅黑" pitchFamily="34" charset="-122"/>
            </a:endParaRPr>
          </a:p>
        </p:txBody>
      </p:sp>
      <p:sp>
        <p:nvSpPr>
          <p:cNvPr id="9" name="矩形 8"/>
          <p:cNvSpPr/>
          <p:nvPr/>
        </p:nvSpPr>
        <p:spPr>
          <a:xfrm>
            <a:off x="755576" y="4453274"/>
            <a:ext cx="7437714" cy="1323439"/>
          </a:xfrm>
          <a:prstGeom prst="rect">
            <a:avLst/>
          </a:prstGeom>
        </p:spPr>
        <p:txBody>
          <a:bodyPr wrap="square">
            <a:spAutoFit/>
          </a:bodyPr>
          <a:lstStyle/>
          <a:p>
            <a:pPr algn="just" eaLnBrk="1" hangingPunct="1">
              <a:spcBef>
                <a:spcPct val="50000"/>
              </a:spcBef>
              <a:buFontTx/>
              <a:buNone/>
            </a:pPr>
            <a:r>
              <a:rPr lang="zh-CN" altLang="en-US" sz="2000" b="1" dirty="0">
                <a:latin typeface="微软雅黑" pitchFamily="34" charset="-122"/>
                <a:ea typeface="微软雅黑" pitchFamily="34" charset="-122"/>
              </a:rPr>
              <a:t>例如，若</a:t>
            </a:r>
            <a:r>
              <a:rPr lang="en-US" altLang="zh-CN" sz="2000" b="1" dirty="0">
                <a:latin typeface="微软雅黑" pitchFamily="34" charset="-122"/>
                <a:ea typeface="微软雅黑" pitchFamily="34" charset="-122"/>
              </a:rPr>
              <a:t>x</a:t>
            </a:r>
            <a:r>
              <a:rPr lang="en-US" altLang="zh-CN" sz="2000" b="1" baseline="-30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+1011</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x</a:t>
            </a:r>
            <a:r>
              <a:rPr lang="en-US" altLang="zh-CN" sz="2000" b="1" baseline="-30000" dirty="0">
                <a:latin typeface="微软雅黑" pitchFamily="34" charset="-122"/>
                <a:ea typeface="微软雅黑" pitchFamily="34" charset="-122"/>
              </a:rPr>
              <a:t>2</a:t>
            </a:r>
            <a:r>
              <a:rPr lang="en-US" altLang="zh-CN" sz="2000" b="1" dirty="0">
                <a:latin typeface="微软雅黑" pitchFamily="34" charset="-122"/>
                <a:ea typeface="微软雅黑" pitchFamily="34" charset="-122"/>
              </a:rPr>
              <a:t>= -1011</a:t>
            </a:r>
            <a:r>
              <a:rPr lang="zh-CN" altLang="en-US" sz="2000" b="1" dirty="0">
                <a:latin typeface="微软雅黑" pitchFamily="34" charset="-122"/>
                <a:ea typeface="微软雅黑" pitchFamily="34" charset="-122"/>
              </a:rPr>
              <a:t>，字长为</a:t>
            </a:r>
            <a:r>
              <a:rPr lang="en-US" altLang="zh-CN" sz="2000" b="1" dirty="0">
                <a:latin typeface="微软雅黑" pitchFamily="34" charset="-122"/>
                <a:ea typeface="微软雅黑" pitchFamily="34" charset="-122"/>
              </a:rPr>
              <a:t>8</a:t>
            </a:r>
            <a:r>
              <a:rPr lang="zh-CN" altLang="en-US" sz="2000" b="1" dirty="0">
                <a:latin typeface="微软雅黑" pitchFamily="34" charset="-122"/>
                <a:ea typeface="微软雅黑" pitchFamily="34" charset="-122"/>
              </a:rPr>
              <a:t>位， </a:t>
            </a:r>
            <a:endParaRPr lang="zh-CN" altLang="en-US" sz="2000" b="1" dirty="0">
              <a:latin typeface="微软雅黑" pitchFamily="34" charset="-122"/>
              <a:ea typeface="微软雅黑" pitchFamily="34" charset="-122"/>
            </a:endParaRPr>
          </a:p>
          <a:p>
            <a:pPr algn="just" eaLnBrk="1" hangingPunct="1">
              <a:spcBef>
                <a:spcPct val="50000"/>
              </a:spcBef>
              <a:buFontTx/>
              <a:buNone/>
            </a:pPr>
            <a:r>
              <a:rPr lang="en-US" altLang="zh-CN" sz="2000" b="1" dirty="0">
                <a:latin typeface="微软雅黑" pitchFamily="34" charset="-122"/>
                <a:ea typeface="微软雅黑" pitchFamily="34" charset="-122"/>
              </a:rPr>
              <a:t>[x</a:t>
            </a:r>
            <a:r>
              <a:rPr lang="en-US" altLang="zh-CN" sz="2000" b="1" baseline="-30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a:t>
            </a:r>
            <a:r>
              <a:rPr lang="zh-CN" altLang="en-US" sz="2000" b="1" baseline="-30000" dirty="0">
                <a:latin typeface="微软雅黑" pitchFamily="34" charset="-122"/>
                <a:ea typeface="微软雅黑" pitchFamily="34" charset="-122"/>
              </a:rPr>
              <a:t>原</a:t>
            </a:r>
            <a:r>
              <a:rPr lang="en-US" altLang="zh-CN" sz="2000" b="1" dirty="0">
                <a:latin typeface="微软雅黑" pitchFamily="34" charset="-122"/>
                <a:ea typeface="微软雅黑" pitchFamily="34" charset="-122"/>
              </a:rPr>
              <a:t>= 00001011  </a:t>
            </a:r>
            <a:endParaRPr lang="en-US" altLang="zh-CN" sz="2000" b="1" dirty="0">
              <a:latin typeface="微软雅黑" pitchFamily="34" charset="-122"/>
              <a:ea typeface="微软雅黑" pitchFamily="34" charset="-122"/>
            </a:endParaRPr>
          </a:p>
          <a:p>
            <a:pPr algn="just" eaLnBrk="1" hangingPunct="1">
              <a:spcBef>
                <a:spcPct val="50000"/>
              </a:spcBef>
              <a:buFontTx/>
              <a:buNone/>
            </a:pPr>
            <a:r>
              <a:rPr lang="en-US" altLang="zh-CN" sz="2000" b="1" dirty="0">
                <a:latin typeface="微软雅黑" pitchFamily="34" charset="-122"/>
                <a:ea typeface="微软雅黑" pitchFamily="34" charset="-122"/>
              </a:rPr>
              <a:t>[x</a:t>
            </a:r>
            <a:r>
              <a:rPr lang="en-US" altLang="zh-CN" sz="2000" b="1" baseline="-30000" dirty="0">
                <a:latin typeface="微软雅黑" pitchFamily="34" charset="-122"/>
                <a:ea typeface="微软雅黑" pitchFamily="34" charset="-122"/>
              </a:rPr>
              <a:t>2</a:t>
            </a:r>
            <a:r>
              <a:rPr lang="en-US" altLang="zh-CN" sz="2000" b="1" dirty="0">
                <a:latin typeface="微软雅黑" pitchFamily="34" charset="-122"/>
                <a:ea typeface="微软雅黑" pitchFamily="34" charset="-122"/>
              </a:rPr>
              <a:t>]</a:t>
            </a:r>
            <a:r>
              <a:rPr lang="zh-CN" altLang="en-US" sz="2000" b="1" baseline="-30000" dirty="0">
                <a:latin typeface="微软雅黑" pitchFamily="34" charset="-122"/>
                <a:ea typeface="微软雅黑" pitchFamily="34" charset="-122"/>
              </a:rPr>
              <a:t>原</a:t>
            </a:r>
            <a:r>
              <a:rPr lang="en-US" altLang="zh-CN" sz="2000" b="1" dirty="0">
                <a:latin typeface="微软雅黑" pitchFamily="34" charset="-122"/>
                <a:ea typeface="微软雅黑" pitchFamily="34" charset="-122"/>
              </a:rPr>
              <a:t>= 2</a:t>
            </a:r>
            <a:r>
              <a:rPr lang="en-US" altLang="zh-CN" sz="2000" b="1" baseline="30000" dirty="0">
                <a:latin typeface="微软雅黑" pitchFamily="34" charset="-122"/>
                <a:ea typeface="微软雅黑" pitchFamily="34" charset="-122"/>
              </a:rPr>
              <a:t>7</a:t>
            </a:r>
            <a:r>
              <a:rPr lang="en-US" altLang="zh-CN" sz="2000" b="1" dirty="0">
                <a:latin typeface="微软雅黑" pitchFamily="34" charset="-122"/>
                <a:ea typeface="微软雅黑" pitchFamily="34" charset="-122"/>
              </a:rPr>
              <a:t>+0001011 = 10001011</a:t>
            </a:r>
            <a:endParaRPr lang="en-US" altLang="zh-CN" sz="2000" b="1" dirty="0">
              <a:latin typeface="微软雅黑" pitchFamily="34" charset="-122"/>
              <a:ea typeface="微软雅黑" pitchFamily="34" charset="-122"/>
            </a:endParaRPr>
          </a:p>
        </p:txBody>
      </p:sp>
      <p:sp>
        <p:nvSpPr>
          <p:cNvPr id="13" name="矩形 12"/>
          <p:cNvSpPr/>
          <p:nvPr/>
        </p:nvSpPr>
        <p:spPr>
          <a:xfrm>
            <a:off x="5730586" y="3089631"/>
            <a:ext cx="2927404" cy="461665"/>
          </a:xfrm>
          <a:prstGeom prst="rect">
            <a:avLst/>
          </a:prstGeom>
        </p:spPr>
        <p:txBody>
          <a:bodyPr wrap="none">
            <a:spAutoFit/>
          </a:bodyPr>
          <a:lstStyle/>
          <a:p>
            <a:r>
              <a:rPr lang="zh-CN" altLang="en-US" sz="2400" b="1" u="sng" dirty="0">
                <a:solidFill>
                  <a:srgbClr val="FF3300"/>
                </a:solidFill>
                <a:latin typeface="微软雅黑" pitchFamily="34" charset="-122"/>
                <a:ea typeface="微软雅黑" pitchFamily="34" charset="-122"/>
              </a:rPr>
              <a:t>不够字长前补“</a:t>
            </a:r>
            <a:r>
              <a:rPr lang="en-US" altLang="zh-CN" sz="2400" b="1" u="sng" dirty="0">
                <a:solidFill>
                  <a:srgbClr val="FF3300"/>
                </a:solidFill>
                <a:latin typeface="微软雅黑" pitchFamily="34" charset="-122"/>
                <a:ea typeface="微软雅黑" pitchFamily="34" charset="-122"/>
              </a:rPr>
              <a:t>0”</a:t>
            </a:r>
            <a:r>
              <a:rPr lang="en-US" altLang="zh-CN" sz="2400" b="1"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107504" y="1359802"/>
            <a:ext cx="7931224" cy="517065"/>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1</a:t>
            </a:r>
            <a:r>
              <a:rPr lang="zh-CN" altLang="en-US" sz="2400" b="1" kern="0" dirty="0">
                <a:solidFill>
                  <a:srgbClr val="FF0000"/>
                </a:solidFill>
                <a:latin typeface="微软雅黑" pitchFamily="34" charset="-122"/>
                <a:ea typeface="微软雅黑" pitchFamily="34" charset="-122"/>
              </a:rPr>
              <a:t>）</a:t>
            </a:r>
            <a:r>
              <a:rPr lang="zh-CN" altLang="en-US" sz="2400" b="1" kern="0" dirty="0" smtClean="0">
                <a:solidFill>
                  <a:srgbClr val="FF0000"/>
                </a:solidFill>
                <a:latin typeface="微软雅黑" pitchFamily="34" charset="-122"/>
                <a:ea typeface="微软雅黑" pitchFamily="34" charset="-122"/>
              </a:rPr>
              <a:t>原码表示法</a:t>
            </a:r>
            <a:endParaRPr lang="en-US" altLang="zh-CN" sz="2400" b="1" kern="0" dirty="0" smtClean="0">
              <a:solidFill>
                <a:srgbClr val="FF0000"/>
              </a:solidFill>
              <a:latin typeface="微软雅黑" pitchFamily="34" charset="-122"/>
              <a:ea typeface="微软雅黑" pitchFamily="34" charset="-122"/>
            </a:endParaRPr>
          </a:p>
        </p:txBody>
      </p:sp>
      <p:sp>
        <p:nvSpPr>
          <p:cNvPr id="14" name="Text Box 3"/>
          <p:cNvSpPr txBox="1">
            <a:spLocks noChangeArrowheads="1"/>
          </p:cNvSpPr>
          <p:nvPr/>
        </p:nvSpPr>
        <p:spPr bwMode="auto">
          <a:xfrm>
            <a:off x="183704" y="2046173"/>
            <a:ext cx="8708776" cy="37338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eaLnBrk="1" hangingPunct="1">
              <a:lnSpc>
                <a:spcPct val="90000"/>
              </a:lnSpc>
              <a:spcBef>
                <a:spcPct val="50000"/>
              </a:spcBef>
              <a:buNone/>
            </a:pPr>
            <a:r>
              <a:rPr lang="en-US" altLang="zh-CN" dirty="0" smtClean="0">
                <a:solidFill>
                  <a:srgbClr val="0000FF"/>
                </a:solidFill>
              </a:rPr>
              <a:t>     </a:t>
            </a:r>
            <a:r>
              <a:rPr lang="zh-CN" altLang="en-US" dirty="0" smtClean="0">
                <a:solidFill>
                  <a:srgbClr val="0000FF"/>
                </a:solidFill>
              </a:rPr>
              <a:t>例（</a:t>
            </a:r>
            <a:r>
              <a:rPr lang="zh-CN" altLang="en-US" dirty="0">
                <a:solidFill>
                  <a:srgbClr val="FF3300"/>
                </a:solidFill>
              </a:rPr>
              <a:t>默认机器</a:t>
            </a:r>
            <a:r>
              <a:rPr lang="zh-CN" altLang="en-US" dirty="0" smtClean="0">
                <a:solidFill>
                  <a:srgbClr val="FF3300"/>
                </a:solidFill>
              </a:rPr>
              <a:t>字长</a:t>
            </a:r>
            <a:r>
              <a:rPr lang="en-US" altLang="zh-CN" dirty="0" smtClean="0">
                <a:solidFill>
                  <a:srgbClr val="FF3300"/>
                </a:solidFill>
              </a:rPr>
              <a:t>5</a:t>
            </a:r>
            <a:r>
              <a:rPr lang="zh-CN" altLang="en-US" dirty="0" smtClean="0">
                <a:solidFill>
                  <a:srgbClr val="FF3300"/>
                </a:solidFill>
              </a:rPr>
              <a:t>位</a:t>
            </a:r>
            <a:r>
              <a:rPr lang="zh-CN" altLang="en-US" dirty="0" smtClean="0">
                <a:solidFill>
                  <a:srgbClr val="0000FF"/>
                </a:solidFill>
              </a:rPr>
              <a:t>）：</a:t>
            </a:r>
            <a:endParaRPr lang="en-US" altLang="zh-CN" dirty="0" smtClean="0">
              <a:solidFill>
                <a:srgbClr val="0000FF"/>
              </a:solidFill>
            </a:endParaRPr>
          </a:p>
          <a:p>
            <a:pPr eaLnBrk="1" hangingPunct="1">
              <a:lnSpc>
                <a:spcPct val="90000"/>
              </a:lnSpc>
              <a:spcBef>
                <a:spcPct val="50000"/>
              </a:spcBef>
              <a:buFontTx/>
              <a:buNone/>
            </a:pPr>
            <a:r>
              <a:rPr lang="en-US" altLang="zh-CN" dirty="0">
                <a:solidFill>
                  <a:srgbClr val="0000FF"/>
                </a:solidFill>
              </a:rPr>
              <a:t> </a:t>
            </a:r>
            <a:r>
              <a:rPr lang="en-US" altLang="zh-CN" dirty="0" smtClean="0">
                <a:solidFill>
                  <a:srgbClr val="0000FF"/>
                </a:solidFill>
              </a:rPr>
              <a:t>       X=0.1011B         [X]</a:t>
            </a:r>
            <a:r>
              <a:rPr lang="zh-CN" altLang="en-US" baseline="-30000" dirty="0" smtClean="0">
                <a:solidFill>
                  <a:srgbClr val="0000FF"/>
                </a:solidFill>
              </a:rPr>
              <a:t>原</a:t>
            </a:r>
            <a:r>
              <a:rPr lang="en-US" altLang="zh-CN" dirty="0" smtClean="0">
                <a:solidFill>
                  <a:srgbClr val="0000FF"/>
                </a:solidFill>
              </a:rPr>
              <a:t>=0.1011</a:t>
            </a:r>
            <a:endParaRPr lang="en-US" altLang="zh-CN" dirty="0" smtClean="0">
              <a:solidFill>
                <a:srgbClr val="0000FF"/>
              </a:solidFill>
            </a:endParaRPr>
          </a:p>
          <a:p>
            <a:pPr lvl="1" eaLnBrk="1" hangingPunct="1">
              <a:lnSpc>
                <a:spcPct val="90000"/>
              </a:lnSpc>
              <a:spcBef>
                <a:spcPct val="50000"/>
              </a:spcBef>
              <a:buFontTx/>
              <a:buNone/>
            </a:pPr>
            <a:r>
              <a:rPr lang="en-US" altLang="zh-CN" sz="2400" dirty="0" smtClean="0">
                <a:solidFill>
                  <a:srgbClr val="0000FF"/>
                </a:solidFill>
              </a:rPr>
              <a:t>       X= - 0.1011B         [X]</a:t>
            </a:r>
            <a:r>
              <a:rPr lang="zh-CN" altLang="en-US" sz="2400" baseline="-30000" dirty="0" smtClean="0">
                <a:solidFill>
                  <a:srgbClr val="0000FF"/>
                </a:solidFill>
              </a:rPr>
              <a:t>原</a:t>
            </a:r>
            <a:r>
              <a:rPr lang="zh-CN" altLang="en-US" sz="2400" dirty="0" smtClean="0">
                <a:solidFill>
                  <a:srgbClr val="0000FF"/>
                </a:solidFill>
              </a:rPr>
              <a:t> ＝</a:t>
            </a:r>
            <a:r>
              <a:rPr lang="en-US" altLang="zh-CN" sz="2400" dirty="0" smtClean="0">
                <a:solidFill>
                  <a:srgbClr val="0000FF"/>
                </a:solidFill>
              </a:rPr>
              <a:t>1.1011</a:t>
            </a:r>
            <a:endParaRPr lang="en-US" altLang="zh-CN" sz="2400" dirty="0" smtClean="0">
              <a:solidFill>
                <a:srgbClr val="0000FF"/>
              </a:solidFill>
            </a:endParaRPr>
          </a:p>
          <a:p>
            <a:pPr lvl="1" eaLnBrk="1" hangingPunct="1">
              <a:lnSpc>
                <a:spcPct val="90000"/>
              </a:lnSpc>
              <a:spcBef>
                <a:spcPct val="50000"/>
              </a:spcBef>
              <a:buFontTx/>
              <a:buNone/>
            </a:pPr>
            <a:r>
              <a:rPr lang="en-US" altLang="zh-CN" sz="2400" dirty="0" smtClean="0">
                <a:solidFill>
                  <a:srgbClr val="0000FF"/>
                </a:solidFill>
              </a:rPr>
              <a:t>       X=+1011B             [X]</a:t>
            </a:r>
            <a:r>
              <a:rPr lang="zh-CN" altLang="en-US" sz="2400" baseline="-30000" dirty="0" smtClean="0">
                <a:solidFill>
                  <a:srgbClr val="0000FF"/>
                </a:solidFill>
              </a:rPr>
              <a:t>原</a:t>
            </a:r>
            <a:r>
              <a:rPr lang="en-US" altLang="zh-CN" sz="2400" dirty="0" smtClean="0">
                <a:solidFill>
                  <a:srgbClr val="0000FF"/>
                </a:solidFill>
              </a:rPr>
              <a:t>=0,1011</a:t>
            </a:r>
            <a:endParaRPr lang="en-US" altLang="zh-CN" sz="2400" dirty="0" smtClean="0">
              <a:solidFill>
                <a:srgbClr val="0000FF"/>
              </a:solidFill>
            </a:endParaRPr>
          </a:p>
          <a:p>
            <a:pPr lvl="1" eaLnBrk="1" hangingPunct="1">
              <a:lnSpc>
                <a:spcPct val="90000"/>
              </a:lnSpc>
              <a:spcBef>
                <a:spcPct val="50000"/>
              </a:spcBef>
              <a:buFontTx/>
              <a:buNone/>
            </a:pPr>
            <a:r>
              <a:rPr lang="en-US" altLang="zh-CN" sz="2400" dirty="0" smtClean="0">
                <a:solidFill>
                  <a:srgbClr val="0000FF"/>
                </a:solidFill>
              </a:rPr>
              <a:t>       X= - 1011B            [X]</a:t>
            </a:r>
            <a:r>
              <a:rPr lang="zh-CN" altLang="en-US" sz="2400" baseline="-30000" dirty="0" smtClean="0">
                <a:solidFill>
                  <a:srgbClr val="0000FF"/>
                </a:solidFill>
              </a:rPr>
              <a:t>原</a:t>
            </a:r>
            <a:r>
              <a:rPr lang="zh-CN" altLang="en-US" sz="2400" dirty="0" smtClean="0">
                <a:solidFill>
                  <a:srgbClr val="0000FF"/>
                </a:solidFill>
              </a:rPr>
              <a:t> ＝</a:t>
            </a:r>
            <a:r>
              <a:rPr lang="en-US" altLang="zh-CN" sz="2400" dirty="0" smtClean="0">
                <a:solidFill>
                  <a:srgbClr val="0000FF"/>
                </a:solidFill>
              </a:rPr>
              <a:t>1,1011</a:t>
            </a:r>
            <a:endParaRPr lang="en-US" altLang="zh-CN" sz="2400" dirty="0" smtClean="0">
              <a:solidFill>
                <a:srgbClr val="0000FF"/>
              </a:solidFill>
            </a:endParaRPr>
          </a:p>
          <a:p>
            <a:pPr eaLnBrk="1" hangingPunct="1">
              <a:lnSpc>
                <a:spcPct val="90000"/>
              </a:lnSpc>
              <a:spcBef>
                <a:spcPct val="0"/>
              </a:spcBef>
              <a:buFontTx/>
              <a:buNone/>
            </a:pPr>
            <a:r>
              <a:rPr lang="en-US" altLang="zh-CN" dirty="0" smtClean="0">
                <a:solidFill>
                  <a:srgbClr val="FF3300"/>
                </a:solidFill>
              </a:rPr>
              <a:t>       </a:t>
            </a:r>
            <a:endParaRPr lang="en-US" altLang="zh-CN" dirty="0" smtClean="0">
              <a:solidFill>
                <a:srgbClr val="FF3300"/>
              </a:solidFill>
            </a:endParaRPr>
          </a:p>
          <a:p>
            <a:pPr lvl="1" eaLnBrk="1" hangingPunct="1">
              <a:lnSpc>
                <a:spcPct val="90000"/>
              </a:lnSpc>
              <a:spcBef>
                <a:spcPct val="50000"/>
              </a:spcBef>
              <a:buFontTx/>
              <a:buNone/>
            </a:pPr>
            <a:r>
              <a:rPr lang="zh-CN" altLang="en-US" sz="2400" dirty="0" smtClean="0">
                <a:solidFill>
                  <a:srgbClr val="FF3399"/>
                </a:solidFill>
              </a:rPr>
              <a:t>   </a:t>
            </a:r>
            <a:r>
              <a:rPr lang="zh-CN" altLang="en-US" sz="2400" dirty="0" smtClean="0">
                <a:solidFill>
                  <a:srgbClr val="009242"/>
                </a:solidFill>
              </a:rPr>
              <a:t>结论：原码表示，符号位数值化，数值位不变</a:t>
            </a:r>
            <a:endParaRPr lang="zh-CN" altLang="en-US" sz="2400" dirty="0" smtClean="0">
              <a:solidFill>
                <a:srgbClr val="009242"/>
              </a:solidFill>
            </a:endParaRPr>
          </a:p>
          <a:p>
            <a:pPr lvl="1" eaLnBrk="1" hangingPunct="1">
              <a:lnSpc>
                <a:spcPct val="90000"/>
              </a:lnSpc>
              <a:spcBef>
                <a:spcPct val="50000"/>
              </a:spcBef>
              <a:buFontTx/>
              <a:buNone/>
            </a:pPr>
            <a:r>
              <a:rPr lang="zh-CN" altLang="en-US" sz="2400" dirty="0" smtClean="0">
                <a:solidFill>
                  <a:srgbClr val="0000FF"/>
                </a:solidFill>
              </a:rPr>
              <a:t>   </a:t>
            </a:r>
            <a:r>
              <a:rPr lang="en-US" altLang="zh-CN" sz="2400" dirty="0" smtClean="0">
                <a:solidFill>
                  <a:srgbClr val="0000FF"/>
                </a:solidFill>
              </a:rPr>
              <a:t>0</a:t>
            </a:r>
            <a:r>
              <a:rPr lang="zh-CN" altLang="en-US" sz="2400" dirty="0" smtClean="0">
                <a:solidFill>
                  <a:srgbClr val="0000FF"/>
                </a:solidFill>
              </a:rPr>
              <a:t>的原码表示</a:t>
            </a:r>
            <a:r>
              <a:rPr lang="en-US" altLang="zh-CN" sz="2400" dirty="0" smtClean="0">
                <a:solidFill>
                  <a:srgbClr val="0000FF"/>
                </a:solidFill>
              </a:rPr>
              <a:t>?</a:t>
            </a:r>
            <a:endParaRPr lang="en-US" altLang="zh-CN" sz="2400"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ox(i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ox(i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ox(in)">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ox(in)">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box(in)">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box(in)">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box(in)">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box(in)">
                                      <p:cBhvr>
                                        <p:cTn id="42"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5"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14748"/>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107504" y="1146749"/>
            <a:ext cx="7931224" cy="44009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1</a:t>
            </a:r>
            <a:r>
              <a:rPr lang="zh-CN" altLang="en-US" sz="2400" b="1" kern="0" dirty="0" smtClean="0">
                <a:solidFill>
                  <a:srgbClr val="FF0000"/>
                </a:solidFill>
                <a:latin typeface="微软雅黑" pitchFamily="34" charset="-122"/>
                <a:ea typeface="微软雅黑" pitchFamily="34" charset="-122"/>
              </a:rPr>
              <a:t>）原码表示法</a:t>
            </a:r>
            <a:endParaRPr lang="en-US" altLang="zh-CN" sz="2400" b="1" kern="0" dirty="0" smtClean="0">
              <a:solidFill>
                <a:srgbClr val="FF0000"/>
              </a:solidFill>
              <a:latin typeface="微软雅黑" pitchFamily="34" charset="-122"/>
              <a:ea typeface="微软雅黑" pitchFamily="34" charset="-122"/>
            </a:endParaRPr>
          </a:p>
        </p:txBody>
      </p:sp>
      <p:sp>
        <p:nvSpPr>
          <p:cNvPr id="9" name="Text Box 3"/>
          <p:cNvSpPr txBox="1">
            <a:spLocks noChangeArrowheads="1"/>
          </p:cNvSpPr>
          <p:nvPr/>
        </p:nvSpPr>
        <p:spPr bwMode="auto">
          <a:xfrm>
            <a:off x="389384" y="1700808"/>
            <a:ext cx="8077200" cy="4267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eaLnBrk="1" hangingPunct="1">
              <a:lnSpc>
                <a:spcPct val="90000"/>
              </a:lnSpc>
              <a:spcBef>
                <a:spcPct val="50000"/>
              </a:spcBef>
              <a:buNone/>
            </a:pPr>
            <a:r>
              <a:rPr lang="en-US" altLang="zh-CN" sz="2800" dirty="0" smtClean="0">
                <a:solidFill>
                  <a:srgbClr val="0000FF"/>
                </a:solidFill>
              </a:rPr>
              <a:t> </a:t>
            </a:r>
            <a:r>
              <a:rPr lang="en-US" altLang="zh-CN" sz="2800" dirty="0" smtClean="0">
                <a:solidFill>
                  <a:srgbClr val="FF3300"/>
                </a:solidFill>
              </a:rPr>
              <a:t>0</a:t>
            </a:r>
            <a:r>
              <a:rPr lang="zh-CN" altLang="en-US" sz="2800" dirty="0" smtClean="0">
                <a:solidFill>
                  <a:srgbClr val="FF3300"/>
                </a:solidFill>
              </a:rPr>
              <a:t>的原码表示（</a:t>
            </a:r>
            <a:r>
              <a:rPr lang="zh-CN" altLang="en-US" sz="2800" dirty="0"/>
              <a:t>默认机器字长</a:t>
            </a:r>
            <a:r>
              <a:rPr lang="en-US" altLang="zh-CN" sz="2800" dirty="0"/>
              <a:t>8</a:t>
            </a:r>
            <a:r>
              <a:rPr lang="zh-CN" altLang="en-US" sz="2800" dirty="0" smtClean="0"/>
              <a:t>位</a:t>
            </a:r>
            <a:r>
              <a:rPr lang="zh-CN" altLang="en-US" sz="2800" dirty="0" smtClean="0">
                <a:solidFill>
                  <a:srgbClr val="FF3300"/>
                </a:solidFill>
              </a:rPr>
              <a:t>）</a:t>
            </a:r>
            <a:endParaRPr lang="zh-CN" altLang="en-US" sz="2800" dirty="0" smtClean="0">
              <a:solidFill>
                <a:srgbClr val="FF3300"/>
              </a:solidFill>
            </a:endParaRPr>
          </a:p>
          <a:p>
            <a:pPr eaLnBrk="1" hangingPunct="1">
              <a:lnSpc>
                <a:spcPct val="90000"/>
              </a:lnSpc>
              <a:spcBef>
                <a:spcPct val="50000"/>
              </a:spcBef>
              <a:buFontTx/>
              <a:buNone/>
            </a:pPr>
            <a:r>
              <a:rPr lang="zh-CN" altLang="en-US" sz="2800" dirty="0" smtClean="0">
                <a:solidFill>
                  <a:srgbClr val="0000FF"/>
                </a:solidFill>
              </a:rPr>
              <a:t> </a:t>
            </a:r>
            <a:r>
              <a:rPr lang="en-US" altLang="zh-CN" sz="2800" dirty="0" smtClean="0">
                <a:solidFill>
                  <a:srgbClr val="0000FF"/>
                </a:solidFill>
              </a:rPr>
              <a:t>[</a:t>
            </a:r>
            <a:r>
              <a:rPr lang="zh-CN" altLang="en-US" sz="2800" dirty="0" smtClean="0">
                <a:solidFill>
                  <a:srgbClr val="0000FF"/>
                </a:solidFill>
              </a:rPr>
              <a:t>＋</a:t>
            </a:r>
            <a:r>
              <a:rPr lang="en-US" altLang="zh-CN" sz="2800" dirty="0" smtClean="0">
                <a:solidFill>
                  <a:srgbClr val="0000FF"/>
                </a:solidFill>
              </a:rPr>
              <a:t>0000000]</a:t>
            </a:r>
            <a:r>
              <a:rPr lang="zh-CN" altLang="en-US" sz="2800" baseline="-30000" dirty="0" smtClean="0">
                <a:solidFill>
                  <a:srgbClr val="0000FF"/>
                </a:solidFill>
              </a:rPr>
              <a:t>原</a:t>
            </a:r>
            <a:r>
              <a:rPr lang="zh-CN" altLang="en-US" sz="2800" dirty="0" smtClean="0">
                <a:solidFill>
                  <a:srgbClr val="0000FF"/>
                </a:solidFill>
              </a:rPr>
              <a:t>＝</a:t>
            </a:r>
            <a:r>
              <a:rPr lang="en-US" altLang="zh-CN" sz="2800" dirty="0" smtClean="0">
                <a:solidFill>
                  <a:srgbClr val="FF3300"/>
                </a:solidFill>
              </a:rPr>
              <a:t>0</a:t>
            </a:r>
            <a:r>
              <a:rPr lang="zh-CN" altLang="en-US" sz="2800" dirty="0" smtClean="0">
                <a:solidFill>
                  <a:srgbClr val="0000FF"/>
                </a:solidFill>
              </a:rPr>
              <a:t>，</a:t>
            </a:r>
            <a:r>
              <a:rPr lang="en-US" altLang="zh-CN" sz="2800" dirty="0" smtClean="0">
                <a:solidFill>
                  <a:srgbClr val="0000FF"/>
                </a:solidFill>
              </a:rPr>
              <a:t>0000000</a:t>
            </a:r>
            <a:endParaRPr lang="en-US" altLang="zh-CN" sz="2800" dirty="0" smtClean="0">
              <a:solidFill>
                <a:srgbClr val="0000FF"/>
              </a:solidFill>
            </a:endParaRPr>
          </a:p>
          <a:p>
            <a:pPr eaLnBrk="1" hangingPunct="1">
              <a:lnSpc>
                <a:spcPct val="90000"/>
              </a:lnSpc>
              <a:buFontTx/>
              <a:buNone/>
            </a:pPr>
            <a:r>
              <a:rPr lang="en-US" altLang="zh-CN" sz="2800" dirty="0" smtClean="0">
                <a:solidFill>
                  <a:srgbClr val="0000FF"/>
                </a:solidFill>
              </a:rPr>
              <a:t> [</a:t>
            </a:r>
            <a:r>
              <a:rPr lang="zh-CN" altLang="en-US" sz="2800" dirty="0" smtClean="0">
                <a:solidFill>
                  <a:srgbClr val="0000FF"/>
                </a:solidFill>
              </a:rPr>
              <a:t>－</a:t>
            </a:r>
            <a:r>
              <a:rPr lang="en-US" altLang="zh-CN" sz="2800" dirty="0" smtClean="0">
                <a:solidFill>
                  <a:srgbClr val="0000FF"/>
                </a:solidFill>
              </a:rPr>
              <a:t>0000000]</a:t>
            </a:r>
            <a:r>
              <a:rPr lang="zh-CN" altLang="en-US" sz="2800" baseline="-30000" dirty="0" smtClean="0">
                <a:solidFill>
                  <a:srgbClr val="0000FF"/>
                </a:solidFill>
              </a:rPr>
              <a:t>原</a:t>
            </a:r>
            <a:r>
              <a:rPr lang="zh-CN" altLang="en-US" sz="2800" dirty="0" smtClean="0">
                <a:solidFill>
                  <a:srgbClr val="0000FF"/>
                </a:solidFill>
              </a:rPr>
              <a:t>＝</a:t>
            </a:r>
            <a:r>
              <a:rPr lang="en-US" altLang="zh-CN" sz="2800" dirty="0" smtClean="0">
                <a:solidFill>
                  <a:srgbClr val="FF3399"/>
                </a:solidFill>
              </a:rPr>
              <a:t>1</a:t>
            </a:r>
            <a:r>
              <a:rPr lang="zh-CN" altLang="en-US" sz="2800" dirty="0" smtClean="0">
                <a:solidFill>
                  <a:srgbClr val="0000FF"/>
                </a:solidFill>
              </a:rPr>
              <a:t>，</a:t>
            </a:r>
            <a:r>
              <a:rPr lang="en-US" altLang="zh-CN" sz="2800" dirty="0" smtClean="0">
                <a:solidFill>
                  <a:srgbClr val="0000FF"/>
                </a:solidFill>
              </a:rPr>
              <a:t>0000000</a:t>
            </a:r>
            <a:endParaRPr lang="en-US" altLang="zh-CN" sz="2800" dirty="0" smtClean="0">
              <a:solidFill>
                <a:srgbClr val="0000FF"/>
              </a:solidFill>
            </a:endParaRPr>
          </a:p>
          <a:p>
            <a:pPr eaLnBrk="1" hangingPunct="1">
              <a:lnSpc>
                <a:spcPct val="90000"/>
              </a:lnSpc>
              <a:buFontTx/>
              <a:buNone/>
            </a:pPr>
            <a:r>
              <a:rPr lang="en-US" altLang="zh-CN" sz="2800" dirty="0" smtClean="0">
                <a:solidFill>
                  <a:srgbClr val="0000FF"/>
                </a:solidFill>
              </a:rPr>
              <a:t> [</a:t>
            </a:r>
            <a:r>
              <a:rPr lang="zh-CN" altLang="en-US" sz="2800" dirty="0" smtClean="0">
                <a:solidFill>
                  <a:srgbClr val="0000FF"/>
                </a:solidFill>
              </a:rPr>
              <a:t>＋</a:t>
            </a:r>
            <a:r>
              <a:rPr lang="en-US" altLang="zh-CN" sz="2800" dirty="0" smtClean="0">
                <a:solidFill>
                  <a:srgbClr val="0000FF"/>
                </a:solidFill>
              </a:rPr>
              <a:t>0.0000000]</a:t>
            </a:r>
            <a:r>
              <a:rPr lang="zh-CN" altLang="en-US" sz="2800" baseline="-30000" dirty="0" smtClean="0">
                <a:solidFill>
                  <a:srgbClr val="0000FF"/>
                </a:solidFill>
              </a:rPr>
              <a:t>原</a:t>
            </a:r>
            <a:r>
              <a:rPr lang="zh-CN" altLang="en-US" sz="2800" dirty="0" smtClean="0">
                <a:solidFill>
                  <a:srgbClr val="0000FF"/>
                </a:solidFill>
              </a:rPr>
              <a:t>＝</a:t>
            </a:r>
            <a:r>
              <a:rPr lang="en-US" altLang="zh-CN" sz="2800" dirty="0" smtClean="0">
                <a:solidFill>
                  <a:srgbClr val="FF3300"/>
                </a:solidFill>
              </a:rPr>
              <a:t>0</a:t>
            </a:r>
            <a:r>
              <a:rPr lang="en-US" altLang="zh-CN" sz="2800" dirty="0" smtClean="0">
                <a:solidFill>
                  <a:srgbClr val="0000FF"/>
                </a:solidFill>
              </a:rPr>
              <a:t>. 0000000</a:t>
            </a:r>
            <a:endParaRPr lang="en-US" altLang="zh-CN" sz="2800" dirty="0" smtClean="0">
              <a:solidFill>
                <a:srgbClr val="0000FF"/>
              </a:solidFill>
            </a:endParaRPr>
          </a:p>
          <a:p>
            <a:pPr eaLnBrk="1" hangingPunct="1">
              <a:lnSpc>
                <a:spcPct val="90000"/>
              </a:lnSpc>
              <a:buFontTx/>
              <a:buNone/>
            </a:pPr>
            <a:r>
              <a:rPr lang="en-US" altLang="zh-CN" sz="2800" dirty="0" smtClean="0">
                <a:solidFill>
                  <a:srgbClr val="0000FF"/>
                </a:solidFill>
              </a:rPr>
              <a:t> [</a:t>
            </a:r>
            <a:r>
              <a:rPr lang="zh-CN" altLang="en-US" sz="2800" dirty="0" smtClean="0">
                <a:solidFill>
                  <a:srgbClr val="0000FF"/>
                </a:solidFill>
              </a:rPr>
              <a:t>－</a:t>
            </a:r>
            <a:r>
              <a:rPr lang="en-US" altLang="zh-CN" sz="2800" dirty="0" smtClean="0">
                <a:solidFill>
                  <a:srgbClr val="0000FF"/>
                </a:solidFill>
              </a:rPr>
              <a:t>0.0000000]</a:t>
            </a:r>
            <a:r>
              <a:rPr lang="zh-CN" altLang="en-US" sz="2800" baseline="-30000" dirty="0" smtClean="0">
                <a:solidFill>
                  <a:srgbClr val="0000FF"/>
                </a:solidFill>
              </a:rPr>
              <a:t>原</a:t>
            </a:r>
            <a:r>
              <a:rPr lang="zh-CN" altLang="en-US" sz="2800" dirty="0" smtClean="0">
                <a:solidFill>
                  <a:srgbClr val="0000FF"/>
                </a:solidFill>
              </a:rPr>
              <a:t>＝</a:t>
            </a:r>
            <a:r>
              <a:rPr lang="en-US" altLang="zh-CN" sz="2800" dirty="0" smtClean="0">
                <a:solidFill>
                  <a:srgbClr val="FF3399"/>
                </a:solidFill>
              </a:rPr>
              <a:t>1</a:t>
            </a:r>
            <a:r>
              <a:rPr lang="en-US" altLang="zh-CN" sz="2800" dirty="0" smtClean="0">
                <a:solidFill>
                  <a:srgbClr val="0000FF"/>
                </a:solidFill>
              </a:rPr>
              <a:t>. 0000000</a:t>
            </a:r>
            <a:endParaRPr lang="en-US" altLang="zh-CN" sz="2800" dirty="0" smtClean="0">
              <a:solidFill>
                <a:srgbClr val="0000FF"/>
              </a:solidFill>
            </a:endParaRPr>
          </a:p>
          <a:p>
            <a:pPr eaLnBrk="1" hangingPunct="1">
              <a:lnSpc>
                <a:spcPct val="90000"/>
              </a:lnSpc>
              <a:buFontTx/>
              <a:buNone/>
            </a:pPr>
            <a:r>
              <a:rPr lang="zh-CN" altLang="en-US" sz="3600" dirty="0" smtClean="0">
                <a:solidFill>
                  <a:srgbClr val="FF3300"/>
                </a:solidFill>
                <a:ea typeface="华文新魏" pitchFamily="2" charset="-122"/>
              </a:rPr>
              <a:t> </a:t>
            </a:r>
            <a:r>
              <a:rPr lang="zh-CN" altLang="en-US" sz="2800" dirty="0" smtClean="0">
                <a:solidFill>
                  <a:srgbClr val="009242"/>
                </a:solidFill>
                <a:latin typeface="微软雅黑" pitchFamily="34" charset="-122"/>
              </a:rPr>
              <a:t>结论：零的原码表示不唯一        </a:t>
            </a:r>
            <a:endParaRPr lang="zh-CN" altLang="en-US" sz="2800" dirty="0" smtClean="0">
              <a:solidFill>
                <a:srgbClr val="009242"/>
              </a:solidFill>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i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ox(i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ox(i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ox(i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ox(in)">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5" autoUpdateAnimBg="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107504" y="1196752"/>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1</a:t>
            </a:r>
            <a:r>
              <a:rPr lang="zh-CN" altLang="en-US" sz="2400" b="1" kern="0" dirty="0" smtClean="0">
                <a:solidFill>
                  <a:srgbClr val="FF0000"/>
                </a:solidFill>
                <a:latin typeface="微软雅黑" pitchFamily="34" charset="-122"/>
                <a:ea typeface="微软雅黑" pitchFamily="34" charset="-122"/>
              </a:rPr>
              <a:t>）原码表示法</a:t>
            </a:r>
            <a:endParaRPr lang="en-US" altLang="zh-CN" sz="2400" b="1" kern="0" dirty="0" smtClean="0">
              <a:solidFill>
                <a:srgbClr val="FF0000"/>
              </a:solidFill>
              <a:latin typeface="微软雅黑" pitchFamily="34" charset="-122"/>
              <a:ea typeface="微软雅黑" pitchFamily="34" charset="-122"/>
            </a:endParaRPr>
          </a:p>
        </p:txBody>
      </p:sp>
      <p:sp>
        <p:nvSpPr>
          <p:cNvPr id="10" name="Text Box 3"/>
          <p:cNvSpPr txBox="1">
            <a:spLocks noChangeArrowheads="1"/>
          </p:cNvSpPr>
          <p:nvPr/>
        </p:nvSpPr>
        <p:spPr bwMode="auto">
          <a:xfrm>
            <a:off x="539552" y="1762759"/>
            <a:ext cx="8496944" cy="4267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609600" indent="-609600" eaLnBrk="1" hangingPunct="1">
              <a:spcBef>
                <a:spcPct val="50000"/>
              </a:spcBef>
              <a:buFontTx/>
              <a:buNone/>
            </a:pPr>
            <a:r>
              <a:rPr lang="zh-CN" altLang="en-US" b="0" dirty="0" smtClean="0">
                <a:latin typeface="微软雅黑" pitchFamily="34" charset="-122"/>
              </a:rPr>
              <a:t>例</a:t>
            </a:r>
            <a:r>
              <a:rPr lang="en-US" altLang="zh-CN" b="0" dirty="0" smtClean="0">
                <a:latin typeface="微软雅黑" pitchFamily="34" charset="-122"/>
              </a:rPr>
              <a:t>1</a:t>
            </a:r>
            <a:r>
              <a:rPr lang="zh-CN" altLang="en-US" b="0" dirty="0" smtClean="0">
                <a:latin typeface="微软雅黑" pitchFamily="34" charset="-122"/>
              </a:rPr>
              <a:t>：设机器字长</a:t>
            </a:r>
            <a:r>
              <a:rPr lang="en-US" altLang="zh-CN" b="0" dirty="0" smtClean="0">
                <a:solidFill>
                  <a:srgbClr val="FF3300"/>
                </a:solidFill>
                <a:latin typeface="微软雅黑" pitchFamily="34" charset="-122"/>
              </a:rPr>
              <a:t>5</a:t>
            </a:r>
            <a:r>
              <a:rPr lang="zh-CN" altLang="en-US" b="0" dirty="0" smtClean="0">
                <a:latin typeface="微软雅黑" pitchFamily="34" charset="-122"/>
              </a:rPr>
              <a:t>位，写出十进制数</a:t>
            </a:r>
            <a:r>
              <a:rPr lang="en-US" altLang="zh-CN" b="0" dirty="0" smtClean="0">
                <a:latin typeface="微软雅黑" pitchFamily="34" charset="-122"/>
              </a:rPr>
              <a:t>±7</a:t>
            </a:r>
            <a:r>
              <a:rPr lang="zh-CN" altLang="en-US" b="0" dirty="0" smtClean="0">
                <a:latin typeface="微软雅黑" pitchFamily="34" charset="-122"/>
              </a:rPr>
              <a:t>和</a:t>
            </a:r>
            <a:r>
              <a:rPr lang="en-US" altLang="zh-CN" b="0" dirty="0" smtClean="0">
                <a:latin typeface="微软雅黑" pitchFamily="34" charset="-122"/>
              </a:rPr>
              <a:t>±8</a:t>
            </a:r>
            <a:r>
              <a:rPr lang="zh-CN" altLang="en-US" b="0" dirty="0" smtClean="0">
                <a:latin typeface="微软雅黑" pitchFamily="34" charset="-122"/>
              </a:rPr>
              <a:t>的原码表示；若机器字长</a:t>
            </a:r>
            <a:r>
              <a:rPr lang="en-US" altLang="zh-CN" b="0" dirty="0" smtClean="0">
                <a:solidFill>
                  <a:srgbClr val="FF3300"/>
                </a:solidFill>
                <a:latin typeface="微软雅黑" pitchFamily="34" charset="-122"/>
              </a:rPr>
              <a:t>4</a:t>
            </a:r>
            <a:r>
              <a:rPr lang="zh-CN" altLang="en-US" b="0" dirty="0" smtClean="0">
                <a:latin typeface="微软雅黑" pitchFamily="34" charset="-122"/>
              </a:rPr>
              <a:t>位，结果如何？</a:t>
            </a:r>
            <a:endParaRPr lang="zh-CN" altLang="en-US" b="0" dirty="0" smtClean="0">
              <a:latin typeface="微软雅黑" pitchFamily="34" charset="-122"/>
            </a:endParaRPr>
          </a:p>
          <a:p>
            <a:pPr marL="0" indent="0" eaLnBrk="1" hangingPunct="1">
              <a:buNone/>
            </a:pPr>
            <a:r>
              <a:rPr lang="en-US" altLang="zh-CN" dirty="0" smtClean="0">
                <a:solidFill>
                  <a:srgbClr val="0000FF"/>
                </a:solidFill>
                <a:latin typeface="微软雅黑" pitchFamily="34" charset="-122"/>
              </a:rPr>
              <a:t>1. </a:t>
            </a:r>
            <a:r>
              <a:rPr lang="zh-CN" altLang="en-US" dirty="0" smtClean="0">
                <a:solidFill>
                  <a:srgbClr val="0000FF"/>
                </a:solidFill>
                <a:latin typeface="微软雅黑" pitchFamily="34" charset="-122"/>
              </a:rPr>
              <a:t>机器字长</a:t>
            </a:r>
            <a:r>
              <a:rPr lang="en-US" altLang="zh-CN" dirty="0" smtClean="0">
                <a:solidFill>
                  <a:srgbClr val="FF3300"/>
                </a:solidFill>
                <a:latin typeface="微软雅黑" pitchFamily="34" charset="-122"/>
              </a:rPr>
              <a:t>5</a:t>
            </a:r>
            <a:r>
              <a:rPr lang="zh-CN" altLang="en-US" dirty="0" smtClean="0">
                <a:solidFill>
                  <a:srgbClr val="0000FF"/>
                </a:solidFill>
                <a:latin typeface="微软雅黑" pitchFamily="34" charset="-122"/>
              </a:rPr>
              <a:t>位</a:t>
            </a:r>
            <a:endParaRPr lang="zh-CN" altLang="en-US" dirty="0" smtClean="0">
              <a:latin typeface="微软雅黑" pitchFamily="34" charset="-122"/>
            </a:endParaRPr>
          </a:p>
          <a:p>
            <a:pPr marL="609600" indent="-609600" eaLnBrk="1" hangingPunct="1">
              <a:buFontTx/>
              <a:buNone/>
            </a:pPr>
            <a:r>
              <a:rPr lang="zh-CN" altLang="en-US" b="0" dirty="0" smtClean="0">
                <a:latin typeface="微软雅黑" pitchFamily="34" charset="-122"/>
              </a:rPr>
              <a:t>   </a:t>
            </a:r>
            <a:r>
              <a:rPr lang="en-US" altLang="zh-CN" b="0" dirty="0" smtClean="0">
                <a:latin typeface="微软雅黑" pitchFamily="34" charset="-122"/>
              </a:rPr>
              <a:t>[+7]</a:t>
            </a:r>
            <a:r>
              <a:rPr lang="zh-CN" altLang="en-US" b="0" baseline="-25000" dirty="0" smtClean="0">
                <a:latin typeface="微软雅黑" pitchFamily="34" charset="-122"/>
              </a:rPr>
              <a:t>原</a:t>
            </a:r>
            <a:r>
              <a:rPr lang="en-US" altLang="zh-CN" b="0" dirty="0" smtClean="0">
                <a:latin typeface="微软雅黑" pitchFamily="34" charset="-122"/>
              </a:rPr>
              <a:t>=0</a:t>
            </a:r>
            <a:r>
              <a:rPr lang="zh-CN" altLang="en-US" b="0" dirty="0" smtClean="0">
                <a:latin typeface="微软雅黑" pitchFamily="34" charset="-122"/>
              </a:rPr>
              <a:t>，</a:t>
            </a:r>
            <a:r>
              <a:rPr lang="en-US" altLang="zh-CN" b="0" dirty="0" smtClean="0">
                <a:latin typeface="微软雅黑" pitchFamily="34" charset="-122"/>
              </a:rPr>
              <a:t>0111      [+8]</a:t>
            </a:r>
            <a:r>
              <a:rPr lang="zh-CN" altLang="en-US" b="0" baseline="-25000" dirty="0" smtClean="0">
                <a:latin typeface="微软雅黑" pitchFamily="34" charset="-122"/>
              </a:rPr>
              <a:t>原</a:t>
            </a:r>
            <a:r>
              <a:rPr lang="en-US" altLang="zh-CN" b="0" dirty="0" smtClean="0">
                <a:latin typeface="微软雅黑" pitchFamily="34" charset="-122"/>
              </a:rPr>
              <a:t>=0</a:t>
            </a:r>
            <a:r>
              <a:rPr lang="zh-CN" altLang="en-US" b="0" dirty="0" smtClean="0">
                <a:latin typeface="微软雅黑" pitchFamily="34" charset="-122"/>
              </a:rPr>
              <a:t>，</a:t>
            </a:r>
            <a:r>
              <a:rPr lang="en-US" altLang="zh-CN" b="0" dirty="0" smtClean="0">
                <a:latin typeface="微软雅黑" pitchFamily="34" charset="-122"/>
              </a:rPr>
              <a:t>1000</a:t>
            </a:r>
            <a:endParaRPr lang="en-US" altLang="zh-CN" b="0" dirty="0" smtClean="0">
              <a:latin typeface="微软雅黑" pitchFamily="34" charset="-122"/>
            </a:endParaRPr>
          </a:p>
          <a:p>
            <a:pPr marL="609600" indent="-609600" eaLnBrk="1" hangingPunct="1">
              <a:buFontTx/>
              <a:buNone/>
            </a:pPr>
            <a:r>
              <a:rPr lang="en-US" altLang="zh-CN" b="0" dirty="0" smtClean="0">
                <a:latin typeface="微软雅黑" pitchFamily="34" charset="-122"/>
              </a:rPr>
              <a:t>   [-7]</a:t>
            </a:r>
            <a:r>
              <a:rPr lang="zh-CN" altLang="en-US" b="0" baseline="-25000" dirty="0" smtClean="0">
                <a:latin typeface="微软雅黑" pitchFamily="34" charset="-122"/>
              </a:rPr>
              <a:t>原</a:t>
            </a:r>
            <a:r>
              <a:rPr lang="en-US" altLang="zh-CN" b="0" dirty="0" smtClean="0">
                <a:latin typeface="微软雅黑" pitchFamily="34" charset="-122"/>
              </a:rPr>
              <a:t>=1</a:t>
            </a:r>
            <a:r>
              <a:rPr lang="zh-CN" altLang="en-US" b="0" dirty="0" smtClean="0">
                <a:latin typeface="微软雅黑" pitchFamily="34" charset="-122"/>
              </a:rPr>
              <a:t>，</a:t>
            </a:r>
            <a:r>
              <a:rPr lang="en-US" altLang="zh-CN" b="0" dirty="0" smtClean="0">
                <a:latin typeface="微软雅黑" pitchFamily="34" charset="-122"/>
              </a:rPr>
              <a:t>0111       [-8]</a:t>
            </a:r>
            <a:r>
              <a:rPr lang="zh-CN" altLang="en-US" b="0" baseline="-25000" dirty="0" smtClean="0">
                <a:latin typeface="微软雅黑" pitchFamily="34" charset="-122"/>
              </a:rPr>
              <a:t>原</a:t>
            </a:r>
            <a:r>
              <a:rPr lang="en-US" altLang="zh-CN" b="0" dirty="0" smtClean="0">
                <a:latin typeface="微软雅黑" pitchFamily="34" charset="-122"/>
              </a:rPr>
              <a:t>=1</a:t>
            </a:r>
            <a:r>
              <a:rPr lang="zh-CN" altLang="en-US" b="0" dirty="0" smtClean="0">
                <a:latin typeface="微软雅黑" pitchFamily="34" charset="-122"/>
              </a:rPr>
              <a:t>，</a:t>
            </a:r>
            <a:r>
              <a:rPr lang="en-US" altLang="zh-CN" b="0" dirty="0" smtClean="0">
                <a:latin typeface="微软雅黑" pitchFamily="34" charset="-122"/>
              </a:rPr>
              <a:t>1000</a:t>
            </a:r>
            <a:endParaRPr lang="en-US" altLang="zh-CN" b="0" dirty="0" smtClean="0">
              <a:latin typeface="微软雅黑" pitchFamily="34" charset="-122"/>
            </a:endParaRPr>
          </a:p>
          <a:p>
            <a:pPr marL="609600" indent="-609600">
              <a:spcBef>
                <a:spcPct val="0"/>
              </a:spcBef>
              <a:buFontTx/>
              <a:buNone/>
            </a:pPr>
            <a:endParaRPr lang="en-US" altLang="zh-CN" b="0" dirty="0" smtClean="0">
              <a:solidFill>
                <a:srgbClr val="0000FF"/>
              </a:solidFill>
              <a:latin typeface="微软雅黑" pitchFamily="34" charset="-122"/>
            </a:endParaRPr>
          </a:p>
          <a:p>
            <a:pPr marL="609600" indent="-609600">
              <a:spcBef>
                <a:spcPct val="0"/>
              </a:spcBef>
              <a:buFontTx/>
              <a:buNone/>
            </a:pPr>
            <a:r>
              <a:rPr lang="en-US" altLang="zh-CN" dirty="0" smtClean="0">
                <a:solidFill>
                  <a:srgbClr val="0000FF"/>
                </a:solidFill>
                <a:latin typeface="微软雅黑" pitchFamily="34" charset="-122"/>
              </a:rPr>
              <a:t>2.  </a:t>
            </a:r>
            <a:r>
              <a:rPr lang="zh-CN" altLang="en-US" dirty="0" smtClean="0">
                <a:solidFill>
                  <a:srgbClr val="0000FF"/>
                </a:solidFill>
                <a:latin typeface="微软雅黑" pitchFamily="34" charset="-122"/>
              </a:rPr>
              <a:t>机器字长</a:t>
            </a:r>
            <a:r>
              <a:rPr lang="en-US" altLang="zh-CN" dirty="0" smtClean="0">
                <a:solidFill>
                  <a:srgbClr val="FF3300"/>
                </a:solidFill>
                <a:latin typeface="微软雅黑" pitchFamily="34" charset="-122"/>
              </a:rPr>
              <a:t>4</a:t>
            </a:r>
            <a:r>
              <a:rPr lang="zh-CN" altLang="en-US" dirty="0" smtClean="0">
                <a:solidFill>
                  <a:srgbClr val="0000FF"/>
                </a:solidFill>
                <a:latin typeface="微软雅黑" pitchFamily="34" charset="-122"/>
              </a:rPr>
              <a:t>位</a:t>
            </a:r>
            <a:endParaRPr lang="zh-CN" altLang="en-US" dirty="0" smtClean="0">
              <a:latin typeface="微软雅黑" pitchFamily="34" charset="-122"/>
            </a:endParaRPr>
          </a:p>
          <a:p>
            <a:pPr marL="609600" indent="-609600">
              <a:spcBef>
                <a:spcPct val="0"/>
              </a:spcBef>
              <a:buFontTx/>
              <a:buNone/>
            </a:pPr>
            <a:r>
              <a:rPr lang="zh-CN" altLang="en-US" b="0" dirty="0" smtClean="0">
                <a:latin typeface="微软雅黑" pitchFamily="34" charset="-122"/>
              </a:rPr>
              <a:t>   </a:t>
            </a:r>
            <a:r>
              <a:rPr lang="en-US" altLang="zh-CN" b="0" dirty="0" smtClean="0">
                <a:latin typeface="微软雅黑" pitchFamily="34" charset="-122"/>
              </a:rPr>
              <a:t>[+7]</a:t>
            </a:r>
            <a:r>
              <a:rPr lang="zh-CN" altLang="en-US" b="0" baseline="-25000" dirty="0" smtClean="0">
                <a:latin typeface="微软雅黑" pitchFamily="34" charset="-122"/>
              </a:rPr>
              <a:t>原</a:t>
            </a:r>
            <a:r>
              <a:rPr lang="en-US" altLang="zh-CN" b="0" dirty="0" smtClean="0">
                <a:latin typeface="微软雅黑" pitchFamily="34" charset="-122"/>
              </a:rPr>
              <a:t>=0</a:t>
            </a:r>
            <a:r>
              <a:rPr lang="zh-CN" altLang="en-US" b="0" dirty="0" smtClean="0">
                <a:latin typeface="微软雅黑" pitchFamily="34" charset="-122"/>
              </a:rPr>
              <a:t>，</a:t>
            </a:r>
            <a:r>
              <a:rPr lang="en-US" altLang="zh-CN" b="0" dirty="0" smtClean="0">
                <a:latin typeface="微软雅黑" pitchFamily="34" charset="-122"/>
              </a:rPr>
              <a:t>111      [+8]</a:t>
            </a:r>
            <a:r>
              <a:rPr lang="zh-CN" altLang="en-US" b="0" baseline="-25000" dirty="0" smtClean="0">
                <a:latin typeface="微软雅黑" pitchFamily="34" charset="-122"/>
              </a:rPr>
              <a:t>原</a:t>
            </a:r>
            <a:r>
              <a:rPr lang="en-US" altLang="zh-CN" b="0" dirty="0" smtClean="0">
                <a:latin typeface="微软雅黑" pitchFamily="34" charset="-122"/>
              </a:rPr>
              <a:t>=</a:t>
            </a:r>
            <a:r>
              <a:rPr lang="zh-CN" altLang="en-US" b="0" dirty="0" smtClean="0">
                <a:latin typeface="微软雅黑" pitchFamily="34" charset="-122"/>
              </a:rPr>
              <a:t>溢出</a:t>
            </a:r>
            <a:r>
              <a:rPr lang="zh-CN" altLang="en-US" b="0" dirty="0" smtClean="0">
                <a:solidFill>
                  <a:srgbClr val="FF3399"/>
                </a:solidFill>
                <a:latin typeface="微软雅黑" pitchFamily="34" charset="-122"/>
              </a:rPr>
              <a:t>（</a:t>
            </a:r>
            <a:r>
              <a:rPr lang="en-US" altLang="zh-CN" b="0" dirty="0" smtClean="0">
                <a:solidFill>
                  <a:srgbClr val="FF3399"/>
                </a:solidFill>
                <a:latin typeface="微软雅黑" pitchFamily="34" charset="-122"/>
              </a:rPr>
              <a:t>0</a:t>
            </a:r>
            <a:r>
              <a:rPr lang="zh-CN" altLang="en-US" b="0" dirty="0" smtClean="0">
                <a:solidFill>
                  <a:srgbClr val="FF3399"/>
                </a:solidFill>
                <a:latin typeface="微软雅黑" pitchFamily="34" charset="-122"/>
              </a:rPr>
              <a:t>，</a:t>
            </a:r>
            <a:r>
              <a:rPr lang="en-US" altLang="zh-CN" b="0" dirty="0" smtClean="0">
                <a:solidFill>
                  <a:srgbClr val="FF3399"/>
                </a:solidFill>
                <a:latin typeface="微软雅黑" pitchFamily="34" charset="-122"/>
              </a:rPr>
              <a:t>1000</a:t>
            </a:r>
            <a:r>
              <a:rPr lang="zh-CN" altLang="en-US" b="0" dirty="0" smtClean="0">
                <a:solidFill>
                  <a:srgbClr val="FF3399"/>
                </a:solidFill>
                <a:latin typeface="微软雅黑" pitchFamily="34" charset="-122"/>
              </a:rPr>
              <a:t>）</a:t>
            </a:r>
            <a:endParaRPr lang="zh-CN" altLang="en-US" b="0" dirty="0" smtClean="0">
              <a:solidFill>
                <a:srgbClr val="FF3399"/>
              </a:solidFill>
              <a:latin typeface="微软雅黑" pitchFamily="34" charset="-122"/>
            </a:endParaRPr>
          </a:p>
          <a:p>
            <a:pPr marL="609600" indent="-609600" eaLnBrk="1" hangingPunct="1">
              <a:buFontTx/>
              <a:buNone/>
            </a:pPr>
            <a:r>
              <a:rPr lang="zh-CN" altLang="en-US" b="0" dirty="0" smtClean="0">
                <a:latin typeface="微软雅黑" pitchFamily="34" charset="-122"/>
              </a:rPr>
              <a:t>   </a:t>
            </a:r>
            <a:r>
              <a:rPr lang="en-US" altLang="zh-CN" b="0" dirty="0" smtClean="0">
                <a:latin typeface="微软雅黑" pitchFamily="34" charset="-122"/>
              </a:rPr>
              <a:t>[-7]</a:t>
            </a:r>
            <a:r>
              <a:rPr lang="zh-CN" altLang="en-US" b="0" baseline="-25000" dirty="0" smtClean="0">
                <a:latin typeface="微软雅黑" pitchFamily="34" charset="-122"/>
              </a:rPr>
              <a:t>原</a:t>
            </a:r>
            <a:r>
              <a:rPr lang="en-US" altLang="zh-CN" b="0" dirty="0" smtClean="0">
                <a:latin typeface="微软雅黑" pitchFamily="34" charset="-122"/>
              </a:rPr>
              <a:t>=1</a:t>
            </a:r>
            <a:r>
              <a:rPr lang="zh-CN" altLang="en-US" b="0" dirty="0" smtClean="0">
                <a:latin typeface="微软雅黑" pitchFamily="34" charset="-122"/>
              </a:rPr>
              <a:t>，</a:t>
            </a:r>
            <a:r>
              <a:rPr lang="en-US" altLang="zh-CN" b="0" dirty="0" smtClean="0">
                <a:latin typeface="微软雅黑" pitchFamily="34" charset="-122"/>
              </a:rPr>
              <a:t>111       [-8]</a:t>
            </a:r>
            <a:r>
              <a:rPr lang="zh-CN" altLang="en-US" b="0" baseline="-25000" dirty="0" smtClean="0">
                <a:latin typeface="微软雅黑" pitchFamily="34" charset="-122"/>
              </a:rPr>
              <a:t>原</a:t>
            </a:r>
            <a:r>
              <a:rPr lang="en-US" altLang="zh-CN" b="0" dirty="0" smtClean="0">
                <a:latin typeface="微软雅黑" pitchFamily="34" charset="-122"/>
              </a:rPr>
              <a:t>=</a:t>
            </a:r>
            <a:r>
              <a:rPr lang="zh-CN" altLang="en-US" b="0" dirty="0" smtClean="0">
                <a:latin typeface="微软雅黑" pitchFamily="34" charset="-122"/>
              </a:rPr>
              <a:t>溢出</a:t>
            </a:r>
            <a:r>
              <a:rPr lang="zh-CN" altLang="en-US" b="0" dirty="0" smtClean="0">
                <a:solidFill>
                  <a:srgbClr val="FF3399"/>
                </a:solidFill>
                <a:latin typeface="微软雅黑" pitchFamily="34" charset="-122"/>
              </a:rPr>
              <a:t>（</a:t>
            </a:r>
            <a:r>
              <a:rPr lang="en-US" altLang="zh-CN" b="0" dirty="0" smtClean="0">
                <a:solidFill>
                  <a:srgbClr val="FF3399"/>
                </a:solidFill>
                <a:latin typeface="微软雅黑" pitchFamily="34" charset="-122"/>
              </a:rPr>
              <a:t>1</a:t>
            </a:r>
            <a:r>
              <a:rPr lang="zh-CN" altLang="en-US" b="0" dirty="0" smtClean="0">
                <a:solidFill>
                  <a:srgbClr val="FF3399"/>
                </a:solidFill>
                <a:latin typeface="微软雅黑" pitchFamily="34" charset="-122"/>
              </a:rPr>
              <a:t>，</a:t>
            </a:r>
            <a:r>
              <a:rPr lang="en-US" altLang="zh-CN" b="0" dirty="0" smtClean="0">
                <a:solidFill>
                  <a:srgbClr val="FF3399"/>
                </a:solidFill>
                <a:latin typeface="微软雅黑" pitchFamily="34" charset="-122"/>
              </a:rPr>
              <a:t>1000</a:t>
            </a:r>
            <a:r>
              <a:rPr lang="zh-CN" altLang="en-US" b="0" dirty="0" smtClean="0">
                <a:solidFill>
                  <a:srgbClr val="FF3399"/>
                </a:solidFill>
                <a:latin typeface="微软雅黑" pitchFamily="34" charset="-122"/>
              </a:rPr>
              <a:t>）</a:t>
            </a:r>
            <a:endParaRPr lang="zh-CN" altLang="en-US" b="0" dirty="0" smtClean="0">
              <a:solidFill>
                <a:srgbClr val="FF3399"/>
              </a:solidFill>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ox(i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ox(i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ox(in)">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box(in)">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box(in)">
                                      <p:cBhvr>
                                        <p:cTn id="3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5"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138521" y="1196752"/>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1</a:t>
            </a:r>
            <a:r>
              <a:rPr lang="zh-CN" altLang="en-US" sz="2400" b="1" kern="0" dirty="0" smtClean="0">
                <a:solidFill>
                  <a:srgbClr val="FF0000"/>
                </a:solidFill>
                <a:latin typeface="微软雅黑" pitchFamily="34" charset="-122"/>
                <a:ea typeface="微软雅黑" pitchFamily="34" charset="-122"/>
              </a:rPr>
              <a:t>）原码表示法</a:t>
            </a:r>
            <a:endParaRPr lang="en-US" altLang="zh-CN" sz="2400" b="1" kern="0" dirty="0" smtClean="0">
              <a:solidFill>
                <a:srgbClr val="FF0000"/>
              </a:solidFill>
              <a:latin typeface="微软雅黑" pitchFamily="34" charset="-122"/>
              <a:ea typeface="微软雅黑" pitchFamily="34" charset="-122"/>
            </a:endParaRPr>
          </a:p>
        </p:txBody>
      </p:sp>
      <p:sp>
        <p:nvSpPr>
          <p:cNvPr id="9" name="Text Box 3"/>
          <p:cNvSpPr txBox="1">
            <a:spLocks noChangeArrowheads="1"/>
          </p:cNvSpPr>
          <p:nvPr/>
        </p:nvSpPr>
        <p:spPr bwMode="auto">
          <a:xfrm>
            <a:off x="467544" y="1869802"/>
            <a:ext cx="8352928" cy="40074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609600" indent="-609600" eaLnBrk="1" hangingPunct="1">
              <a:lnSpc>
                <a:spcPct val="90000"/>
              </a:lnSpc>
              <a:spcBef>
                <a:spcPct val="50000"/>
              </a:spcBef>
              <a:buFontTx/>
              <a:buNone/>
            </a:pPr>
            <a:r>
              <a:rPr lang="zh-CN" altLang="en-US" b="0" dirty="0" smtClean="0">
                <a:latin typeface="微软雅黑" pitchFamily="34" charset="-122"/>
              </a:rPr>
              <a:t>例</a:t>
            </a:r>
            <a:r>
              <a:rPr lang="en-US" altLang="zh-CN" b="0" dirty="0" smtClean="0">
                <a:latin typeface="微软雅黑" pitchFamily="34" charset="-122"/>
              </a:rPr>
              <a:t>2</a:t>
            </a:r>
            <a:r>
              <a:rPr lang="zh-CN" altLang="en-US" b="0" dirty="0" smtClean="0">
                <a:latin typeface="微软雅黑" pitchFamily="34" charset="-122"/>
              </a:rPr>
              <a:t>：写出机器字长</a:t>
            </a:r>
            <a:r>
              <a:rPr lang="en-US" altLang="zh-CN" b="0" dirty="0" smtClean="0">
                <a:solidFill>
                  <a:srgbClr val="FF3300"/>
                </a:solidFill>
                <a:latin typeface="微软雅黑" pitchFamily="34" charset="-122"/>
              </a:rPr>
              <a:t>8</a:t>
            </a:r>
            <a:r>
              <a:rPr lang="zh-CN" altLang="en-US" b="0" dirty="0" smtClean="0">
                <a:latin typeface="微软雅黑" pitchFamily="34" charset="-122"/>
              </a:rPr>
              <a:t>位，原码表示所对应的十进制整数和小数的表示范围。</a:t>
            </a:r>
            <a:endParaRPr lang="zh-CN" altLang="en-US" b="0" dirty="0" smtClean="0">
              <a:latin typeface="微软雅黑" pitchFamily="34" charset="-122"/>
            </a:endParaRPr>
          </a:p>
          <a:p>
            <a:pPr marL="609600" indent="-609600" eaLnBrk="1" hangingPunct="1">
              <a:lnSpc>
                <a:spcPct val="90000"/>
              </a:lnSpc>
              <a:spcBef>
                <a:spcPct val="50000"/>
              </a:spcBef>
              <a:buFontTx/>
              <a:buNone/>
            </a:pPr>
            <a:r>
              <a:rPr lang="zh-CN" altLang="en-US" b="0" dirty="0" smtClean="0">
                <a:latin typeface="微软雅黑" pitchFamily="34" charset="-122"/>
              </a:rPr>
              <a:t>整数范围：－</a:t>
            </a:r>
            <a:r>
              <a:rPr lang="en-US" altLang="zh-CN" b="0" dirty="0" smtClean="0">
                <a:latin typeface="微软雅黑" pitchFamily="34" charset="-122"/>
              </a:rPr>
              <a:t>127≤x ≤ +127 </a:t>
            </a:r>
            <a:endParaRPr lang="en-US" altLang="zh-CN" b="0" dirty="0" smtClean="0">
              <a:latin typeface="微软雅黑" pitchFamily="34" charset="-122"/>
            </a:endParaRPr>
          </a:p>
          <a:p>
            <a:pPr marL="609600" indent="-609600" eaLnBrk="1" hangingPunct="1">
              <a:lnSpc>
                <a:spcPct val="90000"/>
              </a:lnSpc>
              <a:spcBef>
                <a:spcPct val="50000"/>
              </a:spcBef>
              <a:buFontTx/>
              <a:buNone/>
            </a:pPr>
            <a:r>
              <a:rPr lang="en-US" altLang="zh-CN" b="0" dirty="0" smtClean="0">
                <a:latin typeface="微软雅黑" pitchFamily="34" charset="-122"/>
              </a:rPr>
              <a:t>      </a:t>
            </a:r>
            <a:r>
              <a:rPr lang="zh-CN" altLang="en-US" b="0" dirty="0" smtClean="0">
                <a:latin typeface="微软雅黑" pitchFamily="34" charset="-122"/>
              </a:rPr>
              <a:t>或：－</a:t>
            </a:r>
            <a:r>
              <a:rPr lang="en-US" altLang="zh-CN" b="0" dirty="0" smtClean="0">
                <a:latin typeface="微软雅黑" pitchFamily="34" charset="-122"/>
              </a:rPr>
              <a:t>128 </a:t>
            </a:r>
            <a:r>
              <a:rPr lang="zh-CN" altLang="en-US" b="0" dirty="0" smtClean="0">
                <a:latin typeface="微软雅黑" pitchFamily="34" charset="-122"/>
              </a:rPr>
              <a:t>＜ </a:t>
            </a:r>
            <a:r>
              <a:rPr lang="en-US" altLang="zh-CN" b="0" dirty="0" smtClean="0">
                <a:latin typeface="微软雅黑" pitchFamily="34" charset="-122"/>
              </a:rPr>
              <a:t>x </a:t>
            </a:r>
            <a:r>
              <a:rPr lang="zh-CN" altLang="en-US" b="0" dirty="0" smtClean="0">
                <a:latin typeface="微软雅黑" pitchFamily="34" charset="-122"/>
              </a:rPr>
              <a:t>＜</a:t>
            </a:r>
            <a:r>
              <a:rPr lang="en-US" altLang="zh-CN" b="0" dirty="0" smtClean="0">
                <a:latin typeface="微软雅黑" pitchFamily="34" charset="-122"/>
              </a:rPr>
              <a:t>+128</a:t>
            </a:r>
            <a:endParaRPr lang="en-US" altLang="zh-CN" b="0" dirty="0" smtClean="0">
              <a:latin typeface="微软雅黑" pitchFamily="34" charset="-122"/>
            </a:endParaRPr>
          </a:p>
          <a:p>
            <a:pPr marL="609600" indent="-609600" eaLnBrk="1" hangingPunct="1">
              <a:lnSpc>
                <a:spcPct val="90000"/>
              </a:lnSpc>
              <a:spcBef>
                <a:spcPct val="50000"/>
              </a:spcBef>
              <a:buFontTx/>
              <a:buNone/>
            </a:pPr>
            <a:r>
              <a:rPr lang="zh-CN" altLang="en-US" b="0" dirty="0" smtClean="0">
                <a:latin typeface="微软雅黑" pitchFamily="34" charset="-122"/>
              </a:rPr>
              <a:t>小数范围： －</a:t>
            </a:r>
            <a:r>
              <a:rPr lang="en-US" altLang="zh-CN" b="0" dirty="0" smtClean="0">
                <a:latin typeface="微软雅黑" pitchFamily="34" charset="-122"/>
              </a:rPr>
              <a:t>(1-2</a:t>
            </a:r>
            <a:r>
              <a:rPr lang="en-US" altLang="zh-CN" b="0" baseline="30000" dirty="0" smtClean="0">
                <a:latin typeface="微软雅黑" pitchFamily="34" charset="-122"/>
              </a:rPr>
              <a:t>-7 </a:t>
            </a:r>
            <a:r>
              <a:rPr lang="en-US" altLang="zh-CN" b="0" dirty="0" smtClean="0">
                <a:latin typeface="微软雅黑" pitchFamily="34" charset="-122"/>
              </a:rPr>
              <a:t>)</a:t>
            </a:r>
            <a:r>
              <a:rPr lang="en-US" altLang="zh-CN" b="0" baseline="30000" dirty="0" smtClean="0">
                <a:latin typeface="微软雅黑" pitchFamily="34" charset="-122"/>
              </a:rPr>
              <a:t> </a:t>
            </a:r>
            <a:r>
              <a:rPr lang="en-US" altLang="zh-CN" b="0" dirty="0" smtClean="0">
                <a:latin typeface="微软雅黑" pitchFamily="34" charset="-122"/>
              </a:rPr>
              <a:t>≤ x ≤ 1 -2</a:t>
            </a:r>
            <a:r>
              <a:rPr lang="en-US" altLang="zh-CN" b="0" baseline="30000" dirty="0" smtClean="0">
                <a:latin typeface="微软雅黑" pitchFamily="34" charset="-122"/>
              </a:rPr>
              <a:t>-7</a:t>
            </a:r>
            <a:r>
              <a:rPr lang="en-US" altLang="zh-CN" b="0" dirty="0" smtClean="0">
                <a:latin typeface="微软雅黑" pitchFamily="34" charset="-122"/>
              </a:rPr>
              <a:t> </a:t>
            </a:r>
            <a:endParaRPr lang="en-US" altLang="zh-CN" b="0" dirty="0" smtClean="0">
              <a:latin typeface="微软雅黑" pitchFamily="34" charset="-122"/>
            </a:endParaRPr>
          </a:p>
          <a:p>
            <a:pPr marL="609600" indent="-609600" eaLnBrk="1" hangingPunct="1">
              <a:lnSpc>
                <a:spcPct val="90000"/>
              </a:lnSpc>
              <a:spcBef>
                <a:spcPct val="50000"/>
              </a:spcBef>
              <a:buFontTx/>
              <a:buNone/>
            </a:pPr>
            <a:r>
              <a:rPr lang="en-US" altLang="zh-CN" b="0" dirty="0" smtClean="0">
                <a:latin typeface="微软雅黑" pitchFamily="34" charset="-122"/>
              </a:rPr>
              <a:t>      </a:t>
            </a:r>
            <a:r>
              <a:rPr lang="zh-CN" altLang="en-US" b="0" dirty="0" smtClean="0">
                <a:latin typeface="微软雅黑" pitchFamily="34" charset="-122"/>
              </a:rPr>
              <a:t>或： －</a:t>
            </a:r>
            <a:r>
              <a:rPr lang="en-US" altLang="zh-CN" b="0" dirty="0" smtClean="0">
                <a:latin typeface="微软雅黑" pitchFamily="34" charset="-122"/>
              </a:rPr>
              <a:t>1</a:t>
            </a:r>
            <a:r>
              <a:rPr lang="zh-CN" altLang="en-US" b="0" dirty="0" smtClean="0">
                <a:latin typeface="微软雅黑" pitchFamily="34" charset="-122"/>
              </a:rPr>
              <a:t>＜</a:t>
            </a:r>
            <a:r>
              <a:rPr lang="en-US" altLang="zh-CN" b="0" dirty="0" smtClean="0">
                <a:latin typeface="微软雅黑" pitchFamily="34" charset="-122"/>
              </a:rPr>
              <a:t>x </a:t>
            </a:r>
            <a:r>
              <a:rPr lang="zh-CN" altLang="en-US" b="0" dirty="0" smtClean="0">
                <a:latin typeface="微软雅黑" pitchFamily="34" charset="-122"/>
              </a:rPr>
              <a:t>＜</a:t>
            </a:r>
            <a:r>
              <a:rPr lang="en-US" altLang="zh-CN" b="0" dirty="0" smtClean="0">
                <a:latin typeface="微软雅黑" pitchFamily="34" charset="-122"/>
              </a:rPr>
              <a:t>+1</a:t>
            </a:r>
            <a:endParaRPr lang="en-US" altLang="zh-CN" b="0" dirty="0" smtClean="0">
              <a:latin typeface="微软雅黑" pitchFamily="34" charset="-122"/>
            </a:endParaRPr>
          </a:p>
          <a:p>
            <a:pPr marL="0" indent="0" eaLnBrk="1" hangingPunct="1">
              <a:lnSpc>
                <a:spcPct val="90000"/>
              </a:lnSpc>
              <a:spcBef>
                <a:spcPct val="50000"/>
              </a:spcBef>
              <a:buNone/>
            </a:pPr>
            <a:r>
              <a:rPr lang="zh-CN" altLang="en-US" dirty="0" smtClean="0">
                <a:latin typeface="微软雅黑" pitchFamily="34" charset="-122"/>
              </a:rPr>
              <a:t>原码表示法的</a:t>
            </a:r>
            <a:r>
              <a:rPr lang="zh-CN" altLang="en-US" dirty="0" smtClean="0">
                <a:solidFill>
                  <a:srgbClr val="FF3300"/>
                </a:solidFill>
                <a:latin typeface="微软雅黑" pitchFamily="34" charset="-122"/>
              </a:rPr>
              <a:t>优点</a:t>
            </a:r>
            <a:r>
              <a:rPr lang="zh-CN" altLang="en-US" dirty="0" smtClean="0">
                <a:latin typeface="微软雅黑" pitchFamily="34" charset="-122"/>
              </a:rPr>
              <a:t>是直观易懂。机器数和真值间的相互转换很容易，用原码实现</a:t>
            </a:r>
            <a:r>
              <a:rPr lang="zh-CN" altLang="en-US" dirty="0" smtClean="0">
                <a:solidFill>
                  <a:srgbClr val="FF3300"/>
                </a:solidFill>
                <a:latin typeface="微软雅黑" pitchFamily="34" charset="-122"/>
              </a:rPr>
              <a:t>乘、除运算</a:t>
            </a:r>
            <a:r>
              <a:rPr lang="zh-CN" altLang="en-US" dirty="0" smtClean="0">
                <a:latin typeface="微软雅黑" pitchFamily="34" charset="-122"/>
              </a:rPr>
              <a:t>的规则很简单，缺点是实现</a:t>
            </a:r>
            <a:r>
              <a:rPr lang="zh-CN" altLang="en-US" dirty="0" smtClean="0">
                <a:solidFill>
                  <a:srgbClr val="FF3300"/>
                </a:solidFill>
                <a:latin typeface="微软雅黑" pitchFamily="34" charset="-122"/>
              </a:rPr>
              <a:t>加减运算的规则</a:t>
            </a:r>
            <a:r>
              <a:rPr lang="zh-CN" altLang="en-US" dirty="0" smtClean="0">
                <a:latin typeface="微软雅黑" pitchFamily="34" charset="-122"/>
              </a:rPr>
              <a:t>较复杂。 </a:t>
            </a:r>
            <a:endParaRPr lang="zh-CN" altLang="en-US" dirty="0" smtClean="0">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5"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4807" y="764704"/>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矩形 9"/>
          <p:cNvSpPr/>
          <p:nvPr/>
        </p:nvSpPr>
        <p:spPr>
          <a:xfrm>
            <a:off x="135468" y="1261291"/>
            <a:ext cx="7931224" cy="282538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1</a:t>
            </a:r>
            <a:r>
              <a:rPr lang="zh-CN" altLang="en-US" sz="2400" b="1" kern="0" dirty="0" smtClean="0">
                <a:solidFill>
                  <a:srgbClr val="FF0000"/>
                </a:solidFill>
                <a:latin typeface="微软雅黑" pitchFamily="34" charset="-122"/>
                <a:ea typeface="微软雅黑" pitchFamily="34" charset="-122"/>
              </a:rPr>
              <a:t>）原码表示法</a:t>
            </a:r>
            <a:endParaRPr lang="en-US" altLang="zh-CN" sz="2400" b="1" kern="0" dirty="0" smtClean="0">
              <a:solidFill>
                <a:srgbClr val="FF0000"/>
              </a:solidFill>
              <a:latin typeface="微软雅黑" pitchFamily="34" charset="-122"/>
              <a:ea typeface="微软雅黑" pitchFamily="34" charset="-122"/>
            </a:endParaRPr>
          </a:p>
          <a:p>
            <a:pPr marL="34290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总结：原码表示容易</a:t>
            </a:r>
            <a:r>
              <a:rPr kumimoji="1" lang="zh-CN" altLang="en-US" sz="2000" dirty="0">
                <a:solidFill>
                  <a:srgbClr val="000000"/>
                </a:solidFill>
                <a:latin typeface="微软雅黑" pitchFamily="34" charset="-122"/>
                <a:ea typeface="微软雅黑" pitchFamily="34" charset="-122"/>
              </a:rPr>
              <a:t>理解</a:t>
            </a:r>
            <a:r>
              <a:rPr kumimoji="1" lang="en-US" altLang="zh-CN" sz="2000" dirty="0">
                <a:solidFill>
                  <a:srgbClr val="000000"/>
                </a:solidFill>
                <a:latin typeface="微软雅黑" pitchFamily="34" charset="-122"/>
                <a:ea typeface="微软雅黑" pitchFamily="34" charset="-122"/>
              </a:rPr>
              <a:t>,  </a:t>
            </a:r>
            <a:r>
              <a:rPr kumimoji="1" lang="zh-CN" altLang="en-US" sz="2000" dirty="0">
                <a:solidFill>
                  <a:srgbClr val="000000"/>
                </a:solidFill>
                <a:latin typeface="微软雅黑" pitchFamily="34" charset="-122"/>
                <a:ea typeface="微软雅黑" pitchFamily="34" charset="-122"/>
              </a:rPr>
              <a:t>但是：</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a:solidFill>
                  <a:srgbClr val="000000"/>
                </a:solidFill>
                <a:latin typeface="微软雅黑" pitchFamily="34" charset="-122"/>
                <a:ea typeface="微软雅黑" pitchFamily="34" charset="-122"/>
              </a:rPr>
              <a:t> </a:t>
            </a:r>
            <a:r>
              <a:rPr kumimoji="1" lang="en-US" altLang="zh-CN" sz="2000" dirty="0">
                <a:solidFill>
                  <a:srgbClr val="000000"/>
                </a:solidFill>
                <a:latin typeface="微软雅黑" pitchFamily="34" charset="-122"/>
                <a:ea typeface="微软雅黑" pitchFamily="34" charset="-122"/>
              </a:rPr>
              <a:t>0 </a:t>
            </a:r>
            <a:r>
              <a:rPr kumimoji="1" lang="zh-CN" altLang="en-US" sz="2000" dirty="0">
                <a:solidFill>
                  <a:srgbClr val="000000"/>
                </a:solidFill>
                <a:latin typeface="微软雅黑" pitchFamily="34" charset="-122"/>
                <a:ea typeface="微软雅黑" pitchFamily="34" charset="-122"/>
              </a:rPr>
              <a:t>的表示不唯一，不利于程序员编程</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a:solidFill>
                  <a:srgbClr val="000000"/>
                </a:solidFill>
                <a:latin typeface="微软雅黑" pitchFamily="34" charset="-122"/>
                <a:ea typeface="微软雅黑" pitchFamily="34" charset="-122"/>
              </a:rPr>
              <a:t> 加、减运算方式不统一</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a:solidFill>
                  <a:srgbClr val="000000"/>
                </a:solidFill>
                <a:latin typeface="微软雅黑" pitchFamily="34" charset="-122"/>
                <a:ea typeface="微软雅黑" pitchFamily="34" charset="-122"/>
              </a:rPr>
              <a:t> 需额外对符号位进行处理，不利于硬件设计</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a:solidFill>
                  <a:srgbClr val="000000"/>
                </a:solidFill>
                <a:latin typeface="微软雅黑" pitchFamily="34" charset="-122"/>
                <a:ea typeface="微软雅黑" pitchFamily="34" charset="-122"/>
              </a:rPr>
              <a:t> 特别当 </a:t>
            </a:r>
            <a:r>
              <a:rPr kumimoji="1" lang="en-US" altLang="zh-CN" sz="2000" dirty="0">
                <a:solidFill>
                  <a:srgbClr val="000000"/>
                </a:solidFill>
                <a:latin typeface="微软雅黑" pitchFamily="34" charset="-122"/>
                <a:ea typeface="微软雅黑" pitchFamily="34" charset="-122"/>
              </a:rPr>
              <a:t>a&lt;b</a:t>
            </a:r>
            <a:r>
              <a:rPr kumimoji="1" lang="zh-CN" altLang="en-US" sz="2000" dirty="0">
                <a:solidFill>
                  <a:srgbClr val="000000"/>
                </a:solidFill>
                <a:latin typeface="微软雅黑" pitchFamily="34" charset="-122"/>
                <a:ea typeface="微软雅黑" pitchFamily="34" charset="-122"/>
              </a:rPr>
              <a:t>时，实现 </a:t>
            </a:r>
            <a:r>
              <a:rPr kumimoji="1" lang="en-US" altLang="zh-CN" sz="2000" dirty="0">
                <a:solidFill>
                  <a:srgbClr val="000000"/>
                </a:solidFill>
                <a:latin typeface="微软雅黑" pitchFamily="34" charset="-122"/>
                <a:ea typeface="微软雅黑" pitchFamily="34" charset="-122"/>
              </a:rPr>
              <a:t>a- b</a:t>
            </a:r>
            <a:r>
              <a:rPr kumimoji="1" lang="zh-CN" altLang="en-US" sz="2000" dirty="0">
                <a:solidFill>
                  <a:srgbClr val="000000"/>
                </a:solidFill>
                <a:latin typeface="微软雅黑" pitchFamily="34" charset="-122"/>
                <a:ea typeface="微软雅黑" pitchFamily="34" charset="-122"/>
              </a:rPr>
              <a:t>比较</a:t>
            </a:r>
            <a:r>
              <a:rPr kumimoji="1" lang="zh-CN" altLang="en-US" sz="2000" dirty="0" smtClean="0">
                <a:solidFill>
                  <a:srgbClr val="000000"/>
                </a:solidFill>
                <a:latin typeface="微软雅黑" pitchFamily="34" charset="-122"/>
                <a:ea typeface="微软雅黑" pitchFamily="34" charset="-122"/>
              </a:rPr>
              <a:t>困难</a:t>
            </a:r>
            <a:endParaRPr kumimoji="1" lang="zh-CN" altLang="en-US" sz="2000" dirty="0">
              <a:solidFill>
                <a:srgbClr val="000000"/>
              </a:solidFill>
              <a:latin typeface="微软雅黑" pitchFamily="34" charset="-122"/>
              <a:ea typeface="微软雅黑" pitchFamily="34" charset="-122"/>
            </a:endParaRPr>
          </a:p>
        </p:txBody>
      </p:sp>
      <p:sp>
        <p:nvSpPr>
          <p:cNvPr id="8" name="Rectangle 42"/>
          <p:cNvSpPr>
            <a:spLocks noChangeArrowheads="1"/>
          </p:cNvSpPr>
          <p:nvPr/>
        </p:nvSpPr>
        <p:spPr bwMode="auto">
          <a:xfrm>
            <a:off x="1043608" y="4357613"/>
            <a:ext cx="6521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spAutoFit/>
          </a:bodyPr>
          <a:lstStyle/>
          <a:p>
            <a:pPr eaLnBrk="1" hangingPunct="1"/>
            <a:r>
              <a:rPr kumimoji="1" lang="zh-CN" altLang="en-US" sz="2400" b="1" dirty="0">
                <a:solidFill>
                  <a:srgbClr val="FF0000"/>
                </a:solidFill>
                <a:latin typeface="微软雅黑" pitchFamily="34" charset="-122"/>
                <a:ea typeface="微软雅黑" pitchFamily="34" charset="-122"/>
              </a:rPr>
              <a:t>从 </a:t>
            </a:r>
            <a:r>
              <a:rPr kumimoji="1" lang="en-US" altLang="zh-CN" sz="2400" b="1" dirty="0">
                <a:solidFill>
                  <a:srgbClr val="FF0000"/>
                </a:solidFill>
                <a:latin typeface="微软雅黑" pitchFamily="34" charset="-122"/>
                <a:ea typeface="微软雅黑" pitchFamily="34" charset="-122"/>
              </a:rPr>
              <a:t>50</a:t>
            </a:r>
            <a:r>
              <a:rPr kumimoji="1" lang="zh-CN" altLang="en-US" sz="2400" b="1" dirty="0">
                <a:solidFill>
                  <a:srgbClr val="FF0000"/>
                </a:solidFill>
                <a:latin typeface="微软雅黑" pitchFamily="34" charset="-122"/>
                <a:ea typeface="微软雅黑" pitchFamily="34" charset="-122"/>
              </a:rPr>
              <a:t>年代开始，整数都采用补码来</a:t>
            </a:r>
            <a:r>
              <a:rPr kumimoji="1" lang="zh-CN" altLang="en-US" sz="2400" b="1" dirty="0" smtClean="0">
                <a:solidFill>
                  <a:srgbClr val="FF0000"/>
                </a:solidFill>
                <a:latin typeface="微软雅黑" pitchFamily="34" charset="-122"/>
                <a:ea typeface="微软雅黑" pitchFamily="34" charset="-122"/>
              </a:rPr>
              <a:t>表示，但</a:t>
            </a:r>
            <a:r>
              <a:rPr kumimoji="1" lang="zh-CN" altLang="en-US" sz="2400" b="1" dirty="0">
                <a:solidFill>
                  <a:srgbClr val="FF0000"/>
                </a:solidFill>
                <a:latin typeface="微软雅黑" pitchFamily="34" charset="-122"/>
                <a:ea typeface="微软雅黑" pitchFamily="34" charset="-122"/>
              </a:rPr>
              <a:t>浮点数的尾数用原码定点小数</a:t>
            </a:r>
            <a:r>
              <a:rPr kumimoji="1" lang="zh-CN" altLang="en-US" sz="2400" b="1" dirty="0" smtClean="0">
                <a:solidFill>
                  <a:srgbClr val="FF0000"/>
                </a:solidFill>
                <a:latin typeface="微软雅黑" pitchFamily="34" charset="-122"/>
                <a:ea typeface="微软雅黑" pitchFamily="34" charset="-122"/>
              </a:rPr>
              <a:t>表示。</a:t>
            </a:r>
            <a:endParaRPr kumimoji="1" lang="zh-CN" altLang="en-US" sz="24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mc:AlternateContent xmlns:mc="http://schemas.openxmlformats.org/markup-compatibility/2006">
        <mc:Choice xmlns:a14="http://schemas.microsoft.com/office/drawing/2010/main" Requires="a14">
          <p:sp>
            <p:nvSpPr>
              <p:cNvPr id="10" name="矩形 9"/>
              <p:cNvSpPr/>
              <p:nvPr/>
            </p:nvSpPr>
            <p:spPr>
              <a:xfrm>
                <a:off x="107504" y="1268760"/>
                <a:ext cx="7931224" cy="282538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引入补码的目的</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实现加减运算统一，即用加法来实现减法运算</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使符号位和数值位一起参与运算</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补码表示法也称“</a:t>
                </a:r>
                <a:r>
                  <a:rPr kumimoji="1" lang="en-US" altLang="zh-CN" sz="2000" dirty="0" smtClean="0">
                    <a:solidFill>
                      <a:srgbClr val="000000"/>
                    </a:solidFill>
                    <a:latin typeface="微软雅黑" panose="020B0503020204020204" pitchFamily="34" charset="-122"/>
                    <a:ea typeface="微软雅黑" panose="020B0503020204020204" pitchFamily="34" charset="-122"/>
                  </a:rPr>
                  <a:t>2-</a:t>
                </a:r>
                <a:r>
                  <a:rPr kumimoji="1" lang="zh-CN" altLang="en-US" sz="2000" dirty="0" smtClean="0">
                    <a:solidFill>
                      <a:srgbClr val="000000"/>
                    </a:solidFill>
                    <a:latin typeface="微软雅黑" panose="020B0503020204020204" pitchFamily="34" charset="-122"/>
                    <a:ea typeface="微软雅黑" panose="020B0503020204020204" pitchFamily="34" charset="-122"/>
                  </a:rPr>
                  <a:t>补码（</a:t>
                </a:r>
                <a:r>
                  <a:rPr kumimoji="1" lang="en-US" altLang="zh-CN" sz="2000" dirty="0" smtClean="0">
                    <a:solidFill>
                      <a:srgbClr val="000000"/>
                    </a:solidFill>
                    <a:latin typeface="微软雅黑" panose="020B0503020204020204" pitchFamily="34" charset="-122"/>
                    <a:ea typeface="微软雅黑" panose="020B0503020204020204" pitchFamily="34" charset="-122"/>
                  </a:rPr>
                  <a:t>two’s complement</a:t>
                </a:r>
                <a:r>
                  <a:rPr kumimoji="1" lang="zh-CN" altLang="en-US" sz="2000" dirty="0" smtClean="0">
                    <a:solidFill>
                      <a:srgbClr val="000000"/>
                    </a:solidFill>
                    <a:latin typeface="微软雅黑" panose="020B0503020204020204" pitchFamily="34" charset="-122"/>
                    <a:ea typeface="微软雅黑" panose="020B0503020204020204" pitchFamily="34" charset="-122"/>
                  </a:rPr>
                  <a:t>）”，由符号位后跟真值的模</a:t>
                </a:r>
                <a14:m>
                  <m:oMath xmlns:m="http://schemas.openxmlformats.org/officeDocument/2006/math">
                    <m:r>
                      <a:rPr kumimoji="1" lang="en-US" altLang="zh-CN" sz="2000" i="1">
                        <a:solidFill>
                          <a:srgbClr val="000000"/>
                        </a:solidFill>
                        <a:latin typeface="Cambria Math" panose="02040503050406030204" pitchFamily="18" charset="0"/>
                        <a:ea typeface="微软雅黑" panose="020B0503020204020204" pitchFamily="34" charset="-122"/>
                      </a:rPr>
                      <m:t>2</m:t>
                    </m:r>
                    <m:r>
                      <a:rPr kumimoji="1" lang="en-US" altLang="zh-CN" sz="2000" i="1" baseline="30000">
                        <a:solidFill>
                          <a:srgbClr val="000000"/>
                        </a:solidFill>
                        <a:latin typeface="Cambria Math" panose="02040503050406030204" pitchFamily="18" charset="0"/>
                        <a:ea typeface="微软雅黑" panose="020B0503020204020204" pitchFamily="34" charset="-122"/>
                      </a:rPr>
                      <m:t>𝑛</m:t>
                    </m:r>
                  </m:oMath>
                </a14:m>
                <a:r>
                  <a:rPr kumimoji="1" lang="zh-CN" altLang="en-US" sz="2000" dirty="0" smtClean="0">
                    <a:solidFill>
                      <a:srgbClr val="000000"/>
                    </a:solidFill>
                    <a:latin typeface="微软雅黑" panose="020B0503020204020204" pitchFamily="34" charset="-122"/>
                    <a:ea typeface="微软雅黑" panose="020B0503020204020204" pitchFamily="34" charset="-122"/>
                  </a:rPr>
                  <a:t>补码</a:t>
                </a:r>
                <a14:m>
                  <m:oMath xmlns:m="http://schemas.openxmlformats.org/officeDocument/2006/math">
                    <m:r>
                      <a:rPr kumimoji="1" lang="zh-CN" altLang="en-US" sz="2000" b="0" i="1" dirty="0">
                        <a:solidFill>
                          <a:srgbClr val="000000"/>
                        </a:solidFill>
                        <a:latin typeface="Cambria Math" panose="02040503050406030204" pitchFamily="18" charset="0"/>
                        <a:ea typeface="微软雅黑" panose="020B0503020204020204" pitchFamily="34" charset="-122"/>
                      </a:rPr>
                      <m:t>构成</m:t>
                    </m:r>
                  </m:oMath>
                </a14:m>
                <a:r>
                  <a:rPr kumimoji="1" lang="zh-CN" altLang="en-US" sz="2000" baseline="30000" dirty="0" smtClean="0">
                    <a:solidFill>
                      <a:srgbClr val="000000"/>
                    </a:solidFill>
                    <a:latin typeface="微软雅黑" panose="020B0503020204020204" pitchFamily="34" charset="-122"/>
                    <a:ea typeface="微软雅黑" panose="020B0503020204020204" pitchFamily="34" charset="-122"/>
                  </a:rPr>
                  <a:t>。</a:t>
                </a:r>
                <a:endParaRPr kumimoji="1" lang="en-US" altLang="zh-CN" sz="2000" baseline="30000" dirty="0" smtClean="0">
                  <a:solidFill>
                    <a:srgbClr val="000000"/>
                  </a:solidFill>
                  <a:latin typeface="微软雅黑" panose="020B0503020204020204" pitchFamily="34" charset="-122"/>
                  <a:ea typeface="微软雅黑" panose="020B0503020204020204" pitchFamily="34" charset="-122"/>
                </a:endParaRPr>
              </a:p>
            </p:txBody>
          </p:sp>
        </mc:Choice>
        <mc:Fallback>
          <p:sp>
            <p:nvSpPr>
              <p:cNvPr id="10" name="矩形 9"/>
              <p:cNvSpPr>
                <a:spLocks noRot="1" noChangeAspect="1" noMove="1" noResize="1" noEditPoints="1" noAdjustHandles="1" noChangeArrowheads="1" noChangeShapeType="1" noTextEdit="1"/>
              </p:cNvSpPr>
              <p:nvPr/>
            </p:nvSpPr>
            <p:spPr>
              <a:xfrm>
                <a:off x="107504" y="1268760"/>
                <a:ext cx="7931224" cy="2825389"/>
              </a:xfrm>
              <a:prstGeom prst="rect">
                <a:avLst/>
              </a:prstGeom>
              <a:blipFill rotWithShape="0">
                <a:blip r:embed="rId1"/>
                <a:stretch>
                  <a:fillRect l="-1230" t="-862" b="-862"/>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矩形 9"/>
          <p:cNvSpPr/>
          <p:nvPr/>
        </p:nvSpPr>
        <p:spPr>
          <a:xfrm>
            <a:off x="129107" y="1406155"/>
            <a:ext cx="7931224" cy="97872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2</a:t>
            </a:r>
            <a:r>
              <a:rPr lang="zh-CN" altLang="en-US" sz="2400" b="1" kern="0" dirty="0" smtClean="0">
                <a:solidFill>
                  <a:srgbClr val="FF0000"/>
                </a:solidFill>
                <a:latin typeface="微软雅黑" pitchFamily="34" charset="-122"/>
                <a:ea typeface="微软雅黑" pitchFamily="34" charset="-122"/>
              </a:rPr>
              <a:t>）补码表示法</a:t>
            </a:r>
            <a:endParaRPr lang="en-US" altLang="zh-CN" sz="2400" b="1" kern="0" dirty="0" smtClean="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模</a:t>
            </a:r>
            <a:r>
              <a:rPr kumimoji="1" lang="zh-CN" altLang="en-US" sz="2000" dirty="0" smtClean="0">
                <a:solidFill>
                  <a:srgbClr val="000000"/>
                </a:solidFill>
                <a:latin typeface="微软雅黑" pitchFamily="34" charset="-122"/>
                <a:ea typeface="微软雅黑" pitchFamily="34" charset="-122"/>
              </a:rPr>
              <a:t>运算</a:t>
            </a:r>
            <a:endParaRPr kumimoji="1" lang="en-US" altLang="zh-CN" sz="2000" dirty="0" smtClean="0">
              <a:solidFill>
                <a:srgbClr val="000000"/>
              </a:solidFill>
              <a:latin typeface="微软雅黑" pitchFamily="34" charset="-122"/>
              <a:ea typeface="微软雅黑" pitchFamily="34" charset="-122"/>
            </a:endParaRPr>
          </a:p>
        </p:txBody>
      </p:sp>
      <p:sp>
        <p:nvSpPr>
          <p:cNvPr id="8" name="Rectangle 126"/>
          <p:cNvSpPr>
            <a:spLocks noChangeArrowheads="1"/>
          </p:cNvSpPr>
          <p:nvPr/>
        </p:nvSpPr>
        <p:spPr bwMode="auto">
          <a:xfrm>
            <a:off x="633574" y="2506599"/>
            <a:ext cx="7968890" cy="83099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0" dirty="0">
                <a:solidFill>
                  <a:srgbClr val="FF0000"/>
                </a:solidFill>
                <a:latin typeface="微软雅黑" pitchFamily="34" charset="-122"/>
                <a:ea typeface="微软雅黑" pitchFamily="34" charset="-122"/>
              </a:rPr>
              <a:t> </a:t>
            </a:r>
            <a:r>
              <a:rPr kumimoji="1" lang="zh-CN" altLang="en-US" sz="2400" dirty="0">
                <a:solidFill>
                  <a:srgbClr val="FF0000"/>
                </a:solidFill>
                <a:latin typeface="微软雅黑" pitchFamily="34" charset="-122"/>
                <a:ea typeface="微软雅黑" pitchFamily="34" charset="-122"/>
              </a:rPr>
              <a:t>重要概念：</a:t>
            </a:r>
            <a:r>
              <a:rPr kumimoji="1" lang="zh-CN" altLang="en-US" sz="2400" dirty="0">
                <a:solidFill>
                  <a:srgbClr val="009900"/>
                </a:solidFill>
                <a:latin typeface="微软雅黑" pitchFamily="34" charset="-122"/>
                <a:ea typeface="微软雅黑" pitchFamily="34" charset="-122"/>
              </a:rPr>
              <a:t>在一个模运算系统中，一个数与它除以“模”后的余数等价。</a:t>
            </a:r>
            <a:endParaRPr kumimoji="1" lang="zh-CN" altLang="en-US" sz="2400" dirty="0">
              <a:solidFill>
                <a:srgbClr val="009900"/>
              </a:solidFill>
              <a:latin typeface="微软雅黑" pitchFamily="34" charset="-122"/>
              <a:ea typeface="微软雅黑" pitchFamily="34" charset="-122"/>
            </a:endParaRPr>
          </a:p>
        </p:txBody>
      </p:sp>
      <p:sp>
        <p:nvSpPr>
          <p:cNvPr id="7" name="矩形 6"/>
          <p:cNvSpPr/>
          <p:nvPr/>
        </p:nvSpPr>
        <p:spPr>
          <a:xfrm>
            <a:off x="633574" y="3933056"/>
            <a:ext cx="6530714" cy="941796"/>
          </a:xfrm>
          <a:prstGeom prst="rect">
            <a:avLst/>
          </a:prstGeom>
        </p:spPr>
        <p:txBody>
          <a:bodyPr wrap="square">
            <a:spAutoFit/>
          </a:bodyPr>
          <a:lstStyle/>
          <a:p>
            <a:pPr marL="0" lvl="1" indent="-533400" eaLnBrk="1" hangingPunct="1">
              <a:lnSpc>
                <a:spcPct val="90000"/>
              </a:lnSpc>
              <a:spcBef>
                <a:spcPct val="50000"/>
              </a:spcBef>
              <a:buFontTx/>
              <a:buNone/>
            </a:pPr>
            <a:r>
              <a:rPr lang="zh-CN" altLang="en-US" sz="2400" b="1" dirty="0" smtClean="0">
                <a:solidFill>
                  <a:srgbClr val="FF3300"/>
                </a:solidFill>
                <a:ea typeface="楷体_GB2312" pitchFamily="49" charset="-122"/>
              </a:rPr>
              <a:t>模</a:t>
            </a:r>
            <a:r>
              <a:rPr lang="en-US" altLang="zh-CN" sz="2400" b="1" dirty="0" smtClean="0">
                <a:solidFill>
                  <a:srgbClr val="FF3300"/>
                </a:solidFill>
                <a:ea typeface="楷体_GB2312" pitchFamily="49" charset="-122"/>
              </a:rPr>
              <a:t>——</a:t>
            </a:r>
            <a:r>
              <a:rPr lang="zh-CN" altLang="en-US" sz="2400" b="1" dirty="0" smtClean="0">
                <a:solidFill>
                  <a:srgbClr val="0000FF"/>
                </a:solidFill>
                <a:ea typeface="楷体_GB2312" pitchFamily="49" charset="-122"/>
              </a:rPr>
              <a:t>溢出量</a:t>
            </a:r>
            <a:endParaRPr lang="en-US" altLang="zh-CN" sz="2400" b="1" dirty="0" smtClean="0">
              <a:solidFill>
                <a:srgbClr val="0000FF"/>
              </a:solidFill>
              <a:ea typeface="楷体_GB2312" pitchFamily="49" charset="-122"/>
            </a:endParaRPr>
          </a:p>
          <a:p>
            <a:pPr marL="0" lvl="1" indent="-533400" eaLnBrk="1" hangingPunct="1">
              <a:lnSpc>
                <a:spcPct val="90000"/>
              </a:lnSpc>
              <a:spcBef>
                <a:spcPct val="50000"/>
              </a:spcBef>
              <a:buFontTx/>
              <a:buNone/>
            </a:pPr>
            <a:r>
              <a:rPr lang="zh-CN" altLang="en-US" sz="2400" b="1" dirty="0" smtClean="0">
                <a:solidFill>
                  <a:srgbClr val="0000FF"/>
                </a:solidFill>
                <a:ea typeface="楷体_GB2312" pitchFamily="49" charset="-122"/>
              </a:rPr>
              <a:t>例如，钟表</a:t>
            </a:r>
            <a:r>
              <a:rPr lang="en-US" altLang="zh-CN" sz="2400" b="1" dirty="0" smtClean="0">
                <a:solidFill>
                  <a:srgbClr val="0000FF"/>
                </a:solidFill>
                <a:ea typeface="楷体_GB2312" pitchFamily="49" charset="-122"/>
              </a:rPr>
              <a:t>——</a:t>
            </a:r>
            <a:r>
              <a:rPr lang="zh-CN" altLang="en-US" sz="2400" b="1" dirty="0" smtClean="0">
                <a:solidFill>
                  <a:srgbClr val="0000FF"/>
                </a:solidFill>
                <a:ea typeface="楷体_GB2312" pitchFamily="49" charset="-122"/>
              </a:rPr>
              <a:t>模为</a:t>
            </a:r>
            <a:r>
              <a:rPr lang="en-US" altLang="zh-CN" sz="2400" b="1" dirty="0" smtClean="0">
                <a:solidFill>
                  <a:srgbClr val="0000FF"/>
                </a:solidFill>
                <a:ea typeface="楷体_GB2312" pitchFamily="49" charset="-122"/>
              </a:rPr>
              <a:t>12</a:t>
            </a:r>
            <a:endParaRPr lang="zh-CN" altLang="en-US" sz="2400" b="1" dirty="0">
              <a:solidFill>
                <a:srgbClr val="0000FF"/>
              </a:solidFill>
              <a:ea typeface="楷体_GB2312"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Rectangle 3"/>
          <p:cNvSpPr txBox="1">
            <a:spLocks noChangeArrowheads="1"/>
          </p:cNvSpPr>
          <p:nvPr/>
        </p:nvSpPr>
        <p:spPr bwMode="auto">
          <a:xfrm>
            <a:off x="179512" y="945976"/>
            <a:ext cx="8507288" cy="4452501"/>
          </a:xfrm>
          <a:prstGeom prst="rect">
            <a:avLst/>
          </a:prstGeom>
          <a:noFill/>
          <a:ln w="9525">
            <a:noFill/>
            <a:miter lim="800000"/>
          </a:ln>
        </p:spPr>
        <p:txBody>
          <a:bodyPr vert="horz" wrap="square" lIns="63500" tIns="25400" rIns="63500" bIns="25400" numCol="1" anchor="t" anchorCtr="0" compatLnSpc="1">
            <a:spAutoFit/>
          </a:bodyPr>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algn="just">
              <a:buFontTx/>
              <a:buNone/>
            </a:pPr>
            <a:r>
              <a:rPr lang="zh-CN" altLang="en-US" sz="2200" dirty="0" smtClean="0">
                <a:solidFill>
                  <a:srgbClr val="CC0000"/>
                </a:solidFill>
                <a:ea typeface="黑体" pitchFamily="2" charset="-122"/>
              </a:rPr>
              <a:t>例1：“钟表”模运算系统</a:t>
            </a:r>
            <a:endParaRPr lang="zh-CN" altLang="en-US" sz="2200" dirty="0" smtClean="0">
              <a:solidFill>
                <a:srgbClr val="CC0000"/>
              </a:solidFill>
              <a:ea typeface="黑体" pitchFamily="2" charset="-122"/>
            </a:endParaRPr>
          </a:p>
          <a:p>
            <a:pPr algn="just">
              <a:buFontTx/>
              <a:buNone/>
            </a:pPr>
            <a:r>
              <a:rPr lang="zh-CN" altLang="en-US" sz="2200" dirty="0" smtClean="0">
                <a:solidFill>
                  <a:srgbClr val="3333FF"/>
                </a:solidFill>
                <a:ea typeface="黑体" pitchFamily="2" charset="-122"/>
              </a:rPr>
              <a:t>   假定时针只能顺拨，从</a:t>
            </a:r>
            <a:r>
              <a:rPr lang="en-US" altLang="zh-CN" sz="2200" dirty="0" smtClean="0">
                <a:solidFill>
                  <a:srgbClr val="3333FF"/>
                </a:solidFill>
                <a:ea typeface="黑体" pitchFamily="2" charset="-122"/>
              </a:rPr>
              <a:t>10</a:t>
            </a:r>
            <a:r>
              <a:rPr lang="zh-CN" altLang="en-US" sz="2200" dirty="0" smtClean="0">
                <a:solidFill>
                  <a:srgbClr val="3333FF"/>
                </a:solidFill>
                <a:ea typeface="黑体" pitchFamily="2" charset="-122"/>
              </a:rPr>
              <a:t>点倒拨</a:t>
            </a:r>
            <a:r>
              <a:rPr lang="en-US" altLang="zh-CN" sz="2200" dirty="0" smtClean="0">
                <a:solidFill>
                  <a:srgbClr val="3333FF"/>
                </a:solidFill>
                <a:ea typeface="黑体" pitchFamily="2" charset="-122"/>
              </a:rPr>
              <a:t>4</a:t>
            </a:r>
            <a:r>
              <a:rPr lang="zh-CN" altLang="en-US" sz="2200" dirty="0" smtClean="0">
                <a:solidFill>
                  <a:srgbClr val="3333FF"/>
                </a:solidFill>
                <a:ea typeface="黑体" pitchFamily="2" charset="-122"/>
              </a:rPr>
              <a:t>格后是几点？</a:t>
            </a:r>
            <a:endParaRPr lang="zh-CN" altLang="en-US" sz="2200" dirty="0" smtClean="0">
              <a:solidFill>
                <a:srgbClr val="3333FF"/>
              </a:solidFill>
              <a:ea typeface="黑体" pitchFamily="2" charset="-122"/>
            </a:endParaRPr>
          </a:p>
          <a:p>
            <a:pPr algn="just">
              <a:buFontTx/>
              <a:buNone/>
            </a:pPr>
            <a:r>
              <a:rPr lang="zh-CN" altLang="en-US" sz="2200" dirty="0" smtClean="0">
                <a:ea typeface="黑体" pitchFamily="2" charset="-122"/>
              </a:rPr>
              <a:t>10- 4 = 10+(12- 4) = 10+8 = 6   （</a:t>
            </a:r>
            <a:r>
              <a:rPr lang="en-US" altLang="zh-CN" sz="2200" dirty="0" smtClean="0">
                <a:ea typeface="黑体" pitchFamily="2" charset="-122"/>
              </a:rPr>
              <a:t>mod 12）</a:t>
            </a:r>
            <a:endParaRPr lang="en-US" altLang="zh-CN" sz="2200" dirty="0" smtClean="0">
              <a:ea typeface="黑体" pitchFamily="2" charset="-122"/>
            </a:endParaRPr>
          </a:p>
          <a:p>
            <a:pPr algn="just">
              <a:buFontTx/>
              <a:buNone/>
            </a:pPr>
            <a:endParaRPr lang="en-US" altLang="zh-CN" sz="2200" dirty="0" smtClean="0">
              <a:ea typeface="黑体" pitchFamily="2" charset="-122"/>
            </a:endParaRPr>
          </a:p>
          <a:p>
            <a:pPr algn="just">
              <a:buFontTx/>
              <a:buNone/>
            </a:pPr>
            <a:r>
              <a:rPr lang="zh-CN" altLang="en-US" sz="2200" dirty="0" smtClean="0">
                <a:solidFill>
                  <a:srgbClr val="CC0000"/>
                </a:solidFill>
                <a:ea typeface="黑体" pitchFamily="2" charset="-122"/>
              </a:rPr>
              <a:t>例2：“4位十进制数” 模运算系统</a:t>
            </a:r>
            <a:endParaRPr lang="zh-CN" altLang="en-US" sz="2200" dirty="0" smtClean="0">
              <a:solidFill>
                <a:srgbClr val="CC0000"/>
              </a:solidFill>
              <a:ea typeface="黑体" pitchFamily="2" charset="-122"/>
            </a:endParaRPr>
          </a:p>
          <a:p>
            <a:pPr algn="just">
              <a:buFontTx/>
              <a:buNone/>
            </a:pPr>
            <a:r>
              <a:rPr lang="zh-CN" altLang="en-US" sz="2200" dirty="0" smtClean="0">
                <a:solidFill>
                  <a:srgbClr val="3333FF"/>
                </a:solidFill>
                <a:ea typeface="黑体" pitchFamily="2" charset="-122"/>
              </a:rPr>
              <a:t>    假定算盘只有四档，且只能做加法，则在算盘上计算</a:t>
            </a:r>
            <a:endParaRPr lang="zh-CN" altLang="en-US" sz="2200" dirty="0" smtClean="0">
              <a:solidFill>
                <a:srgbClr val="3333FF"/>
              </a:solidFill>
              <a:ea typeface="黑体" pitchFamily="2" charset="-122"/>
            </a:endParaRPr>
          </a:p>
          <a:p>
            <a:pPr algn="just">
              <a:buFontTx/>
              <a:buNone/>
            </a:pPr>
            <a:r>
              <a:rPr lang="en-US" altLang="zh-CN" sz="2200" dirty="0" smtClean="0">
                <a:solidFill>
                  <a:srgbClr val="3333FF"/>
                </a:solidFill>
                <a:ea typeface="黑体" pitchFamily="2" charset="-122"/>
              </a:rPr>
              <a:t>    9828-1928</a:t>
            </a:r>
            <a:r>
              <a:rPr lang="zh-CN" altLang="en-US" sz="2200" dirty="0" smtClean="0">
                <a:solidFill>
                  <a:srgbClr val="3333FF"/>
                </a:solidFill>
                <a:ea typeface="黑体" pitchFamily="2" charset="-122"/>
              </a:rPr>
              <a:t>等于多少？</a:t>
            </a:r>
            <a:endParaRPr lang="zh-CN" altLang="en-US" sz="2200" dirty="0" smtClean="0">
              <a:solidFill>
                <a:srgbClr val="3333FF"/>
              </a:solidFill>
              <a:ea typeface="黑体" pitchFamily="2" charset="-122"/>
            </a:endParaRPr>
          </a:p>
          <a:p>
            <a:pPr algn="just">
              <a:buFontTx/>
              <a:buNone/>
            </a:pPr>
            <a:r>
              <a:rPr lang="zh-CN" altLang="en-US" sz="2200" dirty="0" smtClean="0">
                <a:ea typeface="黑体" pitchFamily="2" charset="-122"/>
              </a:rPr>
              <a:t>    9828-1928=9828+(10</a:t>
            </a:r>
            <a:r>
              <a:rPr lang="zh-CN" altLang="en-US" sz="2200" baseline="30000" dirty="0" smtClean="0">
                <a:ea typeface="黑体" pitchFamily="2" charset="-122"/>
              </a:rPr>
              <a:t>4</a:t>
            </a:r>
            <a:r>
              <a:rPr lang="zh-CN" altLang="en-US" sz="2200" dirty="0" smtClean="0">
                <a:ea typeface="黑体" pitchFamily="2" charset="-122"/>
              </a:rPr>
              <a:t>-1928)</a:t>
            </a:r>
            <a:endParaRPr lang="zh-CN" altLang="en-US" sz="2200" dirty="0" smtClean="0">
              <a:ea typeface="黑体" pitchFamily="2" charset="-122"/>
            </a:endParaRPr>
          </a:p>
          <a:p>
            <a:pPr algn="just">
              <a:buFontTx/>
              <a:buNone/>
            </a:pPr>
            <a:r>
              <a:rPr lang="zh-CN" altLang="en-US" sz="2200" dirty="0" smtClean="0">
                <a:ea typeface="黑体" pitchFamily="2" charset="-122"/>
              </a:rPr>
              <a:t>                       =9828+8072</a:t>
            </a:r>
            <a:endParaRPr lang="zh-CN" altLang="en-US" sz="2200" dirty="0" smtClean="0">
              <a:ea typeface="黑体" pitchFamily="2" charset="-122"/>
            </a:endParaRPr>
          </a:p>
          <a:p>
            <a:pPr algn="just">
              <a:buFontTx/>
              <a:buNone/>
            </a:pPr>
            <a:r>
              <a:rPr lang="zh-CN" altLang="en-US" sz="2200" dirty="0" smtClean="0">
                <a:ea typeface="黑体" pitchFamily="2" charset="-122"/>
              </a:rPr>
              <a:t>                       = 1 7900  </a:t>
            </a:r>
            <a:endParaRPr lang="zh-CN" altLang="en-US" sz="2200" dirty="0" smtClean="0">
              <a:ea typeface="黑体" pitchFamily="2" charset="-122"/>
            </a:endParaRPr>
          </a:p>
          <a:p>
            <a:pPr algn="just">
              <a:buFontTx/>
              <a:buNone/>
            </a:pPr>
            <a:r>
              <a:rPr lang="zh-CN" altLang="en-US" sz="2200" dirty="0" smtClean="0">
                <a:ea typeface="黑体" pitchFamily="2" charset="-122"/>
              </a:rPr>
              <a:t>        	            =7900</a:t>
            </a:r>
            <a:r>
              <a:rPr lang="zh-CN" altLang="en-US" sz="2200" dirty="0" smtClean="0">
                <a:solidFill>
                  <a:srgbClr val="FF0000"/>
                </a:solidFill>
                <a:ea typeface="黑体" pitchFamily="2" charset="-122"/>
              </a:rPr>
              <a:t>（</a:t>
            </a:r>
            <a:r>
              <a:rPr lang="en-US" altLang="zh-CN" sz="2200" dirty="0" smtClean="0">
                <a:solidFill>
                  <a:srgbClr val="FF0000"/>
                </a:solidFill>
                <a:ea typeface="黑体" pitchFamily="2" charset="-122"/>
              </a:rPr>
              <a:t>mod 10</a:t>
            </a:r>
            <a:r>
              <a:rPr lang="en-US" altLang="zh-CN" sz="2200" baseline="30000" dirty="0" smtClean="0">
                <a:solidFill>
                  <a:srgbClr val="FF0000"/>
                </a:solidFill>
                <a:ea typeface="黑体" pitchFamily="2" charset="-122"/>
              </a:rPr>
              <a:t>4</a:t>
            </a:r>
            <a:r>
              <a:rPr lang="en-US" altLang="zh-CN" sz="2200" dirty="0" smtClean="0">
                <a:solidFill>
                  <a:srgbClr val="FF0000"/>
                </a:solidFill>
                <a:ea typeface="黑体" pitchFamily="2" charset="-122"/>
              </a:rPr>
              <a:t>）</a:t>
            </a:r>
            <a:endParaRPr lang="en-US" altLang="zh-CN" sz="2200" dirty="0" smtClean="0">
              <a:solidFill>
                <a:srgbClr val="FF0000"/>
              </a:solidFill>
              <a:ea typeface="黑体" pitchFamily="2" charset="-122"/>
            </a:endParaRPr>
          </a:p>
        </p:txBody>
      </p:sp>
      <p:sp>
        <p:nvSpPr>
          <p:cNvPr id="8" name="矩形 7"/>
          <p:cNvSpPr/>
          <p:nvPr/>
        </p:nvSpPr>
        <p:spPr>
          <a:xfrm>
            <a:off x="138343" y="147768"/>
            <a:ext cx="5657793" cy="461665"/>
          </a:xfrm>
          <a:prstGeom prst="rect">
            <a:avLst/>
          </a:prstGeom>
        </p:spPr>
        <p:txBody>
          <a:bodyPr wrap="square">
            <a:spAutoFit/>
          </a:bodyPr>
          <a:lstStyle/>
          <a:p>
            <a:pPr algn="just">
              <a:buFontTx/>
              <a:buNone/>
            </a:pPr>
            <a:r>
              <a:rPr lang="zh-CN" altLang="en-US" sz="2400" b="1" dirty="0">
                <a:solidFill>
                  <a:srgbClr val="FF0000"/>
                </a:solidFill>
                <a:latin typeface="微软雅黑" pitchFamily="34" charset="-122"/>
                <a:ea typeface="微软雅黑" pitchFamily="34" charset="-122"/>
              </a:rPr>
              <a:t>现实世界的模运算系统举例</a:t>
            </a:r>
            <a:endParaRPr lang="zh-CN" altLang="en-US" sz="2400" b="1" dirty="0">
              <a:solidFill>
                <a:srgbClr val="FF0000"/>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04459" y="3686819"/>
            <a:ext cx="2809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0"/>
          <p:cNvGrpSpPr/>
          <p:nvPr/>
        </p:nvGrpSpPr>
        <p:grpSpPr bwMode="auto">
          <a:xfrm>
            <a:off x="603598" y="4596457"/>
            <a:ext cx="4445000" cy="1706563"/>
            <a:chOff x="340" y="3344"/>
            <a:chExt cx="2800" cy="1075"/>
          </a:xfrm>
        </p:grpSpPr>
        <p:sp>
          <p:nvSpPr>
            <p:cNvPr id="11" name="Rectangle 4"/>
            <p:cNvSpPr>
              <a:spLocks noChangeArrowheads="1"/>
            </p:cNvSpPr>
            <p:nvPr/>
          </p:nvSpPr>
          <p:spPr bwMode="auto">
            <a:xfrm>
              <a:off x="1479" y="3344"/>
              <a:ext cx="149" cy="192"/>
            </a:xfrm>
            <a:prstGeom prst="rect">
              <a:avLst/>
            </a:prstGeom>
            <a:noFill/>
            <a:ln w="28575">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12" name="Text Box 7"/>
            <p:cNvSpPr txBox="1">
              <a:spLocks noChangeArrowheads="1"/>
            </p:cNvSpPr>
            <p:nvPr/>
          </p:nvSpPr>
          <p:spPr bwMode="auto">
            <a:xfrm>
              <a:off x="340" y="3977"/>
              <a:ext cx="2800" cy="442"/>
            </a:xfrm>
            <a:prstGeom prst="rect">
              <a:avLst/>
            </a:prstGeom>
            <a:noFill/>
            <a:ln w="28575">
              <a:noFill/>
              <a:miter lim="800000"/>
            </a:ln>
            <a:effectLst/>
          </p:spPr>
          <p:txBody>
            <a:bodyPr>
              <a:spAutoFit/>
            </a:bodyPr>
            <a:lstStyle/>
            <a:p>
              <a:pPr>
                <a:spcBef>
                  <a:spcPct val="50000"/>
                </a:spcBef>
                <a:defRPr/>
              </a:pPr>
              <a:r>
                <a:rPr lang="zh-CN" altLang="en-US" sz="2000" b="1" dirty="0">
                  <a:solidFill>
                    <a:srgbClr val="CC0000"/>
                  </a:solidFill>
                  <a:latin typeface="微软雅黑" pitchFamily="34" charset="-122"/>
                  <a:ea typeface="微软雅黑" pitchFamily="34" charset="-122"/>
                </a:rPr>
                <a:t>取模即只留余数，高位“</a:t>
              </a:r>
              <a:r>
                <a:rPr lang="en-US" altLang="zh-CN" sz="2000" b="1" dirty="0">
                  <a:solidFill>
                    <a:srgbClr val="CC0000"/>
                  </a:solidFill>
                  <a:latin typeface="微软雅黑" pitchFamily="34" charset="-122"/>
                  <a:ea typeface="微软雅黑" pitchFamily="34" charset="-122"/>
                </a:rPr>
                <a:t>1”</a:t>
              </a:r>
              <a:r>
                <a:rPr lang="zh-CN" altLang="en-US" sz="2000" b="1" dirty="0">
                  <a:solidFill>
                    <a:srgbClr val="CC0000"/>
                  </a:solidFill>
                  <a:latin typeface="微软雅黑" pitchFamily="34" charset="-122"/>
                  <a:ea typeface="微软雅黑" pitchFamily="34" charset="-122"/>
                </a:rPr>
                <a:t>被丢弃！相当于只有低</a:t>
              </a:r>
              <a:r>
                <a:rPr lang="en-US" altLang="zh-CN" sz="2000" b="1" dirty="0">
                  <a:solidFill>
                    <a:srgbClr val="CC0000"/>
                  </a:solidFill>
                  <a:latin typeface="微软雅黑" pitchFamily="34" charset="-122"/>
                  <a:ea typeface="微软雅黑" pitchFamily="34" charset="-122"/>
                </a:rPr>
                <a:t>4</a:t>
              </a:r>
              <a:r>
                <a:rPr lang="zh-CN" altLang="en-US" sz="2000" b="1" dirty="0">
                  <a:solidFill>
                    <a:srgbClr val="CC0000"/>
                  </a:solidFill>
                  <a:latin typeface="微软雅黑" pitchFamily="34" charset="-122"/>
                  <a:ea typeface="微软雅黑" pitchFamily="34" charset="-122"/>
                </a:rPr>
                <a:t>位留在算盘上。</a:t>
              </a:r>
              <a:endParaRPr lang="en-US" altLang="zh-CN" sz="2000" b="1" dirty="0">
                <a:solidFill>
                  <a:srgbClr val="CC0000"/>
                </a:solidFill>
                <a:latin typeface="微软雅黑" pitchFamily="34" charset="-122"/>
                <a:ea typeface="微软雅黑" pitchFamily="34" charset="-122"/>
              </a:endParaRPr>
            </a:p>
          </p:txBody>
        </p:sp>
        <p:sp>
          <p:nvSpPr>
            <p:cNvPr id="13" name="Line 8"/>
            <p:cNvSpPr>
              <a:spLocks noChangeShapeType="1"/>
            </p:cNvSpPr>
            <p:nvPr/>
          </p:nvSpPr>
          <p:spPr bwMode="auto">
            <a:xfrm flipV="1">
              <a:off x="1371" y="3373"/>
              <a:ext cx="335" cy="604"/>
            </a:xfrm>
            <a:prstGeom prst="line">
              <a:avLst/>
            </a:prstGeom>
            <a:noFill/>
            <a:ln w="28575">
              <a:solidFill>
                <a:srgbClr val="CC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
          <p:cNvGrpSpPr/>
          <p:nvPr/>
        </p:nvGrpSpPr>
        <p:grpSpPr bwMode="auto">
          <a:xfrm>
            <a:off x="6624782" y="867176"/>
            <a:ext cx="2193925" cy="2305050"/>
            <a:chOff x="3816" y="1577"/>
            <a:chExt cx="1608" cy="1700"/>
          </a:xfrm>
        </p:grpSpPr>
        <p:sp>
          <p:nvSpPr>
            <p:cNvPr id="15" name="Oval 5"/>
            <p:cNvSpPr>
              <a:spLocks noChangeArrowheads="1"/>
            </p:cNvSpPr>
            <p:nvPr/>
          </p:nvSpPr>
          <p:spPr bwMode="auto">
            <a:xfrm>
              <a:off x="3971" y="1577"/>
              <a:ext cx="1453" cy="1427"/>
            </a:xfrm>
            <a:prstGeom prst="ellipse">
              <a:avLst/>
            </a:prstGeom>
            <a:noFill/>
            <a:ln w="28575">
              <a:solidFill>
                <a:srgbClr val="FF3399"/>
              </a:solidFill>
              <a:round/>
            </a:ln>
            <a:extLst>
              <a:ext uri="{909E8E84-426E-40DD-AFC4-6F175D3DCCD1}">
                <a14:hiddenFill xmlns:a14="http://schemas.microsoft.com/office/drawing/2010/main">
                  <a:solidFill>
                    <a:schemeClr val="accent1"/>
                  </a:solidFill>
                </a14:hiddenFill>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0"/>
                </a:spcBef>
                <a:buFontTx/>
                <a:buNone/>
              </a:pPr>
              <a:endParaRPr kumimoji="1" lang="zh-CN" altLang="en-US" b="0">
                <a:latin typeface="Times New Roman" pitchFamily="18" charset="0"/>
              </a:endParaRPr>
            </a:p>
          </p:txBody>
        </p:sp>
        <p:sp>
          <p:nvSpPr>
            <p:cNvPr id="16" name="Line 6"/>
            <p:cNvSpPr>
              <a:spLocks noChangeShapeType="1"/>
            </p:cNvSpPr>
            <p:nvPr/>
          </p:nvSpPr>
          <p:spPr bwMode="auto">
            <a:xfrm flipH="1" flipV="1">
              <a:off x="4073" y="1934"/>
              <a:ext cx="625" cy="356"/>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7"/>
            <p:cNvSpPr>
              <a:spLocks noChangeShapeType="1"/>
            </p:cNvSpPr>
            <p:nvPr/>
          </p:nvSpPr>
          <p:spPr bwMode="auto">
            <a:xfrm>
              <a:off x="4698" y="2304"/>
              <a:ext cx="1" cy="714"/>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Arc 8"/>
            <p:cNvSpPr/>
            <p:nvPr/>
          </p:nvSpPr>
          <p:spPr bwMode="auto">
            <a:xfrm>
              <a:off x="4490" y="2030"/>
              <a:ext cx="623" cy="712"/>
            </a:xfrm>
            <a:custGeom>
              <a:avLst/>
              <a:gdLst>
                <a:gd name="T0" fmla="*/ 0 w 21600"/>
                <a:gd name="T1" fmla="*/ 0 h 42089"/>
                <a:gd name="T2" fmla="*/ 0 w 21600"/>
                <a:gd name="T3" fmla="*/ 0 h 42089"/>
                <a:gd name="T4" fmla="*/ 0 w 21600"/>
                <a:gd name="T5" fmla="*/ 0 h 42089"/>
                <a:gd name="T6" fmla="*/ 0 60000 65536"/>
                <a:gd name="T7" fmla="*/ 0 60000 65536"/>
                <a:gd name="T8" fmla="*/ 0 60000 65536"/>
              </a:gdLst>
              <a:ahLst/>
              <a:cxnLst>
                <a:cxn ang="T6">
                  <a:pos x="T0" y="T1"/>
                </a:cxn>
                <a:cxn ang="T7">
                  <a:pos x="T2" y="T3"/>
                </a:cxn>
                <a:cxn ang="T8">
                  <a:pos x="T4" y="T5"/>
                </a:cxn>
              </a:cxnLst>
              <a:rect l="0" t="0" r="r" b="b"/>
              <a:pathLst>
                <a:path w="21600" h="42089" fill="none" extrusionOk="0">
                  <a:moveTo>
                    <a:pt x="-1" y="0"/>
                  </a:moveTo>
                  <a:cubicBezTo>
                    <a:pt x="11929" y="0"/>
                    <a:pt x="21600" y="9670"/>
                    <a:pt x="21600" y="21600"/>
                  </a:cubicBezTo>
                  <a:cubicBezTo>
                    <a:pt x="21600" y="30894"/>
                    <a:pt x="15654" y="39146"/>
                    <a:pt x="6838" y="42089"/>
                  </a:cubicBezTo>
                </a:path>
                <a:path w="21600" h="42089" stroke="0" extrusionOk="0">
                  <a:moveTo>
                    <a:pt x="-1" y="0"/>
                  </a:moveTo>
                  <a:cubicBezTo>
                    <a:pt x="11929" y="0"/>
                    <a:pt x="21600" y="9670"/>
                    <a:pt x="21600" y="21600"/>
                  </a:cubicBezTo>
                  <a:cubicBezTo>
                    <a:pt x="21600" y="30894"/>
                    <a:pt x="15654" y="39146"/>
                    <a:pt x="6838" y="42089"/>
                  </a:cubicBezTo>
                  <a:lnTo>
                    <a:pt x="0" y="21600"/>
                  </a:lnTo>
                  <a:lnTo>
                    <a:pt x="-1" y="0"/>
                  </a:lnTo>
                  <a:close/>
                </a:path>
              </a:pathLst>
            </a:custGeom>
            <a:noFill/>
            <a:ln w="28575">
              <a:solidFill>
                <a:srgbClr val="000066"/>
              </a:solidFill>
              <a:round/>
              <a:tailEnd type="triangl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9" name="Arc 9"/>
            <p:cNvSpPr/>
            <p:nvPr/>
          </p:nvSpPr>
          <p:spPr bwMode="auto">
            <a:xfrm flipH="1">
              <a:off x="4282" y="2023"/>
              <a:ext cx="416" cy="712"/>
            </a:xfrm>
            <a:custGeom>
              <a:avLst/>
              <a:gdLst>
                <a:gd name="T0" fmla="*/ 0 w 33190"/>
                <a:gd name="T1" fmla="*/ 0 h 42616"/>
                <a:gd name="T2" fmla="*/ 0 w 33190"/>
                <a:gd name="T3" fmla="*/ 0 h 42616"/>
                <a:gd name="T4" fmla="*/ 0 w 33190"/>
                <a:gd name="T5" fmla="*/ 0 h 42616"/>
                <a:gd name="T6" fmla="*/ 0 60000 65536"/>
                <a:gd name="T7" fmla="*/ 0 60000 65536"/>
                <a:gd name="T8" fmla="*/ 0 60000 65536"/>
              </a:gdLst>
              <a:ahLst/>
              <a:cxnLst>
                <a:cxn ang="T6">
                  <a:pos x="T0" y="T1"/>
                </a:cxn>
                <a:cxn ang="T7">
                  <a:pos x="T2" y="T3"/>
                </a:cxn>
                <a:cxn ang="T8">
                  <a:pos x="T4" y="T5"/>
                </a:cxn>
              </a:cxnLst>
              <a:rect l="0" t="0" r="r" b="b"/>
              <a:pathLst>
                <a:path w="33190" h="42616" fill="none" extrusionOk="0">
                  <a:moveTo>
                    <a:pt x="16577" y="-1"/>
                  </a:moveTo>
                  <a:cubicBezTo>
                    <a:pt x="26314" y="2310"/>
                    <a:pt x="33190" y="11007"/>
                    <a:pt x="33190" y="21016"/>
                  </a:cubicBezTo>
                  <a:cubicBezTo>
                    <a:pt x="33190" y="32945"/>
                    <a:pt x="23519" y="42616"/>
                    <a:pt x="11590" y="42616"/>
                  </a:cubicBezTo>
                  <a:cubicBezTo>
                    <a:pt x="7484" y="42616"/>
                    <a:pt x="3464" y="41446"/>
                    <a:pt x="-1" y="39243"/>
                  </a:cubicBezTo>
                </a:path>
                <a:path w="33190" h="42616" stroke="0" extrusionOk="0">
                  <a:moveTo>
                    <a:pt x="16577" y="-1"/>
                  </a:moveTo>
                  <a:cubicBezTo>
                    <a:pt x="26314" y="2310"/>
                    <a:pt x="33190" y="11007"/>
                    <a:pt x="33190" y="21016"/>
                  </a:cubicBezTo>
                  <a:cubicBezTo>
                    <a:pt x="33190" y="32945"/>
                    <a:pt x="23519" y="42616"/>
                    <a:pt x="11590" y="42616"/>
                  </a:cubicBezTo>
                  <a:cubicBezTo>
                    <a:pt x="7484" y="42616"/>
                    <a:pt x="3464" y="41446"/>
                    <a:pt x="-1" y="39243"/>
                  </a:cubicBezTo>
                  <a:lnTo>
                    <a:pt x="11590" y="21016"/>
                  </a:lnTo>
                  <a:lnTo>
                    <a:pt x="16577" y="-1"/>
                  </a:lnTo>
                  <a:close/>
                </a:path>
              </a:pathLst>
            </a:custGeom>
            <a:noFill/>
            <a:ln w="28575">
              <a:solidFill>
                <a:schemeClr val="accent1"/>
              </a:solidFill>
              <a:round/>
              <a:tailEnd type="triangl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0" name="Text Box 10"/>
            <p:cNvSpPr txBox="1">
              <a:spLocks noChangeArrowheads="1"/>
            </p:cNvSpPr>
            <p:nvPr/>
          </p:nvSpPr>
          <p:spPr bwMode="auto">
            <a:xfrm>
              <a:off x="3816" y="1728"/>
              <a:ext cx="466"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kumimoji="1" lang="en-US" altLang="zh-CN">
                  <a:solidFill>
                    <a:srgbClr val="FF3300"/>
                  </a:solidFill>
                  <a:latin typeface="Times New Roman" pitchFamily="18" charset="0"/>
                </a:rPr>
                <a:t>10</a:t>
              </a:r>
              <a:endParaRPr kumimoji="1" lang="en-US" altLang="zh-CN">
                <a:solidFill>
                  <a:srgbClr val="FF3300"/>
                </a:solidFill>
                <a:latin typeface="Times New Roman" pitchFamily="18" charset="0"/>
              </a:endParaRPr>
            </a:p>
          </p:txBody>
        </p:sp>
        <p:sp>
          <p:nvSpPr>
            <p:cNvPr id="21" name="Text Box 11"/>
            <p:cNvSpPr txBox="1">
              <a:spLocks noChangeArrowheads="1"/>
            </p:cNvSpPr>
            <p:nvPr/>
          </p:nvSpPr>
          <p:spPr bwMode="auto">
            <a:xfrm>
              <a:off x="4490" y="2989"/>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kumimoji="1" lang="en-US" altLang="zh-CN">
                  <a:solidFill>
                    <a:srgbClr val="FF3300"/>
                  </a:solidFill>
                  <a:latin typeface="Times New Roman" pitchFamily="18" charset="0"/>
                </a:rPr>
                <a:t>6</a:t>
              </a:r>
              <a:endParaRPr kumimoji="1" lang="en-US" altLang="zh-CN">
                <a:solidFill>
                  <a:srgbClr val="FF3300"/>
                </a:solidFill>
                <a:latin typeface="Times New Roman" pitchFamily="18" charset="0"/>
              </a:endParaRPr>
            </a:p>
          </p:txBody>
        </p:sp>
        <p:sp>
          <p:nvSpPr>
            <p:cNvPr id="22" name="Text Box 12"/>
            <p:cNvSpPr txBox="1">
              <a:spLocks noChangeArrowheads="1"/>
            </p:cNvSpPr>
            <p:nvPr/>
          </p:nvSpPr>
          <p:spPr bwMode="auto">
            <a:xfrm>
              <a:off x="4800" y="1872"/>
              <a:ext cx="53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kumimoji="1" lang="zh-CN" altLang="en-US" sz="2800">
                  <a:solidFill>
                    <a:srgbClr val="FF3300"/>
                  </a:solidFill>
                  <a:latin typeface="Times New Roman" pitchFamily="18" charset="0"/>
                </a:rPr>
                <a:t>＋</a:t>
              </a:r>
              <a:r>
                <a:rPr kumimoji="1" lang="en-US" altLang="zh-CN" sz="2800">
                  <a:solidFill>
                    <a:srgbClr val="FF3300"/>
                  </a:solidFill>
                  <a:latin typeface="Times New Roman" pitchFamily="18" charset="0"/>
                </a:rPr>
                <a:t>8</a:t>
              </a:r>
              <a:endParaRPr kumimoji="1" lang="en-US" altLang="zh-CN" sz="2800">
                <a:solidFill>
                  <a:srgbClr val="FF3300"/>
                </a:solidFill>
                <a:latin typeface="Times New Roman" pitchFamily="18" charset="0"/>
              </a:endParaRPr>
            </a:p>
          </p:txBody>
        </p:sp>
        <p:sp>
          <p:nvSpPr>
            <p:cNvPr id="23" name="Text Box 13"/>
            <p:cNvSpPr txBox="1">
              <a:spLocks noChangeArrowheads="1"/>
            </p:cNvSpPr>
            <p:nvPr/>
          </p:nvSpPr>
          <p:spPr bwMode="auto">
            <a:xfrm>
              <a:off x="4032" y="2112"/>
              <a:ext cx="36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kumimoji="1" lang="en-US" altLang="zh-CN" sz="2800" dirty="0">
                  <a:solidFill>
                    <a:srgbClr val="FF3300"/>
                  </a:solidFill>
                  <a:latin typeface="Times New Roman" pitchFamily="18" charset="0"/>
                </a:rPr>
                <a:t>-4</a:t>
              </a:r>
              <a:endParaRPr kumimoji="1" lang="en-US" altLang="zh-CN" sz="2800" dirty="0">
                <a:solidFill>
                  <a:srgbClr val="FF3300"/>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blinds(horizontal)">
                                      <p:cBhvr>
                                        <p:cTn id="17" dur="500"/>
                                        <p:tgtEl>
                                          <p:spTgt spid="7">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animEffect transition="in" filter="blinds(horizontal)">
                                      <p:cBhvr>
                                        <p:cTn id="20" dur="500"/>
                                        <p:tgtEl>
                                          <p:spTgt spid="7">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blinds(horizontal)">
                                      <p:cBhvr>
                                        <p:cTn id="25" dur="500"/>
                                        <p:tgtEl>
                                          <p:spTgt spid="7">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blinds(horizontal)">
                                      <p:cBhvr>
                                        <p:cTn id="28" dur="500"/>
                                        <p:tgtEl>
                                          <p:spTgt spid="7">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blinds(horizontal)">
                                      <p:cBhvr>
                                        <p:cTn id="31" dur="500"/>
                                        <p:tgtEl>
                                          <p:spTgt spid="7">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blinds(horizontal)">
                                      <p:cBhvr>
                                        <p:cTn id="34" dur="500"/>
                                        <p:tgtEl>
                                          <p:spTgt spid="7">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25" y="325438"/>
            <a:ext cx="8893175" cy="638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3"/>
          <p:cNvSpPr txBox="1">
            <a:spLocks noChangeArrowheads="1"/>
          </p:cNvSpPr>
          <p:nvPr/>
        </p:nvSpPr>
        <p:spPr bwMode="auto">
          <a:xfrm>
            <a:off x="6462713" y="1179513"/>
            <a:ext cx="17541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smtClean="0">
                <a:solidFill>
                  <a:srgbClr val="008000"/>
                </a:solidFill>
                <a:ea typeface="微软雅黑" pitchFamily="34" charset="-122"/>
              </a:rPr>
              <a:t>各类数据之间的转换关系</a:t>
            </a:r>
            <a:endParaRPr lang="zh-CN" altLang="en-US" sz="2000" smtClean="0">
              <a:solidFill>
                <a:srgbClr val="008000"/>
              </a:solidFill>
              <a:ea typeface="微软雅黑" pitchFamily="34" charset="-122"/>
            </a:endParaRPr>
          </a:p>
        </p:txBody>
      </p:sp>
      <p:sp>
        <p:nvSpPr>
          <p:cNvPr id="20" name="Rectangle 4"/>
          <p:cNvSpPr>
            <a:spLocks noChangeArrowheads="1"/>
          </p:cNvSpPr>
          <p:nvPr/>
        </p:nvSpPr>
        <p:spPr bwMode="auto">
          <a:xfrm>
            <a:off x="250825" y="2708275"/>
            <a:ext cx="8893175" cy="3960813"/>
          </a:xfrm>
          <a:prstGeom prst="rect">
            <a:avLst/>
          </a:prstGeom>
          <a:solidFill>
            <a:srgbClr val="BBE0E3">
              <a:alpha val="12157"/>
            </a:srgbClr>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grpSp>
        <p:nvGrpSpPr>
          <p:cNvPr id="21" name="Group 5"/>
          <p:cNvGrpSpPr/>
          <p:nvPr/>
        </p:nvGrpSpPr>
        <p:grpSpPr bwMode="auto">
          <a:xfrm>
            <a:off x="341313" y="233363"/>
            <a:ext cx="2655887" cy="1463675"/>
            <a:chOff x="130" y="147"/>
            <a:chExt cx="1673" cy="922"/>
          </a:xfrm>
        </p:grpSpPr>
        <p:sp>
          <p:nvSpPr>
            <p:cNvPr id="22" name="Text Box 6"/>
            <p:cNvSpPr txBox="1">
              <a:spLocks noChangeArrowheads="1"/>
            </p:cNvSpPr>
            <p:nvPr/>
          </p:nvSpPr>
          <p:spPr bwMode="auto">
            <a:xfrm>
              <a:off x="130" y="147"/>
              <a:ext cx="1361" cy="922"/>
            </a:xfrm>
            <a:prstGeom prst="rect">
              <a:avLst/>
            </a:prstGeom>
            <a:solidFill>
              <a:srgbClr val="CC99FF">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smtClean="0">
                  <a:solidFill>
                    <a:srgbClr val="0033CC"/>
                  </a:solidFill>
                  <a:ea typeface="微软雅黑" pitchFamily="34" charset="-122"/>
                </a:rPr>
                <a:t>对连续信息采样，以使信息离散化</a:t>
              </a:r>
              <a:endParaRPr lang="zh-CN" altLang="en-US" sz="2000" dirty="0" smtClean="0">
                <a:solidFill>
                  <a:srgbClr val="0033CC"/>
                </a:solidFill>
                <a:ea typeface="微软雅黑" pitchFamily="34" charset="-122"/>
              </a:endParaRPr>
            </a:p>
            <a:p>
              <a:pPr>
                <a:lnSpc>
                  <a:spcPct val="100000"/>
                </a:lnSpc>
                <a:spcBef>
                  <a:spcPct val="50000"/>
                </a:spcBef>
                <a:buFontTx/>
                <a:buNone/>
              </a:pPr>
              <a:r>
                <a:rPr lang="zh-CN" altLang="en-US" sz="2000" dirty="0" smtClean="0">
                  <a:solidFill>
                    <a:srgbClr val="0033CC"/>
                  </a:solidFill>
                  <a:ea typeface="微软雅黑" pitchFamily="34" charset="-122"/>
                </a:rPr>
                <a:t>对离散样本用</a:t>
              </a:r>
              <a:r>
                <a:rPr lang="en-US" altLang="zh-CN" sz="2000" dirty="0" smtClean="0">
                  <a:solidFill>
                    <a:srgbClr val="0033CC"/>
                  </a:solidFill>
                  <a:ea typeface="微软雅黑" pitchFamily="34" charset="-122"/>
                </a:rPr>
                <a:t>0</a:t>
              </a:r>
              <a:r>
                <a:rPr lang="zh-CN" altLang="en-US" sz="2000" dirty="0" smtClean="0">
                  <a:solidFill>
                    <a:srgbClr val="0033CC"/>
                  </a:solidFill>
                  <a:ea typeface="微软雅黑" pitchFamily="34" charset="-122"/>
                </a:rPr>
                <a:t>和</a:t>
              </a:r>
              <a:r>
                <a:rPr lang="en-US" altLang="zh-CN" sz="2000" dirty="0" smtClean="0">
                  <a:solidFill>
                    <a:srgbClr val="0033CC"/>
                  </a:solidFill>
                  <a:ea typeface="微软雅黑" pitchFamily="34" charset="-122"/>
                </a:rPr>
                <a:t>1</a:t>
              </a:r>
              <a:r>
                <a:rPr lang="zh-CN" altLang="en-US" sz="2000" dirty="0" smtClean="0">
                  <a:solidFill>
                    <a:srgbClr val="0033CC"/>
                  </a:solidFill>
                  <a:ea typeface="微软雅黑" pitchFamily="34" charset="-122"/>
                </a:rPr>
                <a:t>进行编码</a:t>
              </a:r>
              <a:endParaRPr lang="zh-CN" altLang="en-US" sz="2000" dirty="0" smtClean="0">
                <a:solidFill>
                  <a:srgbClr val="0033CC"/>
                </a:solidFill>
                <a:ea typeface="微软雅黑" pitchFamily="34" charset="-122"/>
              </a:endParaRPr>
            </a:p>
          </p:txBody>
        </p:sp>
        <p:sp>
          <p:nvSpPr>
            <p:cNvPr id="23" name="Line 7"/>
            <p:cNvSpPr>
              <a:spLocks noChangeShapeType="1"/>
            </p:cNvSpPr>
            <p:nvPr/>
          </p:nvSpPr>
          <p:spPr bwMode="auto">
            <a:xfrm>
              <a:off x="1463" y="572"/>
              <a:ext cx="340" cy="114"/>
            </a:xfrm>
            <a:prstGeom prst="line">
              <a:avLst/>
            </a:prstGeom>
            <a:noFill/>
            <a:ln w="38100">
              <a:solidFill>
                <a:srgbClr val="00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grpSp>
        <p:nvGrpSpPr>
          <p:cNvPr id="24" name="Group 8"/>
          <p:cNvGrpSpPr/>
          <p:nvPr/>
        </p:nvGrpSpPr>
        <p:grpSpPr bwMode="auto">
          <a:xfrm>
            <a:off x="341313" y="4059238"/>
            <a:ext cx="1711325" cy="1304925"/>
            <a:chOff x="215" y="2557"/>
            <a:chExt cx="1078" cy="822"/>
          </a:xfrm>
        </p:grpSpPr>
        <p:sp>
          <p:nvSpPr>
            <p:cNvPr id="25" name="Text Box 9"/>
            <p:cNvSpPr txBox="1">
              <a:spLocks noChangeArrowheads="1"/>
            </p:cNvSpPr>
            <p:nvPr/>
          </p:nvSpPr>
          <p:spPr bwMode="auto">
            <a:xfrm>
              <a:off x="215" y="2557"/>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smtClean="0">
                  <a:solidFill>
                    <a:srgbClr val="FF0000"/>
                  </a:solidFill>
                  <a:ea typeface="微软雅黑" pitchFamily="34" charset="-122"/>
                </a:rPr>
                <a:t>定点运算指令</a:t>
              </a:r>
              <a:endParaRPr lang="zh-CN" altLang="en-US" sz="2000" smtClean="0">
                <a:solidFill>
                  <a:srgbClr val="FF0000"/>
                </a:solidFill>
                <a:ea typeface="微软雅黑" pitchFamily="34" charset="-122"/>
              </a:endParaRPr>
            </a:p>
          </p:txBody>
        </p:sp>
        <p:sp>
          <p:nvSpPr>
            <p:cNvPr id="26" name="Line 10"/>
            <p:cNvSpPr>
              <a:spLocks noChangeShapeType="1"/>
            </p:cNvSpPr>
            <p:nvPr/>
          </p:nvSpPr>
          <p:spPr bwMode="auto">
            <a:xfrm>
              <a:off x="697" y="2755"/>
              <a:ext cx="142" cy="62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grpSp>
        <p:nvGrpSpPr>
          <p:cNvPr id="27" name="Group 11"/>
          <p:cNvGrpSpPr/>
          <p:nvPr/>
        </p:nvGrpSpPr>
        <p:grpSpPr bwMode="auto">
          <a:xfrm>
            <a:off x="3806825" y="5768975"/>
            <a:ext cx="1711325" cy="712788"/>
            <a:chOff x="2398" y="3634"/>
            <a:chExt cx="1078" cy="449"/>
          </a:xfrm>
        </p:grpSpPr>
        <p:sp>
          <p:nvSpPr>
            <p:cNvPr id="28" name="Text Box 12"/>
            <p:cNvSpPr txBox="1">
              <a:spLocks noChangeArrowheads="1"/>
            </p:cNvSpPr>
            <p:nvPr/>
          </p:nvSpPr>
          <p:spPr bwMode="auto">
            <a:xfrm>
              <a:off x="2398" y="3833"/>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smtClean="0">
                  <a:solidFill>
                    <a:srgbClr val="FF0000"/>
                  </a:solidFill>
                  <a:ea typeface="微软雅黑" pitchFamily="34" charset="-122"/>
                </a:rPr>
                <a:t>浮点运算指令</a:t>
              </a:r>
              <a:endParaRPr lang="zh-CN" altLang="en-US" sz="2000" smtClean="0">
                <a:solidFill>
                  <a:srgbClr val="FF0000"/>
                </a:solidFill>
                <a:ea typeface="微软雅黑" pitchFamily="34" charset="-122"/>
              </a:endParaRPr>
            </a:p>
          </p:txBody>
        </p:sp>
        <p:sp>
          <p:nvSpPr>
            <p:cNvPr id="29" name="Line 13"/>
            <p:cNvSpPr>
              <a:spLocks noChangeShapeType="1"/>
            </p:cNvSpPr>
            <p:nvPr/>
          </p:nvSpPr>
          <p:spPr bwMode="auto">
            <a:xfrm>
              <a:off x="2795" y="3634"/>
              <a:ext cx="170" cy="227"/>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grpSp>
        <p:nvGrpSpPr>
          <p:cNvPr id="30" name="Group 14"/>
          <p:cNvGrpSpPr/>
          <p:nvPr/>
        </p:nvGrpSpPr>
        <p:grpSpPr bwMode="auto">
          <a:xfrm>
            <a:off x="5337175" y="4959350"/>
            <a:ext cx="3509963" cy="1027113"/>
            <a:chOff x="3362" y="3152"/>
            <a:chExt cx="2211" cy="647"/>
          </a:xfrm>
        </p:grpSpPr>
        <p:sp>
          <p:nvSpPr>
            <p:cNvPr id="31" name="Text Box 15"/>
            <p:cNvSpPr txBox="1">
              <a:spLocks noChangeArrowheads="1"/>
            </p:cNvSpPr>
            <p:nvPr/>
          </p:nvSpPr>
          <p:spPr bwMode="auto">
            <a:xfrm>
              <a:off x="3362" y="3549"/>
              <a:ext cx="22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smtClean="0">
                  <a:solidFill>
                    <a:srgbClr val="FF0000"/>
                  </a:solidFill>
                  <a:ea typeface="微软雅黑" pitchFamily="34" charset="-122"/>
                </a:rPr>
                <a:t>逻辑、位操作或字符处理指令</a:t>
              </a:r>
              <a:endParaRPr lang="zh-CN" altLang="en-US" sz="2000" smtClean="0">
                <a:solidFill>
                  <a:srgbClr val="FF0000"/>
                </a:solidFill>
                <a:ea typeface="微软雅黑" pitchFamily="34" charset="-122"/>
              </a:endParaRPr>
            </a:p>
          </p:txBody>
        </p:sp>
        <p:sp>
          <p:nvSpPr>
            <p:cNvPr id="32" name="Line 16"/>
            <p:cNvSpPr>
              <a:spLocks noChangeShapeType="1"/>
            </p:cNvSpPr>
            <p:nvPr/>
          </p:nvSpPr>
          <p:spPr bwMode="auto">
            <a:xfrm>
              <a:off x="3844" y="3152"/>
              <a:ext cx="397" cy="425"/>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sp>
          <p:nvSpPr>
            <p:cNvPr id="33" name="Line 17"/>
            <p:cNvSpPr>
              <a:spLocks noChangeShapeType="1"/>
            </p:cNvSpPr>
            <p:nvPr/>
          </p:nvSpPr>
          <p:spPr bwMode="auto">
            <a:xfrm flipH="1">
              <a:off x="4383" y="3266"/>
              <a:ext cx="340" cy="311"/>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sp>
        <p:nvSpPr>
          <p:cNvPr id="34" name="Rectangle 18"/>
          <p:cNvSpPr>
            <a:spLocks noChangeArrowheads="1"/>
          </p:cNvSpPr>
          <p:nvPr/>
        </p:nvSpPr>
        <p:spPr bwMode="auto">
          <a:xfrm>
            <a:off x="2457450"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35" name="Rectangle 19"/>
          <p:cNvSpPr>
            <a:spLocks noChangeArrowheads="1"/>
          </p:cNvSpPr>
          <p:nvPr/>
        </p:nvSpPr>
        <p:spPr bwMode="auto">
          <a:xfrm>
            <a:off x="6057900"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Text Box 89"/>
          <p:cNvSpPr txBox="1">
            <a:spLocks noChangeArrowheads="1"/>
          </p:cNvSpPr>
          <p:nvPr/>
        </p:nvSpPr>
        <p:spPr bwMode="auto">
          <a:xfrm>
            <a:off x="35496" y="971724"/>
            <a:ext cx="833120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buClr>
                <a:schemeClr val="accent1"/>
              </a:buClr>
              <a:buSzPct val="60000"/>
              <a:buFont typeface="Wingdings" charset="2"/>
              <a:buNone/>
            </a:pPr>
            <a:r>
              <a:rPr lang="zh-CN" altLang="en-US" dirty="0" smtClean="0">
                <a:latin typeface="微软雅黑" pitchFamily="34" charset="-122"/>
                <a:ea typeface="微软雅黑" pitchFamily="34" charset="-122"/>
                <a:cs typeface="Arial" charset="0"/>
              </a:rPr>
              <a:t> 例</a:t>
            </a:r>
            <a:r>
              <a:rPr lang="en-US" altLang="zh-CN" dirty="0" smtClean="0">
                <a:latin typeface="微软雅黑" pitchFamily="34" charset="-122"/>
                <a:ea typeface="微软雅黑" pitchFamily="34" charset="-122"/>
                <a:cs typeface="Arial" charset="0"/>
              </a:rPr>
              <a:t>1</a:t>
            </a:r>
            <a:r>
              <a:rPr lang="zh-CN" altLang="en-US" dirty="0" smtClean="0">
                <a:latin typeface="微软雅黑" pitchFamily="34" charset="-122"/>
                <a:ea typeface="微软雅黑" pitchFamily="34" charset="-122"/>
                <a:cs typeface="Arial" charset="0"/>
              </a:rPr>
              <a:t>：时钟</a:t>
            </a:r>
            <a:r>
              <a:rPr lang="zh-CN" altLang="en-US" dirty="0">
                <a:latin typeface="微软雅黑" pitchFamily="34" charset="-122"/>
                <a:ea typeface="微软雅黑" pitchFamily="34" charset="-122"/>
                <a:cs typeface="Arial" charset="0"/>
              </a:rPr>
              <a:t>是一种模</a:t>
            </a:r>
            <a:r>
              <a:rPr lang="en-US" altLang="zh-CN" dirty="0">
                <a:latin typeface="微软雅黑" pitchFamily="34" charset="-122"/>
                <a:ea typeface="微软雅黑" pitchFamily="34" charset="-122"/>
                <a:cs typeface="Arial" charset="0"/>
              </a:rPr>
              <a:t>12</a:t>
            </a:r>
            <a:r>
              <a:rPr lang="zh-CN" altLang="en-US" dirty="0">
                <a:latin typeface="微软雅黑" pitchFamily="34" charset="-122"/>
                <a:ea typeface="微软雅黑" pitchFamily="34" charset="-122"/>
                <a:cs typeface="Arial" charset="0"/>
              </a:rPr>
              <a:t>系统</a:t>
            </a:r>
            <a:endParaRPr lang="zh-CN" altLang="en-US" dirty="0">
              <a:latin typeface="微软雅黑" pitchFamily="34" charset="-122"/>
              <a:ea typeface="微软雅黑" pitchFamily="34" charset="-122"/>
              <a:cs typeface="Arial" charset="0"/>
            </a:endParaRPr>
          </a:p>
          <a:p>
            <a:pPr>
              <a:lnSpc>
                <a:spcPct val="100000"/>
              </a:lnSpc>
              <a:buClr>
                <a:schemeClr val="accent1"/>
              </a:buClr>
              <a:buSzPct val="65000"/>
              <a:buFont typeface="Wingdings" charset="2"/>
              <a:buNone/>
            </a:pPr>
            <a:r>
              <a:rPr lang="zh-CN" altLang="en-US" sz="2200" dirty="0">
                <a:solidFill>
                  <a:srgbClr val="3333CC"/>
                </a:solidFill>
                <a:latin typeface="微软雅黑" pitchFamily="34" charset="-122"/>
                <a:ea typeface="微软雅黑" pitchFamily="34" charset="-122"/>
                <a:cs typeface="Arial" charset="0"/>
              </a:rPr>
              <a:t> 假定钟表时针指向10点，要将它拨向</a:t>
            </a:r>
            <a:r>
              <a:rPr lang="en-US" altLang="zh-CN" sz="2200" dirty="0">
                <a:solidFill>
                  <a:srgbClr val="3333CC"/>
                </a:solidFill>
                <a:latin typeface="微软雅黑" pitchFamily="34" charset="-122"/>
                <a:ea typeface="微软雅黑" pitchFamily="34" charset="-122"/>
                <a:cs typeface="Arial" charset="0"/>
              </a:rPr>
              <a:t>6</a:t>
            </a:r>
            <a:r>
              <a:rPr lang="zh-CN" altLang="en-US" sz="2200" dirty="0">
                <a:solidFill>
                  <a:srgbClr val="3333CC"/>
                </a:solidFill>
                <a:latin typeface="微软雅黑" pitchFamily="34" charset="-122"/>
                <a:ea typeface="微软雅黑" pitchFamily="34" charset="-122"/>
                <a:cs typeface="Arial" charset="0"/>
              </a:rPr>
              <a:t>点，则有两种拨法：</a:t>
            </a:r>
            <a:endParaRPr lang="zh-CN" altLang="en-US" sz="2200" dirty="0">
              <a:solidFill>
                <a:srgbClr val="3333CC"/>
              </a:solidFill>
              <a:latin typeface="微软雅黑" pitchFamily="34" charset="-122"/>
              <a:ea typeface="微软雅黑" pitchFamily="34" charset="-122"/>
              <a:cs typeface="Arial" charset="0"/>
            </a:endParaRPr>
          </a:p>
          <a:p>
            <a:pPr>
              <a:lnSpc>
                <a:spcPct val="100000"/>
              </a:lnSpc>
              <a:buFontTx/>
              <a:buNone/>
            </a:pPr>
            <a:r>
              <a:rPr lang="zh-CN" altLang="en-US" sz="2200" dirty="0">
                <a:solidFill>
                  <a:srgbClr val="3333CC"/>
                </a:solidFill>
                <a:latin typeface="微软雅黑" pitchFamily="34" charset="-122"/>
                <a:ea typeface="微软雅黑" pitchFamily="34" charset="-122"/>
                <a:cs typeface="Arial" charset="0"/>
              </a:rPr>
              <a:t> ① 倒拨4格：10- 4 = 6</a:t>
            </a:r>
            <a:endParaRPr lang="zh-CN" altLang="en-US" sz="2200" dirty="0">
              <a:solidFill>
                <a:srgbClr val="3333CC"/>
              </a:solidFill>
              <a:latin typeface="微软雅黑" pitchFamily="34" charset="-122"/>
              <a:ea typeface="微软雅黑" pitchFamily="34" charset="-122"/>
              <a:cs typeface="Arial" charset="0"/>
            </a:endParaRPr>
          </a:p>
          <a:p>
            <a:pPr>
              <a:lnSpc>
                <a:spcPct val="100000"/>
              </a:lnSpc>
              <a:buFontTx/>
              <a:buNone/>
            </a:pPr>
            <a:r>
              <a:rPr lang="zh-CN" altLang="en-US" sz="2200" dirty="0">
                <a:solidFill>
                  <a:srgbClr val="3333CC"/>
                </a:solidFill>
                <a:latin typeface="微软雅黑" pitchFamily="34" charset="-122"/>
                <a:ea typeface="微软雅黑" pitchFamily="34" charset="-122"/>
                <a:cs typeface="Arial" charset="0"/>
              </a:rPr>
              <a:t> ② 顺拨8格：10+8 = 18 </a:t>
            </a:r>
            <a:r>
              <a:rPr lang="en-US" altLang="zh-CN" sz="2200" dirty="0">
                <a:solidFill>
                  <a:srgbClr val="3333CC"/>
                </a:solidFill>
                <a:latin typeface="微软雅黑" pitchFamily="34" charset="-122"/>
                <a:ea typeface="微软雅黑" pitchFamily="34" charset="-122"/>
                <a:cs typeface="Arial" charset="0"/>
              </a:rPr>
              <a:t>≡ </a:t>
            </a:r>
            <a:r>
              <a:rPr lang="zh-CN" altLang="en-US" sz="2200" dirty="0">
                <a:solidFill>
                  <a:srgbClr val="3333CC"/>
                </a:solidFill>
                <a:latin typeface="微软雅黑" pitchFamily="34" charset="-122"/>
                <a:ea typeface="微软雅黑" pitchFamily="34" charset="-122"/>
                <a:cs typeface="Arial" charset="0"/>
              </a:rPr>
              <a:t>6            (</a:t>
            </a:r>
            <a:r>
              <a:rPr lang="en-US" altLang="zh-CN" sz="2200" dirty="0">
                <a:solidFill>
                  <a:srgbClr val="3333CC"/>
                </a:solidFill>
                <a:latin typeface="微软雅黑" pitchFamily="34" charset="-122"/>
                <a:ea typeface="微软雅黑" pitchFamily="34" charset="-122"/>
                <a:cs typeface="Arial" charset="0"/>
              </a:rPr>
              <a:t>mod 12)</a:t>
            </a:r>
            <a:endParaRPr lang="en-US" altLang="zh-CN" sz="2200" dirty="0">
              <a:solidFill>
                <a:srgbClr val="3333CC"/>
              </a:solidFill>
              <a:latin typeface="微软雅黑" pitchFamily="34" charset="-122"/>
              <a:ea typeface="微软雅黑" pitchFamily="34" charset="-122"/>
              <a:cs typeface="Arial" charset="0"/>
            </a:endParaRPr>
          </a:p>
          <a:p>
            <a:pPr>
              <a:lnSpc>
                <a:spcPct val="100000"/>
              </a:lnSpc>
              <a:buFontTx/>
              <a:buNone/>
            </a:pPr>
            <a:r>
              <a:rPr lang="zh-CN" altLang="en-US" sz="2200" dirty="0">
                <a:solidFill>
                  <a:srgbClr val="3333CC"/>
                </a:solidFill>
                <a:latin typeface="微软雅黑" pitchFamily="34" charset="-122"/>
                <a:ea typeface="微软雅黑" pitchFamily="34" charset="-122"/>
                <a:cs typeface="Arial" charset="0"/>
              </a:rPr>
              <a:t>   </a:t>
            </a:r>
            <a:r>
              <a:rPr lang="zh-CN" altLang="en-US" sz="2200" dirty="0" smtClean="0">
                <a:solidFill>
                  <a:srgbClr val="3333CC"/>
                </a:solidFill>
                <a:latin typeface="微软雅黑" pitchFamily="34" charset="-122"/>
                <a:ea typeface="微软雅黑" pitchFamily="34" charset="-122"/>
                <a:cs typeface="Arial" charset="0"/>
              </a:rPr>
              <a:t>  模</a:t>
            </a:r>
            <a:r>
              <a:rPr lang="zh-CN" altLang="en-US" sz="2200" dirty="0">
                <a:solidFill>
                  <a:srgbClr val="3333CC"/>
                </a:solidFill>
                <a:latin typeface="微软雅黑" pitchFamily="34" charset="-122"/>
                <a:ea typeface="微软雅黑" pitchFamily="34" charset="-122"/>
                <a:cs typeface="Arial" charset="0"/>
              </a:rPr>
              <a:t>12系统中：    </a:t>
            </a:r>
            <a:r>
              <a:rPr lang="zh-CN" altLang="en-US" sz="2200" dirty="0" smtClean="0">
                <a:solidFill>
                  <a:srgbClr val="3333CC"/>
                </a:solidFill>
                <a:latin typeface="微软雅黑" pitchFamily="34" charset="-122"/>
                <a:ea typeface="微软雅黑" pitchFamily="34" charset="-122"/>
                <a:cs typeface="Arial" charset="0"/>
              </a:rPr>
              <a:t>10</a:t>
            </a:r>
            <a:r>
              <a:rPr lang="zh-CN" altLang="en-US" sz="2200" dirty="0">
                <a:solidFill>
                  <a:srgbClr val="3333CC"/>
                </a:solidFill>
                <a:latin typeface="微软雅黑" pitchFamily="34" charset="-122"/>
                <a:ea typeface="微软雅黑" pitchFamily="34" charset="-122"/>
                <a:cs typeface="Arial" charset="0"/>
              </a:rPr>
              <a:t>- 4 </a:t>
            </a:r>
            <a:r>
              <a:rPr lang="en-US" altLang="zh-CN" sz="2200" dirty="0">
                <a:solidFill>
                  <a:srgbClr val="3333CC"/>
                </a:solidFill>
                <a:latin typeface="微软雅黑" pitchFamily="34" charset="-122"/>
                <a:ea typeface="微软雅黑" pitchFamily="34" charset="-122"/>
                <a:cs typeface="Arial" charset="0"/>
              </a:rPr>
              <a:t>≡</a:t>
            </a:r>
            <a:r>
              <a:rPr lang="zh-CN" altLang="en-US" sz="2200" dirty="0">
                <a:solidFill>
                  <a:srgbClr val="3333CC"/>
                </a:solidFill>
                <a:latin typeface="微软雅黑" pitchFamily="34" charset="-122"/>
                <a:ea typeface="微软雅黑" pitchFamily="34" charset="-122"/>
                <a:cs typeface="Arial" charset="0"/>
              </a:rPr>
              <a:t> 10+8     (</a:t>
            </a:r>
            <a:r>
              <a:rPr lang="en-US" altLang="zh-CN" sz="2200" dirty="0">
                <a:solidFill>
                  <a:srgbClr val="3333CC"/>
                </a:solidFill>
                <a:latin typeface="微软雅黑" pitchFamily="34" charset="-122"/>
                <a:ea typeface="微软雅黑" pitchFamily="34" charset="-122"/>
                <a:cs typeface="Arial" charset="0"/>
              </a:rPr>
              <a:t>mod 12) </a:t>
            </a:r>
            <a:endParaRPr lang="en-US" altLang="zh-CN" sz="2200" dirty="0">
              <a:solidFill>
                <a:srgbClr val="3333CC"/>
              </a:solidFill>
              <a:latin typeface="微软雅黑" pitchFamily="34" charset="-122"/>
              <a:ea typeface="微软雅黑" pitchFamily="34" charset="-122"/>
              <a:cs typeface="Arial" charset="0"/>
            </a:endParaRPr>
          </a:p>
          <a:p>
            <a:pPr>
              <a:lnSpc>
                <a:spcPct val="100000"/>
              </a:lnSpc>
              <a:buFontTx/>
              <a:buNone/>
            </a:pPr>
            <a:r>
              <a:rPr lang="zh-CN" altLang="en-US" sz="2200" dirty="0">
                <a:solidFill>
                  <a:srgbClr val="3333CC"/>
                </a:solidFill>
                <a:latin typeface="微软雅黑" pitchFamily="34" charset="-122"/>
                <a:ea typeface="微软雅黑" pitchFamily="34" charset="-122"/>
                <a:cs typeface="Arial" charset="0"/>
              </a:rPr>
              <a:t>                                  - 4 </a:t>
            </a:r>
            <a:r>
              <a:rPr lang="en-US" altLang="zh-CN" sz="2200" dirty="0">
                <a:solidFill>
                  <a:srgbClr val="3333CC"/>
                </a:solidFill>
                <a:latin typeface="微软雅黑" pitchFamily="34" charset="-122"/>
                <a:ea typeface="微软雅黑" pitchFamily="34" charset="-122"/>
                <a:cs typeface="Arial" charset="0"/>
              </a:rPr>
              <a:t>≡</a:t>
            </a:r>
            <a:r>
              <a:rPr lang="zh-CN" altLang="en-US" sz="2200" dirty="0">
                <a:solidFill>
                  <a:srgbClr val="3333CC"/>
                </a:solidFill>
                <a:latin typeface="微软雅黑" pitchFamily="34" charset="-122"/>
                <a:ea typeface="微软雅黑" pitchFamily="34" charset="-122"/>
                <a:cs typeface="Arial" charset="0"/>
              </a:rPr>
              <a:t> 8            (</a:t>
            </a:r>
            <a:r>
              <a:rPr lang="en-US" altLang="zh-CN" sz="2200" dirty="0">
                <a:solidFill>
                  <a:srgbClr val="3333CC"/>
                </a:solidFill>
                <a:latin typeface="微软雅黑" pitchFamily="34" charset="-122"/>
                <a:ea typeface="微软雅黑" pitchFamily="34" charset="-122"/>
                <a:cs typeface="Arial" charset="0"/>
              </a:rPr>
              <a:t>mod 12) </a:t>
            </a:r>
            <a:endParaRPr lang="en-US" altLang="zh-CN" sz="2200" dirty="0">
              <a:solidFill>
                <a:srgbClr val="3333CC"/>
              </a:solidFill>
              <a:latin typeface="微软雅黑" pitchFamily="34" charset="-122"/>
              <a:ea typeface="微软雅黑" pitchFamily="34" charset="-122"/>
              <a:cs typeface="Arial" charset="0"/>
            </a:endParaRPr>
          </a:p>
          <a:p>
            <a:pPr>
              <a:lnSpc>
                <a:spcPct val="100000"/>
              </a:lnSpc>
              <a:buFontTx/>
              <a:buNone/>
            </a:pPr>
            <a:r>
              <a:rPr lang="en-US" altLang="zh-CN" sz="2200" dirty="0">
                <a:solidFill>
                  <a:srgbClr val="3333CC"/>
                </a:solidFill>
                <a:latin typeface="微软雅黑" pitchFamily="34" charset="-122"/>
                <a:ea typeface="微软雅黑" pitchFamily="34" charset="-122"/>
                <a:cs typeface="Arial" charset="0"/>
              </a:rPr>
              <a:t>  </a:t>
            </a:r>
            <a:r>
              <a:rPr lang="en-US" altLang="zh-CN" sz="2200" dirty="0" smtClean="0">
                <a:solidFill>
                  <a:srgbClr val="3333CC"/>
                </a:solidFill>
                <a:latin typeface="微软雅黑" pitchFamily="34" charset="-122"/>
                <a:ea typeface="微软雅黑" pitchFamily="34" charset="-122"/>
                <a:cs typeface="Arial" charset="0"/>
              </a:rPr>
              <a:t>    </a:t>
            </a:r>
            <a:r>
              <a:rPr lang="zh-CN" altLang="en-US" sz="2200" dirty="0" smtClean="0">
                <a:solidFill>
                  <a:srgbClr val="3333CC"/>
                </a:solidFill>
                <a:latin typeface="微软雅黑" pitchFamily="34" charset="-122"/>
                <a:ea typeface="微软雅黑" pitchFamily="34" charset="-122"/>
                <a:cs typeface="Arial" charset="0"/>
              </a:rPr>
              <a:t>则</a:t>
            </a:r>
            <a:r>
              <a:rPr lang="zh-CN" altLang="en-US" sz="2200" dirty="0">
                <a:solidFill>
                  <a:srgbClr val="3333CC"/>
                </a:solidFill>
                <a:latin typeface="微软雅黑" pitchFamily="34" charset="-122"/>
                <a:ea typeface="微软雅黑" pitchFamily="34" charset="-122"/>
                <a:cs typeface="Arial" charset="0"/>
              </a:rPr>
              <a:t>称8是- 4对模12的补码，</a:t>
            </a:r>
            <a:r>
              <a:rPr lang="zh-CN" altLang="en-US" sz="2200" dirty="0">
                <a:solidFill>
                  <a:srgbClr val="CC0000"/>
                </a:solidFill>
                <a:latin typeface="微软雅黑" pitchFamily="34" charset="-122"/>
                <a:ea typeface="微软雅黑" pitchFamily="34" charset="-122"/>
                <a:cs typeface="Arial" charset="0"/>
              </a:rPr>
              <a:t>即</a:t>
            </a:r>
            <a:r>
              <a:rPr lang="en-US" altLang="zh-CN" sz="2200" dirty="0">
                <a:solidFill>
                  <a:srgbClr val="CC0000"/>
                </a:solidFill>
                <a:latin typeface="微软雅黑" pitchFamily="34" charset="-122"/>
                <a:ea typeface="微软雅黑" pitchFamily="34" charset="-122"/>
                <a:cs typeface="Arial" charset="0"/>
              </a:rPr>
              <a:t>- 4</a:t>
            </a:r>
            <a:r>
              <a:rPr lang="zh-CN" altLang="en-US" sz="2200" dirty="0">
                <a:solidFill>
                  <a:srgbClr val="CC0000"/>
                </a:solidFill>
                <a:latin typeface="微软雅黑" pitchFamily="34" charset="-122"/>
                <a:ea typeface="微软雅黑" pitchFamily="34" charset="-122"/>
                <a:cs typeface="Arial" charset="0"/>
              </a:rPr>
              <a:t>的模</a:t>
            </a:r>
            <a:r>
              <a:rPr lang="en-US" altLang="zh-CN" sz="2200" dirty="0">
                <a:solidFill>
                  <a:srgbClr val="CC0000"/>
                </a:solidFill>
                <a:latin typeface="微软雅黑" pitchFamily="34" charset="-122"/>
                <a:ea typeface="微软雅黑" pitchFamily="34" charset="-122"/>
                <a:cs typeface="Arial" charset="0"/>
              </a:rPr>
              <a:t>12</a:t>
            </a:r>
            <a:r>
              <a:rPr lang="zh-CN" altLang="en-US" sz="2200" dirty="0">
                <a:solidFill>
                  <a:srgbClr val="CC0000"/>
                </a:solidFill>
                <a:latin typeface="微软雅黑" pitchFamily="34" charset="-122"/>
                <a:ea typeface="微软雅黑" pitchFamily="34" charset="-122"/>
                <a:cs typeface="Arial" charset="0"/>
              </a:rPr>
              <a:t>补码等于</a:t>
            </a:r>
            <a:r>
              <a:rPr lang="en-US" altLang="zh-CN" sz="2200" dirty="0">
                <a:solidFill>
                  <a:srgbClr val="CC0000"/>
                </a:solidFill>
                <a:latin typeface="微软雅黑" pitchFamily="34" charset="-122"/>
                <a:ea typeface="微软雅黑" pitchFamily="34" charset="-122"/>
                <a:cs typeface="Arial" charset="0"/>
              </a:rPr>
              <a:t>8</a:t>
            </a:r>
            <a:r>
              <a:rPr lang="zh-CN" altLang="en-US" sz="2200" dirty="0">
                <a:solidFill>
                  <a:srgbClr val="CC0000"/>
                </a:solidFill>
                <a:latin typeface="微软雅黑" pitchFamily="34" charset="-122"/>
                <a:ea typeface="微软雅黑" pitchFamily="34" charset="-122"/>
                <a:cs typeface="Arial" charset="0"/>
              </a:rPr>
              <a:t>。</a:t>
            </a:r>
            <a:endParaRPr lang="zh-CN" altLang="en-US" sz="2200" dirty="0">
              <a:solidFill>
                <a:srgbClr val="CC0000"/>
              </a:solidFill>
              <a:latin typeface="微软雅黑" pitchFamily="34" charset="-122"/>
              <a:ea typeface="微软雅黑" pitchFamily="34" charset="-122"/>
              <a:cs typeface="Arial" charset="0"/>
            </a:endParaRPr>
          </a:p>
          <a:p>
            <a:pPr>
              <a:lnSpc>
                <a:spcPct val="100000"/>
              </a:lnSpc>
              <a:buFontTx/>
              <a:buNone/>
            </a:pPr>
            <a:r>
              <a:rPr lang="zh-CN" altLang="en-US" sz="2200" dirty="0">
                <a:solidFill>
                  <a:srgbClr val="3333CC"/>
                </a:solidFill>
                <a:latin typeface="微软雅黑" pitchFamily="34" charset="-122"/>
                <a:ea typeface="微软雅黑" pitchFamily="34" charset="-122"/>
                <a:cs typeface="Arial" charset="0"/>
              </a:rPr>
              <a:t>                       </a:t>
            </a:r>
            <a:r>
              <a:rPr lang="zh-CN" altLang="en-US" sz="2200" dirty="0" smtClean="0">
                <a:solidFill>
                  <a:srgbClr val="3333CC"/>
                </a:solidFill>
                <a:latin typeface="微软雅黑" pitchFamily="34" charset="-122"/>
                <a:ea typeface="微软雅黑" pitchFamily="34" charset="-122"/>
                <a:cs typeface="Arial" charset="0"/>
              </a:rPr>
              <a:t>  </a:t>
            </a:r>
            <a:r>
              <a:rPr lang="zh-CN" altLang="en-US" sz="2200" dirty="0">
                <a:solidFill>
                  <a:srgbClr val="3333CC"/>
                </a:solidFill>
                <a:latin typeface="微软雅黑" pitchFamily="34" charset="-122"/>
                <a:ea typeface="微软雅黑" pitchFamily="34" charset="-122"/>
                <a:cs typeface="Arial" charset="0"/>
              </a:rPr>
              <a:t>同样有 -3 </a:t>
            </a:r>
            <a:r>
              <a:rPr lang="en-US" altLang="zh-CN" sz="2200" dirty="0">
                <a:solidFill>
                  <a:srgbClr val="3333CC"/>
                </a:solidFill>
                <a:latin typeface="微软雅黑" pitchFamily="34" charset="-122"/>
                <a:ea typeface="微软雅黑" pitchFamily="34" charset="-122"/>
                <a:cs typeface="Arial" charset="0"/>
              </a:rPr>
              <a:t>≡</a:t>
            </a:r>
            <a:r>
              <a:rPr lang="zh-CN" altLang="en-US" sz="2200" dirty="0">
                <a:solidFill>
                  <a:srgbClr val="3333CC"/>
                </a:solidFill>
                <a:latin typeface="微软雅黑" pitchFamily="34" charset="-122"/>
                <a:ea typeface="微软雅黑" pitchFamily="34" charset="-122"/>
                <a:cs typeface="Arial" charset="0"/>
              </a:rPr>
              <a:t> 9        （</a:t>
            </a:r>
            <a:r>
              <a:rPr lang="en-US" altLang="zh-CN" sz="2200" dirty="0">
                <a:solidFill>
                  <a:srgbClr val="3333CC"/>
                </a:solidFill>
                <a:latin typeface="微软雅黑" pitchFamily="34" charset="-122"/>
                <a:ea typeface="微软雅黑" pitchFamily="34" charset="-122"/>
                <a:cs typeface="Arial" charset="0"/>
              </a:rPr>
              <a:t>mod 12）</a:t>
            </a:r>
            <a:endParaRPr lang="en-US" altLang="zh-CN" sz="2200" dirty="0">
              <a:solidFill>
                <a:srgbClr val="3333CC"/>
              </a:solidFill>
              <a:latin typeface="微软雅黑" pitchFamily="34" charset="-122"/>
              <a:ea typeface="微软雅黑" pitchFamily="34" charset="-122"/>
              <a:cs typeface="Arial" charset="0"/>
            </a:endParaRPr>
          </a:p>
          <a:p>
            <a:pPr>
              <a:lnSpc>
                <a:spcPct val="100000"/>
              </a:lnSpc>
              <a:buFontTx/>
              <a:buNone/>
            </a:pPr>
            <a:r>
              <a:rPr lang="en-US" altLang="zh-CN" sz="2200" dirty="0">
                <a:solidFill>
                  <a:srgbClr val="3333CC"/>
                </a:solidFill>
                <a:latin typeface="微软雅黑" pitchFamily="34" charset="-122"/>
                <a:ea typeface="微软雅黑" pitchFamily="34" charset="-122"/>
                <a:cs typeface="Arial" charset="0"/>
              </a:rPr>
              <a:t>                                    </a:t>
            </a:r>
            <a:r>
              <a:rPr lang="en-US" altLang="zh-CN" sz="2200" dirty="0" smtClean="0">
                <a:solidFill>
                  <a:srgbClr val="3333CC"/>
                </a:solidFill>
                <a:latin typeface="微软雅黑" pitchFamily="34" charset="-122"/>
                <a:ea typeface="微软雅黑" pitchFamily="34" charset="-122"/>
                <a:cs typeface="Arial" charset="0"/>
              </a:rPr>
              <a:t>-</a:t>
            </a:r>
            <a:r>
              <a:rPr lang="en-US" altLang="zh-CN" sz="2200" dirty="0">
                <a:solidFill>
                  <a:srgbClr val="3333CC"/>
                </a:solidFill>
                <a:latin typeface="微软雅黑" pitchFamily="34" charset="-122"/>
                <a:ea typeface="微软雅黑" pitchFamily="34" charset="-122"/>
                <a:cs typeface="Arial" charset="0"/>
              </a:rPr>
              <a:t>5 ≡ 7        （mod 12）</a:t>
            </a:r>
            <a:r>
              <a:rPr lang="zh-CN" altLang="en-US" sz="2200" dirty="0">
                <a:solidFill>
                  <a:srgbClr val="3333CC"/>
                </a:solidFill>
                <a:latin typeface="微软雅黑" pitchFamily="34" charset="-122"/>
                <a:ea typeface="微软雅黑" pitchFamily="34" charset="-122"/>
                <a:cs typeface="Arial" charset="0"/>
              </a:rPr>
              <a:t>等</a:t>
            </a:r>
            <a:endParaRPr lang="en-US" altLang="zh-CN" sz="2200" dirty="0">
              <a:latin typeface="微软雅黑" pitchFamily="34" charset="-122"/>
              <a:ea typeface="微软雅黑" pitchFamily="34" charset="-122"/>
              <a:cs typeface="Arial" charset="0"/>
            </a:endParaRPr>
          </a:p>
        </p:txBody>
      </p:sp>
      <p:sp>
        <p:nvSpPr>
          <p:cNvPr id="8" name="Rectangle 91"/>
          <p:cNvSpPr>
            <a:spLocks noChangeArrowheads="1"/>
          </p:cNvSpPr>
          <p:nvPr/>
        </p:nvSpPr>
        <p:spPr bwMode="auto">
          <a:xfrm>
            <a:off x="765373" y="5050507"/>
            <a:ext cx="7823200" cy="768350"/>
          </a:xfrm>
          <a:prstGeom prst="rect">
            <a:avLst/>
          </a:prstGeom>
          <a:noFill/>
          <a:ln w="12700">
            <a:noFill/>
            <a:miter lim="800000"/>
          </a:ln>
          <a:effectLst/>
        </p:spPr>
        <p:txBody>
          <a:bodyPr>
            <a:spAutoFit/>
          </a:bodyPr>
          <a:lstStyle/>
          <a:p>
            <a:pPr>
              <a:defRPr/>
            </a:pPr>
            <a:r>
              <a:rPr kumimoji="1" lang="zh-CN" altLang="en-US" sz="2200" b="1" dirty="0">
                <a:latin typeface="微软雅黑" pitchFamily="34" charset="-122"/>
                <a:ea typeface="微软雅黑" pitchFamily="34" charset="-122"/>
              </a:rPr>
              <a:t>结论</a:t>
            </a:r>
            <a:r>
              <a:rPr kumimoji="1" lang="en-US" altLang="zh-CN" sz="2200" b="1" dirty="0">
                <a:latin typeface="微软雅黑" pitchFamily="34" charset="-122"/>
                <a:ea typeface="微软雅黑" pitchFamily="34" charset="-122"/>
              </a:rPr>
              <a:t>2</a:t>
            </a:r>
            <a:r>
              <a:rPr kumimoji="1" lang="zh-CN" altLang="en-US" sz="2200" b="1" dirty="0">
                <a:latin typeface="微软雅黑" pitchFamily="34" charset="-122"/>
                <a:ea typeface="微软雅黑" pitchFamily="34" charset="-122"/>
              </a:rPr>
              <a:t>： </a:t>
            </a:r>
            <a:r>
              <a:rPr kumimoji="1" lang="zh-CN" altLang="en-US" sz="2200" b="1" dirty="0">
                <a:solidFill>
                  <a:srgbClr val="009900"/>
                </a:solidFill>
                <a:latin typeface="微软雅黑" pitchFamily="34" charset="-122"/>
                <a:ea typeface="微软雅黑" pitchFamily="34" charset="-122"/>
              </a:rPr>
              <a:t>对于某一确定的模，某数减去小于模的另一数，总可以用该数加上另一数负数的补码来代替。</a:t>
            </a:r>
            <a:endParaRPr kumimoji="1" lang="zh-CN" altLang="en-US" sz="2200" b="1" dirty="0">
              <a:solidFill>
                <a:srgbClr val="009900"/>
              </a:solidFill>
              <a:latin typeface="微软雅黑" pitchFamily="34" charset="-122"/>
              <a:ea typeface="微软雅黑" pitchFamily="34" charset="-122"/>
            </a:endParaRPr>
          </a:p>
        </p:txBody>
      </p:sp>
      <p:sp>
        <p:nvSpPr>
          <p:cNvPr id="9" name="Rectangle 92"/>
          <p:cNvSpPr>
            <a:spLocks noChangeArrowheads="1"/>
          </p:cNvSpPr>
          <p:nvPr/>
        </p:nvSpPr>
        <p:spPr bwMode="auto">
          <a:xfrm>
            <a:off x="755576" y="5910932"/>
            <a:ext cx="66319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30000"/>
              </a:spcBef>
              <a:buClr>
                <a:schemeClr val="accent1"/>
              </a:buClr>
              <a:buSzPct val="60000"/>
              <a:buFont typeface="Wingdings" charset="2"/>
              <a:buNone/>
            </a:pPr>
            <a:r>
              <a:rPr lang="zh-CN" altLang="en-US" sz="2200" dirty="0">
                <a:solidFill>
                  <a:srgbClr val="CC0000"/>
                </a:solidFill>
                <a:latin typeface="微软雅黑" pitchFamily="34" charset="-122"/>
                <a:ea typeface="微软雅黑" pitchFamily="34" charset="-122"/>
              </a:rPr>
              <a:t>补码（</a:t>
            </a:r>
            <a:r>
              <a:rPr lang="en-US" altLang="zh-CN" sz="2200" dirty="0">
                <a:solidFill>
                  <a:srgbClr val="CC0000"/>
                </a:solidFill>
                <a:latin typeface="微软雅黑" pitchFamily="34" charset="-122"/>
                <a:ea typeface="微软雅黑" pitchFamily="34" charset="-122"/>
              </a:rPr>
              <a:t>modular</a:t>
            </a:r>
            <a:r>
              <a:rPr lang="zh-CN" altLang="en-US" sz="2200" dirty="0">
                <a:solidFill>
                  <a:srgbClr val="CC0000"/>
                </a:solidFill>
                <a:latin typeface="微软雅黑" pitchFamily="34" charset="-122"/>
                <a:ea typeface="微软雅黑" pitchFamily="34" charset="-122"/>
              </a:rPr>
              <a:t>运算）</a:t>
            </a:r>
            <a:r>
              <a:rPr lang="zh-CN" altLang="en-US" sz="2200" dirty="0" smtClean="0">
                <a:solidFill>
                  <a:srgbClr val="CC0000"/>
                </a:solidFill>
                <a:latin typeface="微软雅黑" pitchFamily="34" charset="-122"/>
                <a:ea typeface="微软雅黑" pitchFamily="34" charset="-122"/>
              </a:rPr>
              <a:t>：加（</a:t>
            </a:r>
            <a:r>
              <a:rPr lang="en-US" altLang="zh-CN" sz="2200" dirty="0">
                <a:solidFill>
                  <a:srgbClr val="CC0000"/>
                </a:solidFill>
                <a:latin typeface="微软雅黑" pitchFamily="34" charset="-122"/>
                <a:ea typeface="微软雅黑" pitchFamily="34" charset="-122"/>
              </a:rPr>
              <a:t>+</a:t>
            </a:r>
            <a:r>
              <a:rPr lang="zh-CN" altLang="en-US" sz="2200" dirty="0" smtClean="0">
                <a:solidFill>
                  <a:srgbClr val="CC0000"/>
                </a:solidFill>
                <a:latin typeface="微软雅黑" pitchFamily="34" charset="-122"/>
                <a:ea typeface="微软雅黑" pitchFamily="34" charset="-122"/>
              </a:rPr>
              <a:t>）和减（</a:t>
            </a:r>
            <a:r>
              <a:rPr lang="en-US" altLang="zh-CN" sz="2200" dirty="0">
                <a:solidFill>
                  <a:srgbClr val="CC0000"/>
                </a:solidFill>
                <a:latin typeface="微软雅黑" pitchFamily="34" charset="-122"/>
                <a:ea typeface="微软雅黑" pitchFamily="34" charset="-122"/>
              </a:rPr>
              <a:t>– </a:t>
            </a:r>
            <a:r>
              <a:rPr lang="zh-CN" altLang="en-US" sz="2200" dirty="0" smtClean="0">
                <a:solidFill>
                  <a:srgbClr val="CC0000"/>
                </a:solidFill>
                <a:latin typeface="微软雅黑" pitchFamily="34" charset="-122"/>
                <a:ea typeface="微软雅黑" pitchFamily="34" charset="-122"/>
              </a:rPr>
              <a:t>）的</a:t>
            </a:r>
            <a:r>
              <a:rPr lang="zh-CN" altLang="en-US" sz="2200" dirty="0">
                <a:solidFill>
                  <a:srgbClr val="CC0000"/>
                </a:solidFill>
                <a:latin typeface="微软雅黑" pitchFamily="34" charset="-122"/>
                <a:ea typeface="微软雅黑" pitchFamily="34" charset="-122"/>
              </a:rPr>
              <a:t>统一</a:t>
            </a:r>
            <a:endParaRPr lang="zh-CN" altLang="en-US" sz="2200" dirty="0">
              <a:solidFill>
                <a:srgbClr val="CC0000"/>
              </a:solidFill>
              <a:latin typeface="微软雅黑" pitchFamily="34" charset="-122"/>
              <a:ea typeface="微软雅黑" pitchFamily="34" charset="-122"/>
            </a:endParaRPr>
          </a:p>
        </p:txBody>
      </p:sp>
      <p:sp>
        <p:nvSpPr>
          <p:cNvPr id="10" name="Rectangle 127"/>
          <p:cNvSpPr>
            <a:spLocks noChangeArrowheads="1"/>
          </p:cNvSpPr>
          <p:nvPr/>
        </p:nvSpPr>
        <p:spPr bwMode="auto">
          <a:xfrm>
            <a:off x="781248" y="4599657"/>
            <a:ext cx="7823200" cy="427038"/>
          </a:xfrm>
          <a:prstGeom prst="rect">
            <a:avLst/>
          </a:prstGeom>
          <a:noFill/>
          <a:ln w="12700">
            <a:noFill/>
            <a:miter lim="800000"/>
          </a:ln>
          <a:effectLst/>
        </p:spPr>
        <p:txBody>
          <a:bodyPr>
            <a:spAutoFit/>
          </a:bodyPr>
          <a:lstStyle/>
          <a:p>
            <a:pPr>
              <a:defRPr/>
            </a:pPr>
            <a:r>
              <a:rPr kumimoji="1" lang="zh-CN" altLang="en-US" sz="2200" b="1" dirty="0">
                <a:latin typeface="微软雅黑" pitchFamily="34" charset="-122"/>
                <a:ea typeface="微软雅黑" pitchFamily="34" charset="-122"/>
              </a:rPr>
              <a:t>结论</a:t>
            </a:r>
            <a:r>
              <a:rPr kumimoji="1" lang="en-US" altLang="zh-CN" sz="2200" b="1" dirty="0">
                <a:latin typeface="微软雅黑" pitchFamily="34" charset="-122"/>
                <a:ea typeface="微软雅黑" pitchFamily="34" charset="-122"/>
              </a:rPr>
              <a:t>1</a:t>
            </a:r>
            <a:r>
              <a:rPr kumimoji="1" lang="zh-CN" altLang="en-US" sz="2200" b="1" dirty="0">
                <a:latin typeface="微软雅黑" pitchFamily="34" charset="-122"/>
                <a:ea typeface="微软雅黑" pitchFamily="34" charset="-122"/>
              </a:rPr>
              <a:t>： </a:t>
            </a:r>
            <a:r>
              <a:rPr kumimoji="1" lang="zh-CN" altLang="en-US" sz="2200" b="1" dirty="0">
                <a:solidFill>
                  <a:srgbClr val="009900"/>
                </a:solidFill>
                <a:latin typeface="微软雅黑" pitchFamily="34" charset="-122"/>
                <a:ea typeface="微软雅黑" pitchFamily="34" charset="-122"/>
              </a:rPr>
              <a:t>一个负数的补码等于模减该负数的绝对值。</a:t>
            </a:r>
            <a:endParaRPr kumimoji="1" lang="zh-CN" altLang="en-US" sz="2200" b="1" dirty="0">
              <a:solidFill>
                <a:srgbClr val="009900"/>
              </a:solidFill>
              <a:latin typeface="微软雅黑" pitchFamily="34" charset="-122"/>
              <a:ea typeface="微软雅黑" pitchFamily="34" charset="-122"/>
            </a:endParaRPr>
          </a:p>
        </p:txBody>
      </p:sp>
      <p:sp>
        <p:nvSpPr>
          <p:cNvPr id="11" name="Rectangle 8"/>
          <p:cNvSpPr>
            <a:spLocks noChangeArrowheads="1"/>
          </p:cNvSpPr>
          <p:nvPr/>
        </p:nvSpPr>
        <p:spPr bwMode="auto">
          <a:xfrm>
            <a:off x="107504" y="575334"/>
            <a:ext cx="35702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0"/>
              </a:spcBef>
              <a:buFontTx/>
              <a:buNone/>
            </a:pPr>
            <a:r>
              <a:rPr lang="zh-CN" altLang="en-US" dirty="0">
                <a:solidFill>
                  <a:srgbClr val="FF0000"/>
                </a:solidFill>
                <a:ea typeface="微软雅黑" pitchFamily="34" charset="-122"/>
              </a:rPr>
              <a:t>现实世界中的模运算系统</a:t>
            </a:r>
            <a:endParaRPr lang="zh-CN" altLang="en-US" dirty="0">
              <a:solidFill>
                <a:srgbClr val="FF0000"/>
              </a:solidFill>
              <a:ea typeface="微软雅黑" pitchFamily="34" charset="-122"/>
            </a:endParaRPr>
          </a:p>
        </p:txBody>
      </p:sp>
      <p:grpSp>
        <p:nvGrpSpPr>
          <p:cNvPr id="12" name="Group 4"/>
          <p:cNvGrpSpPr/>
          <p:nvPr/>
        </p:nvGrpSpPr>
        <p:grpSpPr bwMode="auto">
          <a:xfrm>
            <a:off x="6710611" y="1799307"/>
            <a:ext cx="2193925" cy="2305050"/>
            <a:chOff x="3816" y="1577"/>
            <a:chExt cx="1608" cy="1700"/>
          </a:xfrm>
        </p:grpSpPr>
        <p:sp>
          <p:nvSpPr>
            <p:cNvPr id="13" name="Oval 5"/>
            <p:cNvSpPr>
              <a:spLocks noChangeArrowheads="1"/>
            </p:cNvSpPr>
            <p:nvPr/>
          </p:nvSpPr>
          <p:spPr bwMode="auto">
            <a:xfrm>
              <a:off x="3971" y="1577"/>
              <a:ext cx="1453" cy="1427"/>
            </a:xfrm>
            <a:prstGeom prst="ellipse">
              <a:avLst/>
            </a:prstGeom>
            <a:noFill/>
            <a:ln w="28575">
              <a:solidFill>
                <a:srgbClr val="FF3399"/>
              </a:solidFill>
              <a:round/>
            </a:ln>
            <a:extLst>
              <a:ext uri="{909E8E84-426E-40DD-AFC4-6F175D3DCCD1}">
                <a14:hiddenFill xmlns:a14="http://schemas.microsoft.com/office/drawing/2010/main">
                  <a:solidFill>
                    <a:schemeClr val="accent1"/>
                  </a:solidFill>
                </a14:hiddenFill>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0"/>
                </a:spcBef>
                <a:buFontTx/>
                <a:buNone/>
              </a:pPr>
              <a:endParaRPr kumimoji="1" lang="zh-CN" altLang="en-US" b="0">
                <a:latin typeface="Times New Roman" pitchFamily="18" charset="0"/>
              </a:endParaRPr>
            </a:p>
          </p:txBody>
        </p:sp>
        <p:sp>
          <p:nvSpPr>
            <p:cNvPr id="14" name="Line 6"/>
            <p:cNvSpPr>
              <a:spLocks noChangeShapeType="1"/>
            </p:cNvSpPr>
            <p:nvPr/>
          </p:nvSpPr>
          <p:spPr bwMode="auto">
            <a:xfrm flipH="1" flipV="1">
              <a:off x="4073" y="1934"/>
              <a:ext cx="625" cy="356"/>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7"/>
            <p:cNvSpPr>
              <a:spLocks noChangeShapeType="1"/>
            </p:cNvSpPr>
            <p:nvPr/>
          </p:nvSpPr>
          <p:spPr bwMode="auto">
            <a:xfrm>
              <a:off x="4698" y="2304"/>
              <a:ext cx="1" cy="714"/>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Arc 8"/>
            <p:cNvSpPr/>
            <p:nvPr/>
          </p:nvSpPr>
          <p:spPr bwMode="auto">
            <a:xfrm>
              <a:off x="4490" y="2030"/>
              <a:ext cx="623" cy="712"/>
            </a:xfrm>
            <a:custGeom>
              <a:avLst/>
              <a:gdLst>
                <a:gd name="T0" fmla="*/ 0 w 21600"/>
                <a:gd name="T1" fmla="*/ 0 h 42089"/>
                <a:gd name="T2" fmla="*/ 0 w 21600"/>
                <a:gd name="T3" fmla="*/ 0 h 42089"/>
                <a:gd name="T4" fmla="*/ 0 w 21600"/>
                <a:gd name="T5" fmla="*/ 0 h 42089"/>
                <a:gd name="T6" fmla="*/ 0 60000 65536"/>
                <a:gd name="T7" fmla="*/ 0 60000 65536"/>
                <a:gd name="T8" fmla="*/ 0 60000 65536"/>
              </a:gdLst>
              <a:ahLst/>
              <a:cxnLst>
                <a:cxn ang="T6">
                  <a:pos x="T0" y="T1"/>
                </a:cxn>
                <a:cxn ang="T7">
                  <a:pos x="T2" y="T3"/>
                </a:cxn>
                <a:cxn ang="T8">
                  <a:pos x="T4" y="T5"/>
                </a:cxn>
              </a:cxnLst>
              <a:rect l="0" t="0" r="r" b="b"/>
              <a:pathLst>
                <a:path w="21600" h="42089" fill="none" extrusionOk="0">
                  <a:moveTo>
                    <a:pt x="-1" y="0"/>
                  </a:moveTo>
                  <a:cubicBezTo>
                    <a:pt x="11929" y="0"/>
                    <a:pt x="21600" y="9670"/>
                    <a:pt x="21600" y="21600"/>
                  </a:cubicBezTo>
                  <a:cubicBezTo>
                    <a:pt x="21600" y="30894"/>
                    <a:pt x="15654" y="39146"/>
                    <a:pt x="6838" y="42089"/>
                  </a:cubicBezTo>
                </a:path>
                <a:path w="21600" h="42089" stroke="0" extrusionOk="0">
                  <a:moveTo>
                    <a:pt x="-1" y="0"/>
                  </a:moveTo>
                  <a:cubicBezTo>
                    <a:pt x="11929" y="0"/>
                    <a:pt x="21600" y="9670"/>
                    <a:pt x="21600" y="21600"/>
                  </a:cubicBezTo>
                  <a:cubicBezTo>
                    <a:pt x="21600" y="30894"/>
                    <a:pt x="15654" y="39146"/>
                    <a:pt x="6838" y="42089"/>
                  </a:cubicBezTo>
                  <a:lnTo>
                    <a:pt x="0" y="21600"/>
                  </a:lnTo>
                  <a:lnTo>
                    <a:pt x="-1" y="0"/>
                  </a:lnTo>
                  <a:close/>
                </a:path>
              </a:pathLst>
            </a:custGeom>
            <a:noFill/>
            <a:ln w="28575">
              <a:solidFill>
                <a:srgbClr val="000066"/>
              </a:solidFill>
              <a:round/>
              <a:tailEnd type="triangl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7" name="Arc 9"/>
            <p:cNvSpPr/>
            <p:nvPr/>
          </p:nvSpPr>
          <p:spPr bwMode="auto">
            <a:xfrm flipH="1">
              <a:off x="4282" y="2023"/>
              <a:ext cx="416" cy="712"/>
            </a:xfrm>
            <a:custGeom>
              <a:avLst/>
              <a:gdLst>
                <a:gd name="T0" fmla="*/ 0 w 33190"/>
                <a:gd name="T1" fmla="*/ 0 h 42616"/>
                <a:gd name="T2" fmla="*/ 0 w 33190"/>
                <a:gd name="T3" fmla="*/ 0 h 42616"/>
                <a:gd name="T4" fmla="*/ 0 w 33190"/>
                <a:gd name="T5" fmla="*/ 0 h 42616"/>
                <a:gd name="T6" fmla="*/ 0 60000 65536"/>
                <a:gd name="T7" fmla="*/ 0 60000 65536"/>
                <a:gd name="T8" fmla="*/ 0 60000 65536"/>
              </a:gdLst>
              <a:ahLst/>
              <a:cxnLst>
                <a:cxn ang="T6">
                  <a:pos x="T0" y="T1"/>
                </a:cxn>
                <a:cxn ang="T7">
                  <a:pos x="T2" y="T3"/>
                </a:cxn>
                <a:cxn ang="T8">
                  <a:pos x="T4" y="T5"/>
                </a:cxn>
              </a:cxnLst>
              <a:rect l="0" t="0" r="r" b="b"/>
              <a:pathLst>
                <a:path w="33190" h="42616" fill="none" extrusionOk="0">
                  <a:moveTo>
                    <a:pt x="16577" y="-1"/>
                  </a:moveTo>
                  <a:cubicBezTo>
                    <a:pt x="26314" y="2310"/>
                    <a:pt x="33190" y="11007"/>
                    <a:pt x="33190" y="21016"/>
                  </a:cubicBezTo>
                  <a:cubicBezTo>
                    <a:pt x="33190" y="32945"/>
                    <a:pt x="23519" y="42616"/>
                    <a:pt x="11590" y="42616"/>
                  </a:cubicBezTo>
                  <a:cubicBezTo>
                    <a:pt x="7484" y="42616"/>
                    <a:pt x="3464" y="41446"/>
                    <a:pt x="-1" y="39243"/>
                  </a:cubicBezTo>
                </a:path>
                <a:path w="33190" h="42616" stroke="0" extrusionOk="0">
                  <a:moveTo>
                    <a:pt x="16577" y="-1"/>
                  </a:moveTo>
                  <a:cubicBezTo>
                    <a:pt x="26314" y="2310"/>
                    <a:pt x="33190" y="11007"/>
                    <a:pt x="33190" y="21016"/>
                  </a:cubicBezTo>
                  <a:cubicBezTo>
                    <a:pt x="33190" y="32945"/>
                    <a:pt x="23519" y="42616"/>
                    <a:pt x="11590" y="42616"/>
                  </a:cubicBezTo>
                  <a:cubicBezTo>
                    <a:pt x="7484" y="42616"/>
                    <a:pt x="3464" y="41446"/>
                    <a:pt x="-1" y="39243"/>
                  </a:cubicBezTo>
                  <a:lnTo>
                    <a:pt x="11590" y="21016"/>
                  </a:lnTo>
                  <a:lnTo>
                    <a:pt x="16577" y="-1"/>
                  </a:lnTo>
                  <a:close/>
                </a:path>
              </a:pathLst>
            </a:custGeom>
            <a:noFill/>
            <a:ln w="28575">
              <a:solidFill>
                <a:schemeClr val="accent1"/>
              </a:solidFill>
              <a:round/>
              <a:tailEnd type="triangl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8" name="Text Box 10"/>
            <p:cNvSpPr txBox="1">
              <a:spLocks noChangeArrowheads="1"/>
            </p:cNvSpPr>
            <p:nvPr/>
          </p:nvSpPr>
          <p:spPr bwMode="auto">
            <a:xfrm>
              <a:off x="3816" y="1728"/>
              <a:ext cx="466"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kumimoji="1" lang="en-US" altLang="zh-CN">
                  <a:solidFill>
                    <a:srgbClr val="FF3300"/>
                  </a:solidFill>
                  <a:latin typeface="Times New Roman" pitchFamily="18" charset="0"/>
                </a:rPr>
                <a:t>10</a:t>
              </a:r>
              <a:endParaRPr kumimoji="1" lang="en-US" altLang="zh-CN">
                <a:solidFill>
                  <a:srgbClr val="FF3300"/>
                </a:solidFill>
                <a:latin typeface="Times New Roman" pitchFamily="18" charset="0"/>
              </a:endParaRPr>
            </a:p>
          </p:txBody>
        </p:sp>
        <p:sp>
          <p:nvSpPr>
            <p:cNvPr id="19" name="Text Box 11"/>
            <p:cNvSpPr txBox="1">
              <a:spLocks noChangeArrowheads="1"/>
            </p:cNvSpPr>
            <p:nvPr/>
          </p:nvSpPr>
          <p:spPr bwMode="auto">
            <a:xfrm>
              <a:off x="4490" y="2989"/>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kumimoji="1" lang="en-US" altLang="zh-CN">
                  <a:solidFill>
                    <a:srgbClr val="FF3300"/>
                  </a:solidFill>
                  <a:latin typeface="Times New Roman" pitchFamily="18" charset="0"/>
                </a:rPr>
                <a:t>6</a:t>
              </a:r>
              <a:endParaRPr kumimoji="1" lang="en-US" altLang="zh-CN">
                <a:solidFill>
                  <a:srgbClr val="FF3300"/>
                </a:solidFill>
                <a:latin typeface="Times New Roman" pitchFamily="18" charset="0"/>
              </a:endParaRPr>
            </a:p>
          </p:txBody>
        </p:sp>
        <p:sp>
          <p:nvSpPr>
            <p:cNvPr id="20" name="Text Box 12"/>
            <p:cNvSpPr txBox="1">
              <a:spLocks noChangeArrowheads="1"/>
            </p:cNvSpPr>
            <p:nvPr/>
          </p:nvSpPr>
          <p:spPr bwMode="auto">
            <a:xfrm>
              <a:off x="4800" y="1872"/>
              <a:ext cx="53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kumimoji="1" lang="zh-CN" altLang="en-US" sz="2800">
                  <a:solidFill>
                    <a:srgbClr val="FF3300"/>
                  </a:solidFill>
                  <a:latin typeface="Times New Roman" pitchFamily="18" charset="0"/>
                </a:rPr>
                <a:t>＋</a:t>
              </a:r>
              <a:r>
                <a:rPr kumimoji="1" lang="en-US" altLang="zh-CN" sz="2800">
                  <a:solidFill>
                    <a:srgbClr val="FF3300"/>
                  </a:solidFill>
                  <a:latin typeface="Times New Roman" pitchFamily="18" charset="0"/>
                </a:rPr>
                <a:t>8</a:t>
              </a:r>
              <a:endParaRPr kumimoji="1" lang="en-US" altLang="zh-CN" sz="2800">
                <a:solidFill>
                  <a:srgbClr val="FF3300"/>
                </a:solidFill>
                <a:latin typeface="Times New Roman" pitchFamily="18" charset="0"/>
              </a:endParaRPr>
            </a:p>
          </p:txBody>
        </p:sp>
        <p:sp>
          <p:nvSpPr>
            <p:cNvPr id="21" name="Text Box 13"/>
            <p:cNvSpPr txBox="1">
              <a:spLocks noChangeArrowheads="1"/>
            </p:cNvSpPr>
            <p:nvPr/>
          </p:nvSpPr>
          <p:spPr bwMode="auto">
            <a:xfrm>
              <a:off x="4032" y="2112"/>
              <a:ext cx="36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50000"/>
                </a:spcBef>
                <a:buFontTx/>
                <a:buNone/>
              </a:pPr>
              <a:r>
                <a:rPr kumimoji="1" lang="en-US" altLang="zh-CN" sz="2800" dirty="0">
                  <a:solidFill>
                    <a:srgbClr val="FF3300"/>
                  </a:solidFill>
                  <a:latin typeface="Times New Roman" pitchFamily="18" charset="0"/>
                </a:rPr>
                <a:t>-4</a:t>
              </a:r>
              <a:endParaRPr kumimoji="1" lang="en-US" altLang="zh-CN" sz="2800" dirty="0">
                <a:solidFill>
                  <a:srgbClr val="FF3300"/>
                </a:solidFill>
                <a:latin typeface="Times New Roman" pitchFamily="18" charset="0"/>
              </a:endParaRPr>
            </a:p>
          </p:txBody>
        </p:sp>
      </p:grpSp>
      <p:sp>
        <p:nvSpPr>
          <p:cNvPr id="22" name="标题 1"/>
          <p:cNvSpPr>
            <a:spLocks noGrp="1"/>
          </p:cNvSpPr>
          <p:nvPr>
            <p:ph type="title"/>
          </p:nvPr>
        </p:nvSpPr>
        <p:spPr>
          <a:xfrm>
            <a:off x="35496" y="116632"/>
            <a:ext cx="8229600" cy="432048"/>
          </a:xfrm>
        </p:spPr>
        <p:txBody>
          <a:bodyPr>
            <a:normAutofit fontScale="90000"/>
          </a:bodyPr>
          <a:lstStyle/>
          <a:p>
            <a:r>
              <a:rPr lang="en-US" altLang="zh-CN" dirty="0"/>
              <a:t>2.1 </a:t>
            </a:r>
            <a:r>
              <a:rPr lang="zh-CN" altLang="en-US" dirty="0"/>
              <a:t>数制和编码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blinds(horizontal)">
                                      <p:cBhvr>
                                        <p:cTn id="31" dur="500"/>
                                        <p:tgtEl>
                                          <p:spTgt spid="7">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blinds(horizontal)">
                                      <p:cBhvr>
                                        <p:cTn id="34" dur="500"/>
                                        <p:tgtEl>
                                          <p:spTgt spid="7">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linds(horizontal)">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linds(horizontal)">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矩形 9"/>
          <p:cNvSpPr/>
          <p:nvPr/>
        </p:nvSpPr>
        <p:spPr>
          <a:xfrm>
            <a:off x="123636" y="1268760"/>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2</a:t>
            </a:r>
            <a:r>
              <a:rPr lang="zh-CN" altLang="en-US" sz="2400" b="1" kern="0" dirty="0" smtClean="0">
                <a:solidFill>
                  <a:srgbClr val="FF0000"/>
                </a:solidFill>
                <a:latin typeface="微软雅黑" pitchFamily="34" charset="-122"/>
                <a:ea typeface="微软雅黑" pitchFamily="34" charset="-122"/>
              </a:rPr>
              <a:t>）补码表示法</a:t>
            </a:r>
            <a:endParaRPr lang="en-US" altLang="zh-CN" sz="2400" b="1" kern="0" dirty="0" smtClean="0">
              <a:solidFill>
                <a:srgbClr val="FF0000"/>
              </a:solidFill>
              <a:latin typeface="微软雅黑" pitchFamily="34" charset="-122"/>
              <a:ea typeface="微软雅黑" pitchFamily="34" charset="-122"/>
            </a:endParaRPr>
          </a:p>
        </p:txBody>
      </p:sp>
      <p:sp>
        <p:nvSpPr>
          <p:cNvPr id="9" name="Text Box 100"/>
          <p:cNvSpPr txBox="1">
            <a:spLocks noChangeArrowheads="1"/>
          </p:cNvSpPr>
          <p:nvPr/>
        </p:nvSpPr>
        <p:spPr bwMode="auto">
          <a:xfrm>
            <a:off x="395536" y="1916832"/>
            <a:ext cx="854793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Wingdings" charset="2"/>
              <a:buChar char="Ø"/>
            </a:pPr>
            <a:r>
              <a:rPr lang="zh-CN" altLang="en-US" sz="2400" dirty="0">
                <a:latin typeface="微软雅黑" pitchFamily="34" charset="-122"/>
                <a:ea typeface="微软雅黑" pitchFamily="34" charset="-122"/>
              </a:rPr>
              <a:t>补码的</a:t>
            </a:r>
            <a:r>
              <a:rPr lang="zh-CN" altLang="en-US" sz="2400" dirty="0" smtClean="0">
                <a:latin typeface="微软雅黑" pitchFamily="34" charset="-122"/>
                <a:ea typeface="微软雅黑" pitchFamily="34" charset="-122"/>
              </a:rPr>
              <a:t>定义：</a:t>
            </a:r>
            <a:r>
              <a:rPr lang="zh-CN" altLang="en-US" sz="2400" dirty="0" smtClean="0">
                <a:solidFill>
                  <a:srgbClr val="009900"/>
                </a:solidFill>
                <a:latin typeface="微软雅黑" pitchFamily="34" charset="-122"/>
                <a:ea typeface="微软雅黑" pitchFamily="34" charset="-122"/>
              </a:rPr>
              <a:t>假定</a:t>
            </a:r>
            <a:r>
              <a:rPr lang="zh-CN" altLang="en-US" sz="2400" dirty="0">
                <a:solidFill>
                  <a:srgbClr val="009900"/>
                </a:solidFill>
                <a:latin typeface="微软雅黑" pitchFamily="34" charset="-122"/>
                <a:ea typeface="微软雅黑" pitchFamily="34" charset="-122"/>
              </a:rPr>
              <a:t>补码有</a:t>
            </a:r>
            <a:r>
              <a:rPr lang="en-US" altLang="zh-CN" sz="2400" dirty="0" smtClean="0">
                <a:solidFill>
                  <a:srgbClr val="009900"/>
                </a:solidFill>
                <a:latin typeface="微软雅黑" pitchFamily="34" charset="-122"/>
                <a:ea typeface="微软雅黑" pitchFamily="34" charset="-122"/>
              </a:rPr>
              <a:t>n</a:t>
            </a:r>
            <a:r>
              <a:rPr lang="zh-CN" altLang="en-US" sz="2400" dirty="0" smtClean="0">
                <a:solidFill>
                  <a:srgbClr val="009900"/>
                </a:solidFill>
                <a:latin typeface="微软雅黑" pitchFamily="34" charset="-122"/>
                <a:ea typeface="微软雅黑" pitchFamily="34" charset="-122"/>
              </a:rPr>
              <a:t>位，一位符号位，</a:t>
            </a:r>
            <a:r>
              <a:rPr lang="en-US" altLang="zh-CN" sz="2400" dirty="0" smtClean="0">
                <a:solidFill>
                  <a:srgbClr val="009900"/>
                </a:solidFill>
                <a:latin typeface="微软雅黑" pitchFamily="34" charset="-122"/>
                <a:ea typeface="微软雅黑" pitchFamily="34" charset="-122"/>
              </a:rPr>
              <a:t>n-1</a:t>
            </a:r>
            <a:r>
              <a:rPr lang="zh-CN" altLang="en-US" sz="2400" dirty="0" smtClean="0">
                <a:solidFill>
                  <a:srgbClr val="009900"/>
                </a:solidFill>
                <a:latin typeface="微软雅黑" pitchFamily="34" charset="-122"/>
                <a:ea typeface="微软雅黑" pitchFamily="34" charset="-122"/>
              </a:rPr>
              <a:t>位数值位，</a:t>
            </a:r>
            <a:r>
              <a:rPr lang="zh-CN" altLang="en-US" sz="2400" dirty="0">
                <a:solidFill>
                  <a:srgbClr val="009900"/>
                </a:solidFill>
                <a:latin typeface="微软雅黑" pitchFamily="34" charset="-122"/>
                <a:ea typeface="微软雅黑" pitchFamily="34" charset="-122"/>
              </a:rPr>
              <a:t>则：</a:t>
            </a:r>
            <a:endParaRPr lang="zh-CN" altLang="en-US" sz="2400" dirty="0">
              <a:solidFill>
                <a:srgbClr val="009900"/>
              </a:solidFill>
              <a:latin typeface="微软雅黑" pitchFamily="34" charset="-122"/>
              <a:ea typeface="微软雅黑" pitchFamily="34" charset="-122"/>
            </a:endParaRPr>
          </a:p>
          <a:p>
            <a:pPr>
              <a:spcBef>
                <a:spcPct val="25000"/>
              </a:spcBef>
            </a:pPr>
            <a:r>
              <a:rPr lang="zh-CN" altLang="en-US" sz="2400" dirty="0">
                <a:solidFill>
                  <a:srgbClr val="009900"/>
                </a:solidFill>
                <a:latin typeface="微软雅黑" pitchFamily="34" charset="-122"/>
                <a:ea typeface="微软雅黑" pitchFamily="34" charset="-122"/>
              </a:rPr>
              <a:t>① 定点整数：</a:t>
            </a:r>
            <a:r>
              <a:rPr lang="en-US" altLang="zh-CN" sz="2400" dirty="0">
                <a:solidFill>
                  <a:srgbClr val="009900"/>
                </a:solidFill>
                <a:latin typeface="微软雅黑" pitchFamily="34" charset="-122"/>
                <a:ea typeface="微软雅黑" pitchFamily="34" charset="-122"/>
              </a:rPr>
              <a:t>[X]</a:t>
            </a:r>
            <a:r>
              <a:rPr lang="zh-CN" altLang="en-US" sz="2400" baseline="-25000" dirty="0">
                <a:solidFill>
                  <a:srgbClr val="009900"/>
                </a:solidFill>
                <a:latin typeface="微软雅黑" pitchFamily="34" charset="-122"/>
                <a:ea typeface="微软雅黑" pitchFamily="34" charset="-122"/>
              </a:rPr>
              <a:t>补</a:t>
            </a:r>
            <a:r>
              <a:rPr lang="en-US" altLang="zh-CN" sz="2400" dirty="0">
                <a:solidFill>
                  <a:srgbClr val="009900"/>
                </a:solidFill>
                <a:latin typeface="微软雅黑" pitchFamily="34" charset="-122"/>
                <a:ea typeface="微软雅黑" pitchFamily="34" charset="-122"/>
              </a:rPr>
              <a:t>= 2</a:t>
            </a:r>
            <a:r>
              <a:rPr lang="en-US" altLang="zh-CN" sz="2400" baseline="30000" dirty="0">
                <a:solidFill>
                  <a:srgbClr val="009900"/>
                </a:solidFill>
                <a:latin typeface="微软雅黑" pitchFamily="34" charset="-122"/>
                <a:ea typeface="微软雅黑" pitchFamily="34" charset="-122"/>
              </a:rPr>
              <a:t>n</a:t>
            </a:r>
            <a:r>
              <a:rPr lang="en-US" altLang="zh-CN" sz="2400" dirty="0">
                <a:solidFill>
                  <a:srgbClr val="009900"/>
                </a:solidFill>
                <a:latin typeface="微软雅黑" pitchFamily="34" charset="-122"/>
                <a:ea typeface="微软雅黑" pitchFamily="34" charset="-122"/>
              </a:rPr>
              <a:t>+ X     </a:t>
            </a:r>
            <a:r>
              <a:rPr lang="zh-CN" altLang="en-US" sz="2400" dirty="0">
                <a:solidFill>
                  <a:srgbClr val="009900"/>
                </a:solidFill>
                <a:latin typeface="微软雅黑" pitchFamily="34" charset="-122"/>
                <a:ea typeface="微软雅黑" pitchFamily="34" charset="-122"/>
              </a:rPr>
              <a:t>（</a:t>
            </a:r>
            <a:r>
              <a:rPr lang="en-US" altLang="zh-CN" sz="2400" dirty="0">
                <a:solidFill>
                  <a:srgbClr val="009900"/>
                </a:solidFill>
                <a:latin typeface="微软雅黑" pitchFamily="34" charset="-122"/>
                <a:ea typeface="微软雅黑" pitchFamily="34" charset="-122"/>
              </a:rPr>
              <a:t>-</a:t>
            </a:r>
            <a:r>
              <a:rPr lang="en-US" altLang="zh-CN" sz="2400" dirty="0" smtClean="0">
                <a:solidFill>
                  <a:srgbClr val="009900"/>
                </a:solidFill>
                <a:latin typeface="微软雅黑" pitchFamily="34" charset="-122"/>
                <a:ea typeface="微软雅黑" pitchFamily="34" charset="-122"/>
              </a:rPr>
              <a:t>2</a:t>
            </a:r>
            <a:r>
              <a:rPr lang="en-US" altLang="zh-CN" sz="2400" baseline="30000" dirty="0" smtClean="0">
                <a:solidFill>
                  <a:srgbClr val="009900"/>
                </a:solidFill>
                <a:latin typeface="微软雅黑" pitchFamily="34" charset="-122"/>
                <a:ea typeface="微软雅黑" pitchFamily="34" charset="-122"/>
              </a:rPr>
              <a:t>n-1</a:t>
            </a:r>
            <a:r>
              <a:rPr lang="en-US" altLang="zh-CN" sz="2400" dirty="0" smtClean="0">
                <a:solidFill>
                  <a:srgbClr val="009900"/>
                </a:solidFill>
                <a:latin typeface="微软雅黑" pitchFamily="34" charset="-122"/>
                <a:ea typeface="微软雅黑" pitchFamily="34" charset="-122"/>
                <a:cs typeface="Times New Roman" pitchFamily="18" charset="0"/>
              </a:rPr>
              <a:t>≤</a:t>
            </a:r>
            <a:r>
              <a:rPr lang="en-US" altLang="zh-CN" sz="2400" dirty="0">
                <a:solidFill>
                  <a:srgbClr val="009900"/>
                </a:solidFill>
                <a:latin typeface="微软雅黑" pitchFamily="34" charset="-122"/>
                <a:ea typeface="微软雅黑" pitchFamily="34" charset="-122"/>
              </a:rPr>
              <a:t>X</a:t>
            </a:r>
            <a:r>
              <a:rPr lang="zh-CN" altLang="en-US" sz="2400" dirty="0">
                <a:solidFill>
                  <a:srgbClr val="009900"/>
                </a:solidFill>
                <a:latin typeface="微软雅黑" pitchFamily="34" charset="-122"/>
                <a:ea typeface="微软雅黑" pitchFamily="34" charset="-122"/>
              </a:rPr>
              <a:t>＜ </a:t>
            </a:r>
            <a:r>
              <a:rPr lang="en-US" altLang="zh-CN" sz="2400" dirty="0" smtClean="0">
                <a:solidFill>
                  <a:srgbClr val="009900"/>
                </a:solidFill>
                <a:latin typeface="微软雅黑" pitchFamily="34" charset="-122"/>
                <a:ea typeface="微软雅黑" pitchFamily="34" charset="-122"/>
              </a:rPr>
              <a:t>2</a:t>
            </a:r>
            <a:r>
              <a:rPr lang="en-US" altLang="zh-CN" sz="2400" baseline="30000" dirty="0" smtClean="0">
                <a:solidFill>
                  <a:srgbClr val="009900"/>
                </a:solidFill>
                <a:latin typeface="微软雅黑" pitchFamily="34" charset="-122"/>
                <a:ea typeface="微软雅黑" pitchFamily="34" charset="-122"/>
              </a:rPr>
              <a:t>n-1</a:t>
            </a:r>
            <a:r>
              <a:rPr lang="en-US" altLang="zh-CN" sz="2400" dirty="0" smtClean="0">
                <a:solidFill>
                  <a:srgbClr val="009900"/>
                </a:solidFill>
                <a:latin typeface="微软雅黑" pitchFamily="34" charset="-122"/>
                <a:ea typeface="微软雅黑" pitchFamily="34" charset="-122"/>
              </a:rPr>
              <a:t> </a:t>
            </a:r>
            <a:r>
              <a:rPr lang="zh-CN" altLang="en-US" sz="2400" dirty="0">
                <a:solidFill>
                  <a:srgbClr val="009900"/>
                </a:solidFill>
                <a:latin typeface="微软雅黑" pitchFamily="34" charset="-122"/>
                <a:ea typeface="微软雅黑" pitchFamily="34" charset="-122"/>
              </a:rPr>
              <a:t>，</a:t>
            </a:r>
            <a:r>
              <a:rPr lang="en-US" altLang="zh-CN" sz="2400" dirty="0">
                <a:solidFill>
                  <a:srgbClr val="009900"/>
                </a:solidFill>
                <a:latin typeface="微软雅黑" pitchFamily="34" charset="-122"/>
                <a:ea typeface="微软雅黑" pitchFamily="34" charset="-122"/>
              </a:rPr>
              <a:t>mod 2</a:t>
            </a:r>
            <a:r>
              <a:rPr lang="en-US" altLang="zh-CN" sz="2400" baseline="30000" dirty="0">
                <a:solidFill>
                  <a:srgbClr val="009900"/>
                </a:solidFill>
                <a:latin typeface="微软雅黑" pitchFamily="34" charset="-122"/>
                <a:ea typeface="微软雅黑" pitchFamily="34" charset="-122"/>
              </a:rPr>
              <a:t>n</a:t>
            </a:r>
            <a:r>
              <a:rPr lang="zh-CN" altLang="en-US" sz="2400" dirty="0">
                <a:solidFill>
                  <a:srgbClr val="009900"/>
                </a:solidFill>
                <a:latin typeface="微软雅黑" pitchFamily="34" charset="-122"/>
                <a:ea typeface="微软雅黑" pitchFamily="34" charset="-122"/>
              </a:rPr>
              <a:t>）</a:t>
            </a:r>
            <a:endParaRPr lang="zh-CN" altLang="en-US" sz="2400" dirty="0">
              <a:solidFill>
                <a:srgbClr val="009900"/>
              </a:solidFill>
              <a:latin typeface="微软雅黑" pitchFamily="34" charset="-122"/>
              <a:ea typeface="微软雅黑" pitchFamily="34" charset="-122"/>
            </a:endParaRPr>
          </a:p>
          <a:p>
            <a:pPr>
              <a:spcBef>
                <a:spcPct val="25000"/>
              </a:spcBef>
            </a:pPr>
            <a:r>
              <a:rPr lang="zh-CN" altLang="en-US" sz="2400" dirty="0">
                <a:solidFill>
                  <a:srgbClr val="009900"/>
                </a:solidFill>
                <a:latin typeface="微软雅黑" pitchFamily="34" charset="-122"/>
                <a:ea typeface="微软雅黑" pitchFamily="34" charset="-122"/>
              </a:rPr>
              <a:t>② 定点小数：</a:t>
            </a:r>
            <a:r>
              <a:rPr lang="en-US" altLang="zh-CN" sz="2400" dirty="0">
                <a:solidFill>
                  <a:srgbClr val="009900"/>
                </a:solidFill>
                <a:latin typeface="微软雅黑" pitchFamily="34" charset="-122"/>
                <a:ea typeface="微软雅黑" pitchFamily="34" charset="-122"/>
              </a:rPr>
              <a:t>[X]</a:t>
            </a:r>
            <a:r>
              <a:rPr lang="zh-CN" altLang="en-US" sz="2400" baseline="-25000" dirty="0">
                <a:solidFill>
                  <a:srgbClr val="009900"/>
                </a:solidFill>
                <a:latin typeface="微软雅黑" pitchFamily="34" charset="-122"/>
                <a:ea typeface="微软雅黑" pitchFamily="34" charset="-122"/>
              </a:rPr>
              <a:t>补</a:t>
            </a:r>
            <a:r>
              <a:rPr lang="en-US" altLang="zh-CN" sz="2400" dirty="0">
                <a:solidFill>
                  <a:srgbClr val="009900"/>
                </a:solidFill>
                <a:latin typeface="微软雅黑" pitchFamily="34" charset="-122"/>
                <a:ea typeface="微软雅黑" pitchFamily="34" charset="-122"/>
              </a:rPr>
              <a:t>= 2 + X      </a:t>
            </a:r>
            <a:r>
              <a:rPr lang="zh-CN" altLang="en-US" sz="2400" dirty="0">
                <a:solidFill>
                  <a:srgbClr val="009900"/>
                </a:solidFill>
                <a:latin typeface="微软雅黑" pitchFamily="34" charset="-122"/>
                <a:ea typeface="微软雅黑" pitchFamily="34" charset="-122"/>
              </a:rPr>
              <a:t>（</a:t>
            </a:r>
            <a:r>
              <a:rPr lang="en-US" altLang="zh-CN" sz="2400" dirty="0">
                <a:solidFill>
                  <a:srgbClr val="009900"/>
                </a:solidFill>
                <a:latin typeface="微软雅黑" pitchFamily="34" charset="-122"/>
                <a:ea typeface="微软雅黑" pitchFamily="34" charset="-122"/>
              </a:rPr>
              <a:t>-1≤X</a:t>
            </a:r>
            <a:r>
              <a:rPr lang="zh-CN" altLang="en-US" sz="2400" dirty="0">
                <a:solidFill>
                  <a:srgbClr val="009900"/>
                </a:solidFill>
                <a:latin typeface="微软雅黑" pitchFamily="34" charset="-122"/>
                <a:ea typeface="微软雅黑" pitchFamily="34" charset="-122"/>
              </a:rPr>
              <a:t>＜</a:t>
            </a:r>
            <a:r>
              <a:rPr lang="en-US" altLang="zh-CN" sz="2400" dirty="0">
                <a:solidFill>
                  <a:srgbClr val="009900"/>
                </a:solidFill>
                <a:latin typeface="微软雅黑" pitchFamily="34" charset="-122"/>
                <a:ea typeface="微软雅黑" pitchFamily="34" charset="-122"/>
              </a:rPr>
              <a:t>1</a:t>
            </a:r>
            <a:r>
              <a:rPr lang="zh-CN" altLang="en-US" sz="2400" dirty="0">
                <a:solidFill>
                  <a:srgbClr val="009900"/>
                </a:solidFill>
                <a:latin typeface="微软雅黑" pitchFamily="34" charset="-122"/>
                <a:ea typeface="微软雅黑" pitchFamily="34" charset="-122"/>
              </a:rPr>
              <a:t>，</a:t>
            </a:r>
            <a:r>
              <a:rPr lang="en-US" altLang="zh-CN" sz="2400" dirty="0">
                <a:solidFill>
                  <a:srgbClr val="009900"/>
                </a:solidFill>
                <a:latin typeface="微软雅黑" pitchFamily="34" charset="-122"/>
                <a:ea typeface="微软雅黑" pitchFamily="34" charset="-122"/>
              </a:rPr>
              <a:t>mod 2</a:t>
            </a:r>
            <a:r>
              <a:rPr lang="zh-CN" altLang="en-US" sz="2400" dirty="0">
                <a:solidFill>
                  <a:srgbClr val="009900"/>
                </a:solidFill>
                <a:latin typeface="微软雅黑" pitchFamily="34" charset="-122"/>
                <a:ea typeface="微软雅黑" pitchFamily="34" charset="-122"/>
              </a:rPr>
              <a:t>）</a:t>
            </a:r>
            <a:endParaRPr lang="zh-CN" altLang="en-US" sz="2400" dirty="0">
              <a:solidFill>
                <a:srgbClr val="009900"/>
              </a:solidFill>
              <a:latin typeface="微软雅黑" pitchFamily="34" charset="-122"/>
              <a:ea typeface="微软雅黑" pitchFamily="34" charset="-122"/>
            </a:endParaRPr>
          </a:p>
        </p:txBody>
      </p:sp>
      <p:sp>
        <p:nvSpPr>
          <p:cNvPr id="11" name="Rectangle 126"/>
          <p:cNvSpPr>
            <a:spLocks noChangeArrowheads="1"/>
          </p:cNvSpPr>
          <p:nvPr/>
        </p:nvSpPr>
        <p:spPr bwMode="auto">
          <a:xfrm>
            <a:off x="911591" y="4248485"/>
            <a:ext cx="7032786" cy="83099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dirty="0">
                <a:solidFill>
                  <a:srgbClr val="FF0000"/>
                </a:solidFill>
                <a:latin typeface="微软雅黑" pitchFamily="34" charset="-122"/>
                <a:ea typeface="微软雅黑" pitchFamily="34" charset="-122"/>
              </a:rPr>
              <a:t> </a:t>
            </a:r>
            <a:r>
              <a:rPr kumimoji="1" lang="zh-CN" altLang="en-US" sz="2400" b="1" dirty="0" smtClean="0">
                <a:solidFill>
                  <a:srgbClr val="FF0000"/>
                </a:solidFill>
                <a:latin typeface="微软雅黑" pitchFamily="34" charset="-122"/>
                <a:ea typeface="微软雅黑" pitchFamily="34" charset="-122"/>
              </a:rPr>
              <a:t>重要</a:t>
            </a:r>
            <a:r>
              <a:rPr kumimoji="1" lang="zh-CN" altLang="en-US" sz="2400" b="1" dirty="0">
                <a:solidFill>
                  <a:srgbClr val="FF0000"/>
                </a:solidFill>
                <a:latin typeface="微软雅黑" pitchFamily="34" charset="-122"/>
                <a:ea typeface="微软雅黑" pitchFamily="34" charset="-122"/>
              </a:rPr>
              <a:t>结论</a:t>
            </a:r>
            <a:r>
              <a:rPr kumimoji="1" lang="zh-CN" altLang="en-US" sz="2400" b="1" dirty="0" smtClean="0">
                <a:solidFill>
                  <a:srgbClr val="FF0000"/>
                </a:solidFill>
                <a:latin typeface="微软雅黑" pitchFamily="34" charset="-122"/>
                <a:ea typeface="微软雅黑" pitchFamily="34" charset="-122"/>
              </a:rPr>
              <a:t>：</a:t>
            </a:r>
            <a:r>
              <a:rPr kumimoji="1" lang="zh-CN" altLang="en-US" sz="2400" b="1" dirty="0" smtClean="0">
                <a:solidFill>
                  <a:srgbClr val="009900"/>
                </a:solidFill>
                <a:latin typeface="微软雅黑" pitchFamily="34" charset="-122"/>
                <a:ea typeface="微软雅黑" pitchFamily="34" charset="-122"/>
              </a:rPr>
              <a:t>正数的补码是它本身；负数的补码等于模与该负数绝对值之差。</a:t>
            </a:r>
            <a:endParaRPr kumimoji="1" lang="zh-CN" altLang="en-US" sz="2400" b="1" dirty="0">
              <a:solidFill>
                <a:srgbClr val="0099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矩形 9"/>
          <p:cNvSpPr/>
          <p:nvPr/>
        </p:nvSpPr>
        <p:spPr>
          <a:xfrm>
            <a:off x="107504" y="1368849"/>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2</a:t>
            </a:r>
            <a:r>
              <a:rPr lang="zh-CN" altLang="en-US" sz="2400" b="1" kern="0" dirty="0" smtClean="0">
                <a:solidFill>
                  <a:srgbClr val="FF0000"/>
                </a:solidFill>
                <a:latin typeface="微软雅黑" pitchFamily="34" charset="-122"/>
                <a:ea typeface="微软雅黑" pitchFamily="34" charset="-122"/>
              </a:rPr>
              <a:t>）补码表示法</a:t>
            </a:r>
            <a:endParaRPr lang="en-US" altLang="zh-CN" sz="2400" b="1" kern="0" dirty="0" smtClean="0">
              <a:solidFill>
                <a:srgbClr val="FF0000"/>
              </a:solidFill>
              <a:latin typeface="微软雅黑" pitchFamily="34" charset="-122"/>
              <a:ea typeface="微软雅黑" pitchFamily="34" charset="-122"/>
            </a:endParaRPr>
          </a:p>
        </p:txBody>
      </p:sp>
      <p:sp>
        <p:nvSpPr>
          <p:cNvPr id="12" name="Text Box 101"/>
          <p:cNvSpPr txBox="1">
            <a:spLocks noChangeArrowheads="1"/>
          </p:cNvSpPr>
          <p:nvPr/>
        </p:nvSpPr>
        <p:spPr bwMode="auto">
          <a:xfrm>
            <a:off x="759903" y="1988840"/>
            <a:ext cx="684475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Wingdings" charset="2"/>
              <a:buChar char="Ø"/>
            </a:pPr>
            <a:r>
              <a:rPr lang="zh-CN" altLang="en-US" sz="2000" b="1" dirty="0">
                <a:latin typeface="微软雅黑" pitchFamily="34" charset="-122"/>
                <a:ea typeface="微软雅黑" pitchFamily="34" charset="-122"/>
              </a:rPr>
              <a:t>特殊数的补码（</a:t>
            </a:r>
            <a:r>
              <a:rPr lang="zh-CN" altLang="en-US" sz="2000" b="1" dirty="0" smtClean="0">
                <a:latin typeface="微软雅黑" pitchFamily="34" charset="-122"/>
                <a:ea typeface="微软雅黑" pitchFamily="34" charset="-122"/>
              </a:rPr>
              <a:t>假定补码有</a:t>
            </a:r>
            <a:r>
              <a:rPr lang="en-US" altLang="zh-CN" sz="2000" b="1" dirty="0">
                <a:latin typeface="微软雅黑" pitchFamily="34" charset="-122"/>
                <a:ea typeface="微软雅黑" pitchFamily="34" charset="-122"/>
              </a:rPr>
              <a:t>n</a:t>
            </a:r>
            <a:r>
              <a:rPr lang="zh-CN" altLang="en-US" sz="2000" b="1" dirty="0">
                <a:latin typeface="微软雅黑" pitchFamily="34" charset="-122"/>
                <a:ea typeface="微软雅黑" pitchFamily="34" charset="-122"/>
              </a:rPr>
              <a:t>位</a:t>
            </a:r>
            <a:r>
              <a:rPr lang="zh-CN" altLang="en-US" sz="2000" b="1" dirty="0" smtClean="0">
                <a:latin typeface="微软雅黑" pitchFamily="34" charset="-122"/>
                <a:ea typeface="微软雅黑" pitchFamily="34" charset="-122"/>
              </a:rPr>
              <a:t>）</a:t>
            </a:r>
            <a:endParaRPr lang="en-US" altLang="zh-CN" sz="2000" b="1" dirty="0" smtClean="0">
              <a:solidFill>
                <a:srgbClr val="009900"/>
              </a:solidFill>
              <a:latin typeface="微软雅黑" pitchFamily="34" charset="-122"/>
              <a:ea typeface="微软雅黑" pitchFamily="34" charset="-122"/>
            </a:endParaRPr>
          </a:p>
          <a:p>
            <a:pPr>
              <a:spcBef>
                <a:spcPct val="25000"/>
              </a:spcBef>
            </a:pPr>
            <a:r>
              <a:rPr lang="zh-CN" altLang="en-US" sz="2000" b="1" dirty="0" smtClean="0">
                <a:solidFill>
                  <a:srgbClr val="009900"/>
                </a:solidFill>
                <a:latin typeface="微软雅黑" pitchFamily="34" charset="-122"/>
                <a:ea typeface="微软雅黑" pitchFamily="34" charset="-122"/>
              </a:rPr>
              <a:t>① </a:t>
            </a:r>
            <a:r>
              <a:rPr lang="en-US" altLang="zh-CN" sz="2000" b="1" dirty="0" smtClean="0">
                <a:solidFill>
                  <a:srgbClr val="009900"/>
                </a:solidFill>
                <a:latin typeface="微软雅黑" pitchFamily="34" charset="-122"/>
                <a:ea typeface="微软雅黑" pitchFamily="34" charset="-122"/>
              </a:rPr>
              <a:t>[-2</a:t>
            </a:r>
            <a:r>
              <a:rPr lang="en-US" altLang="zh-CN" sz="2000" b="1" baseline="30000" dirty="0" smtClean="0">
                <a:solidFill>
                  <a:srgbClr val="009900"/>
                </a:solidFill>
                <a:latin typeface="微软雅黑" pitchFamily="34" charset="-122"/>
                <a:ea typeface="微软雅黑" pitchFamily="34" charset="-122"/>
              </a:rPr>
              <a:t>n-1</a:t>
            </a:r>
            <a:r>
              <a:rPr lang="en-US" altLang="zh-CN" sz="2000" b="1" dirty="0" smtClean="0">
                <a:solidFill>
                  <a:srgbClr val="009900"/>
                </a:solidFill>
                <a:latin typeface="微软雅黑" pitchFamily="34" charset="-122"/>
                <a:ea typeface="微软雅黑" pitchFamily="34" charset="-122"/>
              </a:rPr>
              <a:t>]</a:t>
            </a:r>
            <a:r>
              <a:rPr lang="zh-CN" altLang="en-US" sz="2000" b="1" baseline="-25000" dirty="0" smtClean="0">
                <a:solidFill>
                  <a:srgbClr val="009900"/>
                </a:solidFill>
                <a:latin typeface="微软雅黑" pitchFamily="34" charset="-122"/>
                <a:ea typeface="微软雅黑" pitchFamily="34" charset="-122"/>
              </a:rPr>
              <a:t>补</a:t>
            </a:r>
            <a:r>
              <a:rPr lang="en-US" altLang="zh-CN" sz="2000" b="1" dirty="0" smtClean="0">
                <a:solidFill>
                  <a:srgbClr val="009900"/>
                </a:solidFill>
                <a:latin typeface="微软雅黑" pitchFamily="34" charset="-122"/>
                <a:ea typeface="微软雅黑" pitchFamily="34" charset="-122"/>
              </a:rPr>
              <a:t>= 2</a:t>
            </a:r>
            <a:r>
              <a:rPr lang="en-US" altLang="zh-CN" sz="2000" b="1" baseline="30000" dirty="0" smtClean="0">
                <a:solidFill>
                  <a:srgbClr val="009900"/>
                </a:solidFill>
                <a:latin typeface="微软雅黑" pitchFamily="34" charset="-122"/>
                <a:ea typeface="微软雅黑" pitchFamily="34" charset="-122"/>
              </a:rPr>
              <a:t>n</a:t>
            </a:r>
            <a:r>
              <a:rPr lang="en-US" altLang="zh-CN" sz="2000" b="1" dirty="0" smtClean="0">
                <a:solidFill>
                  <a:srgbClr val="009900"/>
                </a:solidFill>
                <a:latin typeface="微软雅黑" pitchFamily="34" charset="-122"/>
                <a:ea typeface="微软雅黑" pitchFamily="34" charset="-122"/>
              </a:rPr>
              <a:t>-2</a:t>
            </a:r>
            <a:r>
              <a:rPr lang="en-US" altLang="zh-CN" sz="2000" b="1" baseline="30000" dirty="0" smtClean="0">
                <a:solidFill>
                  <a:srgbClr val="009900"/>
                </a:solidFill>
                <a:latin typeface="微软雅黑" pitchFamily="34" charset="-122"/>
                <a:ea typeface="微软雅黑" pitchFamily="34" charset="-122"/>
              </a:rPr>
              <a:t>n-1 </a:t>
            </a:r>
            <a:r>
              <a:rPr lang="en-US" altLang="zh-CN" sz="2000" b="1" dirty="0" smtClean="0">
                <a:solidFill>
                  <a:srgbClr val="009900"/>
                </a:solidFill>
                <a:latin typeface="微软雅黑" pitchFamily="34" charset="-122"/>
                <a:ea typeface="微软雅黑" pitchFamily="34" charset="-122"/>
              </a:rPr>
              <a:t>= 10…0</a:t>
            </a:r>
            <a:r>
              <a:rPr lang="zh-CN" altLang="en-US" sz="2000" b="1" dirty="0" smtClean="0">
                <a:solidFill>
                  <a:srgbClr val="009900"/>
                </a:solidFill>
                <a:latin typeface="微软雅黑" pitchFamily="34" charset="-122"/>
                <a:ea typeface="微软雅黑" pitchFamily="34" charset="-122"/>
              </a:rPr>
              <a:t>（</a:t>
            </a:r>
            <a:r>
              <a:rPr lang="en-US" altLang="zh-CN" sz="2000" b="1" dirty="0" smtClean="0">
                <a:solidFill>
                  <a:srgbClr val="009900"/>
                </a:solidFill>
                <a:latin typeface="微软雅黑" pitchFamily="34" charset="-122"/>
                <a:ea typeface="微软雅黑" pitchFamily="34" charset="-122"/>
              </a:rPr>
              <a:t>n-1</a:t>
            </a:r>
            <a:r>
              <a:rPr lang="zh-CN" altLang="en-US" sz="2000" b="1" dirty="0" smtClean="0">
                <a:solidFill>
                  <a:srgbClr val="009900"/>
                </a:solidFill>
                <a:latin typeface="微软雅黑" pitchFamily="34" charset="-122"/>
                <a:ea typeface="微软雅黑" pitchFamily="34" charset="-122"/>
              </a:rPr>
              <a:t>个</a:t>
            </a:r>
            <a:r>
              <a:rPr lang="en-US" altLang="zh-CN" sz="2000" b="1" dirty="0" smtClean="0">
                <a:solidFill>
                  <a:srgbClr val="009900"/>
                </a:solidFill>
                <a:latin typeface="微软雅黑" pitchFamily="34" charset="-122"/>
                <a:ea typeface="微软雅黑" pitchFamily="34" charset="-122"/>
              </a:rPr>
              <a:t>0</a:t>
            </a:r>
            <a:r>
              <a:rPr lang="zh-CN" altLang="en-US" sz="2000" b="1" dirty="0" smtClean="0">
                <a:solidFill>
                  <a:srgbClr val="009900"/>
                </a:solidFill>
                <a:latin typeface="微软雅黑" pitchFamily="34" charset="-122"/>
                <a:ea typeface="微软雅黑" pitchFamily="34" charset="-122"/>
              </a:rPr>
              <a:t>） （</a:t>
            </a:r>
            <a:r>
              <a:rPr lang="en-US" altLang="zh-CN" sz="2000" b="1" dirty="0" smtClean="0">
                <a:solidFill>
                  <a:srgbClr val="009900"/>
                </a:solidFill>
                <a:latin typeface="微软雅黑" pitchFamily="34" charset="-122"/>
                <a:ea typeface="微软雅黑" pitchFamily="34" charset="-122"/>
              </a:rPr>
              <a:t>mod 2</a:t>
            </a:r>
            <a:r>
              <a:rPr lang="en-US" altLang="zh-CN" sz="2000" b="1" baseline="30000" dirty="0" smtClean="0">
                <a:solidFill>
                  <a:srgbClr val="009900"/>
                </a:solidFill>
                <a:latin typeface="微软雅黑" pitchFamily="34" charset="-122"/>
                <a:ea typeface="微软雅黑" pitchFamily="34" charset="-122"/>
              </a:rPr>
              <a:t>n</a:t>
            </a:r>
            <a:r>
              <a:rPr lang="zh-CN" altLang="en-US" sz="2000" b="1" dirty="0" smtClean="0">
                <a:solidFill>
                  <a:srgbClr val="009900"/>
                </a:solidFill>
                <a:latin typeface="微软雅黑" pitchFamily="34" charset="-122"/>
                <a:ea typeface="微软雅黑" pitchFamily="34" charset="-122"/>
              </a:rPr>
              <a:t>）</a:t>
            </a:r>
            <a:endParaRPr lang="zh-CN" altLang="en-US" sz="2000" b="1" dirty="0">
              <a:solidFill>
                <a:srgbClr val="009900"/>
              </a:solidFill>
              <a:latin typeface="微软雅黑" pitchFamily="34" charset="-122"/>
              <a:ea typeface="微软雅黑" pitchFamily="34" charset="-122"/>
            </a:endParaRPr>
          </a:p>
        </p:txBody>
      </p:sp>
      <p:sp>
        <p:nvSpPr>
          <p:cNvPr id="13" name="Text Box 102"/>
          <p:cNvSpPr txBox="1">
            <a:spLocks noChangeArrowheads="1"/>
          </p:cNvSpPr>
          <p:nvPr/>
        </p:nvSpPr>
        <p:spPr bwMode="auto">
          <a:xfrm>
            <a:off x="752401" y="2845678"/>
            <a:ext cx="6555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zh-CN" altLang="en-US" sz="2000" b="1" dirty="0">
                <a:solidFill>
                  <a:srgbClr val="009900"/>
                </a:solidFill>
                <a:latin typeface="微软雅黑" pitchFamily="34" charset="-122"/>
                <a:ea typeface="微软雅黑" pitchFamily="34" charset="-122"/>
              </a:rPr>
              <a:t>② </a:t>
            </a:r>
            <a:r>
              <a:rPr lang="en-US" altLang="zh-CN" sz="2000" b="1" dirty="0">
                <a:solidFill>
                  <a:srgbClr val="009900"/>
                </a:solidFill>
                <a:latin typeface="微软雅黑" pitchFamily="34" charset="-122"/>
                <a:ea typeface="微软雅黑" pitchFamily="34" charset="-122"/>
              </a:rPr>
              <a:t>[-1]</a:t>
            </a:r>
            <a:r>
              <a:rPr lang="zh-CN" altLang="en-US" sz="2000" b="1" baseline="-25000" dirty="0">
                <a:solidFill>
                  <a:srgbClr val="009900"/>
                </a:solidFill>
                <a:latin typeface="微软雅黑" pitchFamily="34" charset="-122"/>
                <a:ea typeface="微软雅黑" pitchFamily="34" charset="-122"/>
              </a:rPr>
              <a:t>补</a:t>
            </a:r>
            <a:r>
              <a:rPr lang="en-US" altLang="zh-CN" sz="2000" b="1" dirty="0">
                <a:solidFill>
                  <a:srgbClr val="009900"/>
                </a:solidFill>
                <a:latin typeface="微软雅黑" pitchFamily="34" charset="-122"/>
                <a:ea typeface="微软雅黑" pitchFamily="34" charset="-122"/>
              </a:rPr>
              <a:t>= 2</a:t>
            </a:r>
            <a:r>
              <a:rPr lang="en-US" altLang="zh-CN" sz="2000" b="1" baseline="30000" dirty="0">
                <a:solidFill>
                  <a:srgbClr val="009900"/>
                </a:solidFill>
                <a:latin typeface="微软雅黑" pitchFamily="34" charset="-122"/>
                <a:ea typeface="微软雅黑" pitchFamily="34" charset="-122"/>
              </a:rPr>
              <a:t>n</a:t>
            </a:r>
            <a:r>
              <a:rPr lang="en-US" altLang="zh-CN" sz="2000" b="1" dirty="0">
                <a:solidFill>
                  <a:srgbClr val="009900"/>
                </a:solidFill>
                <a:latin typeface="微软雅黑" pitchFamily="34" charset="-122"/>
                <a:ea typeface="微软雅黑" pitchFamily="34" charset="-122"/>
              </a:rPr>
              <a:t>-0…01 = 11…1</a:t>
            </a:r>
            <a:r>
              <a:rPr lang="zh-CN" altLang="en-US" sz="2000" b="1" dirty="0">
                <a:solidFill>
                  <a:srgbClr val="009900"/>
                </a:solidFill>
                <a:latin typeface="微软雅黑" pitchFamily="34" charset="-122"/>
                <a:ea typeface="微软雅黑" pitchFamily="34" charset="-122"/>
              </a:rPr>
              <a:t>（</a:t>
            </a:r>
            <a:r>
              <a:rPr lang="en-US" altLang="zh-CN" sz="2000" b="1" dirty="0">
                <a:solidFill>
                  <a:srgbClr val="009900"/>
                </a:solidFill>
                <a:latin typeface="微软雅黑" pitchFamily="34" charset="-122"/>
                <a:ea typeface="微软雅黑" pitchFamily="34" charset="-122"/>
              </a:rPr>
              <a:t>n</a:t>
            </a:r>
            <a:r>
              <a:rPr lang="zh-CN" altLang="en-US" sz="2000" b="1" dirty="0">
                <a:solidFill>
                  <a:srgbClr val="009900"/>
                </a:solidFill>
                <a:latin typeface="微软雅黑" pitchFamily="34" charset="-122"/>
                <a:ea typeface="微软雅黑" pitchFamily="34" charset="-122"/>
              </a:rPr>
              <a:t>个</a:t>
            </a:r>
            <a:r>
              <a:rPr lang="en-US" altLang="zh-CN" sz="2000" b="1" dirty="0">
                <a:solidFill>
                  <a:srgbClr val="009900"/>
                </a:solidFill>
                <a:latin typeface="微软雅黑" pitchFamily="34" charset="-122"/>
                <a:ea typeface="微软雅黑" pitchFamily="34" charset="-122"/>
              </a:rPr>
              <a:t>1</a:t>
            </a:r>
            <a:r>
              <a:rPr lang="zh-CN" altLang="en-US" sz="2000" b="1" dirty="0">
                <a:solidFill>
                  <a:srgbClr val="009900"/>
                </a:solidFill>
                <a:latin typeface="微软雅黑" pitchFamily="34" charset="-122"/>
                <a:ea typeface="微软雅黑" pitchFamily="34" charset="-122"/>
              </a:rPr>
              <a:t>）    （</a:t>
            </a:r>
            <a:r>
              <a:rPr lang="en-US" altLang="zh-CN" sz="2000" b="1" dirty="0">
                <a:solidFill>
                  <a:srgbClr val="009900"/>
                </a:solidFill>
                <a:latin typeface="微软雅黑" pitchFamily="34" charset="-122"/>
                <a:ea typeface="微软雅黑" pitchFamily="34" charset="-122"/>
              </a:rPr>
              <a:t>mod 2</a:t>
            </a:r>
            <a:r>
              <a:rPr lang="en-US" altLang="zh-CN" sz="2000" b="1" baseline="30000" dirty="0">
                <a:solidFill>
                  <a:srgbClr val="009900"/>
                </a:solidFill>
                <a:latin typeface="微软雅黑" pitchFamily="34" charset="-122"/>
                <a:ea typeface="微软雅黑" pitchFamily="34" charset="-122"/>
              </a:rPr>
              <a:t>n</a:t>
            </a:r>
            <a:r>
              <a:rPr lang="zh-CN" altLang="en-US" sz="2000" b="1" dirty="0">
                <a:solidFill>
                  <a:srgbClr val="009900"/>
                </a:solidFill>
                <a:latin typeface="微软雅黑" pitchFamily="34" charset="-122"/>
                <a:ea typeface="微软雅黑" pitchFamily="34" charset="-122"/>
              </a:rPr>
              <a:t>）</a:t>
            </a:r>
            <a:endParaRPr lang="zh-CN" altLang="en-US" sz="2000" b="1" dirty="0">
              <a:solidFill>
                <a:srgbClr val="009900"/>
              </a:solidFill>
              <a:latin typeface="微软雅黑" pitchFamily="34" charset="-122"/>
              <a:ea typeface="微软雅黑" pitchFamily="34" charset="-122"/>
            </a:endParaRPr>
          </a:p>
        </p:txBody>
      </p:sp>
      <p:sp>
        <p:nvSpPr>
          <p:cNvPr id="14" name="Text Box 103"/>
          <p:cNvSpPr txBox="1">
            <a:spLocks noChangeArrowheads="1"/>
          </p:cNvSpPr>
          <p:nvPr/>
        </p:nvSpPr>
        <p:spPr bwMode="auto">
          <a:xfrm>
            <a:off x="749226" y="3381672"/>
            <a:ext cx="74951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zh-CN" altLang="en-US" sz="2000" b="1" dirty="0">
                <a:solidFill>
                  <a:srgbClr val="009900"/>
                </a:solidFill>
                <a:latin typeface="微软雅黑" pitchFamily="34" charset="-122"/>
                <a:ea typeface="微软雅黑" pitchFamily="34" charset="-122"/>
              </a:rPr>
              <a:t>③ </a:t>
            </a:r>
            <a:r>
              <a:rPr lang="en-US" altLang="zh-CN" sz="2000" b="1" dirty="0">
                <a:solidFill>
                  <a:srgbClr val="009900"/>
                </a:solidFill>
                <a:latin typeface="微软雅黑" pitchFamily="34" charset="-122"/>
                <a:ea typeface="微软雅黑" pitchFamily="34" charset="-122"/>
              </a:rPr>
              <a:t>[-1.0]</a:t>
            </a:r>
            <a:r>
              <a:rPr lang="zh-CN" altLang="en-US" sz="2000" b="1" baseline="-25000" dirty="0">
                <a:solidFill>
                  <a:srgbClr val="009900"/>
                </a:solidFill>
                <a:latin typeface="微软雅黑" pitchFamily="34" charset="-122"/>
                <a:ea typeface="微软雅黑" pitchFamily="34" charset="-122"/>
              </a:rPr>
              <a:t>补</a:t>
            </a:r>
            <a:r>
              <a:rPr lang="en-US" altLang="zh-CN" sz="2000" b="1" dirty="0">
                <a:solidFill>
                  <a:srgbClr val="009900"/>
                </a:solidFill>
                <a:latin typeface="微软雅黑" pitchFamily="34" charset="-122"/>
                <a:ea typeface="微软雅黑" pitchFamily="34" charset="-122"/>
              </a:rPr>
              <a:t>= 2-1.0</a:t>
            </a:r>
            <a:r>
              <a:rPr lang="zh-CN" altLang="en-US" sz="2000" b="1" dirty="0">
                <a:solidFill>
                  <a:srgbClr val="009900"/>
                </a:solidFill>
                <a:latin typeface="微软雅黑" pitchFamily="34" charset="-122"/>
                <a:ea typeface="微软雅黑" pitchFamily="34" charset="-122"/>
              </a:rPr>
              <a:t> </a:t>
            </a:r>
            <a:r>
              <a:rPr lang="en-US" altLang="zh-CN" sz="2000" b="1" dirty="0">
                <a:solidFill>
                  <a:srgbClr val="009900"/>
                </a:solidFill>
                <a:latin typeface="微软雅黑" pitchFamily="34" charset="-122"/>
                <a:ea typeface="微软雅黑" pitchFamily="34" charset="-122"/>
              </a:rPr>
              <a:t>= 1.00…0</a:t>
            </a:r>
            <a:r>
              <a:rPr lang="zh-CN" altLang="en-US" sz="2000" b="1" dirty="0">
                <a:solidFill>
                  <a:srgbClr val="009900"/>
                </a:solidFill>
                <a:latin typeface="微软雅黑" pitchFamily="34" charset="-122"/>
                <a:ea typeface="微软雅黑" pitchFamily="34" charset="-122"/>
              </a:rPr>
              <a:t>（</a:t>
            </a:r>
            <a:r>
              <a:rPr lang="en-US" altLang="zh-CN" sz="2000" b="1" dirty="0">
                <a:solidFill>
                  <a:srgbClr val="009900"/>
                </a:solidFill>
                <a:latin typeface="微软雅黑" pitchFamily="34" charset="-122"/>
                <a:ea typeface="微软雅黑" pitchFamily="34" charset="-122"/>
              </a:rPr>
              <a:t>n-1</a:t>
            </a:r>
            <a:r>
              <a:rPr lang="zh-CN" altLang="en-US" sz="2000" b="1" dirty="0">
                <a:solidFill>
                  <a:srgbClr val="009900"/>
                </a:solidFill>
                <a:latin typeface="微软雅黑" pitchFamily="34" charset="-122"/>
                <a:ea typeface="微软雅黑" pitchFamily="34" charset="-122"/>
              </a:rPr>
              <a:t>个</a:t>
            </a:r>
            <a:r>
              <a:rPr lang="en-US" altLang="zh-CN" sz="2000" b="1" dirty="0">
                <a:solidFill>
                  <a:srgbClr val="009900"/>
                </a:solidFill>
                <a:latin typeface="微软雅黑" pitchFamily="34" charset="-122"/>
                <a:ea typeface="微软雅黑" pitchFamily="34" charset="-122"/>
              </a:rPr>
              <a:t>0</a:t>
            </a:r>
            <a:r>
              <a:rPr lang="zh-CN" altLang="en-US" sz="2000" b="1" dirty="0">
                <a:solidFill>
                  <a:srgbClr val="009900"/>
                </a:solidFill>
                <a:latin typeface="微软雅黑" pitchFamily="34" charset="-122"/>
                <a:ea typeface="微软雅黑" pitchFamily="34" charset="-122"/>
              </a:rPr>
              <a:t>）  （</a:t>
            </a:r>
            <a:r>
              <a:rPr lang="en-US" altLang="zh-CN" sz="2000" b="1" dirty="0">
                <a:solidFill>
                  <a:srgbClr val="009900"/>
                </a:solidFill>
                <a:latin typeface="微软雅黑" pitchFamily="34" charset="-122"/>
                <a:ea typeface="微软雅黑" pitchFamily="34" charset="-122"/>
              </a:rPr>
              <a:t>mod 2</a:t>
            </a:r>
            <a:r>
              <a:rPr lang="zh-CN" altLang="en-US" sz="2000" b="1" dirty="0">
                <a:solidFill>
                  <a:srgbClr val="009900"/>
                </a:solidFill>
                <a:latin typeface="微软雅黑" pitchFamily="34" charset="-122"/>
                <a:ea typeface="微软雅黑" pitchFamily="34" charset="-122"/>
              </a:rPr>
              <a:t>）</a:t>
            </a:r>
            <a:endParaRPr lang="zh-CN" altLang="en-US" sz="2000" b="1" dirty="0">
              <a:solidFill>
                <a:srgbClr val="009900"/>
              </a:solidFill>
              <a:latin typeface="微软雅黑" pitchFamily="34" charset="-122"/>
              <a:ea typeface="微软雅黑" pitchFamily="34" charset="-122"/>
            </a:endParaRPr>
          </a:p>
        </p:txBody>
      </p:sp>
      <p:sp>
        <p:nvSpPr>
          <p:cNvPr id="15" name="Text Box 105"/>
          <p:cNvSpPr txBox="1">
            <a:spLocks noChangeArrowheads="1"/>
          </p:cNvSpPr>
          <p:nvPr/>
        </p:nvSpPr>
        <p:spPr bwMode="auto">
          <a:xfrm>
            <a:off x="755576" y="3885728"/>
            <a:ext cx="56166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zh-CN" altLang="en-US" sz="2000" b="1" dirty="0">
                <a:solidFill>
                  <a:srgbClr val="009900"/>
                </a:solidFill>
                <a:latin typeface="微软雅黑" pitchFamily="34" charset="-122"/>
                <a:ea typeface="微软雅黑" pitchFamily="34" charset="-122"/>
              </a:rPr>
              <a:t>④ </a:t>
            </a:r>
            <a:r>
              <a:rPr lang="en-US" altLang="zh-CN" sz="2000" b="1" dirty="0">
                <a:solidFill>
                  <a:srgbClr val="009900"/>
                </a:solidFill>
                <a:latin typeface="微软雅黑" pitchFamily="34" charset="-122"/>
                <a:ea typeface="微软雅黑" pitchFamily="34" charset="-122"/>
              </a:rPr>
              <a:t>[+0]</a:t>
            </a:r>
            <a:r>
              <a:rPr lang="zh-CN" altLang="en-US" sz="2000" b="1" baseline="-25000" dirty="0">
                <a:solidFill>
                  <a:srgbClr val="009900"/>
                </a:solidFill>
                <a:latin typeface="微软雅黑" pitchFamily="34" charset="-122"/>
                <a:ea typeface="微软雅黑" pitchFamily="34" charset="-122"/>
              </a:rPr>
              <a:t>补</a:t>
            </a:r>
            <a:r>
              <a:rPr lang="en-US" altLang="zh-CN" sz="2000" b="1" dirty="0">
                <a:solidFill>
                  <a:srgbClr val="009900"/>
                </a:solidFill>
                <a:latin typeface="微软雅黑" pitchFamily="34" charset="-122"/>
                <a:ea typeface="微软雅黑" pitchFamily="34" charset="-122"/>
              </a:rPr>
              <a:t>= [-0]</a:t>
            </a:r>
            <a:r>
              <a:rPr lang="zh-CN" altLang="en-US" sz="2000" b="1" baseline="-25000" dirty="0">
                <a:solidFill>
                  <a:srgbClr val="009900"/>
                </a:solidFill>
                <a:latin typeface="微软雅黑" pitchFamily="34" charset="-122"/>
                <a:ea typeface="微软雅黑" pitchFamily="34" charset="-122"/>
              </a:rPr>
              <a:t>补</a:t>
            </a:r>
            <a:r>
              <a:rPr lang="en-US" altLang="zh-CN" sz="2000" b="1" dirty="0">
                <a:solidFill>
                  <a:srgbClr val="009900"/>
                </a:solidFill>
                <a:latin typeface="微软雅黑" pitchFamily="34" charset="-122"/>
                <a:ea typeface="微软雅黑" pitchFamily="34" charset="-122"/>
              </a:rPr>
              <a:t>= 00…0</a:t>
            </a:r>
            <a:r>
              <a:rPr lang="zh-CN" altLang="en-US" sz="2000" b="1" dirty="0">
                <a:solidFill>
                  <a:srgbClr val="009900"/>
                </a:solidFill>
                <a:latin typeface="微软雅黑" pitchFamily="34" charset="-122"/>
                <a:ea typeface="微软雅黑" pitchFamily="34" charset="-122"/>
              </a:rPr>
              <a:t>（</a:t>
            </a:r>
            <a:r>
              <a:rPr lang="en-US" altLang="zh-CN" sz="2000" b="1" dirty="0">
                <a:solidFill>
                  <a:srgbClr val="009900"/>
                </a:solidFill>
                <a:latin typeface="微软雅黑" pitchFamily="34" charset="-122"/>
                <a:ea typeface="微软雅黑" pitchFamily="34" charset="-122"/>
              </a:rPr>
              <a:t>n</a:t>
            </a:r>
            <a:r>
              <a:rPr lang="zh-CN" altLang="en-US" sz="2000" b="1" dirty="0">
                <a:solidFill>
                  <a:srgbClr val="009900"/>
                </a:solidFill>
                <a:latin typeface="微软雅黑" pitchFamily="34" charset="-122"/>
                <a:ea typeface="微软雅黑" pitchFamily="34" charset="-122"/>
              </a:rPr>
              <a:t>个</a:t>
            </a:r>
            <a:r>
              <a:rPr lang="en-US" altLang="zh-CN" sz="2000" b="1" dirty="0">
                <a:solidFill>
                  <a:srgbClr val="009900"/>
                </a:solidFill>
                <a:latin typeface="微软雅黑" pitchFamily="34" charset="-122"/>
                <a:ea typeface="微软雅黑" pitchFamily="34" charset="-122"/>
              </a:rPr>
              <a:t>0</a:t>
            </a:r>
            <a:r>
              <a:rPr lang="zh-CN" altLang="en-US" sz="2000" b="1" dirty="0">
                <a:solidFill>
                  <a:srgbClr val="009900"/>
                </a:solidFill>
                <a:latin typeface="微软雅黑" pitchFamily="34" charset="-122"/>
                <a:ea typeface="微软雅黑" pitchFamily="34" charset="-122"/>
              </a:rPr>
              <a:t>） </a:t>
            </a:r>
            <a:endParaRPr lang="zh-CN" altLang="en-US" sz="2000" b="1" dirty="0">
              <a:solidFill>
                <a:srgbClr val="0099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22288" y="764704"/>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53662" y="1268760"/>
            <a:ext cx="7931224" cy="374871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2</a:t>
            </a:r>
            <a:r>
              <a:rPr lang="zh-CN" altLang="en-US" sz="2400" b="1" kern="0" dirty="0" smtClean="0">
                <a:solidFill>
                  <a:srgbClr val="FF0000"/>
                </a:solidFill>
                <a:latin typeface="微软雅黑" pitchFamily="34" charset="-122"/>
                <a:ea typeface="微软雅黑" pitchFamily="34" charset="-122"/>
              </a:rPr>
              <a:t>）补码表示法</a:t>
            </a:r>
            <a:endParaRPr lang="en-US" altLang="zh-CN" sz="2400" b="1" kern="0" dirty="0" smtClean="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真值与补码之间的简便转换方法</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微软雅黑" pitchFamily="34" charset="-122"/>
                <a:ea typeface="微软雅黑" pitchFamily="34" charset="-122"/>
              </a:rPr>
              <a:t>求真值的补码</a:t>
            </a:r>
            <a:endParaRPr kumimoji="1" lang="en-US" altLang="zh-CN" sz="2000" dirty="0" smtClean="0">
              <a:solidFill>
                <a:srgbClr val="000000"/>
              </a:solidFill>
              <a:latin typeface="微软雅黑" pitchFamily="34" charset="-122"/>
              <a:ea typeface="微软雅黑" pitchFamily="34" charset="-122"/>
            </a:endParaRPr>
          </a:p>
          <a:p>
            <a:pPr marL="1257300" lvl="2" indent="-342900">
              <a:lnSpc>
                <a:spcPct val="150000"/>
              </a:lnSpc>
              <a:buFont typeface="Wingdings" charset="2"/>
              <a:buChar char="l"/>
            </a:pPr>
            <a:r>
              <a:rPr kumimoji="1" lang="zh-CN" altLang="en-US" sz="2000" dirty="0" smtClean="0">
                <a:solidFill>
                  <a:srgbClr val="009242"/>
                </a:solidFill>
                <a:latin typeface="微软雅黑" pitchFamily="34" charset="-122"/>
                <a:ea typeface="微软雅黑" pitchFamily="34" charset="-122"/>
              </a:rPr>
              <a:t>正数：将正号转换为</a:t>
            </a:r>
            <a:r>
              <a:rPr kumimoji="1" lang="en-US" altLang="zh-CN" sz="2000" dirty="0" smtClean="0">
                <a:solidFill>
                  <a:srgbClr val="009242"/>
                </a:solidFill>
                <a:latin typeface="微软雅黑" pitchFamily="34" charset="-122"/>
                <a:ea typeface="微软雅黑" pitchFamily="34" charset="-122"/>
              </a:rPr>
              <a:t>0</a:t>
            </a:r>
            <a:r>
              <a:rPr kumimoji="1" lang="zh-CN" altLang="en-US" sz="2000" dirty="0" smtClean="0">
                <a:solidFill>
                  <a:srgbClr val="009242"/>
                </a:solidFill>
                <a:latin typeface="微软雅黑" pitchFamily="34" charset="-122"/>
                <a:ea typeface="微软雅黑" pitchFamily="34" charset="-122"/>
              </a:rPr>
              <a:t>，数值部分不变</a:t>
            </a:r>
            <a:endParaRPr kumimoji="1" lang="en-US" altLang="zh-CN" sz="2000" dirty="0" smtClean="0">
              <a:solidFill>
                <a:srgbClr val="009242"/>
              </a:solidFill>
              <a:latin typeface="微软雅黑" pitchFamily="34" charset="-122"/>
              <a:ea typeface="微软雅黑" pitchFamily="34" charset="-122"/>
            </a:endParaRPr>
          </a:p>
          <a:p>
            <a:pPr marL="1257300" lvl="2" indent="-342900">
              <a:lnSpc>
                <a:spcPct val="150000"/>
              </a:lnSpc>
              <a:buFont typeface="Wingdings" charset="2"/>
              <a:buChar char="l"/>
            </a:pPr>
            <a:r>
              <a:rPr kumimoji="1" lang="zh-CN" altLang="en-US" sz="2000" dirty="0" smtClean="0">
                <a:solidFill>
                  <a:srgbClr val="009242"/>
                </a:solidFill>
                <a:latin typeface="微软雅黑" pitchFamily="34" charset="-122"/>
                <a:ea typeface="微软雅黑" pitchFamily="34" charset="-122"/>
              </a:rPr>
              <a:t>负数：符号位为</a:t>
            </a:r>
            <a:r>
              <a:rPr kumimoji="1" lang="en-US" altLang="zh-CN" sz="2000" dirty="0" smtClean="0">
                <a:solidFill>
                  <a:srgbClr val="009242"/>
                </a:solidFill>
                <a:latin typeface="微软雅黑" pitchFamily="34" charset="-122"/>
                <a:ea typeface="微软雅黑" pitchFamily="34" charset="-122"/>
              </a:rPr>
              <a:t>1</a:t>
            </a:r>
            <a:r>
              <a:rPr kumimoji="1" lang="zh-CN" altLang="en-US" sz="2000" dirty="0" smtClean="0">
                <a:solidFill>
                  <a:srgbClr val="009242"/>
                </a:solidFill>
                <a:latin typeface="微软雅黑" pitchFamily="34" charset="-122"/>
                <a:ea typeface="微软雅黑" pitchFamily="34" charset="-122"/>
              </a:rPr>
              <a:t>，对真值部分各位取反，末位加</a:t>
            </a:r>
            <a:r>
              <a:rPr kumimoji="1" lang="en-US" altLang="zh-CN" sz="2000" dirty="0" smtClean="0">
                <a:solidFill>
                  <a:srgbClr val="009242"/>
                </a:solidFill>
                <a:latin typeface="微软雅黑" pitchFamily="34" charset="-122"/>
                <a:ea typeface="微软雅黑" pitchFamily="34" charset="-122"/>
              </a:rPr>
              <a:t>1</a:t>
            </a:r>
            <a:endParaRPr kumimoji="1" lang="en-US" altLang="zh-CN" sz="2000" dirty="0" smtClean="0">
              <a:solidFill>
                <a:srgbClr val="009242"/>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微软雅黑" pitchFamily="34" charset="-122"/>
                <a:ea typeface="微软雅黑" pitchFamily="34" charset="-122"/>
              </a:rPr>
              <a:t>求补码的真值</a:t>
            </a:r>
            <a:endParaRPr kumimoji="1" lang="en-US" altLang="zh-CN" sz="2000" dirty="0" smtClean="0">
              <a:solidFill>
                <a:srgbClr val="000000"/>
              </a:solidFill>
              <a:latin typeface="微软雅黑" pitchFamily="34" charset="-122"/>
              <a:ea typeface="微软雅黑" pitchFamily="34" charset="-122"/>
            </a:endParaRPr>
          </a:p>
          <a:p>
            <a:pPr marL="1257300" lvl="2" indent="-342900">
              <a:lnSpc>
                <a:spcPct val="150000"/>
              </a:lnSpc>
              <a:buFont typeface="Wingdings" charset="2"/>
              <a:buChar char="l"/>
            </a:pPr>
            <a:r>
              <a:rPr kumimoji="1" lang="zh-CN" altLang="en-US" sz="2000" dirty="0" smtClean="0">
                <a:solidFill>
                  <a:srgbClr val="009242"/>
                </a:solidFill>
                <a:latin typeface="微软雅黑" pitchFamily="34" charset="-122"/>
                <a:ea typeface="微软雅黑" pitchFamily="34" charset="-122"/>
              </a:rPr>
              <a:t>正数：符号位为</a:t>
            </a:r>
            <a:r>
              <a:rPr kumimoji="1" lang="en-US" altLang="zh-CN" sz="2000" dirty="0" smtClean="0">
                <a:solidFill>
                  <a:srgbClr val="009242"/>
                </a:solidFill>
                <a:latin typeface="微软雅黑" pitchFamily="34" charset="-122"/>
                <a:ea typeface="微软雅黑" pitchFamily="34" charset="-122"/>
              </a:rPr>
              <a:t>0</a:t>
            </a:r>
            <a:r>
              <a:rPr kumimoji="1" lang="zh-CN" altLang="en-US" sz="2000" dirty="0" smtClean="0">
                <a:solidFill>
                  <a:srgbClr val="009242"/>
                </a:solidFill>
                <a:latin typeface="微软雅黑" pitchFamily="34" charset="-122"/>
                <a:ea typeface="微软雅黑" pitchFamily="34" charset="-122"/>
              </a:rPr>
              <a:t>，为正数，数值部分不变</a:t>
            </a:r>
            <a:endParaRPr kumimoji="1" lang="en-US" altLang="zh-CN" sz="2000" dirty="0" smtClean="0">
              <a:solidFill>
                <a:srgbClr val="009242"/>
              </a:solidFill>
              <a:latin typeface="微软雅黑" pitchFamily="34" charset="-122"/>
              <a:ea typeface="微软雅黑" pitchFamily="34" charset="-122"/>
            </a:endParaRPr>
          </a:p>
          <a:p>
            <a:pPr marL="1257300" lvl="2" indent="-342900">
              <a:lnSpc>
                <a:spcPct val="150000"/>
              </a:lnSpc>
              <a:buFont typeface="Wingdings" charset="2"/>
              <a:buChar char="l"/>
            </a:pPr>
            <a:r>
              <a:rPr kumimoji="1" lang="zh-CN" altLang="en-US" sz="2000" dirty="0" smtClean="0">
                <a:solidFill>
                  <a:srgbClr val="009242"/>
                </a:solidFill>
                <a:latin typeface="微软雅黑" pitchFamily="34" charset="-122"/>
                <a:ea typeface="微软雅黑" pitchFamily="34" charset="-122"/>
              </a:rPr>
              <a:t>负数：符号位为</a:t>
            </a:r>
            <a:r>
              <a:rPr kumimoji="1" lang="en-US" altLang="zh-CN" sz="2000" dirty="0" smtClean="0">
                <a:solidFill>
                  <a:srgbClr val="009242"/>
                </a:solidFill>
                <a:latin typeface="微软雅黑" pitchFamily="34" charset="-122"/>
                <a:ea typeface="微软雅黑" pitchFamily="34" charset="-122"/>
              </a:rPr>
              <a:t>1</a:t>
            </a:r>
            <a:r>
              <a:rPr kumimoji="1" lang="zh-CN" altLang="en-US" sz="2000" dirty="0" smtClean="0">
                <a:solidFill>
                  <a:srgbClr val="009242"/>
                </a:solidFill>
                <a:latin typeface="微软雅黑" pitchFamily="34" charset="-122"/>
                <a:ea typeface="微软雅黑" pitchFamily="34" charset="-122"/>
              </a:rPr>
              <a:t>，为负数，数值部分各位取反，末位加</a:t>
            </a:r>
            <a:r>
              <a:rPr kumimoji="1" lang="en-US" altLang="zh-CN" sz="2000" dirty="0" smtClean="0">
                <a:solidFill>
                  <a:srgbClr val="009242"/>
                </a:solidFill>
                <a:latin typeface="微软雅黑" pitchFamily="34" charset="-122"/>
                <a:ea typeface="微软雅黑" pitchFamily="34" charset="-122"/>
              </a:rPr>
              <a:t>1</a:t>
            </a:r>
            <a:endParaRPr kumimoji="1" lang="en-US" altLang="zh-CN" sz="2000" dirty="0" smtClean="0">
              <a:solidFill>
                <a:srgbClr val="00924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3815" y="785069"/>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矩形 9"/>
          <p:cNvSpPr/>
          <p:nvPr/>
        </p:nvSpPr>
        <p:spPr>
          <a:xfrm>
            <a:off x="107480" y="1207910"/>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2</a:t>
            </a:r>
            <a:r>
              <a:rPr lang="zh-CN" altLang="en-US" sz="2400" b="1" kern="0" dirty="0" smtClean="0">
                <a:solidFill>
                  <a:srgbClr val="FF0000"/>
                </a:solidFill>
                <a:latin typeface="微软雅黑" pitchFamily="34" charset="-122"/>
                <a:ea typeface="微软雅黑" pitchFamily="34" charset="-122"/>
              </a:rPr>
              <a:t>）补码表示法</a:t>
            </a:r>
            <a:endParaRPr lang="en-US" altLang="zh-CN" sz="2400" b="1" kern="0" dirty="0" smtClean="0">
              <a:solidFill>
                <a:srgbClr val="FF0000"/>
              </a:solidFill>
              <a:latin typeface="微软雅黑" pitchFamily="34" charset="-122"/>
              <a:ea typeface="微软雅黑" pitchFamily="34" charset="-122"/>
            </a:endParaRPr>
          </a:p>
        </p:txBody>
      </p:sp>
      <p:sp>
        <p:nvSpPr>
          <p:cNvPr id="12" name="Text Box 3"/>
          <p:cNvSpPr txBox="1">
            <a:spLocks noChangeArrowheads="1"/>
          </p:cNvSpPr>
          <p:nvPr/>
        </p:nvSpPr>
        <p:spPr bwMode="auto">
          <a:xfrm>
            <a:off x="441884" y="1818850"/>
            <a:ext cx="7560840" cy="319432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eaLnBrk="1" hangingPunct="1">
              <a:spcBef>
                <a:spcPct val="50000"/>
              </a:spcBef>
              <a:buNone/>
            </a:pPr>
            <a:r>
              <a:rPr lang="zh-CN" altLang="en-US" sz="2000" b="0" dirty="0" smtClean="0">
                <a:latin typeface="微软雅黑" pitchFamily="34" charset="-122"/>
              </a:rPr>
              <a:t>补码表示举例（</a:t>
            </a:r>
            <a:r>
              <a:rPr lang="zh-CN" altLang="en-US" sz="2000" b="0" dirty="0">
                <a:latin typeface="微软雅黑" pitchFamily="34" charset="-122"/>
              </a:rPr>
              <a:t>机器字长</a:t>
            </a:r>
            <a:r>
              <a:rPr lang="en-US" altLang="zh-CN" sz="2000" b="0" dirty="0">
                <a:latin typeface="微软雅黑" pitchFamily="34" charset="-122"/>
              </a:rPr>
              <a:t>5</a:t>
            </a:r>
            <a:r>
              <a:rPr lang="zh-CN" altLang="en-US" sz="2000" b="0" dirty="0" smtClean="0">
                <a:latin typeface="微软雅黑" pitchFamily="34" charset="-122"/>
              </a:rPr>
              <a:t>位）</a:t>
            </a:r>
            <a:endParaRPr lang="en-US" altLang="zh-CN" sz="2000" b="0" dirty="0" smtClean="0">
              <a:latin typeface="微软雅黑" pitchFamily="34" charset="-122"/>
            </a:endParaRPr>
          </a:p>
          <a:p>
            <a:pPr eaLnBrk="1" hangingPunct="1">
              <a:spcBef>
                <a:spcPct val="50000"/>
              </a:spcBef>
              <a:buNone/>
            </a:pPr>
            <a:r>
              <a:rPr lang="en-US" altLang="zh-CN" sz="2000" b="0" dirty="0" smtClean="0">
                <a:latin typeface="微软雅黑" pitchFamily="34" charset="-122"/>
              </a:rPr>
              <a:t>X= 0.1011B     </a:t>
            </a:r>
            <a:r>
              <a:rPr lang="en-US" altLang="zh-CN" sz="2000" b="0" dirty="0" smtClean="0">
                <a:solidFill>
                  <a:srgbClr val="0000FF"/>
                </a:solidFill>
                <a:latin typeface="微软雅黑" pitchFamily="34" charset="-122"/>
              </a:rPr>
              <a:t>[X]</a:t>
            </a:r>
            <a:r>
              <a:rPr lang="zh-CN" altLang="en-US" sz="2000" b="0" baseline="-30000" dirty="0" smtClean="0">
                <a:solidFill>
                  <a:srgbClr val="0000FF"/>
                </a:solidFill>
                <a:latin typeface="微软雅黑" pitchFamily="34" charset="-122"/>
              </a:rPr>
              <a:t>原</a:t>
            </a:r>
            <a:r>
              <a:rPr lang="en-US" altLang="zh-CN" sz="2000" b="0" dirty="0" smtClean="0">
                <a:solidFill>
                  <a:srgbClr val="0000FF"/>
                </a:solidFill>
                <a:latin typeface="微软雅黑" pitchFamily="34" charset="-122"/>
              </a:rPr>
              <a:t>= 0.1011</a:t>
            </a:r>
            <a:r>
              <a:rPr lang="en-US" altLang="zh-CN" sz="2000" b="0" dirty="0" smtClean="0">
                <a:latin typeface="微软雅黑" pitchFamily="34" charset="-122"/>
              </a:rPr>
              <a:t>    [X]</a:t>
            </a:r>
            <a:r>
              <a:rPr lang="zh-CN" altLang="en-US" sz="2000" b="0" baseline="-30000" dirty="0" smtClean="0">
                <a:latin typeface="微软雅黑" pitchFamily="34" charset="-122"/>
              </a:rPr>
              <a:t>补</a:t>
            </a:r>
            <a:r>
              <a:rPr lang="en-US" altLang="zh-CN" sz="2000" b="0" dirty="0" smtClean="0">
                <a:latin typeface="微软雅黑" pitchFamily="34" charset="-122"/>
              </a:rPr>
              <a:t>=0.1011 </a:t>
            </a:r>
            <a:endParaRPr lang="en-US" altLang="zh-CN" sz="2000" b="0" dirty="0" smtClean="0">
              <a:latin typeface="微软雅黑" pitchFamily="34" charset="-122"/>
            </a:endParaRPr>
          </a:p>
          <a:p>
            <a:pPr eaLnBrk="1" hangingPunct="1">
              <a:spcBef>
                <a:spcPct val="50000"/>
              </a:spcBef>
              <a:buFontTx/>
              <a:buNone/>
            </a:pPr>
            <a:r>
              <a:rPr lang="en-US" altLang="zh-CN" sz="2000" b="0" dirty="0" smtClean="0">
                <a:latin typeface="微软雅黑" pitchFamily="34" charset="-122"/>
              </a:rPr>
              <a:t>X= - 0.1011B   </a:t>
            </a:r>
            <a:r>
              <a:rPr lang="en-US" altLang="zh-CN" sz="2000" b="0" dirty="0" smtClean="0">
                <a:solidFill>
                  <a:srgbClr val="0000FF"/>
                </a:solidFill>
                <a:latin typeface="微软雅黑" pitchFamily="34" charset="-122"/>
              </a:rPr>
              <a:t>[X]</a:t>
            </a:r>
            <a:r>
              <a:rPr lang="zh-CN" altLang="en-US" sz="2000" b="0" baseline="-30000" dirty="0" smtClean="0">
                <a:solidFill>
                  <a:srgbClr val="0000FF"/>
                </a:solidFill>
                <a:latin typeface="微软雅黑" pitchFamily="34" charset="-122"/>
              </a:rPr>
              <a:t>原</a:t>
            </a:r>
            <a:r>
              <a:rPr lang="en-US" altLang="zh-CN" sz="2000" b="0" dirty="0" smtClean="0">
                <a:solidFill>
                  <a:srgbClr val="0000FF"/>
                </a:solidFill>
                <a:latin typeface="微软雅黑" pitchFamily="34" charset="-122"/>
              </a:rPr>
              <a:t>= 1.1011</a:t>
            </a:r>
            <a:r>
              <a:rPr lang="en-US" altLang="zh-CN" sz="2000" b="0" dirty="0" smtClean="0">
                <a:latin typeface="微软雅黑" pitchFamily="34" charset="-122"/>
              </a:rPr>
              <a:t>    [X]</a:t>
            </a:r>
            <a:r>
              <a:rPr lang="zh-CN" altLang="en-US" sz="2000" b="0" baseline="-30000" dirty="0" smtClean="0">
                <a:latin typeface="微软雅黑" pitchFamily="34" charset="-122"/>
              </a:rPr>
              <a:t>补</a:t>
            </a:r>
            <a:r>
              <a:rPr lang="en-US" altLang="zh-CN" sz="2000" b="0" dirty="0" smtClean="0">
                <a:latin typeface="微软雅黑" pitchFamily="34" charset="-122"/>
              </a:rPr>
              <a:t>=1.0101 </a:t>
            </a:r>
            <a:endParaRPr lang="en-US" altLang="zh-CN" sz="2000" b="0" dirty="0" smtClean="0">
              <a:latin typeface="微软雅黑" pitchFamily="34" charset="-122"/>
            </a:endParaRPr>
          </a:p>
          <a:p>
            <a:pPr eaLnBrk="1" hangingPunct="1">
              <a:spcBef>
                <a:spcPct val="50000"/>
              </a:spcBef>
              <a:buFontTx/>
              <a:buNone/>
            </a:pPr>
            <a:r>
              <a:rPr lang="en-US" altLang="zh-CN" sz="2000" b="0" dirty="0" smtClean="0">
                <a:latin typeface="微软雅黑" pitchFamily="34" charset="-122"/>
              </a:rPr>
              <a:t>X= + 1011B     </a:t>
            </a:r>
            <a:r>
              <a:rPr lang="en-US" altLang="zh-CN" sz="2000" b="0" dirty="0" smtClean="0">
                <a:solidFill>
                  <a:srgbClr val="0000FF"/>
                </a:solidFill>
                <a:latin typeface="微软雅黑" pitchFamily="34" charset="-122"/>
              </a:rPr>
              <a:t>[X]</a:t>
            </a:r>
            <a:r>
              <a:rPr lang="zh-CN" altLang="en-US" sz="2000" b="0" baseline="-30000" dirty="0" smtClean="0">
                <a:solidFill>
                  <a:srgbClr val="0000FF"/>
                </a:solidFill>
                <a:latin typeface="微软雅黑" pitchFamily="34" charset="-122"/>
              </a:rPr>
              <a:t>原</a:t>
            </a:r>
            <a:r>
              <a:rPr lang="en-US" altLang="zh-CN" sz="2000" b="0" dirty="0" smtClean="0">
                <a:solidFill>
                  <a:srgbClr val="0000FF"/>
                </a:solidFill>
                <a:latin typeface="微软雅黑" pitchFamily="34" charset="-122"/>
              </a:rPr>
              <a:t>= 0,1011</a:t>
            </a:r>
            <a:r>
              <a:rPr lang="en-US" altLang="zh-CN" sz="2000" b="0" dirty="0" smtClean="0">
                <a:latin typeface="微软雅黑" pitchFamily="34" charset="-122"/>
              </a:rPr>
              <a:t>    [X]</a:t>
            </a:r>
            <a:r>
              <a:rPr lang="zh-CN" altLang="en-US" sz="2000" b="0" baseline="-30000" dirty="0" smtClean="0">
                <a:latin typeface="微软雅黑" pitchFamily="34" charset="-122"/>
              </a:rPr>
              <a:t>补</a:t>
            </a:r>
            <a:r>
              <a:rPr lang="en-US" altLang="zh-CN" sz="2000" b="0" dirty="0" smtClean="0">
                <a:latin typeface="微软雅黑" pitchFamily="34" charset="-122"/>
              </a:rPr>
              <a:t>=0,1011</a:t>
            </a:r>
            <a:endParaRPr lang="en-US" altLang="zh-CN" sz="2000" b="0" dirty="0" smtClean="0">
              <a:latin typeface="微软雅黑" pitchFamily="34" charset="-122"/>
            </a:endParaRPr>
          </a:p>
          <a:p>
            <a:pPr eaLnBrk="1" hangingPunct="1">
              <a:spcBef>
                <a:spcPct val="50000"/>
              </a:spcBef>
              <a:buFontTx/>
              <a:buNone/>
            </a:pPr>
            <a:r>
              <a:rPr lang="en-US" altLang="zh-CN" sz="2000" b="0" dirty="0" smtClean="0">
                <a:latin typeface="微软雅黑" pitchFamily="34" charset="-122"/>
              </a:rPr>
              <a:t>X= </a:t>
            </a:r>
            <a:r>
              <a:rPr lang="zh-CN" altLang="en-US" sz="2000" b="0" dirty="0" smtClean="0">
                <a:latin typeface="微软雅黑" pitchFamily="34" charset="-122"/>
              </a:rPr>
              <a:t>－</a:t>
            </a:r>
            <a:r>
              <a:rPr lang="en-US" altLang="zh-CN" sz="2000" b="0" dirty="0" smtClean="0">
                <a:latin typeface="微软雅黑" pitchFamily="34" charset="-122"/>
              </a:rPr>
              <a:t>1011B     </a:t>
            </a:r>
            <a:r>
              <a:rPr lang="en-US" altLang="zh-CN" sz="2000" b="0" dirty="0" smtClean="0">
                <a:solidFill>
                  <a:srgbClr val="0000FF"/>
                </a:solidFill>
                <a:latin typeface="微软雅黑" pitchFamily="34" charset="-122"/>
              </a:rPr>
              <a:t>[X]</a:t>
            </a:r>
            <a:r>
              <a:rPr lang="zh-CN" altLang="en-US" sz="2000" b="0" baseline="-30000" dirty="0" smtClean="0">
                <a:solidFill>
                  <a:srgbClr val="0000FF"/>
                </a:solidFill>
                <a:latin typeface="微软雅黑" pitchFamily="34" charset="-122"/>
              </a:rPr>
              <a:t>原</a:t>
            </a:r>
            <a:r>
              <a:rPr lang="zh-CN" altLang="en-US" sz="2000" b="0" dirty="0" smtClean="0">
                <a:solidFill>
                  <a:srgbClr val="0000FF"/>
                </a:solidFill>
                <a:latin typeface="微软雅黑" pitchFamily="34" charset="-122"/>
              </a:rPr>
              <a:t>＝</a:t>
            </a:r>
            <a:r>
              <a:rPr lang="en-US" altLang="zh-CN" sz="2000" b="0" dirty="0" smtClean="0">
                <a:solidFill>
                  <a:srgbClr val="0000FF"/>
                </a:solidFill>
                <a:latin typeface="微软雅黑" pitchFamily="34" charset="-122"/>
              </a:rPr>
              <a:t>1,1011</a:t>
            </a:r>
            <a:r>
              <a:rPr lang="en-US" altLang="zh-CN" sz="2000" b="0" dirty="0" smtClean="0">
                <a:latin typeface="微软雅黑" pitchFamily="34" charset="-122"/>
              </a:rPr>
              <a:t>    [X]</a:t>
            </a:r>
            <a:r>
              <a:rPr lang="zh-CN" altLang="en-US" sz="2000" b="0" baseline="-30000" dirty="0" smtClean="0">
                <a:latin typeface="微软雅黑" pitchFamily="34" charset="-122"/>
              </a:rPr>
              <a:t>补</a:t>
            </a:r>
            <a:r>
              <a:rPr lang="en-US" altLang="zh-CN" sz="2000" b="0" dirty="0" smtClean="0">
                <a:latin typeface="微软雅黑" pitchFamily="34" charset="-122"/>
              </a:rPr>
              <a:t>=1,0101</a:t>
            </a:r>
            <a:r>
              <a:rPr lang="en-US" altLang="zh-CN" sz="2000" b="0" dirty="0" smtClean="0">
                <a:solidFill>
                  <a:srgbClr val="0000FF"/>
                </a:solidFill>
                <a:latin typeface="微软雅黑" pitchFamily="34" charset="-122"/>
              </a:rPr>
              <a:t> </a:t>
            </a:r>
            <a:endParaRPr lang="en-US" altLang="zh-CN" sz="2000" b="0" dirty="0" smtClean="0">
              <a:solidFill>
                <a:srgbClr val="0000FF"/>
              </a:solidFill>
              <a:latin typeface="微软雅黑" pitchFamily="34" charset="-122"/>
            </a:endParaRPr>
          </a:p>
          <a:p>
            <a:pPr eaLnBrk="1" hangingPunct="1">
              <a:spcBef>
                <a:spcPct val="50000"/>
              </a:spcBef>
              <a:buFontTx/>
              <a:buNone/>
            </a:pPr>
            <a:r>
              <a:rPr lang="zh-CN" altLang="en-US" sz="2000" b="0" dirty="0" smtClean="0">
                <a:latin typeface="微软雅黑" pitchFamily="34" charset="-122"/>
              </a:rPr>
              <a:t>结论：</a:t>
            </a:r>
            <a:r>
              <a:rPr lang="zh-CN" altLang="en-US" sz="2000" b="0" dirty="0" smtClean="0">
                <a:solidFill>
                  <a:srgbClr val="0000FF"/>
                </a:solidFill>
                <a:latin typeface="微软雅黑" pitchFamily="34" charset="-122"/>
              </a:rPr>
              <a:t>正数：原码、补码表示都相同</a:t>
            </a:r>
            <a:endParaRPr lang="zh-CN" altLang="en-US" sz="2000" b="0" dirty="0" smtClean="0">
              <a:solidFill>
                <a:srgbClr val="0000FF"/>
              </a:solidFill>
              <a:latin typeface="微软雅黑" pitchFamily="34" charset="-122"/>
            </a:endParaRPr>
          </a:p>
          <a:p>
            <a:pPr eaLnBrk="1" hangingPunct="1">
              <a:spcBef>
                <a:spcPct val="50000"/>
              </a:spcBef>
              <a:buFontTx/>
              <a:buNone/>
            </a:pPr>
            <a:r>
              <a:rPr lang="zh-CN" altLang="en-US" sz="2000" b="0" dirty="0" smtClean="0">
                <a:solidFill>
                  <a:srgbClr val="0000FF"/>
                </a:solidFill>
                <a:latin typeface="微软雅黑" pitchFamily="34" charset="-122"/>
              </a:rPr>
              <a:t>          负数：对原码，符号位保持不变，其余各位变反，</a:t>
            </a:r>
            <a:r>
              <a:rPr lang="zh-CN" altLang="en-US" sz="2000" b="0" dirty="0" smtClean="0">
                <a:solidFill>
                  <a:srgbClr val="FF3300"/>
                </a:solidFill>
                <a:latin typeface="微软雅黑" pitchFamily="34" charset="-122"/>
              </a:rPr>
              <a:t>末位加</a:t>
            </a:r>
            <a:r>
              <a:rPr lang="en-US" altLang="zh-CN" sz="2000" b="0" dirty="0" smtClean="0">
                <a:solidFill>
                  <a:srgbClr val="FF3300"/>
                </a:solidFill>
                <a:latin typeface="微软雅黑" pitchFamily="34" charset="-122"/>
              </a:rPr>
              <a:t>1</a:t>
            </a:r>
            <a:endParaRPr lang="en-US" altLang="zh-CN" sz="2000" b="0" dirty="0" smtClean="0">
              <a:solidFill>
                <a:srgbClr val="FF3300"/>
              </a:solidFill>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ox(i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ox(in)">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ox(in)">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ox(in)">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box(in)">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box(in)">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box(in)">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5"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29641" y="733590"/>
            <a:ext cx="822960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矩形 9"/>
          <p:cNvSpPr/>
          <p:nvPr/>
        </p:nvSpPr>
        <p:spPr>
          <a:xfrm>
            <a:off x="138598" y="1231178"/>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2</a:t>
            </a:r>
            <a:r>
              <a:rPr lang="zh-CN" altLang="en-US" sz="2400" b="1" kern="0" dirty="0" smtClean="0">
                <a:solidFill>
                  <a:srgbClr val="FF0000"/>
                </a:solidFill>
                <a:latin typeface="微软雅黑" pitchFamily="34" charset="-122"/>
                <a:ea typeface="微软雅黑" pitchFamily="34" charset="-122"/>
              </a:rPr>
              <a:t>）补码表示法</a:t>
            </a:r>
            <a:endParaRPr lang="en-US" altLang="zh-CN" sz="2400" b="1" kern="0" dirty="0" smtClean="0">
              <a:solidFill>
                <a:srgbClr val="FF0000"/>
              </a:solidFill>
              <a:latin typeface="微软雅黑" pitchFamily="34" charset="-122"/>
              <a:ea typeface="微软雅黑" pitchFamily="34" charset="-122"/>
            </a:endParaRPr>
          </a:p>
        </p:txBody>
      </p:sp>
      <p:sp>
        <p:nvSpPr>
          <p:cNvPr id="9" name="Text Box 3"/>
          <p:cNvSpPr txBox="1">
            <a:spLocks noChangeArrowheads="1"/>
          </p:cNvSpPr>
          <p:nvPr/>
        </p:nvSpPr>
        <p:spPr bwMode="auto">
          <a:xfrm>
            <a:off x="164144" y="1804091"/>
            <a:ext cx="9016367" cy="4176464"/>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609600" indent="-609600" eaLnBrk="1" hangingPunct="1">
              <a:spcBef>
                <a:spcPct val="50000"/>
              </a:spcBef>
              <a:buFontTx/>
              <a:buNone/>
            </a:pPr>
            <a:r>
              <a:rPr lang="zh-CN" altLang="en-US" sz="2200" b="0" dirty="0" smtClean="0">
                <a:latin typeface="微软雅黑" pitchFamily="34" charset="-122"/>
              </a:rPr>
              <a:t>例</a:t>
            </a:r>
            <a:r>
              <a:rPr lang="en-US" altLang="zh-CN" sz="2200" b="0" dirty="0" smtClean="0">
                <a:latin typeface="微软雅黑" pitchFamily="34" charset="-122"/>
              </a:rPr>
              <a:t>1</a:t>
            </a:r>
            <a:r>
              <a:rPr lang="zh-CN" altLang="en-US" sz="2200" b="0" dirty="0" smtClean="0">
                <a:latin typeface="微软雅黑" pitchFamily="34" charset="-122"/>
              </a:rPr>
              <a:t>：设机器字长</a:t>
            </a:r>
            <a:r>
              <a:rPr lang="en-US" altLang="zh-CN" sz="2200" b="0" dirty="0" smtClean="0">
                <a:solidFill>
                  <a:srgbClr val="FF3300"/>
                </a:solidFill>
                <a:latin typeface="微软雅黑" pitchFamily="34" charset="-122"/>
              </a:rPr>
              <a:t>5</a:t>
            </a:r>
            <a:r>
              <a:rPr lang="zh-CN" altLang="en-US" sz="2200" b="0" dirty="0" smtClean="0">
                <a:latin typeface="微软雅黑" pitchFamily="34" charset="-122"/>
              </a:rPr>
              <a:t>位，写出十进制数</a:t>
            </a:r>
            <a:r>
              <a:rPr lang="en-US" altLang="zh-CN" sz="2200" b="0" dirty="0" smtClean="0">
                <a:latin typeface="微软雅黑" pitchFamily="34" charset="-122"/>
              </a:rPr>
              <a:t>±7</a:t>
            </a:r>
            <a:r>
              <a:rPr lang="zh-CN" altLang="en-US" sz="2200" b="0" dirty="0" smtClean="0">
                <a:latin typeface="微软雅黑" pitchFamily="34" charset="-122"/>
              </a:rPr>
              <a:t>和</a:t>
            </a:r>
            <a:r>
              <a:rPr lang="en-US" altLang="zh-CN" sz="2200" b="0" dirty="0" smtClean="0">
                <a:latin typeface="微软雅黑" pitchFamily="34" charset="-122"/>
              </a:rPr>
              <a:t>±8</a:t>
            </a:r>
            <a:r>
              <a:rPr lang="zh-CN" altLang="en-US" sz="2200" b="0" dirty="0" smtClean="0">
                <a:latin typeface="微软雅黑" pitchFamily="34" charset="-122"/>
              </a:rPr>
              <a:t>的原码和补码表示；若机器字长</a:t>
            </a:r>
            <a:r>
              <a:rPr lang="en-US" altLang="zh-CN" sz="2200" b="0" dirty="0" smtClean="0">
                <a:solidFill>
                  <a:srgbClr val="FF3300"/>
                </a:solidFill>
                <a:latin typeface="微软雅黑" pitchFamily="34" charset="-122"/>
              </a:rPr>
              <a:t>4</a:t>
            </a:r>
            <a:r>
              <a:rPr lang="zh-CN" altLang="en-US" sz="2200" b="0" dirty="0" smtClean="0">
                <a:latin typeface="微软雅黑" pitchFamily="34" charset="-122"/>
              </a:rPr>
              <a:t>位，结果如何？</a:t>
            </a:r>
            <a:endParaRPr lang="zh-CN" altLang="en-US" sz="2200" b="0" dirty="0" smtClean="0">
              <a:latin typeface="微软雅黑" pitchFamily="34" charset="-122"/>
            </a:endParaRPr>
          </a:p>
          <a:p>
            <a:pPr marL="609600" indent="-609600" eaLnBrk="1" hangingPunct="1">
              <a:buFontTx/>
              <a:buNone/>
            </a:pPr>
            <a:r>
              <a:rPr lang="en-US" altLang="zh-CN" sz="2200" b="0" dirty="0" smtClean="0">
                <a:solidFill>
                  <a:srgbClr val="0000FF"/>
                </a:solidFill>
                <a:latin typeface="微软雅黑" pitchFamily="34" charset="-122"/>
              </a:rPr>
              <a:t>1. </a:t>
            </a:r>
            <a:r>
              <a:rPr lang="zh-CN" altLang="en-US" sz="2200" b="0" dirty="0" smtClean="0">
                <a:solidFill>
                  <a:srgbClr val="0000FF"/>
                </a:solidFill>
                <a:latin typeface="微软雅黑" pitchFamily="34" charset="-122"/>
              </a:rPr>
              <a:t>机器字长</a:t>
            </a:r>
            <a:r>
              <a:rPr lang="en-US" altLang="zh-CN" sz="2200" b="0" dirty="0" smtClean="0">
                <a:solidFill>
                  <a:srgbClr val="FF3300"/>
                </a:solidFill>
                <a:latin typeface="微软雅黑" pitchFamily="34" charset="-122"/>
              </a:rPr>
              <a:t>5</a:t>
            </a:r>
            <a:r>
              <a:rPr lang="zh-CN" altLang="en-US" sz="2200" b="0" dirty="0" smtClean="0">
                <a:solidFill>
                  <a:srgbClr val="0000FF"/>
                </a:solidFill>
                <a:latin typeface="微软雅黑" pitchFamily="34" charset="-122"/>
              </a:rPr>
              <a:t>位</a:t>
            </a:r>
            <a:endParaRPr lang="zh-CN" altLang="en-US" sz="2200" b="0" dirty="0" smtClean="0">
              <a:solidFill>
                <a:srgbClr val="0000FF"/>
              </a:solidFill>
              <a:latin typeface="微软雅黑" pitchFamily="34" charset="-122"/>
            </a:endParaRPr>
          </a:p>
          <a:p>
            <a:pPr marL="609600" indent="-609600" eaLnBrk="1" hangingPunct="1">
              <a:buFontTx/>
              <a:buNone/>
            </a:pPr>
            <a:r>
              <a:rPr lang="en-US" altLang="zh-CN" sz="2200" b="0" dirty="0" smtClean="0">
                <a:latin typeface="微软雅黑" pitchFamily="34" charset="-122"/>
              </a:rPr>
              <a:t>[+7]</a:t>
            </a:r>
            <a:r>
              <a:rPr lang="zh-CN" altLang="en-US" sz="2200" b="0" baseline="-25000" dirty="0" smtClean="0">
                <a:latin typeface="微软雅黑" pitchFamily="34" charset="-122"/>
              </a:rPr>
              <a:t>原</a:t>
            </a:r>
            <a:r>
              <a:rPr lang="en-US" altLang="zh-CN" sz="2200" b="0" dirty="0" smtClean="0">
                <a:latin typeface="微软雅黑" pitchFamily="34" charset="-122"/>
              </a:rPr>
              <a:t>=0</a:t>
            </a:r>
            <a:r>
              <a:rPr lang="zh-CN" altLang="en-US" sz="2200" b="0" dirty="0" smtClean="0">
                <a:latin typeface="微软雅黑" pitchFamily="34" charset="-122"/>
              </a:rPr>
              <a:t>，</a:t>
            </a:r>
            <a:r>
              <a:rPr lang="en-US" altLang="zh-CN" sz="2200" b="0" dirty="0" smtClean="0">
                <a:latin typeface="微软雅黑" pitchFamily="34" charset="-122"/>
              </a:rPr>
              <a:t>0111   </a:t>
            </a:r>
            <a:r>
              <a:rPr lang="en-US" altLang="zh-CN" sz="2200" b="0" dirty="0" smtClean="0">
                <a:solidFill>
                  <a:srgbClr val="0000FF"/>
                </a:solidFill>
                <a:latin typeface="微软雅黑" pitchFamily="34" charset="-122"/>
              </a:rPr>
              <a:t>[-7]</a:t>
            </a:r>
            <a:r>
              <a:rPr lang="zh-CN" altLang="en-US" sz="2200" b="0" baseline="-25000" dirty="0" smtClean="0">
                <a:solidFill>
                  <a:srgbClr val="0000FF"/>
                </a:solidFill>
                <a:latin typeface="微软雅黑" pitchFamily="34" charset="-122"/>
              </a:rPr>
              <a:t>原</a:t>
            </a:r>
            <a:r>
              <a:rPr lang="en-US" altLang="zh-CN" sz="2200" b="0" dirty="0" smtClean="0">
                <a:solidFill>
                  <a:srgbClr val="0000FF"/>
                </a:solidFill>
                <a:latin typeface="微软雅黑" pitchFamily="34" charset="-122"/>
              </a:rPr>
              <a:t>=1</a:t>
            </a:r>
            <a:r>
              <a:rPr lang="zh-CN" altLang="en-US" sz="2200" b="0" dirty="0" smtClean="0">
                <a:solidFill>
                  <a:srgbClr val="0000FF"/>
                </a:solidFill>
                <a:latin typeface="微软雅黑" pitchFamily="34" charset="-122"/>
              </a:rPr>
              <a:t>，</a:t>
            </a:r>
            <a:r>
              <a:rPr lang="en-US" altLang="zh-CN" sz="2200" b="0" dirty="0" smtClean="0">
                <a:solidFill>
                  <a:srgbClr val="0000FF"/>
                </a:solidFill>
                <a:latin typeface="微软雅黑" pitchFamily="34" charset="-122"/>
              </a:rPr>
              <a:t>0111</a:t>
            </a:r>
            <a:r>
              <a:rPr lang="en-US" altLang="zh-CN" sz="2200" b="0" dirty="0" smtClean="0">
                <a:latin typeface="微软雅黑" pitchFamily="34" charset="-122"/>
              </a:rPr>
              <a:t>   [+8]</a:t>
            </a:r>
            <a:r>
              <a:rPr lang="zh-CN" altLang="en-US" sz="2200" b="0" baseline="-25000" dirty="0" smtClean="0">
                <a:latin typeface="微软雅黑" pitchFamily="34" charset="-122"/>
              </a:rPr>
              <a:t>原</a:t>
            </a:r>
            <a:r>
              <a:rPr lang="en-US" altLang="zh-CN" sz="2200" b="0" dirty="0" smtClean="0">
                <a:latin typeface="微软雅黑" pitchFamily="34" charset="-122"/>
              </a:rPr>
              <a:t>=0</a:t>
            </a:r>
            <a:r>
              <a:rPr lang="zh-CN" altLang="en-US" sz="2200" b="0" dirty="0" smtClean="0">
                <a:latin typeface="微软雅黑" pitchFamily="34" charset="-122"/>
              </a:rPr>
              <a:t>，</a:t>
            </a:r>
            <a:r>
              <a:rPr lang="en-US" altLang="zh-CN" sz="2200" b="0" dirty="0" smtClean="0">
                <a:latin typeface="微软雅黑" pitchFamily="34" charset="-122"/>
              </a:rPr>
              <a:t>1000  </a:t>
            </a:r>
            <a:r>
              <a:rPr lang="en-US" altLang="zh-CN" sz="2200" b="0" dirty="0" smtClean="0">
                <a:solidFill>
                  <a:srgbClr val="FF3399"/>
                </a:solidFill>
                <a:latin typeface="微软雅黑" pitchFamily="34" charset="-122"/>
              </a:rPr>
              <a:t>[-8]</a:t>
            </a:r>
            <a:r>
              <a:rPr lang="zh-CN" altLang="en-US" sz="2200" b="0" baseline="-25000" dirty="0" smtClean="0">
                <a:solidFill>
                  <a:srgbClr val="FF3399"/>
                </a:solidFill>
                <a:latin typeface="微软雅黑" pitchFamily="34" charset="-122"/>
              </a:rPr>
              <a:t>原 </a:t>
            </a:r>
            <a:r>
              <a:rPr lang="en-US" altLang="zh-CN" sz="2200" b="0" dirty="0" smtClean="0">
                <a:solidFill>
                  <a:srgbClr val="FF3399"/>
                </a:solidFill>
                <a:latin typeface="微软雅黑" pitchFamily="34" charset="-122"/>
              </a:rPr>
              <a:t>=1</a:t>
            </a:r>
            <a:r>
              <a:rPr lang="zh-CN" altLang="en-US" sz="2200" b="0" dirty="0" smtClean="0">
                <a:solidFill>
                  <a:srgbClr val="FF3399"/>
                </a:solidFill>
                <a:latin typeface="微软雅黑" pitchFamily="34" charset="-122"/>
              </a:rPr>
              <a:t>，</a:t>
            </a:r>
            <a:r>
              <a:rPr lang="en-US" altLang="zh-CN" sz="2200" b="0" dirty="0" smtClean="0">
                <a:solidFill>
                  <a:srgbClr val="FF3399"/>
                </a:solidFill>
                <a:latin typeface="微软雅黑" pitchFamily="34" charset="-122"/>
              </a:rPr>
              <a:t>1000</a:t>
            </a:r>
            <a:r>
              <a:rPr lang="en-US" altLang="zh-CN" sz="2200" b="0" dirty="0" smtClean="0">
                <a:latin typeface="微软雅黑" pitchFamily="34" charset="-122"/>
              </a:rPr>
              <a:t> </a:t>
            </a:r>
            <a:endParaRPr lang="en-US" altLang="zh-CN" sz="2200" b="0" dirty="0" smtClean="0">
              <a:latin typeface="微软雅黑" pitchFamily="34" charset="-122"/>
            </a:endParaRPr>
          </a:p>
          <a:p>
            <a:pPr marL="609600" indent="-609600" eaLnBrk="1" hangingPunct="1">
              <a:buFontTx/>
              <a:buNone/>
            </a:pPr>
            <a:r>
              <a:rPr lang="en-US" altLang="zh-CN" sz="2200" b="0" dirty="0" smtClean="0">
                <a:latin typeface="微软雅黑" pitchFamily="34" charset="-122"/>
              </a:rPr>
              <a:t>[+7]</a:t>
            </a:r>
            <a:r>
              <a:rPr lang="zh-CN" altLang="en-US" sz="2200" b="0" baseline="-25000" dirty="0" smtClean="0">
                <a:latin typeface="微软雅黑" pitchFamily="34" charset="-122"/>
              </a:rPr>
              <a:t>补</a:t>
            </a:r>
            <a:r>
              <a:rPr lang="en-US" altLang="zh-CN" sz="2200" b="0" dirty="0" smtClean="0">
                <a:latin typeface="微软雅黑" pitchFamily="34" charset="-122"/>
              </a:rPr>
              <a:t>=0</a:t>
            </a:r>
            <a:r>
              <a:rPr lang="zh-CN" altLang="en-US" sz="2200" b="0" dirty="0" smtClean="0">
                <a:latin typeface="微软雅黑" pitchFamily="34" charset="-122"/>
              </a:rPr>
              <a:t>，</a:t>
            </a:r>
            <a:r>
              <a:rPr lang="en-US" altLang="zh-CN" sz="2200" b="0" dirty="0" smtClean="0">
                <a:latin typeface="微软雅黑" pitchFamily="34" charset="-122"/>
              </a:rPr>
              <a:t>0111</a:t>
            </a:r>
            <a:r>
              <a:rPr lang="en-US" altLang="zh-CN" sz="2200" b="0" dirty="0" smtClean="0">
                <a:solidFill>
                  <a:srgbClr val="FF3399"/>
                </a:solidFill>
                <a:latin typeface="微软雅黑" pitchFamily="34" charset="-122"/>
              </a:rPr>
              <a:t>   </a:t>
            </a:r>
            <a:r>
              <a:rPr lang="en-US" altLang="zh-CN" sz="2200" b="0" dirty="0" smtClean="0">
                <a:solidFill>
                  <a:srgbClr val="0000FF"/>
                </a:solidFill>
                <a:latin typeface="微软雅黑" pitchFamily="34" charset="-122"/>
              </a:rPr>
              <a:t>[-7]</a:t>
            </a:r>
            <a:r>
              <a:rPr lang="zh-CN" altLang="en-US" sz="2200" b="0" baseline="-25000" dirty="0" smtClean="0">
                <a:solidFill>
                  <a:srgbClr val="0000FF"/>
                </a:solidFill>
                <a:latin typeface="微软雅黑" pitchFamily="34" charset="-122"/>
              </a:rPr>
              <a:t>补</a:t>
            </a:r>
            <a:r>
              <a:rPr lang="en-US" altLang="zh-CN" sz="2200" b="0" dirty="0" smtClean="0">
                <a:solidFill>
                  <a:srgbClr val="0000FF"/>
                </a:solidFill>
                <a:latin typeface="微软雅黑" pitchFamily="34" charset="-122"/>
              </a:rPr>
              <a:t>=1</a:t>
            </a:r>
            <a:r>
              <a:rPr lang="zh-CN" altLang="en-US" sz="2200" b="0" dirty="0" smtClean="0">
                <a:solidFill>
                  <a:srgbClr val="0000FF"/>
                </a:solidFill>
                <a:latin typeface="微软雅黑" pitchFamily="34" charset="-122"/>
              </a:rPr>
              <a:t>，</a:t>
            </a:r>
            <a:r>
              <a:rPr lang="en-US" altLang="zh-CN" sz="2200" b="0" dirty="0" smtClean="0">
                <a:solidFill>
                  <a:srgbClr val="0000FF"/>
                </a:solidFill>
                <a:latin typeface="微软雅黑" pitchFamily="34" charset="-122"/>
              </a:rPr>
              <a:t>1001</a:t>
            </a:r>
            <a:r>
              <a:rPr lang="en-US" altLang="zh-CN" sz="2200" b="0" dirty="0" smtClean="0">
                <a:solidFill>
                  <a:srgbClr val="FF3399"/>
                </a:solidFill>
                <a:latin typeface="微软雅黑" pitchFamily="34" charset="-122"/>
              </a:rPr>
              <a:t>   </a:t>
            </a:r>
            <a:r>
              <a:rPr lang="en-US" altLang="zh-CN" sz="2200" b="0" dirty="0" smtClean="0">
                <a:latin typeface="微软雅黑" pitchFamily="34" charset="-122"/>
              </a:rPr>
              <a:t>[+8]</a:t>
            </a:r>
            <a:r>
              <a:rPr lang="zh-CN" altLang="en-US" sz="2200" b="0" baseline="-25000" dirty="0" smtClean="0">
                <a:latin typeface="微软雅黑" pitchFamily="34" charset="-122"/>
              </a:rPr>
              <a:t>补</a:t>
            </a:r>
            <a:r>
              <a:rPr lang="en-US" altLang="zh-CN" sz="2200" b="0" dirty="0" smtClean="0">
                <a:latin typeface="微软雅黑" pitchFamily="34" charset="-122"/>
              </a:rPr>
              <a:t>=0</a:t>
            </a:r>
            <a:r>
              <a:rPr lang="zh-CN" altLang="en-US" sz="2200" b="0" dirty="0" smtClean="0">
                <a:latin typeface="微软雅黑" pitchFamily="34" charset="-122"/>
              </a:rPr>
              <a:t>，</a:t>
            </a:r>
            <a:r>
              <a:rPr lang="en-US" altLang="zh-CN" sz="2200" b="0" dirty="0" smtClean="0">
                <a:latin typeface="微软雅黑" pitchFamily="34" charset="-122"/>
              </a:rPr>
              <a:t>1000  </a:t>
            </a:r>
            <a:r>
              <a:rPr lang="en-US" altLang="zh-CN" sz="2200" b="0" dirty="0" smtClean="0">
                <a:solidFill>
                  <a:srgbClr val="FF3399"/>
                </a:solidFill>
                <a:latin typeface="微软雅黑" pitchFamily="34" charset="-122"/>
              </a:rPr>
              <a:t>[-8]</a:t>
            </a:r>
            <a:r>
              <a:rPr lang="zh-CN" altLang="en-US" sz="2200" b="0" baseline="-25000" dirty="0" smtClean="0">
                <a:solidFill>
                  <a:srgbClr val="FF3399"/>
                </a:solidFill>
                <a:latin typeface="微软雅黑" pitchFamily="34" charset="-122"/>
              </a:rPr>
              <a:t>补 </a:t>
            </a:r>
            <a:r>
              <a:rPr lang="en-US" altLang="zh-CN" sz="2200" b="0" dirty="0" smtClean="0">
                <a:solidFill>
                  <a:srgbClr val="FF3399"/>
                </a:solidFill>
                <a:latin typeface="微软雅黑" pitchFamily="34" charset="-122"/>
              </a:rPr>
              <a:t>=1</a:t>
            </a:r>
            <a:r>
              <a:rPr lang="zh-CN" altLang="en-US" sz="2200" b="0" dirty="0" smtClean="0">
                <a:solidFill>
                  <a:srgbClr val="FF3399"/>
                </a:solidFill>
                <a:latin typeface="微软雅黑" pitchFamily="34" charset="-122"/>
              </a:rPr>
              <a:t>，</a:t>
            </a:r>
            <a:r>
              <a:rPr lang="en-US" altLang="zh-CN" sz="2200" b="0" dirty="0" smtClean="0">
                <a:solidFill>
                  <a:srgbClr val="FF3399"/>
                </a:solidFill>
                <a:latin typeface="微软雅黑" pitchFamily="34" charset="-122"/>
              </a:rPr>
              <a:t>1000</a:t>
            </a:r>
            <a:endParaRPr lang="en-US" altLang="zh-CN" sz="2200" b="0" dirty="0" smtClean="0">
              <a:latin typeface="微软雅黑" pitchFamily="34" charset="-122"/>
            </a:endParaRPr>
          </a:p>
          <a:p>
            <a:pPr marL="609600" indent="-609600">
              <a:spcBef>
                <a:spcPct val="0"/>
              </a:spcBef>
              <a:buFontTx/>
              <a:buNone/>
            </a:pPr>
            <a:endParaRPr lang="en-US" altLang="zh-CN" sz="2200" b="0" dirty="0" smtClean="0">
              <a:solidFill>
                <a:srgbClr val="0000FF"/>
              </a:solidFill>
              <a:latin typeface="微软雅黑" pitchFamily="34" charset="-122"/>
            </a:endParaRPr>
          </a:p>
          <a:p>
            <a:pPr marL="609600" indent="-609600">
              <a:spcBef>
                <a:spcPct val="0"/>
              </a:spcBef>
              <a:buFontTx/>
              <a:buNone/>
            </a:pPr>
            <a:r>
              <a:rPr lang="en-US" altLang="zh-CN" sz="2200" b="0" dirty="0" smtClean="0">
                <a:solidFill>
                  <a:srgbClr val="0000FF"/>
                </a:solidFill>
                <a:latin typeface="微软雅黑" pitchFamily="34" charset="-122"/>
              </a:rPr>
              <a:t>2.    </a:t>
            </a:r>
            <a:r>
              <a:rPr lang="zh-CN" altLang="en-US" sz="2200" b="0" dirty="0" smtClean="0">
                <a:solidFill>
                  <a:srgbClr val="0000FF"/>
                </a:solidFill>
                <a:latin typeface="微软雅黑" pitchFamily="34" charset="-122"/>
              </a:rPr>
              <a:t>机器字长</a:t>
            </a:r>
            <a:r>
              <a:rPr lang="en-US" altLang="zh-CN" sz="2200" b="0" dirty="0" smtClean="0">
                <a:solidFill>
                  <a:srgbClr val="FF3300"/>
                </a:solidFill>
                <a:latin typeface="微软雅黑" pitchFamily="34" charset="-122"/>
              </a:rPr>
              <a:t>4</a:t>
            </a:r>
            <a:r>
              <a:rPr lang="zh-CN" altLang="en-US" sz="2200" b="0" dirty="0" smtClean="0">
                <a:solidFill>
                  <a:srgbClr val="0000FF"/>
                </a:solidFill>
                <a:latin typeface="微软雅黑" pitchFamily="34" charset="-122"/>
              </a:rPr>
              <a:t>位</a:t>
            </a:r>
            <a:endParaRPr lang="zh-CN" altLang="en-US" sz="2200" b="0" dirty="0" smtClean="0">
              <a:latin typeface="微软雅黑" pitchFamily="34" charset="-122"/>
            </a:endParaRPr>
          </a:p>
          <a:p>
            <a:pPr marL="609600" indent="-609600">
              <a:spcBef>
                <a:spcPct val="0"/>
              </a:spcBef>
              <a:buFontTx/>
              <a:buNone/>
            </a:pPr>
            <a:r>
              <a:rPr lang="en-US" altLang="zh-CN" sz="2200" b="0" dirty="0" smtClean="0">
                <a:latin typeface="微软雅黑" pitchFamily="34" charset="-122"/>
              </a:rPr>
              <a:t>[+7]</a:t>
            </a:r>
            <a:r>
              <a:rPr lang="zh-CN" altLang="en-US" sz="2200" b="0" baseline="-25000" dirty="0" smtClean="0">
                <a:latin typeface="微软雅黑" pitchFamily="34" charset="-122"/>
              </a:rPr>
              <a:t>原</a:t>
            </a:r>
            <a:r>
              <a:rPr lang="en-US" altLang="zh-CN" sz="2200" b="0" dirty="0" smtClean="0">
                <a:latin typeface="微软雅黑" pitchFamily="34" charset="-122"/>
              </a:rPr>
              <a:t>=0</a:t>
            </a:r>
            <a:r>
              <a:rPr lang="zh-CN" altLang="en-US" sz="2200" b="0" dirty="0" smtClean="0">
                <a:latin typeface="微软雅黑" pitchFamily="34" charset="-122"/>
              </a:rPr>
              <a:t>，</a:t>
            </a:r>
            <a:r>
              <a:rPr lang="en-US" altLang="zh-CN" sz="2200" b="0" dirty="0" smtClean="0">
                <a:latin typeface="微软雅黑" pitchFamily="34" charset="-122"/>
              </a:rPr>
              <a:t>111   </a:t>
            </a:r>
            <a:r>
              <a:rPr lang="en-US" altLang="zh-CN" sz="2200" b="0" dirty="0" smtClean="0">
                <a:solidFill>
                  <a:srgbClr val="0000FF"/>
                </a:solidFill>
                <a:latin typeface="微软雅黑" pitchFamily="34" charset="-122"/>
              </a:rPr>
              <a:t>[-7]</a:t>
            </a:r>
            <a:r>
              <a:rPr lang="zh-CN" altLang="en-US" sz="2200" b="0" baseline="-25000" dirty="0" smtClean="0">
                <a:solidFill>
                  <a:srgbClr val="0000FF"/>
                </a:solidFill>
                <a:latin typeface="微软雅黑" pitchFamily="34" charset="-122"/>
              </a:rPr>
              <a:t>原</a:t>
            </a:r>
            <a:r>
              <a:rPr lang="en-US" altLang="zh-CN" sz="2200" b="0" dirty="0" smtClean="0">
                <a:solidFill>
                  <a:srgbClr val="0000FF"/>
                </a:solidFill>
                <a:latin typeface="微软雅黑" pitchFamily="34" charset="-122"/>
              </a:rPr>
              <a:t>=1</a:t>
            </a:r>
            <a:r>
              <a:rPr lang="zh-CN" altLang="en-US" sz="2200" b="0" dirty="0" smtClean="0">
                <a:solidFill>
                  <a:srgbClr val="0000FF"/>
                </a:solidFill>
                <a:latin typeface="微软雅黑" pitchFamily="34" charset="-122"/>
              </a:rPr>
              <a:t>，</a:t>
            </a:r>
            <a:r>
              <a:rPr lang="en-US" altLang="zh-CN" sz="2200" b="0" dirty="0" smtClean="0">
                <a:solidFill>
                  <a:srgbClr val="0000FF"/>
                </a:solidFill>
                <a:latin typeface="微软雅黑" pitchFamily="34" charset="-122"/>
              </a:rPr>
              <a:t>111</a:t>
            </a:r>
            <a:r>
              <a:rPr lang="en-US" altLang="zh-CN" sz="2200" b="0" dirty="0" smtClean="0">
                <a:latin typeface="微软雅黑" pitchFamily="34" charset="-122"/>
              </a:rPr>
              <a:t>   [+8]</a:t>
            </a:r>
            <a:r>
              <a:rPr lang="zh-CN" altLang="en-US" sz="2200" b="0" baseline="-25000" dirty="0" smtClean="0">
                <a:latin typeface="微软雅黑" pitchFamily="34" charset="-122"/>
              </a:rPr>
              <a:t>原</a:t>
            </a:r>
            <a:r>
              <a:rPr lang="en-US" altLang="zh-CN" sz="2200" b="0" dirty="0" smtClean="0">
                <a:latin typeface="微软雅黑" pitchFamily="34" charset="-122"/>
              </a:rPr>
              <a:t>= </a:t>
            </a:r>
            <a:r>
              <a:rPr lang="zh-CN" altLang="en-US" sz="2200" b="0" dirty="0" smtClean="0">
                <a:latin typeface="微软雅黑" pitchFamily="34" charset="-122"/>
              </a:rPr>
              <a:t>溢出    </a:t>
            </a:r>
            <a:r>
              <a:rPr lang="en-US" altLang="zh-CN" sz="2200" b="0" dirty="0" smtClean="0">
                <a:solidFill>
                  <a:srgbClr val="FF3399"/>
                </a:solidFill>
                <a:latin typeface="微软雅黑" pitchFamily="34" charset="-122"/>
              </a:rPr>
              <a:t>[-8]</a:t>
            </a:r>
            <a:r>
              <a:rPr lang="zh-CN" altLang="en-US" sz="2200" b="0" baseline="-25000" dirty="0" smtClean="0">
                <a:solidFill>
                  <a:srgbClr val="FF3399"/>
                </a:solidFill>
                <a:latin typeface="微软雅黑" pitchFamily="34" charset="-122"/>
              </a:rPr>
              <a:t>原 </a:t>
            </a:r>
            <a:r>
              <a:rPr lang="en-US" altLang="zh-CN" sz="2200" b="0" dirty="0" smtClean="0">
                <a:solidFill>
                  <a:srgbClr val="FF3399"/>
                </a:solidFill>
                <a:latin typeface="微软雅黑" pitchFamily="34" charset="-122"/>
              </a:rPr>
              <a:t>= </a:t>
            </a:r>
            <a:r>
              <a:rPr lang="zh-CN" altLang="en-US" sz="2200" b="0" dirty="0" smtClean="0">
                <a:latin typeface="微软雅黑" pitchFamily="34" charset="-122"/>
              </a:rPr>
              <a:t>溢出</a:t>
            </a:r>
            <a:endParaRPr lang="zh-CN" altLang="en-US" sz="2200" b="0" dirty="0" smtClean="0">
              <a:latin typeface="微软雅黑" pitchFamily="34" charset="-122"/>
            </a:endParaRPr>
          </a:p>
          <a:p>
            <a:pPr marL="609600" indent="-609600" eaLnBrk="1" hangingPunct="1">
              <a:buFontTx/>
              <a:buNone/>
            </a:pPr>
            <a:r>
              <a:rPr lang="en-US" altLang="zh-CN" sz="2200" b="0" dirty="0" smtClean="0">
                <a:latin typeface="微软雅黑" pitchFamily="34" charset="-122"/>
              </a:rPr>
              <a:t>[+7]</a:t>
            </a:r>
            <a:r>
              <a:rPr lang="zh-CN" altLang="en-US" sz="2200" b="0" baseline="-25000" dirty="0" smtClean="0">
                <a:latin typeface="微软雅黑" pitchFamily="34" charset="-122"/>
              </a:rPr>
              <a:t>补</a:t>
            </a:r>
            <a:r>
              <a:rPr lang="en-US" altLang="zh-CN" sz="2200" b="0" dirty="0" smtClean="0">
                <a:latin typeface="微软雅黑" pitchFamily="34" charset="-122"/>
              </a:rPr>
              <a:t>=0</a:t>
            </a:r>
            <a:r>
              <a:rPr lang="zh-CN" altLang="en-US" sz="2200" b="0" dirty="0" smtClean="0">
                <a:latin typeface="微软雅黑" pitchFamily="34" charset="-122"/>
              </a:rPr>
              <a:t>，</a:t>
            </a:r>
            <a:r>
              <a:rPr lang="en-US" altLang="zh-CN" sz="2200" b="0" dirty="0" smtClean="0">
                <a:latin typeface="微软雅黑" pitchFamily="34" charset="-122"/>
              </a:rPr>
              <a:t>111</a:t>
            </a:r>
            <a:r>
              <a:rPr lang="en-US" altLang="zh-CN" sz="2200" b="0" dirty="0" smtClean="0">
                <a:solidFill>
                  <a:srgbClr val="FF3399"/>
                </a:solidFill>
                <a:latin typeface="微软雅黑" pitchFamily="34" charset="-122"/>
              </a:rPr>
              <a:t>   </a:t>
            </a:r>
            <a:r>
              <a:rPr lang="en-US" altLang="zh-CN" sz="2200" b="0" dirty="0" smtClean="0">
                <a:solidFill>
                  <a:srgbClr val="0000FF"/>
                </a:solidFill>
                <a:latin typeface="微软雅黑" pitchFamily="34" charset="-122"/>
              </a:rPr>
              <a:t>[-7]</a:t>
            </a:r>
            <a:r>
              <a:rPr lang="zh-CN" altLang="en-US" sz="2200" b="0" baseline="-25000" dirty="0" smtClean="0">
                <a:solidFill>
                  <a:srgbClr val="0000FF"/>
                </a:solidFill>
                <a:latin typeface="微软雅黑" pitchFamily="34" charset="-122"/>
              </a:rPr>
              <a:t>补</a:t>
            </a:r>
            <a:r>
              <a:rPr lang="en-US" altLang="zh-CN" sz="2200" b="0" dirty="0" smtClean="0">
                <a:solidFill>
                  <a:srgbClr val="0000FF"/>
                </a:solidFill>
                <a:latin typeface="微软雅黑" pitchFamily="34" charset="-122"/>
              </a:rPr>
              <a:t>=1</a:t>
            </a:r>
            <a:r>
              <a:rPr lang="zh-CN" altLang="en-US" sz="2200" b="0" dirty="0" smtClean="0">
                <a:solidFill>
                  <a:srgbClr val="0000FF"/>
                </a:solidFill>
                <a:latin typeface="微软雅黑" pitchFamily="34" charset="-122"/>
              </a:rPr>
              <a:t>，</a:t>
            </a:r>
            <a:r>
              <a:rPr lang="en-US" altLang="zh-CN" sz="2200" b="0" dirty="0" smtClean="0">
                <a:solidFill>
                  <a:srgbClr val="0000FF"/>
                </a:solidFill>
                <a:latin typeface="微软雅黑" pitchFamily="34" charset="-122"/>
              </a:rPr>
              <a:t>001</a:t>
            </a:r>
            <a:r>
              <a:rPr lang="en-US" altLang="zh-CN" sz="2200" b="0" dirty="0" smtClean="0">
                <a:solidFill>
                  <a:srgbClr val="FF3399"/>
                </a:solidFill>
                <a:latin typeface="微软雅黑" pitchFamily="34" charset="-122"/>
              </a:rPr>
              <a:t>   </a:t>
            </a:r>
            <a:r>
              <a:rPr lang="en-US" altLang="zh-CN" sz="2200" b="0" dirty="0" smtClean="0">
                <a:latin typeface="微软雅黑" pitchFamily="34" charset="-122"/>
              </a:rPr>
              <a:t>[+8]</a:t>
            </a:r>
            <a:r>
              <a:rPr lang="zh-CN" altLang="en-US" sz="2200" b="0" baseline="-25000" dirty="0" smtClean="0">
                <a:latin typeface="微软雅黑" pitchFamily="34" charset="-122"/>
              </a:rPr>
              <a:t>补</a:t>
            </a:r>
            <a:r>
              <a:rPr lang="en-US" altLang="zh-CN" sz="2200" b="0" dirty="0" smtClean="0">
                <a:latin typeface="微软雅黑" pitchFamily="34" charset="-122"/>
              </a:rPr>
              <a:t>= </a:t>
            </a:r>
            <a:r>
              <a:rPr lang="zh-CN" altLang="en-US" sz="2200" b="0" dirty="0" smtClean="0">
                <a:latin typeface="微软雅黑" pitchFamily="34" charset="-122"/>
              </a:rPr>
              <a:t>溢出    </a:t>
            </a:r>
            <a:r>
              <a:rPr lang="en-US" altLang="zh-CN" sz="2200" b="0" dirty="0" smtClean="0">
                <a:solidFill>
                  <a:srgbClr val="FF3399"/>
                </a:solidFill>
                <a:latin typeface="微软雅黑" pitchFamily="34" charset="-122"/>
              </a:rPr>
              <a:t>[-8]</a:t>
            </a:r>
            <a:r>
              <a:rPr lang="zh-CN" altLang="en-US" sz="2200" b="0" baseline="-25000" dirty="0" smtClean="0">
                <a:solidFill>
                  <a:srgbClr val="FF3399"/>
                </a:solidFill>
                <a:latin typeface="微软雅黑" pitchFamily="34" charset="-122"/>
              </a:rPr>
              <a:t>补 </a:t>
            </a:r>
            <a:r>
              <a:rPr lang="en-US" altLang="zh-CN" sz="2200" b="0" dirty="0" smtClean="0">
                <a:solidFill>
                  <a:srgbClr val="FF3399"/>
                </a:solidFill>
                <a:latin typeface="微软雅黑" pitchFamily="34" charset="-122"/>
              </a:rPr>
              <a:t>=1</a:t>
            </a:r>
            <a:r>
              <a:rPr lang="zh-CN" altLang="en-US" sz="2200" b="0" dirty="0" smtClean="0">
                <a:solidFill>
                  <a:srgbClr val="FF3399"/>
                </a:solidFill>
                <a:latin typeface="微软雅黑" pitchFamily="34" charset="-122"/>
              </a:rPr>
              <a:t>，</a:t>
            </a:r>
            <a:r>
              <a:rPr lang="en-US" altLang="zh-CN" sz="2200" b="0" dirty="0" smtClean="0">
                <a:solidFill>
                  <a:srgbClr val="FF3399"/>
                </a:solidFill>
                <a:latin typeface="微软雅黑" pitchFamily="34" charset="-122"/>
              </a:rPr>
              <a:t>000</a:t>
            </a:r>
            <a:r>
              <a:rPr lang="en-US" altLang="zh-CN" sz="2200" b="0" dirty="0" smtClean="0">
                <a:latin typeface="微软雅黑" pitchFamily="34" charset="-122"/>
              </a:rPr>
              <a:t> </a:t>
            </a:r>
            <a:endParaRPr lang="en-US" altLang="zh-CN" sz="2200" b="0" dirty="0" smtClean="0">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ou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ou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ox(ou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ox(ou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box(out)">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box(out)">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box(out)">
                                      <p:cBhvr>
                                        <p:cTn id="3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5"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44062"/>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矩形 9"/>
          <p:cNvSpPr/>
          <p:nvPr/>
        </p:nvSpPr>
        <p:spPr>
          <a:xfrm>
            <a:off x="107504" y="12607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2</a:t>
            </a:r>
            <a:r>
              <a:rPr lang="zh-CN" altLang="en-US" sz="2400" b="1" kern="0" dirty="0" smtClean="0">
                <a:solidFill>
                  <a:srgbClr val="FF0000"/>
                </a:solidFill>
                <a:latin typeface="微软雅黑" pitchFamily="34" charset="-122"/>
                <a:ea typeface="微软雅黑" pitchFamily="34" charset="-122"/>
              </a:rPr>
              <a:t>）补码表示法</a:t>
            </a:r>
            <a:endParaRPr lang="en-US" altLang="zh-CN" sz="2400" b="1" kern="0" dirty="0" smtClean="0">
              <a:solidFill>
                <a:srgbClr val="FF0000"/>
              </a:solidFill>
              <a:latin typeface="微软雅黑" pitchFamily="34" charset="-122"/>
              <a:ea typeface="微软雅黑" pitchFamily="34" charset="-122"/>
            </a:endParaRPr>
          </a:p>
        </p:txBody>
      </p:sp>
      <p:sp>
        <p:nvSpPr>
          <p:cNvPr id="11" name="Text Box 3"/>
          <p:cNvSpPr txBox="1">
            <a:spLocks noChangeArrowheads="1"/>
          </p:cNvSpPr>
          <p:nvPr/>
        </p:nvSpPr>
        <p:spPr bwMode="auto">
          <a:xfrm>
            <a:off x="178432" y="1850119"/>
            <a:ext cx="8686800" cy="385192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609600" indent="-609600" eaLnBrk="1" hangingPunct="1">
              <a:lnSpc>
                <a:spcPct val="90000"/>
              </a:lnSpc>
              <a:spcBef>
                <a:spcPct val="50000"/>
              </a:spcBef>
              <a:buFontTx/>
              <a:buNone/>
            </a:pPr>
            <a:r>
              <a:rPr lang="zh-CN" altLang="en-US" b="0" dirty="0" smtClean="0">
                <a:latin typeface="微软雅黑" pitchFamily="34" charset="-122"/>
              </a:rPr>
              <a:t>例</a:t>
            </a:r>
            <a:r>
              <a:rPr lang="en-US" altLang="zh-CN" b="0" dirty="0" smtClean="0">
                <a:latin typeface="微软雅黑" pitchFamily="34" charset="-122"/>
              </a:rPr>
              <a:t>2</a:t>
            </a:r>
            <a:r>
              <a:rPr lang="zh-CN" altLang="en-US" b="0" dirty="0" smtClean="0">
                <a:latin typeface="微软雅黑" pitchFamily="34" charset="-122"/>
              </a:rPr>
              <a:t>：分别写出机器字长</a:t>
            </a:r>
            <a:r>
              <a:rPr lang="en-US" altLang="zh-CN" b="0" dirty="0" smtClean="0">
                <a:solidFill>
                  <a:srgbClr val="FF3300"/>
                </a:solidFill>
                <a:latin typeface="微软雅黑" pitchFamily="34" charset="-122"/>
              </a:rPr>
              <a:t>8</a:t>
            </a:r>
            <a:r>
              <a:rPr lang="zh-CN" altLang="en-US" b="0" dirty="0" smtClean="0">
                <a:latin typeface="微软雅黑" pitchFamily="34" charset="-122"/>
              </a:rPr>
              <a:t>位，原码和补码表示时所对应的十进制整数和小数的表示范围。</a:t>
            </a:r>
            <a:endParaRPr lang="zh-CN" altLang="en-US" b="0" dirty="0" smtClean="0">
              <a:latin typeface="微软雅黑" pitchFamily="34" charset="-122"/>
            </a:endParaRPr>
          </a:p>
          <a:p>
            <a:pPr marL="609600" indent="-609600" eaLnBrk="1" hangingPunct="1">
              <a:lnSpc>
                <a:spcPct val="90000"/>
              </a:lnSpc>
              <a:spcBef>
                <a:spcPct val="50000"/>
              </a:spcBef>
              <a:buFontTx/>
              <a:buNone/>
            </a:pPr>
            <a:r>
              <a:rPr lang="zh-CN" altLang="en-US" dirty="0" smtClean="0">
                <a:solidFill>
                  <a:srgbClr val="0000FF"/>
                </a:solidFill>
                <a:latin typeface="微软雅黑" pitchFamily="34" charset="-122"/>
              </a:rPr>
              <a:t>原码表示：</a:t>
            </a:r>
            <a:endParaRPr lang="zh-CN" altLang="en-US" dirty="0" smtClean="0">
              <a:solidFill>
                <a:srgbClr val="0000FF"/>
              </a:solidFill>
              <a:latin typeface="微软雅黑" pitchFamily="34" charset="-122"/>
            </a:endParaRPr>
          </a:p>
          <a:p>
            <a:pPr marL="609600" indent="-609600" eaLnBrk="1" hangingPunct="1">
              <a:lnSpc>
                <a:spcPct val="90000"/>
              </a:lnSpc>
              <a:spcBef>
                <a:spcPct val="50000"/>
              </a:spcBef>
              <a:buFontTx/>
              <a:buNone/>
            </a:pPr>
            <a:r>
              <a:rPr lang="zh-CN" altLang="en-US" b="0" dirty="0" smtClean="0">
                <a:latin typeface="微软雅黑" pitchFamily="34" charset="-122"/>
              </a:rPr>
              <a:t>整数范围：－</a:t>
            </a:r>
            <a:r>
              <a:rPr lang="en-US" altLang="zh-CN" b="0" dirty="0" smtClean="0">
                <a:latin typeface="微软雅黑" pitchFamily="34" charset="-122"/>
              </a:rPr>
              <a:t>127≤x ≤ +127  </a:t>
            </a:r>
            <a:r>
              <a:rPr lang="zh-CN" altLang="en-US" b="0" dirty="0" smtClean="0">
                <a:latin typeface="微软雅黑" pitchFamily="34" charset="-122"/>
              </a:rPr>
              <a:t>或：－</a:t>
            </a:r>
            <a:r>
              <a:rPr lang="en-US" altLang="zh-CN" b="0" dirty="0" smtClean="0">
                <a:latin typeface="微软雅黑" pitchFamily="34" charset="-122"/>
              </a:rPr>
              <a:t>128 </a:t>
            </a:r>
            <a:r>
              <a:rPr lang="zh-CN" altLang="en-US" b="0" dirty="0" smtClean="0">
                <a:latin typeface="微软雅黑" pitchFamily="34" charset="-122"/>
              </a:rPr>
              <a:t>＜ </a:t>
            </a:r>
            <a:r>
              <a:rPr lang="en-US" altLang="zh-CN" b="0" dirty="0" smtClean="0">
                <a:latin typeface="微软雅黑" pitchFamily="34" charset="-122"/>
              </a:rPr>
              <a:t>x </a:t>
            </a:r>
            <a:r>
              <a:rPr lang="zh-CN" altLang="en-US" b="0" dirty="0" smtClean="0">
                <a:latin typeface="微软雅黑" pitchFamily="34" charset="-122"/>
              </a:rPr>
              <a:t>＜</a:t>
            </a:r>
            <a:r>
              <a:rPr lang="en-US" altLang="zh-CN" b="0" dirty="0" smtClean="0">
                <a:latin typeface="微软雅黑" pitchFamily="34" charset="-122"/>
              </a:rPr>
              <a:t>+128</a:t>
            </a:r>
            <a:endParaRPr lang="en-US" altLang="zh-CN" b="0" dirty="0" smtClean="0">
              <a:latin typeface="微软雅黑" pitchFamily="34" charset="-122"/>
            </a:endParaRPr>
          </a:p>
          <a:p>
            <a:pPr marL="609600" indent="-609600" eaLnBrk="1" hangingPunct="1">
              <a:lnSpc>
                <a:spcPct val="90000"/>
              </a:lnSpc>
              <a:spcBef>
                <a:spcPct val="50000"/>
              </a:spcBef>
              <a:buFontTx/>
              <a:buNone/>
            </a:pPr>
            <a:r>
              <a:rPr lang="zh-CN" altLang="en-US" b="0" dirty="0" smtClean="0">
                <a:latin typeface="微软雅黑" pitchFamily="34" charset="-122"/>
              </a:rPr>
              <a:t>小数范围：－</a:t>
            </a:r>
            <a:r>
              <a:rPr lang="en-US" altLang="zh-CN" b="0" dirty="0" smtClean="0">
                <a:latin typeface="微软雅黑" pitchFamily="34" charset="-122"/>
              </a:rPr>
              <a:t>(1-2</a:t>
            </a:r>
            <a:r>
              <a:rPr lang="en-US" altLang="zh-CN" b="0" baseline="30000" dirty="0" smtClean="0">
                <a:latin typeface="微软雅黑" pitchFamily="34" charset="-122"/>
              </a:rPr>
              <a:t>-7 </a:t>
            </a:r>
            <a:r>
              <a:rPr lang="en-US" altLang="zh-CN" b="0" dirty="0" smtClean="0">
                <a:latin typeface="微软雅黑" pitchFamily="34" charset="-122"/>
              </a:rPr>
              <a:t>)</a:t>
            </a:r>
            <a:r>
              <a:rPr lang="en-US" altLang="zh-CN" b="0" baseline="30000" dirty="0" smtClean="0">
                <a:latin typeface="微软雅黑" pitchFamily="34" charset="-122"/>
              </a:rPr>
              <a:t> </a:t>
            </a:r>
            <a:r>
              <a:rPr lang="en-US" altLang="zh-CN" b="0" dirty="0" smtClean="0">
                <a:latin typeface="微软雅黑" pitchFamily="34" charset="-122"/>
              </a:rPr>
              <a:t>≤ x ≤ 1 -2</a:t>
            </a:r>
            <a:r>
              <a:rPr lang="en-US" altLang="zh-CN" b="0" baseline="30000" dirty="0" smtClean="0">
                <a:latin typeface="微软雅黑" pitchFamily="34" charset="-122"/>
              </a:rPr>
              <a:t>-7</a:t>
            </a:r>
            <a:r>
              <a:rPr lang="en-US" altLang="zh-CN" b="0" dirty="0" smtClean="0">
                <a:latin typeface="微软雅黑" pitchFamily="34" charset="-122"/>
              </a:rPr>
              <a:t> </a:t>
            </a:r>
            <a:r>
              <a:rPr lang="zh-CN" altLang="en-US" b="0" dirty="0" smtClean="0">
                <a:latin typeface="微软雅黑" pitchFamily="34" charset="-122"/>
              </a:rPr>
              <a:t>或： －</a:t>
            </a:r>
            <a:r>
              <a:rPr lang="en-US" altLang="zh-CN" b="0" dirty="0" smtClean="0">
                <a:latin typeface="微软雅黑" pitchFamily="34" charset="-122"/>
              </a:rPr>
              <a:t>1</a:t>
            </a:r>
            <a:r>
              <a:rPr lang="zh-CN" altLang="en-US" b="0" dirty="0" smtClean="0">
                <a:latin typeface="微软雅黑" pitchFamily="34" charset="-122"/>
              </a:rPr>
              <a:t>＜</a:t>
            </a:r>
            <a:r>
              <a:rPr lang="en-US" altLang="zh-CN" b="0" dirty="0" smtClean="0">
                <a:latin typeface="微软雅黑" pitchFamily="34" charset="-122"/>
              </a:rPr>
              <a:t>x </a:t>
            </a:r>
            <a:r>
              <a:rPr lang="zh-CN" altLang="en-US" b="0" dirty="0" smtClean="0">
                <a:latin typeface="微软雅黑" pitchFamily="34" charset="-122"/>
              </a:rPr>
              <a:t>＜</a:t>
            </a:r>
            <a:r>
              <a:rPr lang="en-US" altLang="zh-CN" b="0" dirty="0" smtClean="0">
                <a:latin typeface="微软雅黑" pitchFamily="34" charset="-122"/>
              </a:rPr>
              <a:t>+1</a:t>
            </a:r>
            <a:endParaRPr lang="en-US" altLang="zh-CN" b="0" dirty="0" smtClean="0">
              <a:latin typeface="微软雅黑" pitchFamily="34" charset="-122"/>
            </a:endParaRPr>
          </a:p>
          <a:p>
            <a:pPr marL="609600" indent="-609600" eaLnBrk="1" hangingPunct="1">
              <a:lnSpc>
                <a:spcPct val="90000"/>
              </a:lnSpc>
              <a:spcBef>
                <a:spcPct val="50000"/>
              </a:spcBef>
              <a:buFontTx/>
              <a:buNone/>
            </a:pPr>
            <a:r>
              <a:rPr lang="zh-CN" altLang="en-US" dirty="0" smtClean="0">
                <a:solidFill>
                  <a:srgbClr val="0000FF"/>
                </a:solidFill>
                <a:latin typeface="微软雅黑" pitchFamily="34" charset="-122"/>
              </a:rPr>
              <a:t>补码表示：</a:t>
            </a:r>
            <a:endParaRPr lang="zh-CN" altLang="en-US" dirty="0" smtClean="0">
              <a:solidFill>
                <a:srgbClr val="0000FF"/>
              </a:solidFill>
              <a:latin typeface="微软雅黑" pitchFamily="34" charset="-122"/>
            </a:endParaRPr>
          </a:p>
          <a:p>
            <a:pPr marL="609600" indent="-609600" eaLnBrk="1" hangingPunct="1">
              <a:lnSpc>
                <a:spcPct val="90000"/>
              </a:lnSpc>
              <a:spcBef>
                <a:spcPct val="50000"/>
              </a:spcBef>
              <a:buFontTx/>
              <a:buNone/>
            </a:pPr>
            <a:r>
              <a:rPr lang="zh-CN" altLang="en-US" b="0" dirty="0" smtClean="0">
                <a:latin typeface="微软雅黑" pitchFamily="34" charset="-122"/>
              </a:rPr>
              <a:t>整数范围：－</a:t>
            </a:r>
            <a:r>
              <a:rPr lang="en-US" altLang="zh-CN" b="0" dirty="0" smtClean="0">
                <a:latin typeface="微软雅黑" pitchFamily="34" charset="-122"/>
              </a:rPr>
              <a:t>128≤x ≤ +127  </a:t>
            </a:r>
            <a:r>
              <a:rPr lang="zh-CN" altLang="en-US" b="0" dirty="0" smtClean="0">
                <a:latin typeface="微软雅黑" pitchFamily="34" charset="-122"/>
              </a:rPr>
              <a:t>或：－</a:t>
            </a:r>
            <a:r>
              <a:rPr lang="en-US" altLang="zh-CN" b="0" dirty="0" smtClean="0">
                <a:latin typeface="微软雅黑" pitchFamily="34" charset="-122"/>
              </a:rPr>
              <a:t>128 ≤ x </a:t>
            </a:r>
            <a:r>
              <a:rPr lang="zh-CN" altLang="en-US" b="0" dirty="0" smtClean="0">
                <a:latin typeface="微软雅黑" pitchFamily="34" charset="-122"/>
              </a:rPr>
              <a:t>＜</a:t>
            </a:r>
            <a:r>
              <a:rPr lang="en-US" altLang="zh-CN" b="0" dirty="0" smtClean="0">
                <a:latin typeface="微软雅黑" pitchFamily="34" charset="-122"/>
              </a:rPr>
              <a:t>+128</a:t>
            </a:r>
            <a:endParaRPr lang="en-US" altLang="zh-CN" b="0" dirty="0" smtClean="0">
              <a:latin typeface="微软雅黑" pitchFamily="34" charset="-122"/>
            </a:endParaRPr>
          </a:p>
          <a:p>
            <a:pPr marL="609600" indent="-609600" eaLnBrk="1" hangingPunct="1">
              <a:lnSpc>
                <a:spcPct val="90000"/>
              </a:lnSpc>
              <a:spcBef>
                <a:spcPct val="50000"/>
              </a:spcBef>
              <a:buFontTx/>
              <a:buNone/>
            </a:pPr>
            <a:r>
              <a:rPr lang="zh-CN" altLang="en-US" b="0" dirty="0" smtClean="0">
                <a:latin typeface="微软雅黑" pitchFamily="34" charset="-122"/>
              </a:rPr>
              <a:t>小数范围：－</a:t>
            </a:r>
            <a:r>
              <a:rPr lang="en-US" altLang="zh-CN" b="0" dirty="0" smtClean="0">
                <a:latin typeface="微软雅黑" pitchFamily="34" charset="-122"/>
              </a:rPr>
              <a:t>1≤ x ≤ 1 -2</a:t>
            </a:r>
            <a:r>
              <a:rPr lang="en-US" altLang="zh-CN" b="0" baseline="30000" dirty="0" smtClean="0">
                <a:latin typeface="微软雅黑" pitchFamily="34" charset="-122"/>
              </a:rPr>
              <a:t>-7</a:t>
            </a:r>
            <a:r>
              <a:rPr lang="en-US" altLang="zh-CN" b="0" dirty="0" smtClean="0">
                <a:latin typeface="微软雅黑" pitchFamily="34" charset="-122"/>
              </a:rPr>
              <a:t>  </a:t>
            </a:r>
            <a:r>
              <a:rPr lang="zh-CN" altLang="en-US" b="0" dirty="0" smtClean="0">
                <a:latin typeface="微软雅黑" pitchFamily="34" charset="-122"/>
              </a:rPr>
              <a:t>或： －</a:t>
            </a:r>
            <a:r>
              <a:rPr lang="en-US" altLang="zh-CN" b="0" dirty="0" smtClean="0">
                <a:latin typeface="微软雅黑" pitchFamily="34" charset="-122"/>
              </a:rPr>
              <a:t>1 ≤ x </a:t>
            </a:r>
            <a:r>
              <a:rPr lang="zh-CN" altLang="en-US" b="0" dirty="0" smtClean="0">
                <a:latin typeface="微软雅黑" pitchFamily="34" charset="-122"/>
              </a:rPr>
              <a:t>＜</a:t>
            </a:r>
            <a:r>
              <a:rPr lang="en-US" altLang="zh-CN" b="0" dirty="0" smtClean="0">
                <a:latin typeface="微软雅黑" pitchFamily="34" charset="-122"/>
              </a:rPr>
              <a:t>+1</a:t>
            </a:r>
            <a:endParaRPr lang="en-US" altLang="zh-CN" b="0" dirty="0" smtClean="0">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5"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36154"/>
            <a:ext cx="8640960" cy="5112568"/>
          </a:xfrm>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5876" y="1268760"/>
            <a:ext cx="7931224" cy="2363724"/>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3</a:t>
            </a:r>
            <a:r>
              <a:rPr lang="zh-CN" altLang="en-US" sz="2400" b="1" kern="0" dirty="0" smtClean="0">
                <a:solidFill>
                  <a:srgbClr val="FF0000"/>
                </a:solidFill>
                <a:latin typeface="微软雅黑" pitchFamily="34" charset="-122"/>
                <a:ea typeface="微软雅黑" pitchFamily="34" charset="-122"/>
              </a:rPr>
              <a:t>）</a:t>
            </a:r>
            <a:r>
              <a:rPr lang="zh-CN" altLang="en-US" sz="2400" b="1" kern="0" dirty="0">
                <a:solidFill>
                  <a:srgbClr val="FF0000"/>
                </a:solidFill>
                <a:latin typeface="微软雅黑" pitchFamily="34" charset="-122"/>
                <a:ea typeface="微软雅黑" pitchFamily="34" charset="-122"/>
              </a:rPr>
              <a:t>移码表示</a:t>
            </a:r>
            <a:r>
              <a:rPr lang="zh-CN" altLang="en-US" sz="2400" b="1" kern="0" dirty="0" smtClean="0">
                <a:solidFill>
                  <a:srgbClr val="FF0000"/>
                </a:solidFill>
                <a:latin typeface="微软雅黑" pitchFamily="34" charset="-122"/>
                <a:ea typeface="微软雅黑" pitchFamily="34" charset="-122"/>
              </a:rPr>
              <a:t>法 </a:t>
            </a:r>
            <a:r>
              <a:rPr lang="en-US" altLang="zh-CN" sz="2400" b="1" kern="0" dirty="0" smtClean="0">
                <a:solidFill>
                  <a:srgbClr val="FF0000"/>
                </a:solidFill>
                <a:latin typeface="微软雅黑" pitchFamily="34" charset="-122"/>
                <a:ea typeface="微软雅黑" pitchFamily="34" charset="-122"/>
              </a:rPr>
              <a:t>(Excess </a:t>
            </a:r>
            <a:r>
              <a:rPr lang="en-US" altLang="zh-CN" sz="2400" b="1" kern="0" dirty="0">
                <a:solidFill>
                  <a:srgbClr val="FF0000"/>
                </a:solidFill>
                <a:latin typeface="微软雅黑" pitchFamily="34" charset="-122"/>
                <a:ea typeface="微软雅黑" pitchFamily="34" charset="-122"/>
              </a:rPr>
              <a:t>/</a:t>
            </a:r>
            <a:r>
              <a:rPr lang="en-US" altLang="zh-CN" sz="2400" b="1" kern="0" dirty="0" smtClean="0">
                <a:solidFill>
                  <a:srgbClr val="FF0000"/>
                </a:solidFill>
                <a:latin typeface="微软雅黑" pitchFamily="34" charset="-122"/>
                <a:ea typeface="微软雅黑" pitchFamily="34" charset="-122"/>
              </a:rPr>
              <a:t>biased notion) </a:t>
            </a:r>
            <a:endParaRPr lang="en-US" altLang="zh-CN" sz="2400" b="1" kern="0" dirty="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移码的定义</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将每一个数值加上一个偏置</a:t>
            </a:r>
            <a:r>
              <a:rPr kumimoji="1" lang="zh-CN" altLang="en-US" sz="2000" dirty="0" smtClean="0">
                <a:solidFill>
                  <a:srgbClr val="000000"/>
                </a:solidFill>
                <a:latin typeface="微软雅黑" pitchFamily="34" charset="-122"/>
                <a:ea typeface="微软雅黑" pitchFamily="34" charset="-122"/>
              </a:rPr>
              <a:t>常数</a:t>
            </a:r>
            <a:endParaRPr kumimoji="1" lang="en-US" altLang="zh-CN" sz="2000" dirty="0" smtClean="0">
              <a:solidFill>
                <a:srgbClr val="000000"/>
              </a:solidFill>
              <a:latin typeface="微软雅黑" pitchFamily="34" charset="-122"/>
              <a:ea typeface="微软雅黑" pitchFamily="34" charset="-122"/>
            </a:endParaRPr>
          </a:p>
          <a:p>
            <a:pPr lvl="1">
              <a:lnSpc>
                <a:spcPct val="150000"/>
              </a:lnSpc>
            </a:pPr>
            <a:r>
              <a:rPr kumimoji="1" lang="zh-CN" altLang="en-US" sz="2000" dirty="0" smtClean="0">
                <a:solidFill>
                  <a:srgbClr val="000000"/>
                </a:solidFill>
                <a:latin typeface="微软雅黑" pitchFamily="34" charset="-122"/>
                <a:ea typeface="微软雅黑" pitchFamily="34" charset="-122"/>
              </a:rPr>
              <a:t>      假定移码的表示位数为</a:t>
            </a:r>
            <a:r>
              <a:rPr kumimoji="1" lang="en-US" altLang="zh-CN" sz="2000" dirty="0" smtClean="0">
                <a:solidFill>
                  <a:srgbClr val="000000"/>
                </a:solidFill>
                <a:latin typeface="微软雅黑" pitchFamily="34" charset="-122"/>
                <a:ea typeface="微软雅黑" pitchFamily="34" charset="-122"/>
              </a:rPr>
              <a:t>n</a:t>
            </a:r>
            <a:r>
              <a:rPr kumimoji="1" lang="zh-CN" altLang="en-US" sz="2000" dirty="0" smtClean="0">
                <a:solidFill>
                  <a:srgbClr val="000000"/>
                </a:solidFill>
                <a:latin typeface="微软雅黑" pitchFamily="34" charset="-122"/>
                <a:ea typeface="微软雅黑" pitchFamily="34" charset="-122"/>
              </a:rPr>
              <a:t>，则对于真值</a:t>
            </a:r>
            <a:r>
              <a:rPr kumimoji="1" lang="en-US" altLang="zh-CN" sz="2000" dirty="0" smtClean="0">
                <a:solidFill>
                  <a:srgbClr val="000000"/>
                </a:solidFill>
                <a:latin typeface="微软雅黑" pitchFamily="34" charset="-122"/>
                <a:ea typeface="微软雅黑" pitchFamily="34" charset="-122"/>
              </a:rPr>
              <a:t>E</a:t>
            </a:r>
            <a:r>
              <a:rPr kumimoji="1" lang="zh-CN" altLang="en-US" sz="2000" dirty="0" smtClean="0">
                <a:solidFill>
                  <a:srgbClr val="000000"/>
                </a:solidFill>
                <a:latin typeface="微软雅黑" pitchFamily="34" charset="-122"/>
                <a:ea typeface="微软雅黑" pitchFamily="34" charset="-122"/>
              </a:rPr>
              <a:t>，其移码为：</a:t>
            </a:r>
            <a:endParaRPr kumimoji="1" lang="en-US" altLang="zh-CN" sz="2000" dirty="0" smtClean="0">
              <a:solidFill>
                <a:srgbClr val="000000"/>
              </a:solidFill>
              <a:latin typeface="微软雅黑" pitchFamily="34" charset="-122"/>
              <a:ea typeface="微软雅黑" pitchFamily="34" charset="-122"/>
            </a:endParaRPr>
          </a:p>
          <a:p>
            <a:pPr lvl="2">
              <a:lnSpc>
                <a:spcPct val="150000"/>
              </a:lnSpc>
            </a:pPr>
            <a:r>
              <a:rPr kumimoji="1" lang="en-US" altLang="zh-CN" sz="2000" dirty="0" smtClean="0">
                <a:solidFill>
                  <a:srgbClr val="000000"/>
                </a:solidFill>
                <a:latin typeface="微软雅黑" pitchFamily="34" charset="-122"/>
                <a:ea typeface="微软雅黑" pitchFamily="34" charset="-122"/>
              </a:rPr>
              <a:t>[E]</a:t>
            </a:r>
            <a:r>
              <a:rPr kumimoji="1" lang="zh-CN" altLang="en-US" sz="2000" baseline="-25000" dirty="0" smtClean="0">
                <a:solidFill>
                  <a:srgbClr val="000000"/>
                </a:solidFill>
                <a:latin typeface="微软雅黑" pitchFamily="34" charset="-122"/>
                <a:ea typeface="微软雅黑" pitchFamily="34" charset="-122"/>
              </a:rPr>
              <a:t>移</a:t>
            </a:r>
            <a:r>
              <a:rPr kumimoji="1" lang="en-US" altLang="zh-CN" sz="2000" dirty="0" smtClean="0">
                <a:solidFill>
                  <a:srgbClr val="000000"/>
                </a:solidFill>
                <a:latin typeface="微软雅黑" pitchFamily="34" charset="-122"/>
                <a:ea typeface="微软雅黑" pitchFamily="34" charset="-122"/>
              </a:rPr>
              <a:t>=2</a:t>
            </a:r>
            <a:r>
              <a:rPr kumimoji="1" lang="en-US" altLang="zh-CN" sz="2000" baseline="30000" dirty="0" smtClean="0">
                <a:solidFill>
                  <a:srgbClr val="000000"/>
                </a:solidFill>
                <a:latin typeface="微软雅黑" pitchFamily="34" charset="-122"/>
                <a:ea typeface="微软雅黑" pitchFamily="34" charset="-122"/>
              </a:rPr>
              <a:t>n-1</a:t>
            </a:r>
            <a:r>
              <a:rPr kumimoji="1" lang="en-US" altLang="zh-CN" sz="2000" dirty="0" smtClean="0">
                <a:solidFill>
                  <a:srgbClr val="000000"/>
                </a:solidFill>
                <a:latin typeface="微软雅黑" pitchFamily="34" charset="-122"/>
                <a:ea typeface="微软雅黑" pitchFamily="34" charset="-122"/>
              </a:rPr>
              <a:t>+E</a:t>
            </a:r>
            <a:r>
              <a:rPr kumimoji="1" lang="zh-CN" altLang="en-US" sz="2000" dirty="0" smtClean="0">
                <a:solidFill>
                  <a:srgbClr val="000000"/>
                </a:solidFill>
                <a:latin typeface="微软雅黑" pitchFamily="34" charset="-122"/>
                <a:ea typeface="微软雅黑" pitchFamily="34" charset="-122"/>
              </a:rPr>
              <a:t>，</a:t>
            </a:r>
            <a:r>
              <a:rPr kumimoji="1" lang="en-US" altLang="zh-CN" sz="2000" dirty="0">
                <a:solidFill>
                  <a:srgbClr val="000000"/>
                </a:solidFill>
                <a:latin typeface="微软雅黑" pitchFamily="34" charset="-122"/>
                <a:ea typeface="微软雅黑" pitchFamily="34" charset="-122"/>
              </a:rPr>
              <a:t>2</a:t>
            </a:r>
            <a:r>
              <a:rPr kumimoji="1" lang="en-US" altLang="zh-CN" sz="2000" baseline="30000" dirty="0">
                <a:solidFill>
                  <a:srgbClr val="000000"/>
                </a:solidFill>
                <a:latin typeface="微软雅黑" pitchFamily="34" charset="-122"/>
                <a:ea typeface="微软雅黑" pitchFamily="34" charset="-122"/>
              </a:rPr>
              <a:t>n-1</a:t>
            </a:r>
            <a:r>
              <a:rPr kumimoji="1" lang="zh-CN" altLang="en-US" sz="2000" dirty="0" smtClean="0">
                <a:solidFill>
                  <a:srgbClr val="000000"/>
                </a:solidFill>
                <a:latin typeface="微软雅黑" pitchFamily="34" charset="-122"/>
                <a:ea typeface="微软雅黑" pitchFamily="34" charset="-122"/>
              </a:rPr>
              <a:t>为偏置常数</a:t>
            </a:r>
            <a:endParaRPr kumimoji="1" lang="en-US" altLang="zh-CN" sz="200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65919" y="1375041"/>
            <a:ext cx="7931224" cy="978729"/>
          </a:xfrm>
          <a:prstGeom prst="rect">
            <a:avLst/>
          </a:prstGeom>
        </p:spPr>
        <p:txBody>
          <a:bodyPr wrap="square">
            <a:spAutoFit/>
          </a:bodyPr>
          <a:lstStyle/>
          <a:p>
            <a:pPr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3</a:t>
            </a:r>
            <a:r>
              <a:rPr lang="zh-CN" altLang="en-US" sz="2400" b="1" kern="0" dirty="0" smtClean="0">
                <a:solidFill>
                  <a:srgbClr val="FF0000"/>
                </a:solidFill>
                <a:latin typeface="微软雅黑" pitchFamily="34" charset="-122"/>
                <a:ea typeface="微软雅黑" pitchFamily="34" charset="-122"/>
              </a:rPr>
              <a:t>）</a:t>
            </a:r>
            <a:r>
              <a:rPr lang="zh-CN" altLang="en-US" sz="2400" b="1" kern="0" dirty="0">
                <a:solidFill>
                  <a:srgbClr val="FF0000"/>
                </a:solidFill>
                <a:latin typeface="微软雅黑" pitchFamily="34" charset="-122"/>
                <a:ea typeface="微软雅黑" pitchFamily="34" charset="-122"/>
              </a:rPr>
              <a:t>移码表示</a:t>
            </a:r>
            <a:r>
              <a:rPr lang="zh-CN" altLang="en-US" sz="2400" b="1" kern="0" dirty="0" smtClean="0">
                <a:solidFill>
                  <a:srgbClr val="FF0000"/>
                </a:solidFill>
                <a:latin typeface="微软雅黑" pitchFamily="34" charset="-122"/>
                <a:ea typeface="微软雅黑" pitchFamily="34" charset="-122"/>
              </a:rPr>
              <a:t>法</a:t>
            </a:r>
            <a:r>
              <a:rPr lang="en-US" altLang="zh-CN" sz="2400" b="1" kern="0" dirty="0">
                <a:solidFill>
                  <a:srgbClr val="FF0000"/>
                </a:solidFill>
                <a:latin typeface="微软雅黑" pitchFamily="34" charset="-122"/>
                <a:ea typeface="微软雅黑" pitchFamily="34" charset="-122"/>
              </a:rPr>
              <a:t>(Excess /biased notion) </a:t>
            </a:r>
            <a:endParaRPr lang="en-US" altLang="zh-CN" sz="2400" b="1" kern="0" dirty="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移码用来表示浮点数的指数</a:t>
            </a:r>
            <a:endParaRPr kumimoji="1" lang="en-US" altLang="zh-CN" sz="2000" dirty="0" smtClean="0">
              <a:solidFill>
                <a:srgbClr val="000000"/>
              </a:solidFill>
              <a:latin typeface="微软雅黑" pitchFamily="34" charset="-122"/>
              <a:ea typeface="微软雅黑" pitchFamily="34" charset="-122"/>
            </a:endParaRPr>
          </a:p>
        </p:txBody>
      </p:sp>
      <p:sp>
        <p:nvSpPr>
          <p:cNvPr id="8" name="Text Box 5"/>
          <p:cNvSpPr txBox="1">
            <a:spLocks noChangeArrowheads="1"/>
          </p:cNvSpPr>
          <p:nvPr/>
        </p:nvSpPr>
        <p:spPr bwMode="auto">
          <a:xfrm>
            <a:off x="533400" y="2852936"/>
            <a:ext cx="36433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latin typeface="微软雅黑" pitchFamily="34" charset="-122"/>
                <a:ea typeface="微软雅黑" pitchFamily="34" charset="-122"/>
                <a:cs typeface="Arial" charset="0"/>
              </a:rPr>
              <a:t>例：</a:t>
            </a:r>
            <a:r>
              <a:rPr lang="en-US" altLang="zh-CN" sz="2000" dirty="0">
                <a:latin typeface="微软雅黑" pitchFamily="34" charset="-122"/>
                <a:ea typeface="微软雅黑" pitchFamily="34" charset="-122"/>
                <a:cs typeface="Arial" charset="0"/>
              </a:rPr>
              <a:t>1.01 x2 </a:t>
            </a:r>
            <a:r>
              <a:rPr lang="en-US" altLang="zh-CN" sz="2000" baseline="30000" dirty="0">
                <a:latin typeface="微软雅黑" pitchFamily="34" charset="-122"/>
                <a:ea typeface="微软雅黑" pitchFamily="34" charset="-122"/>
                <a:cs typeface="Arial" charset="0"/>
              </a:rPr>
              <a:t>-1</a:t>
            </a:r>
            <a:r>
              <a:rPr lang="en-US" altLang="zh-CN" sz="2000" dirty="0">
                <a:latin typeface="微软雅黑" pitchFamily="34" charset="-122"/>
                <a:ea typeface="微软雅黑" pitchFamily="34" charset="-122"/>
                <a:cs typeface="Arial" charset="0"/>
              </a:rPr>
              <a:t>+1.11 x2</a:t>
            </a:r>
            <a:r>
              <a:rPr lang="en-US" altLang="zh-CN" sz="2000" baseline="30000" dirty="0">
                <a:latin typeface="微软雅黑" pitchFamily="34" charset="-122"/>
                <a:ea typeface="微软雅黑" pitchFamily="34" charset="-122"/>
                <a:cs typeface="Arial" charset="0"/>
              </a:rPr>
              <a:t>3 </a:t>
            </a:r>
            <a:endParaRPr lang="zh-CN" altLang="en-US" sz="2000" dirty="0">
              <a:latin typeface="微软雅黑" pitchFamily="34" charset="-122"/>
              <a:ea typeface="微软雅黑" pitchFamily="34" charset="-122"/>
              <a:cs typeface="Arial" charset="0"/>
            </a:endParaRPr>
          </a:p>
        </p:txBody>
      </p:sp>
      <p:grpSp>
        <p:nvGrpSpPr>
          <p:cNvPr id="10" name="Group 15"/>
          <p:cNvGrpSpPr/>
          <p:nvPr/>
        </p:nvGrpSpPr>
        <p:grpSpPr bwMode="auto">
          <a:xfrm>
            <a:off x="3928988" y="3068960"/>
            <a:ext cx="1435100" cy="623887"/>
            <a:chOff x="2349" y="3595"/>
            <a:chExt cx="784" cy="393"/>
          </a:xfrm>
        </p:grpSpPr>
        <p:sp>
          <p:nvSpPr>
            <p:cNvPr id="11" name="AutoShape 9"/>
            <p:cNvSpPr>
              <a:spLocks noChangeArrowheads="1"/>
            </p:cNvSpPr>
            <p:nvPr/>
          </p:nvSpPr>
          <p:spPr bwMode="auto">
            <a:xfrm>
              <a:off x="2356" y="3595"/>
              <a:ext cx="777" cy="393"/>
            </a:xfrm>
            <a:prstGeom prst="rightArrow">
              <a:avLst>
                <a:gd name="adj1" fmla="val 50000"/>
                <a:gd name="adj2" fmla="val 49427"/>
              </a:avLst>
            </a:prstGeom>
            <a:noFill/>
            <a:ln w="12700">
              <a:solidFill>
                <a:srgbClr val="3333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itchFamily="34" charset="-122"/>
                <a:ea typeface="微软雅黑" pitchFamily="34" charset="-122"/>
              </a:endParaRPr>
            </a:p>
          </p:txBody>
        </p:sp>
        <p:sp>
          <p:nvSpPr>
            <p:cNvPr id="12" name="Text Box 10"/>
            <p:cNvSpPr txBox="1">
              <a:spLocks noChangeArrowheads="1"/>
            </p:cNvSpPr>
            <p:nvPr/>
          </p:nvSpPr>
          <p:spPr bwMode="auto">
            <a:xfrm>
              <a:off x="2349" y="3676"/>
              <a:ext cx="7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latin typeface="微软雅黑" pitchFamily="34" charset="-122"/>
                  <a:ea typeface="微软雅黑" pitchFamily="34" charset="-122"/>
                </a:rPr>
                <a:t>简化比较</a:t>
              </a:r>
              <a:endParaRPr lang="zh-CN" altLang="en-US" sz="2000" dirty="0">
                <a:latin typeface="微软雅黑" pitchFamily="34" charset="-122"/>
                <a:ea typeface="微软雅黑" pitchFamily="34" charset="-122"/>
              </a:endParaRPr>
            </a:p>
          </p:txBody>
        </p:sp>
      </p:grpSp>
      <p:grpSp>
        <p:nvGrpSpPr>
          <p:cNvPr id="13" name="Group 14"/>
          <p:cNvGrpSpPr/>
          <p:nvPr/>
        </p:nvGrpSpPr>
        <p:grpSpPr bwMode="auto">
          <a:xfrm>
            <a:off x="1146175" y="3287915"/>
            <a:ext cx="2509838" cy="674688"/>
            <a:chOff x="722" y="3620"/>
            <a:chExt cx="1581" cy="425"/>
          </a:xfrm>
        </p:grpSpPr>
        <p:sp>
          <p:nvSpPr>
            <p:cNvPr id="14" name="Text Box 7"/>
            <p:cNvSpPr txBox="1">
              <a:spLocks noChangeArrowheads="1"/>
            </p:cNvSpPr>
            <p:nvPr/>
          </p:nvSpPr>
          <p:spPr bwMode="auto">
            <a:xfrm>
              <a:off x="722" y="3620"/>
              <a:ext cx="158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CC0000"/>
                  </a:solidFill>
                  <a:latin typeface="微软雅黑" pitchFamily="34" charset="-122"/>
                  <a:ea typeface="微软雅黑" pitchFamily="34" charset="-122"/>
                  <a:cs typeface="Arial" charset="0"/>
                </a:rPr>
                <a:t>补码：</a:t>
              </a:r>
              <a:r>
                <a:rPr lang="en-US" altLang="zh-CN" sz="2000" dirty="0">
                  <a:solidFill>
                    <a:srgbClr val="CC0000"/>
                  </a:solidFill>
                  <a:latin typeface="微软雅黑" pitchFamily="34" charset="-122"/>
                  <a:ea typeface="微软雅黑" pitchFamily="34" charset="-122"/>
                  <a:cs typeface="Arial" charset="0"/>
                </a:rPr>
                <a:t>1111&lt; 0011 ?</a:t>
              </a:r>
              <a:endParaRPr lang="en-US" altLang="zh-CN" sz="2000" dirty="0">
                <a:solidFill>
                  <a:srgbClr val="CC0000"/>
                </a:solidFill>
                <a:latin typeface="微软雅黑" pitchFamily="34" charset="-122"/>
                <a:ea typeface="微软雅黑" pitchFamily="34" charset="-122"/>
                <a:cs typeface="Arial" charset="0"/>
              </a:endParaRPr>
            </a:p>
          </p:txBody>
        </p:sp>
        <p:sp>
          <p:nvSpPr>
            <p:cNvPr id="15" name="Rectangle 11"/>
            <p:cNvSpPr>
              <a:spLocks noChangeArrowheads="1"/>
            </p:cNvSpPr>
            <p:nvPr/>
          </p:nvSpPr>
          <p:spPr bwMode="auto">
            <a:xfrm>
              <a:off x="1004" y="3793"/>
              <a:ext cx="11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CC0000"/>
                  </a:solidFill>
                  <a:latin typeface="微软雅黑" pitchFamily="34" charset="-122"/>
                  <a:ea typeface="微软雅黑" pitchFamily="34" charset="-122"/>
                  <a:cs typeface="Arial" charset="0"/>
                </a:rPr>
                <a:t>    (-1)</a:t>
              </a:r>
              <a:r>
                <a:rPr lang="zh-CN" altLang="en-US" sz="2000">
                  <a:solidFill>
                    <a:srgbClr val="CC0000"/>
                  </a:solidFill>
                  <a:latin typeface="微软雅黑" pitchFamily="34" charset="-122"/>
                  <a:ea typeface="微软雅黑" pitchFamily="34" charset="-122"/>
                  <a:cs typeface="Arial" charset="0"/>
                </a:rPr>
                <a:t>       </a:t>
              </a:r>
              <a:r>
                <a:rPr lang="en-US" altLang="zh-CN" sz="2000">
                  <a:solidFill>
                    <a:srgbClr val="CC0000"/>
                  </a:solidFill>
                  <a:latin typeface="微软雅黑" pitchFamily="34" charset="-122"/>
                  <a:ea typeface="微软雅黑" pitchFamily="34" charset="-122"/>
                  <a:cs typeface="Arial" charset="0"/>
                </a:rPr>
                <a:t>(3)</a:t>
              </a:r>
              <a:endParaRPr lang="en-US" altLang="zh-CN" sz="2000">
                <a:solidFill>
                  <a:srgbClr val="CC0000"/>
                </a:solidFill>
                <a:latin typeface="微软雅黑" pitchFamily="34" charset="-122"/>
                <a:ea typeface="微软雅黑" pitchFamily="34" charset="-122"/>
                <a:cs typeface="Arial" charset="0"/>
              </a:endParaRPr>
            </a:p>
          </p:txBody>
        </p:sp>
      </p:grpSp>
      <p:grpSp>
        <p:nvGrpSpPr>
          <p:cNvPr id="16" name="Group 16"/>
          <p:cNvGrpSpPr/>
          <p:nvPr/>
        </p:nvGrpSpPr>
        <p:grpSpPr bwMode="auto">
          <a:xfrm>
            <a:off x="5249167" y="2867226"/>
            <a:ext cx="3643313" cy="1081088"/>
            <a:chOff x="3040" y="3355"/>
            <a:chExt cx="2295" cy="681"/>
          </a:xfrm>
        </p:grpSpPr>
        <p:sp>
          <p:nvSpPr>
            <p:cNvPr id="17" name="Text Box 6"/>
            <p:cNvSpPr txBox="1">
              <a:spLocks noChangeArrowheads="1"/>
            </p:cNvSpPr>
            <p:nvPr/>
          </p:nvSpPr>
          <p:spPr bwMode="auto">
            <a:xfrm>
              <a:off x="3040" y="3355"/>
              <a:ext cx="22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latin typeface="微软雅黑" pitchFamily="34" charset="-122"/>
                  <a:ea typeface="微软雅黑" pitchFamily="34" charset="-122"/>
                  <a:cs typeface="Arial" charset="0"/>
                </a:rPr>
                <a:t>1.01 x2</a:t>
              </a:r>
              <a:r>
                <a:rPr lang="en-US" altLang="zh-CN" sz="2000" baseline="30000" dirty="0">
                  <a:latin typeface="微软雅黑" pitchFamily="34" charset="-122"/>
                  <a:ea typeface="微软雅黑" pitchFamily="34" charset="-122"/>
                  <a:cs typeface="Arial" charset="0"/>
                </a:rPr>
                <a:t>-1</a:t>
              </a:r>
              <a:r>
                <a:rPr lang="en-US" altLang="zh-CN" sz="2000" baseline="30000" dirty="0">
                  <a:solidFill>
                    <a:srgbClr val="CC0000"/>
                  </a:solidFill>
                  <a:latin typeface="微软雅黑" pitchFamily="34" charset="-122"/>
                  <a:ea typeface="微软雅黑" pitchFamily="34" charset="-122"/>
                  <a:cs typeface="Arial" charset="0"/>
                </a:rPr>
                <a:t>+4</a:t>
              </a:r>
              <a:r>
                <a:rPr lang="en-US" altLang="zh-CN" sz="2000" dirty="0">
                  <a:latin typeface="微软雅黑" pitchFamily="34" charset="-122"/>
                  <a:ea typeface="微软雅黑" pitchFamily="34" charset="-122"/>
                  <a:cs typeface="Arial" charset="0"/>
                </a:rPr>
                <a:t>+1.11 x2</a:t>
              </a:r>
              <a:r>
                <a:rPr lang="en-US" altLang="zh-CN" sz="2000" baseline="30000" dirty="0">
                  <a:latin typeface="微软雅黑" pitchFamily="34" charset="-122"/>
                  <a:ea typeface="微软雅黑" pitchFamily="34" charset="-122"/>
                  <a:cs typeface="Arial" charset="0"/>
                </a:rPr>
                <a:t>3</a:t>
              </a:r>
              <a:r>
                <a:rPr lang="en-US" altLang="zh-CN" sz="2000" baseline="30000" dirty="0">
                  <a:solidFill>
                    <a:srgbClr val="CC0000"/>
                  </a:solidFill>
                  <a:latin typeface="微软雅黑" pitchFamily="34" charset="-122"/>
                  <a:ea typeface="微软雅黑" pitchFamily="34" charset="-122"/>
                  <a:cs typeface="Arial" charset="0"/>
                </a:rPr>
                <a:t>+4</a:t>
              </a:r>
              <a:r>
                <a:rPr lang="en-US" altLang="zh-CN" sz="2000" baseline="30000" dirty="0">
                  <a:latin typeface="微软雅黑" pitchFamily="34" charset="-122"/>
                  <a:ea typeface="微软雅黑" pitchFamily="34" charset="-122"/>
                  <a:cs typeface="Arial" charset="0"/>
                </a:rPr>
                <a:t> </a:t>
              </a:r>
              <a:endParaRPr lang="zh-CN" altLang="en-US" sz="2000" dirty="0">
                <a:latin typeface="微软雅黑" pitchFamily="34" charset="-122"/>
                <a:ea typeface="微软雅黑" pitchFamily="34" charset="-122"/>
                <a:cs typeface="Arial" charset="0"/>
              </a:endParaRPr>
            </a:p>
          </p:txBody>
        </p:sp>
        <p:sp>
          <p:nvSpPr>
            <p:cNvPr id="18" name="Text Box 12"/>
            <p:cNvSpPr txBox="1">
              <a:spLocks noChangeArrowheads="1"/>
            </p:cNvSpPr>
            <p:nvPr/>
          </p:nvSpPr>
          <p:spPr bwMode="auto">
            <a:xfrm>
              <a:off x="3253" y="3602"/>
              <a:ext cx="158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CC0000"/>
                  </a:solidFill>
                  <a:latin typeface="微软雅黑" pitchFamily="34" charset="-122"/>
                  <a:ea typeface="微软雅黑" pitchFamily="34" charset="-122"/>
                  <a:cs typeface="Arial" charset="0"/>
                </a:rPr>
                <a:t>移码：</a:t>
              </a:r>
              <a:r>
                <a:rPr lang="en-US" altLang="zh-CN" sz="2000" dirty="0">
                  <a:solidFill>
                    <a:srgbClr val="CC0000"/>
                  </a:solidFill>
                  <a:latin typeface="微软雅黑" pitchFamily="34" charset="-122"/>
                  <a:ea typeface="微软雅黑" pitchFamily="34" charset="-122"/>
                  <a:cs typeface="Arial" charset="0"/>
                </a:rPr>
                <a:t>0011&lt; 0111</a:t>
              </a:r>
              <a:endParaRPr lang="zh-CN" altLang="en-US" sz="2000" dirty="0">
                <a:solidFill>
                  <a:srgbClr val="CC0000"/>
                </a:solidFill>
                <a:latin typeface="微软雅黑" pitchFamily="34" charset="-122"/>
                <a:ea typeface="微软雅黑" pitchFamily="34" charset="-122"/>
                <a:cs typeface="Times New Roman" pitchFamily="18" charset="0"/>
              </a:endParaRPr>
            </a:p>
          </p:txBody>
        </p:sp>
        <p:sp>
          <p:nvSpPr>
            <p:cNvPr id="19" name="Rectangle 13"/>
            <p:cNvSpPr>
              <a:spLocks noChangeArrowheads="1"/>
            </p:cNvSpPr>
            <p:nvPr/>
          </p:nvSpPr>
          <p:spPr bwMode="auto">
            <a:xfrm>
              <a:off x="3616" y="3784"/>
              <a:ext cx="10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CC0000"/>
                  </a:solidFill>
                  <a:latin typeface="微软雅黑" pitchFamily="34" charset="-122"/>
                  <a:ea typeface="微软雅黑" pitchFamily="34" charset="-122"/>
                  <a:cs typeface="Arial" charset="0"/>
                </a:rPr>
                <a:t>    (3)</a:t>
              </a:r>
              <a:r>
                <a:rPr lang="zh-CN" altLang="en-US" sz="2000">
                  <a:solidFill>
                    <a:srgbClr val="CC0000"/>
                  </a:solidFill>
                  <a:latin typeface="微软雅黑" pitchFamily="34" charset="-122"/>
                  <a:ea typeface="微软雅黑" pitchFamily="34" charset="-122"/>
                  <a:cs typeface="Arial" charset="0"/>
                </a:rPr>
                <a:t>       </a:t>
              </a:r>
              <a:r>
                <a:rPr lang="en-US" altLang="zh-CN" sz="2000">
                  <a:solidFill>
                    <a:srgbClr val="CC0000"/>
                  </a:solidFill>
                  <a:latin typeface="微软雅黑" pitchFamily="34" charset="-122"/>
                  <a:ea typeface="微软雅黑" pitchFamily="34" charset="-122"/>
                  <a:cs typeface="Arial" charset="0"/>
                </a:rPr>
                <a:t>(7)</a:t>
              </a:r>
              <a:endParaRPr lang="en-US" altLang="zh-CN" sz="2000">
                <a:solidFill>
                  <a:srgbClr val="CC0000"/>
                </a:solidFill>
                <a:latin typeface="微软雅黑" pitchFamily="34" charset="-122"/>
                <a:ea typeface="微软雅黑" pitchFamily="34" charset="-122"/>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43946" y="1412776"/>
            <a:ext cx="8229600" cy="3694345"/>
          </a:xfrm>
          <a:prstGeom prst="rect">
            <a:avLst/>
          </a:prstGeom>
        </p:spPr>
        <p:txBody>
          <a:bodyPr wrap="square">
            <a:spAutoFit/>
          </a:bodyPr>
          <a:lstStyle/>
          <a:p>
            <a:pPr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3</a:t>
            </a:r>
            <a:r>
              <a:rPr lang="zh-CN" altLang="en-US" sz="2400" b="1" kern="0" dirty="0" smtClean="0">
                <a:solidFill>
                  <a:srgbClr val="FF0000"/>
                </a:solidFill>
                <a:latin typeface="微软雅黑" pitchFamily="34" charset="-122"/>
                <a:ea typeface="微软雅黑" pitchFamily="34" charset="-122"/>
              </a:rPr>
              <a:t>）</a:t>
            </a:r>
            <a:r>
              <a:rPr lang="zh-CN" altLang="en-US" sz="2400" b="1" kern="0" dirty="0">
                <a:solidFill>
                  <a:srgbClr val="FF0000"/>
                </a:solidFill>
                <a:latin typeface="微软雅黑" pitchFamily="34" charset="-122"/>
                <a:ea typeface="微软雅黑" pitchFamily="34" charset="-122"/>
              </a:rPr>
              <a:t>移码表示</a:t>
            </a:r>
            <a:r>
              <a:rPr lang="zh-CN" altLang="en-US" sz="2400" b="1" kern="0" dirty="0" smtClean="0">
                <a:solidFill>
                  <a:srgbClr val="FF0000"/>
                </a:solidFill>
                <a:latin typeface="微软雅黑" pitchFamily="34" charset="-122"/>
                <a:ea typeface="微软雅黑" pitchFamily="34" charset="-122"/>
              </a:rPr>
              <a:t>法</a:t>
            </a:r>
            <a:r>
              <a:rPr lang="en-US" altLang="zh-CN" sz="2400" b="1" kern="0" dirty="0">
                <a:solidFill>
                  <a:srgbClr val="FF0000"/>
                </a:solidFill>
                <a:latin typeface="微软雅黑" pitchFamily="34" charset="-122"/>
                <a:ea typeface="微软雅黑" pitchFamily="34" charset="-122"/>
              </a:rPr>
              <a:t>(Excess /biased notion) </a:t>
            </a:r>
            <a:endParaRPr lang="en-US" altLang="zh-CN" sz="2400" b="1" kern="0" dirty="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移码的几点性质</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微软雅黑" pitchFamily="34" charset="-122"/>
                <a:ea typeface="微软雅黑" pitchFamily="34" charset="-122"/>
              </a:rPr>
              <a:t>移码中，</a:t>
            </a:r>
            <a:r>
              <a:rPr kumimoji="1" lang="en-US" altLang="zh-CN" sz="2000" dirty="0" smtClean="0">
                <a:solidFill>
                  <a:srgbClr val="000000"/>
                </a:solidFill>
                <a:latin typeface="微软雅黑" pitchFamily="34" charset="-122"/>
                <a:ea typeface="微软雅黑" pitchFamily="34" charset="-122"/>
              </a:rPr>
              <a:t>0</a:t>
            </a:r>
            <a:r>
              <a:rPr kumimoji="1" lang="zh-CN" altLang="en-US" sz="2000" dirty="0" smtClean="0">
                <a:solidFill>
                  <a:srgbClr val="000000"/>
                </a:solidFill>
                <a:latin typeface="微软雅黑" pitchFamily="34" charset="-122"/>
                <a:ea typeface="微软雅黑" pitchFamily="34" charset="-122"/>
              </a:rPr>
              <a:t>－负，</a:t>
            </a:r>
            <a:r>
              <a:rPr kumimoji="1" lang="en-US" altLang="zh-CN" sz="2000" dirty="0" smtClean="0">
                <a:solidFill>
                  <a:srgbClr val="000000"/>
                </a:solidFill>
                <a:latin typeface="微软雅黑" pitchFamily="34" charset="-122"/>
                <a:ea typeface="微软雅黑" pitchFamily="34" charset="-122"/>
              </a:rPr>
              <a:t>1</a:t>
            </a:r>
            <a:r>
              <a:rPr kumimoji="1" lang="zh-CN" altLang="en-US" sz="2000" dirty="0" smtClean="0">
                <a:solidFill>
                  <a:srgbClr val="000000"/>
                </a:solidFill>
                <a:latin typeface="微软雅黑" pitchFamily="34" charset="-122"/>
                <a:ea typeface="微软雅黑" pitchFamily="34" charset="-122"/>
              </a:rPr>
              <a:t>－正；</a:t>
            </a:r>
            <a:endParaRPr kumimoji="1" lang="zh-CN" altLang="en-US"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微软雅黑" pitchFamily="34" charset="-122"/>
                <a:ea typeface="微软雅黑" pitchFamily="34" charset="-122"/>
              </a:rPr>
              <a:t>移码</a:t>
            </a:r>
            <a:r>
              <a:rPr kumimoji="1" lang="zh-CN" altLang="en-US" sz="2000" dirty="0">
                <a:solidFill>
                  <a:srgbClr val="000000"/>
                </a:solidFill>
                <a:latin typeface="微软雅黑" pitchFamily="34" charset="-122"/>
                <a:ea typeface="微软雅黑" pitchFamily="34" charset="-122"/>
              </a:rPr>
              <a:t>全零，真值最小；</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en-US" altLang="zh-CN" sz="2000" dirty="0">
                <a:solidFill>
                  <a:srgbClr val="000000"/>
                </a:solidFill>
                <a:latin typeface="微软雅黑" pitchFamily="34" charset="-122"/>
                <a:ea typeface="微软雅黑" pitchFamily="34" charset="-122"/>
              </a:rPr>
              <a:t>0</a:t>
            </a:r>
            <a:r>
              <a:rPr kumimoji="1" lang="zh-CN" altLang="en-US" sz="2000" dirty="0">
                <a:solidFill>
                  <a:srgbClr val="000000"/>
                </a:solidFill>
                <a:latin typeface="微软雅黑" pitchFamily="34" charset="-122"/>
                <a:ea typeface="微软雅黑" pitchFamily="34" charset="-122"/>
              </a:rPr>
              <a:t>的移码表示唯一；</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a:solidFill>
                  <a:srgbClr val="000000"/>
                </a:solidFill>
                <a:latin typeface="微软雅黑" pitchFamily="34" charset="-122"/>
                <a:ea typeface="微软雅黑" pitchFamily="34" charset="-122"/>
              </a:rPr>
              <a:t>移码与补码，仅符号位相反，其余各位相同；</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a:solidFill>
                  <a:srgbClr val="000000"/>
                </a:solidFill>
                <a:latin typeface="微软雅黑" pitchFamily="34" charset="-122"/>
                <a:ea typeface="微软雅黑" pitchFamily="34" charset="-122"/>
              </a:rPr>
              <a:t>移码表示实际是把真值映射到了正数域，可按无符号数比较大小。</a:t>
            </a:r>
            <a:endParaRPr kumimoji="1" lang="zh-CN" altLang="en-US" sz="2000" dirty="0">
              <a:solidFill>
                <a:srgbClr val="000000"/>
              </a:solidFill>
              <a:latin typeface="微软雅黑" pitchFamily="34" charset="-122"/>
              <a:ea typeface="微软雅黑" pitchFamily="34" charset="-122"/>
            </a:endParaRPr>
          </a:p>
          <a:p>
            <a:pPr marL="342900" lvl="0" indent="-342900">
              <a:lnSpc>
                <a:spcPct val="150000"/>
              </a:lnSpc>
              <a:buFont typeface="Wingdings" charset="2"/>
              <a:buChar char="Ø"/>
            </a:pPr>
            <a:endParaRPr kumimoji="1" lang="en-US" altLang="zh-CN" sz="2000" dirty="0" smtClean="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Rectangle 3"/>
          <p:cNvSpPr>
            <a:spLocks noChangeArrowheads="1"/>
          </p:cNvSpPr>
          <p:nvPr/>
        </p:nvSpPr>
        <p:spPr bwMode="auto">
          <a:xfrm>
            <a:off x="477713" y="891430"/>
            <a:ext cx="41671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342900" marR="0" lvl="0" indent="-342900" defTabSz="914400" eaLnBrk="0" fontAlgn="auto" latinLnBrk="0" hangingPunct="0">
              <a:lnSpc>
                <a:spcPct val="100000"/>
              </a:lnSpc>
              <a:spcBef>
                <a:spcPct val="10000"/>
              </a:spcBef>
              <a:spcAft>
                <a:spcPts val="0"/>
              </a:spcAft>
              <a:buClrTx/>
              <a:buSzTx/>
              <a:buFontTx/>
              <a:buNone/>
              <a:defRPr/>
            </a:pPr>
            <a:r>
              <a:rPr kumimoji="0" lang="en-US" altLang="zh-CN" sz="2200" b="1" i="0" u="none" strike="noStrike" kern="0" cap="none" spc="0" normalizeH="0" baseline="0" noProof="0" dirty="0" smtClean="0">
                <a:ln>
                  <a:noFill/>
                </a:ln>
                <a:solidFill>
                  <a:srgbClr val="333399"/>
                </a:solidFill>
                <a:effectLst/>
                <a:uLnTx/>
                <a:uFillTx/>
                <a:latin typeface="Arial" charset="0"/>
                <a:ea typeface="宋体" charset="-122"/>
              </a:rPr>
              <a:t>/*---</a:t>
            </a:r>
            <a:r>
              <a:rPr kumimoji="0" lang="en-US" altLang="zh-CN" sz="2200" b="1" i="0" u="none" strike="noStrike" kern="0" cap="none" spc="0" normalizeH="0" baseline="0" noProof="0" dirty="0" err="1" smtClean="0">
                <a:ln>
                  <a:noFill/>
                </a:ln>
                <a:solidFill>
                  <a:srgbClr val="333399"/>
                </a:solidFill>
                <a:effectLst/>
                <a:uLnTx/>
                <a:uFillTx/>
                <a:latin typeface="Arial" charset="0"/>
                <a:ea typeface="宋体" charset="-122"/>
              </a:rPr>
              <a:t>sum.c</a:t>
            </a:r>
            <a:r>
              <a:rPr kumimoji="0" lang="en-US" altLang="zh-CN" sz="2200" b="1" i="0" u="none" strike="noStrike" kern="0" cap="none" spc="0" normalizeH="0" baseline="0" noProof="0" dirty="0" smtClean="0">
                <a:ln>
                  <a:noFill/>
                </a:ln>
                <a:solidFill>
                  <a:srgbClr val="333399"/>
                </a:solidFill>
                <a:effectLst/>
                <a:uLnTx/>
                <a:uFillTx/>
                <a:latin typeface="Arial" charset="0"/>
                <a:ea typeface="宋体" charset="-122"/>
              </a:rPr>
              <a:t>---*/</a:t>
            </a:r>
            <a:endParaRPr kumimoji="0" lang="en-US" altLang="zh-CN" sz="2200" b="1" i="0" u="none" strike="noStrike" kern="0" cap="none" spc="0" normalizeH="0" baseline="0" noProof="0" dirty="0" smtClean="0">
              <a:ln>
                <a:noFill/>
              </a:ln>
              <a:solidFill>
                <a:srgbClr val="333399"/>
              </a:solidFill>
              <a:effectLst/>
              <a:uLnTx/>
              <a:uFillTx/>
              <a:latin typeface="Arial" charset="0"/>
              <a:ea typeface="宋体" charset="-122"/>
            </a:endParaRPr>
          </a:p>
          <a:p>
            <a:pPr marL="342900" marR="0" lvl="0" indent="-342900" defTabSz="914400" eaLnBrk="0" fontAlgn="auto" latinLnBrk="0" hangingPunct="0">
              <a:lnSpc>
                <a:spcPct val="115000"/>
              </a:lnSpc>
              <a:spcBef>
                <a:spcPct val="20000"/>
              </a:spcBef>
              <a:spcAft>
                <a:spcPts val="0"/>
              </a:spcAft>
              <a:buClrTx/>
              <a:buSzTx/>
              <a:buFontTx/>
              <a:buNone/>
              <a:defRPr/>
            </a:pP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int</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sum(</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int</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a[ ], unsigned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len</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int</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a:t>
            </a:r>
            <a:r>
              <a:rPr kumimoji="0" lang="zh-CN" altLang="en-US" sz="2200" b="1" i="0" u="none" strike="noStrike" kern="0" cap="none" spc="0" normalizeH="0" baseline="0" noProof="0" dirty="0" smtClean="0">
                <a:ln>
                  <a:noFill/>
                </a:ln>
                <a:solidFill>
                  <a:srgbClr val="000000"/>
                </a:solidFill>
                <a:effectLst/>
                <a:uLnTx/>
                <a:uFillTx/>
                <a:latin typeface="Arial" charset="0"/>
                <a:ea typeface="宋体" charset="-122"/>
              </a:rPr>
              <a:t>，</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sum = 0;</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for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 0;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&lt;=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len</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–1;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sum += a[</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return sum;</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a:t>
            </a:r>
            <a:endParaRPr kumimoji="0" lang="zh-CN" altLang="en-US" sz="2200" b="1" i="0" u="none" strike="noStrike" kern="0" cap="none" spc="0" normalizeH="0" baseline="0" noProof="0" dirty="0" smtClean="0">
              <a:ln>
                <a:noFill/>
              </a:ln>
              <a:solidFill>
                <a:srgbClr val="000000"/>
              </a:solidFill>
              <a:effectLst/>
              <a:uLnTx/>
              <a:uFillTx/>
              <a:latin typeface="Arial" charset="0"/>
              <a:ea typeface="宋体" charset="-122"/>
            </a:endParaRPr>
          </a:p>
        </p:txBody>
      </p:sp>
      <p:sp>
        <p:nvSpPr>
          <p:cNvPr id="8" name="Rectangle 4"/>
          <p:cNvSpPr>
            <a:spLocks noChangeArrowheads="1"/>
          </p:cNvSpPr>
          <p:nvPr/>
        </p:nvSpPr>
        <p:spPr bwMode="auto">
          <a:xfrm>
            <a:off x="504700" y="3906093"/>
            <a:ext cx="337661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342900" marR="0" lvl="0" indent="-342900" defTabSz="914400" eaLnBrk="0" fontAlgn="auto" latinLnBrk="0" hangingPunct="0">
              <a:lnSpc>
                <a:spcPct val="100000"/>
              </a:lnSpc>
              <a:spcBef>
                <a:spcPct val="10000"/>
              </a:spcBef>
              <a:spcAft>
                <a:spcPts val="0"/>
              </a:spcAft>
              <a:buClrTx/>
              <a:buSzTx/>
              <a:buFontTx/>
              <a:buNone/>
              <a:defRPr/>
            </a:pPr>
            <a:r>
              <a:rPr kumimoji="0" lang="en-US" altLang="zh-CN" sz="2200" b="1" i="0" u="none" strike="noStrike" kern="0" cap="none" spc="0" normalizeH="0" baseline="0" noProof="0" dirty="0" smtClean="0">
                <a:ln>
                  <a:noFill/>
                </a:ln>
                <a:solidFill>
                  <a:srgbClr val="333399"/>
                </a:solidFill>
                <a:effectLst/>
                <a:uLnTx/>
                <a:uFillTx/>
                <a:latin typeface="Arial" charset="0"/>
                <a:ea typeface="宋体" charset="-122"/>
              </a:rPr>
              <a:t>/*---</a:t>
            </a:r>
            <a:r>
              <a:rPr kumimoji="0" lang="en-US" altLang="zh-CN" sz="2200" b="1" i="0" u="none" strike="noStrike" kern="0" cap="none" spc="0" normalizeH="0" baseline="0" noProof="0" dirty="0" err="1" smtClean="0">
                <a:ln>
                  <a:noFill/>
                </a:ln>
                <a:solidFill>
                  <a:srgbClr val="333399"/>
                </a:solidFill>
                <a:effectLst/>
                <a:uLnTx/>
                <a:uFillTx/>
                <a:latin typeface="Arial" charset="0"/>
                <a:ea typeface="宋体" charset="-122"/>
              </a:rPr>
              <a:t>main.c</a:t>
            </a:r>
            <a:r>
              <a:rPr kumimoji="0" lang="en-US" altLang="zh-CN" sz="2200" b="1" i="0" u="none" strike="noStrike" kern="0" cap="none" spc="0" normalizeH="0" baseline="0" noProof="0" dirty="0" smtClean="0">
                <a:ln>
                  <a:noFill/>
                </a:ln>
                <a:solidFill>
                  <a:srgbClr val="333399"/>
                </a:solidFill>
                <a:effectLst/>
                <a:uLnTx/>
                <a:uFillTx/>
                <a:latin typeface="Arial" charset="0"/>
                <a:ea typeface="宋体" charset="-122"/>
              </a:rPr>
              <a:t>---*/</a:t>
            </a:r>
            <a:endParaRPr kumimoji="0" lang="en-US" altLang="zh-CN" sz="2200" b="1" i="0" u="none" strike="noStrike" kern="0" cap="none" spc="0" normalizeH="0" baseline="0" noProof="0" dirty="0" smtClean="0">
              <a:ln>
                <a:noFill/>
              </a:ln>
              <a:solidFill>
                <a:srgbClr val="333399"/>
              </a:solidFill>
              <a:effectLst/>
              <a:uLnTx/>
              <a:uFillTx/>
              <a:latin typeface="Arial" charset="0"/>
              <a:ea typeface="宋体" charset="-122"/>
            </a:endParaRPr>
          </a:p>
          <a:p>
            <a:pPr marL="342900" marR="0" lvl="0" indent="-342900" defTabSz="914400" eaLnBrk="0" fontAlgn="auto" latinLnBrk="0" hangingPunct="0">
              <a:lnSpc>
                <a:spcPct val="100000"/>
              </a:lnSpc>
              <a:spcBef>
                <a:spcPct val="10000"/>
              </a:spcBef>
              <a:spcAft>
                <a:spcPts val="0"/>
              </a:spcAft>
              <a:buClrTx/>
              <a:buSzTx/>
              <a:buFontTx/>
              <a:buNone/>
              <a:defRPr/>
            </a:pP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int</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main()</a:t>
            </a:r>
            <a:endParaRPr kumimoji="0" lang="zh-CN" altLang="en-US"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int</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a[1]={100};</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int</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sum; sum=sum(a,0);</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    </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printf</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a:t>
            </a:r>
            <a:r>
              <a:rPr kumimoji="0" lang="en-US" altLang="zh-CN" sz="2200" b="1" i="0" u="none" strike="noStrike" kern="0" cap="none" spc="0" normalizeH="0" baseline="0" noProof="0" dirty="0" err="1" smtClean="0">
                <a:ln>
                  <a:noFill/>
                </a:ln>
                <a:solidFill>
                  <a:srgbClr val="000000"/>
                </a:solidFill>
                <a:effectLst/>
                <a:uLnTx/>
                <a:uFillTx/>
                <a:latin typeface="Arial" charset="0"/>
                <a:ea typeface="宋体" charset="-122"/>
              </a:rPr>
              <a:t>d”,sum</a:t>
            </a: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a:t>
            </a:r>
            <a:endPar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endParaRPr>
          </a:p>
          <a:p>
            <a:pPr marL="342900" marR="0" lvl="0" indent="-342900" defTabSz="914400" eaLnBrk="0" fontAlgn="auto" latinLnBrk="0" hangingPunct="0">
              <a:lnSpc>
                <a:spcPct val="100000"/>
              </a:lnSpc>
              <a:spcBef>
                <a:spcPct val="0"/>
              </a:spcBef>
              <a:spcAft>
                <a:spcPts val="0"/>
              </a:spcAft>
              <a:buClrTx/>
              <a:buSzTx/>
              <a:buFontTx/>
              <a:buNone/>
              <a:defRPr/>
            </a:pPr>
            <a:r>
              <a:rPr kumimoji="0" lang="en-US" altLang="zh-CN" sz="2200" b="1" i="0" u="none" strike="noStrike" kern="0" cap="none" spc="0" normalizeH="0" baseline="0" noProof="0" dirty="0" smtClean="0">
                <a:ln>
                  <a:noFill/>
                </a:ln>
                <a:solidFill>
                  <a:srgbClr val="000000"/>
                </a:solidFill>
                <a:effectLst/>
                <a:uLnTx/>
                <a:uFillTx/>
                <a:latin typeface="Arial" charset="0"/>
                <a:ea typeface="宋体" charset="-122"/>
              </a:rPr>
              <a:t>}</a:t>
            </a:r>
            <a:endParaRPr kumimoji="0" lang="zh-CN" altLang="en-US" sz="2200" b="1" i="0" u="none" strike="noStrike" kern="0" cap="none" spc="0" normalizeH="0" baseline="0" noProof="0" dirty="0" smtClean="0">
              <a:ln>
                <a:noFill/>
              </a:ln>
              <a:solidFill>
                <a:srgbClr val="000000"/>
              </a:solidFill>
              <a:effectLst/>
              <a:uLnTx/>
              <a:uFillTx/>
              <a:latin typeface="Arial" charset="0"/>
              <a:ea typeface="宋体" charset="-122"/>
            </a:endParaRPr>
          </a:p>
        </p:txBody>
      </p:sp>
      <p:grpSp>
        <p:nvGrpSpPr>
          <p:cNvPr id="9" name="Group 5"/>
          <p:cNvGrpSpPr/>
          <p:nvPr/>
        </p:nvGrpSpPr>
        <p:grpSpPr bwMode="auto">
          <a:xfrm>
            <a:off x="2304925" y="891430"/>
            <a:ext cx="5310188" cy="4454525"/>
            <a:chOff x="1264" y="516"/>
            <a:chExt cx="3345" cy="2806"/>
          </a:xfrm>
        </p:grpSpPr>
        <p:sp>
          <p:nvSpPr>
            <p:cNvPr id="10" name="Line 6"/>
            <p:cNvSpPr>
              <a:spLocks noChangeShapeType="1"/>
            </p:cNvSpPr>
            <p:nvPr/>
          </p:nvSpPr>
          <p:spPr bwMode="auto">
            <a:xfrm>
              <a:off x="1264" y="3294"/>
              <a:ext cx="312"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sp>
          <p:nvSpPr>
            <p:cNvPr id="11" name="Line 7"/>
            <p:cNvSpPr>
              <a:spLocks noChangeShapeType="1"/>
            </p:cNvSpPr>
            <p:nvPr/>
          </p:nvSpPr>
          <p:spPr bwMode="auto">
            <a:xfrm flipV="1">
              <a:off x="1576" y="686"/>
              <a:ext cx="1786" cy="2636"/>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sp>
          <p:nvSpPr>
            <p:cNvPr id="12" name="Text Box 8"/>
            <p:cNvSpPr txBox="1">
              <a:spLocks noChangeArrowheads="1"/>
            </p:cNvSpPr>
            <p:nvPr/>
          </p:nvSpPr>
          <p:spPr bwMode="auto">
            <a:xfrm>
              <a:off x="3334" y="516"/>
              <a:ext cx="1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smtClean="0">
                  <a:solidFill>
                    <a:srgbClr val="FF0000"/>
                  </a:solidFill>
                  <a:ea typeface="微软雅黑" pitchFamily="34" charset="-122"/>
                </a:rPr>
                <a:t>数据的表示</a:t>
              </a:r>
              <a:endParaRPr lang="zh-CN" altLang="en-US" sz="2000" smtClean="0">
                <a:solidFill>
                  <a:srgbClr val="FF0000"/>
                </a:solidFill>
                <a:ea typeface="微软雅黑" pitchFamily="34" charset="-122"/>
              </a:endParaRPr>
            </a:p>
          </p:txBody>
        </p:sp>
      </p:grpSp>
      <p:grpSp>
        <p:nvGrpSpPr>
          <p:cNvPr id="13" name="Group 9"/>
          <p:cNvGrpSpPr/>
          <p:nvPr/>
        </p:nvGrpSpPr>
        <p:grpSpPr bwMode="auto">
          <a:xfrm>
            <a:off x="1449263" y="1296243"/>
            <a:ext cx="6165850" cy="1755775"/>
            <a:chOff x="725" y="771"/>
            <a:chExt cx="3884" cy="1106"/>
          </a:xfrm>
        </p:grpSpPr>
        <p:sp>
          <p:nvSpPr>
            <p:cNvPr id="14" name="Line 10"/>
            <p:cNvSpPr>
              <a:spLocks noChangeShapeType="1"/>
            </p:cNvSpPr>
            <p:nvPr/>
          </p:nvSpPr>
          <p:spPr bwMode="auto">
            <a:xfrm>
              <a:off x="725" y="1877"/>
              <a:ext cx="993" cy="0"/>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sp>
          <p:nvSpPr>
            <p:cNvPr id="15" name="Line 11"/>
            <p:cNvSpPr>
              <a:spLocks noChangeShapeType="1"/>
            </p:cNvSpPr>
            <p:nvPr/>
          </p:nvSpPr>
          <p:spPr bwMode="auto">
            <a:xfrm flipV="1">
              <a:off x="1718" y="941"/>
              <a:ext cx="1644" cy="936"/>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sp>
          <p:nvSpPr>
            <p:cNvPr id="16" name="Text Box 12"/>
            <p:cNvSpPr txBox="1">
              <a:spLocks noChangeArrowheads="1"/>
            </p:cNvSpPr>
            <p:nvPr/>
          </p:nvSpPr>
          <p:spPr bwMode="auto">
            <a:xfrm>
              <a:off x="3334" y="771"/>
              <a:ext cx="1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smtClean="0">
                  <a:solidFill>
                    <a:srgbClr val="0066CC"/>
                  </a:solidFill>
                  <a:ea typeface="微软雅黑" pitchFamily="34" charset="-122"/>
                </a:rPr>
                <a:t>数据的运算</a:t>
              </a:r>
              <a:endParaRPr lang="zh-CN" altLang="en-US" sz="2000" smtClean="0">
                <a:solidFill>
                  <a:srgbClr val="0066CC"/>
                </a:solidFill>
                <a:ea typeface="微软雅黑" pitchFamily="34" charset="-122"/>
              </a:endParaRPr>
            </a:p>
          </p:txBody>
        </p:sp>
      </p:grpSp>
      <p:sp>
        <p:nvSpPr>
          <p:cNvPr id="17" name="Text Box 13"/>
          <p:cNvSpPr txBox="1">
            <a:spLocks noChangeArrowheads="1"/>
          </p:cNvSpPr>
          <p:nvPr/>
        </p:nvSpPr>
        <p:spPr bwMode="auto">
          <a:xfrm>
            <a:off x="4914775" y="2961530"/>
            <a:ext cx="4049713"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200" dirty="0" smtClean="0">
                <a:solidFill>
                  <a:srgbClr val="000000"/>
                </a:solidFill>
                <a:ea typeface="微软雅黑" pitchFamily="34" charset="-122"/>
              </a:rPr>
              <a:t>如果程序处理的是图像、视频、声音、文字等数据，那么，</a:t>
            </a:r>
            <a:endParaRPr lang="zh-CN" altLang="en-US" sz="2200" dirty="0" smtClean="0">
              <a:solidFill>
                <a:srgbClr val="000000"/>
              </a:solidFill>
              <a:ea typeface="微软雅黑" pitchFamily="34" charset="-122"/>
            </a:endParaRPr>
          </a:p>
          <a:p>
            <a:pPr>
              <a:lnSpc>
                <a:spcPct val="100000"/>
              </a:lnSpc>
              <a:spcBef>
                <a:spcPct val="50000"/>
              </a:spcBef>
              <a:buFontTx/>
              <a:buNone/>
            </a:pPr>
            <a:r>
              <a:rPr lang="zh-CN" altLang="en-US" sz="2200" dirty="0" smtClean="0">
                <a:solidFill>
                  <a:srgbClr val="009242"/>
                </a:solidFill>
                <a:ea typeface="微软雅黑" pitchFamily="34" charset="-122"/>
              </a:rPr>
              <a:t>（</a:t>
            </a:r>
            <a:r>
              <a:rPr lang="en-US" altLang="zh-CN" sz="2200" dirty="0" smtClean="0">
                <a:solidFill>
                  <a:srgbClr val="009242"/>
                </a:solidFill>
                <a:ea typeface="微软雅黑" pitchFamily="34" charset="-122"/>
              </a:rPr>
              <a:t>1</a:t>
            </a:r>
            <a:r>
              <a:rPr lang="zh-CN" altLang="en-US" sz="2200" dirty="0" smtClean="0">
                <a:solidFill>
                  <a:srgbClr val="009242"/>
                </a:solidFill>
                <a:ea typeface="微软雅黑" pitchFamily="34" charset="-122"/>
              </a:rPr>
              <a:t>）如何获得这些数据？</a:t>
            </a:r>
            <a:endParaRPr lang="zh-CN" altLang="en-US" sz="2200" dirty="0" smtClean="0">
              <a:solidFill>
                <a:srgbClr val="009242"/>
              </a:solidFill>
              <a:ea typeface="微软雅黑" pitchFamily="34" charset="-122"/>
            </a:endParaRPr>
          </a:p>
          <a:p>
            <a:pPr>
              <a:lnSpc>
                <a:spcPct val="100000"/>
              </a:lnSpc>
              <a:spcBef>
                <a:spcPct val="50000"/>
              </a:spcBef>
              <a:buFontTx/>
              <a:buNone/>
            </a:pPr>
            <a:r>
              <a:rPr lang="zh-CN" altLang="en-US" sz="2200" dirty="0" smtClean="0">
                <a:solidFill>
                  <a:srgbClr val="FF0000"/>
                </a:solidFill>
                <a:ea typeface="微软雅黑" pitchFamily="34" charset="-122"/>
              </a:rPr>
              <a:t>（</a:t>
            </a:r>
            <a:r>
              <a:rPr lang="en-US" altLang="zh-CN" sz="2200" dirty="0" smtClean="0">
                <a:solidFill>
                  <a:srgbClr val="FF0000"/>
                </a:solidFill>
                <a:ea typeface="微软雅黑" pitchFamily="34" charset="-122"/>
              </a:rPr>
              <a:t>2</a:t>
            </a:r>
            <a:r>
              <a:rPr lang="zh-CN" altLang="en-US" sz="2200" dirty="0" smtClean="0">
                <a:solidFill>
                  <a:srgbClr val="FF0000"/>
                </a:solidFill>
                <a:ea typeface="微软雅黑" pitchFamily="34" charset="-122"/>
              </a:rPr>
              <a:t>）如何表示这些数据？</a:t>
            </a:r>
            <a:endParaRPr lang="zh-CN" altLang="en-US" sz="2200" dirty="0" smtClean="0">
              <a:solidFill>
                <a:srgbClr val="FF0000"/>
              </a:solidFill>
              <a:ea typeface="微软雅黑" pitchFamily="34" charset="-122"/>
            </a:endParaRPr>
          </a:p>
          <a:p>
            <a:pPr>
              <a:lnSpc>
                <a:spcPct val="100000"/>
              </a:lnSpc>
              <a:spcBef>
                <a:spcPct val="50000"/>
              </a:spcBef>
              <a:buFontTx/>
              <a:buNone/>
            </a:pPr>
            <a:r>
              <a:rPr lang="zh-CN" altLang="en-US" sz="2200" dirty="0" smtClean="0">
                <a:solidFill>
                  <a:srgbClr val="009242"/>
                </a:solidFill>
                <a:ea typeface="微软雅黑" pitchFamily="34" charset="-122"/>
              </a:rPr>
              <a:t>（</a:t>
            </a:r>
            <a:r>
              <a:rPr lang="en-US" altLang="zh-CN" sz="2200" dirty="0" smtClean="0">
                <a:solidFill>
                  <a:srgbClr val="009242"/>
                </a:solidFill>
                <a:ea typeface="微软雅黑" pitchFamily="34" charset="-122"/>
              </a:rPr>
              <a:t>3</a:t>
            </a:r>
            <a:r>
              <a:rPr lang="zh-CN" altLang="en-US" sz="2200" dirty="0" smtClean="0">
                <a:solidFill>
                  <a:srgbClr val="009242"/>
                </a:solidFill>
                <a:ea typeface="微软雅黑" pitchFamily="34" charset="-122"/>
              </a:rPr>
              <a:t>）如何处理这些数据？</a:t>
            </a:r>
            <a:endParaRPr lang="zh-CN" altLang="en-US" sz="2200" dirty="0" smtClean="0">
              <a:solidFill>
                <a:srgbClr val="009242"/>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5163" y="1427871"/>
            <a:ext cx="8229600" cy="97872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itchFamily="34" charset="-122"/>
                <a:ea typeface="微软雅黑" pitchFamily="34" charset="-122"/>
              </a:rPr>
              <a:t>3</a:t>
            </a:r>
            <a:r>
              <a:rPr lang="zh-CN" altLang="en-US" sz="2400" b="1" kern="0" dirty="0" smtClean="0">
                <a:solidFill>
                  <a:srgbClr val="FF0000"/>
                </a:solidFill>
                <a:latin typeface="微软雅黑" pitchFamily="34" charset="-122"/>
                <a:ea typeface="微软雅黑" pitchFamily="34" charset="-122"/>
              </a:rPr>
              <a:t>）</a:t>
            </a:r>
            <a:r>
              <a:rPr lang="zh-CN" altLang="en-US" sz="2400" b="1" kern="0" dirty="0">
                <a:solidFill>
                  <a:srgbClr val="FF0000"/>
                </a:solidFill>
                <a:latin typeface="微软雅黑" pitchFamily="34" charset="-122"/>
                <a:ea typeface="微软雅黑" pitchFamily="34" charset="-122"/>
              </a:rPr>
              <a:t>移码表示法</a:t>
            </a:r>
            <a:endParaRPr lang="en-US" altLang="zh-CN" sz="2400" b="1" kern="0" dirty="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endParaRPr kumimoji="1" lang="en-US" altLang="zh-CN" sz="2000" dirty="0" smtClean="0">
              <a:solidFill>
                <a:srgbClr val="000000"/>
              </a:solidFill>
              <a:latin typeface="微软雅黑" pitchFamily="34" charset="-122"/>
              <a:ea typeface="微软雅黑" pitchFamily="34" charset="-122"/>
            </a:endParaRPr>
          </a:p>
        </p:txBody>
      </p:sp>
      <p:graphicFrame>
        <p:nvGraphicFramePr>
          <p:cNvPr id="8" name="Object 12"/>
          <p:cNvGraphicFramePr>
            <a:graphicFrameLocks noChangeAspect="1"/>
          </p:cNvGraphicFramePr>
          <p:nvPr/>
        </p:nvGraphicFramePr>
        <p:xfrm>
          <a:off x="647564" y="1954799"/>
          <a:ext cx="7560840" cy="4473497"/>
        </p:xfrm>
        <a:graphic>
          <a:graphicData uri="http://schemas.openxmlformats.org/presentationml/2006/ole">
            <mc:AlternateContent xmlns:mc="http://schemas.openxmlformats.org/markup-compatibility/2006">
              <mc:Choice xmlns:v="urn:schemas-microsoft-com:vml" Requires="v">
                <p:oleObj spid="_x0000_s6393" name="Image" r:id="rId1" imgW="6310630" imgH="2524760" progId="Photoshop.Image.5">
                  <p:embed/>
                </p:oleObj>
              </mc:Choice>
              <mc:Fallback>
                <p:oleObj name="Image" r:id="rId1" imgW="6310630" imgH="2524760" progId="Photoshop.Image.5">
                  <p:embed/>
                  <p:pic>
                    <p:nvPicPr>
                      <p:cNvPr id="0" name="图片 63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4" y="1954799"/>
                        <a:ext cx="7560840" cy="447349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07504" y="130721"/>
            <a:ext cx="8229600" cy="561975"/>
          </a:xfrm>
        </p:spPr>
        <p:txBody>
          <a:bodyPr>
            <a:normAutofit fontScale="90000"/>
          </a:bodyPr>
          <a:lstStyle/>
          <a:p>
            <a:r>
              <a:rPr lang="en-US" altLang="zh-CN" dirty="0" smtClean="0"/>
              <a:t>2015</a:t>
            </a:r>
            <a:r>
              <a:rPr lang="zh-CN" altLang="en-US" dirty="0" smtClean="0"/>
              <a:t>考研题</a:t>
            </a:r>
            <a:endParaRPr lang="zh-CN" altLang="en-US" dirty="0" smtClean="0"/>
          </a:p>
        </p:txBody>
      </p:sp>
      <p:sp>
        <p:nvSpPr>
          <p:cNvPr id="2" name="矩形 1"/>
          <p:cNvSpPr/>
          <p:nvPr/>
        </p:nvSpPr>
        <p:spPr>
          <a:xfrm>
            <a:off x="199708" y="908720"/>
            <a:ext cx="8145462" cy="946221"/>
          </a:xfrm>
          <a:prstGeom prst="rect">
            <a:avLst/>
          </a:prstGeom>
        </p:spPr>
        <p:txBody>
          <a:bodyPr>
            <a:spAutoFit/>
          </a:bodyPr>
          <a:lstStyle/>
          <a:p>
            <a:pPr>
              <a:lnSpc>
                <a:spcPts val="1875"/>
              </a:lnSpc>
              <a:spcAft>
                <a:spcPts val="750"/>
              </a:spcAft>
              <a:defRPr/>
            </a:pPr>
            <a:r>
              <a:rPr lang="en-US" altLang="zh-CN" dirty="0" smtClean="0">
                <a:solidFill>
                  <a:srgbClr val="333333"/>
                </a:solidFill>
                <a:cs typeface="Times New Roman" pitchFamily="18" charset="0"/>
              </a:rPr>
              <a:t>2.</a:t>
            </a:r>
            <a:r>
              <a:rPr lang="zh-CN" altLang="zh-CN" dirty="0">
                <a:solidFill>
                  <a:srgbClr val="333333"/>
                </a:solidFill>
                <a:cs typeface="Arial" charset="0"/>
              </a:rPr>
              <a:t>由</a:t>
            </a:r>
            <a:r>
              <a:rPr lang="en-US" altLang="zh-CN" dirty="0">
                <a:solidFill>
                  <a:srgbClr val="333333"/>
                </a:solidFill>
                <a:cs typeface="Times New Roman" pitchFamily="18" charset="0"/>
              </a:rPr>
              <a:t>3</a:t>
            </a:r>
            <a:r>
              <a:rPr lang="zh-CN" altLang="zh-CN" dirty="0">
                <a:solidFill>
                  <a:srgbClr val="333333"/>
                </a:solidFill>
                <a:cs typeface="Arial" charset="0"/>
              </a:rPr>
              <a:t>个</a:t>
            </a:r>
            <a:r>
              <a:rPr lang="en-US" altLang="zh-CN" dirty="0">
                <a:solidFill>
                  <a:srgbClr val="333333"/>
                </a:solidFill>
                <a:cs typeface="Times New Roman" pitchFamily="18" charset="0"/>
              </a:rPr>
              <a:t>“1”</a:t>
            </a:r>
            <a:r>
              <a:rPr lang="zh-CN" altLang="zh-CN" dirty="0">
                <a:solidFill>
                  <a:srgbClr val="333333"/>
                </a:solidFill>
                <a:cs typeface="Arial" charset="0"/>
              </a:rPr>
              <a:t>和</a:t>
            </a:r>
            <a:r>
              <a:rPr lang="en-US" altLang="zh-CN" dirty="0">
                <a:solidFill>
                  <a:srgbClr val="333333"/>
                </a:solidFill>
                <a:cs typeface="Times New Roman" pitchFamily="18" charset="0"/>
              </a:rPr>
              <a:t>5</a:t>
            </a:r>
            <a:r>
              <a:rPr lang="zh-CN" altLang="zh-CN" dirty="0">
                <a:solidFill>
                  <a:srgbClr val="333333"/>
                </a:solidFill>
                <a:cs typeface="Arial" charset="0"/>
              </a:rPr>
              <a:t>个</a:t>
            </a:r>
            <a:r>
              <a:rPr lang="en-US" altLang="zh-CN" dirty="0">
                <a:solidFill>
                  <a:srgbClr val="333333"/>
                </a:solidFill>
                <a:cs typeface="Times New Roman" pitchFamily="18" charset="0"/>
              </a:rPr>
              <a:t>“0”</a:t>
            </a:r>
            <a:r>
              <a:rPr lang="zh-CN" altLang="zh-CN" dirty="0">
                <a:solidFill>
                  <a:srgbClr val="333333"/>
                </a:solidFill>
                <a:cs typeface="Arial" charset="0"/>
              </a:rPr>
              <a:t>组成的</a:t>
            </a:r>
            <a:r>
              <a:rPr lang="en-US" altLang="zh-CN" dirty="0">
                <a:solidFill>
                  <a:srgbClr val="333333"/>
                </a:solidFill>
                <a:cs typeface="Times New Roman" pitchFamily="18" charset="0"/>
              </a:rPr>
              <a:t>8</a:t>
            </a:r>
            <a:r>
              <a:rPr lang="zh-CN" altLang="zh-CN" dirty="0">
                <a:solidFill>
                  <a:srgbClr val="333333"/>
                </a:solidFill>
                <a:cs typeface="Arial" charset="0"/>
              </a:rPr>
              <a:t>位二进制补码，能表示的最小整数是</a:t>
            </a:r>
            <a:r>
              <a:rPr lang="en-US" altLang="zh-CN" dirty="0" smtClean="0">
                <a:solidFill>
                  <a:srgbClr val="333333"/>
                </a:solidFill>
                <a:cs typeface="Times New Roman" pitchFamily="18" charset="0"/>
              </a:rPr>
              <a:t>(  )</a:t>
            </a:r>
            <a:br>
              <a:rPr lang="en-US" altLang="zh-CN" dirty="0">
                <a:solidFill>
                  <a:srgbClr val="333333"/>
                </a:solidFill>
                <a:cs typeface="Times New Roman" pitchFamily="18" charset="0"/>
              </a:rPr>
            </a:br>
            <a:r>
              <a:rPr lang="en-US" altLang="zh-CN" dirty="0">
                <a:solidFill>
                  <a:srgbClr val="333333"/>
                </a:solidFill>
                <a:cs typeface="Times New Roman" pitchFamily="18" charset="0"/>
              </a:rPr>
              <a:t>A.-126		B.-125	C.-32	D.-3</a:t>
            </a:r>
            <a:endParaRPr lang="en-US" altLang="zh-CN" dirty="0">
              <a:solidFill>
                <a:srgbClr val="333333"/>
              </a:solidFill>
              <a:cs typeface="Times New Roman" pitchFamily="18" charset="0"/>
            </a:endParaRPr>
          </a:p>
          <a:p>
            <a:pPr>
              <a:lnSpc>
                <a:spcPts val="1875"/>
              </a:lnSpc>
              <a:spcAft>
                <a:spcPts val="750"/>
              </a:spcAft>
              <a:defRPr/>
            </a:pPr>
            <a:endParaRPr lang="zh-CN" altLang="zh-CN" sz="24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a:xfrm>
            <a:off x="107504" y="692696"/>
            <a:ext cx="8640960" cy="5112568"/>
          </a:xfrm>
        </p:spPr>
        <p:txBody>
          <a:bodyPr/>
          <a:lstStyle/>
          <a:p>
            <a:pPr marL="0" indent="0">
              <a:buNone/>
            </a:pPr>
            <a:r>
              <a:rPr lang="en-US" altLang="zh-CN" dirty="0" smtClean="0"/>
              <a:t>2.2.1 </a:t>
            </a:r>
            <a:r>
              <a:rPr lang="zh-CN" altLang="en-US" dirty="0" smtClean="0"/>
              <a:t>无符号整数（</a:t>
            </a:r>
            <a:r>
              <a:rPr lang="en-US" altLang="zh-CN" dirty="0"/>
              <a:t>Unsigned integer</a:t>
            </a:r>
            <a:r>
              <a:rPr lang="zh-CN" altLang="en-US" dirty="0" smtClean="0"/>
              <a:t>）的表示</a:t>
            </a:r>
            <a:endParaRPr lang="en-US" altLang="zh-CN" dirty="0" smtClean="0"/>
          </a:p>
          <a:p>
            <a:pPr lvl="1" algn="just"/>
            <a:r>
              <a:rPr lang="zh-CN" altLang="en-US" b="0" dirty="0"/>
              <a:t>一般在全部是正数运算且不出现负值结果的场合下，可使用无符号数</a:t>
            </a:r>
            <a:r>
              <a:rPr lang="zh-CN" altLang="en-US" b="0" dirty="0" smtClean="0"/>
              <a:t>表示</a:t>
            </a:r>
            <a:endParaRPr lang="en-US" altLang="zh-CN" b="0" dirty="0" smtClean="0"/>
          </a:p>
          <a:p>
            <a:pPr lvl="2" algn="just"/>
            <a:r>
              <a:rPr lang="zh-CN" altLang="en-US" b="0" dirty="0" smtClean="0"/>
              <a:t> 例如</a:t>
            </a:r>
            <a:r>
              <a:rPr lang="en-US" altLang="zh-CN" b="0" dirty="0" smtClean="0"/>
              <a:t>, </a:t>
            </a:r>
            <a:r>
              <a:rPr lang="zh-CN" altLang="en-US" b="0" dirty="0" smtClean="0"/>
              <a:t>地址</a:t>
            </a:r>
            <a:r>
              <a:rPr lang="zh-CN" altLang="en-US" b="0" dirty="0"/>
              <a:t>运算</a:t>
            </a:r>
            <a:endParaRPr lang="zh-CN" altLang="en-US" b="0" dirty="0"/>
          </a:p>
          <a:p>
            <a:pPr lvl="1" algn="just"/>
            <a:r>
              <a:rPr lang="zh-CN" altLang="en-US" b="0" dirty="0"/>
              <a:t>无符号数的编码中没有</a:t>
            </a:r>
            <a:r>
              <a:rPr lang="zh-CN" altLang="en-US" b="0" dirty="0" smtClean="0"/>
              <a:t>符号位</a:t>
            </a:r>
            <a:endParaRPr lang="zh-CN" altLang="en-US" b="0" dirty="0"/>
          </a:p>
          <a:p>
            <a:pPr lvl="1" algn="just"/>
            <a:r>
              <a:rPr lang="zh-CN" altLang="en-US" b="0" dirty="0"/>
              <a:t>在字长相同的情况下，它的表示范围大于有符号</a:t>
            </a:r>
            <a:r>
              <a:rPr lang="zh-CN" altLang="en-US" b="0" dirty="0" smtClean="0"/>
              <a:t>数</a:t>
            </a:r>
            <a:endParaRPr lang="zh-CN" altLang="en-US" b="0" dirty="0"/>
          </a:p>
          <a:p>
            <a:pPr lvl="1" algn="just"/>
            <a:r>
              <a:rPr lang="zh-CN" altLang="en-US" b="0" dirty="0"/>
              <a:t>无符号数总是整数，所以很多时候就简称为</a:t>
            </a:r>
            <a:r>
              <a:rPr lang="zh-CN" altLang="en-US" b="0" dirty="0" smtClean="0"/>
              <a:t>“无符号数”</a:t>
            </a:r>
            <a:endParaRPr lang="zh-CN" altLang="en-US" b="0" dirty="0"/>
          </a:p>
          <a:p>
            <a:pPr lvl="1" algn="just"/>
            <a:r>
              <a:rPr lang="en-US" altLang="zh-CN" b="0" dirty="0" smtClean="0"/>
              <a:t>n</a:t>
            </a:r>
            <a:r>
              <a:rPr lang="zh-CN" altLang="en-US" b="0" dirty="0" smtClean="0"/>
              <a:t>位</a:t>
            </a:r>
            <a:r>
              <a:rPr lang="zh-CN" altLang="en-US" b="0" dirty="0"/>
              <a:t>无符号</a:t>
            </a:r>
            <a:r>
              <a:rPr lang="zh-CN" altLang="en-US" b="0" dirty="0" smtClean="0"/>
              <a:t>整数可表示的范围为：</a:t>
            </a:r>
            <a:r>
              <a:rPr lang="en-US" altLang="zh-CN" b="0" dirty="0" smtClean="0"/>
              <a:t>0~2</a:t>
            </a:r>
            <a:r>
              <a:rPr lang="en-US" altLang="zh-CN" b="0" baseline="30000" dirty="0" smtClean="0"/>
              <a:t>n</a:t>
            </a:r>
            <a:r>
              <a:rPr lang="en-US" altLang="zh-CN" b="0" dirty="0" smtClean="0"/>
              <a:t>-1</a:t>
            </a:r>
            <a:endParaRPr lang="en-US" altLang="zh-CN" b="0" dirty="0" smtClean="0"/>
          </a:p>
          <a:p>
            <a:pPr lvl="2" algn="just"/>
            <a:r>
              <a:rPr lang="zh-CN" altLang="en-US" b="0" dirty="0" smtClean="0"/>
              <a:t>例如，</a:t>
            </a:r>
            <a:r>
              <a:rPr lang="en-US" altLang="zh-CN" b="0" dirty="0" smtClean="0"/>
              <a:t>8</a:t>
            </a:r>
            <a:r>
              <a:rPr lang="zh-CN" altLang="en-US" b="0" dirty="0" smtClean="0"/>
              <a:t>位无符号数取值范围为</a:t>
            </a:r>
            <a:r>
              <a:rPr lang="en-US" altLang="zh-CN" b="0" dirty="0" smtClean="0"/>
              <a:t>0~2</a:t>
            </a:r>
            <a:r>
              <a:rPr lang="en-US" altLang="zh-CN" b="0" baseline="30000" dirty="0" smtClean="0"/>
              <a:t>8</a:t>
            </a:r>
            <a:r>
              <a:rPr lang="en-US" altLang="zh-CN" b="0" dirty="0" smtClean="0"/>
              <a:t>-1</a:t>
            </a:r>
            <a:r>
              <a:rPr lang="zh-CN" altLang="en-US" b="0" dirty="0" smtClean="0"/>
              <a:t>，即最大数是</a:t>
            </a:r>
            <a:r>
              <a:rPr lang="zh-CN" altLang="en-US" b="0" dirty="0"/>
              <a:t>11111111</a:t>
            </a:r>
            <a:r>
              <a:rPr lang="en-US" altLang="zh-CN" b="0" dirty="0"/>
              <a:t>B，</a:t>
            </a:r>
            <a:r>
              <a:rPr lang="zh-CN" altLang="en-US" b="0" dirty="0"/>
              <a:t>其值为255</a:t>
            </a:r>
            <a:r>
              <a:rPr lang="zh-CN" altLang="en-US" sz="3000" b="0" dirty="0"/>
              <a:t> </a:t>
            </a:r>
            <a:endParaRPr lang="zh-CN" altLang="en-US" sz="3000" b="0"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a:xfrm>
            <a:off x="107504" y="692696"/>
            <a:ext cx="8640960" cy="5112568"/>
          </a:xfrm>
        </p:spPr>
        <p:txBody>
          <a:bodyPr/>
          <a:lstStyle/>
          <a:p>
            <a:pPr marL="0" indent="0">
              <a:buNone/>
            </a:pPr>
            <a:r>
              <a:rPr lang="en-US" altLang="zh-CN" dirty="0" smtClean="0"/>
              <a:t>2.2.2 </a:t>
            </a:r>
            <a:r>
              <a:rPr lang="zh-CN" altLang="en-US" dirty="0" smtClean="0"/>
              <a:t>带符号整数（</a:t>
            </a:r>
            <a:r>
              <a:rPr lang="en-US" altLang="zh-CN" dirty="0"/>
              <a:t>Signed integer</a:t>
            </a:r>
            <a:r>
              <a:rPr lang="zh-CN" altLang="en-US" dirty="0" smtClean="0"/>
              <a:t>）的表示</a:t>
            </a:r>
            <a:endParaRPr lang="en-US" altLang="zh-CN" dirty="0" smtClean="0"/>
          </a:p>
          <a:p>
            <a:pPr lvl="1"/>
            <a:r>
              <a:rPr lang="zh-CN" altLang="en-US" sz="2000" b="0" dirty="0" smtClean="0">
                <a:cs typeface="Arial" charset="0"/>
              </a:rPr>
              <a:t>计算机必须能处理正数</a:t>
            </a:r>
            <a:r>
              <a:rPr lang="en-US" altLang="zh-CN" sz="2000" b="0" dirty="0" smtClean="0">
                <a:cs typeface="Arial" charset="0"/>
              </a:rPr>
              <a:t>(positive) </a:t>
            </a:r>
            <a:r>
              <a:rPr lang="zh-CN" altLang="en-US" sz="2000" b="0" dirty="0" smtClean="0">
                <a:cs typeface="Arial" charset="0"/>
              </a:rPr>
              <a:t>和负数</a:t>
            </a:r>
            <a:r>
              <a:rPr lang="en-US" altLang="zh-CN" sz="2000" b="0" dirty="0" smtClean="0">
                <a:cs typeface="Arial" charset="0"/>
              </a:rPr>
              <a:t>(negative)</a:t>
            </a:r>
            <a:r>
              <a:rPr lang="zh-CN" altLang="en-US" sz="2000" b="0" dirty="0" smtClean="0">
                <a:cs typeface="Arial" charset="0"/>
              </a:rPr>
              <a:t>，用最高有效位</a:t>
            </a:r>
            <a:r>
              <a:rPr lang="en-US" altLang="zh-CN" sz="2000" b="0" dirty="0" smtClean="0">
                <a:cs typeface="Arial" charset="0"/>
              </a:rPr>
              <a:t>MSB</a:t>
            </a:r>
            <a:r>
              <a:rPr lang="zh-CN" altLang="en-US" sz="2000" b="0" dirty="0" smtClean="0">
                <a:cs typeface="Arial" charset="0"/>
              </a:rPr>
              <a:t>（</a:t>
            </a:r>
            <a:r>
              <a:rPr lang="en-US" altLang="zh-CN" sz="2000" b="0" dirty="0" smtClean="0">
                <a:cs typeface="Arial" charset="0"/>
              </a:rPr>
              <a:t>Most Significant Bit</a:t>
            </a:r>
            <a:r>
              <a:rPr lang="zh-CN" altLang="en-US" sz="2000" b="0" dirty="0" smtClean="0">
                <a:cs typeface="Arial" charset="0"/>
              </a:rPr>
              <a:t>）表示数符</a:t>
            </a:r>
            <a:endParaRPr lang="en-US" altLang="zh-CN" sz="2000" b="0" dirty="0" smtClean="0">
              <a:cs typeface="Arial" charset="0"/>
            </a:endParaRPr>
          </a:p>
          <a:p>
            <a:pPr lvl="1"/>
            <a:r>
              <a:rPr lang="zh-CN" altLang="en-US" sz="2000" b="0" dirty="0" smtClean="0">
                <a:cs typeface="Arial" charset="0"/>
              </a:rPr>
              <a:t>有三种表示方式</a:t>
            </a:r>
            <a:endParaRPr lang="zh-CN" altLang="en-US" sz="2000" b="0" dirty="0" smtClean="0">
              <a:cs typeface="Arial" charset="0"/>
            </a:endParaRPr>
          </a:p>
          <a:p>
            <a:pPr lvl="2"/>
            <a:r>
              <a:rPr lang="en-US" altLang="zh-CN" sz="2000" b="0" dirty="0" smtClean="0">
                <a:cs typeface="Arial" charset="0"/>
              </a:rPr>
              <a:t> Signed magnitude （</a:t>
            </a:r>
            <a:r>
              <a:rPr lang="zh-CN" altLang="en-US" sz="2000" b="0" dirty="0" smtClean="0">
                <a:cs typeface="Arial" charset="0"/>
              </a:rPr>
              <a:t>原码）</a:t>
            </a:r>
            <a:endParaRPr lang="en-US" altLang="zh-CN" sz="2000" b="0" dirty="0" smtClean="0">
              <a:cs typeface="Arial" charset="0"/>
            </a:endParaRPr>
          </a:p>
          <a:p>
            <a:pPr lvl="2">
              <a:buNone/>
            </a:pPr>
            <a:r>
              <a:rPr lang="zh-CN" altLang="en-US" sz="2000" b="0" dirty="0" smtClean="0">
                <a:cs typeface="Arial" charset="0"/>
              </a:rPr>
              <a:t>    </a:t>
            </a:r>
            <a:r>
              <a:rPr lang="zh-CN" altLang="en-US" sz="2000" b="0" dirty="0" smtClean="0">
                <a:solidFill>
                  <a:srgbClr val="CC0000"/>
                </a:solidFill>
                <a:cs typeface="Arial" charset="0"/>
              </a:rPr>
              <a:t>用来表示浮点（实）数的尾数</a:t>
            </a:r>
            <a:endParaRPr lang="zh-CN" altLang="en-US" sz="2000" b="0" dirty="0" smtClean="0">
              <a:solidFill>
                <a:srgbClr val="CC0000"/>
              </a:solidFill>
              <a:cs typeface="Arial" charset="0"/>
            </a:endParaRPr>
          </a:p>
          <a:p>
            <a:pPr lvl="2"/>
            <a:r>
              <a:rPr lang="en-US" altLang="zh-CN" sz="2000" b="0" dirty="0" smtClean="0">
                <a:cs typeface="Arial" charset="0"/>
              </a:rPr>
              <a:t> One’s complement （</a:t>
            </a:r>
            <a:r>
              <a:rPr lang="zh-CN" altLang="en-US" sz="2000" b="0" dirty="0" smtClean="0">
                <a:cs typeface="Arial" charset="0"/>
              </a:rPr>
              <a:t>反码）</a:t>
            </a:r>
            <a:endParaRPr lang="en-US" altLang="zh-CN" sz="2000" b="0" dirty="0" smtClean="0">
              <a:cs typeface="Arial" charset="0"/>
            </a:endParaRPr>
          </a:p>
          <a:p>
            <a:pPr lvl="2">
              <a:buNone/>
            </a:pPr>
            <a:r>
              <a:rPr lang="zh-CN" altLang="en-US" sz="2000" b="0" dirty="0" smtClean="0">
                <a:solidFill>
                  <a:srgbClr val="CC0000"/>
                </a:solidFill>
                <a:cs typeface="Arial" charset="0"/>
              </a:rPr>
              <a:t>     现已不用</a:t>
            </a:r>
            <a:endParaRPr lang="zh-CN" altLang="en-US" sz="2000" b="0" dirty="0" smtClean="0">
              <a:solidFill>
                <a:srgbClr val="CC0000"/>
              </a:solidFill>
              <a:cs typeface="Arial" charset="0"/>
            </a:endParaRPr>
          </a:p>
          <a:p>
            <a:pPr lvl="2"/>
            <a:r>
              <a:rPr lang="en-US" altLang="zh-CN" sz="2000" b="0" dirty="0" smtClean="0">
                <a:cs typeface="Arial" charset="0"/>
              </a:rPr>
              <a:t> Two’s complement （</a:t>
            </a:r>
            <a:r>
              <a:rPr lang="zh-CN" altLang="en-US" sz="2000" b="0" dirty="0" smtClean="0">
                <a:cs typeface="Arial" charset="0"/>
              </a:rPr>
              <a:t>补码）</a:t>
            </a:r>
            <a:endParaRPr lang="en-US" altLang="zh-CN" sz="2000" b="0" dirty="0" smtClean="0">
              <a:cs typeface="Arial" charset="0"/>
            </a:endParaRPr>
          </a:p>
          <a:p>
            <a:pPr lvl="2">
              <a:buNone/>
            </a:pPr>
            <a:r>
              <a:rPr lang="zh-CN" altLang="en-US" sz="2000" b="0" dirty="0" smtClean="0">
                <a:cs typeface="Arial" charset="0"/>
              </a:rPr>
              <a:t>     </a:t>
            </a:r>
            <a:r>
              <a:rPr lang="en-US" altLang="zh-CN" sz="2000" b="0" dirty="0" smtClean="0">
                <a:solidFill>
                  <a:srgbClr val="CC0000"/>
                </a:solidFill>
                <a:cs typeface="Arial" charset="0"/>
              </a:rPr>
              <a:t>50</a:t>
            </a:r>
            <a:r>
              <a:rPr lang="zh-CN" altLang="en-US" sz="2000" b="0" dirty="0" smtClean="0">
                <a:solidFill>
                  <a:srgbClr val="CC0000"/>
                </a:solidFill>
                <a:cs typeface="Arial" charset="0"/>
              </a:rPr>
              <a:t>年代以来，所有计算机都用补码来表示定点（整）数</a:t>
            </a:r>
            <a:endParaRPr lang="zh-CN" altLang="en-US" b="0" dirty="0">
              <a:cs typeface="Arial"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a:xfrm>
            <a:off x="107504" y="692696"/>
            <a:ext cx="8229600" cy="3600400"/>
          </a:xfrm>
        </p:spPr>
        <p:txBody>
          <a:bodyPr/>
          <a:lstStyle/>
          <a:p>
            <a:pPr marL="0" indent="0">
              <a:buNone/>
            </a:pPr>
            <a:r>
              <a:rPr lang="en-US" altLang="zh-CN" dirty="0" smtClean="0"/>
              <a:t>2.2.2 </a:t>
            </a:r>
            <a:r>
              <a:rPr lang="zh-CN" altLang="en-US" dirty="0" smtClean="0"/>
              <a:t>带符号整数（</a:t>
            </a:r>
            <a:r>
              <a:rPr lang="en-US" altLang="zh-CN" dirty="0"/>
              <a:t>Signed integer</a:t>
            </a:r>
            <a:r>
              <a:rPr lang="zh-CN" altLang="en-US" dirty="0" smtClean="0"/>
              <a:t>）的表示</a:t>
            </a:r>
            <a:endParaRPr lang="en-US" altLang="zh-CN" dirty="0" smtClean="0"/>
          </a:p>
          <a:p>
            <a:pPr lvl="1"/>
            <a:r>
              <a:rPr lang="zh-CN" altLang="en-US" sz="2000" b="0" dirty="0">
                <a:cs typeface="Arial" charset="0"/>
              </a:rPr>
              <a:t>为什么用补码表示带符号整数？</a:t>
            </a:r>
            <a:endParaRPr lang="zh-CN" altLang="en-US" sz="2000" b="0" dirty="0">
              <a:cs typeface="Arial" charset="0"/>
            </a:endParaRPr>
          </a:p>
          <a:p>
            <a:pPr lvl="2"/>
            <a:r>
              <a:rPr lang="zh-CN" altLang="en-US" sz="2000" b="0" dirty="0" smtClean="0">
                <a:cs typeface="Arial" charset="0"/>
              </a:rPr>
              <a:t> 与原码和移码相比，补码</a:t>
            </a:r>
            <a:r>
              <a:rPr lang="zh-CN" altLang="en-US" sz="2000" b="0" dirty="0">
                <a:cs typeface="Arial" charset="0"/>
              </a:rPr>
              <a:t>运算系统是模运算系统，加、减运算</a:t>
            </a:r>
            <a:r>
              <a:rPr lang="zh-CN" altLang="en-US" sz="2000" b="0" dirty="0" smtClean="0">
                <a:cs typeface="Arial" charset="0"/>
              </a:rPr>
              <a:t>统一，且符号位可以和数值位一起参加运算</a:t>
            </a:r>
            <a:endParaRPr lang="zh-CN" altLang="en-US" sz="2000" b="0" dirty="0">
              <a:cs typeface="Arial" charset="0"/>
            </a:endParaRPr>
          </a:p>
          <a:p>
            <a:pPr lvl="2"/>
            <a:r>
              <a:rPr lang="zh-CN" altLang="en-US" sz="2000" b="0" dirty="0" smtClean="0">
                <a:cs typeface="Arial" charset="0"/>
              </a:rPr>
              <a:t> 与原</a:t>
            </a:r>
            <a:r>
              <a:rPr lang="zh-CN" altLang="en-US" sz="2000" b="0" dirty="0">
                <a:cs typeface="Arial" charset="0"/>
              </a:rPr>
              <a:t>码和</a:t>
            </a:r>
            <a:r>
              <a:rPr lang="zh-CN" altLang="en-US" sz="2000" b="0" dirty="0" smtClean="0">
                <a:cs typeface="Arial" charset="0"/>
              </a:rPr>
              <a:t>反码相比，数</a:t>
            </a:r>
            <a:r>
              <a:rPr lang="en-US" altLang="zh-CN" sz="2000" b="0" dirty="0">
                <a:cs typeface="Arial" charset="0"/>
              </a:rPr>
              <a:t>0</a:t>
            </a:r>
            <a:r>
              <a:rPr lang="zh-CN" altLang="en-US" sz="2000" b="0" dirty="0" smtClean="0">
                <a:cs typeface="Arial" charset="0"/>
              </a:rPr>
              <a:t>的补码表示形式惟一</a:t>
            </a:r>
            <a:r>
              <a:rPr lang="zh-CN" altLang="en-US" sz="2000" b="0" dirty="0">
                <a:cs typeface="Arial" charset="0"/>
              </a:rPr>
              <a:t>，方便使用</a:t>
            </a:r>
            <a:endParaRPr lang="zh-CN" altLang="en-US" sz="2000" b="0" dirty="0">
              <a:cs typeface="Arial" charset="0"/>
            </a:endParaRPr>
          </a:p>
          <a:p>
            <a:pPr lvl="2"/>
            <a:r>
              <a:rPr lang="zh-CN" altLang="en-US" sz="2000" b="0" dirty="0" smtClean="0">
                <a:cs typeface="Arial" charset="0"/>
              </a:rPr>
              <a:t> 补码比</a:t>
            </a:r>
            <a:r>
              <a:rPr lang="zh-CN" altLang="en-US" sz="2000" b="0" dirty="0">
                <a:cs typeface="Arial" charset="0"/>
              </a:rPr>
              <a:t>原码和反码多表示一个最小负数</a:t>
            </a:r>
            <a:endParaRPr lang="zh-CN" altLang="en-US" sz="2000" b="0" dirty="0">
              <a:cs typeface="Arial" charset="0"/>
            </a:endParaRPr>
          </a:p>
          <a:p>
            <a:pPr lvl="2"/>
            <a:r>
              <a:rPr lang="zh-CN" altLang="en-US" sz="2000" b="0" dirty="0" smtClean="0">
                <a:cs typeface="Arial" charset="0"/>
              </a:rPr>
              <a:t> 与</a:t>
            </a:r>
            <a:r>
              <a:rPr lang="zh-CN" altLang="en-US" sz="2000" b="0" dirty="0">
                <a:cs typeface="Arial" charset="0"/>
              </a:rPr>
              <a:t>移码相比，其符号位和真值的符号对应关系</a:t>
            </a:r>
            <a:r>
              <a:rPr lang="zh-CN" altLang="en-US" sz="2000" b="0" dirty="0" smtClean="0">
                <a:cs typeface="Arial" charset="0"/>
              </a:rPr>
              <a:t>清楚</a:t>
            </a:r>
            <a:endParaRPr lang="en-US" altLang="zh-CN" sz="2000" b="0" dirty="0" smtClean="0">
              <a:cs typeface="Arial" charset="0"/>
            </a:endParaRPr>
          </a:p>
          <a:p>
            <a:pPr lvl="2"/>
            <a:r>
              <a:rPr lang="zh-CN" altLang="en-US" sz="2000" b="0" dirty="0" smtClean="0">
                <a:cs typeface="Arial" charset="0"/>
              </a:rPr>
              <a:t> 与反码相比，补码不需要通过循环进位来调整结果</a:t>
            </a:r>
            <a:endParaRPr lang="zh-CN" altLang="en-US" sz="2000" b="0" dirty="0">
              <a:cs typeface="Arial"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a:xfrm>
            <a:off x="105164" y="764704"/>
            <a:ext cx="8640960" cy="5112568"/>
          </a:xfrm>
        </p:spPr>
        <p:txBody>
          <a:bodyPr/>
          <a:lstStyle/>
          <a:p>
            <a:pPr marL="0" indent="0">
              <a:buNone/>
            </a:pPr>
            <a:r>
              <a:rPr lang="en-US" altLang="zh-CN" dirty="0" smtClean="0"/>
              <a:t>2.2.3 </a:t>
            </a:r>
            <a:r>
              <a:rPr lang="en-US" altLang="zh-CN" dirty="0"/>
              <a:t>C</a:t>
            </a:r>
            <a:r>
              <a:rPr lang="zh-CN" altLang="en-US" dirty="0"/>
              <a:t>语言程序中的</a:t>
            </a:r>
            <a:r>
              <a:rPr lang="zh-CN" altLang="en-US" dirty="0" smtClean="0"/>
              <a:t>整数类型</a:t>
            </a:r>
            <a:endParaRPr lang="en-US" altLang="zh-CN" dirty="0" smtClean="0"/>
          </a:p>
          <a:p>
            <a:pPr lvl="1"/>
            <a:r>
              <a:rPr lang="zh-CN" altLang="en-US" sz="2000" b="0" dirty="0">
                <a:latin typeface="Comic Sans MS" pitchFamily="2" charset="0"/>
                <a:cs typeface="Arial" charset="0"/>
              </a:rPr>
              <a:t>无符号数：</a:t>
            </a:r>
            <a:r>
              <a:rPr lang="en-US" altLang="zh-CN" sz="2000" b="0" dirty="0">
                <a:latin typeface="Comic Sans MS" pitchFamily="2" charset="0"/>
                <a:cs typeface="Arial" charset="0"/>
              </a:rPr>
              <a:t>unsigned </a:t>
            </a:r>
            <a:r>
              <a:rPr lang="en-US" altLang="zh-CN" sz="2000" b="0" dirty="0" err="1">
                <a:latin typeface="Comic Sans MS" pitchFamily="2" charset="0"/>
                <a:cs typeface="Arial" charset="0"/>
              </a:rPr>
              <a:t>int</a:t>
            </a:r>
            <a:r>
              <a:rPr lang="en-US" altLang="zh-CN" sz="2000" b="0" dirty="0">
                <a:latin typeface="Comic Sans MS" pitchFamily="2" charset="0"/>
                <a:cs typeface="Arial" charset="0"/>
              </a:rPr>
              <a:t> ( short / long)</a:t>
            </a:r>
            <a:r>
              <a:rPr lang="zh-CN" altLang="en-US" sz="2000" b="0" dirty="0">
                <a:latin typeface="Comic Sans MS" pitchFamily="2" charset="0"/>
                <a:cs typeface="Arial" charset="0"/>
              </a:rPr>
              <a:t>；带符号整数： </a:t>
            </a:r>
            <a:r>
              <a:rPr lang="en-US" altLang="zh-CN" sz="2000" b="0" dirty="0" err="1">
                <a:latin typeface="Comic Sans MS" pitchFamily="2" charset="0"/>
                <a:cs typeface="Arial" charset="0"/>
              </a:rPr>
              <a:t>int</a:t>
            </a:r>
            <a:r>
              <a:rPr lang="en-US" altLang="zh-CN" sz="2000" b="0" dirty="0">
                <a:latin typeface="Comic Sans MS" pitchFamily="2" charset="0"/>
                <a:cs typeface="Arial" charset="0"/>
              </a:rPr>
              <a:t> ( short / long</a:t>
            </a:r>
            <a:r>
              <a:rPr lang="en-US" altLang="zh-CN" sz="2000" b="0" dirty="0" smtClean="0">
                <a:latin typeface="Comic Sans MS" pitchFamily="2" charset="0"/>
                <a:cs typeface="Arial" charset="0"/>
              </a:rPr>
              <a:t>)</a:t>
            </a:r>
            <a:r>
              <a:rPr lang="zh-CN" altLang="en-US" sz="2000" b="0" dirty="0" smtClean="0">
                <a:latin typeface="Comic Sans MS" pitchFamily="2" charset="0"/>
                <a:cs typeface="Arial" charset="0"/>
              </a:rPr>
              <a:t>；</a:t>
            </a:r>
            <a:endParaRPr lang="en-US" altLang="zh-CN" sz="2000" b="0" dirty="0" smtClean="0">
              <a:latin typeface="Comic Sans MS" pitchFamily="2" charset="0"/>
              <a:cs typeface="Arial" charset="0"/>
            </a:endParaRPr>
          </a:p>
          <a:p>
            <a:pPr lvl="1"/>
            <a:r>
              <a:rPr lang="zh-CN" altLang="en-US" sz="2000" b="0" dirty="0">
                <a:latin typeface="Comic Sans MS" pitchFamily="2" charset="0"/>
                <a:cs typeface="Arial" charset="0"/>
              </a:rPr>
              <a:t>常在一个数的后面加一个“</a:t>
            </a:r>
            <a:r>
              <a:rPr lang="en-US" altLang="zh-CN" sz="2000" b="0" dirty="0">
                <a:latin typeface="Comic Sans MS" pitchFamily="2" charset="0"/>
                <a:cs typeface="Arial" charset="0"/>
              </a:rPr>
              <a:t>u”</a:t>
            </a:r>
            <a:r>
              <a:rPr lang="zh-CN" altLang="en-US" sz="2000" b="0" dirty="0">
                <a:latin typeface="Comic Sans MS" pitchFamily="2" charset="0"/>
                <a:cs typeface="Arial" charset="0"/>
              </a:rPr>
              <a:t>或“</a:t>
            </a:r>
            <a:r>
              <a:rPr lang="en-US" altLang="zh-CN" sz="2000" b="0" dirty="0">
                <a:latin typeface="Comic Sans MS" pitchFamily="2" charset="0"/>
                <a:cs typeface="Arial" charset="0"/>
              </a:rPr>
              <a:t>U”</a:t>
            </a:r>
            <a:r>
              <a:rPr lang="zh-CN" altLang="en-US" sz="2000" b="0" dirty="0">
                <a:latin typeface="Comic Sans MS" pitchFamily="2" charset="0"/>
                <a:cs typeface="Arial" charset="0"/>
              </a:rPr>
              <a:t>表示无符号</a:t>
            </a:r>
            <a:r>
              <a:rPr lang="zh-CN" altLang="en-US" sz="2000" b="0" dirty="0" smtClean="0">
                <a:latin typeface="Comic Sans MS" pitchFamily="2" charset="0"/>
                <a:cs typeface="Arial" charset="0"/>
              </a:rPr>
              <a:t>数；</a:t>
            </a:r>
            <a:endParaRPr lang="zh-CN" altLang="en-US" sz="2000" b="0" dirty="0">
              <a:latin typeface="Comic Sans MS" pitchFamily="2" charset="0"/>
              <a:cs typeface="Arial" charset="0"/>
            </a:endParaRPr>
          </a:p>
          <a:p>
            <a:pPr lvl="1"/>
            <a:r>
              <a:rPr lang="en-US" altLang="zh-CN" sz="2000" b="0" dirty="0" smtClean="0">
                <a:latin typeface="Comic Sans MS" pitchFamily="2" charset="0"/>
                <a:cs typeface="Arial" charset="0"/>
              </a:rPr>
              <a:t>C</a:t>
            </a:r>
            <a:r>
              <a:rPr lang="zh-CN" altLang="en-US" sz="2000" b="0" dirty="0" smtClean="0">
                <a:latin typeface="Comic Sans MS" pitchFamily="2" charset="0"/>
                <a:cs typeface="Arial" charset="0"/>
              </a:rPr>
              <a:t>语言中允许无符号数和带符号数之间的转换</a:t>
            </a:r>
            <a:endParaRPr lang="en-US" altLang="zh-CN" sz="2000" b="0" dirty="0" smtClean="0">
              <a:latin typeface="Comic Sans MS" pitchFamily="2" charset="0"/>
              <a:cs typeface="Arial" charset="0"/>
            </a:endParaRPr>
          </a:p>
          <a:p>
            <a:pPr lvl="2"/>
            <a:r>
              <a:rPr lang="zh-CN" altLang="en-US" sz="2000" b="0" dirty="0" smtClean="0">
                <a:latin typeface="Comic Sans MS" pitchFamily="2" charset="0"/>
                <a:cs typeface="Arial" charset="0"/>
              </a:rPr>
              <a:t>转换后数的真值是将原二进制机器数按转换后的数据类型重新解释得到</a:t>
            </a:r>
            <a:endParaRPr lang="en-US" altLang="zh-CN" sz="2000" b="0" dirty="0" smtClean="0">
              <a:latin typeface="Comic Sans MS" pitchFamily="2" charset="0"/>
              <a:cs typeface="Arial" charset="0"/>
            </a:endParaRPr>
          </a:p>
          <a:p>
            <a:pPr lvl="2"/>
            <a:r>
              <a:rPr lang="zh-CN" altLang="en-US" sz="2000" b="0" dirty="0" smtClean="0">
                <a:latin typeface="Comic Sans MS" pitchFamily="2" charset="0"/>
                <a:cs typeface="Arial" charset="0"/>
              </a:rPr>
              <a:t>若执行一个运算时同时</a:t>
            </a:r>
            <a:r>
              <a:rPr lang="zh-CN" altLang="en-US" sz="2000" b="0" dirty="0">
                <a:latin typeface="Comic Sans MS" pitchFamily="2" charset="0"/>
                <a:cs typeface="Arial" charset="0"/>
              </a:rPr>
              <a:t>有无符号数和带符号</a:t>
            </a:r>
            <a:r>
              <a:rPr lang="zh-CN" altLang="en-US" sz="2000" b="0" dirty="0" smtClean="0">
                <a:latin typeface="Comic Sans MS" pitchFamily="2" charset="0"/>
                <a:cs typeface="Arial" charset="0"/>
              </a:rPr>
              <a:t>整数参加，</a:t>
            </a:r>
            <a:r>
              <a:rPr lang="zh-CN" altLang="en-US" sz="2000" b="0" dirty="0">
                <a:latin typeface="Comic Sans MS" pitchFamily="2" charset="0"/>
                <a:cs typeface="Arial" charset="0"/>
              </a:rPr>
              <a:t>则</a:t>
            </a:r>
            <a:r>
              <a:rPr lang="en-US" altLang="zh-CN" sz="2000" b="0" dirty="0">
                <a:latin typeface="Comic Sans MS" pitchFamily="2" charset="0"/>
                <a:cs typeface="Arial" charset="0"/>
              </a:rPr>
              <a:t>C</a:t>
            </a:r>
            <a:r>
              <a:rPr lang="zh-CN" altLang="en-US" sz="2000" b="0" dirty="0">
                <a:latin typeface="Comic Sans MS" pitchFamily="2" charset="0"/>
                <a:cs typeface="Arial" charset="0"/>
              </a:rPr>
              <a:t>编译器隐含将</a:t>
            </a:r>
            <a:r>
              <a:rPr lang="zh-CN" altLang="en-US" sz="2000" b="0" dirty="0">
                <a:solidFill>
                  <a:srgbClr val="C00000"/>
                </a:solidFill>
                <a:latin typeface="Comic Sans MS" pitchFamily="2" charset="0"/>
                <a:cs typeface="Arial" charset="0"/>
              </a:rPr>
              <a:t>带符号整数</a:t>
            </a:r>
            <a:r>
              <a:rPr lang="zh-CN" altLang="en-US" sz="2000" b="0" dirty="0">
                <a:latin typeface="Comic Sans MS" pitchFamily="2" charset="0"/>
                <a:cs typeface="Arial" charset="0"/>
              </a:rPr>
              <a:t>强制转换为</a:t>
            </a:r>
            <a:r>
              <a:rPr lang="zh-CN" altLang="en-US" sz="2000" b="0" dirty="0">
                <a:solidFill>
                  <a:srgbClr val="C00000"/>
                </a:solidFill>
                <a:latin typeface="Comic Sans MS" pitchFamily="2" charset="0"/>
                <a:cs typeface="Arial" charset="0"/>
              </a:rPr>
              <a:t>无符号</a:t>
            </a:r>
            <a:r>
              <a:rPr lang="zh-CN" altLang="en-US" sz="2000" b="0" dirty="0" smtClean="0">
                <a:solidFill>
                  <a:srgbClr val="C00000"/>
                </a:solidFill>
                <a:latin typeface="Comic Sans MS" pitchFamily="2" charset="0"/>
                <a:cs typeface="Arial" charset="0"/>
              </a:rPr>
              <a:t>数</a:t>
            </a:r>
            <a:r>
              <a:rPr lang="zh-CN" altLang="en-US" sz="2000" b="0" dirty="0" smtClean="0">
                <a:latin typeface="Comic Sans MS" pitchFamily="2" charset="0"/>
                <a:cs typeface="Arial" charset="0"/>
              </a:rPr>
              <a:t>，从而会带来一些意向不到的结果</a:t>
            </a:r>
            <a:endParaRPr lang="en-US" altLang="zh-CN" sz="2000" b="0" dirty="0" smtClean="0">
              <a:latin typeface="Comic Sans MS" pitchFamily="2" charset="0"/>
              <a:cs typeface="Arial" charset="0"/>
            </a:endParaRPr>
          </a:p>
          <a:p>
            <a:pPr marL="914400" lvl="2" indent="0">
              <a:buNone/>
            </a:pPr>
            <a:endParaRPr lang="zh-CN" altLang="en-US" sz="2000" b="0" dirty="0">
              <a:latin typeface="Comic Sans MS" pitchFamily="2" charset="0"/>
              <a:cs typeface="Arial"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a:xfrm>
            <a:off x="178432" y="887911"/>
            <a:ext cx="8686800" cy="5112568"/>
          </a:xfrm>
        </p:spPr>
        <p:txBody>
          <a:bodyPr/>
          <a:lstStyle/>
          <a:p>
            <a:pPr marL="0" indent="0">
              <a:buNone/>
            </a:pPr>
            <a:r>
              <a:rPr lang="en-US" altLang="zh-CN" dirty="0" smtClean="0"/>
              <a:t>2.2.3 </a:t>
            </a:r>
            <a:r>
              <a:rPr lang="en-US" altLang="zh-CN" dirty="0"/>
              <a:t>C</a:t>
            </a:r>
            <a:r>
              <a:rPr lang="zh-CN" altLang="en-US" dirty="0"/>
              <a:t>语言程序中的整数</a:t>
            </a:r>
            <a:endParaRPr lang="en-US" altLang="zh-CN" dirty="0" smtClean="0"/>
          </a:p>
          <a:p>
            <a:pPr lvl="1"/>
            <a:r>
              <a:rPr lang="zh-CN" altLang="en-US" sz="2000" b="0" dirty="0">
                <a:cs typeface="Arial" charset="0"/>
              </a:rPr>
              <a:t>假定以下关系表达式在</a:t>
            </a:r>
            <a:r>
              <a:rPr lang="en-US" altLang="zh-CN" sz="2000" b="0" dirty="0">
                <a:cs typeface="Arial" charset="0"/>
              </a:rPr>
              <a:t>32</a:t>
            </a:r>
            <a:r>
              <a:rPr lang="zh-CN" altLang="en-US" sz="2000" b="0" dirty="0">
                <a:cs typeface="Arial" charset="0"/>
              </a:rPr>
              <a:t>位用补码表示的机器上执行，结果是什么？</a:t>
            </a:r>
            <a:endParaRPr lang="zh-CN" altLang="en-US" sz="2000" b="0" dirty="0">
              <a:cs typeface="Arial" charset="0"/>
            </a:endParaRPr>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aphicFrame>
        <p:nvGraphicFramePr>
          <p:cNvPr id="7" name="Group 92"/>
          <p:cNvGraphicFramePr>
            <a:graphicFrameLocks noGrp="1"/>
          </p:cNvGraphicFramePr>
          <p:nvPr/>
        </p:nvGraphicFramePr>
        <p:xfrm>
          <a:off x="178432" y="2060848"/>
          <a:ext cx="8828087" cy="3131820"/>
        </p:xfrm>
        <a:graphic>
          <a:graphicData uri="http://schemas.openxmlformats.org/drawingml/2006/table">
            <a:tbl>
              <a:tblPr/>
              <a:tblGrid>
                <a:gridCol w="3386137"/>
                <a:gridCol w="1203325"/>
                <a:gridCol w="806450"/>
                <a:gridCol w="3432175"/>
              </a:tblGrid>
              <a:tr h="360363">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itchFamily="18" charset="0"/>
                          <a:ea typeface="宋体" charset="-122"/>
                        </a:rPr>
                        <a:t>关系表达式</a:t>
                      </a:r>
                      <a:endParaRPr kumimoji="0"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itchFamily="18" charset="0"/>
                          <a:ea typeface="宋体" charset="-122"/>
                        </a:rPr>
                        <a:t>运算类型</a:t>
                      </a:r>
                      <a:endParaRPr kumimoji="0"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itchFamily="18" charset="0"/>
                          <a:ea typeface="宋体" charset="-122"/>
                        </a:rPr>
                        <a:t>结果</a:t>
                      </a:r>
                      <a:endParaRPr kumimoji="0"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itchFamily="18" charset="0"/>
                          <a:ea typeface="宋体" charset="-122"/>
                        </a:rPr>
                        <a:t>说明</a:t>
                      </a:r>
                      <a:endParaRPr kumimoji="0"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17725">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0 = = 0U</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 &lt; 0</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 &lt; 0U</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2147483647 &gt; -2147483647-1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2147483647U &gt; -2147483647-1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2147483647 &gt; (</a:t>
                      </a:r>
                      <a:r>
                        <a:rPr kumimoji="0" lang="en-US" altLang="zh-CN" sz="1800" b="0" i="0" u="none" strike="noStrike" cap="none" normalizeH="0" baseline="0" dirty="0" err="1" smtClean="0">
                          <a:ln>
                            <a:noFill/>
                          </a:ln>
                          <a:solidFill>
                            <a:schemeClr val="tx1"/>
                          </a:solidFill>
                          <a:effectLst/>
                          <a:latin typeface="Times New Roman" pitchFamily="18" charset="0"/>
                          <a:ea typeface="宋体" charset="-122"/>
                        </a:rPr>
                        <a:t>int</a:t>
                      </a: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 2147483648U</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 &gt; -2</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(unsigned) -1 &gt; -2</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pP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pPr>
                      <a:endParaRPr kumimoji="0"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a:xfrm>
            <a:off x="107504" y="764704"/>
            <a:ext cx="8795320" cy="5112568"/>
          </a:xfrm>
        </p:spPr>
        <p:txBody>
          <a:bodyPr/>
          <a:lstStyle/>
          <a:p>
            <a:pPr marL="0" indent="0">
              <a:buNone/>
            </a:pPr>
            <a:r>
              <a:rPr lang="en-US" altLang="zh-CN" dirty="0" smtClean="0"/>
              <a:t>2.2.3 </a:t>
            </a:r>
            <a:r>
              <a:rPr lang="en-US" altLang="zh-CN" dirty="0"/>
              <a:t>C</a:t>
            </a:r>
            <a:r>
              <a:rPr lang="zh-CN" altLang="en-US" dirty="0"/>
              <a:t>语言程序中的整数</a:t>
            </a:r>
            <a:endParaRPr lang="en-US" altLang="zh-CN" dirty="0" smtClean="0"/>
          </a:p>
          <a:p>
            <a:pPr lvl="1"/>
            <a:r>
              <a:rPr lang="zh-CN" altLang="en-US" sz="2000" b="0" dirty="0">
                <a:cs typeface="Arial" charset="0"/>
              </a:rPr>
              <a:t>假定以下关系表达式在</a:t>
            </a:r>
            <a:r>
              <a:rPr lang="en-US" altLang="zh-CN" sz="2000" b="0" dirty="0">
                <a:cs typeface="Arial" charset="0"/>
              </a:rPr>
              <a:t>32</a:t>
            </a:r>
            <a:r>
              <a:rPr lang="zh-CN" altLang="en-US" sz="2000" b="0" dirty="0">
                <a:cs typeface="Arial" charset="0"/>
              </a:rPr>
              <a:t>位用补码表示的机器上执行，结果是什么？</a:t>
            </a:r>
            <a:endParaRPr lang="zh-CN" altLang="en-US" sz="2000" b="0" dirty="0">
              <a:cs typeface="Arial"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aphicFrame>
        <p:nvGraphicFramePr>
          <p:cNvPr id="8" name="Group 36"/>
          <p:cNvGraphicFramePr>
            <a:graphicFrameLocks noGrp="1"/>
          </p:cNvGraphicFramePr>
          <p:nvPr/>
        </p:nvGraphicFramePr>
        <p:xfrm>
          <a:off x="217906" y="1992145"/>
          <a:ext cx="8794750" cy="3131820"/>
        </p:xfrm>
        <a:graphic>
          <a:graphicData uri="http://schemas.openxmlformats.org/drawingml/2006/table">
            <a:tbl>
              <a:tblPr/>
              <a:tblGrid>
                <a:gridCol w="3375025"/>
                <a:gridCol w="1116013"/>
                <a:gridCol w="706437"/>
                <a:gridCol w="3597275"/>
              </a:tblGrid>
              <a:tr h="360363">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itchFamily="18" charset="0"/>
                          <a:ea typeface="宋体" charset="-122"/>
                        </a:rPr>
                        <a:t>关系表达式</a:t>
                      </a:r>
                      <a:endParaRPr kumimoji="0"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运算类型</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结果</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说明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17725">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0 = = 0U</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 &lt; 0</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 &lt; 0U</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2147483647 &gt; -2147483647 - 1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2147483647U &gt; -2147483647 - 1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2147483647 &gt; (</a:t>
                      </a:r>
                      <a:r>
                        <a:rPr kumimoji="0" lang="en-US" altLang="zh-CN" sz="1800" b="0" i="0" u="none" strike="noStrike" cap="none" normalizeH="0" baseline="0" dirty="0" err="1" smtClean="0">
                          <a:ln>
                            <a:noFill/>
                          </a:ln>
                          <a:solidFill>
                            <a:schemeClr val="tx1"/>
                          </a:solidFill>
                          <a:effectLst/>
                          <a:latin typeface="Times New Roman" pitchFamily="18" charset="0"/>
                          <a:ea typeface="宋体" charset="-122"/>
                        </a:rPr>
                        <a:t>int</a:t>
                      </a: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 2147483648U</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 &gt; -2</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(unsigned) -1 &gt; -2</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无符</a:t>
                      </a:r>
                      <a:endPar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带符</a:t>
                      </a:r>
                      <a:endPar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无符</a:t>
                      </a:r>
                      <a:endPar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带符</a:t>
                      </a:r>
                      <a:endPar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无符</a:t>
                      </a:r>
                      <a:endPar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带符</a:t>
                      </a:r>
                      <a:endPar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带符</a:t>
                      </a:r>
                      <a:endPar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itchFamily="18" charset="0"/>
                          <a:ea typeface="宋体" charset="-122"/>
                        </a:rPr>
                        <a:t>无符</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 0*</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 0*</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 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charset="2"/>
                        <a:defRPr sz="2000" b="1">
                          <a:solidFill>
                            <a:schemeClr val="tx1"/>
                          </a:solidFill>
                          <a:latin typeface="Arial" charset="0"/>
                          <a:ea typeface="宋体" charset="-122"/>
                        </a:defRPr>
                      </a:lvl1pPr>
                      <a:lvl2pPr marL="685800" indent="-190500">
                        <a:lnSpc>
                          <a:spcPct val="120000"/>
                        </a:lnSpc>
                        <a:spcBef>
                          <a:spcPct val="10000"/>
                        </a:spcBef>
                        <a:buSzPct val="100000"/>
                        <a:defRPr b="1">
                          <a:solidFill>
                            <a:srgbClr val="0000FF"/>
                          </a:solidFill>
                          <a:latin typeface="Arial" charset="0"/>
                          <a:ea typeface="宋体" charset="-122"/>
                        </a:defRPr>
                      </a:lvl2pPr>
                      <a:lvl3pPr marL="1257300" indent="-342900">
                        <a:lnSpc>
                          <a:spcPct val="120000"/>
                        </a:lnSpc>
                        <a:spcBef>
                          <a:spcPct val="10000"/>
                        </a:spcBef>
                        <a:buSzPct val="100000"/>
                        <a:defRPr sz="1600" b="1">
                          <a:solidFill>
                            <a:schemeClr val="tx1"/>
                          </a:solidFill>
                          <a:latin typeface="Arial" charset="0"/>
                          <a:ea typeface="宋体" charset="-122"/>
                        </a:defRPr>
                      </a:lvl3pPr>
                      <a:lvl4pPr marL="1714500" indent="-342900">
                        <a:spcBef>
                          <a:spcPct val="20000"/>
                        </a:spcBef>
                        <a:defRPr>
                          <a:solidFill>
                            <a:schemeClr val="tx1"/>
                          </a:solidFill>
                          <a:latin typeface="Times New Roman" pitchFamily="18" charset="0"/>
                          <a:ea typeface="宋体" charset="-122"/>
                        </a:defRPr>
                      </a:lvl4pPr>
                      <a:lvl5pPr marL="2171700" indent="-342900">
                        <a:spcBef>
                          <a:spcPct val="20000"/>
                        </a:spcBef>
                        <a:defRPr>
                          <a:solidFill>
                            <a:schemeClr val="tx1"/>
                          </a:solidFill>
                          <a:latin typeface="Times New Roman" pitchFamily="18" charset="0"/>
                          <a:ea typeface="宋体" charset="-122"/>
                        </a:defRPr>
                      </a:lvl5pPr>
                      <a:lvl6pPr marL="2628900" indent="-342900" eaLnBrk="0" fontAlgn="base" hangingPunct="0">
                        <a:spcBef>
                          <a:spcPct val="20000"/>
                        </a:spcBef>
                        <a:spcAft>
                          <a:spcPct val="0"/>
                        </a:spcAft>
                        <a:defRPr>
                          <a:solidFill>
                            <a:schemeClr val="tx1"/>
                          </a:solidFill>
                          <a:latin typeface="Times New Roman" pitchFamily="18" charset="0"/>
                          <a:ea typeface="宋体" charset="-122"/>
                        </a:defRPr>
                      </a:lvl6pPr>
                      <a:lvl7pPr marL="3086100" indent="-342900" eaLnBrk="0" fontAlgn="base" hangingPunct="0">
                        <a:spcBef>
                          <a:spcPct val="20000"/>
                        </a:spcBef>
                        <a:spcAft>
                          <a:spcPct val="0"/>
                        </a:spcAft>
                        <a:defRPr>
                          <a:solidFill>
                            <a:schemeClr val="tx1"/>
                          </a:solidFill>
                          <a:latin typeface="Times New Roman" pitchFamily="18" charset="0"/>
                          <a:ea typeface="宋体" charset="-122"/>
                        </a:defRPr>
                      </a:lvl7pPr>
                      <a:lvl8pPr marL="3543300" indent="-342900" eaLnBrk="0" fontAlgn="base" hangingPunct="0">
                        <a:spcBef>
                          <a:spcPct val="20000"/>
                        </a:spcBef>
                        <a:spcAft>
                          <a:spcPct val="0"/>
                        </a:spcAft>
                        <a:defRPr>
                          <a:solidFill>
                            <a:schemeClr val="tx1"/>
                          </a:solidFill>
                          <a:latin typeface="Times New Roman" pitchFamily="18" charset="0"/>
                          <a:ea typeface="宋体" charset="-122"/>
                        </a:defRPr>
                      </a:lvl8pPr>
                      <a:lvl9pPr marL="4000500" indent="-342900" eaLnBrk="0" fontAlgn="base" hangingPunct="0">
                        <a:spcBef>
                          <a:spcPct val="20000"/>
                        </a:spcBef>
                        <a:spcAft>
                          <a:spcPct val="0"/>
                        </a:spcAft>
                        <a:defRPr>
                          <a:solidFill>
                            <a:schemeClr val="tx1"/>
                          </a:solidFill>
                          <a:latin typeface="Times New Roman" pitchFamily="18" charset="0"/>
                          <a:ea typeface="宋体"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00…0B   =   00…0B</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11…1B (-1)   &lt;   00…0B (0)</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rgbClr val="FF0066"/>
                          </a:solidFill>
                          <a:effectLst/>
                          <a:latin typeface="Times New Roman" pitchFamily="18" charset="0"/>
                          <a:ea typeface="宋体" charset="-122"/>
                        </a:rPr>
                        <a:t>11…1B (2</a:t>
                      </a:r>
                      <a:r>
                        <a:rPr kumimoji="0" lang="en-US" altLang="zh-CN" sz="1800" b="0" i="0" u="none" strike="noStrike" cap="none" normalizeH="0" baseline="30000" dirty="0" smtClean="0">
                          <a:ln>
                            <a:noFill/>
                          </a:ln>
                          <a:solidFill>
                            <a:srgbClr val="FF0066"/>
                          </a:solidFill>
                          <a:effectLst/>
                          <a:latin typeface="Times New Roman" pitchFamily="18" charset="0"/>
                          <a:ea typeface="宋体" charset="-122"/>
                        </a:rPr>
                        <a:t>32</a:t>
                      </a:r>
                      <a:r>
                        <a:rPr kumimoji="0" lang="en-US" altLang="zh-CN" sz="1800" b="0" i="0" u="none" strike="noStrike" cap="none" normalizeH="0" baseline="0" dirty="0" smtClean="0">
                          <a:ln>
                            <a:noFill/>
                          </a:ln>
                          <a:solidFill>
                            <a:srgbClr val="FF0066"/>
                          </a:solidFill>
                          <a:effectLst/>
                          <a:latin typeface="Times New Roman" pitchFamily="18" charset="0"/>
                          <a:ea typeface="宋体" charset="-122"/>
                        </a:rPr>
                        <a:t>-1)   &gt;   00…0B(0)</a:t>
                      </a:r>
                      <a:endParaRPr kumimoji="0" lang="en-US" altLang="zh-CN" sz="1800" b="0" i="0" u="none" strike="noStrike" cap="none" normalizeH="0" baseline="0" dirty="0" smtClean="0">
                        <a:ln>
                          <a:noFill/>
                        </a:ln>
                        <a:solidFill>
                          <a:srgbClr val="FF0066"/>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011…1B (2</a:t>
                      </a:r>
                      <a:r>
                        <a:rPr kumimoji="0" lang="en-US" altLang="zh-CN" sz="1800" b="0" i="0" u="none" strike="noStrike" cap="none" normalizeH="0" baseline="30000" dirty="0" smtClean="0">
                          <a:ln>
                            <a:noFill/>
                          </a:ln>
                          <a:solidFill>
                            <a:schemeClr val="tx1"/>
                          </a:solidFill>
                          <a:effectLst/>
                          <a:latin typeface="Times New Roman" pitchFamily="18" charset="0"/>
                          <a:ea typeface="宋体" charset="-122"/>
                        </a:rPr>
                        <a:t>31</a:t>
                      </a: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   &gt;   100…0B (-2</a:t>
                      </a:r>
                      <a:r>
                        <a:rPr kumimoji="0" lang="en-US" altLang="zh-CN" sz="1800" b="0" i="0" u="none" strike="noStrike" cap="none" normalizeH="0" baseline="30000" dirty="0" smtClean="0">
                          <a:ln>
                            <a:noFill/>
                          </a:ln>
                          <a:solidFill>
                            <a:schemeClr val="tx1"/>
                          </a:solidFill>
                          <a:effectLst/>
                          <a:latin typeface="Times New Roman" pitchFamily="18" charset="0"/>
                          <a:ea typeface="宋体" charset="-122"/>
                        </a:rPr>
                        <a:t>31</a:t>
                      </a: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rgbClr val="FF0066"/>
                          </a:solidFill>
                          <a:effectLst/>
                          <a:latin typeface="Times New Roman" pitchFamily="18" charset="0"/>
                          <a:ea typeface="宋体" charset="-122"/>
                        </a:rPr>
                        <a:t>011…1B (2</a:t>
                      </a:r>
                      <a:r>
                        <a:rPr kumimoji="0" lang="en-US" altLang="zh-CN" sz="1800" b="0" i="0" u="none" strike="noStrike" cap="none" normalizeH="0" baseline="30000" dirty="0" smtClean="0">
                          <a:ln>
                            <a:noFill/>
                          </a:ln>
                          <a:solidFill>
                            <a:srgbClr val="FF0066"/>
                          </a:solidFill>
                          <a:effectLst/>
                          <a:latin typeface="Times New Roman" pitchFamily="18" charset="0"/>
                          <a:ea typeface="宋体" charset="-122"/>
                        </a:rPr>
                        <a:t>31</a:t>
                      </a:r>
                      <a:r>
                        <a:rPr kumimoji="0" lang="en-US" altLang="zh-CN" sz="1800" b="0" i="0" u="none" strike="noStrike" cap="none" normalizeH="0" baseline="0" dirty="0" smtClean="0">
                          <a:ln>
                            <a:noFill/>
                          </a:ln>
                          <a:solidFill>
                            <a:srgbClr val="FF0066"/>
                          </a:solidFill>
                          <a:effectLst/>
                          <a:latin typeface="Times New Roman" pitchFamily="18" charset="0"/>
                          <a:ea typeface="宋体" charset="-122"/>
                        </a:rPr>
                        <a:t>-1)   &lt;   100…0B(2</a:t>
                      </a:r>
                      <a:r>
                        <a:rPr kumimoji="0" lang="en-US" altLang="zh-CN" sz="1800" b="0" i="0" u="none" strike="noStrike" cap="none" normalizeH="0" baseline="30000" dirty="0" smtClean="0">
                          <a:ln>
                            <a:noFill/>
                          </a:ln>
                          <a:solidFill>
                            <a:srgbClr val="FF0066"/>
                          </a:solidFill>
                          <a:effectLst/>
                          <a:latin typeface="Times New Roman" pitchFamily="18" charset="0"/>
                          <a:ea typeface="宋体" charset="-122"/>
                        </a:rPr>
                        <a:t>31</a:t>
                      </a:r>
                      <a:r>
                        <a:rPr kumimoji="0" lang="en-US" altLang="zh-CN" sz="1800" b="0" i="0" u="none" strike="noStrike" cap="none" normalizeH="0" baseline="0" dirty="0" smtClean="0">
                          <a:ln>
                            <a:noFill/>
                          </a:ln>
                          <a:solidFill>
                            <a:srgbClr val="FF0066"/>
                          </a:solidFill>
                          <a:effectLst/>
                          <a:latin typeface="Times New Roman" pitchFamily="18" charset="0"/>
                          <a:ea typeface="宋体" charset="-122"/>
                        </a:rPr>
                        <a:t>)</a:t>
                      </a:r>
                      <a:endParaRPr kumimoji="0" lang="en-US" altLang="zh-CN" sz="1800" b="0" i="0" u="none" strike="noStrike" cap="none" normalizeH="0" baseline="0" dirty="0" smtClean="0">
                        <a:ln>
                          <a:noFill/>
                        </a:ln>
                        <a:solidFill>
                          <a:srgbClr val="FF0066"/>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rgbClr val="FF0066"/>
                          </a:solidFill>
                          <a:effectLst/>
                          <a:latin typeface="Times New Roman" pitchFamily="18" charset="0"/>
                          <a:ea typeface="宋体" charset="-122"/>
                        </a:rPr>
                        <a:t>011…1B (2</a:t>
                      </a:r>
                      <a:r>
                        <a:rPr kumimoji="0" lang="en-US" altLang="zh-CN" sz="1800" b="0" i="0" u="none" strike="noStrike" cap="none" normalizeH="0" baseline="30000" dirty="0" smtClean="0">
                          <a:ln>
                            <a:noFill/>
                          </a:ln>
                          <a:solidFill>
                            <a:srgbClr val="FF0066"/>
                          </a:solidFill>
                          <a:effectLst/>
                          <a:latin typeface="Times New Roman" pitchFamily="18" charset="0"/>
                          <a:ea typeface="宋体" charset="-122"/>
                        </a:rPr>
                        <a:t>31</a:t>
                      </a:r>
                      <a:r>
                        <a:rPr kumimoji="0" lang="en-US" altLang="zh-CN" sz="1800" b="0" i="0" u="none" strike="noStrike" cap="none" normalizeH="0" baseline="0" dirty="0" smtClean="0">
                          <a:ln>
                            <a:noFill/>
                          </a:ln>
                          <a:solidFill>
                            <a:srgbClr val="FF0066"/>
                          </a:solidFill>
                          <a:effectLst/>
                          <a:latin typeface="Times New Roman" pitchFamily="18" charset="0"/>
                          <a:ea typeface="宋体" charset="-122"/>
                        </a:rPr>
                        <a:t>-1)   &gt;  100…0B (-2</a:t>
                      </a:r>
                      <a:r>
                        <a:rPr kumimoji="0" lang="en-US" altLang="zh-CN" sz="1800" b="0" i="0" u="none" strike="noStrike" cap="none" normalizeH="0" baseline="30000" dirty="0" smtClean="0">
                          <a:ln>
                            <a:noFill/>
                          </a:ln>
                          <a:solidFill>
                            <a:srgbClr val="FF0066"/>
                          </a:solidFill>
                          <a:effectLst/>
                          <a:latin typeface="Times New Roman" pitchFamily="18" charset="0"/>
                          <a:ea typeface="宋体" charset="-122"/>
                        </a:rPr>
                        <a:t>31</a:t>
                      </a:r>
                      <a:r>
                        <a:rPr kumimoji="0" lang="en-US" altLang="zh-CN" sz="1800" b="0" i="0" u="none" strike="noStrike" cap="none" normalizeH="0" baseline="0" dirty="0" smtClean="0">
                          <a:ln>
                            <a:noFill/>
                          </a:ln>
                          <a:solidFill>
                            <a:srgbClr val="FF0066"/>
                          </a:solidFill>
                          <a:effectLst/>
                          <a:latin typeface="Times New Roman" pitchFamily="18" charset="0"/>
                          <a:ea typeface="宋体" charset="-122"/>
                        </a:rPr>
                        <a:t>)</a:t>
                      </a:r>
                      <a:endParaRPr kumimoji="0" lang="en-US" altLang="zh-CN" sz="1800" b="0" i="0" u="none" strike="noStrike" cap="none" normalizeH="0" baseline="0" dirty="0" smtClean="0">
                        <a:ln>
                          <a:noFill/>
                        </a:ln>
                        <a:solidFill>
                          <a:srgbClr val="FF0066"/>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11…1B (-1)   &gt;   11…10B (-2)</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11…1B (2</a:t>
                      </a:r>
                      <a:r>
                        <a:rPr kumimoji="0" lang="en-US" altLang="zh-CN" sz="1800" b="0" i="0" u="none" strike="noStrike" cap="none" normalizeH="0" baseline="30000" dirty="0" smtClean="0">
                          <a:ln>
                            <a:noFill/>
                          </a:ln>
                          <a:solidFill>
                            <a:schemeClr val="tx1"/>
                          </a:solidFill>
                          <a:effectLst/>
                          <a:latin typeface="Times New Roman" pitchFamily="18" charset="0"/>
                          <a:ea typeface="宋体" charset="-122"/>
                        </a:rPr>
                        <a:t>32</a:t>
                      </a: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-1)   &gt;   11…10B (2</a:t>
                      </a:r>
                      <a:r>
                        <a:rPr kumimoji="0" lang="en-US" altLang="zh-CN" sz="1800" b="0" i="0" u="none" strike="noStrike" cap="none" normalizeH="0" baseline="30000" dirty="0" smtClean="0">
                          <a:ln>
                            <a:noFill/>
                          </a:ln>
                          <a:solidFill>
                            <a:schemeClr val="tx1"/>
                          </a:solidFill>
                          <a:effectLst/>
                          <a:latin typeface="Times New Roman" pitchFamily="18" charset="0"/>
                          <a:ea typeface="宋体" charset="-122"/>
                        </a:rPr>
                        <a:t>32</a:t>
                      </a: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-2)</a:t>
                      </a:r>
                      <a:endParaRPr kumimoji="0"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Text Box 37"/>
          <p:cNvSpPr txBox="1">
            <a:spLocks noChangeArrowheads="1"/>
          </p:cNvSpPr>
          <p:nvPr/>
        </p:nvSpPr>
        <p:spPr bwMode="auto">
          <a:xfrm>
            <a:off x="195769" y="5540067"/>
            <a:ext cx="4616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CC0000"/>
                </a:solidFill>
                <a:ea typeface="宋体" charset="-122"/>
              </a:rPr>
              <a:t>带*的结果与常规预想的相反！</a:t>
            </a:r>
            <a:endParaRPr lang="en-US" altLang="zh-CN" sz="2000" dirty="0">
              <a:solidFill>
                <a:srgbClr val="CC0000"/>
              </a:solidFill>
              <a:ea typeface="宋体"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矩形 3"/>
          <p:cNvSpPr>
            <a:spLocks noChangeArrowheads="1"/>
          </p:cNvSpPr>
          <p:nvPr/>
        </p:nvSpPr>
        <p:spPr bwMode="auto">
          <a:xfrm>
            <a:off x="217824" y="980728"/>
            <a:ext cx="860264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800" b="0" dirty="0">
                <a:latin typeface="Comic Sans MS" pitchFamily="2" charset="0"/>
              </a:rPr>
              <a:t>13</a:t>
            </a:r>
            <a:r>
              <a:rPr lang="zh-CN" altLang="en-US" sz="1800" b="0" dirty="0">
                <a:latin typeface="Comic Sans MS" pitchFamily="2" charset="0"/>
              </a:rPr>
              <a:t>．假定编译器规定 </a:t>
            </a:r>
            <a:r>
              <a:rPr lang="en-US" altLang="zh-CN" sz="1800" b="0" dirty="0" err="1">
                <a:latin typeface="Comic Sans MS" pitchFamily="2" charset="0"/>
              </a:rPr>
              <a:t>int</a:t>
            </a:r>
            <a:r>
              <a:rPr lang="en-US" altLang="zh-CN" sz="1800" b="0" dirty="0">
                <a:latin typeface="Comic Sans MS" pitchFamily="2" charset="0"/>
              </a:rPr>
              <a:t> </a:t>
            </a:r>
            <a:r>
              <a:rPr lang="zh-CN" altLang="en-US" sz="1800" b="0" dirty="0">
                <a:latin typeface="Comic Sans MS" pitchFamily="2" charset="0"/>
              </a:rPr>
              <a:t>和 </a:t>
            </a:r>
            <a:r>
              <a:rPr lang="en-US" altLang="zh-CN" sz="1800" b="0" dirty="0">
                <a:latin typeface="Comic Sans MS" pitchFamily="2" charset="0"/>
              </a:rPr>
              <a:t>short </a:t>
            </a:r>
            <a:r>
              <a:rPr lang="zh-CN" altLang="en-US" sz="1800" b="0" dirty="0">
                <a:latin typeface="Comic Sans MS" pitchFamily="2" charset="0"/>
              </a:rPr>
              <a:t>类型长度占 </a:t>
            </a:r>
            <a:r>
              <a:rPr lang="en-US" altLang="zh-CN" sz="1800" b="0" dirty="0">
                <a:latin typeface="Comic Sans MS" pitchFamily="2" charset="0"/>
              </a:rPr>
              <a:t>32 </a:t>
            </a:r>
            <a:r>
              <a:rPr lang="zh-CN" altLang="en-US" sz="1800" b="0" dirty="0">
                <a:latin typeface="Comic Sans MS" pitchFamily="2" charset="0"/>
              </a:rPr>
              <a:t>位和 </a:t>
            </a:r>
            <a:r>
              <a:rPr lang="en-US" altLang="zh-CN" sz="1800" b="0" dirty="0">
                <a:latin typeface="Comic Sans MS" pitchFamily="2" charset="0"/>
              </a:rPr>
              <a:t>16 </a:t>
            </a:r>
            <a:r>
              <a:rPr lang="zh-CN" altLang="en-US" sz="1800" b="0" dirty="0">
                <a:latin typeface="Comic Sans MS" pitchFamily="2" charset="0"/>
              </a:rPr>
              <a:t>位，执行下列 </a:t>
            </a:r>
            <a:r>
              <a:rPr lang="en-US" altLang="zh-CN" sz="1800" b="0" dirty="0">
                <a:latin typeface="Comic Sans MS" pitchFamily="2" charset="0"/>
              </a:rPr>
              <a:t>C </a:t>
            </a:r>
            <a:r>
              <a:rPr lang="zh-CN" altLang="en-US" sz="1800" b="0" dirty="0">
                <a:latin typeface="Comic Sans MS" pitchFamily="2" charset="0"/>
              </a:rPr>
              <a:t>语言语句</a:t>
            </a:r>
            <a:endParaRPr lang="zh-CN" altLang="en-US" sz="1800" b="0" dirty="0">
              <a:latin typeface="Comic Sans MS" pitchFamily="2" charset="0"/>
            </a:endParaRPr>
          </a:p>
          <a:p>
            <a:pPr>
              <a:lnSpc>
                <a:spcPct val="100000"/>
              </a:lnSpc>
              <a:spcBef>
                <a:spcPct val="0"/>
              </a:spcBef>
              <a:buFontTx/>
              <a:buNone/>
            </a:pPr>
            <a:r>
              <a:rPr lang="en-US" altLang="zh-CN" sz="1800" b="0" dirty="0">
                <a:latin typeface="Comic Sans MS" pitchFamily="2" charset="0"/>
              </a:rPr>
              <a:t>unsigned short x = 65530;</a:t>
            </a:r>
            <a:endParaRPr lang="en-US" altLang="zh-CN" sz="1800" b="0" dirty="0">
              <a:latin typeface="Comic Sans MS" pitchFamily="2" charset="0"/>
            </a:endParaRPr>
          </a:p>
          <a:p>
            <a:pPr>
              <a:lnSpc>
                <a:spcPct val="100000"/>
              </a:lnSpc>
              <a:spcBef>
                <a:spcPct val="0"/>
              </a:spcBef>
              <a:buFontTx/>
              <a:buNone/>
            </a:pPr>
            <a:r>
              <a:rPr lang="en-US" altLang="zh-CN" sz="1800" b="0" dirty="0">
                <a:latin typeface="Comic Sans MS" pitchFamily="2" charset="0"/>
              </a:rPr>
              <a:t>unsigned </a:t>
            </a:r>
            <a:r>
              <a:rPr lang="en-US" altLang="zh-CN" sz="1800" b="0" dirty="0" err="1">
                <a:latin typeface="Comic Sans MS" pitchFamily="2" charset="0"/>
              </a:rPr>
              <a:t>int</a:t>
            </a:r>
            <a:r>
              <a:rPr lang="en-US" altLang="zh-CN" sz="1800" b="0" dirty="0">
                <a:latin typeface="Comic Sans MS" pitchFamily="2" charset="0"/>
              </a:rPr>
              <a:t> y = x;</a:t>
            </a:r>
            <a:endParaRPr lang="en-US" altLang="zh-CN" sz="1800" b="0" dirty="0">
              <a:latin typeface="Comic Sans MS" pitchFamily="2" charset="0"/>
            </a:endParaRPr>
          </a:p>
          <a:p>
            <a:pPr>
              <a:lnSpc>
                <a:spcPct val="100000"/>
              </a:lnSpc>
              <a:spcBef>
                <a:spcPct val="0"/>
              </a:spcBef>
              <a:buFontTx/>
              <a:buNone/>
            </a:pPr>
            <a:r>
              <a:rPr lang="zh-CN" altLang="en-US" sz="1800" b="0" dirty="0">
                <a:latin typeface="Comic Sans MS" pitchFamily="2" charset="0"/>
              </a:rPr>
              <a:t>得到 </a:t>
            </a:r>
            <a:r>
              <a:rPr lang="en-US" altLang="zh-CN" sz="1800" b="0" dirty="0">
                <a:latin typeface="Comic Sans MS" pitchFamily="2" charset="0"/>
              </a:rPr>
              <a:t>y </a:t>
            </a:r>
            <a:r>
              <a:rPr lang="zh-CN" altLang="en-US" sz="1800" b="0" dirty="0">
                <a:latin typeface="Comic Sans MS" pitchFamily="2" charset="0"/>
              </a:rPr>
              <a:t>的机器数为</a:t>
            </a:r>
            <a:endParaRPr lang="zh-CN" altLang="en-US" sz="1800" b="0" dirty="0">
              <a:latin typeface="Comic Sans MS" pitchFamily="2" charset="0"/>
            </a:endParaRPr>
          </a:p>
          <a:p>
            <a:pPr>
              <a:lnSpc>
                <a:spcPct val="100000"/>
              </a:lnSpc>
              <a:spcBef>
                <a:spcPct val="0"/>
              </a:spcBef>
              <a:buFontTx/>
              <a:buNone/>
            </a:pPr>
            <a:r>
              <a:rPr lang="en-US" altLang="zh-CN" sz="1800" b="0" dirty="0">
                <a:latin typeface="Comic Sans MS" pitchFamily="2" charset="0"/>
              </a:rPr>
              <a:t>A. 0000 7FFA      B. 0000 FFFA     C. FFFF 7FFA      D. FFFF FFFA</a:t>
            </a:r>
            <a:endParaRPr lang="zh-CN" altLang="en-US" sz="1800" b="0" dirty="0">
              <a:latin typeface="Comic Sans MS" pitchFamily="2"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7824" y="3037036"/>
            <a:ext cx="8710380" cy="89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07504" y="11663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itchFamily="2"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2" charset="-122"/>
              </a:defRPr>
            </a:lvl2pPr>
            <a:lvl3pPr algn="ctr" rtl="0" eaLnBrk="0" fontAlgn="base" hangingPunct="0">
              <a:spcBef>
                <a:spcPct val="0"/>
              </a:spcBef>
              <a:spcAft>
                <a:spcPct val="0"/>
              </a:spcAft>
              <a:defRPr sz="4000" b="1">
                <a:solidFill>
                  <a:srgbClr val="CC3300"/>
                </a:solidFill>
                <a:latin typeface="Arial" charset="0"/>
                <a:ea typeface="黑体" pitchFamily="2" charset="-122"/>
              </a:defRPr>
            </a:lvl3pPr>
            <a:lvl4pPr algn="ctr" rtl="0" eaLnBrk="0" fontAlgn="base" hangingPunct="0">
              <a:spcBef>
                <a:spcPct val="0"/>
              </a:spcBef>
              <a:spcAft>
                <a:spcPct val="0"/>
              </a:spcAft>
              <a:defRPr sz="4000" b="1">
                <a:solidFill>
                  <a:srgbClr val="CC3300"/>
                </a:solidFill>
                <a:latin typeface="Arial" charset="0"/>
                <a:ea typeface="黑体" pitchFamily="2" charset="-122"/>
              </a:defRPr>
            </a:lvl4pPr>
            <a:lvl5pPr algn="ctr" rtl="0" eaLnBrk="0" fontAlgn="base" hangingPunct="0">
              <a:spcBef>
                <a:spcPct val="0"/>
              </a:spcBef>
              <a:spcAft>
                <a:spcPct val="0"/>
              </a:spcAft>
              <a:defRPr sz="4000" b="1">
                <a:solidFill>
                  <a:srgbClr val="CC3300"/>
                </a:solidFill>
                <a:latin typeface="Arial" charset="0"/>
                <a:ea typeface="黑体" pitchFamily="2" charset="-122"/>
              </a:defRPr>
            </a:lvl5pPr>
            <a:lvl6pPr marL="457200" algn="ctr" rtl="0" fontAlgn="base">
              <a:spcBef>
                <a:spcPct val="0"/>
              </a:spcBef>
              <a:spcAft>
                <a:spcPct val="0"/>
              </a:spcAft>
              <a:defRPr sz="4000" b="1">
                <a:solidFill>
                  <a:srgbClr val="CC3300"/>
                </a:solidFill>
                <a:latin typeface="Arial" charset="0"/>
                <a:ea typeface="宋体" charset="-122"/>
              </a:defRPr>
            </a:lvl6pPr>
            <a:lvl7pPr marL="914400" algn="ctr" rtl="0" fontAlgn="base">
              <a:spcBef>
                <a:spcPct val="0"/>
              </a:spcBef>
              <a:spcAft>
                <a:spcPct val="0"/>
              </a:spcAft>
              <a:defRPr sz="4000" b="1">
                <a:solidFill>
                  <a:srgbClr val="CC3300"/>
                </a:solidFill>
                <a:latin typeface="Arial" charset="0"/>
                <a:ea typeface="宋体" charset="-122"/>
              </a:defRPr>
            </a:lvl7pPr>
            <a:lvl8pPr marL="1371600" algn="ctr" rtl="0" fontAlgn="base">
              <a:spcBef>
                <a:spcPct val="0"/>
              </a:spcBef>
              <a:spcAft>
                <a:spcPct val="0"/>
              </a:spcAft>
              <a:defRPr sz="4000" b="1">
                <a:solidFill>
                  <a:srgbClr val="CC3300"/>
                </a:solidFill>
                <a:latin typeface="Arial" charset="0"/>
                <a:ea typeface="宋体" charset="-122"/>
              </a:defRPr>
            </a:lvl8pPr>
            <a:lvl9pPr marL="1828800" algn="ctr" rtl="0" fontAlgn="base">
              <a:spcBef>
                <a:spcPct val="0"/>
              </a:spcBef>
              <a:spcAft>
                <a:spcPct val="0"/>
              </a:spcAft>
              <a:defRPr sz="4000" b="1">
                <a:solidFill>
                  <a:srgbClr val="CC3300"/>
                </a:solidFill>
                <a:latin typeface="Arial" charset="0"/>
                <a:ea typeface="宋体" charset="-122"/>
              </a:defRPr>
            </a:lvl9pPr>
          </a:lstStyle>
          <a:p>
            <a:pPr algn="l">
              <a:defRPr/>
            </a:pPr>
            <a:r>
              <a:rPr lang="en-US" altLang="zh-CN" kern="0" dirty="0" smtClean="0">
                <a:solidFill>
                  <a:srgbClr val="FF0000"/>
                </a:solidFill>
                <a:latin typeface="Comic Sans MS" pitchFamily="2" charset="0"/>
              </a:rPr>
              <a:t>2012</a:t>
            </a:r>
            <a:r>
              <a:rPr lang="zh-CN" altLang="en-US" kern="0" dirty="0" smtClean="0">
                <a:solidFill>
                  <a:srgbClr val="FF0000"/>
                </a:solidFill>
                <a:latin typeface="Comic Sans MS" pitchFamily="2" charset="0"/>
              </a:rPr>
              <a:t>考研题</a:t>
            </a:r>
            <a:endParaRPr lang="zh-CN" altLang="en-US" kern="0" dirty="0" smtClean="0">
              <a:solidFill>
                <a:srgbClr val="FF0000"/>
              </a:solidFill>
              <a:latin typeface="Comic Sans M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07504" y="130721"/>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itchFamily="2"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2" charset="-122"/>
              </a:defRPr>
            </a:lvl2pPr>
            <a:lvl3pPr algn="ctr" rtl="0" eaLnBrk="0" fontAlgn="base" hangingPunct="0">
              <a:spcBef>
                <a:spcPct val="0"/>
              </a:spcBef>
              <a:spcAft>
                <a:spcPct val="0"/>
              </a:spcAft>
              <a:defRPr sz="4000" b="1">
                <a:solidFill>
                  <a:srgbClr val="CC3300"/>
                </a:solidFill>
                <a:latin typeface="Arial" charset="0"/>
                <a:ea typeface="黑体" pitchFamily="2" charset="-122"/>
              </a:defRPr>
            </a:lvl3pPr>
            <a:lvl4pPr algn="ctr" rtl="0" eaLnBrk="0" fontAlgn="base" hangingPunct="0">
              <a:spcBef>
                <a:spcPct val="0"/>
              </a:spcBef>
              <a:spcAft>
                <a:spcPct val="0"/>
              </a:spcAft>
              <a:defRPr sz="4000" b="1">
                <a:solidFill>
                  <a:srgbClr val="CC3300"/>
                </a:solidFill>
                <a:latin typeface="Arial" charset="0"/>
                <a:ea typeface="黑体" pitchFamily="2" charset="-122"/>
              </a:defRPr>
            </a:lvl4pPr>
            <a:lvl5pPr algn="ctr" rtl="0" eaLnBrk="0" fontAlgn="base" hangingPunct="0">
              <a:spcBef>
                <a:spcPct val="0"/>
              </a:spcBef>
              <a:spcAft>
                <a:spcPct val="0"/>
              </a:spcAft>
              <a:defRPr sz="4000" b="1">
                <a:solidFill>
                  <a:srgbClr val="CC3300"/>
                </a:solidFill>
                <a:latin typeface="Arial" charset="0"/>
                <a:ea typeface="黑体" pitchFamily="2" charset="-122"/>
              </a:defRPr>
            </a:lvl5pPr>
            <a:lvl6pPr marL="457200" algn="ctr" rtl="0" fontAlgn="base">
              <a:spcBef>
                <a:spcPct val="0"/>
              </a:spcBef>
              <a:spcAft>
                <a:spcPct val="0"/>
              </a:spcAft>
              <a:defRPr sz="4000" b="1">
                <a:solidFill>
                  <a:srgbClr val="CC3300"/>
                </a:solidFill>
                <a:latin typeface="Arial" charset="0"/>
                <a:ea typeface="宋体" charset="-122"/>
              </a:defRPr>
            </a:lvl6pPr>
            <a:lvl7pPr marL="914400" algn="ctr" rtl="0" fontAlgn="base">
              <a:spcBef>
                <a:spcPct val="0"/>
              </a:spcBef>
              <a:spcAft>
                <a:spcPct val="0"/>
              </a:spcAft>
              <a:defRPr sz="4000" b="1">
                <a:solidFill>
                  <a:srgbClr val="CC3300"/>
                </a:solidFill>
                <a:latin typeface="Arial" charset="0"/>
                <a:ea typeface="宋体" charset="-122"/>
              </a:defRPr>
            </a:lvl7pPr>
            <a:lvl8pPr marL="1371600" algn="ctr" rtl="0" fontAlgn="base">
              <a:spcBef>
                <a:spcPct val="0"/>
              </a:spcBef>
              <a:spcAft>
                <a:spcPct val="0"/>
              </a:spcAft>
              <a:defRPr sz="4000" b="1">
                <a:solidFill>
                  <a:srgbClr val="CC3300"/>
                </a:solidFill>
                <a:latin typeface="Arial" charset="0"/>
                <a:ea typeface="宋体" charset="-122"/>
              </a:defRPr>
            </a:lvl8pPr>
            <a:lvl9pPr marL="1828800" algn="ctr" rtl="0" fontAlgn="base">
              <a:spcBef>
                <a:spcPct val="0"/>
              </a:spcBef>
              <a:spcAft>
                <a:spcPct val="0"/>
              </a:spcAft>
              <a:defRPr sz="4000" b="1">
                <a:solidFill>
                  <a:srgbClr val="CC3300"/>
                </a:solidFill>
                <a:latin typeface="Arial" charset="0"/>
                <a:ea typeface="宋体" charset="-122"/>
              </a:defRPr>
            </a:lvl9pPr>
          </a:lstStyle>
          <a:p>
            <a:pPr algn="l">
              <a:defRPr/>
            </a:pPr>
            <a:r>
              <a:rPr lang="en-US" altLang="zh-CN" kern="0" dirty="0" smtClean="0">
                <a:solidFill>
                  <a:srgbClr val="FF0000"/>
                </a:solidFill>
                <a:latin typeface="Comic Sans MS" pitchFamily="2" charset="0"/>
              </a:rPr>
              <a:t>2016</a:t>
            </a:r>
            <a:r>
              <a:rPr lang="zh-CN" altLang="en-US" kern="0" dirty="0" smtClean="0">
                <a:solidFill>
                  <a:srgbClr val="FF0000"/>
                </a:solidFill>
                <a:latin typeface="Comic Sans MS" pitchFamily="2" charset="0"/>
              </a:rPr>
              <a:t>考研题</a:t>
            </a:r>
            <a:endParaRPr lang="zh-CN" altLang="en-US" kern="0" dirty="0" smtClean="0">
              <a:solidFill>
                <a:srgbClr val="FF0000"/>
              </a:solidFill>
              <a:latin typeface="Comic Sans MS" pitchFamily="2"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0453" y="1124744"/>
            <a:ext cx="6581775" cy="17716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266"/>
            <a:ext cx="8229600" cy="774720"/>
          </a:xfrm>
        </p:spPr>
        <p:txBody>
          <a:bodyPr/>
          <a:lstStyle/>
          <a:p>
            <a:r>
              <a:rPr lang="zh-CN" altLang="en-US" dirty="0" smtClean="0"/>
              <a:t>大纲   </a:t>
            </a:r>
            <a:endParaRPr lang="zh-CN" altLang="en-US" dirty="0"/>
          </a:p>
        </p:txBody>
      </p:sp>
      <p:sp>
        <p:nvSpPr>
          <p:cNvPr id="4099" name="内容占位符 2"/>
          <p:cNvSpPr>
            <a:spLocks noGrp="1"/>
          </p:cNvSpPr>
          <p:nvPr>
            <p:ph idx="1"/>
          </p:nvPr>
        </p:nvSpPr>
        <p:spPr>
          <a:xfrm>
            <a:off x="251520" y="793130"/>
            <a:ext cx="8229600" cy="5112568"/>
          </a:xfrm>
        </p:spPr>
        <p:txBody>
          <a:bodyPr/>
          <a:lstStyle/>
          <a:p>
            <a:pPr marL="0" indent="0">
              <a:buNone/>
            </a:pPr>
            <a:r>
              <a:rPr lang="en-US" altLang="zh-CN" dirty="0" smtClean="0"/>
              <a:t>2.1 </a:t>
            </a:r>
            <a:r>
              <a:rPr lang="zh-CN" altLang="en-US" dirty="0" smtClean="0"/>
              <a:t>数制和编码</a:t>
            </a:r>
            <a:r>
              <a:rPr lang="zh-CN" altLang="en-US" dirty="0">
                <a:solidFill>
                  <a:srgbClr val="FF0000"/>
                </a:solidFill>
              </a:rPr>
              <a:t>（</a:t>
            </a:r>
            <a:r>
              <a:rPr lang="zh-CN" altLang="en-US" dirty="0" smtClean="0">
                <a:solidFill>
                  <a:srgbClr val="FF0000"/>
                </a:solidFill>
              </a:rPr>
              <a:t>重点</a:t>
            </a:r>
            <a:r>
              <a:rPr lang="zh-CN" altLang="en-US" dirty="0">
                <a:solidFill>
                  <a:srgbClr val="FF0000"/>
                </a:solidFill>
              </a:rPr>
              <a:t>、难点</a:t>
            </a:r>
            <a:r>
              <a:rPr lang="zh-CN" altLang="en-US" dirty="0" smtClean="0">
                <a:solidFill>
                  <a:srgbClr val="FF0000"/>
                </a:solidFill>
              </a:rPr>
              <a:t>）</a:t>
            </a:r>
            <a:endParaRPr lang="en-US" altLang="zh-CN" dirty="0" smtClean="0"/>
          </a:p>
          <a:p>
            <a:pPr marL="0" indent="0">
              <a:buNone/>
            </a:pPr>
            <a:r>
              <a:rPr lang="en-US" altLang="zh-CN" dirty="0" smtClean="0">
                <a:solidFill>
                  <a:srgbClr val="FF0000"/>
                </a:solidFill>
              </a:rPr>
              <a:t>2.2 </a:t>
            </a:r>
            <a:r>
              <a:rPr lang="zh-CN" altLang="en-US" dirty="0" smtClean="0">
                <a:solidFill>
                  <a:srgbClr val="FF0000"/>
                </a:solidFill>
              </a:rPr>
              <a:t>整数的表示（重点）</a:t>
            </a:r>
            <a:endParaRPr lang="en-US" altLang="zh-CN" dirty="0" smtClean="0">
              <a:solidFill>
                <a:srgbClr val="FF0000"/>
              </a:solidFill>
            </a:endParaRPr>
          </a:p>
          <a:p>
            <a:pPr marL="0" indent="0">
              <a:buNone/>
            </a:pPr>
            <a:r>
              <a:rPr lang="en-US" altLang="zh-CN" dirty="0" smtClean="0">
                <a:solidFill>
                  <a:srgbClr val="FF0000"/>
                </a:solidFill>
              </a:rPr>
              <a:t>2.3 </a:t>
            </a:r>
            <a:r>
              <a:rPr lang="zh-CN" altLang="en-US" dirty="0" smtClean="0">
                <a:solidFill>
                  <a:srgbClr val="FF0000"/>
                </a:solidFill>
              </a:rPr>
              <a:t>实数的表示（重点、难点）</a:t>
            </a:r>
            <a:endParaRPr lang="en-US" altLang="zh-CN" dirty="0" smtClean="0">
              <a:solidFill>
                <a:srgbClr val="FF0000"/>
              </a:solidFill>
            </a:endParaRPr>
          </a:p>
          <a:p>
            <a:pPr marL="0" indent="0">
              <a:buNone/>
            </a:pPr>
            <a:r>
              <a:rPr lang="en-US" altLang="zh-CN" dirty="0" smtClean="0"/>
              <a:t>2.4 </a:t>
            </a:r>
            <a:r>
              <a:rPr lang="zh-CN" altLang="en-US" dirty="0" smtClean="0"/>
              <a:t>十进制数的表示 （自学，属于考试范围）</a:t>
            </a:r>
            <a:endParaRPr lang="en-US" altLang="zh-CN" dirty="0" smtClean="0"/>
          </a:p>
          <a:p>
            <a:pPr marL="0" indent="0">
              <a:buNone/>
            </a:pPr>
            <a:r>
              <a:rPr lang="en-US" altLang="zh-CN" dirty="0" smtClean="0"/>
              <a:t>2.5 </a:t>
            </a:r>
            <a:r>
              <a:rPr lang="zh-CN" altLang="en-US" dirty="0" smtClean="0"/>
              <a:t>非数值数据的编码表示</a:t>
            </a:r>
            <a:r>
              <a:rPr lang="zh-CN" altLang="en-US" dirty="0"/>
              <a:t>（</a:t>
            </a:r>
            <a:r>
              <a:rPr lang="zh-CN" altLang="en-US" dirty="0" smtClean="0"/>
              <a:t>自学）</a:t>
            </a:r>
            <a:endParaRPr lang="en-US" altLang="zh-CN" b="0" dirty="0" smtClean="0"/>
          </a:p>
          <a:p>
            <a:pPr marL="0" indent="0">
              <a:buNone/>
            </a:pPr>
            <a:r>
              <a:rPr lang="en-US" altLang="zh-CN" dirty="0" smtClean="0">
                <a:solidFill>
                  <a:srgbClr val="FF0000"/>
                </a:solidFill>
              </a:rPr>
              <a:t>2.6 </a:t>
            </a:r>
            <a:r>
              <a:rPr lang="zh-CN" altLang="en-US" dirty="0" smtClean="0">
                <a:solidFill>
                  <a:srgbClr val="FF0000"/>
                </a:solidFill>
              </a:rPr>
              <a:t>数据的宽度和存储</a:t>
            </a:r>
            <a:endParaRPr lang="en-US" altLang="zh-CN" dirty="0" smtClean="0">
              <a:solidFill>
                <a:srgbClr val="FF0000"/>
              </a:solidFill>
            </a:endParaRPr>
          </a:p>
          <a:p>
            <a:pPr marL="0" indent="0">
              <a:buNone/>
            </a:pPr>
            <a:r>
              <a:rPr lang="en-US" altLang="zh-CN" dirty="0" smtClean="0"/>
              <a:t>2.7 </a:t>
            </a:r>
            <a:r>
              <a:rPr lang="zh-CN" altLang="en-US" dirty="0" smtClean="0"/>
              <a:t>数据校验码（</a:t>
            </a:r>
            <a:r>
              <a:rPr lang="zh-CN" altLang="en-US" dirty="0"/>
              <a:t>自学</a:t>
            </a:r>
            <a:r>
              <a:rPr lang="zh-CN" altLang="en-US" dirty="0" smtClean="0"/>
              <a:t>）</a:t>
            </a:r>
            <a:endParaRPr lang="en-US" altLang="zh-CN" dirty="0" smtClean="0"/>
          </a:p>
        </p:txBody>
      </p:sp>
      <p:sp>
        <p:nvSpPr>
          <p:cNvPr id="5" name="页脚占位符 4"/>
          <p:cNvSpPr>
            <a:spLocks noGrp="1"/>
          </p:cNvSpPr>
          <p:nvPr>
            <p:ph type="ftr" sz="quarter" idx="11"/>
          </p:nvPr>
        </p:nvSpPr>
        <p:spPr/>
        <p:txBody>
          <a:bodyPr/>
          <a:lstStyle/>
          <a:p>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fld>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Comic Sans MS" pitchFamily="2" charset="0"/>
              </a:rPr>
              <a:t>2.3 </a:t>
            </a:r>
            <a:r>
              <a:rPr lang="zh-CN" altLang="en-US" dirty="0" smtClean="0">
                <a:latin typeface="Comic Sans MS" pitchFamily="2" charset="0"/>
              </a:rPr>
              <a:t>实数的表示</a:t>
            </a:r>
            <a:endParaRPr lang="zh-CN" altLang="en-US" dirty="0">
              <a:latin typeface="Comic Sans MS" pitchFamily="2" charset="0"/>
            </a:endParaRPr>
          </a:p>
        </p:txBody>
      </p:sp>
      <p:sp>
        <p:nvSpPr>
          <p:cNvPr id="3" name="内容占位符 2"/>
          <p:cNvSpPr>
            <a:spLocks noGrp="1"/>
          </p:cNvSpPr>
          <p:nvPr>
            <p:ph idx="1"/>
          </p:nvPr>
        </p:nvSpPr>
        <p:spPr>
          <a:xfrm>
            <a:off x="107504" y="692696"/>
            <a:ext cx="8640960" cy="5112568"/>
          </a:xfrm>
        </p:spPr>
        <p:txBody>
          <a:bodyPr/>
          <a:lstStyle/>
          <a:p>
            <a:pPr marL="0" indent="0">
              <a:buNone/>
            </a:pPr>
            <a:r>
              <a:rPr lang="en-US" altLang="zh-CN" dirty="0" smtClean="0"/>
              <a:t>2.3.1 </a:t>
            </a:r>
            <a:r>
              <a:rPr lang="zh-CN" altLang="en-US" dirty="0" smtClean="0"/>
              <a:t>浮点数的表示格式</a:t>
            </a:r>
            <a:endParaRPr lang="en-US" altLang="zh-CN" dirty="0" smtClean="0"/>
          </a:p>
          <a:p>
            <a:pPr lvl="1"/>
            <a:r>
              <a:rPr lang="zh-CN" altLang="en-US" sz="2000" b="0" dirty="0" smtClean="0">
                <a:latin typeface="Comic Sans MS" pitchFamily="2" charset="0"/>
                <a:cs typeface="Arial" charset="0"/>
              </a:rPr>
              <a:t>对于任意一个实数，可表示为：</a:t>
            </a:r>
            <a:endParaRPr lang="zh-CN" altLang="en-US" sz="2000" b="0" dirty="0">
              <a:latin typeface="Comic Sans MS" pitchFamily="2" charset="0"/>
              <a:cs typeface="Arial"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1331640" y="1757290"/>
                <a:ext cx="2079672" cy="307777"/>
              </a:xfrm>
              <a:prstGeom prst="rect">
                <a:avLst/>
              </a:prstGeom>
              <a:noFill/>
            </p:spPr>
            <p:txBody>
              <a:bodyPr wrap="none" lIns="0" tIns="0" rIns="0" bIns="0" rtlCol="0">
                <a:spAutoFit/>
              </a:bodyPr>
              <a:lstStyle/>
              <a:p>
                <a14:m>
                  <m:oMath xmlns:m="http://schemas.openxmlformats.org/officeDocument/2006/math">
                    <m:r>
                      <a:rPr lang="en-US" altLang="zh-CN" sz="2000" i="1" smtClean="0">
                        <a:latin typeface="Cambria Math" panose="02040503050406030204" pitchFamily="18" charset="0"/>
                      </a:rPr>
                      <m:t>𝑋</m:t>
                    </m:r>
                    <m:r>
                      <a:rPr lang="en-US" altLang="zh-CN" sz="2000" b="0" i="1" smtClean="0">
                        <a:latin typeface="Cambria Math" panose="02040503050406030204" pitchFamily="18" charset="0"/>
                      </a:rPr>
                      <m:t>=</m:t>
                    </m:r>
                  </m:oMath>
                </a14:m>
                <a:r>
                  <a:rPr lang="en-US" altLang="zh-CN" sz="2000" dirty="0" smtClean="0">
                    <a:latin typeface="Comic Sans MS" panose="030F0702030302020204" pitchFamily="66" charset="0"/>
                  </a:rPr>
                  <a:t>(</a:t>
                </a:r>
                <a:r>
                  <a:rPr lang="en-US" altLang="zh-CN" sz="2000" i="1" dirty="0" smtClean="0">
                    <a:latin typeface="Comic Sans MS" panose="030F0702030302020204" pitchFamily="66" charset="0"/>
                  </a:rPr>
                  <a:t>-</a:t>
                </a:r>
                <a:r>
                  <a:rPr lang="en-US" altLang="zh-CN" sz="2000" dirty="0" smtClean="0">
                    <a:latin typeface="Comic Sans MS" panose="030F0702030302020204" pitchFamily="66" charset="0"/>
                  </a:rPr>
                  <a:t>1)</a:t>
                </a:r>
                <a:r>
                  <a:rPr lang="en-US" altLang="zh-CN" sz="2000" i="1" baseline="30000" dirty="0" smtClean="0">
                    <a:latin typeface="Comic Sans MS" panose="030F0702030302020204" pitchFamily="66" charset="0"/>
                  </a:rPr>
                  <a:t>s </a:t>
                </a:r>
                <a:r>
                  <a:rPr lang="en-US" altLang="zh-CN" sz="2000" dirty="0" smtClean="0">
                    <a:latin typeface="Comic Sans MS" panose="030F0702030302020204" pitchFamily="66" charset="0"/>
                  </a:rPr>
                  <a:t>X</a:t>
                </a:r>
                <a:r>
                  <a:rPr lang="en-US" altLang="zh-CN" sz="2000" i="1" dirty="0" smtClean="0">
                    <a:latin typeface="Comic Sans MS" panose="030F0702030302020204" pitchFamily="66" charset="0"/>
                  </a:rPr>
                  <a:t> M </a:t>
                </a:r>
                <a:r>
                  <a:rPr lang="en-US" altLang="zh-CN" sz="2000" dirty="0" smtClean="0">
                    <a:latin typeface="Comic Sans MS" panose="030F0702030302020204" pitchFamily="66" charset="0"/>
                  </a:rPr>
                  <a:t>X</a:t>
                </a:r>
                <a:r>
                  <a:rPr lang="en-US" altLang="zh-CN" sz="2000" i="1" dirty="0" smtClean="0">
                    <a:latin typeface="Comic Sans MS" panose="030F0702030302020204" pitchFamily="66" charset="0"/>
                  </a:rPr>
                  <a:t> R</a:t>
                </a:r>
                <a:r>
                  <a:rPr lang="en-US" altLang="zh-CN" sz="2000" i="1" baseline="30000" dirty="0" smtClean="0">
                    <a:latin typeface="Comic Sans MS" panose="030F0702030302020204" pitchFamily="66" charset="0"/>
                  </a:rPr>
                  <a:t>E</a:t>
                </a:r>
                <a:endParaRPr lang="zh-CN" altLang="en-US" sz="2000" i="1" baseline="30000" dirty="0">
                  <a:latin typeface="Comic Sans MS" panose="030F0702030302020204" pitchFamily="66"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1331640" y="1757290"/>
                <a:ext cx="2079672" cy="307777"/>
              </a:xfrm>
              <a:prstGeom prst="rect">
                <a:avLst/>
              </a:prstGeom>
              <a:blipFill rotWithShape="0">
                <a:blip r:embed="rId1"/>
                <a:stretch>
                  <a:fillRect l="-4094" t="-25490" r="-3801" b="-49020"/>
                </a:stretch>
              </a:blipFill>
            </p:spPr>
            <p:txBody>
              <a:bodyPr/>
              <a:lstStyle/>
              <a:p>
                <a:r>
                  <a:rPr lang="zh-CN" altLang="en-US">
                    <a:noFill/>
                  </a:rPr>
                  <a:t> </a:t>
                </a:r>
                <a:endParaRPr lang="zh-CN" altLang="en-US">
                  <a:noFill/>
                </a:endParaRPr>
              </a:p>
            </p:txBody>
          </p:sp>
        </mc:Fallback>
      </mc:AlternateContent>
      <p:sp>
        <p:nvSpPr>
          <p:cNvPr id="11" name="Rectangle 126"/>
          <p:cNvSpPr>
            <a:spLocks noChangeArrowheads="1"/>
          </p:cNvSpPr>
          <p:nvPr/>
        </p:nvSpPr>
        <p:spPr bwMode="auto">
          <a:xfrm>
            <a:off x="632302" y="2276872"/>
            <a:ext cx="8114534" cy="1200329"/>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smtClean="0">
                <a:solidFill>
                  <a:srgbClr val="FF0000"/>
                </a:solidFill>
                <a:latin typeface="Comic Sans MS" pitchFamily="2" charset="0"/>
                <a:ea typeface="微软雅黑" pitchFamily="34" charset="-122"/>
              </a:rPr>
              <a:t>在基数</a:t>
            </a:r>
            <a:r>
              <a:rPr kumimoji="1" lang="en-US" altLang="zh-CN" sz="2400" dirty="0" smtClean="0">
                <a:solidFill>
                  <a:srgbClr val="FF0000"/>
                </a:solidFill>
                <a:latin typeface="Comic Sans MS" pitchFamily="2" charset="0"/>
                <a:ea typeface="微软雅黑" pitchFamily="34" charset="-122"/>
              </a:rPr>
              <a:t>R</a:t>
            </a:r>
            <a:r>
              <a:rPr kumimoji="1" lang="zh-CN" altLang="en-US" sz="2400" dirty="0" smtClean="0">
                <a:solidFill>
                  <a:srgbClr val="FF0000"/>
                </a:solidFill>
                <a:latin typeface="Comic Sans MS" pitchFamily="2" charset="0"/>
                <a:ea typeface="微软雅黑" pitchFamily="34" charset="-122"/>
              </a:rPr>
              <a:t>确定的情况下，浮点数格式只需要规定</a:t>
            </a:r>
            <a:r>
              <a:rPr kumimoji="1" lang="en-US" altLang="zh-CN" sz="2400" dirty="0" smtClean="0">
                <a:solidFill>
                  <a:srgbClr val="FF0000"/>
                </a:solidFill>
                <a:latin typeface="Comic Sans MS" pitchFamily="2" charset="0"/>
                <a:ea typeface="微软雅黑" pitchFamily="34" charset="-122"/>
              </a:rPr>
              <a:t>S</a:t>
            </a:r>
            <a:r>
              <a:rPr kumimoji="1" lang="zh-CN" altLang="en-US" sz="2400" dirty="0" smtClean="0">
                <a:solidFill>
                  <a:srgbClr val="FF0000"/>
                </a:solidFill>
                <a:latin typeface="Comic Sans MS" pitchFamily="2" charset="0"/>
                <a:ea typeface="微软雅黑" pitchFamily="34" charset="-122"/>
              </a:rPr>
              <a:t>，</a:t>
            </a:r>
            <a:r>
              <a:rPr kumimoji="1" lang="en-US" altLang="zh-CN" sz="2400" dirty="0" smtClean="0">
                <a:solidFill>
                  <a:srgbClr val="FF0000"/>
                </a:solidFill>
                <a:latin typeface="Comic Sans MS" pitchFamily="2" charset="0"/>
                <a:ea typeface="微软雅黑" pitchFamily="34" charset="-122"/>
              </a:rPr>
              <a:t>M</a:t>
            </a:r>
            <a:r>
              <a:rPr kumimoji="1" lang="zh-CN" altLang="en-US" sz="2400" dirty="0" smtClean="0">
                <a:solidFill>
                  <a:srgbClr val="FF0000"/>
                </a:solidFill>
                <a:latin typeface="Comic Sans MS" pitchFamily="2" charset="0"/>
                <a:ea typeface="微软雅黑" pitchFamily="34" charset="-122"/>
              </a:rPr>
              <a:t>和</a:t>
            </a:r>
            <a:r>
              <a:rPr kumimoji="1" lang="en-US" altLang="zh-CN" sz="2400" dirty="0" smtClean="0">
                <a:solidFill>
                  <a:srgbClr val="FF0000"/>
                </a:solidFill>
                <a:latin typeface="Comic Sans MS" pitchFamily="2" charset="0"/>
                <a:ea typeface="微软雅黑" pitchFamily="34" charset="-122"/>
              </a:rPr>
              <a:t>E</a:t>
            </a:r>
            <a:r>
              <a:rPr kumimoji="1" lang="zh-CN" altLang="en-US" sz="2400" dirty="0" smtClean="0">
                <a:solidFill>
                  <a:srgbClr val="FF0000"/>
                </a:solidFill>
                <a:latin typeface="Comic Sans MS" pitchFamily="2" charset="0"/>
                <a:ea typeface="微软雅黑" pitchFamily="34" charset="-122"/>
              </a:rPr>
              <a:t>各自所用的位数、编码方式和所在的位置，而基数</a:t>
            </a:r>
            <a:r>
              <a:rPr kumimoji="1" lang="en-US" altLang="zh-CN" sz="2400" dirty="0" smtClean="0">
                <a:solidFill>
                  <a:srgbClr val="FF0000"/>
                </a:solidFill>
                <a:latin typeface="Comic Sans MS" pitchFamily="2" charset="0"/>
                <a:ea typeface="微软雅黑" pitchFamily="34" charset="-122"/>
              </a:rPr>
              <a:t>R</a:t>
            </a:r>
            <a:r>
              <a:rPr kumimoji="1" lang="zh-CN" altLang="en-US" sz="2400" dirty="0" smtClean="0">
                <a:solidFill>
                  <a:srgbClr val="FF0000"/>
                </a:solidFill>
                <a:latin typeface="Comic Sans MS" pitchFamily="2" charset="0"/>
                <a:ea typeface="微软雅黑" pitchFamily="34" charset="-122"/>
              </a:rPr>
              <a:t>与定点数的小数点位置一样，是默认的，不需要明显的表示出来。</a:t>
            </a:r>
            <a:endParaRPr kumimoji="1" lang="zh-CN" altLang="en-US" sz="2400" dirty="0">
              <a:solidFill>
                <a:srgbClr val="009900"/>
              </a:solidFill>
              <a:latin typeface="Comic Sans MS" pitchFamily="2" charset="0"/>
              <a:ea typeface="微软雅黑" pitchFamily="34" charset="-122"/>
            </a:endParaRPr>
          </a:p>
        </p:txBody>
      </p:sp>
      <p:sp>
        <p:nvSpPr>
          <p:cNvPr id="12" name="Rectangle 126"/>
          <p:cNvSpPr>
            <a:spLocks noChangeArrowheads="1"/>
          </p:cNvSpPr>
          <p:nvPr/>
        </p:nvSpPr>
        <p:spPr bwMode="auto">
          <a:xfrm>
            <a:off x="632302" y="3817346"/>
            <a:ext cx="8114534" cy="461665"/>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smtClean="0">
                <a:solidFill>
                  <a:srgbClr val="009900"/>
                </a:solidFill>
                <a:latin typeface="Comic Sans MS" pitchFamily="2" charset="0"/>
                <a:ea typeface="微软雅黑" pitchFamily="34" charset="-122"/>
              </a:rPr>
              <a:t>一般尾数用定点原码小数表示，指数用移码表示。</a:t>
            </a:r>
            <a:endParaRPr kumimoji="1" lang="zh-CN" altLang="en-US" sz="2400" dirty="0">
              <a:solidFill>
                <a:srgbClr val="009900"/>
              </a:solidFill>
              <a:latin typeface="Comic Sans MS" pitchFamily="2" charset="0"/>
              <a:ea typeface="微软雅黑"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Comic Sans MS" pitchFamily="2" charset="0"/>
              </a:rPr>
              <a:t>2.3 </a:t>
            </a:r>
            <a:r>
              <a:rPr lang="zh-CN" altLang="en-US" dirty="0" smtClean="0">
                <a:latin typeface="Comic Sans MS" pitchFamily="2" charset="0"/>
              </a:rPr>
              <a:t>实数的表示</a:t>
            </a:r>
            <a:endParaRPr lang="zh-CN" altLang="en-US" dirty="0">
              <a:latin typeface="Comic Sans MS" pitchFamily="2" charset="0"/>
            </a:endParaRPr>
          </a:p>
        </p:txBody>
      </p:sp>
      <p:sp>
        <p:nvSpPr>
          <p:cNvPr id="3" name="内容占位符 2"/>
          <p:cNvSpPr>
            <a:spLocks noGrp="1"/>
          </p:cNvSpPr>
          <p:nvPr>
            <p:ph idx="1"/>
          </p:nvPr>
        </p:nvSpPr>
        <p:spPr>
          <a:xfrm>
            <a:off x="107504" y="692696"/>
            <a:ext cx="8640960" cy="5112568"/>
          </a:xfrm>
        </p:spPr>
        <p:txBody>
          <a:bodyPr/>
          <a:lstStyle/>
          <a:p>
            <a:pPr marL="0" indent="0">
              <a:buNone/>
            </a:pPr>
            <a:r>
              <a:rPr lang="en-US" altLang="zh-CN" dirty="0" smtClean="0"/>
              <a:t>2.3.2 </a:t>
            </a:r>
            <a:r>
              <a:rPr lang="zh-CN" altLang="en-US" dirty="0" smtClean="0"/>
              <a:t>浮点数的规格化</a:t>
            </a:r>
            <a:endParaRPr lang="en-US" altLang="zh-CN" dirty="0" smtClean="0"/>
          </a:p>
          <a:p>
            <a:pPr>
              <a:lnSpc>
                <a:spcPct val="150000"/>
              </a:lnSpc>
              <a:spcBef>
                <a:spcPct val="0"/>
              </a:spcBef>
              <a:buClrTx/>
              <a:buFont typeface="Wingdings" charset="2"/>
              <a:buChar char="Ø"/>
            </a:pPr>
            <a:r>
              <a:rPr kumimoji="1" lang="zh-CN" altLang="en-US" sz="2000" dirty="0">
                <a:solidFill>
                  <a:srgbClr val="000000"/>
                </a:solidFill>
              </a:rPr>
              <a:t>为什么要规格化？</a:t>
            </a:r>
            <a:endParaRPr kumimoji="1" lang="en-US" altLang="zh-CN" sz="2000" dirty="0">
              <a:solidFill>
                <a:srgbClr val="000000"/>
              </a:solidFill>
            </a:endParaRPr>
          </a:p>
          <a:p>
            <a:pPr lvl="1">
              <a:buClrTx/>
              <a:buFont typeface="Wingdings" charset="2"/>
              <a:buChar char="ü"/>
            </a:pPr>
            <a:r>
              <a:rPr lang="zh-CN" altLang="en-US" sz="2000" b="0" dirty="0" smtClean="0">
                <a:latin typeface="Comic Sans MS" pitchFamily="2" charset="0"/>
                <a:cs typeface="Arial" charset="0"/>
              </a:rPr>
              <a:t>使有效数字尽量占满尾数数位</a:t>
            </a:r>
            <a:endParaRPr lang="en-US" altLang="zh-CN" sz="2000" b="0" dirty="0" smtClean="0">
              <a:latin typeface="Comic Sans MS" pitchFamily="2" charset="0"/>
              <a:cs typeface="Arial" charset="0"/>
            </a:endParaRPr>
          </a:p>
          <a:p>
            <a:pPr lvl="1">
              <a:buClrTx/>
              <a:buFont typeface="Wingdings" charset="2"/>
              <a:buChar char="ü"/>
            </a:pPr>
            <a:r>
              <a:rPr lang="zh-CN" altLang="en-US" sz="2000" b="0" dirty="0" smtClean="0">
                <a:latin typeface="Comic Sans MS" pitchFamily="2" charset="0"/>
                <a:cs typeface="Arial" charset="0"/>
              </a:rPr>
              <a:t>使浮点数的表示具有唯一性</a:t>
            </a:r>
            <a:endParaRPr lang="zh-CN" altLang="en-US" sz="2000" b="0" dirty="0">
              <a:latin typeface="Comic Sans MS" pitchFamily="2" charset="0"/>
              <a:cs typeface="Arial"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28" name="矩形 27"/>
          <p:cNvSpPr/>
          <p:nvPr/>
        </p:nvSpPr>
        <p:spPr>
          <a:xfrm>
            <a:off x="107504" y="2636912"/>
            <a:ext cx="7931224" cy="2292935"/>
          </a:xfrm>
          <a:prstGeom prst="rect">
            <a:avLst/>
          </a:prstGeom>
        </p:spPr>
        <p:txBody>
          <a:bodyPr wrap="square">
            <a:spAutoFit/>
          </a:bodyPr>
          <a:lstStyle/>
          <a:p>
            <a:pPr marL="342900" lvl="0" indent="-342900" eaLnBrk="0" hangingPunct="0">
              <a:lnSpc>
                <a:spcPct val="115000"/>
              </a:lnSpc>
              <a:spcBef>
                <a:spcPct val="20000"/>
              </a:spcBef>
              <a:buFont typeface="Wingdings" charset="2"/>
              <a:buChar char="Ø"/>
              <a:defRPr/>
            </a:pPr>
            <a:r>
              <a:rPr lang="zh-CN" altLang="en-US" sz="2000" b="1" kern="0" dirty="0" smtClean="0">
                <a:solidFill>
                  <a:srgbClr val="FF0000"/>
                </a:solidFill>
                <a:latin typeface="Comic Sans MS" pitchFamily="2" charset="0"/>
                <a:ea typeface="微软雅黑" pitchFamily="34" charset="-122"/>
              </a:rPr>
              <a:t>理论上的规格化形式：真值的尾数部分中最高有效位是非零数字</a:t>
            </a:r>
            <a:endParaRPr lang="en-US" altLang="zh-CN" sz="2000" b="1" kern="0" dirty="0" smtClean="0">
              <a:solidFill>
                <a:srgbClr val="FF0000"/>
              </a:solidFill>
              <a:latin typeface="Comic Sans MS" pitchFamily="2" charset="0"/>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Comic Sans MS" pitchFamily="2" charset="0"/>
                <a:ea typeface="微软雅黑" pitchFamily="34" charset="-122"/>
              </a:rPr>
              <a:t>当基数为</a:t>
            </a:r>
            <a:r>
              <a:rPr kumimoji="1" lang="en-US" altLang="zh-CN" sz="2000" dirty="0" smtClean="0">
                <a:solidFill>
                  <a:srgbClr val="000000"/>
                </a:solidFill>
                <a:latin typeface="Comic Sans MS" pitchFamily="2" charset="0"/>
                <a:ea typeface="微软雅黑" pitchFamily="34" charset="-122"/>
              </a:rPr>
              <a:t>R</a:t>
            </a:r>
            <a:r>
              <a:rPr kumimoji="1" lang="zh-CN" altLang="en-US" sz="2000" dirty="0" smtClean="0">
                <a:solidFill>
                  <a:srgbClr val="000000"/>
                </a:solidFill>
                <a:latin typeface="Comic Sans MS" pitchFamily="2" charset="0"/>
                <a:ea typeface="微软雅黑" pitchFamily="34" charset="-122"/>
              </a:rPr>
              <a:t>，则规格化数的标志是：尾数部分真值的绝对值大于等于</a:t>
            </a:r>
            <a:r>
              <a:rPr kumimoji="1" lang="en-US" altLang="zh-CN" sz="2000" dirty="0" smtClean="0">
                <a:solidFill>
                  <a:srgbClr val="000000"/>
                </a:solidFill>
                <a:latin typeface="Comic Sans MS" pitchFamily="2" charset="0"/>
                <a:ea typeface="微软雅黑" pitchFamily="34" charset="-122"/>
              </a:rPr>
              <a:t>1/R</a:t>
            </a:r>
            <a:endParaRPr kumimoji="1" lang="en-US" altLang="zh-CN" sz="2000" dirty="0" smtClean="0">
              <a:solidFill>
                <a:srgbClr val="000000"/>
              </a:solidFill>
              <a:latin typeface="Comic Sans MS" pitchFamily="2" charset="0"/>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Comic Sans MS" pitchFamily="2" charset="0"/>
                <a:ea typeface="微软雅黑" pitchFamily="34" charset="-122"/>
              </a:rPr>
              <a:t>若浮点数的基数为</a:t>
            </a:r>
            <a:r>
              <a:rPr kumimoji="1" lang="en-US" altLang="zh-CN" sz="2000" dirty="0" smtClean="0">
                <a:solidFill>
                  <a:srgbClr val="000000"/>
                </a:solidFill>
                <a:latin typeface="Comic Sans MS" pitchFamily="2" charset="0"/>
                <a:ea typeface="微软雅黑" pitchFamily="34" charset="-122"/>
              </a:rPr>
              <a:t>2</a:t>
            </a:r>
            <a:r>
              <a:rPr kumimoji="1" lang="zh-CN" altLang="en-US" sz="2000" dirty="0" smtClean="0">
                <a:solidFill>
                  <a:srgbClr val="000000"/>
                </a:solidFill>
                <a:latin typeface="Comic Sans MS" pitchFamily="2" charset="0"/>
                <a:ea typeface="微软雅黑" pitchFamily="34" charset="-122"/>
              </a:rPr>
              <a:t>，则尾数规格化的浮点数形式应为</a:t>
            </a:r>
            <a:endParaRPr kumimoji="1" lang="en-US" altLang="zh-CN" sz="2000" dirty="0" smtClean="0">
              <a:solidFill>
                <a:srgbClr val="000000"/>
              </a:solidFill>
              <a:latin typeface="Comic Sans MS" pitchFamily="2" charset="0"/>
              <a:ea typeface="微软雅黑" pitchFamily="34" charset="-122"/>
            </a:endParaRPr>
          </a:p>
          <a:p>
            <a:pPr lvl="1">
              <a:lnSpc>
                <a:spcPct val="150000"/>
              </a:lnSpc>
            </a:pPr>
            <a:r>
              <a:rPr kumimoji="1" lang="en-US" altLang="zh-CN" sz="2000" dirty="0" smtClean="0">
                <a:solidFill>
                  <a:srgbClr val="000000"/>
                </a:solidFill>
                <a:latin typeface="Comic Sans MS" pitchFamily="2" charset="0"/>
                <a:ea typeface="微软雅黑" pitchFamily="34" charset="-122"/>
              </a:rPr>
              <a:t>   +/-0.1bb….</a:t>
            </a:r>
            <a:r>
              <a:rPr kumimoji="1" lang="en-US" altLang="zh-CN" sz="2000" dirty="0">
                <a:solidFill>
                  <a:srgbClr val="000000"/>
                </a:solidFill>
                <a:latin typeface="Comic Sans MS" pitchFamily="2" charset="0"/>
                <a:ea typeface="微软雅黑" pitchFamily="34" charset="-122"/>
              </a:rPr>
              <a:t>bb…bX2</a:t>
            </a:r>
            <a:r>
              <a:rPr kumimoji="1" lang="en-US" altLang="zh-CN" sz="2000" baseline="30000" dirty="0">
                <a:solidFill>
                  <a:srgbClr val="000000"/>
                </a:solidFill>
                <a:latin typeface="Comic Sans MS" pitchFamily="2" charset="0"/>
                <a:ea typeface="微软雅黑" pitchFamily="34" charset="-122"/>
              </a:rPr>
              <a:t>E</a:t>
            </a:r>
            <a:endParaRPr kumimoji="1" lang="en-US" altLang="zh-CN" sz="2000" baseline="30000" dirty="0">
              <a:solidFill>
                <a:srgbClr val="000000"/>
              </a:solidFill>
              <a:latin typeface="Comic Sans MS" pitchFamily="2" charset="0"/>
              <a:ea typeface="微软雅黑"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2.3.2 </a:t>
            </a:r>
            <a:r>
              <a:rPr lang="zh-CN" altLang="en-US" dirty="0" smtClean="0"/>
              <a:t>浮点数的规格化</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28" name="矩形 27"/>
          <p:cNvSpPr/>
          <p:nvPr/>
        </p:nvSpPr>
        <p:spPr>
          <a:xfrm>
            <a:off x="194882" y="1412776"/>
            <a:ext cx="8653900" cy="4139595"/>
          </a:xfrm>
          <a:prstGeom prst="rect">
            <a:avLst/>
          </a:prstGeom>
        </p:spPr>
        <p:txBody>
          <a:bodyPr wrap="square">
            <a:spAutoFit/>
          </a:bodyPr>
          <a:lstStyle/>
          <a:p>
            <a:pPr lvl="0" eaLnBrk="0" hangingPunct="0">
              <a:lnSpc>
                <a:spcPct val="115000"/>
              </a:lnSpc>
              <a:spcBef>
                <a:spcPct val="20000"/>
              </a:spcBef>
              <a:defRPr/>
            </a:pPr>
            <a:r>
              <a:rPr lang="zh-CN" altLang="en-US" sz="2000" b="1" kern="0" dirty="0" smtClean="0">
                <a:solidFill>
                  <a:srgbClr val="FF0000"/>
                </a:solidFill>
                <a:latin typeface="微软雅黑" pitchFamily="34" charset="-122"/>
                <a:ea typeface="微软雅黑" pitchFamily="34" charset="-122"/>
              </a:rPr>
              <a:t>两种规格化操作：</a:t>
            </a:r>
            <a:endParaRPr lang="en-US" altLang="zh-CN" sz="2000" b="1" kern="0" dirty="0" smtClean="0">
              <a:solidFill>
                <a:srgbClr val="FF0000"/>
              </a:solidFill>
              <a:latin typeface="微软雅黑" pitchFamily="34" charset="-122"/>
              <a:ea typeface="微软雅黑" pitchFamily="34" charset="-122"/>
            </a:endParaRPr>
          </a:p>
          <a:p>
            <a:pPr marL="342900" indent="-342900">
              <a:lnSpc>
                <a:spcPct val="150000"/>
              </a:lnSpc>
              <a:buFont typeface="Wingdings" charset="2"/>
              <a:buChar char="Ø"/>
            </a:pPr>
            <a:r>
              <a:rPr kumimoji="1" lang="zh-CN" altLang="en-US" sz="2000" b="1" dirty="0">
                <a:solidFill>
                  <a:srgbClr val="000000"/>
                </a:solidFill>
                <a:latin typeface="微软雅黑" pitchFamily="34" charset="-122"/>
                <a:ea typeface="微软雅黑" pitchFamily="34" charset="-122"/>
              </a:rPr>
              <a:t>右</a:t>
            </a:r>
            <a:r>
              <a:rPr kumimoji="1" lang="zh-CN" altLang="en-US" sz="2000" b="1" dirty="0" smtClean="0">
                <a:solidFill>
                  <a:srgbClr val="000000"/>
                </a:solidFill>
                <a:latin typeface="微软雅黑" pitchFamily="34" charset="-122"/>
                <a:ea typeface="微软雅黑" pitchFamily="34" charset="-122"/>
              </a:rPr>
              <a:t>规</a:t>
            </a:r>
            <a:endParaRPr kumimoji="1" lang="en-US" altLang="zh-CN" sz="2000" b="1"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微软雅黑" pitchFamily="34" charset="-122"/>
                <a:ea typeface="微软雅黑" pitchFamily="34" charset="-122"/>
              </a:rPr>
              <a:t>当有效数位进到小数点前面时，需要进行右规</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微软雅黑" pitchFamily="34" charset="-122"/>
                <a:ea typeface="微软雅黑" pitchFamily="34" charset="-122"/>
              </a:rPr>
              <a:t>右规时，尾数每右一位，阶码加</a:t>
            </a:r>
            <a:r>
              <a:rPr kumimoji="1" lang="en-US" altLang="zh-CN" sz="2000" dirty="0" smtClean="0">
                <a:solidFill>
                  <a:srgbClr val="000000"/>
                </a:solidFill>
                <a:latin typeface="微软雅黑" pitchFamily="34" charset="-122"/>
                <a:ea typeface="微软雅黑" pitchFamily="34" charset="-122"/>
              </a:rPr>
              <a:t>1</a:t>
            </a:r>
            <a:r>
              <a:rPr kumimoji="1" lang="zh-CN" altLang="en-US" sz="2000" dirty="0" smtClean="0">
                <a:solidFill>
                  <a:srgbClr val="000000"/>
                </a:solidFill>
                <a:latin typeface="微软雅黑" pitchFamily="34" charset="-122"/>
                <a:ea typeface="微软雅黑" pitchFamily="34" charset="-122"/>
              </a:rPr>
              <a:t>，</a:t>
            </a:r>
            <a:r>
              <a:rPr kumimoji="1" lang="zh-CN" altLang="en-US" sz="2000" dirty="0">
                <a:solidFill>
                  <a:srgbClr val="000000"/>
                </a:solidFill>
                <a:latin typeface="微软雅黑" pitchFamily="34" charset="-122"/>
                <a:ea typeface="微软雅黑" pitchFamily="34" charset="-122"/>
              </a:rPr>
              <a:t>直到</a:t>
            </a:r>
            <a:r>
              <a:rPr kumimoji="1" lang="zh-CN" altLang="en-US" sz="2000" dirty="0" smtClean="0">
                <a:solidFill>
                  <a:srgbClr val="000000"/>
                </a:solidFill>
                <a:latin typeface="微软雅黑" pitchFamily="34" charset="-122"/>
                <a:ea typeface="微软雅黑" pitchFamily="34" charset="-122"/>
              </a:rPr>
              <a:t>尾数变成规格化形式为止</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smtClean="0">
                <a:solidFill>
                  <a:srgbClr val="000000"/>
                </a:solidFill>
                <a:latin typeface="微软雅黑" pitchFamily="34" charset="-122"/>
                <a:ea typeface="微软雅黑" pitchFamily="34" charset="-122"/>
              </a:rPr>
              <a:t>右规时指数会增加，因此可能会溢出</a:t>
            </a:r>
            <a:endParaRPr kumimoji="1" lang="en-US" altLang="zh-CN" sz="2000" dirty="0" smtClean="0">
              <a:solidFill>
                <a:srgbClr val="000000"/>
              </a:solidFill>
              <a:latin typeface="微软雅黑" pitchFamily="34" charset="-122"/>
              <a:ea typeface="微软雅黑" pitchFamily="34" charset="-122"/>
            </a:endParaRPr>
          </a:p>
          <a:p>
            <a:pPr marL="342900" indent="-342900">
              <a:lnSpc>
                <a:spcPct val="150000"/>
              </a:lnSpc>
              <a:buFont typeface="Wingdings" charset="2"/>
              <a:buChar char="Ø"/>
            </a:pPr>
            <a:r>
              <a:rPr kumimoji="1" lang="zh-CN" altLang="en-US" sz="2000" b="1" dirty="0">
                <a:solidFill>
                  <a:srgbClr val="000000"/>
                </a:solidFill>
                <a:latin typeface="微软雅黑" pitchFamily="34" charset="-122"/>
                <a:ea typeface="微软雅黑" pitchFamily="34" charset="-122"/>
              </a:rPr>
              <a:t>左规</a:t>
            </a:r>
            <a:endParaRPr kumimoji="1" lang="en-US" altLang="zh-CN" sz="2000" b="1"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a:solidFill>
                  <a:srgbClr val="000000"/>
                </a:solidFill>
                <a:latin typeface="微软雅黑" pitchFamily="34" charset="-122"/>
                <a:ea typeface="微软雅黑" pitchFamily="34" charset="-122"/>
              </a:rPr>
              <a:t>当出现形如</a:t>
            </a:r>
            <a:r>
              <a:rPr kumimoji="1" lang="en-US" altLang="zh-CN" sz="2000" dirty="0">
                <a:solidFill>
                  <a:srgbClr val="000000"/>
                </a:solidFill>
                <a:latin typeface="微软雅黑" pitchFamily="34" charset="-122"/>
                <a:ea typeface="微软雅黑" pitchFamily="34" charset="-122"/>
              </a:rPr>
              <a:t>+/-0.0….bb…bX2</a:t>
            </a:r>
            <a:r>
              <a:rPr kumimoji="1" lang="en-US" altLang="zh-CN" sz="2000" baseline="30000" dirty="0">
                <a:solidFill>
                  <a:srgbClr val="000000"/>
                </a:solidFill>
                <a:latin typeface="微软雅黑" pitchFamily="34" charset="-122"/>
                <a:ea typeface="微软雅黑" pitchFamily="34" charset="-122"/>
              </a:rPr>
              <a:t>E</a:t>
            </a:r>
            <a:r>
              <a:rPr kumimoji="1" lang="zh-CN" altLang="en-US" sz="2000" dirty="0">
                <a:solidFill>
                  <a:srgbClr val="000000"/>
                </a:solidFill>
                <a:latin typeface="微软雅黑" pitchFamily="34" charset="-122"/>
                <a:ea typeface="微软雅黑" pitchFamily="34" charset="-122"/>
              </a:rPr>
              <a:t>（</a:t>
            </a:r>
            <a:r>
              <a:rPr kumimoji="1" lang="en-US" altLang="zh-CN" sz="2000" dirty="0">
                <a:solidFill>
                  <a:srgbClr val="000000"/>
                </a:solidFill>
                <a:latin typeface="微软雅黑" pitchFamily="34" charset="-122"/>
                <a:ea typeface="微软雅黑" pitchFamily="34" charset="-122"/>
              </a:rPr>
              <a:t>b</a:t>
            </a:r>
            <a:r>
              <a:rPr kumimoji="1" lang="zh-CN" altLang="en-US" sz="2000" dirty="0">
                <a:solidFill>
                  <a:srgbClr val="000000"/>
                </a:solidFill>
                <a:latin typeface="微软雅黑" pitchFamily="34" charset="-122"/>
                <a:ea typeface="微软雅黑" pitchFamily="34" charset="-122"/>
              </a:rPr>
              <a:t>为</a:t>
            </a:r>
            <a:r>
              <a:rPr kumimoji="1" lang="en-US" altLang="zh-CN" sz="2000" dirty="0">
                <a:solidFill>
                  <a:srgbClr val="000000"/>
                </a:solidFill>
                <a:latin typeface="微软雅黑" pitchFamily="34" charset="-122"/>
                <a:ea typeface="微软雅黑" pitchFamily="34" charset="-122"/>
              </a:rPr>
              <a:t>0</a:t>
            </a:r>
            <a:r>
              <a:rPr kumimoji="1" lang="zh-CN" altLang="en-US" sz="2000" dirty="0">
                <a:solidFill>
                  <a:srgbClr val="000000"/>
                </a:solidFill>
                <a:latin typeface="微软雅黑" pitchFamily="34" charset="-122"/>
                <a:ea typeface="微软雅黑" pitchFamily="34" charset="-122"/>
              </a:rPr>
              <a:t>或</a:t>
            </a:r>
            <a:r>
              <a:rPr kumimoji="1" lang="en-US" altLang="zh-CN" sz="2000" dirty="0">
                <a:solidFill>
                  <a:srgbClr val="000000"/>
                </a:solidFill>
                <a:latin typeface="微软雅黑" pitchFamily="34" charset="-122"/>
                <a:ea typeface="微软雅黑" pitchFamily="34" charset="-122"/>
              </a:rPr>
              <a:t>1</a:t>
            </a:r>
            <a:r>
              <a:rPr kumimoji="1" lang="zh-CN" altLang="en-US" sz="2000" dirty="0">
                <a:solidFill>
                  <a:srgbClr val="000000"/>
                </a:solidFill>
                <a:latin typeface="微软雅黑" pitchFamily="34" charset="-122"/>
                <a:ea typeface="微软雅黑" pitchFamily="34" charset="-122"/>
              </a:rPr>
              <a:t>）时，需要进行左规</a:t>
            </a:r>
            <a:endParaRPr kumimoji="1" lang="en-US" altLang="zh-CN"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dirty="0">
                <a:solidFill>
                  <a:srgbClr val="000000"/>
                </a:solidFill>
                <a:latin typeface="微软雅黑" pitchFamily="34" charset="-122"/>
                <a:ea typeface="微软雅黑" pitchFamily="34" charset="-122"/>
              </a:rPr>
              <a:t>左规时，尾数每左移一位，</a:t>
            </a:r>
            <a:r>
              <a:rPr kumimoji="1" lang="zh-CN" altLang="en-US" sz="2000" dirty="0" smtClean="0">
                <a:solidFill>
                  <a:srgbClr val="000000"/>
                </a:solidFill>
                <a:latin typeface="微软雅黑" pitchFamily="34" charset="-122"/>
                <a:ea typeface="微软雅黑" pitchFamily="34" charset="-122"/>
              </a:rPr>
              <a:t>阶码减</a:t>
            </a:r>
            <a:r>
              <a:rPr kumimoji="1" lang="en-US" altLang="zh-CN" sz="2000" dirty="0">
                <a:solidFill>
                  <a:srgbClr val="000000"/>
                </a:solidFill>
                <a:latin typeface="微软雅黑" pitchFamily="34" charset="-122"/>
                <a:ea typeface="微软雅黑" pitchFamily="34" charset="-122"/>
              </a:rPr>
              <a:t>1</a:t>
            </a:r>
            <a:r>
              <a:rPr kumimoji="1" lang="zh-CN" altLang="en-US" sz="2000" dirty="0">
                <a:solidFill>
                  <a:srgbClr val="000000"/>
                </a:solidFill>
                <a:latin typeface="微软雅黑" pitchFamily="34" charset="-122"/>
                <a:ea typeface="微软雅黑" pitchFamily="34" charset="-122"/>
              </a:rPr>
              <a:t>，直到尾数变成规格化形式</a:t>
            </a:r>
            <a:r>
              <a:rPr kumimoji="1" lang="zh-CN" altLang="en-US" sz="2000" dirty="0" smtClean="0">
                <a:solidFill>
                  <a:srgbClr val="000000"/>
                </a:solidFill>
                <a:latin typeface="微软雅黑" pitchFamily="34" charset="-122"/>
                <a:ea typeface="微软雅黑" pitchFamily="34" charset="-122"/>
              </a:rPr>
              <a:t>为止</a:t>
            </a:r>
            <a:endParaRPr kumimoji="1" lang="en-US" altLang="zh-CN" sz="2000" dirty="0" smtClean="0">
              <a:solidFill>
                <a:srgbClr val="000000"/>
              </a:solidFill>
              <a:latin typeface="微软雅黑" pitchFamily="34" charset="-122"/>
              <a:ea typeface="微软雅黑" pitchFamily="34" charset="-122"/>
            </a:endParaRPr>
          </a:p>
          <a:p>
            <a:pPr lvl="1">
              <a:lnSpc>
                <a:spcPct val="150000"/>
              </a:lnSpc>
            </a:pPr>
            <a:endParaRPr kumimoji="1" lang="zh-CN" altLang="en-US" sz="200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101" y="51187"/>
            <a:ext cx="8229600" cy="774720"/>
          </a:xfrm>
        </p:spPr>
        <p:txBody>
          <a:bodyPr/>
          <a:lstStyle/>
          <a:p>
            <a:r>
              <a:rPr lang="en-US" altLang="zh-CN" dirty="0" smtClean="0">
                <a:latin typeface="Comic Sans MS" pitchFamily="2" charset="0"/>
              </a:rPr>
              <a:t>2.3 </a:t>
            </a:r>
            <a:r>
              <a:rPr lang="zh-CN" altLang="en-US" dirty="0" smtClean="0">
                <a:latin typeface="Comic Sans MS" pitchFamily="2" charset="0"/>
              </a:rPr>
              <a:t>实数的表示</a:t>
            </a:r>
            <a:endParaRPr lang="zh-CN" altLang="en-US" dirty="0">
              <a:latin typeface="Comic Sans MS" pitchFamily="2" charset="0"/>
            </a:endParaRPr>
          </a:p>
        </p:txBody>
      </p:sp>
      <p:sp>
        <p:nvSpPr>
          <p:cNvPr id="3" name="内容占位符 2"/>
          <p:cNvSpPr>
            <a:spLocks noGrp="1"/>
          </p:cNvSpPr>
          <p:nvPr>
            <p:ph idx="1"/>
          </p:nvPr>
        </p:nvSpPr>
        <p:spPr>
          <a:xfrm>
            <a:off x="165101" y="825907"/>
            <a:ext cx="8229600" cy="5112568"/>
          </a:xfrm>
        </p:spPr>
        <p:txBody>
          <a:bodyPr/>
          <a:lstStyle/>
          <a:p>
            <a:pPr marL="0" indent="0">
              <a:buNone/>
            </a:pPr>
            <a:r>
              <a:rPr lang="en-US" altLang="zh-CN" dirty="0" smtClean="0"/>
              <a:t>2.3.3 IEEE 754</a:t>
            </a:r>
            <a:r>
              <a:rPr lang="zh-CN" altLang="en-US" dirty="0"/>
              <a:t>标准</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Rectangle 3"/>
          <p:cNvSpPr txBox="1">
            <a:spLocks noChangeArrowheads="1"/>
          </p:cNvSpPr>
          <p:nvPr/>
        </p:nvSpPr>
        <p:spPr bwMode="auto">
          <a:xfrm>
            <a:off x="251520" y="4380037"/>
            <a:ext cx="5859896" cy="728405"/>
          </a:xfrm>
          <a:prstGeom prst="rect">
            <a:avLst/>
          </a:prstGeom>
          <a:noFill/>
          <a:ln w="9525">
            <a:noFill/>
            <a:miter lim="800000"/>
          </a:ln>
        </p:spPr>
        <p:txBody>
          <a:bodyPr vert="horz" wrap="square" lIns="63500" tIns="25400" rIns="63500" bIns="25400" numCol="1" anchor="t" anchorCtr="0" compatLnSpc="1">
            <a:spAutoFit/>
          </a:bodyPr>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a:buFontTx/>
              <a:buNone/>
            </a:pPr>
            <a:r>
              <a:rPr lang="zh-CN" altLang="en-US" sz="2200" dirty="0" smtClean="0">
                <a:solidFill>
                  <a:srgbClr val="009242"/>
                </a:solidFill>
                <a:latin typeface="Comic Sans MS" pitchFamily="2" charset="0"/>
              </a:rPr>
              <a:t>现在所有计算机都采用</a:t>
            </a:r>
            <a:r>
              <a:rPr lang="en-US" altLang="zh-CN" sz="2200" dirty="0" smtClean="0">
                <a:solidFill>
                  <a:srgbClr val="009242"/>
                </a:solidFill>
                <a:latin typeface="Comic Sans MS" pitchFamily="2" charset="0"/>
              </a:rPr>
              <a:t>IEEE 754</a:t>
            </a:r>
            <a:r>
              <a:rPr lang="zh-CN" altLang="en-US" sz="2200" dirty="0" smtClean="0">
                <a:solidFill>
                  <a:srgbClr val="009242"/>
                </a:solidFill>
                <a:latin typeface="Comic Sans MS" pitchFamily="2" charset="0"/>
              </a:rPr>
              <a:t>来表示浮点数</a:t>
            </a:r>
            <a:endParaRPr lang="zh-CN" altLang="en-US" dirty="0" smtClean="0">
              <a:solidFill>
                <a:srgbClr val="009242"/>
              </a:solidFill>
              <a:latin typeface="Comic Sans MS" pitchFamily="2" charset="0"/>
            </a:endParaRPr>
          </a:p>
        </p:txBody>
      </p:sp>
      <p:grpSp>
        <p:nvGrpSpPr>
          <p:cNvPr id="10" name="Group 12"/>
          <p:cNvGrpSpPr/>
          <p:nvPr/>
        </p:nvGrpSpPr>
        <p:grpSpPr bwMode="auto">
          <a:xfrm>
            <a:off x="165101" y="2852936"/>
            <a:ext cx="8727380" cy="3825801"/>
            <a:chOff x="104" y="1689"/>
            <a:chExt cx="5611" cy="2382"/>
          </a:xfrm>
        </p:grpSpPr>
        <p:pic>
          <p:nvPicPr>
            <p:cNvPr id="1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7" y="1689"/>
              <a:ext cx="1788"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 y="2294"/>
              <a:ext cx="3139"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3264" y="3696"/>
              <a:ext cx="2266"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r" eaLnBrk="1" hangingPunct="1">
                <a:lnSpc>
                  <a:spcPct val="100000"/>
                </a:lnSpc>
                <a:spcBef>
                  <a:spcPct val="50000"/>
                </a:spcBef>
                <a:buFontTx/>
                <a:buNone/>
              </a:pPr>
              <a:r>
                <a:rPr kumimoji="1" lang="en-US" altLang="zh-CN" sz="2000" dirty="0">
                  <a:latin typeface="Comic Sans MS" pitchFamily="2" charset="0"/>
                </a:rPr>
                <a:t>Prof. William </a:t>
              </a:r>
              <a:r>
                <a:rPr kumimoji="1" lang="en-US" altLang="zh-CN" sz="2000" dirty="0" err="1">
                  <a:latin typeface="Comic Sans MS" pitchFamily="2" charset="0"/>
                </a:rPr>
                <a:t>Kahan</a:t>
              </a:r>
              <a:r>
                <a:rPr kumimoji="1" lang="en-US" altLang="zh-CN" sz="2000" b="0" dirty="0">
                  <a:latin typeface="Comic Sans MS" pitchFamily="2" charset="0"/>
                </a:rPr>
                <a:t> </a:t>
              </a:r>
              <a:endParaRPr kumimoji="1" lang="en-US" altLang="zh-CN" sz="2000" b="0" dirty="0">
                <a:latin typeface="Comic Sans MS" pitchFamily="2" charset="0"/>
              </a:endParaRPr>
            </a:p>
          </p:txBody>
        </p:sp>
        <p:sp>
          <p:nvSpPr>
            <p:cNvPr id="14" name="Rectangle 7"/>
            <p:cNvSpPr>
              <a:spLocks noChangeArrowheads="1"/>
            </p:cNvSpPr>
            <p:nvPr/>
          </p:nvSpPr>
          <p:spPr bwMode="auto">
            <a:xfrm>
              <a:off x="176" y="3393"/>
              <a:ext cx="4598"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eaLnBrk="1" hangingPunct="1">
                <a:lnSpc>
                  <a:spcPct val="100000"/>
                </a:lnSpc>
                <a:spcBef>
                  <a:spcPct val="0"/>
                </a:spcBef>
                <a:buFontTx/>
                <a:buNone/>
              </a:pPr>
              <a:r>
                <a:rPr kumimoji="1" lang="en-US" altLang="zh-CN" sz="2000" b="0" dirty="0">
                  <a:solidFill>
                    <a:schemeClr val="tx2"/>
                  </a:solidFill>
                  <a:latin typeface="Comic Sans MS" pitchFamily="2" charset="0"/>
                  <a:cs typeface="Arial" charset="0"/>
                </a:rPr>
                <a:t>www.cs.berkeley.edu/~</a:t>
              </a:r>
              <a:r>
                <a:rPr kumimoji="1" lang="en-US" altLang="zh-CN" sz="2000" b="0" dirty="0" smtClean="0">
                  <a:solidFill>
                    <a:schemeClr val="tx2"/>
                  </a:solidFill>
                  <a:latin typeface="Comic Sans MS" pitchFamily="2" charset="0"/>
                  <a:cs typeface="Arial" charset="0"/>
                </a:rPr>
                <a:t>wkahan/ieee754status/754story.html</a:t>
              </a:r>
              <a:endParaRPr kumimoji="1" lang="en-US" altLang="zh-CN" sz="2000" b="0" dirty="0">
                <a:solidFill>
                  <a:schemeClr val="tx2"/>
                </a:solidFill>
                <a:latin typeface="Comic Sans MS" pitchFamily="2" charset="0"/>
                <a:cs typeface="Arial" charset="0"/>
              </a:endParaRPr>
            </a:p>
          </p:txBody>
        </p:sp>
        <p:sp>
          <p:nvSpPr>
            <p:cNvPr id="15" name="Rectangle 10"/>
            <p:cNvSpPr>
              <a:spLocks noChangeArrowheads="1"/>
            </p:cNvSpPr>
            <p:nvPr/>
          </p:nvSpPr>
          <p:spPr bwMode="auto">
            <a:xfrm>
              <a:off x="104" y="1850"/>
              <a:ext cx="399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2000" dirty="0">
                  <a:latin typeface="Comic Sans MS" pitchFamily="2" charset="0"/>
                  <a:cs typeface="Arial" charset="0"/>
                </a:rPr>
                <a:t>This standard was primarily the work of one person, UC Berkeley math professor William </a:t>
              </a:r>
              <a:r>
                <a:rPr lang="en-US" altLang="zh-CN" sz="2000" dirty="0" err="1">
                  <a:latin typeface="Comic Sans MS" pitchFamily="2" charset="0"/>
                  <a:cs typeface="Arial" charset="0"/>
                </a:rPr>
                <a:t>Kahan</a:t>
              </a:r>
              <a:r>
                <a:rPr lang="en-US" altLang="zh-CN" sz="2000" dirty="0">
                  <a:latin typeface="Comic Sans MS" pitchFamily="2" charset="0"/>
                  <a:cs typeface="Arial" charset="0"/>
                </a:rPr>
                <a:t>.</a:t>
              </a:r>
              <a:endParaRPr lang="zh-CN" altLang="en-US" sz="2000" dirty="0">
                <a:latin typeface="Comic Sans MS" pitchFamily="2" charset="0"/>
                <a:cs typeface="Arial" charset="0"/>
              </a:endParaRPr>
            </a:p>
          </p:txBody>
        </p:sp>
      </p:grpSp>
      <p:sp>
        <p:nvSpPr>
          <p:cNvPr id="16" name="Rectangle 8"/>
          <p:cNvSpPr>
            <a:spLocks noChangeArrowheads="1"/>
          </p:cNvSpPr>
          <p:nvPr/>
        </p:nvSpPr>
        <p:spPr bwMode="auto">
          <a:xfrm>
            <a:off x="412073" y="2132856"/>
            <a:ext cx="6155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2000" b="0" dirty="0">
                <a:latin typeface="Comic Sans MS" pitchFamily="2" charset="0"/>
                <a:ea typeface="微软雅黑" pitchFamily="34" charset="-122"/>
                <a:cs typeface="Arial" charset="0"/>
              </a:rPr>
              <a:t>1970</a:t>
            </a:r>
            <a:r>
              <a:rPr lang="zh-CN" altLang="en-US" sz="2000" b="0" dirty="0">
                <a:latin typeface="Comic Sans MS" pitchFamily="2" charset="0"/>
                <a:ea typeface="微软雅黑" pitchFamily="34" charset="-122"/>
                <a:cs typeface="Arial" charset="0"/>
              </a:rPr>
              <a:t>年代后期</a:t>
            </a:r>
            <a:r>
              <a:rPr lang="en-US" altLang="zh-CN" sz="2000" b="0" dirty="0">
                <a:latin typeface="Comic Sans MS" pitchFamily="2" charset="0"/>
                <a:ea typeface="微软雅黑" pitchFamily="34" charset="-122"/>
                <a:cs typeface="Arial" charset="0"/>
              </a:rPr>
              <a:t>, IEEE</a:t>
            </a:r>
            <a:r>
              <a:rPr lang="zh-CN" altLang="en-US" sz="2000" b="0" dirty="0">
                <a:latin typeface="Comic Sans MS" pitchFamily="2" charset="0"/>
                <a:ea typeface="微软雅黑" pitchFamily="34" charset="-122"/>
                <a:cs typeface="Arial" charset="0"/>
              </a:rPr>
              <a:t>成立委员会着手制定浮点数标准</a:t>
            </a:r>
            <a:endParaRPr lang="zh-CN" altLang="en-US" sz="2000" b="0" dirty="0">
              <a:latin typeface="Comic Sans MS" pitchFamily="2" charset="0"/>
              <a:ea typeface="微软雅黑" pitchFamily="34" charset="-122"/>
              <a:cs typeface="Arial" charset="0"/>
            </a:endParaRPr>
          </a:p>
        </p:txBody>
      </p:sp>
      <p:sp>
        <p:nvSpPr>
          <p:cNvPr id="17" name="Rectangle 9"/>
          <p:cNvSpPr>
            <a:spLocks noChangeArrowheads="1"/>
          </p:cNvSpPr>
          <p:nvPr/>
        </p:nvSpPr>
        <p:spPr bwMode="auto">
          <a:xfrm>
            <a:off x="397087" y="2524834"/>
            <a:ext cx="47179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2000" b="0" dirty="0">
                <a:latin typeface="Comic Sans MS" pitchFamily="2" charset="0"/>
                <a:ea typeface="微软雅黑" pitchFamily="34" charset="-122"/>
                <a:cs typeface="Arial" charset="0"/>
              </a:rPr>
              <a:t>1985</a:t>
            </a:r>
            <a:r>
              <a:rPr lang="zh-CN" altLang="en-US" sz="2000" b="0" dirty="0">
                <a:latin typeface="Comic Sans MS" pitchFamily="2" charset="0"/>
                <a:ea typeface="微软雅黑" pitchFamily="34" charset="-122"/>
                <a:cs typeface="Arial" charset="0"/>
              </a:rPr>
              <a:t>年完成浮点数标准</a:t>
            </a:r>
            <a:r>
              <a:rPr lang="en-US" altLang="zh-CN" sz="2000" b="0" dirty="0">
                <a:latin typeface="Comic Sans MS" pitchFamily="2" charset="0"/>
                <a:ea typeface="微软雅黑" pitchFamily="34" charset="-122"/>
                <a:cs typeface="Arial" charset="0"/>
              </a:rPr>
              <a:t>IEEE 754</a:t>
            </a:r>
            <a:r>
              <a:rPr lang="zh-CN" altLang="en-US" sz="2000" b="0" dirty="0">
                <a:latin typeface="Comic Sans MS" pitchFamily="2" charset="0"/>
                <a:ea typeface="微软雅黑" pitchFamily="34" charset="-122"/>
                <a:cs typeface="Arial" charset="0"/>
              </a:rPr>
              <a:t>的制定</a:t>
            </a:r>
            <a:endParaRPr lang="zh-CN" altLang="en-US" sz="2000" b="0" dirty="0">
              <a:latin typeface="Comic Sans MS" pitchFamily="2" charset="0"/>
              <a:ea typeface="微软雅黑" pitchFamily="34" charset="-122"/>
              <a:cs typeface="Arial" charset="0"/>
            </a:endParaRPr>
          </a:p>
        </p:txBody>
      </p:sp>
      <p:sp>
        <p:nvSpPr>
          <p:cNvPr id="18" name="Rectangle 11"/>
          <p:cNvSpPr>
            <a:spLocks noChangeArrowheads="1"/>
          </p:cNvSpPr>
          <p:nvPr/>
        </p:nvSpPr>
        <p:spPr bwMode="auto">
          <a:xfrm>
            <a:off x="412073" y="1374869"/>
            <a:ext cx="8622606"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2000" b="0" dirty="0" smtClean="0">
                <a:solidFill>
                  <a:srgbClr val="000000"/>
                </a:solidFill>
                <a:latin typeface="Comic Sans MS" pitchFamily="2" charset="0"/>
                <a:ea typeface="微软雅黑" pitchFamily="34" charset="-122"/>
              </a:rPr>
              <a:t>直到</a:t>
            </a:r>
            <a:r>
              <a:rPr lang="en-US" altLang="zh-CN" sz="2000" b="0" dirty="0">
                <a:solidFill>
                  <a:srgbClr val="000000"/>
                </a:solidFill>
                <a:latin typeface="Comic Sans MS" pitchFamily="2" charset="0"/>
                <a:ea typeface="微软雅黑" pitchFamily="34" charset="-122"/>
              </a:rPr>
              <a:t>80</a:t>
            </a:r>
            <a:r>
              <a:rPr lang="zh-CN" altLang="en-US" sz="2000" b="0" dirty="0">
                <a:solidFill>
                  <a:srgbClr val="000000"/>
                </a:solidFill>
                <a:latin typeface="Comic Sans MS" pitchFamily="2" charset="0"/>
                <a:ea typeface="微软雅黑" pitchFamily="34" charset="-122"/>
              </a:rPr>
              <a:t>年代初，各个机器内部的浮点数表示格式还没有</a:t>
            </a:r>
            <a:r>
              <a:rPr lang="zh-CN" altLang="en-US" sz="2000" b="0" dirty="0" smtClean="0">
                <a:solidFill>
                  <a:srgbClr val="000000"/>
                </a:solidFill>
                <a:latin typeface="Comic Sans MS" pitchFamily="2" charset="0"/>
                <a:ea typeface="微软雅黑" pitchFamily="34" charset="-122"/>
              </a:rPr>
              <a:t>统一</a:t>
            </a:r>
            <a:endParaRPr lang="en-US" altLang="zh-CN" sz="2000" b="0" dirty="0" smtClean="0">
              <a:solidFill>
                <a:srgbClr val="000000"/>
              </a:solidFill>
              <a:latin typeface="Comic Sans MS" pitchFamily="2" charset="0"/>
              <a:ea typeface="微软雅黑" pitchFamily="34" charset="-122"/>
            </a:endParaRPr>
          </a:p>
          <a:p>
            <a:pPr>
              <a:lnSpc>
                <a:spcPct val="100000"/>
              </a:lnSpc>
              <a:spcBef>
                <a:spcPct val="0"/>
              </a:spcBef>
              <a:buFontTx/>
              <a:buNone/>
            </a:pPr>
            <a:r>
              <a:rPr lang="zh-CN" altLang="en-US" sz="2000" b="0" dirty="0" smtClean="0">
                <a:solidFill>
                  <a:srgbClr val="000000"/>
                </a:solidFill>
                <a:latin typeface="Comic Sans MS" pitchFamily="2" charset="0"/>
                <a:ea typeface="微软雅黑" pitchFamily="34" charset="-122"/>
              </a:rPr>
              <a:t>因而相互不兼容，机器之间传送数据时，带来麻烦</a:t>
            </a:r>
            <a:r>
              <a:rPr lang="zh-CN" altLang="en-US" sz="2000" b="0" dirty="0" smtClean="0">
                <a:latin typeface="Comic Sans MS" pitchFamily="2" charset="0"/>
                <a:ea typeface="微软雅黑" pitchFamily="34" charset="-122"/>
              </a:rPr>
              <a:t> </a:t>
            </a:r>
            <a:endParaRPr lang="zh-CN" altLang="en-US" sz="2000" b="0" dirty="0">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blinds(horizontal)">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6"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2.3.3 IEEE 754</a:t>
            </a:r>
            <a:r>
              <a:rPr lang="zh-CN" altLang="en-US" dirty="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28" name="矩形 27"/>
          <p:cNvSpPr/>
          <p:nvPr/>
        </p:nvSpPr>
        <p:spPr>
          <a:xfrm>
            <a:off x="194882" y="1357035"/>
            <a:ext cx="8653900" cy="3216265"/>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Comic Sans MS" pitchFamily="2" charset="0"/>
                <a:ea typeface="微软雅黑" pitchFamily="34" charset="-122"/>
              </a:rPr>
              <a:t>IEEE 754 </a:t>
            </a:r>
            <a:r>
              <a:rPr lang="zh-CN" altLang="en-US" sz="2000" b="1" kern="0" dirty="0" smtClean="0">
                <a:solidFill>
                  <a:srgbClr val="FF0000"/>
                </a:solidFill>
                <a:latin typeface="Comic Sans MS" pitchFamily="2" charset="0"/>
                <a:ea typeface="微软雅黑" pitchFamily="34" charset="-122"/>
              </a:rPr>
              <a:t>提供了两种基本的格式（基数隐含为</a:t>
            </a:r>
            <a:r>
              <a:rPr lang="en-US" altLang="zh-CN" sz="2000" b="1" kern="0" dirty="0" smtClean="0">
                <a:solidFill>
                  <a:srgbClr val="FF0000"/>
                </a:solidFill>
                <a:latin typeface="Comic Sans MS" pitchFamily="2" charset="0"/>
                <a:ea typeface="微软雅黑" pitchFamily="34" charset="-122"/>
              </a:rPr>
              <a:t>2</a:t>
            </a:r>
            <a:r>
              <a:rPr lang="zh-CN" altLang="en-US" sz="2000" b="1" kern="0" dirty="0" smtClean="0">
                <a:solidFill>
                  <a:srgbClr val="FF0000"/>
                </a:solidFill>
                <a:latin typeface="Comic Sans MS" pitchFamily="2" charset="0"/>
                <a:ea typeface="微软雅黑" pitchFamily="34" charset="-122"/>
              </a:rPr>
              <a:t>）：</a:t>
            </a:r>
            <a:endParaRPr lang="en-US" altLang="zh-CN" sz="2000" b="1" kern="0" dirty="0" smtClean="0">
              <a:solidFill>
                <a:srgbClr val="FF0000"/>
              </a:solidFill>
              <a:latin typeface="Comic Sans MS" pitchFamily="2" charset="0"/>
              <a:ea typeface="微软雅黑" pitchFamily="34" charset="-122"/>
            </a:endParaRPr>
          </a:p>
          <a:p>
            <a:pPr marL="342900" indent="-342900">
              <a:lnSpc>
                <a:spcPct val="150000"/>
              </a:lnSpc>
              <a:buFont typeface="Wingdings" charset="2"/>
              <a:buChar char="Ø"/>
            </a:pPr>
            <a:r>
              <a:rPr kumimoji="1" lang="en-US" altLang="zh-CN" sz="2000" b="1" dirty="0" smtClean="0">
                <a:solidFill>
                  <a:srgbClr val="000000"/>
                </a:solidFill>
                <a:latin typeface="Comic Sans MS" pitchFamily="2" charset="0"/>
                <a:ea typeface="微软雅黑" pitchFamily="34" charset="-122"/>
              </a:rPr>
              <a:t>32</a:t>
            </a:r>
            <a:r>
              <a:rPr kumimoji="1" lang="zh-CN" altLang="en-US" sz="2000" b="1" dirty="0" smtClean="0">
                <a:solidFill>
                  <a:srgbClr val="000000"/>
                </a:solidFill>
                <a:latin typeface="Comic Sans MS" pitchFamily="2" charset="0"/>
                <a:ea typeface="微软雅黑" pitchFamily="34" charset="-122"/>
              </a:rPr>
              <a:t>位单精度</a:t>
            </a:r>
            <a:endParaRPr kumimoji="1" lang="en-US" altLang="zh-CN" sz="2000" b="1" dirty="0">
              <a:solidFill>
                <a:srgbClr val="000000"/>
              </a:solidFill>
              <a:latin typeface="Comic Sans MS" pitchFamily="2" charset="0"/>
              <a:ea typeface="微软雅黑" pitchFamily="34" charset="-122"/>
            </a:endParaRPr>
          </a:p>
          <a:p>
            <a:pPr marL="342900" indent="-342900">
              <a:lnSpc>
                <a:spcPct val="150000"/>
              </a:lnSpc>
              <a:buFont typeface="Wingdings" charset="2"/>
              <a:buChar char="Ø"/>
            </a:pPr>
            <a:endParaRPr kumimoji="1" lang="en-US" altLang="zh-CN" sz="2000" b="1" dirty="0" smtClean="0">
              <a:solidFill>
                <a:srgbClr val="000000"/>
              </a:solidFill>
              <a:latin typeface="Comic Sans MS" pitchFamily="2" charset="0"/>
              <a:ea typeface="微软雅黑" pitchFamily="34" charset="-122"/>
            </a:endParaRPr>
          </a:p>
          <a:p>
            <a:pPr marL="342900" indent="-342900">
              <a:lnSpc>
                <a:spcPct val="150000"/>
              </a:lnSpc>
              <a:buFont typeface="Wingdings" charset="2"/>
              <a:buChar char="Ø"/>
            </a:pPr>
            <a:endParaRPr kumimoji="1" lang="en-US" altLang="zh-CN" sz="2000" b="1" dirty="0">
              <a:solidFill>
                <a:srgbClr val="000000"/>
              </a:solidFill>
              <a:latin typeface="Comic Sans MS" pitchFamily="2" charset="0"/>
              <a:ea typeface="微软雅黑" pitchFamily="34" charset="-122"/>
            </a:endParaRPr>
          </a:p>
          <a:p>
            <a:pPr>
              <a:lnSpc>
                <a:spcPct val="150000"/>
              </a:lnSpc>
            </a:pPr>
            <a:endParaRPr kumimoji="1" lang="en-US" altLang="zh-CN" sz="2000" b="1" dirty="0" smtClean="0">
              <a:solidFill>
                <a:srgbClr val="000000"/>
              </a:solidFill>
              <a:latin typeface="Comic Sans MS" pitchFamily="2" charset="0"/>
              <a:ea typeface="微软雅黑" pitchFamily="34" charset="-122"/>
            </a:endParaRPr>
          </a:p>
          <a:p>
            <a:pPr marL="342900" indent="-342900">
              <a:lnSpc>
                <a:spcPct val="150000"/>
              </a:lnSpc>
              <a:buFont typeface="Wingdings" charset="2"/>
              <a:buChar char="Ø"/>
            </a:pPr>
            <a:endParaRPr kumimoji="1" lang="en-US" altLang="zh-CN" sz="2000" b="1" dirty="0" smtClean="0">
              <a:solidFill>
                <a:srgbClr val="000000"/>
              </a:solidFill>
              <a:latin typeface="Comic Sans MS" pitchFamily="2" charset="0"/>
              <a:ea typeface="微软雅黑" pitchFamily="34" charset="-122"/>
            </a:endParaRPr>
          </a:p>
          <a:p>
            <a:pPr marL="342900" indent="-342900">
              <a:lnSpc>
                <a:spcPct val="150000"/>
              </a:lnSpc>
              <a:buFont typeface="Wingdings" charset="2"/>
              <a:buChar char="Ø"/>
            </a:pPr>
            <a:r>
              <a:rPr kumimoji="1" lang="en-US" altLang="zh-CN" sz="2000" b="1" dirty="0" smtClean="0">
                <a:solidFill>
                  <a:srgbClr val="000000"/>
                </a:solidFill>
                <a:latin typeface="Comic Sans MS" pitchFamily="2" charset="0"/>
                <a:ea typeface="微软雅黑" pitchFamily="34" charset="-122"/>
              </a:rPr>
              <a:t>64</a:t>
            </a:r>
            <a:r>
              <a:rPr kumimoji="1" lang="zh-CN" altLang="en-US" sz="2000" b="1" dirty="0" smtClean="0">
                <a:solidFill>
                  <a:srgbClr val="000000"/>
                </a:solidFill>
                <a:latin typeface="Comic Sans MS" pitchFamily="2" charset="0"/>
                <a:ea typeface="微软雅黑" pitchFamily="34" charset="-122"/>
              </a:rPr>
              <a:t>位双精度</a:t>
            </a:r>
            <a:endParaRPr kumimoji="1" lang="en-US" altLang="zh-CN" sz="2000" b="1" dirty="0">
              <a:solidFill>
                <a:srgbClr val="000000"/>
              </a:solidFill>
              <a:latin typeface="Comic Sans MS" pitchFamily="2" charset="0"/>
              <a:ea typeface="微软雅黑" pitchFamily="34" charset="-122"/>
            </a:endParaRPr>
          </a:p>
        </p:txBody>
      </p:sp>
      <p:grpSp>
        <p:nvGrpSpPr>
          <p:cNvPr id="7" name="组合 6"/>
          <p:cNvGrpSpPr/>
          <p:nvPr/>
        </p:nvGrpSpPr>
        <p:grpSpPr>
          <a:xfrm>
            <a:off x="1259632" y="2513532"/>
            <a:ext cx="5001046" cy="675920"/>
            <a:chOff x="1259632" y="2657548"/>
            <a:chExt cx="5001046" cy="675920"/>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itchFamily="18"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0" name="Line 8"/>
            <p:cNvSpPr>
              <a:spLocks noChangeShapeType="1"/>
            </p:cNvSpPr>
            <p:nvPr/>
          </p:nvSpPr>
          <p:spPr bwMode="auto">
            <a:xfrm>
              <a:off x="3095735" y="2965168"/>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1"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itchFamily="18" charset="0"/>
                </a:rPr>
                <a:t>S</a:t>
              </a:r>
              <a:endParaRPr lang="en-US" altLang="zh-CN" sz="1800" dirty="0">
                <a:solidFill>
                  <a:srgbClr val="FF9900"/>
                </a:solidFill>
                <a:latin typeface="Times New Roman" pitchFamily="18" charset="0"/>
              </a:endParaRPr>
            </a:p>
          </p:txBody>
        </p:sp>
        <p:sp>
          <p:nvSpPr>
            <p:cNvPr id="12" name="Text Box 10"/>
            <p:cNvSpPr txBox="1">
              <a:spLocks noChangeArrowheads="1"/>
            </p:cNvSpPr>
            <p:nvPr/>
          </p:nvSpPr>
          <p:spPr bwMode="auto">
            <a:xfrm>
              <a:off x="1619672" y="2952179"/>
              <a:ext cx="143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00000"/>
                  </a:solidFill>
                  <a:ea typeface="黑体" pitchFamily="2" charset="-122"/>
                </a:rPr>
                <a:t>阶码</a:t>
              </a:r>
              <a:r>
                <a:rPr lang="en-US" altLang="zh-CN" sz="1800" dirty="0" smtClean="0">
                  <a:solidFill>
                    <a:srgbClr val="C00000"/>
                  </a:solidFill>
                  <a:ea typeface="黑体" pitchFamily="2" charset="-122"/>
                </a:rPr>
                <a:t>E</a:t>
              </a:r>
              <a:r>
                <a:rPr lang="zh-CN" altLang="en-US" sz="1800" dirty="0" smtClean="0">
                  <a:solidFill>
                    <a:srgbClr val="C00000"/>
                  </a:solidFill>
                  <a:ea typeface="黑体" pitchFamily="2" charset="-122"/>
                </a:rPr>
                <a:t>（</a:t>
              </a:r>
              <a:r>
                <a:rPr lang="en-US" altLang="zh-CN" sz="1800" dirty="0" smtClean="0">
                  <a:solidFill>
                    <a:srgbClr val="C00000"/>
                  </a:solidFill>
                  <a:ea typeface="黑体" pitchFamily="2" charset="-122"/>
                </a:rPr>
                <a:t>8</a:t>
              </a:r>
              <a:r>
                <a:rPr lang="zh-CN" altLang="en-US" sz="1800" dirty="0" smtClean="0">
                  <a:solidFill>
                    <a:srgbClr val="C00000"/>
                  </a:solidFill>
                  <a:ea typeface="黑体" pitchFamily="2" charset="-122"/>
                </a:rPr>
                <a:t>位）</a:t>
              </a:r>
              <a:endParaRPr lang="en-US" altLang="zh-CN" sz="1800" dirty="0">
                <a:solidFill>
                  <a:srgbClr val="C00000"/>
                </a:solidFill>
                <a:ea typeface="黑体" pitchFamily="2" charset="-122"/>
              </a:endParaRPr>
            </a:p>
          </p:txBody>
        </p:sp>
        <p:sp>
          <p:nvSpPr>
            <p:cNvPr id="13"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00000"/>
                  </a:solidFill>
                  <a:ea typeface="黑体" pitchFamily="2" charset="-122"/>
                </a:rPr>
                <a:t>尾数</a:t>
              </a:r>
              <a:r>
                <a:rPr lang="en-US" altLang="zh-CN" sz="1800" dirty="0" smtClean="0">
                  <a:solidFill>
                    <a:srgbClr val="C00000"/>
                  </a:solidFill>
                  <a:ea typeface="黑体" pitchFamily="2" charset="-122"/>
                </a:rPr>
                <a:t>M</a:t>
              </a:r>
              <a:r>
                <a:rPr lang="zh-CN" altLang="en-US" sz="1800" dirty="0" smtClean="0">
                  <a:solidFill>
                    <a:srgbClr val="C00000"/>
                  </a:solidFill>
                  <a:ea typeface="黑体" pitchFamily="2" charset="-122"/>
                </a:rPr>
                <a:t>（</a:t>
              </a:r>
              <a:r>
                <a:rPr lang="en-US" altLang="zh-CN" sz="1800" dirty="0" smtClean="0">
                  <a:solidFill>
                    <a:srgbClr val="C00000"/>
                  </a:solidFill>
                  <a:ea typeface="黑体" pitchFamily="2" charset="-122"/>
                </a:rPr>
                <a:t>23</a:t>
              </a:r>
              <a:r>
                <a:rPr lang="zh-CN" altLang="en-US" sz="1800" dirty="0" smtClean="0">
                  <a:solidFill>
                    <a:srgbClr val="C00000"/>
                  </a:solidFill>
                  <a:ea typeface="黑体" pitchFamily="2" charset="-122"/>
                </a:rPr>
                <a:t>位）</a:t>
              </a:r>
              <a:endParaRPr lang="en-US" altLang="zh-CN" sz="1800" dirty="0">
                <a:solidFill>
                  <a:srgbClr val="C00000"/>
                </a:solidFill>
                <a:ea typeface="黑体" pitchFamily="2" charset="-122"/>
              </a:endParaRPr>
            </a:p>
          </p:txBody>
        </p:sp>
        <p:sp>
          <p:nvSpPr>
            <p:cNvPr id="14"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0</a:t>
              </a:r>
              <a:endParaRPr lang="en-US" altLang="zh-CN" sz="1800" dirty="0">
                <a:latin typeface="Times New Roman" pitchFamily="18" charset="0"/>
              </a:endParaRPr>
            </a:p>
          </p:txBody>
        </p:sp>
        <p:sp>
          <p:nvSpPr>
            <p:cNvPr id="15"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1</a:t>
              </a:r>
              <a:endParaRPr lang="en-US" altLang="zh-CN" sz="1800" dirty="0">
                <a:latin typeface="Times New Roman" pitchFamily="18" charset="0"/>
              </a:endParaRPr>
            </a:p>
          </p:txBody>
        </p:sp>
        <p:sp>
          <p:nvSpPr>
            <p:cNvPr id="16" name="Text Box 9"/>
            <p:cNvSpPr txBox="1">
              <a:spLocks noChangeArrowheads="1"/>
            </p:cNvSpPr>
            <p:nvPr/>
          </p:nvSpPr>
          <p:spPr bwMode="auto">
            <a:xfrm>
              <a:off x="2871014" y="2671217"/>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8</a:t>
              </a:r>
              <a:endParaRPr lang="en-US" altLang="zh-CN" sz="1800" dirty="0">
                <a:latin typeface="Times New Roman" pitchFamily="18" charset="0"/>
              </a:endParaRPr>
            </a:p>
          </p:txBody>
        </p:sp>
        <p:sp>
          <p:nvSpPr>
            <p:cNvPr id="17"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31</a:t>
              </a:r>
              <a:endParaRPr lang="en-US" altLang="zh-CN" sz="1800" dirty="0">
                <a:latin typeface="Times New Roman" pitchFamily="18" charset="0"/>
              </a:endParaRPr>
            </a:p>
          </p:txBody>
        </p:sp>
        <p:sp>
          <p:nvSpPr>
            <p:cNvPr id="18" name="Text Box 9"/>
            <p:cNvSpPr txBox="1">
              <a:spLocks noChangeArrowheads="1"/>
            </p:cNvSpPr>
            <p:nvPr/>
          </p:nvSpPr>
          <p:spPr bwMode="auto">
            <a:xfrm>
              <a:off x="3014695" y="2686599"/>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9</a:t>
              </a:r>
              <a:endParaRPr lang="en-US" altLang="zh-CN" sz="1800" dirty="0">
                <a:latin typeface="Times New Roman" pitchFamily="18" charset="0"/>
              </a:endParaRPr>
            </a:p>
          </p:txBody>
        </p:sp>
      </p:grpSp>
      <p:grpSp>
        <p:nvGrpSpPr>
          <p:cNvPr id="20" name="组合 19"/>
          <p:cNvGrpSpPr/>
          <p:nvPr/>
        </p:nvGrpSpPr>
        <p:grpSpPr>
          <a:xfrm>
            <a:off x="1259632" y="4836260"/>
            <a:ext cx="5001046" cy="677109"/>
            <a:chOff x="1259632" y="2657548"/>
            <a:chExt cx="5001046" cy="677109"/>
          </a:xfrm>
        </p:grpSpPr>
        <p:sp>
          <p:nvSpPr>
            <p:cNvPr id="21" name="Rectangle 6"/>
            <p:cNvSpPr>
              <a:spLocks noChangeArrowheads="1"/>
            </p:cNvSpPr>
            <p:nvPr/>
          </p:nvSpPr>
          <p:spPr bwMode="auto">
            <a:xfrm>
              <a:off x="1259632" y="2952179"/>
              <a:ext cx="4862512" cy="3683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itchFamily="18" charset="0"/>
              </a:endParaRPr>
            </a:p>
          </p:txBody>
        </p:sp>
        <p:sp>
          <p:nvSpPr>
            <p:cNvPr id="22" name="Line 7"/>
            <p:cNvSpPr>
              <a:spLocks noChangeShapeType="1"/>
            </p:cNvSpPr>
            <p:nvPr/>
          </p:nvSpPr>
          <p:spPr bwMode="auto">
            <a:xfrm>
              <a:off x="1561257" y="2965168"/>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23" name="Line 8"/>
            <p:cNvSpPr>
              <a:spLocks noChangeShapeType="1"/>
            </p:cNvSpPr>
            <p:nvPr/>
          </p:nvSpPr>
          <p:spPr bwMode="auto">
            <a:xfrm>
              <a:off x="3176620" y="2966357"/>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24"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itchFamily="18" charset="0"/>
                </a:rPr>
                <a:t>S</a:t>
              </a:r>
              <a:endParaRPr lang="en-US" altLang="zh-CN" sz="1800" dirty="0">
                <a:solidFill>
                  <a:srgbClr val="FF9900"/>
                </a:solidFill>
                <a:latin typeface="Times New Roman" pitchFamily="18" charset="0"/>
              </a:endParaRPr>
            </a:p>
          </p:txBody>
        </p:sp>
        <p:sp>
          <p:nvSpPr>
            <p:cNvPr id="25" name="Text Box 10"/>
            <p:cNvSpPr txBox="1">
              <a:spLocks noChangeArrowheads="1"/>
            </p:cNvSpPr>
            <p:nvPr/>
          </p:nvSpPr>
          <p:spPr bwMode="auto">
            <a:xfrm>
              <a:off x="1612047" y="2964136"/>
              <a:ext cx="1625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00000"/>
                  </a:solidFill>
                  <a:ea typeface="黑体" pitchFamily="2" charset="-122"/>
                </a:rPr>
                <a:t>阶码</a:t>
              </a:r>
              <a:r>
                <a:rPr lang="en-US" altLang="zh-CN" sz="1800" dirty="0" smtClean="0">
                  <a:solidFill>
                    <a:srgbClr val="C00000"/>
                  </a:solidFill>
                  <a:ea typeface="黑体" pitchFamily="2" charset="-122"/>
                </a:rPr>
                <a:t>E</a:t>
              </a:r>
              <a:r>
                <a:rPr lang="zh-CN" altLang="en-US" sz="1800" dirty="0" smtClean="0">
                  <a:solidFill>
                    <a:srgbClr val="C00000"/>
                  </a:solidFill>
                  <a:ea typeface="黑体" pitchFamily="2" charset="-122"/>
                </a:rPr>
                <a:t>（</a:t>
              </a:r>
              <a:r>
                <a:rPr lang="en-US" altLang="zh-CN" sz="1800" dirty="0" smtClean="0">
                  <a:solidFill>
                    <a:srgbClr val="C00000"/>
                  </a:solidFill>
                  <a:ea typeface="黑体" pitchFamily="2" charset="-122"/>
                </a:rPr>
                <a:t>11</a:t>
              </a:r>
              <a:r>
                <a:rPr lang="zh-CN" altLang="en-US" sz="1800" dirty="0" smtClean="0">
                  <a:solidFill>
                    <a:srgbClr val="C00000"/>
                  </a:solidFill>
                  <a:ea typeface="黑体" pitchFamily="2" charset="-122"/>
                </a:rPr>
                <a:t>位）</a:t>
              </a:r>
              <a:endParaRPr lang="en-US" altLang="zh-CN" sz="1800" dirty="0">
                <a:solidFill>
                  <a:srgbClr val="C00000"/>
                </a:solidFill>
                <a:ea typeface="黑体" pitchFamily="2" charset="-122"/>
              </a:endParaRPr>
            </a:p>
          </p:txBody>
        </p:sp>
        <p:sp>
          <p:nvSpPr>
            <p:cNvPr id="26"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00000"/>
                  </a:solidFill>
                  <a:ea typeface="黑体" pitchFamily="2" charset="-122"/>
                </a:rPr>
                <a:t>尾数</a:t>
              </a:r>
              <a:r>
                <a:rPr lang="en-US" altLang="zh-CN" sz="1800" dirty="0" smtClean="0">
                  <a:solidFill>
                    <a:srgbClr val="C00000"/>
                  </a:solidFill>
                  <a:ea typeface="黑体" pitchFamily="2" charset="-122"/>
                </a:rPr>
                <a:t>M</a:t>
              </a:r>
              <a:r>
                <a:rPr lang="zh-CN" altLang="en-US" sz="1800" dirty="0" smtClean="0">
                  <a:solidFill>
                    <a:srgbClr val="C00000"/>
                  </a:solidFill>
                  <a:ea typeface="黑体" pitchFamily="2" charset="-122"/>
                </a:rPr>
                <a:t>（</a:t>
              </a:r>
              <a:r>
                <a:rPr lang="en-US" altLang="zh-CN" sz="1800" dirty="0" smtClean="0">
                  <a:solidFill>
                    <a:srgbClr val="C00000"/>
                  </a:solidFill>
                  <a:ea typeface="黑体" pitchFamily="2" charset="-122"/>
                </a:rPr>
                <a:t>52</a:t>
              </a:r>
              <a:r>
                <a:rPr lang="zh-CN" altLang="en-US" sz="1800" dirty="0" smtClean="0">
                  <a:solidFill>
                    <a:srgbClr val="C00000"/>
                  </a:solidFill>
                  <a:ea typeface="黑体" pitchFamily="2" charset="-122"/>
                </a:rPr>
                <a:t>位）</a:t>
              </a:r>
              <a:endParaRPr lang="en-US" altLang="zh-CN" sz="1800" dirty="0">
                <a:solidFill>
                  <a:srgbClr val="C00000"/>
                </a:solidFill>
                <a:ea typeface="黑体" pitchFamily="2" charset="-122"/>
              </a:endParaRPr>
            </a:p>
          </p:txBody>
        </p:sp>
        <p:sp>
          <p:nvSpPr>
            <p:cNvPr id="27"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0</a:t>
              </a:r>
              <a:endParaRPr lang="en-US" altLang="zh-CN" sz="1800" dirty="0">
                <a:latin typeface="Times New Roman" pitchFamily="18" charset="0"/>
              </a:endParaRPr>
            </a:p>
          </p:txBody>
        </p:sp>
        <p:sp>
          <p:nvSpPr>
            <p:cNvPr id="29"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1</a:t>
              </a:r>
              <a:endParaRPr lang="en-US" altLang="zh-CN" sz="1800" dirty="0">
                <a:latin typeface="Times New Roman" pitchFamily="18" charset="0"/>
              </a:endParaRPr>
            </a:p>
          </p:txBody>
        </p:sp>
        <p:sp>
          <p:nvSpPr>
            <p:cNvPr id="30" name="Text Box 9"/>
            <p:cNvSpPr txBox="1">
              <a:spLocks noChangeArrowheads="1"/>
            </p:cNvSpPr>
            <p:nvPr/>
          </p:nvSpPr>
          <p:spPr bwMode="auto">
            <a:xfrm>
              <a:off x="2805479" y="2657548"/>
              <a:ext cx="406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11</a:t>
              </a:r>
              <a:endParaRPr lang="en-US" altLang="zh-CN" sz="1800" dirty="0">
                <a:latin typeface="Times New Roman" pitchFamily="18" charset="0"/>
              </a:endParaRPr>
            </a:p>
          </p:txBody>
        </p:sp>
        <p:sp>
          <p:nvSpPr>
            <p:cNvPr id="31"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63</a:t>
              </a:r>
              <a:endParaRPr lang="en-US" altLang="zh-CN" sz="1800" dirty="0">
                <a:latin typeface="Times New Roman" pitchFamily="18" charset="0"/>
              </a:endParaRPr>
            </a:p>
          </p:txBody>
        </p:sp>
        <p:sp>
          <p:nvSpPr>
            <p:cNvPr id="32" name="Text Box 9"/>
            <p:cNvSpPr txBox="1">
              <a:spLocks noChangeArrowheads="1"/>
            </p:cNvSpPr>
            <p:nvPr/>
          </p:nvSpPr>
          <p:spPr bwMode="auto">
            <a:xfrm>
              <a:off x="3064396" y="2660168"/>
              <a:ext cx="60307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12</a:t>
              </a:r>
              <a:endParaRPr lang="en-US" altLang="zh-CN" sz="1800" dirty="0">
                <a:latin typeface="Times New Roman" pitchFamily="18" charset="0"/>
              </a:endParaRPr>
            </a:p>
          </p:txBody>
        </p:sp>
      </p:grpSp>
      <p:grpSp>
        <p:nvGrpSpPr>
          <p:cNvPr id="19" name="组合 18"/>
          <p:cNvGrpSpPr/>
          <p:nvPr/>
        </p:nvGrpSpPr>
        <p:grpSpPr>
          <a:xfrm>
            <a:off x="1115616" y="3212972"/>
            <a:ext cx="2769443" cy="1898591"/>
            <a:chOff x="1115616" y="3356988"/>
            <a:chExt cx="2769443" cy="1898591"/>
          </a:xfrm>
        </p:grpSpPr>
        <p:grpSp>
          <p:nvGrpSpPr>
            <p:cNvPr id="39" name="Group 11"/>
            <p:cNvGrpSpPr/>
            <p:nvPr/>
          </p:nvGrpSpPr>
          <p:grpSpPr bwMode="auto">
            <a:xfrm>
              <a:off x="1115616" y="3356988"/>
              <a:ext cx="2769443" cy="685800"/>
              <a:chOff x="2398" y="3634"/>
              <a:chExt cx="1078" cy="432"/>
            </a:xfrm>
          </p:grpSpPr>
          <p:sp>
            <p:nvSpPr>
              <p:cNvPr id="40" name="Text Box 12"/>
              <p:cNvSpPr txBox="1">
                <a:spLocks noChangeArrowheads="1"/>
              </p:cNvSpPr>
              <p:nvPr/>
            </p:nvSpPr>
            <p:spPr bwMode="auto">
              <a:xfrm>
                <a:off x="2398" y="3833"/>
                <a:ext cx="10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1800" dirty="0" smtClean="0">
                    <a:solidFill>
                      <a:srgbClr val="009242"/>
                    </a:solidFill>
                    <a:ea typeface="微软雅黑" pitchFamily="34" charset="-122"/>
                  </a:rPr>
                  <a:t>用移码表示，定点整数</a:t>
                </a:r>
                <a:endParaRPr lang="zh-CN" altLang="en-US" sz="1800" dirty="0" smtClean="0">
                  <a:solidFill>
                    <a:srgbClr val="009242"/>
                  </a:solidFill>
                  <a:ea typeface="微软雅黑" pitchFamily="34" charset="-122"/>
                </a:endParaRPr>
              </a:p>
            </p:txBody>
          </p:sp>
          <p:sp>
            <p:nvSpPr>
              <p:cNvPr id="41" name="Line 13"/>
              <p:cNvSpPr>
                <a:spLocks noChangeShapeType="1"/>
              </p:cNvSpPr>
              <p:nvPr/>
            </p:nvSpPr>
            <p:spPr bwMode="auto">
              <a:xfrm>
                <a:off x="2795" y="3634"/>
                <a:ext cx="170" cy="227"/>
              </a:xfrm>
              <a:prstGeom prst="line">
                <a:avLst/>
              </a:prstGeom>
              <a:noFill/>
              <a:ln w="38100">
                <a:solidFill>
                  <a:srgbClr val="00924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9242"/>
                  </a:solidFill>
                  <a:latin typeface="Arial" charset="0"/>
                  <a:ea typeface="宋体" charset="-122"/>
                </a:endParaRPr>
              </a:p>
            </p:txBody>
          </p:sp>
        </p:grpSp>
        <p:sp>
          <p:nvSpPr>
            <p:cNvPr id="42" name="Line 13"/>
            <p:cNvSpPr>
              <a:spLocks noChangeShapeType="1"/>
            </p:cNvSpPr>
            <p:nvPr/>
          </p:nvSpPr>
          <p:spPr bwMode="auto">
            <a:xfrm flipV="1">
              <a:off x="2056870" y="4108612"/>
              <a:ext cx="507300" cy="1146967"/>
            </a:xfrm>
            <a:prstGeom prst="line">
              <a:avLst/>
            </a:prstGeom>
            <a:noFill/>
            <a:ln w="38100">
              <a:solidFill>
                <a:srgbClr val="00924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9242"/>
                </a:solidFill>
                <a:latin typeface="Arial" charset="0"/>
                <a:ea typeface="宋体" charset="-122"/>
              </a:endParaRPr>
            </a:p>
          </p:txBody>
        </p:sp>
      </p:grpSp>
      <p:grpSp>
        <p:nvGrpSpPr>
          <p:cNvPr id="44" name="组合 43"/>
          <p:cNvGrpSpPr/>
          <p:nvPr/>
        </p:nvGrpSpPr>
        <p:grpSpPr>
          <a:xfrm>
            <a:off x="3859221" y="3228006"/>
            <a:ext cx="2769443" cy="1878041"/>
            <a:chOff x="3859221" y="3372022"/>
            <a:chExt cx="2769443" cy="1878041"/>
          </a:xfrm>
        </p:grpSpPr>
        <p:grpSp>
          <p:nvGrpSpPr>
            <p:cNvPr id="33" name="Group 11"/>
            <p:cNvGrpSpPr/>
            <p:nvPr/>
          </p:nvGrpSpPr>
          <p:grpSpPr bwMode="auto">
            <a:xfrm>
              <a:off x="3859221" y="3372022"/>
              <a:ext cx="2769443" cy="685800"/>
              <a:chOff x="2398" y="3634"/>
              <a:chExt cx="1078" cy="432"/>
            </a:xfrm>
          </p:grpSpPr>
          <p:sp>
            <p:nvSpPr>
              <p:cNvPr id="34" name="Text Box 12"/>
              <p:cNvSpPr txBox="1">
                <a:spLocks noChangeArrowheads="1"/>
              </p:cNvSpPr>
              <p:nvPr/>
            </p:nvSpPr>
            <p:spPr bwMode="auto">
              <a:xfrm>
                <a:off x="2398" y="3833"/>
                <a:ext cx="10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1800" dirty="0" smtClean="0">
                    <a:solidFill>
                      <a:srgbClr val="FF0000"/>
                    </a:solidFill>
                    <a:ea typeface="微软雅黑" pitchFamily="34" charset="-122"/>
                  </a:rPr>
                  <a:t>用原码表示，定点小数</a:t>
                </a:r>
                <a:endParaRPr lang="zh-CN" altLang="en-US" sz="1800" dirty="0" smtClean="0">
                  <a:solidFill>
                    <a:srgbClr val="FF0000"/>
                  </a:solidFill>
                  <a:ea typeface="微软雅黑" pitchFamily="34" charset="-122"/>
                </a:endParaRPr>
              </a:p>
            </p:txBody>
          </p:sp>
          <p:sp>
            <p:nvSpPr>
              <p:cNvPr id="35" name="Line 13"/>
              <p:cNvSpPr>
                <a:spLocks noChangeShapeType="1"/>
              </p:cNvSpPr>
              <p:nvPr/>
            </p:nvSpPr>
            <p:spPr bwMode="auto">
              <a:xfrm>
                <a:off x="2795" y="3634"/>
                <a:ext cx="170" cy="227"/>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sp>
          <p:nvSpPr>
            <p:cNvPr id="43" name="Line 13"/>
            <p:cNvSpPr>
              <a:spLocks noChangeShapeType="1"/>
            </p:cNvSpPr>
            <p:nvPr/>
          </p:nvSpPr>
          <p:spPr bwMode="auto">
            <a:xfrm flipV="1">
              <a:off x="4750791" y="4090219"/>
              <a:ext cx="516137" cy="1159844"/>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Comic Sans MS" pitchFamily="2" charset="0"/>
              </a:rPr>
              <a:t>2.3 </a:t>
            </a:r>
            <a:r>
              <a:rPr lang="zh-CN" altLang="en-US" dirty="0" smtClean="0">
                <a:latin typeface="Comic Sans MS" pitchFamily="2" charset="0"/>
              </a:rPr>
              <a:t>实数的表示</a:t>
            </a:r>
            <a:endParaRPr lang="zh-CN" altLang="en-US" dirty="0">
              <a:latin typeface="Comic Sans MS" pitchFamily="2" charset="0"/>
            </a:endParaRPr>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dirty="0"/>
          </a:p>
        </p:txBody>
      </p:sp>
      <p:sp>
        <p:nvSpPr>
          <p:cNvPr id="28" name="矩形 27"/>
          <p:cNvSpPr/>
          <p:nvPr/>
        </p:nvSpPr>
        <p:spPr>
          <a:xfrm>
            <a:off x="194882" y="1369131"/>
            <a:ext cx="8653900" cy="1015663"/>
          </a:xfrm>
          <a:prstGeom prst="rect">
            <a:avLst/>
          </a:prstGeom>
        </p:spPr>
        <p:txBody>
          <a:bodyPr wrap="square">
            <a:spAutoFit/>
          </a:bodyPr>
          <a:lstStyle/>
          <a:p>
            <a:pPr marL="342900" indent="-342900">
              <a:lnSpc>
                <a:spcPct val="150000"/>
              </a:lnSpc>
              <a:buFont typeface="Wingdings" charset="2"/>
              <a:buChar char="Ø"/>
            </a:pPr>
            <a:r>
              <a:rPr kumimoji="1" lang="zh-CN" altLang="en-US" sz="2000" b="1" dirty="0" smtClean="0">
                <a:solidFill>
                  <a:srgbClr val="000000"/>
                </a:solidFill>
                <a:latin typeface="Comic Sans MS" pitchFamily="2" charset="0"/>
                <a:ea typeface="微软雅黑" pitchFamily="34" charset="-122"/>
              </a:rPr>
              <a:t>规格化形式如下：</a:t>
            </a:r>
            <a:endParaRPr kumimoji="1" lang="en-US" altLang="zh-CN" sz="2000" b="1" dirty="0">
              <a:solidFill>
                <a:srgbClr val="000000"/>
              </a:solidFill>
              <a:latin typeface="Comic Sans MS" pitchFamily="2" charset="0"/>
              <a:ea typeface="微软雅黑" pitchFamily="34" charset="-122"/>
            </a:endParaRPr>
          </a:p>
          <a:p>
            <a:pPr marL="342900" indent="-342900">
              <a:lnSpc>
                <a:spcPct val="150000"/>
              </a:lnSpc>
              <a:buFont typeface="Wingdings" charset="2"/>
              <a:buChar char="Ø"/>
            </a:pPr>
            <a:endParaRPr kumimoji="1" lang="en-US" altLang="zh-CN" sz="2000" b="1" dirty="0" smtClean="0">
              <a:solidFill>
                <a:srgbClr val="000000"/>
              </a:solidFill>
              <a:latin typeface="Comic Sans MS" pitchFamily="2" charset="0"/>
              <a:ea typeface="微软雅黑" pitchFamily="34" charset="-122"/>
            </a:endParaRPr>
          </a:p>
        </p:txBody>
      </p:sp>
      <p:grpSp>
        <p:nvGrpSpPr>
          <p:cNvPr id="7" name="组合 6"/>
          <p:cNvGrpSpPr/>
          <p:nvPr/>
        </p:nvGrpSpPr>
        <p:grpSpPr>
          <a:xfrm>
            <a:off x="3131840" y="1305148"/>
            <a:ext cx="4677518" cy="631491"/>
            <a:chOff x="1259632" y="2657548"/>
            <a:chExt cx="5001046" cy="709709"/>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Comic Sans MS" pitchFamily="2"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latin typeface="Comic Sans MS" pitchFamily="2" charset="0"/>
              </a:endParaRPr>
            </a:p>
          </p:txBody>
        </p:sp>
        <p:sp>
          <p:nvSpPr>
            <p:cNvPr id="10" name="Line 8"/>
            <p:cNvSpPr>
              <a:spLocks noChangeShapeType="1"/>
            </p:cNvSpPr>
            <p:nvPr/>
          </p:nvSpPr>
          <p:spPr bwMode="auto">
            <a:xfrm>
              <a:off x="2635994" y="2970220"/>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latin typeface="Comic Sans MS" pitchFamily="2" charset="0"/>
              </a:endParaRPr>
            </a:p>
          </p:txBody>
        </p:sp>
        <p:sp>
          <p:nvSpPr>
            <p:cNvPr id="11" name="Text Box 9"/>
            <p:cNvSpPr txBox="1">
              <a:spLocks noChangeArrowheads="1"/>
            </p:cNvSpPr>
            <p:nvPr/>
          </p:nvSpPr>
          <p:spPr bwMode="auto">
            <a:xfrm>
              <a:off x="1259632" y="2937315"/>
              <a:ext cx="323849" cy="41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Comic Sans MS" pitchFamily="2" charset="0"/>
                </a:rPr>
                <a:t>S</a:t>
              </a:r>
              <a:endParaRPr lang="en-US" altLang="zh-CN" sz="1800" dirty="0">
                <a:solidFill>
                  <a:srgbClr val="FF9900"/>
                </a:solidFill>
                <a:latin typeface="Comic Sans MS" pitchFamily="2" charset="0"/>
              </a:endParaRPr>
            </a:p>
          </p:txBody>
        </p:sp>
        <p:sp>
          <p:nvSpPr>
            <p:cNvPr id="12" name="Text Box 10"/>
            <p:cNvSpPr txBox="1">
              <a:spLocks noChangeArrowheads="1"/>
            </p:cNvSpPr>
            <p:nvPr/>
          </p:nvSpPr>
          <p:spPr bwMode="auto">
            <a:xfrm>
              <a:off x="1693020" y="2952179"/>
              <a:ext cx="871151" cy="41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latin typeface="Comic Sans MS" pitchFamily="2" charset="0"/>
                  <a:ea typeface="黑体" pitchFamily="2" charset="-122"/>
                </a:rPr>
                <a:t>阶码</a:t>
              </a:r>
              <a:r>
                <a:rPr lang="en-US" altLang="zh-CN" sz="1800" dirty="0">
                  <a:solidFill>
                    <a:srgbClr val="CC0000"/>
                  </a:solidFill>
                  <a:latin typeface="Comic Sans MS" pitchFamily="2" charset="0"/>
                  <a:ea typeface="黑体" pitchFamily="2" charset="-122"/>
                </a:rPr>
                <a:t>E</a:t>
              </a:r>
              <a:endParaRPr lang="en-US" altLang="zh-CN" sz="1800" dirty="0">
                <a:solidFill>
                  <a:srgbClr val="CC0000"/>
                </a:solidFill>
                <a:latin typeface="Comic Sans MS" pitchFamily="2" charset="0"/>
                <a:ea typeface="黑体" pitchFamily="2" charset="-122"/>
              </a:endParaRPr>
            </a:p>
          </p:txBody>
        </p:sp>
        <p:sp>
          <p:nvSpPr>
            <p:cNvPr id="13" name="Text Box 11"/>
            <p:cNvSpPr txBox="1">
              <a:spLocks noChangeArrowheads="1"/>
            </p:cNvSpPr>
            <p:nvPr/>
          </p:nvSpPr>
          <p:spPr bwMode="auto">
            <a:xfrm>
              <a:off x="3996483" y="2928367"/>
              <a:ext cx="1727646" cy="41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latin typeface="Comic Sans MS" pitchFamily="2" charset="0"/>
                  <a:ea typeface="黑体" pitchFamily="2" charset="-122"/>
                </a:rPr>
                <a:t>尾数</a:t>
              </a:r>
              <a:r>
                <a:rPr lang="en-US" altLang="zh-CN" sz="1800" dirty="0" smtClean="0">
                  <a:solidFill>
                    <a:schemeClr val="accent2"/>
                  </a:solidFill>
                  <a:latin typeface="Comic Sans MS" pitchFamily="2" charset="0"/>
                  <a:ea typeface="黑体" pitchFamily="2" charset="-122"/>
                </a:rPr>
                <a:t>M</a:t>
              </a:r>
              <a:r>
                <a:rPr lang="zh-CN" altLang="en-US" sz="1800" dirty="0" smtClean="0">
                  <a:solidFill>
                    <a:schemeClr val="accent2"/>
                  </a:solidFill>
                  <a:latin typeface="Comic Sans MS" pitchFamily="2" charset="0"/>
                  <a:ea typeface="黑体" pitchFamily="2" charset="-122"/>
                </a:rPr>
                <a:t>（</a:t>
              </a:r>
              <a:r>
                <a:rPr lang="en-US" altLang="zh-CN" sz="1800" dirty="0" smtClean="0">
                  <a:solidFill>
                    <a:schemeClr val="accent2"/>
                  </a:solidFill>
                  <a:latin typeface="Comic Sans MS" pitchFamily="2" charset="0"/>
                  <a:ea typeface="黑体" pitchFamily="2" charset="-122"/>
                </a:rPr>
                <a:t>23</a:t>
              </a:r>
              <a:r>
                <a:rPr lang="zh-CN" altLang="en-US" sz="1800" dirty="0" smtClean="0">
                  <a:solidFill>
                    <a:schemeClr val="accent2"/>
                  </a:solidFill>
                  <a:latin typeface="Comic Sans MS" pitchFamily="2" charset="0"/>
                  <a:ea typeface="黑体" pitchFamily="2" charset="-122"/>
                </a:rPr>
                <a:t>位）</a:t>
              </a:r>
              <a:endParaRPr lang="en-US" altLang="zh-CN" sz="1800" dirty="0">
                <a:solidFill>
                  <a:schemeClr val="accent2"/>
                </a:solidFill>
                <a:latin typeface="Comic Sans MS" pitchFamily="2" charset="0"/>
                <a:ea typeface="黑体" pitchFamily="2" charset="-122"/>
              </a:endParaRPr>
            </a:p>
          </p:txBody>
        </p:sp>
        <p:sp>
          <p:nvSpPr>
            <p:cNvPr id="14" name="Text Box 9"/>
            <p:cNvSpPr txBox="1">
              <a:spLocks noChangeArrowheads="1"/>
            </p:cNvSpPr>
            <p:nvPr/>
          </p:nvSpPr>
          <p:spPr bwMode="auto">
            <a:xfrm>
              <a:off x="1266983" y="2660168"/>
              <a:ext cx="323849" cy="41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Comic Sans MS" pitchFamily="2" charset="0"/>
                </a:rPr>
                <a:t>0</a:t>
              </a:r>
              <a:endParaRPr lang="en-US" altLang="zh-CN" sz="1800" dirty="0">
                <a:latin typeface="Comic Sans MS" pitchFamily="2" charset="0"/>
              </a:endParaRPr>
            </a:p>
          </p:txBody>
        </p:sp>
        <p:sp>
          <p:nvSpPr>
            <p:cNvPr id="15" name="Text Box 9"/>
            <p:cNvSpPr txBox="1">
              <a:spLocks noChangeArrowheads="1"/>
            </p:cNvSpPr>
            <p:nvPr/>
          </p:nvSpPr>
          <p:spPr bwMode="auto">
            <a:xfrm>
              <a:off x="1470787" y="2660168"/>
              <a:ext cx="323849" cy="41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Comic Sans MS" pitchFamily="2" charset="0"/>
                </a:rPr>
                <a:t>1</a:t>
              </a:r>
              <a:endParaRPr lang="en-US" altLang="zh-CN" sz="1800" dirty="0">
                <a:latin typeface="Comic Sans MS" pitchFamily="2" charset="0"/>
              </a:endParaRPr>
            </a:p>
          </p:txBody>
        </p:sp>
        <p:sp>
          <p:nvSpPr>
            <p:cNvPr id="16" name="Text Box 9"/>
            <p:cNvSpPr txBox="1">
              <a:spLocks noChangeArrowheads="1"/>
            </p:cNvSpPr>
            <p:nvPr/>
          </p:nvSpPr>
          <p:spPr bwMode="auto">
            <a:xfrm>
              <a:off x="2332005" y="2660168"/>
              <a:ext cx="323849" cy="41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Comic Sans MS" pitchFamily="2" charset="0"/>
                </a:rPr>
                <a:t>8</a:t>
              </a:r>
              <a:endParaRPr lang="en-US" altLang="zh-CN" sz="1800" dirty="0">
                <a:latin typeface="Comic Sans MS" pitchFamily="2" charset="0"/>
              </a:endParaRPr>
            </a:p>
          </p:txBody>
        </p:sp>
        <p:sp>
          <p:nvSpPr>
            <p:cNvPr id="17" name="Text Box 9"/>
            <p:cNvSpPr txBox="1">
              <a:spLocks noChangeArrowheads="1"/>
            </p:cNvSpPr>
            <p:nvPr/>
          </p:nvSpPr>
          <p:spPr bwMode="auto">
            <a:xfrm>
              <a:off x="5724129" y="2657548"/>
              <a:ext cx="536549" cy="41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Comic Sans MS" pitchFamily="2" charset="0"/>
                </a:rPr>
                <a:t>31</a:t>
              </a:r>
              <a:endParaRPr lang="en-US" altLang="zh-CN" sz="1800" dirty="0">
                <a:latin typeface="Comic Sans MS" pitchFamily="2" charset="0"/>
              </a:endParaRPr>
            </a:p>
          </p:txBody>
        </p:sp>
        <p:sp>
          <p:nvSpPr>
            <p:cNvPr id="18" name="Text Box 9"/>
            <p:cNvSpPr txBox="1">
              <a:spLocks noChangeArrowheads="1"/>
            </p:cNvSpPr>
            <p:nvPr/>
          </p:nvSpPr>
          <p:spPr bwMode="auto">
            <a:xfrm>
              <a:off x="2552045" y="2660168"/>
              <a:ext cx="323849" cy="41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Comic Sans MS" pitchFamily="2" charset="0"/>
                </a:rPr>
                <a:t>9</a:t>
              </a:r>
              <a:endParaRPr lang="en-US" altLang="zh-CN" sz="1800" dirty="0">
                <a:latin typeface="Comic Sans MS" pitchFamily="2" charset="0"/>
              </a:endParaRPr>
            </a:p>
          </p:txBody>
        </p:sp>
      </p:grpSp>
      <p:sp>
        <p:nvSpPr>
          <p:cNvPr id="33" name="Rectangle 18"/>
          <p:cNvSpPr>
            <a:spLocks noChangeArrowheads="1"/>
          </p:cNvSpPr>
          <p:nvPr/>
        </p:nvSpPr>
        <p:spPr bwMode="auto">
          <a:xfrm>
            <a:off x="611560" y="1916832"/>
            <a:ext cx="33233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r>
              <a:rPr lang="en-US" altLang="zh-CN" sz="2400" dirty="0" smtClean="0">
                <a:solidFill>
                  <a:srgbClr val="FF6600"/>
                </a:solidFill>
                <a:latin typeface="Comic Sans MS" pitchFamily="2" charset="0"/>
                <a:ea typeface="微软雅黑" pitchFamily="34" charset="-122"/>
              </a:rPr>
              <a:t>+/-</a:t>
            </a:r>
            <a:r>
              <a:rPr lang="en-US" altLang="zh-CN" sz="2400" dirty="0" smtClean="0">
                <a:latin typeface="Comic Sans MS" pitchFamily="2" charset="0"/>
                <a:ea typeface="微软雅黑" pitchFamily="34" charset="-122"/>
              </a:rPr>
              <a:t>1.</a:t>
            </a:r>
            <a:r>
              <a:rPr lang="en-US" altLang="zh-CN" sz="2400" dirty="0" smtClean="0">
                <a:solidFill>
                  <a:srgbClr val="063DE9"/>
                </a:solidFill>
                <a:latin typeface="Comic Sans MS" pitchFamily="2" charset="0"/>
                <a:ea typeface="微软雅黑" pitchFamily="34" charset="-122"/>
              </a:rPr>
              <a:t>xxxxxxxxxx</a:t>
            </a:r>
            <a:r>
              <a:rPr lang="en-US" altLang="zh-CN" sz="2400" dirty="0" smtClean="0">
                <a:solidFill>
                  <a:srgbClr val="000000"/>
                </a:solidFill>
                <a:latin typeface="Comic Sans MS" pitchFamily="2" charset="0"/>
                <a:ea typeface="微软雅黑" pitchFamily="34" charset="-122"/>
              </a:rPr>
              <a:t> </a:t>
            </a:r>
            <a:r>
              <a:rPr lang="en-US" altLang="zh-CN" sz="2400" dirty="0">
                <a:solidFill>
                  <a:srgbClr val="000000"/>
                </a:solidFill>
                <a:latin typeface="Comic Sans MS" pitchFamily="2" charset="0"/>
                <a:ea typeface="微软雅黑" pitchFamily="34" charset="-122"/>
              </a:rPr>
              <a:t>x </a:t>
            </a:r>
            <a:r>
              <a:rPr lang="en-US" altLang="zh-CN" sz="2400" dirty="0" smtClean="0">
                <a:solidFill>
                  <a:srgbClr val="000000"/>
                </a:solidFill>
                <a:latin typeface="Comic Sans MS" pitchFamily="2" charset="0"/>
                <a:ea typeface="微软雅黑" pitchFamily="34" charset="-122"/>
              </a:rPr>
              <a:t>2</a:t>
            </a:r>
            <a:r>
              <a:rPr lang="en-US" altLang="zh-CN" sz="2400" baseline="30000" dirty="0" smtClean="0">
                <a:solidFill>
                  <a:srgbClr val="009242"/>
                </a:solidFill>
                <a:latin typeface="Comic Sans MS" pitchFamily="2" charset="0"/>
                <a:ea typeface="微软雅黑" pitchFamily="34" charset="-122"/>
              </a:rPr>
              <a:t>E</a:t>
            </a:r>
            <a:endParaRPr lang="zh-CN" altLang="en-US" sz="2400" baseline="30000" dirty="0">
              <a:solidFill>
                <a:srgbClr val="009242"/>
              </a:solidFill>
              <a:latin typeface="Comic Sans MS" pitchFamily="2" charset="0"/>
              <a:ea typeface="微软雅黑" pitchFamily="34" charset="-122"/>
            </a:endParaRPr>
          </a:p>
        </p:txBody>
      </p:sp>
      <p:sp>
        <p:nvSpPr>
          <p:cNvPr id="34" name="Text Box 10"/>
          <p:cNvSpPr txBox="1">
            <a:spLocks noChangeArrowheads="1"/>
          </p:cNvSpPr>
          <p:nvPr/>
        </p:nvSpPr>
        <p:spPr bwMode="auto">
          <a:xfrm>
            <a:off x="618874" y="2465543"/>
            <a:ext cx="5435007" cy="40011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smtClean="0">
                <a:solidFill>
                  <a:srgbClr val="FF0066"/>
                </a:solidFill>
                <a:latin typeface="Comic Sans MS" pitchFamily="2" charset="0"/>
                <a:ea typeface="黑体" pitchFamily="2" charset="-122"/>
              </a:rPr>
              <a:t>规定</a:t>
            </a:r>
            <a:r>
              <a:rPr lang="en-US" altLang="zh-CN" sz="2000" dirty="0" smtClean="0">
                <a:solidFill>
                  <a:srgbClr val="FF0066"/>
                </a:solidFill>
                <a:latin typeface="Comic Sans MS" pitchFamily="2" charset="0"/>
                <a:ea typeface="黑体" pitchFamily="2" charset="-122"/>
              </a:rPr>
              <a:t>1</a:t>
            </a:r>
            <a:r>
              <a:rPr lang="zh-CN" altLang="en-US" sz="2000" dirty="0" smtClean="0">
                <a:solidFill>
                  <a:srgbClr val="FF0066"/>
                </a:solidFill>
                <a:latin typeface="Comic Sans MS" pitchFamily="2" charset="0"/>
                <a:ea typeface="黑体" pitchFamily="2" charset="-122"/>
              </a:rPr>
              <a:t>：</a:t>
            </a:r>
            <a:r>
              <a:rPr lang="zh-CN" altLang="en-US" sz="2000" dirty="0">
                <a:solidFill>
                  <a:srgbClr val="3333FF"/>
                </a:solidFill>
                <a:latin typeface="Comic Sans MS" pitchFamily="2" charset="0"/>
                <a:ea typeface="黑体" pitchFamily="2" charset="-122"/>
              </a:rPr>
              <a:t>小数点前总是“</a:t>
            </a:r>
            <a:r>
              <a:rPr lang="en-US" altLang="zh-CN" sz="2000" dirty="0">
                <a:solidFill>
                  <a:srgbClr val="3333FF"/>
                </a:solidFill>
                <a:latin typeface="Comic Sans MS" pitchFamily="2" charset="0"/>
                <a:ea typeface="黑体" pitchFamily="2" charset="-122"/>
              </a:rPr>
              <a:t>1”</a:t>
            </a:r>
            <a:r>
              <a:rPr lang="zh-CN" altLang="en-US" sz="2000" dirty="0">
                <a:solidFill>
                  <a:srgbClr val="3333FF"/>
                </a:solidFill>
                <a:latin typeface="Comic Sans MS" pitchFamily="2" charset="0"/>
                <a:ea typeface="黑体" pitchFamily="2" charset="-122"/>
              </a:rPr>
              <a:t>，故可隐含表示。</a:t>
            </a:r>
            <a:endParaRPr lang="en-US" altLang="zh-CN" sz="2000" dirty="0">
              <a:solidFill>
                <a:srgbClr val="009242"/>
              </a:solidFill>
              <a:latin typeface="Comic Sans MS" pitchFamily="2" charset="0"/>
              <a:ea typeface="黑体" pitchFamily="2" charset="-122"/>
            </a:endParaRPr>
          </a:p>
        </p:txBody>
      </p:sp>
      <p:sp>
        <p:nvSpPr>
          <p:cNvPr id="35" name="Text Box 10"/>
          <p:cNvSpPr txBox="1">
            <a:spLocks noChangeArrowheads="1"/>
          </p:cNvSpPr>
          <p:nvPr/>
        </p:nvSpPr>
        <p:spPr bwMode="auto">
          <a:xfrm>
            <a:off x="611560" y="2959965"/>
            <a:ext cx="7931224" cy="209288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smtClean="0">
                <a:solidFill>
                  <a:srgbClr val="FF0066"/>
                </a:solidFill>
                <a:latin typeface="Comic Sans MS" pitchFamily="2" charset="0"/>
                <a:ea typeface="黑体" pitchFamily="2" charset="-122"/>
              </a:rPr>
              <a:t>规定</a:t>
            </a:r>
            <a:r>
              <a:rPr lang="en-US" altLang="zh-CN" sz="2000" dirty="0" smtClean="0">
                <a:solidFill>
                  <a:srgbClr val="FF0066"/>
                </a:solidFill>
                <a:latin typeface="Comic Sans MS" pitchFamily="2" charset="0"/>
                <a:ea typeface="黑体" pitchFamily="2" charset="-122"/>
              </a:rPr>
              <a:t>2</a:t>
            </a:r>
            <a:r>
              <a:rPr lang="zh-CN" altLang="en-US" sz="2000" dirty="0" smtClean="0">
                <a:solidFill>
                  <a:srgbClr val="FF0066"/>
                </a:solidFill>
                <a:latin typeface="Comic Sans MS" pitchFamily="2" charset="0"/>
                <a:ea typeface="黑体" pitchFamily="2" charset="-122"/>
              </a:rPr>
              <a:t>：</a:t>
            </a:r>
            <a:r>
              <a:rPr lang="zh-CN" altLang="en-US" sz="2000" dirty="0" smtClean="0">
                <a:solidFill>
                  <a:srgbClr val="3333FF"/>
                </a:solidFill>
                <a:latin typeface="Comic Sans MS" pitchFamily="2" charset="0"/>
                <a:ea typeface="黑体" pitchFamily="2" charset="-122"/>
              </a:rPr>
              <a:t>指数用移码编码时，偏置常数为</a:t>
            </a:r>
            <a:r>
              <a:rPr lang="en-US" altLang="zh-CN" sz="2000" dirty="0" smtClean="0">
                <a:solidFill>
                  <a:srgbClr val="3333FF"/>
                </a:solidFill>
                <a:latin typeface="Comic Sans MS" pitchFamily="2" charset="0"/>
                <a:ea typeface="黑体" pitchFamily="2" charset="-122"/>
              </a:rPr>
              <a:t>2</a:t>
            </a:r>
            <a:r>
              <a:rPr lang="en-US" altLang="zh-CN" sz="2000" baseline="30000" dirty="0" smtClean="0">
                <a:solidFill>
                  <a:srgbClr val="3333FF"/>
                </a:solidFill>
                <a:latin typeface="Comic Sans MS" pitchFamily="2" charset="0"/>
                <a:ea typeface="黑体" pitchFamily="2" charset="-122"/>
              </a:rPr>
              <a:t>n-1</a:t>
            </a:r>
            <a:r>
              <a:rPr lang="en-US" altLang="zh-CN" sz="2000" dirty="0" smtClean="0">
                <a:solidFill>
                  <a:srgbClr val="3333FF"/>
                </a:solidFill>
                <a:latin typeface="Comic Sans MS" pitchFamily="2" charset="0"/>
                <a:ea typeface="黑体" pitchFamily="2" charset="-122"/>
              </a:rPr>
              <a:t>-1</a:t>
            </a:r>
            <a:r>
              <a:rPr lang="zh-CN" altLang="en-US" sz="2000" dirty="0" smtClean="0">
                <a:solidFill>
                  <a:srgbClr val="3333FF"/>
                </a:solidFill>
                <a:latin typeface="Comic Sans MS" pitchFamily="2" charset="0"/>
                <a:ea typeface="黑体" pitchFamily="2" charset="-122"/>
              </a:rPr>
              <a:t>，而不是</a:t>
            </a:r>
            <a:r>
              <a:rPr lang="en-US" altLang="zh-CN" sz="2000" dirty="0" smtClean="0">
                <a:solidFill>
                  <a:srgbClr val="3333FF"/>
                </a:solidFill>
                <a:latin typeface="Comic Sans MS" pitchFamily="2" charset="0"/>
                <a:ea typeface="黑体" pitchFamily="2" charset="-122"/>
              </a:rPr>
              <a:t>2</a:t>
            </a:r>
            <a:r>
              <a:rPr lang="en-US" altLang="zh-CN" sz="2000" baseline="30000" dirty="0" smtClean="0">
                <a:solidFill>
                  <a:srgbClr val="3333FF"/>
                </a:solidFill>
                <a:latin typeface="Comic Sans MS" pitchFamily="2" charset="0"/>
                <a:ea typeface="黑体" pitchFamily="2" charset="-122"/>
              </a:rPr>
              <a:t>n-1</a:t>
            </a:r>
            <a:r>
              <a:rPr lang="en-US" altLang="zh-CN" sz="2000" dirty="0" smtClean="0">
                <a:solidFill>
                  <a:srgbClr val="3333FF"/>
                </a:solidFill>
                <a:latin typeface="Comic Sans MS" pitchFamily="2" charset="0"/>
                <a:ea typeface="黑体" pitchFamily="2" charset="-122"/>
              </a:rPr>
              <a:t> </a:t>
            </a:r>
            <a:r>
              <a:rPr lang="zh-CN" altLang="en-US" sz="2000" dirty="0" smtClean="0">
                <a:solidFill>
                  <a:srgbClr val="3333FF"/>
                </a:solidFill>
                <a:latin typeface="Comic Sans MS" pitchFamily="2" charset="0"/>
                <a:ea typeface="黑体" pitchFamily="2" charset="-122"/>
              </a:rPr>
              <a:t>。</a:t>
            </a:r>
            <a:endParaRPr lang="en-US" altLang="zh-CN" sz="2000" dirty="0" smtClean="0">
              <a:solidFill>
                <a:srgbClr val="3333FF"/>
              </a:solidFill>
              <a:latin typeface="Comic Sans MS" pitchFamily="2" charset="0"/>
              <a:ea typeface="黑体" pitchFamily="2" charset="-122"/>
            </a:endParaRPr>
          </a:p>
          <a:p>
            <a:pPr marL="342900" indent="-342900">
              <a:lnSpc>
                <a:spcPct val="100000"/>
              </a:lnSpc>
              <a:spcBef>
                <a:spcPct val="50000"/>
              </a:spcBef>
              <a:buFont typeface="Wingdings" charset="2"/>
              <a:buChar char="Ø"/>
            </a:pPr>
            <a:r>
              <a:rPr lang="zh-CN" altLang="en-US" sz="2000" dirty="0" smtClean="0">
                <a:solidFill>
                  <a:srgbClr val="009242"/>
                </a:solidFill>
                <a:latin typeface="Comic Sans MS" pitchFamily="2" charset="0"/>
                <a:ea typeface="黑体" pitchFamily="2" charset="-122"/>
              </a:rPr>
              <a:t>例如，单精度格式下偏置常数为</a:t>
            </a:r>
            <a:r>
              <a:rPr lang="en-US" altLang="zh-CN" sz="2000" dirty="0" smtClean="0">
                <a:solidFill>
                  <a:srgbClr val="009242"/>
                </a:solidFill>
                <a:latin typeface="Comic Sans MS" pitchFamily="2" charset="0"/>
                <a:ea typeface="黑体" pitchFamily="2" charset="-122"/>
              </a:rPr>
              <a:t>127</a:t>
            </a:r>
            <a:r>
              <a:rPr lang="zh-CN" altLang="en-US" sz="2000" dirty="0" smtClean="0">
                <a:solidFill>
                  <a:srgbClr val="009242"/>
                </a:solidFill>
                <a:latin typeface="Comic Sans MS" pitchFamily="2" charset="0"/>
                <a:ea typeface="黑体" pitchFamily="2" charset="-122"/>
              </a:rPr>
              <a:t>，则单精度规格化数的阶</a:t>
            </a:r>
            <a:r>
              <a:rPr lang="zh-CN" altLang="en-US" sz="2000" dirty="0">
                <a:solidFill>
                  <a:srgbClr val="009242"/>
                </a:solidFill>
                <a:latin typeface="Comic Sans MS" pitchFamily="2" charset="0"/>
                <a:ea typeface="黑体" pitchFamily="2" charset="-122"/>
              </a:rPr>
              <a:t>码范围</a:t>
            </a:r>
            <a:r>
              <a:rPr lang="zh-CN" altLang="en-US" sz="2000" dirty="0" smtClean="0">
                <a:solidFill>
                  <a:srgbClr val="009242"/>
                </a:solidFill>
                <a:latin typeface="Comic Sans MS" pitchFamily="2" charset="0"/>
                <a:ea typeface="黑体" pitchFamily="2" charset="-122"/>
              </a:rPr>
              <a:t>为：</a:t>
            </a:r>
            <a:endParaRPr lang="en-US" altLang="zh-CN" sz="2000" dirty="0" smtClean="0">
              <a:solidFill>
                <a:srgbClr val="009242"/>
              </a:solidFill>
              <a:latin typeface="Comic Sans MS" pitchFamily="2" charset="0"/>
              <a:ea typeface="黑体" pitchFamily="2" charset="-122"/>
            </a:endParaRPr>
          </a:p>
          <a:p>
            <a:pPr>
              <a:lnSpc>
                <a:spcPct val="100000"/>
              </a:lnSpc>
              <a:spcBef>
                <a:spcPct val="50000"/>
              </a:spcBef>
              <a:buNone/>
            </a:pPr>
            <a:r>
              <a:rPr lang="en-US" altLang="zh-CN" sz="2000" dirty="0">
                <a:solidFill>
                  <a:srgbClr val="009242"/>
                </a:solidFill>
                <a:latin typeface="Comic Sans MS" pitchFamily="2" charset="0"/>
                <a:ea typeface="黑体" pitchFamily="2" charset="-122"/>
              </a:rPr>
              <a:t> </a:t>
            </a:r>
            <a:r>
              <a:rPr lang="en-US" altLang="zh-CN" sz="2000" dirty="0" smtClean="0">
                <a:solidFill>
                  <a:srgbClr val="009242"/>
                </a:solidFill>
                <a:latin typeface="Comic Sans MS" pitchFamily="2" charset="0"/>
                <a:ea typeface="黑体" pitchFamily="2" charset="-122"/>
              </a:rPr>
              <a:t>  0000 </a:t>
            </a:r>
            <a:r>
              <a:rPr lang="en-US" altLang="zh-CN" sz="2000" dirty="0">
                <a:solidFill>
                  <a:srgbClr val="009242"/>
                </a:solidFill>
                <a:latin typeface="Comic Sans MS" pitchFamily="2" charset="0"/>
                <a:ea typeface="黑体" pitchFamily="2" charset="-122"/>
              </a:rPr>
              <a:t>0001 (-126) ~ 1111 1110 (127)</a:t>
            </a:r>
            <a:endParaRPr lang="en-US" altLang="zh-CN" sz="2000" dirty="0">
              <a:solidFill>
                <a:srgbClr val="009242"/>
              </a:solidFill>
              <a:latin typeface="Comic Sans MS" pitchFamily="2" charset="0"/>
              <a:ea typeface="黑体" pitchFamily="2" charset="-122"/>
            </a:endParaRPr>
          </a:p>
          <a:p>
            <a:pPr marL="342900" indent="-342900">
              <a:lnSpc>
                <a:spcPct val="100000"/>
              </a:lnSpc>
              <a:spcBef>
                <a:spcPct val="50000"/>
              </a:spcBef>
              <a:buFont typeface="Wingdings" charset="2"/>
              <a:buChar char="Ø"/>
            </a:pPr>
            <a:endParaRPr lang="en-US" altLang="zh-CN" sz="2000" dirty="0">
              <a:solidFill>
                <a:srgbClr val="009242"/>
              </a:solidFill>
              <a:latin typeface="Comic Sans MS" pitchFamily="2" charset="0"/>
              <a:ea typeface="黑体" pitchFamily="2" charset="-122"/>
            </a:endParaRPr>
          </a:p>
        </p:txBody>
      </p:sp>
      <p:sp>
        <p:nvSpPr>
          <p:cNvPr id="36" name="Text Box 12"/>
          <p:cNvSpPr txBox="1">
            <a:spLocks noChangeArrowheads="1"/>
          </p:cNvSpPr>
          <p:nvPr/>
        </p:nvSpPr>
        <p:spPr bwMode="auto">
          <a:xfrm>
            <a:off x="971600" y="4655165"/>
            <a:ext cx="540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dirty="0" smtClean="0">
                <a:solidFill>
                  <a:srgbClr val="CC0000"/>
                </a:solidFill>
                <a:latin typeface="Comic Sans MS" pitchFamily="2" charset="0"/>
                <a:ea typeface="黑体" pitchFamily="2" charset="-122"/>
                <a:cs typeface="Arial" charset="0"/>
              </a:rPr>
              <a:t>阶码全</a:t>
            </a:r>
            <a:r>
              <a:rPr lang="en-US" altLang="zh-CN" dirty="0">
                <a:solidFill>
                  <a:srgbClr val="CC0000"/>
                </a:solidFill>
                <a:latin typeface="Comic Sans MS" pitchFamily="2" charset="0"/>
                <a:ea typeface="黑体" pitchFamily="2" charset="-122"/>
                <a:cs typeface="Arial" charset="0"/>
              </a:rPr>
              <a:t>0</a:t>
            </a:r>
            <a:r>
              <a:rPr lang="zh-CN" altLang="en-US" dirty="0">
                <a:solidFill>
                  <a:srgbClr val="CC0000"/>
                </a:solidFill>
                <a:latin typeface="Comic Sans MS" pitchFamily="2" charset="0"/>
                <a:ea typeface="黑体" pitchFamily="2" charset="-122"/>
                <a:cs typeface="Arial" charset="0"/>
              </a:rPr>
              <a:t>和全</a:t>
            </a:r>
            <a:r>
              <a:rPr lang="en-US" altLang="zh-CN" dirty="0">
                <a:solidFill>
                  <a:srgbClr val="CC0000"/>
                </a:solidFill>
                <a:latin typeface="Comic Sans MS" pitchFamily="2" charset="0"/>
                <a:ea typeface="黑体" pitchFamily="2" charset="-122"/>
                <a:cs typeface="Arial" charset="0"/>
              </a:rPr>
              <a:t>1</a:t>
            </a:r>
            <a:r>
              <a:rPr lang="zh-CN" altLang="en-US" dirty="0">
                <a:solidFill>
                  <a:srgbClr val="CC0000"/>
                </a:solidFill>
                <a:latin typeface="Comic Sans MS" pitchFamily="2" charset="0"/>
                <a:ea typeface="黑体" pitchFamily="2" charset="-122"/>
                <a:cs typeface="Arial" charset="0"/>
              </a:rPr>
              <a:t>用来表示特殊值！</a:t>
            </a:r>
            <a:endParaRPr lang="zh-CN" altLang="en-US" dirty="0">
              <a:solidFill>
                <a:srgbClr val="CC0000"/>
              </a:solidFill>
              <a:latin typeface="Comic Sans MS" pitchFamily="2" charset="0"/>
              <a:ea typeface="黑体" pitchFamily="2"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28" name="矩形 27"/>
          <p:cNvSpPr/>
          <p:nvPr/>
        </p:nvSpPr>
        <p:spPr>
          <a:xfrm>
            <a:off x="490100" y="1700808"/>
            <a:ext cx="8653900" cy="1015663"/>
          </a:xfrm>
          <a:prstGeom prst="rect">
            <a:avLst/>
          </a:prstGeom>
        </p:spPr>
        <p:txBody>
          <a:bodyPr wrap="square">
            <a:spAutoFit/>
          </a:bodyPr>
          <a:lstStyle/>
          <a:p>
            <a:pPr marL="342900" indent="-342900">
              <a:lnSpc>
                <a:spcPct val="150000"/>
              </a:lnSpc>
              <a:buFont typeface="Wingdings" charset="2"/>
              <a:buChar char="Ø"/>
            </a:pPr>
            <a:r>
              <a:rPr kumimoji="1" lang="zh-CN" altLang="en-US" sz="2000" b="1" dirty="0" smtClean="0">
                <a:solidFill>
                  <a:srgbClr val="000000"/>
                </a:solidFill>
                <a:latin typeface="微软雅黑" pitchFamily="34" charset="-122"/>
                <a:ea typeface="微软雅黑" pitchFamily="34" charset="-122"/>
              </a:rPr>
              <a:t>表数范围（以单精度为例）：</a:t>
            </a:r>
            <a:endParaRPr kumimoji="1" lang="en-US" altLang="zh-CN" sz="2000" b="1" dirty="0">
              <a:solidFill>
                <a:srgbClr val="000000"/>
              </a:solidFill>
              <a:latin typeface="微软雅黑" pitchFamily="34" charset="-122"/>
              <a:ea typeface="微软雅黑" pitchFamily="34" charset="-122"/>
            </a:endParaRPr>
          </a:p>
          <a:p>
            <a:pPr marL="342900" indent="-342900">
              <a:lnSpc>
                <a:spcPct val="150000"/>
              </a:lnSpc>
              <a:buFont typeface="Wingdings" charset="2"/>
              <a:buChar char="Ø"/>
            </a:pPr>
            <a:endParaRPr kumimoji="1" lang="en-US" altLang="zh-CN" sz="2000" b="1" dirty="0" smtClean="0">
              <a:solidFill>
                <a:srgbClr val="000000"/>
              </a:solidFill>
              <a:latin typeface="微软雅黑" pitchFamily="34" charset="-122"/>
              <a:ea typeface="微软雅黑" pitchFamily="34" charset="-122"/>
            </a:endParaRPr>
          </a:p>
        </p:txBody>
      </p:sp>
      <p:grpSp>
        <p:nvGrpSpPr>
          <p:cNvPr id="7" name="组合 6"/>
          <p:cNvGrpSpPr/>
          <p:nvPr/>
        </p:nvGrpSpPr>
        <p:grpSpPr>
          <a:xfrm>
            <a:off x="4076625" y="1027127"/>
            <a:ext cx="4677518" cy="605921"/>
            <a:chOff x="1259632" y="2657548"/>
            <a:chExt cx="5001046" cy="680972"/>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itchFamily="18"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0" name="Line 8"/>
            <p:cNvSpPr>
              <a:spLocks noChangeShapeType="1"/>
            </p:cNvSpPr>
            <p:nvPr/>
          </p:nvSpPr>
          <p:spPr bwMode="auto">
            <a:xfrm>
              <a:off x="2635994" y="2970220"/>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1"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itchFamily="18" charset="0"/>
                </a:rPr>
                <a:t>S</a:t>
              </a:r>
              <a:endParaRPr lang="en-US" altLang="zh-CN" sz="1800" dirty="0">
                <a:solidFill>
                  <a:srgbClr val="FF9900"/>
                </a:solidFill>
                <a:latin typeface="Times New Roman" pitchFamily="18" charset="0"/>
              </a:endParaRPr>
            </a:p>
          </p:txBody>
        </p:sp>
        <p:sp>
          <p:nvSpPr>
            <p:cNvPr id="12" name="Text Box 10"/>
            <p:cNvSpPr txBox="1">
              <a:spLocks noChangeArrowheads="1"/>
            </p:cNvSpPr>
            <p:nvPr/>
          </p:nvSpPr>
          <p:spPr bwMode="auto">
            <a:xfrm>
              <a:off x="1693020" y="2952179"/>
              <a:ext cx="87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ea typeface="黑体" pitchFamily="2" charset="-122"/>
                </a:rPr>
                <a:t>阶码</a:t>
              </a:r>
              <a:r>
                <a:rPr lang="en-US" altLang="zh-CN" sz="1800" dirty="0">
                  <a:solidFill>
                    <a:srgbClr val="CC0000"/>
                  </a:solidFill>
                  <a:ea typeface="黑体" pitchFamily="2" charset="-122"/>
                </a:rPr>
                <a:t>E</a:t>
              </a:r>
              <a:endParaRPr lang="en-US" altLang="zh-CN" sz="1800" dirty="0">
                <a:solidFill>
                  <a:srgbClr val="CC0000"/>
                </a:solidFill>
                <a:ea typeface="黑体" pitchFamily="2" charset="-122"/>
              </a:endParaRPr>
            </a:p>
          </p:txBody>
        </p:sp>
        <p:sp>
          <p:nvSpPr>
            <p:cNvPr id="13"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ea typeface="黑体" pitchFamily="2" charset="-122"/>
                </a:rPr>
                <a:t>尾数</a:t>
              </a:r>
              <a:r>
                <a:rPr lang="en-US" altLang="zh-CN" sz="1800" dirty="0" smtClean="0">
                  <a:solidFill>
                    <a:schemeClr val="accent2"/>
                  </a:solidFill>
                  <a:ea typeface="黑体" pitchFamily="2" charset="-122"/>
                </a:rPr>
                <a:t>M</a:t>
              </a:r>
              <a:r>
                <a:rPr lang="zh-CN" altLang="en-US" sz="1800" dirty="0" smtClean="0">
                  <a:solidFill>
                    <a:schemeClr val="accent2"/>
                  </a:solidFill>
                  <a:ea typeface="黑体" pitchFamily="2" charset="-122"/>
                </a:rPr>
                <a:t>（</a:t>
              </a:r>
              <a:r>
                <a:rPr lang="en-US" altLang="zh-CN" sz="1800" dirty="0" smtClean="0">
                  <a:solidFill>
                    <a:schemeClr val="accent2"/>
                  </a:solidFill>
                  <a:ea typeface="黑体" pitchFamily="2" charset="-122"/>
                </a:rPr>
                <a:t>23</a:t>
              </a:r>
              <a:r>
                <a:rPr lang="zh-CN" altLang="en-US" sz="1800" dirty="0" smtClean="0">
                  <a:solidFill>
                    <a:schemeClr val="accent2"/>
                  </a:solidFill>
                  <a:ea typeface="黑体" pitchFamily="2" charset="-122"/>
                </a:rPr>
                <a:t>位）</a:t>
              </a:r>
              <a:endParaRPr lang="en-US" altLang="zh-CN" sz="1800" dirty="0">
                <a:solidFill>
                  <a:schemeClr val="accent2"/>
                </a:solidFill>
                <a:ea typeface="黑体" pitchFamily="2" charset="-122"/>
              </a:endParaRPr>
            </a:p>
          </p:txBody>
        </p:sp>
        <p:sp>
          <p:nvSpPr>
            <p:cNvPr id="14"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0</a:t>
              </a:r>
              <a:endParaRPr lang="en-US" altLang="zh-CN" sz="1800" dirty="0">
                <a:latin typeface="Times New Roman" pitchFamily="18" charset="0"/>
              </a:endParaRPr>
            </a:p>
          </p:txBody>
        </p:sp>
        <p:sp>
          <p:nvSpPr>
            <p:cNvPr id="15"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1</a:t>
              </a:r>
              <a:endParaRPr lang="en-US" altLang="zh-CN" sz="1800" dirty="0">
                <a:latin typeface="Times New Roman" pitchFamily="18" charset="0"/>
              </a:endParaRPr>
            </a:p>
          </p:txBody>
        </p:sp>
        <p:sp>
          <p:nvSpPr>
            <p:cNvPr id="16" name="Text Box 9"/>
            <p:cNvSpPr txBox="1">
              <a:spLocks noChangeArrowheads="1"/>
            </p:cNvSpPr>
            <p:nvPr/>
          </p:nvSpPr>
          <p:spPr bwMode="auto">
            <a:xfrm>
              <a:off x="233200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8</a:t>
              </a:r>
              <a:endParaRPr lang="en-US" altLang="zh-CN" sz="1800" dirty="0">
                <a:latin typeface="Times New Roman" pitchFamily="18" charset="0"/>
              </a:endParaRPr>
            </a:p>
          </p:txBody>
        </p:sp>
        <p:sp>
          <p:nvSpPr>
            <p:cNvPr id="17"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31</a:t>
              </a:r>
              <a:endParaRPr lang="en-US" altLang="zh-CN" sz="1800" dirty="0">
                <a:latin typeface="Times New Roman" pitchFamily="18" charset="0"/>
              </a:endParaRPr>
            </a:p>
          </p:txBody>
        </p:sp>
        <p:sp>
          <p:nvSpPr>
            <p:cNvPr id="18" name="Text Box 9"/>
            <p:cNvSpPr txBox="1">
              <a:spLocks noChangeArrowheads="1"/>
            </p:cNvSpPr>
            <p:nvPr/>
          </p:nvSpPr>
          <p:spPr bwMode="auto">
            <a:xfrm>
              <a:off x="255204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9</a:t>
              </a:r>
              <a:endParaRPr lang="en-US" altLang="zh-CN" sz="1800" dirty="0">
                <a:latin typeface="Times New Roman" pitchFamily="18" charset="0"/>
              </a:endParaRPr>
            </a:p>
          </p:txBody>
        </p:sp>
      </p:grpSp>
      <p:sp>
        <p:nvSpPr>
          <p:cNvPr id="23" name="Text Box 12"/>
          <p:cNvSpPr txBox="1">
            <a:spLocks noChangeArrowheads="1"/>
          </p:cNvSpPr>
          <p:nvPr/>
        </p:nvSpPr>
        <p:spPr bwMode="auto">
          <a:xfrm>
            <a:off x="800100" y="2230774"/>
            <a:ext cx="575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a:solidFill>
                  <a:srgbClr val="3333FF"/>
                </a:solidFill>
                <a:ea typeface="黑体" pitchFamily="2" charset="-122"/>
              </a:rPr>
              <a:t>最大正数：</a:t>
            </a:r>
            <a:r>
              <a:rPr lang="en-US" altLang="zh-CN" sz="2000" dirty="0">
                <a:solidFill>
                  <a:srgbClr val="CC0000"/>
                </a:solidFill>
                <a:ea typeface="黑体" pitchFamily="2" charset="-122"/>
              </a:rPr>
              <a:t>1</a:t>
            </a:r>
            <a:r>
              <a:rPr lang="en-US" altLang="zh-CN" sz="2000" dirty="0">
                <a:solidFill>
                  <a:srgbClr val="3333FF"/>
                </a:solidFill>
                <a:ea typeface="黑体" pitchFamily="2" charset="-122"/>
              </a:rPr>
              <a:t>. 11…1 x 2</a:t>
            </a:r>
            <a:r>
              <a:rPr lang="en-US" altLang="zh-CN" sz="2000" baseline="30000" dirty="0">
                <a:solidFill>
                  <a:srgbClr val="3333FF"/>
                </a:solidFill>
                <a:ea typeface="黑体" pitchFamily="2" charset="-122"/>
              </a:rPr>
              <a:t>11…10 </a:t>
            </a:r>
            <a:r>
              <a:rPr lang="en-US" altLang="zh-CN" sz="2000" dirty="0">
                <a:solidFill>
                  <a:srgbClr val="3333FF"/>
                </a:solidFill>
                <a:ea typeface="黑体" pitchFamily="2" charset="-122"/>
              </a:rPr>
              <a:t> =(2-2</a:t>
            </a:r>
            <a:r>
              <a:rPr lang="en-US" altLang="zh-CN" sz="2000" baseline="30000" dirty="0">
                <a:solidFill>
                  <a:srgbClr val="3333FF"/>
                </a:solidFill>
                <a:ea typeface="黑体" pitchFamily="2" charset="-122"/>
              </a:rPr>
              <a:t>-23</a:t>
            </a:r>
            <a:r>
              <a:rPr lang="en-US" altLang="zh-CN" sz="2000" dirty="0">
                <a:solidFill>
                  <a:srgbClr val="3333FF"/>
                </a:solidFill>
                <a:ea typeface="黑体" pitchFamily="2" charset="-122"/>
              </a:rPr>
              <a:t>) x 2</a:t>
            </a:r>
            <a:r>
              <a:rPr lang="en-US" altLang="zh-CN" sz="2000" baseline="30000" dirty="0">
                <a:solidFill>
                  <a:srgbClr val="3333FF"/>
                </a:solidFill>
                <a:ea typeface="黑体" pitchFamily="2" charset="-122"/>
              </a:rPr>
              <a:t>127</a:t>
            </a:r>
            <a:r>
              <a:rPr lang="en-US" altLang="zh-CN" sz="2000" dirty="0">
                <a:solidFill>
                  <a:srgbClr val="3333FF"/>
                </a:solidFill>
                <a:latin typeface="Times New Roman" pitchFamily="18" charset="0"/>
              </a:rPr>
              <a:t> </a:t>
            </a:r>
            <a:endParaRPr lang="zh-CN" altLang="en-US" sz="2000" dirty="0">
              <a:solidFill>
                <a:srgbClr val="3333FF"/>
              </a:solidFill>
              <a:latin typeface="Times New Roman" pitchFamily="18" charset="0"/>
            </a:endParaRPr>
          </a:p>
        </p:txBody>
      </p:sp>
      <p:sp>
        <p:nvSpPr>
          <p:cNvPr id="24" name="Text Box 13"/>
          <p:cNvSpPr txBox="1">
            <a:spLocks noChangeArrowheads="1"/>
          </p:cNvSpPr>
          <p:nvPr/>
        </p:nvSpPr>
        <p:spPr bwMode="auto">
          <a:xfrm>
            <a:off x="795069" y="2698584"/>
            <a:ext cx="5773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a:solidFill>
                  <a:srgbClr val="3333FF"/>
                </a:solidFill>
                <a:ea typeface="黑体" pitchFamily="2" charset="-122"/>
              </a:rPr>
              <a:t>最小正数：</a:t>
            </a:r>
            <a:r>
              <a:rPr lang="en-US" altLang="zh-CN" sz="2000" dirty="0">
                <a:solidFill>
                  <a:srgbClr val="CC0000"/>
                </a:solidFill>
                <a:ea typeface="黑体" pitchFamily="2" charset="-122"/>
              </a:rPr>
              <a:t> 1</a:t>
            </a:r>
            <a:r>
              <a:rPr lang="en-US" altLang="zh-CN" sz="2000" dirty="0">
                <a:solidFill>
                  <a:srgbClr val="3333FF"/>
                </a:solidFill>
                <a:ea typeface="黑体" pitchFamily="2" charset="-122"/>
              </a:rPr>
              <a:t>.</a:t>
            </a:r>
            <a:r>
              <a:rPr lang="en-US" altLang="zh-CN" sz="2000" dirty="0">
                <a:solidFill>
                  <a:srgbClr val="CC0000"/>
                </a:solidFill>
                <a:ea typeface="黑体" pitchFamily="2" charset="-122"/>
              </a:rPr>
              <a:t> </a:t>
            </a:r>
            <a:r>
              <a:rPr lang="en-US" altLang="zh-CN" sz="2000" dirty="0">
                <a:solidFill>
                  <a:srgbClr val="3333FF"/>
                </a:solidFill>
                <a:ea typeface="黑体" pitchFamily="2" charset="-122"/>
              </a:rPr>
              <a:t>00…0 x 2</a:t>
            </a:r>
            <a:r>
              <a:rPr lang="en-US" altLang="zh-CN" sz="2000" baseline="30000" dirty="0">
                <a:solidFill>
                  <a:srgbClr val="3333FF"/>
                </a:solidFill>
                <a:ea typeface="黑体" pitchFamily="2" charset="-122"/>
              </a:rPr>
              <a:t>00…01 </a:t>
            </a:r>
            <a:r>
              <a:rPr lang="en-US" altLang="zh-CN" sz="2000" dirty="0">
                <a:solidFill>
                  <a:srgbClr val="3333FF"/>
                </a:solidFill>
                <a:ea typeface="黑体" pitchFamily="2" charset="-122"/>
              </a:rPr>
              <a:t> =1 x 2</a:t>
            </a:r>
            <a:r>
              <a:rPr lang="en-US" altLang="zh-CN" sz="2000" baseline="30000" dirty="0">
                <a:solidFill>
                  <a:srgbClr val="3333FF"/>
                </a:solidFill>
                <a:ea typeface="黑体" pitchFamily="2" charset="-122"/>
              </a:rPr>
              <a:t>-126</a:t>
            </a:r>
            <a:r>
              <a:rPr lang="en-US" altLang="zh-CN" sz="2000" dirty="0">
                <a:latin typeface="Times New Roman" pitchFamily="18" charset="0"/>
              </a:rPr>
              <a:t> </a:t>
            </a:r>
            <a:endParaRPr lang="zh-CN" altLang="en-US" sz="2000" dirty="0">
              <a:latin typeface="Times New Roman" pitchFamily="18" charset="0"/>
            </a:endParaRPr>
          </a:p>
        </p:txBody>
      </p:sp>
      <p:sp>
        <p:nvSpPr>
          <p:cNvPr id="25" name="Text Box 14"/>
          <p:cNvSpPr txBox="1">
            <a:spLocks noChangeArrowheads="1"/>
          </p:cNvSpPr>
          <p:nvPr/>
        </p:nvSpPr>
        <p:spPr bwMode="auto">
          <a:xfrm>
            <a:off x="798830" y="3151510"/>
            <a:ext cx="7561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a:solidFill>
                  <a:srgbClr val="FF0066"/>
                </a:solidFill>
                <a:latin typeface="Times New Roman" pitchFamily="18" charset="0"/>
                <a:ea typeface="黑体" pitchFamily="2" charset="-122"/>
              </a:rPr>
              <a:t>因为原码是对称的，所以其表示范围关于原点对称。</a:t>
            </a:r>
            <a:endParaRPr lang="zh-CN" altLang="en-US" sz="2000" dirty="0">
              <a:solidFill>
                <a:srgbClr val="FF0066"/>
              </a:solidFill>
              <a:latin typeface="Times New Roman" pitchFamily="18" charset="0"/>
              <a:ea typeface="黑体" pitchFamily="2" charset="-122"/>
            </a:endParaRPr>
          </a:p>
        </p:txBody>
      </p:sp>
      <p:sp>
        <p:nvSpPr>
          <p:cNvPr id="26" name="Text Box 15"/>
          <p:cNvSpPr txBox="1">
            <a:spLocks noChangeArrowheads="1"/>
          </p:cNvSpPr>
          <p:nvPr/>
        </p:nvSpPr>
        <p:spPr bwMode="auto">
          <a:xfrm>
            <a:off x="522359" y="5355518"/>
            <a:ext cx="837406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ts val="600"/>
              </a:spcBef>
              <a:buFontTx/>
              <a:buNone/>
            </a:pPr>
            <a:r>
              <a:rPr lang="zh-CN" altLang="en-US" sz="2000" dirty="0">
                <a:solidFill>
                  <a:srgbClr val="CC0000"/>
                </a:solidFill>
                <a:latin typeface="黑体" pitchFamily="2" charset="-122"/>
                <a:ea typeface="黑体" pitchFamily="2" charset="-122"/>
              </a:rPr>
              <a:t>机器</a:t>
            </a:r>
            <a:r>
              <a:rPr lang="en-US" altLang="zh-CN" sz="2000" dirty="0">
                <a:solidFill>
                  <a:srgbClr val="CC0000"/>
                </a:solidFill>
                <a:latin typeface="黑体" pitchFamily="2" charset="-122"/>
                <a:ea typeface="黑体" pitchFamily="2" charset="-122"/>
              </a:rPr>
              <a:t>0</a:t>
            </a:r>
            <a:r>
              <a:rPr lang="zh-CN" altLang="en-US" sz="2000" dirty="0">
                <a:solidFill>
                  <a:srgbClr val="CC0000"/>
                </a:solidFill>
                <a:latin typeface="黑体" pitchFamily="2" charset="-122"/>
                <a:ea typeface="黑体" pitchFamily="2" charset="-122"/>
              </a:rPr>
              <a:t>：</a:t>
            </a:r>
            <a:r>
              <a:rPr lang="zh-CN" altLang="en-US" sz="2000" dirty="0" smtClean="0">
                <a:solidFill>
                  <a:srgbClr val="CC0000"/>
                </a:solidFill>
                <a:latin typeface="黑体" pitchFamily="2" charset="-122"/>
                <a:ea typeface="黑体" pitchFamily="2" charset="-122"/>
              </a:rPr>
              <a:t>尾数、阶码为</a:t>
            </a:r>
            <a:r>
              <a:rPr lang="en-US" altLang="zh-CN" sz="2000" dirty="0" smtClean="0">
                <a:solidFill>
                  <a:srgbClr val="CC0000"/>
                </a:solidFill>
                <a:latin typeface="黑体" pitchFamily="2" charset="-122"/>
                <a:ea typeface="黑体" pitchFamily="2" charset="-122"/>
              </a:rPr>
              <a:t>0</a:t>
            </a:r>
            <a:r>
              <a:rPr lang="zh-CN" altLang="en-US" sz="2000" dirty="0" smtClean="0">
                <a:solidFill>
                  <a:srgbClr val="CC0000"/>
                </a:solidFill>
                <a:latin typeface="黑体" pitchFamily="2" charset="-122"/>
                <a:ea typeface="黑体" pitchFamily="2" charset="-122"/>
              </a:rPr>
              <a:t>，有的计算机将落</a:t>
            </a:r>
            <a:r>
              <a:rPr lang="zh-CN" altLang="en-US" sz="2000" dirty="0">
                <a:solidFill>
                  <a:srgbClr val="CC0000"/>
                </a:solidFill>
                <a:latin typeface="黑体" pitchFamily="2" charset="-122"/>
                <a:ea typeface="黑体" pitchFamily="2" charset="-122"/>
              </a:rPr>
              <a:t>在下溢区中的</a:t>
            </a:r>
            <a:r>
              <a:rPr lang="zh-CN" altLang="en-US" sz="2000" dirty="0" smtClean="0">
                <a:solidFill>
                  <a:srgbClr val="CC0000"/>
                </a:solidFill>
                <a:latin typeface="黑体" pitchFamily="2" charset="-122"/>
                <a:ea typeface="黑体" pitchFamily="2" charset="-122"/>
              </a:rPr>
              <a:t>数近似成机器</a:t>
            </a:r>
            <a:r>
              <a:rPr lang="en-US" altLang="zh-CN" sz="2000" dirty="0" smtClean="0">
                <a:solidFill>
                  <a:srgbClr val="CC0000"/>
                </a:solidFill>
                <a:latin typeface="黑体" pitchFamily="2" charset="-122"/>
                <a:ea typeface="黑体" pitchFamily="2" charset="-122"/>
              </a:rPr>
              <a:t>0</a:t>
            </a:r>
            <a:endParaRPr lang="zh-CN" altLang="en-US" sz="2000" dirty="0">
              <a:solidFill>
                <a:srgbClr val="CC0000"/>
              </a:solidFill>
              <a:latin typeface="黑体" pitchFamily="2" charset="-122"/>
              <a:ea typeface="黑体" pitchFamily="2" charset="-122"/>
            </a:endParaRPr>
          </a:p>
          <a:p>
            <a:pPr>
              <a:lnSpc>
                <a:spcPct val="100000"/>
              </a:lnSpc>
              <a:spcBef>
                <a:spcPts val="600"/>
              </a:spcBef>
              <a:buFontTx/>
              <a:buNone/>
            </a:pPr>
            <a:r>
              <a:rPr lang="zh-CN" altLang="en-US" sz="2000" dirty="0">
                <a:solidFill>
                  <a:srgbClr val="CC0000"/>
                </a:solidFill>
                <a:latin typeface="黑体" pitchFamily="2" charset="-122"/>
                <a:ea typeface="黑体" pitchFamily="2" charset="-122"/>
              </a:rPr>
              <a:t>浮点数范围比定点数大，但数的个数没变多，故数之间更稀疏，且不均匀</a:t>
            </a:r>
            <a:endParaRPr lang="zh-CN" altLang="en-US" sz="2000" dirty="0">
              <a:solidFill>
                <a:srgbClr val="CC0000"/>
              </a:solidFill>
              <a:latin typeface="黑体" pitchFamily="2" charset="-122"/>
              <a:ea typeface="黑体" pitchFamily="2" charset="-122"/>
            </a:endParaRPr>
          </a:p>
        </p:txBody>
      </p:sp>
      <p:grpSp>
        <p:nvGrpSpPr>
          <p:cNvPr id="27" name="Group 17"/>
          <p:cNvGrpSpPr>
            <a:grpSpLocks noChangeAspect="1"/>
          </p:cNvGrpSpPr>
          <p:nvPr/>
        </p:nvGrpSpPr>
        <p:grpSpPr bwMode="auto">
          <a:xfrm>
            <a:off x="176213" y="3582045"/>
            <a:ext cx="8967787" cy="1757363"/>
            <a:chOff x="111" y="2538"/>
            <a:chExt cx="5482" cy="1161"/>
          </a:xfrm>
        </p:grpSpPr>
        <p:sp>
          <p:nvSpPr>
            <p:cNvPr id="29" name="AutoShape 16"/>
            <p:cNvSpPr>
              <a:spLocks noChangeAspect="1" noChangeArrowheads="1" noTextEdit="1"/>
            </p:cNvSpPr>
            <p:nvPr/>
          </p:nvSpPr>
          <p:spPr bwMode="auto">
            <a:xfrm>
              <a:off x="112" y="2538"/>
              <a:ext cx="5474"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Rectangle 18"/>
            <p:cNvSpPr>
              <a:spLocks noChangeArrowheads="1"/>
            </p:cNvSpPr>
            <p:nvPr/>
          </p:nvSpPr>
          <p:spPr bwMode="auto">
            <a:xfrm>
              <a:off x="111" y="2542"/>
              <a:ext cx="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900" b="0">
                  <a:solidFill>
                    <a:srgbClr val="000000"/>
                  </a:solidFill>
                  <a:latin typeface="Times New Roman" pitchFamily="18" charset="0"/>
                </a:rPr>
                <a:t> </a:t>
              </a:r>
              <a:endParaRPr lang="zh-CN" altLang="en-US" sz="1600">
                <a:latin typeface="Times New Roman" pitchFamily="18" charset="0"/>
              </a:endParaRPr>
            </a:p>
          </p:txBody>
        </p:sp>
        <p:sp>
          <p:nvSpPr>
            <p:cNvPr id="31" name="Rectangle 19"/>
            <p:cNvSpPr>
              <a:spLocks noChangeArrowheads="1"/>
            </p:cNvSpPr>
            <p:nvPr/>
          </p:nvSpPr>
          <p:spPr bwMode="auto">
            <a:xfrm>
              <a:off x="2743" y="3054"/>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黑体" pitchFamily="2" charset="-122"/>
                  <a:ea typeface="黑体" pitchFamily="2" charset="-122"/>
                </a:rPr>
                <a:t>正下溢</a:t>
              </a:r>
              <a:endParaRPr lang="zh-CN" altLang="en-US" sz="1600">
                <a:latin typeface="黑体" pitchFamily="2" charset="-122"/>
                <a:ea typeface="黑体" pitchFamily="2" charset="-122"/>
              </a:endParaRPr>
            </a:p>
          </p:txBody>
        </p:sp>
        <p:sp>
          <p:nvSpPr>
            <p:cNvPr id="32" name="Rectangle 20"/>
            <p:cNvSpPr>
              <a:spLocks noChangeArrowheads="1"/>
            </p:cNvSpPr>
            <p:nvPr/>
          </p:nvSpPr>
          <p:spPr bwMode="auto">
            <a:xfrm>
              <a:off x="3111" y="3050"/>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Times New Roman" pitchFamily="18" charset="0"/>
                </a:rPr>
                <a:t> </a:t>
              </a:r>
              <a:endParaRPr lang="zh-CN" altLang="en-US" sz="1600">
                <a:latin typeface="Times New Roman" pitchFamily="18" charset="0"/>
              </a:endParaRPr>
            </a:p>
          </p:txBody>
        </p:sp>
        <p:sp>
          <p:nvSpPr>
            <p:cNvPr id="36" name="Rectangle 21"/>
            <p:cNvSpPr>
              <a:spLocks noChangeArrowheads="1"/>
            </p:cNvSpPr>
            <p:nvPr/>
          </p:nvSpPr>
          <p:spPr bwMode="auto">
            <a:xfrm>
              <a:off x="2236" y="3044"/>
              <a:ext cx="39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黑体" pitchFamily="2" charset="-122"/>
                  <a:ea typeface="黑体" pitchFamily="2" charset="-122"/>
                </a:rPr>
                <a:t>负下溢</a:t>
              </a:r>
              <a:endParaRPr lang="zh-CN" altLang="en-US" sz="1600">
                <a:latin typeface="黑体" pitchFamily="2" charset="-122"/>
                <a:ea typeface="黑体" pitchFamily="2" charset="-122"/>
              </a:endParaRPr>
            </a:p>
          </p:txBody>
        </p:sp>
        <p:sp>
          <p:nvSpPr>
            <p:cNvPr id="37" name="Rectangle 22"/>
            <p:cNvSpPr>
              <a:spLocks noChangeArrowheads="1"/>
            </p:cNvSpPr>
            <p:nvPr/>
          </p:nvSpPr>
          <p:spPr bwMode="auto">
            <a:xfrm>
              <a:off x="2604" y="3040"/>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Times New Roman" pitchFamily="18" charset="0"/>
                </a:rPr>
                <a:t> </a:t>
              </a:r>
              <a:endParaRPr lang="zh-CN" altLang="en-US" sz="1600">
                <a:latin typeface="Times New Roman" pitchFamily="18" charset="0"/>
              </a:endParaRPr>
            </a:p>
          </p:txBody>
        </p:sp>
        <p:sp>
          <p:nvSpPr>
            <p:cNvPr id="38" name="Rectangle 23"/>
            <p:cNvSpPr>
              <a:spLocks noChangeArrowheads="1"/>
            </p:cNvSpPr>
            <p:nvPr/>
          </p:nvSpPr>
          <p:spPr bwMode="auto">
            <a:xfrm>
              <a:off x="338" y="3324"/>
              <a:ext cx="1041"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39" name="Rectangle 24"/>
            <p:cNvSpPr>
              <a:spLocks noChangeArrowheads="1"/>
            </p:cNvSpPr>
            <p:nvPr/>
          </p:nvSpPr>
          <p:spPr bwMode="auto">
            <a:xfrm>
              <a:off x="436"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a:t>
              </a:r>
              <a:endParaRPr lang="en-US" altLang="zh-CN" sz="1600">
                <a:latin typeface="Times New Roman" pitchFamily="18" charset="0"/>
              </a:endParaRPr>
            </a:p>
          </p:txBody>
        </p:sp>
        <p:sp>
          <p:nvSpPr>
            <p:cNvPr id="40" name="Rectangle 25"/>
            <p:cNvSpPr>
              <a:spLocks noChangeArrowheads="1"/>
            </p:cNvSpPr>
            <p:nvPr/>
          </p:nvSpPr>
          <p:spPr bwMode="auto">
            <a:xfrm>
              <a:off x="484" y="3383"/>
              <a:ext cx="16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900" b="0">
                  <a:solidFill>
                    <a:srgbClr val="000000"/>
                  </a:solidFill>
                  <a:latin typeface="Times New Roman" pitchFamily="18" charset="0"/>
                </a:rPr>
                <a:t> </a:t>
              </a:r>
              <a:r>
                <a:rPr lang="en-US" altLang="zh-CN" sz="1900" b="0">
                  <a:solidFill>
                    <a:srgbClr val="000000"/>
                  </a:solidFill>
                  <a:latin typeface="Times New Roman" pitchFamily="18" charset="0"/>
                </a:rPr>
                <a:t>(2</a:t>
              </a:r>
              <a:endParaRPr lang="en-US" altLang="zh-CN" sz="1600">
                <a:latin typeface="Times New Roman" pitchFamily="18" charset="0"/>
              </a:endParaRPr>
            </a:p>
          </p:txBody>
        </p:sp>
        <p:sp>
          <p:nvSpPr>
            <p:cNvPr id="41" name="Rectangle 26"/>
            <p:cNvSpPr>
              <a:spLocks noChangeArrowheads="1"/>
            </p:cNvSpPr>
            <p:nvPr/>
          </p:nvSpPr>
          <p:spPr bwMode="auto">
            <a:xfrm>
              <a:off x="639" y="3383"/>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a:t>
              </a:r>
              <a:endParaRPr lang="en-US" altLang="zh-CN" sz="1600">
                <a:latin typeface="Times New Roman" pitchFamily="18" charset="0"/>
              </a:endParaRPr>
            </a:p>
          </p:txBody>
        </p:sp>
        <p:sp>
          <p:nvSpPr>
            <p:cNvPr id="42" name="Rectangle 27"/>
            <p:cNvSpPr>
              <a:spLocks noChangeArrowheads="1"/>
            </p:cNvSpPr>
            <p:nvPr/>
          </p:nvSpPr>
          <p:spPr bwMode="auto">
            <a:xfrm>
              <a:off x="687"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2</a:t>
              </a:r>
              <a:endParaRPr lang="en-US" altLang="zh-CN" sz="1600">
                <a:latin typeface="Times New Roman" pitchFamily="18" charset="0"/>
              </a:endParaRPr>
            </a:p>
          </p:txBody>
        </p:sp>
        <p:sp>
          <p:nvSpPr>
            <p:cNvPr id="43" name="Rectangle 28"/>
            <p:cNvSpPr>
              <a:spLocks noChangeArrowheads="1"/>
            </p:cNvSpPr>
            <p:nvPr/>
          </p:nvSpPr>
          <p:spPr bwMode="auto">
            <a:xfrm>
              <a:off x="758"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b="0">
                  <a:solidFill>
                    <a:srgbClr val="000000"/>
                  </a:solidFill>
                  <a:latin typeface="Times New Roman" pitchFamily="18" charset="0"/>
                </a:rPr>
                <a:t>-</a:t>
              </a:r>
              <a:endParaRPr lang="en-US" altLang="zh-CN" sz="1600">
                <a:latin typeface="Times New Roman" pitchFamily="18" charset="0"/>
              </a:endParaRPr>
            </a:p>
          </p:txBody>
        </p:sp>
        <p:sp>
          <p:nvSpPr>
            <p:cNvPr id="44" name="Rectangle 29"/>
            <p:cNvSpPr>
              <a:spLocks noChangeArrowheads="1"/>
            </p:cNvSpPr>
            <p:nvPr/>
          </p:nvSpPr>
          <p:spPr bwMode="auto">
            <a:xfrm>
              <a:off x="790" y="3355"/>
              <a:ext cx="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a:solidFill>
                    <a:srgbClr val="000000"/>
                  </a:solidFill>
                  <a:latin typeface="Times New Roman" pitchFamily="18" charset="0"/>
                </a:rPr>
                <a:t>2</a:t>
              </a:r>
              <a:endParaRPr lang="en-US" altLang="zh-CN" sz="1600">
                <a:latin typeface="Times New Roman" pitchFamily="18" charset="0"/>
              </a:endParaRPr>
            </a:p>
          </p:txBody>
        </p:sp>
        <p:sp>
          <p:nvSpPr>
            <p:cNvPr id="45" name="Rectangle 30"/>
            <p:cNvSpPr>
              <a:spLocks noChangeArrowheads="1"/>
            </p:cNvSpPr>
            <p:nvPr/>
          </p:nvSpPr>
          <p:spPr bwMode="auto">
            <a:xfrm>
              <a:off x="838" y="3355"/>
              <a:ext cx="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a:solidFill>
                    <a:srgbClr val="000000"/>
                  </a:solidFill>
                  <a:latin typeface="Times New Roman" pitchFamily="18" charset="0"/>
                </a:rPr>
                <a:t>3</a:t>
              </a:r>
              <a:endParaRPr lang="en-US" altLang="zh-CN" sz="1600">
                <a:latin typeface="Times New Roman" pitchFamily="18" charset="0"/>
              </a:endParaRPr>
            </a:p>
          </p:txBody>
        </p:sp>
        <p:sp>
          <p:nvSpPr>
            <p:cNvPr id="46" name="Rectangle 31"/>
            <p:cNvSpPr>
              <a:spLocks noChangeArrowheads="1"/>
            </p:cNvSpPr>
            <p:nvPr/>
          </p:nvSpPr>
          <p:spPr bwMode="auto">
            <a:xfrm>
              <a:off x="886"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a:t>
              </a:r>
              <a:endParaRPr lang="en-US" altLang="zh-CN" sz="1600">
                <a:latin typeface="Times New Roman" pitchFamily="18" charset="0"/>
              </a:endParaRPr>
            </a:p>
          </p:txBody>
        </p:sp>
        <p:sp>
          <p:nvSpPr>
            <p:cNvPr id="47" name="Rectangle 32"/>
            <p:cNvSpPr>
              <a:spLocks noChangeArrowheads="1"/>
            </p:cNvSpPr>
            <p:nvPr/>
          </p:nvSpPr>
          <p:spPr bwMode="auto">
            <a:xfrm>
              <a:off x="933" y="3383"/>
              <a:ext cx="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900" b="0">
                  <a:solidFill>
                    <a:srgbClr val="000000"/>
                  </a:solidFill>
                  <a:latin typeface="Times New Roman" pitchFamily="18" charset="0"/>
                </a:rPr>
                <a:t> </a:t>
              </a:r>
              <a:endParaRPr lang="zh-CN" altLang="en-US" sz="1600">
                <a:latin typeface="Times New Roman" pitchFamily="18" charset="0"/>
              </a:endParaRPr>
            </a:p>
          </p:txBody>
        </p:sp>
        <p:sp>
          <p:nvSpPr>
            <p:cNvPr id="48" name="Rectangle 33"/>
            <p:cNvSpPr>
              <a:spLocks noChangeArrowheads="1"/>
            </p:cNvSpPr>
            <p:nvPr/>
          </p:nvSpPr>
          <p:spPr bwMode="auto">
            <a:xfrm>
              <a:off x="969" y="3383"/>
              <a:ext cx="10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400" b="0">
                  <a:solidFill>
                    <a:srgbClr val="000000"/>
                  </a:solidFill>
                  <a:latin typeface="Times New Roman" pitchFamily="18" charset="0"/>
                </a:rPr>
                <a:t>×</a:t>
              </a:r>
              <a:endParaRPr lang="en-US" altLang="zh-CN" sz="1400">
                <a:latin typeface="Times New Roman" pitchFamily="18" charset="0"/>
              </a:endParaRPr>
            </a:p>
          </p:txBody>
        </p:sp>
        <p:sp>
          <p:nvSpPr>
            <p:cNvPr id="49" name="Rectangle 34"/>
            <p:cNvSpPr>
              <a:spLocks noChangeArrowheads="1"/>
            </p:cNvSpPr>
            <p:nvPr/>
          </p:nvSpPr>
          <p:spPr bwMode="auto">
            <a:xfrm>
              <a:off x="1049"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a:solidFill>
                    <a:srgbClr val="000000"/>
                  </a:solidFill>
                  <a:latin typeface="Times New Roman" pitchFamily="18" charset="0"/>
                </a:rPr>
                <a:t>2</a:t>
              </a:r>
              <a:endParaRPr lang="en-US" altLang="zh-CN" sz="1600">
                <a:latin typeface="Times New Roman" pitchFamily="18" charset="0"/>
              </a:endParaRPr>
            </a:p>
          </p:txBody>
        </p:sp>
        <p:sp>
          <p:nvSpPr>
            <p:cNvPr id="50" name="Rectangle 35"/>
            <p:cNvSpPr>
              <a:spLocks noChangeArrowheads="1"/>
            </p:cNvSpPr>
            <p:nvPr/>
          </p:nvSpPr>
          <p:spPr bwMode="auto">
            <a:xfrm>
              <a:off x="1121" y="3355"/>
              <a:ext cx="15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a:solidFill>
                    <a:srgbClr val="000000"/>
                  </a:solidFill>
                  <a:latin typeface="Times New Roman" pitchFamily="18" charset="0"/>
                </a:rPr>
                <a:t>127</a:t>
              </a:r>
              <a:endParaRPr lang="en-US" altLang="zh-CN" sz="1600">
                <a:latin typeface="Times New Roman" pitchFamily="18" charset="0"/>
              </a:endParaRPr>
            </a:p>
          </p:txBody>
        </p:sp>
        <p:sp>
          <p:nvSpPr>
            <p:cNvPr id="51" name="Rectangle 36"/>
            <p:cNvSpPr>
              <a:spLocks noChangeArrowheads="1"/>
            </p:cNvSpPr>
            <p:nvPr/>
          </p:nvSpPr>
          <p:spPr bwMode="auto">
            <a:xfrm>
              <a:off x="1264" y="3355"/>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300" b="0">
                  <a:solidFill>
                    <a:srgbClr val="000000"/>
                  </a:solidFill>
                  <a:latin typeface="Times New Roman" pitchFamily="18" charset="0"/>
                </a:rPr>
                <a:t> </a:t>
              </a:r>
              <a:endParaRPr lang="zh-CN" altLang="en-US" sz="1600">
                <a:latin typeface="Times New Roman" pitchFamily="18" charset="0"/>
              </a:endParaRPr>
            </a:p>
          </p:txBody>
        </p:sp>
        <p:sp>
          <p:nvSpPr>
            <p:cNvPr id="52" name="Rectangle 37"/>
            <p:cNvSpPr>
              <a:spLocks noChangeArrowheads="1"/>
            </p:cNvSpPr>
            <p:nvPr/>
          </p:nvSpPr>
          <p:spPr bwMode="auto">
            <a:xfrm>
              <a:off x="5089" y="3346"/>
              <a:ext cx="504" cy="3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53" name="Rectangle 38"/>
            <p:cNvSpPr>
              <a:spLocks noChangeArrowheads="1"/>
            </p:cNvSpPr>
            <p:nvPr/>
          </p:nvSpPr>
          <p:spPr bwMode="auto">
            <a:xfrm>
              <a:off x="5187" y="3418"/>
              <a:ext cx="26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黑体" pitchFamily="2" charset="-122"/>
                  <a:ea typeface="黑体" pitchFamily="2" charset="-122"/>
                </a:rPr>
                <a:t>数轴</a:t>
              </a:r>
              <a:endParaRPr lang="zh-CN" altLang="en-US" sz="1600">
                <a:latin typeface="黑体" pitchFamily="2" charset="-122"/>
                <a:ea typeface="黑体" pitchFamily="2" charset="-122"/>
              </a:endParaRPr>
            </a:p>
          </p:txBody>
        </p:sp>
        <p:sp>
          <p:nvSpPr>
            <p:cNvPr id="54" name="Rectangle 39"/>
            <p:cNvSpPr>
              <a:spLocks noChangeArrowheads="1"/>
            </p:cNvSpPr>
            <p:nvPr/>
          </p:nvSpPr>
          <p:spPr bwMode="auto">
            <a:xfrm>
              <a:off x="5432" y="3414"/>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Times New Roman" pitchFamily="18" charset="0"/>
                </a:rPr>
                <a:t> </a:t>
              </a:r>
              <a:endParaRPr lang="zh-CN" altLang="en-US" sz="1600">
                <a:latin typeface="Times New Roman" pitchFamily="18" charset="0"/>
              </a:endParaRPr>
            </a:p>
          </p:txBody>
        </p:sp>
        <p:sp>
          <p:nvSpPr>
            <p:cNvPr id="55" name="Rectangle 40"/>
            <p:cNvSpPr>
              <a:spLocks noChangeArrowheads="1"/>
            </p:cNvSpPr>
            <p:nvPr/>
          </p:nvSpPr>
          <p:spPr bwMode="auto">
            <a:xfrm>
              <a:off x="2539" y="2540"/>
              <a:ext cx="411"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56" name="Rectangle 41"/>
            <p:cNvSpPr>
              <a:spLocks noChangeArrowheads="1"/>
            </p:cNvSpPr>
            <p:nvPr/>
          </p:nvSpPr>
          <p:spPr bwMode="auto">
            <a:xfrm>
              <a:off x="2638" y="2614"/>
              <a:ext cx="13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黑体" pitchFamily="2" charset="-122"/>
                  <a:ea typeface="黑体" pitchFamily="2" charset="-122"/>
                </a:rPr>
                <a:t>零</a:t>
              </a:r>
              <a:endParaRPr lang="zh-CN" altLang="en-US" sz="1600">
                <a:latin typeface="黑体" pitchFamily="2" charset="-122"/>
                <a:ea typeface="黑体" pitchFamily="2" charset="-122"/>
              </a:endParaRPr>
            </a:p>
          </p:txBody>
        </p:sp>
        <p:sp>
          <p:nvSpPr>
            <p:cNvPr id="57" name="Rectangle 42"/>
            <p:cNvSpPr>
              <a:spLocks noChangeArrowheads="1"/>
            </p:cNvSpPr>
            <p:nvPr/>
          </p:nvSpPr>
          <p:spPr bwMode="auto">
            <a:xfrm>
              <a:off x="2761" y="2609"/>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Times New Roman" pitchFamily="18" charset="0"/>
                </a:rPr>
                <a:t> </a:t>
              </a:r>
              <a:endParaRPr lang="zh-CN" altLang="en-US" sz="1600">
                <a:latin typeface="Times New Roman" pitchFamily="18" charset="0"/>
              </a:endParaRPr>
            </a:p>
          </p:txBody>
        </p:sp>
        <p:sp>
          <p:nvSpPr>
            <p:cNvPr id="58" name="Rectangle 43"/>
            <p:cNvSpPr>
              <a:spLocks noChangeArrowheads="1"/>
            </p:cNvSpPr>
            <p:nvPr/>
          </p:nvSpPr>
          <p:spPr bwMode="auto">
            <a:xfrm>
              <a:off x="3431" y="2573"/>
              <a:ext cx="989"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59" name="Rectangle 44"/>
            <p:cNvSpPr>
              <a:spLocks noChangeArrowheads="1"/>
            </p:cNvSpPr>
            <p:nvPr/>
          </p:nvSpPr>
          <p:spPr bwMode="auto">
            <a:xfrm>
              <a:off x="3529" y="2646"/>
              <a:ext cx="7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黑体" pitchFamily="2" charset="-122"/>
                  <a:ea typeface="黑体" pitchFamily="2" charset="-122"/>
                </a:rPr>
                <a:t>可表示的正数</a:t>
              </a:r>
              <a:endParaRPr lang="zh-CN" altLang="en-US" sz="1600">
                <a:latin typeface="黑体" pitchFamily="2" charset="-122"/>
                <a:ea typeface="黑体" pitchFamily="2" charset="-122"/>
              </a:endParaRPr>
            </a:p>
          </p:txBody>
        </p:sp>
        <p:sp>
          <p:nvSpPr>
            <p:cNvPr id="60" name="Rectangle 45"/>
            <p:cNvSpPr>
              <a:spLocks noChangeArrowheads="1"/>
            </p:cNvSpPr>
            <p:nvPr/>
          </p:nvSpPr>
          <p:spPr bwMode="auto">
            <a:xfrm>
              <a:off x="4264" y="2642"/>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Times New Roman" pitchFamily="18" charset="0"/>
                </a:rPr>
                <a:t> </a:t>
              </a:r>
              <a:endParaRPr lang="zh-CN" altLang="en-US" sz="1600">
                <a:latin typeface="Times New Roman" pitchFamily="18" charset="0"/>
              </a:endParaRPr>
            </a:p>
          </p:txBody>
        </p:sp>
        <p:sp>
          <p:nvSpPr>
            <p:cNvPr id="61" name="Rectangle 46"/>
            <p:cNvSpPr>
              <a:spLocks noChangeArrowheads="1"/>
            </p:cNvSpPr>
            <p:nvPr/>
          </p:nvSpPr>
          <p:spPr bwMode="auto">
            <a:xfrm>
              <a:off x="1020" y="2606"/>
              <a:ext cx="947"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62" name="Rectangle 47"/>
            <p:cNvSpPr>
              <a:spLocks noChangeArrowheads="1"/>
            </p:cNvSpPr>
            <p:nvPr/>
          </p:nvSpPr>
          <p:spPr bwMode="auto">
            <a:xfrm>
              <a:off x="1119" y="2677"/>
              <a:ext cx="7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dirty="0">
                  <a:solidFill>
                    <a:srgbClr val="000000"/>
                  </a:solidFill>
                  <a:latin typeface="黑体" pitchFamily="2" charset="-122"/>
                  <a:ea typeface="黑体" pitchFamily="2" charset="-122"/>
                </a:rPr>
                <a:t>可表示的负数</a:t>
              </a:r>
              <a:endParaRPr lang="zh-CN" altLang="en-US" sz="1600" dirty="0">
                <a:latin typeface="黑体" pitchFamily="2" charset="-122"/>
                <a:ea typeface="黑体" pitchFamily="2" charset="-122"/>
              </a:endParaRPr>
            </a:p>
          </p:txBody>
        </p:sp>
        <p:sp>
          <p:nvSpPr>
            <p:cNvPr id="63" name="Rectangle 48"/>
            <p:cNvSpPr>
              <a:spLocks noChangeArrowheads="1"/>
            </p:cNvSpPr>
            <p:nvPr/>
          </p:nvSpPr>
          <p:spPr bwMode="auto">
            <a:xfrm>
              <a:off x="1854" y="2674"/>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Times New Roman" pitchFamily="18" charset="0"/>
                </a:rPr>
                <a:t> </a:t>
              </a:r>
              <a:endParaRPr lang="zh-CN" altLang="en-US" sz="1600">
                <a:latin typeface="Times New Roman" pitchFamily="18" charset="0"/>
              </a:endParaRPr>
            </a:p>
          </p:txBody>
        </p:sp>
        <p:sp>
          <p:nvSpPr>
            <p:cNvPr id="64" name="Freeform 49"/>
            <p:cNvSpPr>
              <a:spLocks noEditPoints="1"/>
            </p:cNvSpPr>
            <p:nvPr/>
          </p:nvSpPr>
          <p:spPr bwMode="auto">
            <a:xfrm>
              <a:off x="136" y="3235"/>
              <a:ext cx="5168" cy="89"/>
            </a:xfrm>
            <a:custGeom>
              <a:avLst/>
              <a:gdLst>
                <a:gd name="T0" fmla="*/ 0 w 10337"/>
                <a:gd name="T1" fmla="*/ 1 h 177"/>
                <a:gd name="T2" fmla="*/ 0 w 10337"/>
                <a:gd name="T3" fmla="*/ 1 h 177"/>
                <a:gd name="T4" fmla="*/ 0 w 10337"/>
                <a:gd name="T5" fmla="*/ 1 h 177"/>
                <a:gd name="T6" fmla="*/ 0 w 10337"/>
                <a:gd name="T7" fmla="*/ 1 h 177"/>
                <a:gd name="T8" fmla="*/ 0 w 10337"/>
                <a:gd name="T9" fmla="*/ 1 h 177"/>
                <a:gd name="T10" fmla="*/ 0 w 10337"/>
                <a:gd name="T11" fmla="*/ 1 h 177"/>
                <a:gd name="T12" fmla="*/ 0 w 10337"/>
                <a:gd name="T13" fmla="*/ 1 h 177"/>
                <a:gd name="T14" fmla="*/ 0 w 10337"/>
                <a:gd name="T15" fmla="*/ 0 h 177"/>
                <a:gd name="T16" fmla="*/ 0 w 10337"/>
                <a:gd name="T17" fmla="*/ 1 h 177"/>
                <a:gd name="T18" fmla="*/ 0 w 10337"/>
                <a:gd name="T19" fmla="*/ 0 h 177"/>
                <a:gd name="T20" fmla="*/ 0 w 10337"/>
                <a:gd name="T21" fmla="*/ 1 h 177"/>
                <a:gd name="T22" fmla="*/ 0 w 10337"/>
                <a:gd name="T23" fmla="*/ 1 h 177"/>
                <a:gd name="T24" fmla="*/ 0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ln>
          </p:spPr>
          <p:txBody>
            <a:bodyPr/>
            <a:lstStyle/>
            <a:p>
              <a:endParaRPr lang="zh-CN" altLang="en-US"/>
            </a:p>
          </p:txBody>
        </p:sp>
        <p:sp>
          <p:nvSpPr>
            <p:cNvPr id="65" name="Line 50"/>
            <p:cNvSpPr>
              <a:spLocks noChangeShapeType="1"/>
            </p:cNvSpPr>
            <p:nvPr/>
          </p:nvSpPr>
          <p:spPr bwMode="auto">
            <a:xfrm>
              <a:off x="2704" y="2860"/>
              <a:ext cx="0" cy="42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Line 51"/>
            <p:cNvSpPr>
              <a:spLocks noChangeShapeType="1"/>
            </p:cNvSpPr>
            <p:nvPr/>
          </p:nvSpPr>
          <p:spPr bwMode="auto">
            <a:xfrm>
              <a:off x="845" y="2959"/>
              <a:ext cx="0" cy="321"/>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 name="Rectangle 52"/>
            <p:cNvSpPr>
              <a:spLocks noChangeArrowheads="1"/>
            </p:cNvSpPr>
            <p:nvPr/>
          </p:nvSpPr>
          <p:spPr bwMode="auto">
            <a:xfrm>
              <a:off x="1859" y="3346"/>
              <a:ext cx="60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68" name="Rectangle 53"/>
            <p:cNvSpPr>
              <a:spLocks noChangeArrowheads="1"/>
            </p:cNvSpPr>
            <p:nvPr/>
          </p:nvSpPr>
          <p:spPr bwMode="auto">
            <a:xfrm>
              <a:off x="1958" y="3405"/>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a:t>
              </a:r>
              <a:endParaRPr lang="en-US" altLang="zh-CN" sz="1600">
                <a:latin typeface="Times New Roman" pitchFamily="18" charset="0"/>
              </a:endParaRPr>
            </a:p>
          </p:txBody>
        </p:sp>
        <p:sp>
          <p:nvSpPr>
            <p:cNvPr id="69" name="Rectangle 54"/>
            <p:cNvSpPr>
              <a:spLocks noChangeArrowheads="1"/>
            </p:cNvSpPr>
            <p:nvPr/>
          </p:nvSpPr>
          <p:spPr bwMode="auto">
            <a:xfrm>
              <a:off x="2006" y="3405"/>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2</a:t>
              </a:r>
              <a:endParaRPr lang="en-US" altLang="zh-CN" sz="1600">
                <a:latin typeface="Times New Roman" pitchFamily="18" charset="0"/>
              </a:endParaRPr>
            </a:p>
          </p:txBody>
        </p:sp>
        <p:sp>
          <p:nvSpPr>
            <p:cNvPr id="70" name="Rectangle 55"/>
            <p:cNvSpPr>
              <a:spLocks noChangeArrowheads="1"/>
            </p:cNvSpPr>
            <p:nvPr/>
          </p:nvSpPr>
          <p:spPr bwMode="auto">
            <a:xfrm>
              <a:off x="2078" y="3377"/>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b="0">
                  <a:solidFill>
                    <a:srgbClr val="000000"/>
                  </a:solidFill>
                  <a:latin typeface="Times New Roman" pitchFamily="18" charset="0"/>
                </a:rPr>
                <a:t>-</a:t>
              </a:r>
              <a:endParaRPr lang="en-US" altLang="zh-CN" sz="1600">
                <a:latin typeface="Times New Roman" pitchFamily="18" charset="0"/>
              </a:endParaRPr>
            </a:p>
          </p:txBody>
        </p:sp>
        <p:sp>
          <p:nvSpPr>
            <p:cNvPr id="71" name="Rectangle 56"/>
            <p:cNvSpPr>
              <a:spLocks noChangeArrowheads="1"/>
            </p:cNvSpPr>
            <p:nvPr/>
          </p:nvSpPr>
          <p:spPr bwMode="auto">
            <a:xfrm>
              <a:off x="2109" y="3377"/>
              <a:ext cx="15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a:solidFill>
                    <a:srgbClr val="000000"/>
                  </a:solidFill>
                  <a:latin typeface="黑体" pitchFamily="2" charset="-122"/>
                  <a:ea typeface="黑体" pitchFamily="2" charset="-122"/>
                </a:rPr>
                <a:t>126</a:t>
              </a:r>
              <a:endParaRPr lang="en-US" altLang="zh-CN" sz="1600">
                <a:latin typeface="黑体" pitchFamily="2" charset="-122"/>
                <a:ea typeface="黑体" pitchFamily="2" charset="-122"/>
              </a:endParaRPr>
            </a:p>
          </p:txBody>
        </p:sp>
        <p:sp>
          <p:nvSpPr>
            <p:cNvPr id="72" name="Rectangle 57"/>
            <p:cNvSpPr>
              <a:spLocks noChangeArrowheads="1"/>
            </p:cNvSpPr>
            <p:nvPr/>
          </p:nvSpPr>
          <p:spPr bwMode="auto">
            <a:xfrm>
              <a:off x="2253" y="3377"/>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300" b="0">
                  <a:solidFill>
                    <a:srgbClr val="000000"/>
                  </a:solidFill>
                  <a:latin typeface="Times New Roman" pitchFamily="18" charset="0"/>
                </a:rPr>
                <a:t> </a:t>
              </a:r>
              <a:endParaRPr lang="zh-CN" altLang="en-US" sz="1600">
                <a:latin typeface="Times New Roman" pitchFamily="18" charset="0"/>
              </a:endParaRPr>
            </a:p>
          </p:txBody>
        </p:sp>
        <p:sp>
          <p:nvSpPr>
            <p:cNvPr id="73" name="Rectangle 58"/>
            <p:cNvSpPr>
              <a:spLocks noChangeArrowheads="1"/>
            </p:cNvSpPr>
            <p:nvPr/>
          </p:nvSpPr>
          <p:spPr bwMode="auto">
            <a:xfrm>
              <a:off x="2581" y="3357"/>
              <a:ext cx="33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74" name="Rectangle 59"/>
            <p:cNvSpPr>
              <a:spLocks noChangeArrowheads="1"/>
            </p:cNvSpPr>
            <p:nvPr/>
          </p:nvSpPr>
          <p:spPr bwMode="auto">
            <a:xfrm>
              <a:off x="2680" y="3416"/>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0</a:t>
              </a:r>
              <a:endParaRPr lang="en-US" altLang="zh-CN" sz="1600">
                <a:latin typeface="Times New Roman" pitchFamily="18" charset="0"/>
              </a:endParaRPr>
            </a:p>
          </p:txBody>
        </p:sp>
        <p:sp>
          <p:nvSpPr>
            <p:cNvPr id="75" name="Rectangle 60"/>
            <p:cNvSpPr>
              <a:spLocks noChangeArrowheads="1"/>
            </p:cNvSpPr>
            <p:nvPr/>
          </p:nvSpPr>
          <p:spPr bwMode="auto">
            <a:xfrm>
              <a:off x="2752" y="3416"/>
              <a:ext cx="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900" b="0">
                  <a:solidFill>
                    <a:srgbClr val="000000"/>
                  </a:solidFill>
                  <a:latin typeface="Times New Roman" pitchFamily="18" charset="0"/>
                </a:rPr>
                <a:t> </a:t>
              </a:r>
              <a:endParaRPr lang="zh-CN" altLang="en-US" sz="1600">
                <a:latin typeface="Times New Roman" pitchFamily="18" charset="0"/>
              </a:endParaRPr>
            </a:p>
          </p:txBody>
        </p:sp>
        <p:sp>
          <p:nvSpPr>
            <p:cNvPr id="76" name="Rectangle 61"/>
            <p:cNvSpPr>
              <a:spLocks noChangeArrowheads="1"/>
            </p:cNvSpPr>
            <p:nvPr/>
          </p:nvSpPr>
          <p:spPr bwMode="auto">
            <a:xfrm>
              <a:off x="3003" y="3357"/>
              <a:ext cx="497"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77" name="Rectangle 62"/>
            <p:cNvSpPr>
              <a:spLocks noChangeArrowheads="1"/>
            </p:cNvSpPr>
            <p:nvPr/>
          </p:nvSpPr>
          <p:spPr bwMode="auto">
            <a:xfrm>
              <a:off x="3102" y="3416"/>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2</a:t>
              </a:r>
              <a:endParaRPr lang="en-US" altLang="zh-CN" sz="1600">
                <a:latin typeface="Times New Roman" pitchFamily="18" charset="0"/>
              </a:endParaRPr>
            </a:p>
          </p:txBody>
        </p:sp>
        <p:sp>
          <p:nvSpPr>
            <p:cNvPr id="78" name="Rectangle 63"/>
            <p:cNvSpPr>
              <a:spLocks noChangeArrowheads="1"/>
            </p:cNvSpPr>
            <p:nvPr/>
          </p:nvSpPr>
          <p:spPr bwMode="auto">
            <a:xfrm>
              <a:off x="3174" y="3389"/>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b="0">
                  <a:solidFill>
                    <a:srgbClr val="000000"/>
                  </a:solidFill>
                  <a:latin typeface="Times New Roman" pitchFamily="18" charset="0"/>
                </a:rPr>
                <a:t>-</a:t>
              </a:r>
              <a:endParaRPr lang="en-US" altLang="zh-CN" sz="1600">
                <a:latin typeface="Times New Roman" pitchFamily="18" charset="0"/>
              </a:endParaRPr>
            </a:p>
          </p:txBody>
        </p:sp>
        <p:sp>
          <p:nvSpPr>
            <p:cNvPr id="79" name="Rectangle 64"/>
            <p:cNvSpPr>
              <a:spLocks noChangeArrowheads="1"/>
            </p:cNvSpPr>
            <p:nvPr/>
          </p:nvSpPr>
          <p:spPr bwMode="auto">
            <a:xfrm>
              <a:off x="3206" y="3389"/>
              <a:ext cx="15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a:solidFill>
                    <a:srgbClr val="000000"/>
                  </a:solidFill>
                  <a:latin typeface="黑体" pitchFamily="2" charset="-122"/>
                  <a:ea typeface="黑体" pitchFamily="2" charset="-122"/>
                </a:rPr>
                <a:t>126</a:t>
              </a:r>
              <a:endParaRPr lang="en-US" altLang="zh-CN" sz="1600">
                <a:latin typeface="黑体" pitchFamily="2" charset="-122"/>
                <a:ea typeface="黑体" pitchFamily="2" charset="-122"/>
              </a:endParaRPr>
            </a:p>
          </p:txBody>
        </p:sp>
        <p:sp>
          <p:nvSpPr>
            <p:cNvPr id="80" name="Rectangle 65"/>
            <p:cNvSpPr>
              <a:spLocks noChangeArrowheads="1"/>
            </p:cNvSpPr>
            <p:nvPr/>
          </p:nvSpPr>
          <p:spPr bwMode="auto">
            <a:xfrm>
              <a:off x="3349" y="3389"/>
              <a:ext cx="2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300" b="0">
                  <a:solidFill>
                    <a:srgbClr val="000000"/>
                  </a:solidFill>
                  <a:latin typeface="Times New Roman" pitchFamily="18" charset="0"/>
                </a:rPr>
                <a:t> </a:t>
              </a:r>
              <a:endParaRPr lang="zh-CN" altLang="en-US" sz="1600">
                <a:latin typeface="Times New Roman" pitchFamily="18" charset="0"/>
              </a:endParaRPr>
            </a:p>
          </p:txBody>
        </p:sp>
        <p:sp>
          <p:nvSpPr>
            <p:cNvPr id="81" name="Rectangle 66"/>
            <p:cNvSpPr>
              <a:spLocks noChangeArrowheads="1"/>
            </p:cNvSpPr>
            <p:nvPr/>
          </p:nvSpPr>
          <p:spPr bwMode="auto">
            <a:xfrm>
              <a:off x="3944" y="3325"/>
              <a:ext cx="122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82" name="Rectangle 67"/>
            <p:cNvSpPr>
              <a:spLocks noChangeArrowheads="1"/>
            </p:cNvSpPr>
            <p:nvPr/>
          </p:nvSpPr>
          <p:spPr bwMode="auto">
            <a:xfrm>
              <a:off x="4043" y="3383"/>
              <a:ext cx="12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(2</a:t>
              </a:r>
              <a:endParaRPr lang="en-US" altLang="zh-CN" sz="1600">
                <a:latin typeface="Times New Roman" pitchFamily="18" charset="0"/>
              </a:endParaRPr>
            </a:p>
          </p:txBody>
        </p:sp>
        <p:sp>
          <p:nvSpPr>
            <p:cNvPr id="83" name="Rectangle 68"/>
            <p:cNvSpPr>
              <a:spLocks noChangeArrowheads="1"/>
            </p:cNvSpPr>
            <p:nvPr/>
          </p:nvSpPr>
          <p:spPr bwMode="auto">
            <a:xfrm>
              <a:off x="4162" y="3383"/>
              <a:ext cx="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a:t>
              </a:r>
              <a:endParaRPr lang="en-US" altLang="zh-CN" sz="1600">
                <a:latin typeface="Times New Roman" pitchFamily="18" charset="0"/>
              </a:endParaRPr>
            </a:p>
          </p:txBody>
        </p:sp>
        <p:sp>
          <p:nvSpPr>
            <p:cNvPr id="84" name="Rectangle 69"/>
            <p:cNvSpPr>
              <a:spLocks noChangeArrowheads="1"/>
            </p:cNvSpPr>
            <p:nvPr/>
          </p:nvSpPr>
          <p:spPr bwMode="auto">
            <a:xfrm>
              <a:off x="4210"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2</a:t>
              </a:r>
              <a:endParaRPr lang="en-US" altLang="zh-CN" sz="1600">
                <a:latin typeface="Times New Roman" pitchFamily="18" charset="0"/>
              </a:endParaRPr>
            </a:p>
          </p:txBody>
        </p:sp>
        <p:sp>
          <p:nvSpPr>
            <p:cNvPr id="85" name="Rectangle 70"/>
            <p:cNvSpPr>
              <a:spLocks noChangeArrowheads="1"/>
            </p:cNvSpPr>
            <p:nvPr/>
          </p:nvSpPr>
          <p:spPr bwMode="auto">
            <a:xfrm>
              <a:off x="4282"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b="0">
                  <a:solidFill>
                    <a:srgbClr val="000000"/>
                  </a:solidFill>
                  <a:latin typeface="Times New Roman" pitchFamily="18" charset="0"/>
                </a:rPr>
                <a:t>-</a:t>
              </a:r>
              <a:endParaRPr lang="en-US" altLang="zh-CN" sz="1600">
                <a:latin typeface="Times New Roman" pitchFamily="18" charset="0"/>
              </a:endParaRPr>
            </a:p>
          </p:txBody>
        </p:sp>
        <p:sp>
          <p:nvSpPr>
            <p:cNvPr id="86" name="Rectangle 71"/>
            <p:cNvSpPr>
              <a:spLocks noChangeArrowheads="1"/>
            </p:cNvSpPr>
            <p:nvPr/>
          </p:nvSpPr>
          <p:spPr bwMode="auto">
            <a:xfrm>
              <a:off x="4314" y="3355"/>
              <a:ext cx="5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a:solidFill>
                    <a:srgbClr val="000000"/>
                  </a:solidFill>
                  <a:latin typeface="Times New Roman" pitchFamily="18" charset="0"/>
                  <a:ea typeface="黑体" pitchFamily="2" charset="-122"/>
                </a:rPr>
                <a:t>2</a:t>
              </a:r>
              <a:endParaRPr lang="en-US" altLang="zh-CN" sz="1600">
                <a:latin typeface="Times New Roman" pitchFamily="18" charset="0"/>
                <a:ea typeface="黑体" pitchFamily="2" charset="-122"/>
              </a:endParaRPr>
            </a:p>
          </p:txBody>
        </p:sp>
        <p:sp>
          <p:nvSpPr>
            <p:cNvPr id="87" name="Rectangle 72"/>
            <p:cNvSpPr>
              <a:spLocks noChangeArrowheads="1"/>
            </p:cNvSpPr>
            <p:nvPr/>
          </p:nvSpPr>
          <p:spPr bwMode="auto">
            <a:xfrm>
              <a:off x="4361" y="3355"/>
              <a:ext cx="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a:solidFill>
                    <a:srgbClr val="000000"/>
                  </a:solidFill>
                  <a:latin typeface="Times New Roman" pitchFamily="18" charset="0"/>
                </a:rPr>
                <a:t>3</a:t>
              </a:r>
              <a:endParaRPr lang="en-US" altLang="zh-CN" sz="1600">
                <a:latin typeface="Times New Roman" pitchFamily="18" charset="0"/>
              </a:endParaRPr>
            </a:p>
          </p:txBody>
        </p:sp>
        <p:sp>
          <p:nvSpPr>
            <p:cNvPr id="88" name="Rectangle 73"/>
            <p:cNvSpPr>
              <a:spLocks noChangeArrowheads="1"/>
            </p:cNvSpPr>
            <p:nvPr/>
          </p:nvSpPr>
          <p:spPr bwMode="auto">
            <a:xfrm>
              <a:off x="4409"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a:t>
              </a:r>
              <a:endParaRPr lang="en-US" altLang="zh-CN" sz="1600">
                <a:latin typeface="Times New Roman" pitchFamily="18" charset="0"/>
              </a:endParaRPr>
            </a:p>
          </p:txBody>
        </p:sp>
        <p:sp>
          <p:nvSpPr>
            <p:cNvPr id="89" name="Rectangle 74"/>
            <p:cNvSpPr>
              <a:spLocks noChangeArrowheads="1"/>
            </p:cNvSpPr>
            <p:nvPr/>
          </p:nvSpPr>
          <p:spPr bwMode="auto">
            <a:xfrm>
              <a:off x="4457" y="3383"/>
              <a:ext cx="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900" b="0">
                  <a:solidFill>
                    <a:srgbClr val="000000"/>
                  </a:solidFill>
                  <a:latin typeface="Times New Roman" pitchFamily="18" charset="0"/>
                </a:rPr>
                <a:t> </a:t>
              </a:r>
              <a:endParaRPr lang="zh-CN" altLang="en-US" sz="1600">
                <a:latin typeface="Times New Roman" pitchFamily="18" charset="0"/>
              </a:endParaRPr>
            </a:p>
          </p:txBody>
        </p:sp>
        <p:sp>
          <p:nvSpPr>
            <p:cNvPr id="90" name="Rectangle 75"/>
            <p:cNvSpPr>
              <a:spLocks noChangeArrowheads="1"/>
            </p:cNvSpPr>
            <p:nvPr/>
          </p:nvSpPr>
          <p:spPr bwMode="auto">
            <a:xfrm>
              <a:off x="4493" y="3383"/>
              <a:ext cx="108"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400" b="0">
                  <a:solidFill>
                    <a:srgbClr val="000000"/>
                  </a:solidFill>
                  <a:latin typeface="Times New Roman" pitchFamily="18" charset="0"/>
                </a:rPr>
                <a:t>×</a:t>
              </a:r>
              <a:endParaRPr lang="en-US" altLang="zh-CN" sz="1400">
                <a:latin typeface="Times New Roman" pitchFamily="18" charset="0"/>
              </a:endParaRPr>
            </a:p>
          </p:txBody>
        </p:sp>
        <p:sp>
          <p:nvSpPr>
            <p:cNvPr id="91" name="Rectangle 76"/>
            <p:cNvSpPr>
              <a:spLocks noChangeArrowheads="1"/>
            </p:cNvSpPr>
            <p:nvPr/>
          </p:nvSpPr>
          <p:spPr bwMode="auto">
            <a:xfrm>
              <a:off x="4573"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900" b="0">
                  <a:solidFill>
                    <a:srgbClr val="000000"/>
                  </a:solidFill>
                  <a:latin typeface="Times New Roman" pitchFamily="18" charset="0"/>
                </a:rPr>
                <a:t>2</a:t>
              </a:r>
              <a:endParaRPr lang="en-US" altLang="zh-CN" sz="1600">
                <a:latin typeface="Times New Roman" pitchFamily="18" charset="0"/>
              </a:endParaRPr>
            </a:p>
          </p:txBody>
        </p:sp>
        <p:sp>
          <p:nvSpPr>
            <p:cNvPr id="92" name="Rectangle 77"/>
            <p:cNvSpPr>
              <a:spLocks noChangeArrowheads="1"/>
            </p:cNvSpPr>
            <p:nvPr/>
          </p:nvSpPr>
          <p:spPr bwMode="auto">
            <a:xfrm>
              <a:off x="4645" y="3355"/>
              <a:ext cx="1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300">
                  <a:solidFill>
                    <a:srgbClr val="000000"/>
                  </a:solidFill>
                  <a:latin typeface="Times New Roman" pitchFamily="18" charset="0"/>
                </a:rPr>
                <a:t>127</a:t>
              </a:r>
              <a:endParaRPr lang="en-US" altLang="zh-CN" sz="1600">
                <a:latin typeface="Times New Roman" pitchFamily="18" charset="0"/>
              </a:endParaRPr>
            </a:p>
          </p:txBody>
        </p:sp>
        <p:sp>
          <p:nvSpPr>
            <p:cNvPr id="93" name="Rectangle 78"/>
            <p:cNvSpPr>
              <a:spLocks noChangeArrowheads="1"/>
            </p:cNvSpPr>
            <p:nvPr/>
          </p:nvSpPr>
          <p:spPr bwMode="auto">
            <a:xfrm>
              <a:off x="4787" y="3355"/>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300" b="0">
                  <a:solidFill>
                    <a:srgbClr val="000000"/>
                  </a:solidFill>
                  <a:latin typeface="Times New Roman" pitchFamily="18" charset="0"/>
                </a:rPr>
                <a:t> </a:t>
              </a:r>
              <a:endParaRPr lang="zh-CN" altLang="en-US" sz="1600">
                <a:latin typeface="Times New Roman" pitchFamily="18" charset="0"/>
              </a:endParaRPr>
            </a:p>
          </p:txBody>
        </p:sp>
        <p:sp>
          <p:nvSpPr>
            <p:cNvPr id="94" name="Line 79"/>
            <p:cNvSpPr>
              <a:spLocks noChangeShapeType="1"/>
            </p:cNvSpPr>
            <p:nvPr/>
          </p:nvSpPr>
          <p:spPr bwMode="auto">
            <a:xfrm>
              <a:off x="2184" y="2971"/>
              <a:ext cx="0" cy="297"/>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 name="Rectangle 80"/>
            <p:cNvSpPr>
              <a:spLocks noChangeArrowheads="1"/>
            </p:cNvSpPr>
            <p:nvPr/>
          </p:nvSpPr>
          <p:spPr bwMode="auto">
            <a:xfrm>
              <a:off x="857" y="2979"/>
              <a:ext cx="1318" cy="2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96" name="Line 81"/>
            <p:cNvSpPr>
              <a:spLocks noChangeShapeType="1"/>
            </p:cNvSpPr>
            <p:nvPr/>
          </p:nvSpPr>
          <p:spPr bwMode="auto">
            <a:xfrm>
              <a:off x="3236" y="2949"/>
              <a:ext cx="0" cy="319"/>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7" name="Line 82"/>
            <p:cNvSpPr>
              <a:spLocks noChangeShapeType="1"/>
            </p:cNvSpPr>
            <p:nvPr/>
          </p:nvSpPr>
          <p:spPr bwMode="auto">
            <a:xfrm>
              <a:off x="4586" y="2958"/>
              <a:ext cx="0" cy="299"/>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8" name="Rectangle 83"/>
            <p:cNvSpPr>
              <a:spLocks noChangeArrowheads="1"/>
            </p:cNvSpPr>
            <p:nvPr/>
          </p:nvSpPr>
          <p:spPr bwMode="auto">
            <a:xfrm>
              <a:off x="3247" y="2970"/>
              <a:ext cx="1318" cy="2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99" name="Rectangle 84"/>
            <p:cNvSpPr>
              <a:spLocks noChangeArrowheads="1"/>
            </p:cNvSpPr>
            <p:nvPr/>
          </p:nvSpPr>
          <p:spPr bwMode="auto">
            <a:xfrm>
              <a:off x="3247" y="2970"/>
              <a:ext cx="1318" cy="287"/>
            </a:xfrm>
            <a:prstGeom prst="rect">
              <a:avLst/>
            </a:prstGeom>
            <a:noFill/>
            <a:ln w="11113">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endParaRPr lang="zh-CN" altLang="en-US" sz="1600">
                <a:latin typeface="Times New Roman" pitchFamily="18" charset="0"/>
              </a:endParaRPr>
            </a:p>
          </p:txBody>
        </p:sp>
        <p:sp>
          <p:nvSpPr>
            <p:cNvPr id="100" name="Rectangle 85"/>
            <p:cNvSpPr>
              <a:spLocks noChangeArrowheads="1"/>
            </p:cNvSpPr>
            <p:nvPr/>
          </p:nvSpPr>
          <p:spPr bwMode="auto">
            <a:xfrm>
              <a:off x="4694" y="3033"/>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黑体" pitchFamily="2" charset="-122"/>
                  <a:ea typeface="黑体" pitchFamily="2" charset="-122"/>
                </a:rPr>
                <a:t>正上溢</a:t>
              </a:r>
              <a:endParaRPr lang="zh-CN" altLang="en-US" sz="1600">
                <a:latin typeface="黑体" pitchFamily="2" charset="-122"/>
                <a:ea typeface="黑体" pitchFamily="2" charset="-122"/>
              </a:endParaRPr>
            </a:p>
          </p:txBody>
        </p:sp>
        <p:sp>
          <p:nvSpPr>
            <p:cNvPr id="101" name="Rectangle 86"/>
            <p:cNvSpPr>
              <a:spLocks noChangeArrowheads="1"/>
            </p:cNvSpPr>
            <p:nvPr/>
          </p:nvSpPr>
          <p:spPr bwMode="auto">
            <a:xfrm>
              <a:off x="5061" y="3028"/>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Times New Roman" pitchFamily="18" charset="0"/>
                </a:rPr>
                <a:t> </a:t>
              </a:r>
              <a:endParaRPr lang="zh-CN" altLang="en-US" sz="1600">
                <a:latin typeface="Times New Roman" pitchFamily="18" charset="0"/>
              </a:endParaRPr>
            </a:p>
          </p:txBody>
        </p:sp>
        <p:sp>
          <p:nvSpPr>
            <p:cNvPr id="102" name="Rectangle 87"/>
            <p:cNvSpPr>
              <a:spLocks noChangeArrowheads="1"/>
            </p:cNvSpPr>
            <p:nvPr/>
          </p:nvSpPr>
          <p:spPr bwMode="auto">
            <a:xfrm>
              <a:off x="234" y="3033"/>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黑体" pitchFamily="2" charset="-122"/>
                  <a:ea typeface="黑体" pitchFamily="2" charset="-122"/>
                </a:rPr>
                <a:t>负上溢</a:t>
              </a:r>
              <a:endParaRPr lang="zh-CN" altLang="en-US" sz="1600">
                <a:latin typeface="黑体" pitchFamily="2" charset="-122"/>
                <a:ea typeface="黑体" pitchFamily="2" charset="-122"/>
              </a:endParaRPr>
            </a:p>
          </p:txBody>
        </p:sp>
        <p:sp>
          <p:nvSpPr>
            <p:cNvPr id="103" name="Rectangle 88"/>
            <p:cNvSpPr>
              <a:spLocks noChangeArrowheads="1"/>
            </p:cNvSpPr>
            <p:nvPr/>
          </p:nvSpPr>
          <p:spPr bwMode="auto">
            <a:xfrm>
              <a:off x="602" y="3029"/>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700" b="0">
                  <a:solidFill>
                    <a:srgbClr val="000000"/>
                  </a:solidFill>
                  <a:latin typeface="Times New Roman" pitchFamily="18" charset="0"/>
                </a:rPr>
                <a:t> </a:t>
              </a:r>
              <a:endParaRPr lang="zh-CN" altLang="en-US" sz="16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28" name="矩形 27"/>
          <p:cNvSpPr/>
          <p:nvPr/>
        </p:nvSpPr>
        <p:spPr>
          <a:xfrm>
            <a:off x="490100" y="1700808"/>
            <a:ext cx="8653900" cy="1015663"/>
          </a:xfrm>
          <a:prstGeom prst="rect">
            <a:avLst/>
          </a:prstGeom>
        </p:spPr>
        <p:txBody>
          <a:bodyPr wrap="square">
            <a:spAutoFit/>
          </a:bodyPr>
          <a:lstStyle/>
          <a:p>
            <a:pPr marL="342900" indent="-342900">
              <a:lnSpc>
                <a:spcPct val="150000"/>
              </a:lnSpc>
              <a:buFont typeface="Wingdings" charset="2"/>
              <a:buChar char="Ø"/>
            </a:pPr>
            <a:r>
              <a:rPr kumimoji="1" lang="zh-CN" altLang="en-US" sz="2000" b="1" dirty="0" smtClean="0">
                <a:solidFill>
                  <a:srgbClr val="000000"/>
                </a:solidFill>
                <a:latin typeface="微软雅黑" pitchFamily="34" charset="-122"/>
                <a:ea typeface="微软雅黑" pitchFamily="34" charset="-122"/>
              </a:rPr>
              <a:t>机器数与真值之间的转换</a:t>
            </a:r>
            <a:endParaRPr kumimoji="1" lang="en-US" altLang="zh-CN" sz="2000" b="1"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b="1" dirty="0">
                <a:solidFill>
                  <a:srgbClr val="000000"/>
                </a:solidFill>
                <a:latin typeface="微软雅黑" pitchFamily="34" charset="-122"/>
                <a:ea typeface="微软雅黑" pitchFamily="34" charset="-122"/>
              </a:rPr>
              <a:t>求单精度浮点数</a:t>
            </a:r>
            <a:r>
              <a:rPr kumimoji="1" lang="en-GB" altLang="zh-CN" sz="2000" b="1" dirty="0">
                <a:solidFill>
                  <a:srgbClr val="000000"/>
                </a:solidFill>
                <a:latin typeface="微软雅黑" pitchFamily="34" charset="-122"/>
                <a:ea typeface="微软雅黑" pitchFamily="34" charset="-122"/>
              </a:rPr>
              <a:t>BEE00000H </a:t>
            </a:r>
            <a:r>
              <a:rPr kumimoji="1" lang="zh-CN" altLang="en-US" sz="2000" b="1" dirty="0">
                <a:solidFill>
                  <a:srgbClr val="000000"/>
                </a:solidFill>
                <a:latin typeface="微软雅黑" pitchFamily="34" charset="-122"/>
                <a:ea typeface="微软雅黑" pitchFamily="34" charset="-122"/>
              </a:rPr>
              <a:t>的真值</a:t>
            </a:r>
            <a:endParaRPr kumimoji="1" lang="en-US" altLang="zh-CN" sz="2000" b="1" dirty="0">
              <a:solidFill>
                <a:srgbClr val="000000"/>
              </a:solidFill>
              <a:latin typeface="微软雅黑" pitchFamily="34" charset="-122"/>
              <a:ea typeface="微软雅黑" pitchFamily="34" charset="-122"/>
            </a:endParaRPr>
          </a:p>
        </p:txBody>
      </p:sp>
      <p:grpSp>
        <p:nvGrpSpPr>
          <p:cNvPr id="7" name="组合 6"/>
          <p:cNvGrpSpPr/>
          <p:nvPr/>
        </p:nvGrpSpPr>
        <p:grpSpPr>
          <a:xfrm>
            <a:off x="4076625" y="1027127"/>
            <a:ext cx="4677518" cy="605921"/>
            <a:chOff x="1259632" y="2657548"/>
            <a:chExt cx="5001046" cy="680972"/>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itchFamily="18"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0" name="Line 8"/>
            <p:cNvSpPr>
              <a:spLocks noChangeShapeType="1"/>
            </p:cNvSpPr>
            <p:nvPr/>
          </p:nvSpPr>
          <p:spPr bwMode="auto">
            <a:xfrm>
              <a:off x="2635994" y="2970220"/>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1"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itchFamily="18" charset="0"/>
                </a:rPr>
                <a:t>S</a:t>
              </a:r>
              <a:endParaRPr lang="en-US" altLang="zh-CN" sz="1800" dirty="0">
                <a:solidFill>
                  <a:srgbClr val="FF9900"/>
                </a:solidFill>
                <a:latin typeface="Times New Roman" pitchFamily="18" charset="0"/>
              </a:endParaRPr>
            </a:p>
          </p:txBody>
        </p:sp>
        <p:sp>
          <p:nvSpPr>
            <p:cNvPr id="12" name="Text Box 10"/>
            <p:cNvSpPr txBox="1">
              <a:spLocks noChangeArrowheads="1"/>
            </p:cNvSpPr>
            <p:nvPr/>
          </p:nvSpPr>
          <p:spPr bwMode="auto">
            <a:xfrm>
              <a:off x="1693020" y="2952179"/>
              <a:ext cx="87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ea typeface="黑体" pitchFamily="2" charset="-122"/>
                </a:rPr>
                <a:t>阶码</a:t>
              </a:r>
              <a:r>
                <a:rPr lang="en-US" altLang="zh-CN" sz="1800" dirty="0">
                  <a:solidFill>
                    <a:srgbClr val="CC0000"/>
                  </a:solidFill>
                  <a:ea typeface="黑体" pitchFamily="2" charset="-122"/>
                </a:rPr>
                <a:t>E</a:t>
              </a:r>
              <a:endParaRPr lang="en-US" altLang="zh-CN" sz="1800" dirty="0">
                <a:solidFill>
                  <a:srgbClr val="CC0000"/>
                </a:solidFill>
                <a:ea typeface="黑体" pitchFamily="2" charset="-122"/>
              </a:endParaRPr>
            </a:p>
          </p:txBody>
        </p:sp>
        <p:sp>
          <p:nvSpPr>
            <p:cNvPr id="13"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ea typeface="黑体" pitchFamily="2" charset="-122"/>
                </a:rPr>
                <a:t>尾数</a:t>
              </a:r>
              <a:r>
                <a:rPr lang="en-US" altLang="zh-CN" sz="1800" dirty="0" smtClean="0">
                  <a:solidFill>
                    <a:schemeClr val="accent2"/>
                  </a:solidFill>
                  <a:ea typeface="黑体" pitchFamily="2" charset="-122"/>
                </a:rPr>
                <a:t>M</a:t>
              </a:r>
              <a:r>
                <a:rPr lang="zh-CN" altLang="en-US" sz="1800" dirty="0" smtClean="0">
                  <a:solidFill>
                    <a:schemeClr val="accent2"/>
                  </a:solidFill>
                  <a:ea typeface="黑体" pitchFamily="2" charset="-122"/>
                </a:rPr>
                <a:t>（</a:t>
              </a:r>
              <a:r>
                <a:rPr lang="en-US" altLang="zh-CN" sz="1800" dirty="0" smtClean="0">
                  <a:solidFill>
                    <a:schemeClr val="accent2"/>
                  </a:solidFill>
                  <a:ea typeface="黑体" pitchFamily="2" charset="-122"/>
                </a:rPr>
                <a:t>23</a:t>
              </a:r>
              <a:r>
                <a:rPr lang="zh-CN" altLang="en-US" sz="1800" dirty="0" smtClean="0">
                  <a:solidFill>
                    <a:schemeClr val="accent2"/>
                  </a:solidFill>
                  <a:ea typeface="黑体" pitchFamily="2" charset="-122"/>
                </a:rPr>
                <a:t>位）</a:t>
              </a:r>
              <a:endParaRPr lang="en-US" altLang="zh-CN" sz="1800" dirty="0">
                <a:solidFill>
                  <a:schemeClr val="accent2"/>
                </a:solidFill>
                <a:ea typeface="黑体" pitchFamily="2" charset="-122"/>
              </a:endParaRPr>
            </a:p>
          </p:txBody>
        </p:sp>
        <p:sp>
          <p:nvSpPr>
            <p:cNvPr id="14"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0</a:t>
              </a:r>
              <a:endParaRPr lang="en-US" altLang="zh-CN" sz="1800" dirty="0">
                <a:latin typeface="Times New Roman" pitchFamily="18" charset="0"/>
              </a:endParaRPr>
            </a:p>
          </p:txBody>
        </p:sp>
        <p:sp>
          <p:nvSpPr>
            <p:cNvPr id="15"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1</a:t>
              </a:r>
              <a:endParaRPr lang="en-US" altLang="zh-CN" sz="1800" dirty="0">
                <a:latin typeface="Times New Roman" pitchFamily="18" charset="0"/>
              </a:endParaRPr>
            </a:p>
          </p:txBody>
        </p:sp>
        <p:sp>
          <p:nvSpPr>
            <p:cNvPr id="16" name="Text Box 9"/>
            <p:cNvSpPr txBox="1">
              <a:spLocks noChangeArrowheads="1"/>
            </p:cNvSpPr>
            <p:nvPr/>
          </p:nvSpPr>
          <p:spPr bwMode="auto">
            <a:xfrm>
              <a:off x="233200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8</a:t>
              </a:r>
              <a:endParaRPr lang="en-US" altLang="zh-CN" sz="1800" dirty="0">
                <a:latin typeface="Times New Roman" pitchFamily="18" charset="0"/>
              </a:endParaRPr>
            </a:p>
          </p:txBody>
        </p:sp>
        <p:sp>
          <p:nvSpPr>
            <p:cNvPr id="17"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31</a:t>
              </a:r>
              <a:endParaRPr lang="en-US" altLang="zh-CN" sz="1800" dirty="0">
                <a:latin typeface="Times New Roman" pitchFamily="18" charset="0"/>
              </a:endParaRPr>
            </a:p>
          </p:txBody>
        </p:sp>
        <p:sp>
          <p:nvSpPr>
            <p:cNvPr id="18" name="Text Box 9"/>
            <p:cNvSpPr txBox="1">
              <a:spLocks noChangeArrowheads="1"/>
            </p:cNvSpPr>
            <p:nvPr/>
          </p:nvSpPr>
          <p:spPr bwMode="auto">
            <a:xfrm>
              <a:off x="255204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9</a:t>
              </a:r>
              <a:endParaRPr lang="en-US" altLang="zh-CN" sz="1800" dirty="0">
                <a:latin typeface="Times New Roman" pitchFamily="18" charset="0"/>
              </a:endParaRPr>
            </a:p>
          </p:txBody>
        </p:sp>
      </p:grpSp>
      <p:sp>
        <p:nvSpPr>
          <p:cNvPr id="111" name="Rectangle 3"/>
          <p:cNvSpPr txBox="1">
            <a:spLocks noChangeArrowheads="1"/>
          </p:cNvSpPr>
          <p:nvPr/>
        </p:nvSpPr>
        <p:spPr bwMode="auto">
          <a:xfrm>
            <a:off x="914722" y="2891209"/>
            <a:ext cx="790575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03200" indent="-203200" algn="l" rtl="0" eaLnBrk="0" fontAlgn="base" hangingPunct="0">
              <a:lnSpc>
                <a:spcPct val="120000"/>
              </a:lnSpc>
              <a:spcBef>
                <a:spcPct val="10000"/>
              </a:spcBef>
              <a:spcAft>
                <a:spcPct val="0"/>
              </a:spcAft>
              <a:buClr>
                <a:schemeClr val="tx1"/>
              </a:buClr>
              <a:buSzPct val="60000"/>
              <a:buFont typeface="Wingdings" charset="2"/>
              <a:buChar char="u"/>
              <a:defRPr sz="2200" b="1" kern="1200">
                <a:solidFill>
                  <a:schemeClr val="tx1"/>
                </a:solidFill>
                <a:latin typeface="+mn-lt"/>
                <a:ea typeface="+mn-ea"/>
                <a:cs typeface="+mn-cs"/>
              </a:defRPr>
            </a:lvl1pPr>
            <a:lvl2pPr marL="685800" indent="-190500" algn="l" rtl="0" eaLnBrk="0" fontAlgn="base" hangingPunct="0">
              <a:lnSpc>
                <a:spcPct val="120000"/>
              </a:lnSpc>
              <a:spcBef>
                <a:spcPct val="10000"/>
              </a:spcBef>
              <a:spcAft>
                <a:spcPct val="0"/>
              </a:spcAft>
              <a:buSzPct val="100000"/>
              <a:buChar char="•"/>
              <a:defRPr sz="2000" b="1" kern="1200">
                <a:solidFill>
                  <a:srgbClr val="0000FF"/>
                </a:solidFill>
                <a:latin typeface="+mn-lt"/>
                <a:ea typeface="+mn-ea"/>
                <a:cs typeface="+mn-cs"/>
              </a:defRPr>
            </a:lvl2pPr>
            <a:lvl3pPr marL="1257300" indent="-342900" algn="l" rtl="0" eaLnBrk="0" fontAlgn="base" hangingPunct="0">
              <a:lnSpc>
                <a:spcPct val="120000"/>
              </a:lnSpc>
              <a:spcBef>
                <a:spcPct val="10000"/>
              </a:spcBef>
              <a:spcAft>
                <a:spcPct val="0"/>
              </a:spcAft>
              <a:buSzPct val="100000"/>
              <a:buChar char="-"/>
              <a:defRPr b="1" kern="1200">
                <a:solidFill>
                  <a:schemeClr val="tx1"/>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itchFamily="18" charset="0"/>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20000"/>
              </a:lnSpc>
              <a:spcBef>
                <a:spcPct val="10000"/>
              </a:spcBef>
              <a:spcAft>
                <a:spcPct val="0"/>
              </a:spcAft>
              <a:buClr>
                <a:srgbClr val="000000"/>
              </a:buClr>
              <a:buSzPct val="60000"/>
              <a:buFont typeface="Wingdings" charset="2"/>
              <a:buNone/>
              <a:defRPr/>
            </a:pPr>
            <a:r>
              <a:rPr kumimoji="0" lang="zh-CN" altLang="en-US" sz="2700" b="0" i="0" u="none" strike="noStrike" kern="1200" cap="none" spc="0" normalizeH="0" baseline="0" noProof="0" dirty="0" smtClean="0">
                <a:ln>
                  <a:noFill/>
                </a:ln>
                <a:solidFill>
                  <a:srgbClr val="000000"/>
                </a:solidFill>
                <a:effectLst/>
                <a:uLnTx/>
                <a:uFillTx/>
                <a:latin typeface="Arial" charset="0"/>
                <a:ea typeface="宋体" charset="-122"/>
                <a:cs typeface="+mn-cs"/>
              </a:rPr>
              <a:t>10111 1101 110 0000 0000 0000 0000 0000</a:t>
            </a:r>
            <a:endParaRPr kumimoji="0" lang="zh-CN" altLang="en-US" sz="2700" b="1" i="0" u="none" strike="noStrike" kern="1200" cap="none" spc="0" normalizeH="0" baseline="0" noProof="0" dirty="0" smtClean="0">
              <a:ln>
                <a:noFill/>
              </a:ln>
              <a:solidFill>
                <a:srgbClr val="000000"/>
              </a:solidFill>
              <a:effectLst/>
              <a:uLnTx/>
              <a:uFillTx/>
              <a:latin typeface="Arial" charset="0"/>
              <a:ea typeface="宋体" charset="-122"/>
              <a:cs typeface="+mn-cs"/>
            </a:endParaRPr>
          </a:p>
          <a:p>
            <a:pPr marL="342900" marR="0" lvl="0" indent="-342900" algn="l" defTabSz="914400" rtl="0" eaLnBrk="0" fontAlgn="base" latinLnBrk="0" hangingPunct="0">
              <a:lnSpc>
                <a:spcPct val="120000"/>
              </a:lnSpc>
              <a:spcBef>
                <a:spcPct val="10000"/>
              </a:spcBef>
              <a:spcAft>
                <a:spcPct val="0"/>
              </a:spcAft>
              <a:buClr>
                <a:srgbClr val="000000"/>
              </a:buClr>
              <a:buSzPct val="60000"/>
              <a:buFont typeface="Wingdings" charset="2"/>
              <a:buNone/>
              <a:defRPr/>
            </a:pPr>
            <a:endParaRPr kumimoji="0" lang="zh-CN" altLang="en-US" sz="2200" b="1" i="0" u="none" strike="noStrike" kern="1200" cap="none" spc="0" normalizeH="0" baseline="0" noProof="0" dirty="0" smtClean="0">
              <a:ln>
                <a:noFill/>
              </a:ln>
              <a:solidFill>
                <a:srgbClr val="000000"/>
              </a:solidFill>
              <a:effectLst/>
              <a:uLnTx/>
              <a:uFillTx/>
              <a:latin typeface="Arial" charset="0"/>
              <a:ea typeface="宋体" charset="-122"/>
              <a:cs typeface="+mn-cs"/>
            </a:endParaRPr>
          </a:p>
        </p:txBody>
      </p:sp>
      <p:grpSp>
        <p:nvGrpSpPr>
          <p:cNvPr id="112" name="Group 13"/>
          <p:cNvGrpSpPr/>
          <p:nvPr/>
        </p:nvGrpSpPr>
        <p:grpSpPr bwMode="auto">
          <a:xfrm>
            <a:off x="971872" y="2968997"/>
            <a:ext cx="6869113" cy="457200"/>
            <a:chOff x="336" y="1063"/>
            <a:chExt cx="4608" cy="288"/>
          </a:xfrm>
        </p:grpSpPr>
        <p:sp>
          <p:nvSpPr>
            <p:cNvPr id="113" name="Rectangle 4"/>
            <p:cNvSpPr>
              <a:spLocks noChangeArrowheads="1"/>
            </p:cNvSpPr>
            <p:nvPr/>
          </p:nvSpPr>
          <p:spPr bwMode="auto">
            <a:xfrm>
              <a:off x="336" y="1063"/>
              <a:ext cx="4608" cy="288"/>
            </a:xfrm>
            <a:prstGeom prst="rect">
              <a:avLst/>
            </a:prstGeom>
            <a:noFill/>
            <a:ln w="28575">
              <a:solidFill>
                <a:srgbClr val="FFCC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14" name="Line 5"/>
            <p:cNvSpPr>
              <a:spLocks noChangeShapeType="1"/>
            </p:cNvSpPr>
            <p:nvPr/>
          </p:nvSpPr>
          <p:spPr bwMode="auto">
            <a:xfrm>
              <a:off x="463" y="1063"/>
              <a:ext cx="1" cy="288"/>
            </a:xfrm>
            <a:prstGeom prst="line">
              <a:avLst/>
            </a:prstGeom>
            <a:noFill/>
            <a:ln w="28575">
              <a:solidFill>
                <a:srgbClr val="FFCC66"/>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15" name="Line 6"/>
            <p:cNvSpPr>
              <a:spLocks noChangeShapeType="1"/>
            </p:cNvSpPr>
            <p:nvPr/>
          </p:nvSpPr>
          <p:spPr bwMode="auto">
            <a:xfrm>
              <a:off x="1532" y="1063"/>
              <a:ext cx="1" cy="288"/>
            </a:xfrm>
            <a:prstGeom prst="line">
              <a:avLst/>
            </a:prstGeom>
            <a:noFill/>
            <a:ln w="28575">
              <a:solidFill>
                <a:srgbClr val="FFCC66"/>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grpSp>
      <p:sp>
        <p:nvSpPr>
          <p:cNvPr id="117" name="Text Box 10"/>
          <p:cNvSpPr txBox="1">
            <a:spLocks noChangeArrowheads="1"/>
          </p:cNvSpPr>
          <p:nvPr/>
        </p:nvSpPr>
        <p:spPr bwMode="auto">
          <a:xfrm>
            <a:off x="880016" y="3761135"/>
            <a:ext cx="67163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400" dirty="0" smtClean="0">
                <a:latin typeface="微软雅黑" pitchFamily="34" charset="-122"/>
                <a:ea typeface="微软雅黑" pitchFamily="34" charset="-122"/>
              </a:rPr>
              <a:t>真值</a:t>
            </a:r>
            <a:r>
              <a:rPr kumimoji="1" lang="en-US" altLang="zh-CN" sz="2400" dirty="0" smtClean="0">
                <a:latin typeface="微软雅黑" pitchFamily="34" charset="-122"/>
                <a:ea typeface="微软雅黑" pitchFamily="34" charset="-122"/>
              </a:rPr>
              <a:t>: </a:t>
            </a:r>
            <a:r>
              <a:rPr kumimoji="1" lang="en-US" altLang="zh-CN" sz="2400" dirty="0">
                <a:latin typeface="微软雅黑" pitchFamily="34" charset="-122"/>
                <a:ea typeface="微软雅黑" pitchFamily="34" charset="-122"/>
              </a:rPr>
              <a:t>-</a:t>
            </a:r>
            <a:r>
              <a:rPr kumimoji="1" lang="en-US" altLang="zh-CN" sz="2400" dirty="0" smtClean="0">
                <a:latin typeface="微软雅黑" pitchFamily="34" charset="-122"/>
                <a:ea typeface="微软雅黑" pitchFamily="34" charset="-122"/>
              </a:rPr>
              <a:t>1.75</a:t>
            </a:r>
            <a:r>
              <a:rPr kumimoji="1" lang="en-US" altLang="zh-CN" sz="2400" b="0" dirty="0" smtClean="0">
                <a:latin typeface="微软雅黑" pitchFamily="34" charset="-122"/>
                <a:ea typeface="微软雅黑" pitchFamily="34" charset="-122"/>
              </a:rPr>
              <a:t>x</a:t>
            </a:r>
            <a:r>
              <a:rPr kumimoji="1" lang="en-US" altLang="zh-CN" sz="2400" dirty="0" smtClean="0">
                <a:latin typeface="微软雅黑" pitchFamily="34" charset="-122"/>
                <a:ea typeface="微软雅黑" pitchFamily="34" charset="-122"/>
              </a:rPr>
              <a:t>2</a:t>
            </a:r>
            <a:r>
              <a:rPr kumimoji="1" lang="en-US" altLang="zh-CN" sz="2400" baseline="30000" dirty="0" smtClean="0">
                <a:latin typeface="微软雅黑" pitchFamily="34" charset="-122"/>
                <a:ea typeface="微软雅黑" pitchFamily="34" charset="-122"/>
              </a:rPr>
              <a:t>-2</a:t>
            </a:r>
            <a:r>
              <a:rPr kumimoji="1" lang="en-US" altLang="zh-CN" sz="2400" dirty="0" smtClean="0">
                <a:latin typeface="微软雅黑" pitchFamily="34" charset="-122"/>
                <a:ea typeface="微软雅黑" pitchFamily="34" charset="-122"/>
              </a:rPr>
              <a:t> </a:t>
            </a:r>
            <a:r>
              <a:rPr kumimoji="1" lang="en-US" altLang="zh-CN" sz="2400" dirty="0">
                <a:latin typeface="微软雅黑" pitchFamily="34" charset="-122"/>
                <a:ea typeface="微软雅黑" pitchFamily="34" charset="-122"/>
              </a:rPr>
              <a:t>= -0.4375   (= -4.375</a:t>
            </a:r>
            <a:r>
              <a:rPr kumimoji="1" lang="en-US" altLang="zh-CN" sz="2400" b="0" dirty="0">
                <a:latin typeface="微软雅黑" pitchFamily="34" charset="-122"/>
                <a:ea typeface="微软雅黑" pitchFamily="34" charset="-122"/>
              </a:rPr>
              <a:t>x</a:t>
            </a:r>
            <a:r>
              <a:rPr kumimoji="1" lang="en-US" altLang="zh-CN" sz="2400" dirty="0">
                <a:latin typeface="微软雅黑" pitchFamily="34" charset="-122"/>
                <a:ea typeface="微软雅黑" pitchFamily="34" charset="-122"/>
              </a:rPr>
              <a:t>10</a:t>
            </a:r>
            <a:r>
              <a:rPr kumimoji="1" lang="en-US" altLang="zh-CN" sz="2400" baseline="30000" dirty="0">
                <a:latin typeface="微软雅黑" pitchFamily="34" charset="-122"/>
                <a:ea typeface="微软雅黑" pitchFamily="34" charset="-122"/>
              </a:rPr>
              <a:t>-1</a:t>
            </a:r>
            <a:r>
              <a:rPr kumimoji="1" lang="en-US" altLang="zh-CN" sz="2400" dirty="0">
                <a:latin typeface="微软雅黑" pitchFamily="34" charset="-122"/>
                <a:ea typeface="微软雅黑" pitchFamily="34" charset="-122"/>
              </a:rPr>
              <a:t> )</a:t>
            </a:r>
            <a:endParaRPr kumimoji="1"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utoUpdateAnimBg="0" build="p"/>
      <p:bldP spid="11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28" name="矩形 27"/>
          <p:cNvSpPr/>
          <p:nvPr/>
        </p:nvSpPr>
        <p:spPr>
          <a:xfrm>
            <a:off x="490100" y="1700808"/>
            <a:ext cx="8653900" cy="1015663"/>
          </a:xfrm>
          <a:prstGeom prst="rect">
            <a:avLst/>
          </a:prstGeom>
        </p:spPr>
        <p:txBody>
          <a:bodyPr wrap="square">
            <a:spAutoFit/>
          </a:bodyPr>
          <a:lstStyle/>
          <a:p>
            <a:pPr marL="342900" indent="-342900">
              <a:lnSpc>
                <a:spcPct val="150000"/>
              </a:lnSpc>
              <a:buFont typeface="Wingdings" charset="2"/>
              <a:buChar char="Ø"/>
            </a:pPr>
            <a:r>
              <a:rPr kumimoji="1" lang="zh-CN" altLang="en-US" sz="2000" b="1" dirty="0" smtClean="0">
                <a:solidFill>
                  <a:srgbClr val="000000"/>
                </a:solidFill>
                <a:latin typeface="微软雅黑" pitchFamily="34" charset="-122"/>
                <a:ea typeface="微软雅黑" pitchFamily="34" charset="-122"/>
              </a:rPr>
              <a:t>机器数与真值之间的转换</a:t>
            </a:r>
            <a:endParaRPr kumimoji="1" lang="en-US" altLang="zh-CN" sz="2000" b="1"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ü"/>
            </a:pPr>
            <a:r>
              <a:rPr kumimoji="1" lang="zh-CN" altLang="en-US" sz="2000" b="1" dirty="0" smtClean="0">
                <a:solidFill>
                  <a:srgbClr val="000000"/>
                </a:solidFill>
                <a:latin typeface="微软雅黑" pitchFamily="34" charset="-122"/>
                <a:ea typeface="微软雅黑" pitchFamily="34" charset="-122"/>
              </a:rPr>
              <a:t>求</a:t>
            </a:r>
            <a:r>
              <a:rPr kumimoji="1" lang="en-US" altLang="zh-CN" sz="2000" b="1" dirty="0">
                <a:solidFill>
                  <a:srgbClr val="000000"/>
                </a:solidFill>
                <a:latin typeface="微软雅黑" pitchFamily="34" charset="-122"/>
                <a:ea typeface="微软雅黑" pitchFamily="34" charset="-122"/>
              </a:rPr>
              <a:t>-1.275 x </a:t>
            </a:r>
            <a:r>
              <a:rPr kumimoji="1" lang="en-US" altLang="zh-CN" sz="2000" b="1" dirty="0" smtClean="0">
                <a:solidFill>
                  <a:srgbClr val="000000"/>
                </a:solidFill>
                <a:latin typeface="微软雅黑" pitchFamily="34" charset="-122"/>
                <a:ea typeface="微软雅黑" pitchFamily="34" charset="-122"/>
              </a:rPr>
              <a:t>10</a:t>
            </a:r>
            <a:r>
              <a:rPr kumimoji="1" lang="en-US" altLang="zh-CN" sz="2000" b="1" baseline="30000" dirty="0" smtClean="0">
                <a:solidFill>
                  <a:srgbClr val="000000"/>
                </a:solidFill>
                <a:latin typeface="微软雅黑" pitchFamily="34" charset="-122"/>
                <a:ea typeface="微软雅黑" pitchFamily="34" charset="-122"/>
              </a:rPr>
              <a:t>1</a:t>
            </a:r>
            <a:r>
              <a:rPr kumimoji="1" lang="zh-CN" altLang="en-US" sz="2000" b="1" dirty="0" smtClean="0">
                <a:solidFill>
                  <a:srgbClr val="000000"/>
                </a:solidFill>
                <a:latin typeface="微软雅黑" pitchFamily="34" charset="-122"/>
                <a:ea typeface="微软雅黑" pitchFamily="34" charset="-122"/>
              </a:rPr>
              <a:t>的单精度浮点数的机器数</a:t>
            </a:r>
            <a:endParaRPr kumimoji="1" lang="en-US" altLang="zh-CN" sz="2000" b="1" dirty="0">
              <a:solidFill>
                <a:srgbClr val="000000"/>
              </a:solidFill>
              <a:latin typeface="微软雅黑" pitchFamily="34" charset="-122"/>
              <a:ea typeface="微软雅黑" pitchFamily="34" charset="-122"/>
            </a:endParaRPr>
          </a:p>
        </p:txBody>
      </p:sp>
      <p:grpSp>
        <p:nvGrpSpPr>
          <p:cNvPr id="7" name="组合 6"/>
          <p:cNvGrpSpPr/>
          <p:nvPr/>
        </p:nvGrpSpPr>
        <p:grpSpPr>
          <a:xfrm>
            <a:off x="4045235" y="1396259"/>
            <a:ext cx="4677518" cy="605921"/>
            <a:chOff x="1259632" y="2657548"/>
            <a:chExt cx="5001046" cy="680972"/>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itchFamily="18"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0" name="Line 8"/>
            <p:cNvSpPr>
              <a:spLocks noChangeShapeType="1"/>
            </p:cNvSpPr>
            <p:nvPr/>
          </p:nvSpPr>
          <p:spPr bwMode="auto">
            <a:xfrm>
              <a:off x="2635994" y="2970220"/>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1"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itchFamily="18" charset="0"/>
                </a:rPr>
                <a:t>S</a:t>
              </a:r>
              <a:endParaRPr lang="en-US" altLang="zh-CN" sz="1800" dirty="0">
                <a:solidFill>
                  <a:srgbClr val="FF9900"/>
                </a:solidFill>
                <a:latin typeface="Times New Roman" pitchFamily="18" charset="0"/>
              </a:endParaRPr>
            </a:p>
          </p:txBody>
        </p:sp>
        <p:sp>
          <p:nvSpPr>
            <p:cNvPr id="12" name="Text Box 10"/>
            <p:cNvSpPr txBox="1">
              <a:spLocks noChangeArrowheads="1"/>
            </p:cNvSpPr>
            <p:nvPr/>
          </p:nvSpPr>
          <p:spPr bwMode="auto">
            <a:xfrm>
              <a:off x="1693020" y="2952179"/>
              <a:ext cx="87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ea typeface="黑体" pitchFamily="2" charset="-122"/>
                </a:rPr>
                <a:t>阶码</a:t>
              </a:r>
              <a:r>
                <a:rPr lang="en-US" altLang="zh-CN" sz="1800" dirty="0">
                  <a:solidFill>
                    <a:srgbClr val="CC0000"/>
                  </a:solidFill>
                  <a:ea typeface="黑体" pitchFamily="2" charset="-122"/>
                </a:rPr>
                <a:t>E</a:t>
              </a:r>
              <a:endParaRPr lang="en-US" altLang="zh-CN" sz="1800" dirty="0">
                <a:solidFill>
                  <a:srgbClr val="CC0000"/>
                </a:solidFill>
                <a:ea typeface="黑体" pitchFamily="2" charset="-122"/>
              </a:endParaRPr>
            </a:p>
          </p:txBody>
        </p:sp>
        <p:sp>
          <p:nvSpPr>
            <p:cNvPr id="13"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ea typeface="黑体" pitchFamily="2" charset="-122"/>
                </a:rPr>
                <a:t>尾数</a:t>
              </a:r>
              <a:r>
                <a:rPr lang="en-US" altLang="zh-CN" sz="1800" dirty="0" smtClean="0">
                  <a:solidFill>
                    <a:schemeClr val="accent2"/>
                  </a:solidFill>
                  <a:ea typeface="黑体" pitchFamily="2" charset="-122"/>
                </a:rPr>
                <a:t>M</a:t>
              </a:r>
              <a:r>
                <a:rPr lang="zh-CN" altLang="en-US" sz="1800" dirty="0" smtClean="0">
                  <a:solidFill>
                    <a:schemeClr val="accent2"/>
                  </a:solidFill>
                  <a:ea typeface="黑体" pitchFamily="2" charset="-122"/>
                </a:rPr>
                <a:t>（</a:t>
              </a:r>
              <a:r>
                <a:rPr lang="en-US" altLang="zh-CN" sz="1800" dirty="0" smtClean="0">
                  <a:solidFill>
                    <a:schemeClr val="accent2"/>
                  </a:solidFill>
                  <a:ea typeface="黑体" pitchFamily="2" charset="-122"/>
                </a:rPr>
                <a:t>23</a:t>
              </a:r>
              <a:r>
                <a:rPr lang="zh-CN" altLang="en-US" sz="1800" dirty="0" smtClean="0">
                  <a:solidFill>
                    <a:schemeClr val="accent2"/>
                  </a:solidFill>
                  <a:ea typeface="黑体" pitchFamily="2" charset="-122"/>
                </a:rPr>
                <a:t>位）</a:t>
              </a:r>
              <a:endParaRPr lang="en-US" altLang="zh-CN" sz="1800" dirty="0">
                <a:solidFill>
                  <a:schemeClr val="accent2"/>
                </a:solidFill>
                <a:ea typeface="黑体" pitchFamily="2" charset="-122"/>
              </a:endParaRPr>
            </a:p>
          </p:txBody>
        </p:sp>
        <p:sp>
          <p:nvSpPr>
            <p:cNvPr id="14"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0</a:t>
              </a:r>
              <a:endParaRPr lang="en-US" altLang="zh-CN" sz="1800" dirty="0">
                <a:latin typeface="Times New Roman" pitchFamily="18" charset="0"/>
              </a:endParaRPr>
            </a:p>
          </p:txBody>
        </p:sp>
        <p:sp>
          <p:nvSpPr>
            <p:cNvPr id="15"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1</a:t>
              </a:r>
              <a:endParaRPr lang="en-US" altLang="zh-CN" sz="1800" dirty="0">
                <a:latin typeface="Times New Roman" pitchFamily="18" charset="0"/>
              </a:endParaRPr>
            </a:p>
          </p:txBody>
        </p:sp>
        <p:sp>
          <p:nvSpPr>
            <p:cNvPr id="16" name="Text Box 9"/>
            <p:cNvSpPr txBox="1">
              <a:spLocks noChangeArrowheads="1"/>
            </p:cNvSpPr>
            <p:nvPr/>
          </p:nvSpPr>
          <p:spPr bwMode="auto">
            <a:xfrm>
              <a:off x="233200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8</a:t>
              </a:r>
              <a:endParaRPr lang="en-US" altLang="zh-CN" sz="1800" dirty="0">
                <a:latin typeface="Times New Roman" pitchFamily="18" charset="0"/>
              </a:endParaRPr>
            </a:p>
          </p:txBody>
        </p:sp>
        <p:sp>
          <p:nvSpPr>
            <p:cNvPr id="17"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31</a:t>
              </a:r>
              <a:endParaRPr lang="en-US" altLang="zh-CN" sz="1800" dirty="0">
                <a:latin typeface="Times New Roman" pitchFamily="18" charset="0"/>
              </a:endParaRPr>
            </a:p>
          </p:txBody>
        </p:sp>
        <p:sp>
          <p:nvSpPr>
            <p:cNvPr id="18" name="Text Box 9"/>
            <p:cNvSpPr txBox="1">
              <a:spLocks noChangeArrowheads="1"/>
            </p:cNvSpPr>
            <p:nvPr/>
          </p:nvSpPr>
          <p:spPr bwMode="auto">
            <a:xfrm>
              <a:off x="255204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itchFamily="18" charset="0"/>
                </a:rPr>
                <a:t>9</a:t>
              </a:r>
              <a:endParaRPr lang="en-US" altLang="zh-CN" sz="1800" dirty="0">
                <a:latin typeface="Times New Roman" pitchFamily="18" charset="0"/>
              </a:endParaRPr>
            </a:p>
          </p:txBody>
        </p:sp>
      </p:grpSp>
      <p:sp>
        <p:nvSpPr>
          <p:cNvPr id="27" name="Text Box 9"/>
          <p:cNvSpPr txBox="1">
            <a:spLocks noChangeArrowheads="1"/>
          </p:cNvSpPr>
          <p:nvPr/>
        </p:nvSpPr>
        <p:spPr bwMode="auto">
          <a:xfrm>
            <a:off x="1194850" y="2918616"/>
            <a:ext cx="6764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smtClean="0">
                <a:solidFill>
                  <a:srgbClr val="000000"/>
                </a:solidFill>
                <a:latin typeface="Times New Roman" pitchFamily="18" charset="0"/>
                <a:ea typeface="宋体" charset="-122"/>
              </a:rPr>
              <a:t>11000 0010 100 1100 0000 0000 0000 0000</a:t>
            </a:r>
            <a:endParaRPr kumimoji="1" lang="zh-CN" altLang="en-US" sz="2800" dirty="0" smtClean="0">
              <a:solidFill>
                <a:srgbClr val="000000"/>
              </a:solidFill>
              <a:latin typeface="Times New Roman" pitchFamily="18" charset="0"/>
              <a:ea typeface="宋体" charset="-122"/>
            </a:endParaRPr>
          </a:p>
        </p:txBody>
      </p:sp>
      <p:sp>
        <p:nvSpPr>
          <p:cNvPr id="29" name="Rectangle 10"/>
          <p:cNvSpPr>
            <a:spLocks noChangeArrowheads="1"/>
          </p:cNvSpPr>
          <p:nvPr/>
        </p:nvSpPr>
        <p:spPr bwMode="auto">
          <a:xfrm>
            <a:off x="1255175" y="2994816"/>
            <a:ext cx="6440488" cy="457200"/>
          </a:xfrm>
          <a:prstGeom prst="rect">
            <a:avLst/>
          </a:prstGeom>
          <a:noFill/>
          <a:ln w="28575">
            <a:solidFill>
              <a:srgbClr val="FFCC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0" name="Line 11"/>
          <p:cNvSpPr>
            <a:spLocks noChangeShapeType="1"/>
          </p:cNvSpPr>
          <p:nvPr/>
        </p:nvSpPr>
        <p:spPr bwMode="auto">
          <a:xfrm>
            <a:off x="1455200" y="2994816"/>
            <a:ext cx="0" cy="457200"/>
          </a:xfrm>
          <a:prstGeom prst="line">
            <a:avLst/>
          </a:prstGeom>
          <a:noFill/>
          <a:ln w="28575">
            <a:solidFill>
              <a:srgbClr val="FFCC66"/>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 name="Line 12"/>
          <p:cNvSpPr>
            <a:spLocks noChangeShapeType="1"/>
          </p:cNvSpPr>
          <p:nvPr/>
        </p:nvSpPr>
        <p:spPr bwMode="auto">
          <a:xfrm>
            <a:off x="3018888" y="2982116"/>
            <a:ext cx="0" cy="457200"/>
          </a:xfrm>
          <a:prstGeom prst="line">
            <a:avLst/>
          </a:prstGeom>
          <a:noFill/>
          <a:ln w="28575">
            <a:solidFill>
              <a:srgbClr val="FFCC66"/>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2" name="Text Box 13"/>
          <p:cNvSpPr txBox="1">
            <a:spLocks noChangeArrowheads="1"/>
          </p:cNvSpPr>
          <p:nvPr/>
        </p:nvSpPr>
        <p:spPr bwMode="auto">
          <a:xfrm>
            <a:off x="1194850" y="3498053"/>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smtClean="0">
                <a:solidFill>
                  <a:srgbClr val="000000"/>
                </a:solidFill>
                <a:latin typeface="Times New Roman" pitchFamily="18" charset="0"/>
                <a:ea typeface="宋体" charset="-122"/>
              </a:rPr>
              <a:t>C14C0000H</a:t>
            </a:r>
            <a:endParaRPr kumimoji="1" lang="en-US" altLang="zh-CN" sz="2400" b="1" dirty="0" smtClean="0">
              <a:solidFill>
                <a:srgbClr val="000000"/>
              </a:solidFill>
              <a:latin typeface="Times New Roman" pitchFamily="18"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28" name="矩形 27"/>
          <p:cNvSpPr/>
          <p:nvPr/>
        </p:nvSpPr>
        <p:spPr>
          <a:xfrm>
            <a:off x="194882" y="1219450"/>
            <a:ext cx="8653900" cy="1015663"/>
          </a:xfrm>
          <a:prstGeom prst="rect">
            <a:avLst/>
          </a:prstGeom>
        </p:spPr>
        <p:txBody>
          <a:bodyPr wrap="square">
            <a:spAutoFit/>
          </a:bodyPr>
          <a:lstStyle/>
          <a:p>
            <a:pPr marL="342900" indent="-342900">
              <a:lnSpc>
                <a:spcPct val="150000"/>
              </a:lnSpc>
              <a:buFont typeface="Wingdings" charset="2"/>
              <a:buChar char="Ø"/>
            </a:pPr>
            <a:r>
              <a:rPr kumimoji="1" lang="zh-CN" altLang="en-US" sz="2000" b="1" dirty="0">
                <a:solidFill>
                  <a:srgbClr val="000000"/>
                </a:solidFill>
                <a:latin typeface="微软雅黑" pitchFamily="34" charset="-122"/>
                <a:ea typeface="微软雅黑" pitchFamily="34" charset="-122"/>
              </a:rPr>
              <a:t>前面的定义都是针对规格化数（</a:t>
            </a:r>
            <a:r>
              <a:rPr kumimoji="1" lang="en-US" altLang="zh-CN" sz="2000" b="1" dirty="0">
                <a:solidFill>
                  <a:srgbClr val="000000"/>
                </a:solidFill>
                <a:latin typeface="微软雅黑" pitchFamily="34" charset="-122"/>
                <a:ea typeface="微软雅黑" pitchFamily="34" charset="-122"/>
              </a:rPr>
              <a:t>normalized form</a:t>
            </a:r>
            <a:r>
              <a:rPr kumimoji="1" lang="zh-CN" altLang="en-US" sz="2000" b="1" dirty="0">
                <a:solidFill>
                  <a:srgbClr val="000000"/>
                </a:solidFill>
                <a:latin typeface="微软雅黑" pitchFamily="34" charset="-122"/>
                <a:ea typeface="微软雅黑" pitchFamily="34" charset="-122"/>
              </a:rPr>
              <a:t>）</a:t>
            </a:r>
            <a:endParaRPr kumimoji="1" lang="zh-CN" altLang="en-US" sz="2000" b="1" dirty="0">
              <a:solidFill>
                <a:srgbClr val="000000"/>
              </a:solidFill>
              <a:latin typeface="微软雅黑" pitchFamily="34" charset="-122"/>
              <a:ea typeface="微软雅黑" pitchFamily="34" charset="-122"/>
            </a:endParaRPr>
          </a:p>
          <a:p>
            <a:pPr marL="342900" indent="-342900">
              <a:lnSpc>
                <a:spcPct val="150000"/>
              </a:lnSpc>
              <a:buFont typeface="Wingdings" charset="2"/>
              <a:buChar char="Ø"/>
            </a:pPr>
            <a:r>
              <a:rPr kumimoji="1" lang="zh-CN" altLang="en-US" sz="2000" b="1" dirty="0" smtClean="0">
                <a:solidFill>
                  <a:srgbClr val="000000"/>
                </a:solidFill>
                <a:latin typeface="微软雅黑" pitchFamily="34" charset="-122"/>
                <a:ea typeface="微软雅黑" pitchFamily="34" charset="-122"/>
              </a:rPr>
              <a:t>其他情况（自学）</a:t>
            </a:r>
            <a:endParaRPr kumimoji="1" lang="en-US" altLang="zh-CN" sz="2000" b="1" dirty="0">
              <a:solidFill>
                <a:srgbClr val="000000"/>
              </a:solidFill>
              <a:latin typeface="微软雅黑" pitchFamily="34" charset="-122"/>
              <a:ea typeface="微软雅黑" pitchFamily="34" charset="-122"/>
            </a:endParaRPr>
          </a:p>
        </p:txBody>
      </p:sp>
      <p:sp>
        <p:nvSpPr>
          <p:cNvPr id="26" name="Text Box 3"/>
          <p:cNvSpPr txBox="1">
            <a:spLocks noChangeArrowheads="1"/>
          </p:cNvSpPr>
          <p:nvPr/>
        </p:nvSpPr>
        <p:spPr bwMode="auto">
          <a:xfrm>
            <a:off x="611560" y="2349925"/>
            <a:ext cx="7413625"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rPr>
              <a:t>Exponent    Significand            Object</a:t>
            </a:r>
            <a:endPar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0" u="none" strike="noStrike" kern="0" cap="none" spc="0" normalizeH="0" baseline="0" noProof="0" dirty="0" smtClean="0">
                <a:ln>
                  <a:noFill/>
                </a:ln>
                <a:solidFill>
                  <a:srgbClr val="CC0000"/>
                </a:solidFill>
                <a:effectLst/>
                <a:uLnTx/>
                <a:uFillTx/>
                <a:latin typeface="Arial" charset="0"/>
                <a:ea typeface="宋体" charset="-122"/>
              </a:rPr>
              <a:t>1-254                  </a:t>
            </a:r>
            <a:r>
              <a:rPr kumimoji="1" lang="zh-CN" altLang="en-US" sz="2800" b="1" i="0" u="none" strike="noStrike" kern="0" cap="none" spc="0" normalizeH="0" baseline="0" noProof="0" dirty="0" smtClean="0">
                <a:ln>
                  <a:noFill/>
                </a:ln>
                <a:solidFill>
                  <a:srgbClr val="CC0000"/>
                </a:solidFill>
                <a:effectLst/>
                <a:uLnTx/>
                <a:uFillTx/>
                <a:latin typeface="Arial" charset="0"/>
                <a:ea typeface="宋体" charset="-122"/>
              </a:rPr>
              <a:t>任意</a:t>
            </a:r>
            <a:r>
              <a:rPr kumimoji="1" lang="en-US" altLang="zh-CN" sz="2800" b="1" i="0" u="none" strike="noStrike" kern="0" cap="none" spc="0" normalizeH="0" baseline="0" noProof="0" dirty="0" smtClean="0">
                <a:ln>
                  <a:noFill/>
                </a:ln>
                <a:solidFill>
                  <a:srgbClr val="CC0000"/>
                </a:solidFill>
                <a:effectLst/>
                <a:uLnTx/>
                <a:uFillTx/>
                <a:latin typeface="Arial" charset="0"/>
                <a:ea typeface="宋体" charset="-122"/>
              </a:rPr>
              <a:t>               </a:t>
            </a:r>
            <a:r>
              <a:rPr kumimoji="1" lang="zh-CN" altLang="en-US" sz="2800" b="1" i="0" u="none" strike="noStrike" kern="0" cap="none" spc="0" normalizeH="0" baseline="0" noProof="0" dirty="0" smtClean="0">
                <a:ln>
                  <a:noFill/>
                </a:ln>
                <a:solidFill>
                  <a:srgbClr val="CC0000"/>
                </a:solidFill>
                <a:effectLst/>
                <a:uLnTx/>
                <a:uFillTx/>
                <a:latin typeface="Arial" charset="0"/>
                <a:ea typeface="宋体" charset="-122"/>
              </a:rPr>
              <a:t>规格化形式</a:t>
            </a:r>
            <a:endParaRPr kumimoji="1" lang="en-US" altLang="zh-CN" sz="2800" b="1" i="0" u="none" strike="noStrike" kern="0" cap="none" spc="0" normalizeH="0" baseline="0" noProof="0" dirty="0" smtClean="0">
              <a:ln>
                <a:noFill/>
              </a:ln>
              <a:solidFill>
                <a:srgbClr val="CC0000"/>
              </a:solidFill>
              <a:effectLst/>
              <a:uLnTx/>
              <a:uFillTx/>
              <a:latin typeface="Arial" charset="0"/>
              <a:ea typeface="宋体" charset="-122"/>
            </a:endParaRPr>
          </a:p>
          <a:p>
            <a:pPr marL="0" marR="0" lvl="0" indent="0" defTabSz="914400" eaLnBrk="1" fontAlgn="auto" latinLnBrk="0" hangingPunct="1">
              <a:lnSpc>
                <a:spcPct val="100000"/>
              </a:lnSpc>
              <a:spcBef>
                <a:spcPct val="0"/>
              </a:spcBef>
              <a:spcAft>
                <a:spcPts val="0"/>
              </a:spcAft>
              <a:buClrTx/>
              <a:buSzTx/>
              <a:buFontTx/>
              <a:buNone/>
              <a:defRPr/>
            </a:pPr>
            <a:r>
              <a:rPr kumimoji="1" lang="en-US" altLang="zh-CN" sz="2800" b="1" i="0" u="none" strike="noStrike" kern="0" cap="none" spc="0" normalizeH="0" baseline="0" noProof="0" dirty="0" smtClean="0">
                <a:ln>
                  <a:noFill/>
                </a:ln>
                <a:solidFill>
                  <a:srgbClr val="CC0000"/>
                </a:solidFill>
                <a:effectLst/>
                <a:uLnTx/>
                <a:uFillTx/>
                <a:latin typeface="Arial" charset="0"/>
                <a:ea typeface="宋体" charset="-122"/>
              </a:rPr>
              <a:t>                     </a:t>
            </a:r>
            <a:r>
              <a:rPr kumimoji="1" lang="zh-CN" altLang="en-US" sz="2800" b="1" i="0" u="none" strike="noStrike" kern="0" cap="none" spc="0" normalizeH="0" baseline="0" noProof="0" dirty="0" smtClean="0">
                <a:ln>
                  <a:noFill/>
                </a:ln>
                <a:solidFill>
                  <a:srgbClr val="CC0000"/>
                </a:solidFill>
                <a:effectLst/>
                <a:uLnTx/>
                <a:uFillTx/>
                <a:latin typeface="Arial" charset="0"/>
                <a:ea typeface="宋体" charset="-122"/>
              </a:rPr>
              <a:t>小数点前隐含</a:t>
            </a:r>
            <a:r>
              <a:rPr kumimoji="1" lang="en-US" altLang="zh-CN" sz="2800" b="1" i="0" u="none" strike="noStrike" kern="0" cap="none" spc="0" normalizeH="0" baseline="0" noProof="0" dirty="0" smtClean="0">
                <a:ln>
                  <a:noFill/>
                </a:ln>
                <a:solidFill>
                  <a:srgbClr val="CC0000"/>
                </a:solidFill>
                <a:effectLst/>
                <a:uLnTx/>
                <a:uFillTx/>
                <a:latin typeface="Arial" charset="0"/>
                <a:ea typeface="宋体" charset="-122"/>
              </a:rPr>
              <a:t>1</a:t>
            </a:r>
            <a:endParaRPr kumimoji="1" lang="en-US" altLang="zh-CN" sz="2800" b="1" i="0" u="none" strike="noStrike" kern="0" cap="none" spc="0" normalizeH="0" baseline="0" noProof="0" dirty="0" smtClean="0">
              <a:ln>
                <a:noFill/>
              </a:ln>
              <a:solidFill>
                <a:srgbClr val="CC0000"/>
              </a:solidFill>
              <a:effectLst/>
              <a:uLnTx/>
              <a:uFillTx/>
              <a:latin typeface="Arial" charset="0"/>
              <a:ea typeface="宋体" charset="-122"/>
            </a:endParaRPr>
          </a:p>
          <a:p>
            <a:pPr marL="0" marR="0" lvl="0" indent="0" defTabSz="914400" eaLnBrk="0" fontAlgn="auto" latinLnBrk="0" hangingPunct="0">
              <a:lnSpc>
                <a:spcPct val="100000"/>
              </a:lnSpc>
              <a:spcBef>
                <a:spcPct val="0"/>
              </a:spcBef>
              <a:spcAft>
                <a:spcPts val="0"/>
              </a:spcAft>
              <a:buClrTx/>
              <a:buSzTx/>
              <a:buFontTx/>
              <a:buNone/>
              <a:defRPr/>
            </a:pP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0(</a:t>
            </a:r>
            <a:r>
              <a:rPr kumimoji="1" lang="zh-CN" altLang="en-US"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全</a:t>
            </a: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0)                    0                               ?</a:t>
            </a:r>
            <a:endPar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endParaRPr>
          </a:p>
          <a:p>
            <a:pPr marL="0" marR="0" lvl="0" indent="0" defTabSz="914400" eaLnBrk="0" fontAlgn="auto" latinLnBrk="0" hangingPunct="0">
              <a:lnSpc>
                <a:spcPct val="100000"/>
              </a:lnSpc>
              <a:spcBef>
                <a:spcPct val="0"/>
              </a:spcBef>
              <a:spcAft>
                <a:spcPts val="0"/>
              </a:spcAft>
              <a:buClrTx/>
              <a:buSzTx/>
              <a:buFontTx/>
              <a:buNone/>
              <a:defRPr/>
            </a:pP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0 (</a:t>
            </a:r>
            <a:r>
              <a:rPr kumimoji="1" lang="zh-CN" altLang="en-US"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全</a:t>
            </a: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0)                   nonzero                   ? </a:t>
            </a:r>
            <a:endParaRPr kumimoji="1" lang="en-US" altLang="zh-CN" sz="2800" b="1" i="0" u="none" strike="noStrike" kern="0" cap="none" spc="0" normalizeH="0" baseline="0" noProof="0" dirty="0" smtClean="0">
              <a:ln>
                <a:noFill/>
              </a:ln>
              <a:solidFill>
                <a:srgbClr val="CC0000"/>
              </a:solidFill>
              <a:effectLst/>
              <a:uLnTx/>
              <a:uFillTx/>
              <a:latin typeface="Arial" charset="0"/>
              <a:ea typeface="宋体" charset="-122"/>
              <a:cs typeface="Tahoma" pitchFamily="34" charset="0"/>
            </a:endParaRPr>
          </a:p>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rPr>
              <a:t>255 </a:t>
            </a: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a:t>
            </a:r>
            <a:r>
              <a:rPr kumimoji="1" lang="zh-CN" altLang="en-US"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全</a:t>
            </a: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1)</a:t>
            </a: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rPr>
              <a:t>               0                               ?</a:t>
            </a:r>
            <a:endPar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rPr>
              <a:t>255 </a:t>
            </a: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a:t>
            </a:r>
            <a:r>
              <a:rPr kumimoji="1" lang="zh-CN" altLang="en-US"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全</a:t>
            </a: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cs typeface="Tahoma" pitchFamily="34" charset="0"/>
              </a:rPr>
              <a:t>1)</a:t>
            </a:r>
            <a:r>
              <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rPr>
              <a:t>               nonzero                   ?</a:t>
            </a:r>
            <a:endParaRPr kumimoji="1" lang="en-US" altLang="zh-CN" sz="2800" b="1" i="0" u="none" strike="noStrike" kern="0" cap="none" spc="0" normalizeH="0" baseline="0" noProof="0" dirty="0" smtClean="0">
              <a:ln>
                <a:noFill/>
              </a:ln>
              <a:solidFill>
                <a:srgbClr val="000000"/>
              </a:solidFill>
              <a:effectLst/>
              <a:uLnTx/>
              <a:uFillTx/>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linds(horizontal)">
                                      <p:cBhvr>
                                        <p:cTn id="7" dur="500"/>
                                        <p:tgtEl>
                                          <p:spTgt spid="2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
                                            <p:txEl>
                                              <p:pRg st="2" end="2"/>
                                            </p:txEl>
                                          </p:spTgt>
                                        </p:tgtEl>
                                        <p:attrNameLst>
                                          <p:attrName>style.visibility</p:attrName>
                                        </p:attrNameLst>
                                      </p:cBhvr>
                                      <p:to>
                                        <p:strVal val="visible"/>
                                      </p:to>
                                    </p:set>
                                    <p:animEffect transition="in" filter="blinds(horizontal)">
                                      <p:cBhvr>
                                        <p:cTn id="10" dur="500"/>
                                        <p:tgtEl>
                                          <p:spTgt spid="2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Effect transition="in" filter="blinds(horizontal)">
                                      <p:cBhvr>
                                        <p:cTn id="15" dur="500"/>
                                        <p:tgtEl>
                                          <p:spTgt spid="2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
                                            <p:txEl>
                                              <p:pRg st="4" end="4"/>
                                            </p:txEl>
                                          </p:spTgt>
                                        </p:tgtEl>
                                        <p:attrNameLst>
                                          <p:attrName>style.visibility</p:attrName>
                                        </p:attrNameLst>
                                      </p:cBhvr>
                                      <p:to>
                                        <p:strVal val="visible"/>
                                      </p:to>
                                    </p:set>
                                    <p:animEffect transition="in" filter="blinds(horizontal)">
                                      <p:cBhvr>
                                        <p:cTn id="20" dur="500"/>
                                        <p:tgtEl>
                                          <p:spTgt spid="2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Effect transition="in" filter="blinds(horizontal)">
                                      <p:cBhvr>
                                        <p:cTn id="25" dur="500"/>
                                        <p:tgtEl>
                                          <p:spTgt spid="2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6">
                                            <p:txEl>
                                              <p:pRg st="6" end="6"/>
                                            </p:txEl>
                                          </p:spTgt>
                                        </p:tgtEl>
                                        <p:attrNameLst>
                                          <p:attrName>style.visibility</p:attrName>
                                        </p:attrNameLst>
                                      </p:cBhvr>
                                      <p:to>
                                        <p:strVal val="visible"/>
                                      </p:to>
                                    </p:set>
                                    <p:animEffect transition="in" filter="blinds(horizontal)">
                                      <p:cBhvr>
                                        <p:cTn id="30" dur="500"/>
                                        <p:tgtEl>
                                          <p:spTgt spid="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en-US" altLang="zh-CN" dirty="0" smtClean="0"/>
              <a:t>2.1 </a:t>
            </a:r>
            <a:r>
              <a:rPr lang="zh-CN" altLang="en-US" dirty="0" smtClean="0"/>
              <a:t>数制和编码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pSp>
        <p:nvGrpSpPr>
          <p:cNvPr id="9" name="组合 89"/>
          <p:cNvGrpSpPr/>
          <p:nvPr/>
        </p:nvGrpSpPr>
        <p:grpSpPr bwMode="auto">
          <a:xfrm>
            <a:off x="8459788" y="1901825"/>
            <a:ext cx="522287" cy="4545013"/>
            <a:chOff x="8389256" y="1147423"/>
            <a:chExt cx="523310" cy="3164111"/>
          </a:xfrm>
        </p:grpSpPr>
        <p:cxnSp>
          <p:nvCxnSpPr>
            <p:cNvPr id="10" name="直接箭头连接符 76"/>
            <p:cNvCxnSpPr>
              <a:cxnSpLocks noChangeShapeType="1"/>
            </p:cNvCxnSpPr>
            <p:nvPr/>
          </p:nvCxnSpPr>
          <p:spPr bwMode="auto">
            <a:xfrm rot="5400000">
              <a:off x="7329716" y="2728685"/>
              <a:ext cx="3164111" cy="1588"/>
            </a:xfrm>
            <a:prstGeom prst="straightConnector1">
              <a:avLst/>
            </a:prstGeom>
            <a:noFill/>
            <a:ln w="31750" algn="ctr">
              <a:solidFill>
                <a:srgbClr val="FF0066"/>
              </a:solidFill>
              <a:round/>
              <a:tailEnd type="stealth" w="lg" len="lg"/>
            </a:ln>
            <a:extLst>
              <a:ext uri="{909E8E84-426E-40DD-AFC4-6F175D3DCCD1}">
                <a14:hiddenFill xmlns:a14="http://schemas.microsoft.com/office/drawing/2010/main">
                  <a:noFill/>
                </a14:hiddenFill>
              </a:ext>
            </a:extLst>
          </p:spPr>
        </p:cxnSp>
        <p:sp>
          <p:nvSpPr>
            <p:cNvPr id="11" name="TextBox 77"/>
            <p:cNvSpPr txBox="1">
              <a:spLocks noChangeArrowheads="1"/>
            </p:cNvSpPr>
            <p:nvPr/>
          </p:nvSpPr>
          <p:spPr bwMode="auto">
            <a:xfrm>
              <a:off x="8389256" y="1494447"/>
              <a:ext cx="478773" cy="83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800" dirty="0">
                  <a:solidFill>
                    <a:srgbClr val="0033CC"/>
                  </a:solidFill>
                  <a:latin typeface="Times New Roman" pitchFamily="18" charset="0"/>
                  <a:ea typeface="微软雅黑" pitchFamily="34" charset="-122"/>
                </a:rPr>
                <a:t>具体实现</a:t>
              </a:r>
              <a:endParaRPr lang="zh-CN" altLang="en-US" sz="1800" dirty="0">
                <a:solidFill>
                  <a:srgbClr val="0033CC"/>
                </a:solidFill>
                <a:latin typeface="Times New Roman" pitchFamily="18" charset="0"/>
                <a:ea typeface="微软雅黑" pitchFamily="34" charset="-122"/>
              </a:endParaRPr>
            </a:p>
          </p:txBody>
        </p:sp>
      </p:grpSp>
      <p:grpSp>
        <p:nvGrpSpPr>
          <p:cNvPr id="12" name="组合 88"/>
          <p:cNvGrpSpPr/>
          <p:nvPr/>
        </p:nvGrpSpPr>
        <p:grpSpPr bwMode="auto">
          <a:xfrm>
            <a:off x="7993063" y="1042988"/>
            <a:ext cx="479425" cy="4700587"/>
            <a:chOff x="4970430" y="1227253"/>
            <a:chExt cx="479764" cy="3164111"/>
          </a:xfrm>
        </p:grpSpPr>
        <p:cxnSp>
          <p:nvCxnSpPr>
            <p:cNvPr id="13" name="直接箭头连接符 86"/>
            <p:cNvCxnSpPr>
              <a:cxnSpLocks noChangeShapeType="1"/>
            </p:cNvCxnSpPr>
            <p:nvPr/>
          </p:nvCxnSpPr>
          <p:spPr bwMode="auto">
            <a:xfrm rot="5400000">
              <a:off x="3389168" y="2808515"/>
              <a:ext cx="3164111" cy="1588"/>
            </a:xfrm>
            <a:prstGeom prst="straightConnector1">
              <a:avLst/>
            </a:prstGeom>
            <a:noFill/>
            <a:ln w="31750" algn="ctr">
              <a:solidFill>
                <a:srgbClr val="FF0066"/>
              </a:solidFill>
              <a:round/>
              <a:headEnd type="arrow" w="lg" len="med"/>
            </a:ln>
            <a:extLst>
              <a:ext uri="{909E8E84-426E-40DD-AFC4-6F175D3DCCD1}">
                <a14:hiddenFill xmlns:a14="http://schemas.microsoft.com/office/drawing/2010/main">
                  <a:noFill/>
                </a14:hiddenFill>
              </a:ext>
            </a:extLst>
          </p:spPr>
        </p:cxnSp>
        <p:sp>
          <p:nvSpPr>
            <p:cNvPr id="14" name="TextBox 87"/>
            <p:cNvSpPr txBox="1">
              <a:spLocks noChangeArrowheads="1"/>
            </p:cNvSpPr>
            <p:nvPr/>
          </p:nvSpPr>
          <p:spPr bwMode="auto">
            <a:xfrm>
              <a:off x="4970430" y="1501882"/>
              <a:ext cx="479764" cy="80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800">
                  <a:solidFill>
                    <a:srgbClr val="0033CC"/>
                  </a:solidFill>
                  <a:latin typeface="Times New Roman" pitchFamily="18" charset="0"/>
                  <a:ea typeface="微软雅黑" pitchFamily="34" charset="-122"/>
                </a:rPr>
                <a:t>抽象概括</a:t>
              </a:r>
              <a:endParaRPr lang="zh-CN" altLang="en-US" sz="1800">
                <a:solidFill>
                  <a:srgbClr val="0033CC"/>
                </a:solidFill>
                <a:latin typeface="Times New Roman" pitchFamily="18" charset="0"/>
                <a:ea typeface="微软雅黑" pitchFamily="34" charset="-122"/>
              </a:endParaRPr>
            </a:p>
          </p:txBody>
        </p:sp>
      </p:grpSp>
      <p:grpSp>
        <p:nvGrpSpPr>
          <p:cNvPr id="15" name="组合 73"/>
          <p:cNvGrpSpPr/>
          <p:nvPr/>
        </p:nvGrpSpPr>
        <p:grpSpPr bwMode="auto">
          <a:xfrm>
            <a:off x="115888" y="1115452"/>
            <a:ext cx="4400550" cy="5347176"/>
            <a:chOff x="116118" y="859586"/>
            <a:chExt cx="4426861" cy="5458943"/>
          </a:xfrm>
        </p:grpSpPr>
        <p:sp>
          <p:nvSpPr>
            <p:cNvPr id="16" name="TextBox 6"/>
            <p:cNvSpPr txBox="1">
              <a:spLocks noChangeArrowheads="1"/>
            </p:cNvSpPr>
            <p:nvPr/>
          </p:nvSpPr>
          <p:spPr bwMode="auto">
            <a:xfrm>
              <a:off x="1248385" y="859586"/>
              <a:ext cx="2090462" cy="3770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dirty="0">
                  <a:latin typeface="微软雅黑" pitchFamily="34" charset="-122"/>
                  <a:ea typeface="微软雅黑" pitchFamily="34" charset="-122"/>
                </a:rPr>
                <a:t>感觉媒体信息</a:t>
              </a:r>
              <a:endParaRPr lang="zh-CN" altLang="en-US" sz="1800" dirty="0">
                <a:latin typeface="微软雅黑" pitchFamily="34" charset="-122"/>
                <a:ea typeface="微软雅黑" pitchFamily="34" charset="-122"/>
              </a:endParaRPr>
            </a:p>
          </p:txBody>
        </p:sp>
        <p:cxnSp>
          <p:nvCxnSpPr>
            <p:cNvPr id="17" name="直接箭头连接符 12"/>
            <p:cNvCxnSpPr>
              <a:cxnSpLocks noChangeShapeType="1"/>
              <a:stCxn id="16" idx="2"/>
            </p:cNvCxnSpPr>
            <p:nvPr/>
          </p:nvCxnSpPr>
          <p:spPr bwMode="auto">
            <a:xfrm flipH="1">
              <a:off x="2293259" y="1236638"/>
              <a:ext cx="357" cy="479294"/>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18" name="TextBox 15"/>
            <p:cNvSpPr txBox="1">
              <a:spLocks noChangeArrowheads="1"/>
            </p:cNvSpPr>
            <p:nvPr/>
          </p:nvSpPr>
          <p:spPr bwMode="auto">
            <a:xfrm>
              <a:off x="173610" y="1741743"/>
              <a:ext cx="4225640" cy="3770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dirty="0">
                  <a:latin typeface="微软雅黑" pitchFamily="34" charset="-122"/>
                  <a:ea typeface="微软雅黑" pitchFamily="34" charset="-122"/>
                </a:rPr>
                <a:t>树、链表等结构化数据描述</a:t>
              </a:r>
              <a:endParaRPr lang="zh-CN" altLang="en-US" sz="1800" dirty="0">
                <a:latin typeface="微软雅黑" pitchFamily="34" charset="-122"/>
                <a:ea typeface="微软雅黑" pitchFamily="34" charset="-122"/>
              </a:endParaRPr>
            </a:p>
          </p:txBody>
        </p:sp>
        <p:cxnSp>
          <p:nvCxnSpPr>
            <p:cNvPr id="19" name="直接箭头连接符 16"/>
            <p:cNvCxnSpPr>
              <a:cxnSpLocks noChangeShapeType="1"/>
              <a:stCxn id="18" idx="2"/>
              <a:endCxn id="20" idx="0"/>
            </p:cNvCxnSpPr>
            <p:nvPr/>
          </p:nvCxnSpPr>
          <p:spPr bwMode="auto">
            <a:xfrm flipH="1">
              <a:off x="2273652" y="2118795"/>
              <a:ext cx="12778" cy="431592"/>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20" name="TextBox 33"/>
            <p:cNvSpPr txBox="1">
              <a:spLocks noChangeArrowheads="1"/>
            </p:cNvSpPr>
            <p:nvPr/>
          </p:nvSpPr>
          <p:spPr bwMode="auto">
            <a:xfrm>
              <a:off x="164025" y="2550388"/>
              <a:ext cx="4219255" cy="3770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float, array, </a:t>
              </a:r>
              <a:r>
                <a:rPr lang="en-US" altLang="zh-CN" sz="1800" dirty="0" err="1">
                  <a:latin typeface="微软雅黑" pitchFamily="34" charset="-122"/>
                  <a:ea typeface="微软雅黑" pitchFamily="34" charset="-122"/>
                </a:rPr>
                <a:t>struct</a:t>
              </a:r>
              <a:r>
                <a:rPr lang="zh-CN" altLang="en-US" sz="1800" dirty="0">
                  <a:latin typeface="微软雅黑" pitchFamily="34" charset="-122"/>
                  <a:ea typeface="微软雅黑" pitchFamily="34" charset="-122"/>
                </a:rPr>
                <a:t>等类型</a:t>
              </a:r>
              <a:endParaRPr lang="en-US" altLang="zh-CN" sz="1800" dirty="0">
                <a:latin typeface="微软雅黑" pitchFamily="34" charset="-122"/>
                <a:ea typeface="微软雅黑" pitchFamily="34" charset="-122"/>
              </a:endParaRPr>
            </a:p>
          </p:txBody>
        </p:sp>
        <p:cxnSp>
          <p:nvCxnSpPr>
            <p:cNvPr id="21" name="直接箭头连接符 34"/>
            <p:cNvCxnSpPr>
              <a:cxnSpLocks noChangeShapeType="1"/>
              <a:stCxn id="20" idx="2"/>
            </p:cNvCxnSpPr>
            <p:nvPr/>
          </p:nvCxnSpPr>
          <p:spPr bwMode="auto">
            <a:xfrm flipH="1">
              <a:off x="2264230" y="2927439"/>
              <a:ext cx="9422" cy="500761"/>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22" name="TextBox 35"/>
            <p:cNvSpPr txBox="1">
              <a:spLocks noChangeArrowheads="1"/>
            </p:cNvSpPr>
            <p:nvPr/>
          </p:nvSpPr>
          <p:spPr bwMode="auto">
            <a:xfrm>
              <a:off x="167222" y="3432545"/>
              <a:ext cx="4222446" cy="3770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a:latin typeface="微软雅黑" pitchFamily="34" charset="-122"/>
                  <a:ea typeface="微软雅黑" pitchFamily="34" charset="-122"/>
                </a:rPr>
                <a:t>指令指定寄存器或内存中数据</a:t>
              </a:r>
              <a:endParaRPr lang="zh-CN" altLang="en-US" sz="1800">
                <a:latin typeface="微软雅黑" pitchFamily="34" charset="-122"/>
                <a:ea typeface="微软雅黑" pitchFamily="34" charset="-122"/>
              </a:endParaRPr>
            </a:p>
          </p:txBody>
        </p:sp>
        <p:cxnSp>
          <p:nvCxnSpPr>
            <p:cNvPr id="23" name="直接箭头连接符 36"/>
            <p:cNvCxnSpPr>
              <a:cxnSpLocks noChangeShapeType="1"/>
              <a:stCxn id="22" idx="2"/>
            </p:cNvCxnSpPr>
            <p:nvPr/>
          </p:nvCxnSpPr>
          <p:spPr bwMode="auto">
            <a:xfrm flipH="1">
              <a:off x="2271486" y="3809597"/>
              <a:ext cx="6958" cy="500537"/>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24" name="TextBox 37"/>
            <p:cNvSpPr txBox="1">
              <a:spLocks noChangeArrowheads="1"/>
            </p:cNvSpPr>
            <p:nvPr/>
          </p:nvSpPr>
          <p:spPr bwMode="auto">
            <a:xfrm>
              <a:off x="116118" y="4250675"/>
              <a:ext cx="4426861" cy="3770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en-US" altLang="zh-CN" sz="1800">
                  <a:latin typeface="微软雅黑" pitchFamily="34" charset="-122"/>
                  <a:ea typeface="微软雅黑" pitchFamily="34" charset="-122"/>
                </a:rPr>
                <a:t>ALU</a:t>
              </a:r>
              <a:r>
                <a:rPr lang="zh-CN" altLang="en-US" sz="1800">
                  <a:latin typeface="微软雅黑" pitchFamily="34" charset="-122"/>
                  <a:ea typeface="微软雅黑" pitchFamily="34" charset="-122"/>
                </a:rPr>
                <a:t>中运算或总线上传输的数据</a:t>
              </a:r>
              <a:endParaRPr lang="zh-CN" altLang="en-US" sz="1800">
                <a:latin typeface="微软雅黑" pitchFamily="34" charset="-122"/>
                <a:ea typeface="微软雅黑" pitchFamily="34" charset="-122"/>
              </a:endParaRPr>
            </a:p>
          </p:txBody>
        </p:sp>
        <p:cxnSp>
          <p:nvCxnSpPr>
            <p:cNvPr id="25" name="直接箭头连接符 38"/>
            <p:cNvCxnSpPr>
              <a:cxnSpLocks noChangeShapeType="1"/>
            </p:cNvCxnSpPr>
            <p:nvPr/>
          </p:nvCxnSpPr>
          <p:spPr bwMode="auto">
            <a:xfrm rot="16200000" flipH="1">
              <a:off x="2054190" y="4884478"/>
              <a:ext cx="503539" cy="3623"/>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26" name="TextBox 67"/>
            <p:cNvSpPr txBox="1">
              <a:spLocks noChangeArrowheads="1"/>
            </p:cNvSpPr>
            <p:nvPr/>
          </p:nvSpPr>
          <p:spPr bwMode="auto">
            <a:xfrm>
              <a:off x="1727483" y="5196860"/>
              <a:ext cx="1175386" cy="3770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dirty="0">
                  <a:latin typeface="微软雅黑" pitchFamily="34" charset="-122"/>
                  <a:ea typeface="微软雅黑" pitchFamily="34" charset="-122"/>
                </a:rPr>
                <a:t>逻辑门</a:t>
              </a:r>
              <a:endParaRPr lang="zh-CN" altLang="en-US" sz="1800" dirty="0">
                <a:latin typeface="微软雅黑" pitchFamily="34" charset="-122"/>
                <a:ea typeface="微软雅黑" pitchFamily="34" charset="-122"/>
              </a:endParaRPr>
            </a:p>
          </p:txBody>
        </p:sp>
        <p:sp>
          <p:nvSpPr>
            <p:cNvPr id="27" name="TextBox 69"/>
            <p:cNvSpPr txBox="1">
              <a:spLocks noChangeArrowheads="1"/>
            </p:cNvSpPr>
            <p:nvPr/>
          </p:nvSpPr>
          <p:spPr bwMode="auto">
            <a:xfrm>
              <a:off x="1705125" y="5941477"/>
              <a:ext cx="1176983" cy="3770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dirty="0">
                  <a:latin typeface="微软雅黑" pitchFamily="34" charset="-122"/>
                  <a:ea typeface="微软雅黑" pitchFamily="34" charset="-122"/>
                </a:rPr>
                <a:t>位信息</a:t>
              </a:r>
              <a:endParaRPr lang="zh-CN" altLang="en-US" sz="1800" dirty="0">
                <a:latin typeface="微软雅黑" pitchFamily="34" charset="-122"/>
                <a:ea typeface="微软雅黑" pitchFamily="34" charset="-122"/>
              </a:endParaRPr>
            </a:p>
          </p:txBody>
        </p:sp>
        <p:cxnSp>
          <p:nvCxnSpPr>
            <p:cNvPr id="28" name="直接箭头连接符 70"/>
            <p:cNvCxnSpPr>
              <a:cxnSpLocks noChangeShapeType="1"/>
            </p:cNvCxnSpPr>
            <p:nvPr/>
          </p:nvCxnSpPr>
          <p:spPr bwMode="auto">
            <a:xfrm rot="16200000" flipH="1">
              <a:off x="2046933" y="5835163"/>
              <a:ext cx="503539" cy="3623"/>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grpSp>
      <p:sp>
        <p:nvSpPr>
          <p:cNvPr id="29" name="TextBox 45"/>
          <p:cNvSpPr txBox="1">
            <a:spLocks noChangeArrowheads="1"/>
          </p:cNvSpPr>
          <p:nvPr/>
        </p:nvSpPr>
        <p:spPr bwMode="auto">
          <a:xfrm>
            <a:off x="5710238" y="1047750"/>
            <a:ext cx="1758950" cy="36933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a:solidFill>
                  <a:schemeClr val="accent2"/>
                </a:solidFill>
                <a:latin typeface="微软雅黑" pitchFamily="34" charset="-122"/>
                <a:ea typeface="微软雅黑" pitchFamily="34" charset="-122"/>
              </a:rPr>
              <a:t>问题</a:t>
            </a:r>
            <a:r>
              <a:rPr lang="en-US" altLang="zh-CN" sz="1800">
                <a:solidFill>
                  <a:schemeClr val="accent2"/>
                </a:solidFill>
                <a:latin typeface="微软雅黑" pitchFamily="34" charset="-122"/>
                <a:ea typeface="微软雅黑" pitchFamily="34" charset="-122"/>
              </a:rPr>
              <a:t>(</a:t>
            </a:r>
            <a:r>
              <a:rPr lang="zh-CN" altLang="en-US" sz="1800">
                <a:solidFill>
                  <a:schemeClr val="accent2"/>
                </a:solidFill>
                <a:latin typeface="微软雅黑" pitchFamily="34" charset="-122"/>
                <a:ea typeface="微软雅黑" pitchFamily="34" charset="-122"/>
              </a:rPr>
              <a:t>应用</a:t>
            </a:r>
            <a:r>
              <a:rPr lang="en-US" altLang="zh-CN" sz="1800">
                <a:solidFill>
                  <a:schemeClr val="accent2"/>
                </a:solidFill>
                <a:latin typeface="微软雅黑" pitchFamily="34" charset="-122"/>
                <a:ea typeface="微软雅黑" pitchFamily="34" charset="-122"/>
              </a:rPr>
              <a:t>)</a:t>
            </a:r>
            <a:endParaRPr lang="en-US" altLang="zh-CN" sz="1800">
              <a:solidFill>
                <a:schemeClr val="accent2"/>
              </a:solidFill>
              <a:latin typeface="微软雅黑" pitchFamily="34" charset="-122"/>
              <a:ea typeface="微软雅黑" pitchFamily="34" charset="-122"/>
            </a:endParaRPr>
          </a:p>
        </p:txBody>
      </p:sp>
      <p:cxnSp>
        <p:nvCxnSpPr>
          <p:cNvPr id="30" name="直接箭头连接符 46"/>
          <p:cNvCxnSpPr>
            <a:cxnSpLocks noChangeShapeType="1"/>
            <a:stCxn id="29" idx="2"/>
          </p:cNvCxnSpPr>
          <p:nvPr/>
        </p:nvCxnSpPr>
        <p:spPr bwMode="auto">
          <a:xfrm>
            <a:off x="6589713" y="1417082"/>
            <a:ext cx="0" cy="452993"/>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31" name="TextBox 47"/>
          <p:cNvSpPr txBox="1">
            <a:spLocks noChangeArrowheads="1"/>
          </p:cNvSpPr>
          <p:nvPr/>
        </p:nvSpPr>
        <p:spPr bwMode="auto">
          <a:xfrm>
            <a:off x="6065838" y="1865313"/>
            <a:ext cx="1082675" cy="36933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zh-CN" altLang="en-US" sz="1800">
                <a:solidFill>
                  <a:schemeClr val="accent2"/>
                </a:solidFill>
                <a:latin typeface="微软雅黑" pitchFamily="34" charset="-122"/>
                <a:ea typeface="微软雅黑" pitchFamily="34" charset="-122"/>
              </a:rPr>
              <a:t>  算法</a:t>
            </a:r>
            <a:endParaRPr lang="zh-CN" altLang="en-US" sz="1800">
              <a:solidFill>
                <a:schemeClr val="accent2"/>
              </a:solidFill>
              <a:latin typeface="微软雅黑" pitchFamily="34" charset="-122"/>
              <a:ea typeface="微软雅黑" pitchFamily="34" charset="-122"/>
            </a:endParaRPr>
          </a:p>
        </p:txBody>
      </p:sp>
      <p:sp>
        <p:nvSpPr>
          <p:cNvPr id="32" name="TextBox 49"/>
          <p:cNvSpPr txBox="1">
            <a:spLocks noChangeArrowheads="1"/>
          </p:cNvSpPr>
          <p:nvPr/>
        </p:nvSpPr>
        <p:spPr bwMode="auto">
          <a:xfrm>
            <a:off x="5510213" y="2711450"/>
            <a:ext cx="2133600" cy="36933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a:solidFill>
                  <a:schemeClr val="accent2"/>
                </a:solidFill>
                <a:latin typeface="微软雅黑" pitchFamily="34" charset="-122"/>
                <a:ea typeface="微软雅黑" pitchFamily="34" charset="-122"/>
              </a:rPr>
              <a:t>程序</a:t>
            </a:r>
            <a:r>
              <a:rPr lang="en-US" altLang="zh-CN" sz="1800">
                <a:solidFill>
                  <a:schemeClr val="accent2"/>
                </a:solidFill>
                <a:latin typeface="微软雅黑" pitchFamily="34" charset="-122"/>
                <a:ea typeface="微软雅黑" pitchFamily="34" charset="-122"/>
              </a:rPr>
              <a:t>(</a:t>
            </a:r>
            <a:r>
              <a:rPr lang="zh-CN" altLang="en-US" sz="1800">
                <a:solidFill>
                  <a:schemeClr val="accent2"/>
                </a:solidFill>
                <a:latin typeface="微软雅黑" pitchFamily="34" charset="-122"/>
                <a:ea typeface="微软雅黑" pitchFamily="34" charset="-122"/>
              </a:rPr>
              <a:t>语言</a:t>
            </a:r>
            <a:r>
              <a:rPr lang="en-US" altLang="zh-CN" sz="1800">
                <a:solidFill>
                  <a:schemeClr val="accent2"/>
                </a:solidFill>
                <a:latin typeface="微软雅黑" pitchFamily="34" charset="-122"/>
                <a:ea typeface="微软雅黑" pitchFamily="34" charset="-122"/>
              </a:rPr>
              <a:t>)</a:t>
            </a:r>
            <a:endParaRPr lang="en-US" altLang="zh-CN" sz="1800">
              <a:solidFill>
                <a:schemeClr val="accent2"/>
              </a:solidFill>
              <a:latin typeface="微软雅黑" pitchFamily="34" charset="-122"/>
              <a:ea typeface="微软雅黑" pitchFamily="34" charset="-122"/>
            </a:endParaRPr>
          </a:p>
        </p:txBody>
      </p:sp>
      <p:cxnSp>
        <p:nvCxnSpPr>
          <p:cNvPr id="33" name="直接箭头连接符 50"/>
          <p:cNvCxnSpPr>
            <a:cxnSpLocks noChangeShapeType="1"/>
          </p:cNvCxnSpPr>
          <p:nvPr/>
        </p:nvCxnSpPr>
        <p:spPr bwMode="auto">
          <a:xfrm rot="5400000">
            <a:off x="6392863" y="3378200"/>
            <a:ext cx="407988" cy="7937"/>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34" name="TextBox 51"/>
          <p:cNvSpPr txBox="1">
            <a:spLocks noChangeArrowheads="1"/>
          </p:cNvSpPr>
          <p:nvPr/>
        </p:nvSpPr>
        <p:spPr bwMode="auto">
          <a:xfrm>
            <a:off x="4951413" y="3557588"/>
            <a:ext cx="2951162" cy="36933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a:solidFill>
                  <a:schemeClr val="accent2"/>
                </a:solidFill>
                <a:latin typeface="微软雅黑" pitchFamily="34" charset="-122"/>
                <a:ea typeface="微软雅黑" pitchFamily="34" charset="-122"/>
              </a:rPr>
              <a:t>指令集体系结构</a:t>
            </a:r>
            <a:r>
              <a:rPr lang="en-US" altLang="zh-CN" sz="1800">
                <a:solidFill>
                  <a:schemeClr val="accent2"/>
                </a:solidFill>
                <a:latin typeface="微软雅黑" pitchFamily="34" charset="-122"/>
                <a:ea typeface="微软雅黑" pitchFamily="34" charset="-122"/>
              </a:rPr>
              <a:t>(ISA)</a:t>
            </a:r>
            <a:endParaRPr lang="zh-CN" altLang="en-US" sz="1800">
              <a:solidFill>
                <a:schemeClr val="accent2"/>
              </a:solidFill>
              <a:latin typeface="微软雅黑" pitchFamily="34" charset="-122"/>
              <a:ea typeface="微软雅黑" pitchFamily="34" charset="-122"/>
            </a:endParaRPr>
          </a:p>
        </p:txBody>
      </p:sp>
      <p:cxnSp>
        <p:nvCxnSpPr>
          <p:cNvPr id="35" name="直接箭头连接符 52"/>
          <p:cNvCxnSpPr>
            <a:cxnSpLocks noChangeShapeType="1"/>
          </p:cNvCxnSpPr>
          <p:nvPr/>
        </p:nvCxnSpPr>
        <p:spPr bwMode="auto">
          <a:xfrm rot="5400000">
            <a:off x="6384131" y="4209257"/>
            <a:ext cx="409575" cy="7938"/>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36" name="TextBox 53"/>
          <p:cNvSpPr txBox="1">
            <a:spLocks noChangeArrowheads="1"/>
          </p:cNvSpPr>
          <p:nvPr/>
        </p:nvSpPr>
        <p:spPr bwMode="auto">
          <a:xfrm>
            <a:off x="5819775" y="4394200"/>
            <a:ext cx="1755775" cy="36933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dirty="0">
                <a:solidFill>
                  <a:schemeClr val="accent2"/>
                </a:solidFill>
                <a:latin typeface="微软雅黑" pitchFamily="34" charset="-122"/>
                <a:ea typeface="微软雅黑" pitchFamily="34" charset="-122"/>
              </a:rPr>
              <a:t>微体系结构</a:t>
            </a:r>
            <a:endParaRPr lang="zh-CN" altLang="en-US" sz="1800" dirty="0">
              <a:solidFill>
                <a:schemeClr val="accent2"/>
              </a:solidFill>
              <a:latin typeface="微软雅黑" pitchFamily="34" charset="-122"/>
              <a:ea typeface="微软雅黑" pitchFamily="34" charset="-122"/>
            </a:endParaRPr>
          </a:p>
        </p:txBody>
      </p:sp>
      <p:cxnSp>
        <p:nvCxnSpPr>
          <p:cNvPr id="37" name="直接箭头连接符 54"/>
          <p:cNvCxnSpPr>
            <a:cxnSpLocks noChangeShapeType="1"/>
          </p:cNvCxnSpPr>
          <p:nvPr/>
        </p:nvCxnSpPr>
        <p:spPr bwMode="auto">
          <a:xfrm rot="16200000" flipH="1">
            <a:off x="6359525" y="4969620"/>
            <a:ext cx="492125" cy="3175"/>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cxnSp>
        <p:nvCxnSpPr>
          <p:cNvPr id="38" name="直接箭头连接符 65"/>
          <p:cNvCxnSpPr>
            <a:cxnSpLocks noChangeShapeType="1"/>
          </p:cNvCxnSpPr>
          <p:nvPr/>
        </p:nvCxnSpPr>
        <p:spPr bwMode="auto">
          <a:xfrm rot="5400000">
            <a:off x="6392068" y="2539207"/>
            <a:ext cx="385763" cy="0"/>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39" name="TextBox 68"/>
          <p:cNvSpPr txBox="1">
            <a:spLocks noChangeArrowheads="1"/>
          </p:cNvSpPr>
          <p:nvPr/>
        </p:nvSpPr>
        <p:spPr bwMode="auto">
          <a:xfrm>
            <a:off x="6084168" y="5229200"/>
            <a:ext cx="1052513" cy="36933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dirty="0">
                <a:solidFill>
                  <a:schemeClr val="accent2"/>
                </a:solidFill>
                <a:latin typeface="微软雅黑" pitchFamily="34" charset="-122"/>
                <a:ea typeface="微软雅黑" pitchFamily="34" charset="-122"/>
              </a:rPr>
              <a:t>电路</a:t>
            </a:r>
            <a:endParaRPr lang="zh-CN" altLang="en-US" sz="1800" dirty="0">
              <a:solidFill>
                <a:schemeClr val="accent2"/>
              </a:solidFill>
              <a:latin typeface="微软雅黑" pitchFamily="34" charset="-122"/>
              <a:ea typeface="微软雅黑" pitchFamily="34" charset="-122"/>
            </a:endParaRPr>
          </a:p>
        </p:txBody>
      </p:sp>
      <p:sp>
        <p:nvSpPr>
          <p:cNvPr id="40" name="TextBox 71"/>
          <p:cNvSpPr txBox="1">
            <a:spLocks noChangeArrowheads="1"/>
          </p:cNvSpPr>
          <p:nvPr/>
        </p:nvSpPr>
        <p:spPr bwMode="auto">
          <a:xfrm>
            <a:off x="5551488" y="6021288"/>
            <a:ext cx="2030412" cy="36933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FontTx/>
              <a:buNone/>
            </a:pPr>
            <a:r>
              <a:rPr lang="zh-CN" altLang="en-US" sz="1800" dirty="0">
                <a:solidFill>
                  <a:schemeClr val="accent2"/>
                </a:solidFill>
                <a:latin typeface="微软雅黑" pitchFamily="34" charset="-122"/>
                <a:ea typeface="微软雅黑" pitchFamily="34" charset="-122"/>
              </a:rPr>
              <a:t>器件</a:t>
            </a:r>
            <a:r>
              <a:rPr lang="en-US" altLang="zh-CN" sz="1800" dirty="0">
                <a:solidFill>
                  <a:schemeClr val="accent2"/>
                </a:solidFill>
                <a:latin typeface="微软雅黑" pitchFamily="34" charset="-122"/>
                <a:ea typeface="微软雅黑" pitchFamily="34" charset="-122"/>
              </a:rPr>
              <a:t>(</a:t>
            </a:r>
            <a:r>
              <a:rPr lang="zh-CN" altLang="en-US" sz="1800" dirty="0">
                <a:solidFill>
                  <a:schemeClr val="accent2"/>
                </a:solidFill>
                <a:latin typeface="微软雅黑" pitchFamily="34" charset="-122"/>
                <a:ea typeface="微软雅黑" pitchFamily="34" charset="-122"/>
              </a:rPr>
              <a:t>晶体管</a:t>
            </a:r>
            <a:r>
              <a:rPr lang="en-US" altLang="zh-CN" sz="1800" dirty="0">
                <a:solidFill>
                  <a:schemeClr val="accent2"/>
                </a:solidFill>
                <a:latin typeface="微软雅黑" pitchFamily="34" charset="-122"/>
                <a:ea typeface="微软雅黑" pitchFamily="34" charset="-122"/>
              </a:rPr>
              <a:t>)</a:t>
            </a:r>
            <a:endParaRPr lang="en-US" altLang="zh-CN" sz="1800" dirty="0">
              <a:solidFill>
                <a:schemeClr val="accent2"/>
              </a:solidFill>
              <a:latin typeface="微软雅黑" pitchFamily="34" charset="-122"/>
              <a:ea typeface="微软雅黑" pitchFamily="34" charset="-122"/>
            </a:endParaRPr>
          </a:p>
        </p:txBody>
      </p:sp>
      <p:cxnSp>
        <p:nvCxnSpPr>
          <p:cNvPr id="41" name="直接箭头连接符 72"/>
          <p:cNvCxnSpPr>
            <a:cxnSpLocks noChangeShapeType="1"/>
            <a:stCxn id="39" idx="2"/>
          </p:cNvCxnSpPr>
          <p:nvPr/>
        </p:nvCxnSpPr>
        <p:spPr bwMode="auto">
          <a:xfrm>
            <a:off x="6610425" y="5598532"/>
            <a:ext cx="15006" cy="421705"/>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grpSp>
        <p:nvGrpSpPr>
          <p:cNvPr id="42" name="Group 36"/>
          <p:cNvGrpSpPr/>
          <p:nvPr/>
        </p:nvGrpSpPr>
        <p:grpSpPr bwMode="auto">
          <a:xfrm>
            <a:off x="2900363" y="1281113"/>
            <a:ext cx="3194050" cy="4955465"/>
            <a:chOff x="1751" y="603"/>
            <a:chExt cx="2012" cy="3187"/>
          </a:xfrm>
        </p:grpSpPr>
        <p:sp>
          <p:nvSpPr>
            <p:cNvPr id="43" name="Line 37"/>
            <p:cNvSpPr>
              <a:spLocks noChangeShapeType="1"/>
            </p:cNvSpPr>
            <p:nvPr/>
          </p:nvSpPr>
          <p:spPr bwMode="auto">
            <a:xfrm flipH="1">
              <a:off x="2065" y="603"/>
              <a:ext cx="1436"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38"/>
            <p:cNvSpPr>
              <a:spLocks noChangeShapeType="1"/>
            </p:cNvSpPr>
            <p:nvPr/>
          </p:nvSpPr>
          <p:spPr bwMode="auto">
            <a:xfrm flipH="1" flipV="1">
              <a:off x="2676" y="1149"/>
              <a:ext cx="1044" cy="1"/>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39"/>
            <p:cNvSpPr>
              <a:spLocks noChangeShapeType="1"/>
            </p:cNvSpPr>
            <p:nvPr/>
          </p:nvSpPr>
          <p:spPr bwMode="auto">
            <a:xfrm flipH="1" flipV="1">
              <a:off x="2685" y="1678"/>
              <a:ext cx="715" cy="1"/>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0"/>
            <p:cNvSpPr>
              <a:spLocks noChangeShapeType="1"/>
            </p:cNvSpPr>
            <p:nvPr/>
          </p:nvSpPr>
          <p:spPr bwMode="auto">
            <a:xfrm flipH="1" flipV="1">
              <a:off x="2684" y="2235"/>
              <a:ext cx="377" cy="1"/>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1"/>
            <p:cNvSpPr>
              <a:spLocks noChangeShapeType="1"/>
            </p:cNvSpPr>
            <p:nvPr/>
          </p:nvSpPr>
          <p:spPr bwMode="auto">
            <a:xfrm flipH="1">
              <a:off x="2820" y="2766"/>
              <a:ext cx="762"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2"/>
            <p:cNvSpPr>
              <a:spLocks noChangeShapeType="1"/>
            </p:cNvSpPr>
            <p:nvPr/>
          </p:nvSpPr>
          <p:spPr bwMode="auto">
            <a:xfrm flipH="1" flipV="1">
              <a:off x="1762" y="3351"/>
              <a:ext cx="2001"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3"/>
            <p:cNvSpPr>
              <a:spLocks noChangeShapeType="1"/>
            </p:cNvSpPr>
            <p:nvPr/>
          </p:nvSpPr>
          <p:spPr bwMode="auto">
            <a:xfrm flipH="1" flipV="1">
              <a:off x="1751" y="3790"/>
              <a:ext cx="1673"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28" name="矩形 27"/>
          <p:cNvSpPr/>
          <p:nvPr/>
        </p:nvSpPr>
        <p:spPr>
          <a:xfrm>
            <a:off x="292332" y="1227747"/>
            <a:ext cx="8653900" cy="1015663"/>
          </a:xfrm>
          <a:prstGeom prst="rect">
            <a:avLst/>
          </a:prstGeom>
        </p:spPr>
        <p:txBody>
          <a:bodyPr wrap="square">
            <a:spAutoFit/>
          </a:bodyPr>
          <a:lstStyle/>
          <a:p>
            <a:pPr marL="342900" indent="-342900">
              <a:lnSpc>
                <a:spcPct val="150000"/>
              </a:lnSpc>
              <a:buFont typeface="Wingdings" charset="2"/>
              <a:buChar char="Ø"/>
            </a:pPr>
            <a:r>
              <a:rPr kumimoji="1" lang="zh-CN" altLang="en-US" sz="2000" b="1" dirty="0">
                <a:solidFill>
                  <a:srgbClr val="000000"/>
                </a:solidFill>
                <a:latin typeface="微软雅黑" pitchFamily="34" charset="-122"/>
                <a:ea typeface="微软雅黑" pitchFamily="34" charset="-122"/>
              </a:rPr>
              <a:t>前面的定义都是针对规格化数（</a:t>
            </a:r>
            <a:r>
              <a:rPr kumimoji="1" lang="en-US" altLang="zh-CN" sz="2000" b="1" dirty="0">
                <a:solidFill>
                  <a:srgbClr val="000000"/>
                </a:solidFill>
                <a:latin typeface="微软雅黑" pitchFamily="34" charset="-122"/>
                <a:ea typeface="微软雅黑" pitchFamily="34" charset="-122"/>
              </a:rPr>
              <a:t>normalized form</a:t>
            </a:r>
            <a:r>
              <a:rPr kumimoji="1" lang="zh-CN" altLang="en-US" sz="2000" b="1" dirty="0">
                <a:solidFill>
                  <a:srgbClr val="000000"/>
                </a:solidFill>
                <a:latin typeface="微软雅黑" pitchFamily="34" charset="-122"/>
                <a:ea typeface="微软雅黑" pitchFamily="34" charset="-122"/>
              </a:rPr>
              <a:t>）</a:t>
            </a:r>
            <a:endParaRPr kumimoji="1" lang="zh-CN" altLang="en-US" sz="2000" b="1" dirty="0">
              <a:solidFill>
                <a:srgbClr val="000000"/>
              </a:solidFill>
              <a:latin typeface="微软雅黑" pitchFamily="34" charset="-122"/>
              <a:ea typeface="微软雅黑" pitchFamily="34" charset="-122"/>
            </a:endParaRPr>
          </a:p>
          <a:p>
            <a:pPr marL="342900" indent="-342900">
              <a:lnSpc>
                <a:spcPct val="150000"/>
              </a:lnSpc>
              <a:buFont typeface="Wingdings" charset="2"/>
              <a:buChar char="Ø"/>
            </a:pPr>
            <a:r>
              <a:rPr kumimoji="1" lang="zh-CN" altLang="en-US" sz="2000" b="1" dirty="0" smtClean="0">
                <a:solidFill>
                  <a:srgbClr val="000000"/>
                </a:solidFill>
                <a:latin typeface="微软雅黑" pitchFamily="34" charset="-122"/>
                <a:ea typeface="微软雅黑" pitchFamily="34" charset="-122"/>
              </a:rPr>
              <a:t>其他情况（自学）</a:t>
            </a:r>
            <a:endParaRPr kumimoji="1" lang="en-US" altLang="zh-CN" sz="2000" b="1" dirty="0">
              <a:solidFill>
                <a:srgbClr val="000000"/>
              </a:solidFill>
              <a:latin typeface="微软雅黑" pitchFamily="34" charset="-122"/>
              <a:ea typeface="微软雅黑" pitchFamily="34" charset="-122"/>
            </a:endParaRPr>
          </a:p>
        </p:txBody>
      </p:sp>
      <p:sp>
        <p:nvSpPr>
          <p:cNvPr id="26" name="Text Box 3"/>
          <p:cNvSpPr txBox="1">
            <a:spLocks noChangeArrowheads="1"/>
          </p:cNvSpPr>
          <p:nvPr/>
        </p:nvSpPr>
        <p:spPr bwMode="auto">
          <a:xfrm>
            <a:off x="610226" y="2492896"/>
            <a:ext cx="8533774"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b="1" i="0" u="none" strike="noStrike" kern="0" cap="none" spc="0" normalizeH="0" baseline="0" noProof="0" dirty="0" smtClean="0">
                <a:ln>
                  <a:noFill/>
                </a:ln>
                <a:solidFill>
                  <a:srgbClr val="000000"/>
                </a:solidFill>
                <a:effectLst/>
                <a:uLnTx/>
                <a:uFillTx/>
              </a:rPr>
              <a:t>Exponent    Significand                              Object</a:t>
            </a:r>
            <a:endParaRPr kumimoji="1" lang="en-US" altLang="zh-CN" b="1"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defRPr/>
            </a:pPr>
            <a:r>
              <a:rPr kumimoji="1" lang="en-US" altLang="zh-CN" b="1" i="0" u="none" strike="noStrike" kern="0" cap="none" spc="0" normalizeH="0" baseline="0" noProof="0" dirty="0" smtClean="0">
                <a:ln>
                  <a:noFill/>
                </a:ln>
                <a:solidFill>
                  <a:srgbClr val="CC0000"/>
                </a:solidFill>
                <a:effectLst/>
                <a:uLnTx/>
                <a:uFillTx/>
              </a:rPr>
              <a:t>1-254                  </a:t>
            </a:r>
            <a:r>
              <a:rPr kumimoji="1" lang="zh-CN" altLang="en-US" b="1" i="0" u="none" strike="noStrike" kern="0" cap="none" spc="0" normalizeH="0" baseline="0" noProof="0" dirty="0" smtClean="0">
                <a:ln>
                  <a:noFill/>
                </a:ln>
                <a:solidFill>
                  <a:srgbClr val="CC0000"/>
                </a:solidFill>
                <a:effectLst/>
                <a:uLnTx/>
                <a:uFillTx/>
              </a:rPr>
              <a:t>任意</a:t>
            </a:r>
            <a:r>
              <a:rPr kumimoji="1" lang="en-US" altLang="zh-CN" b="1" i="0" u="none" strike="noStrike" kern="0" cap="none" spc="0" normalizeH="0" baseline="0" noProof="0" dirty="0" smtClean="0">
                <a:ln>
                  <a:noFill/>
                </a:ln>
                <a:solidFill>
                  <a:srgbClr val="CC0000"/>
                </a:solidFill>
                <a:effectLst/>
                <a:uLnTx/>
                <a:uFillTx/>
              </a:rPr>
              <a:t>                                 </a:t>
            </a:r>
            <a:r>
              <a:rPr kumimoji="1" lang="zh-CN" altLang="en-US" b="1" i="0" u="none" strike="noStrike" kern="0" cap="none" spc="0" normalizeH="0" baseline="0" noProof="0" dirty="0" smtClean="0">
                <a:ln>
                  <a:noFill/>
                </a:ln>
                <a:solidFill>
                  <a:srgbClr val="CC0000"/>
                </a:solidFill>
                <a:effectLst/>
                <a:uLnTx/>
                <a:uFillTx/>
              </a:rPr>
              <a:t>规格化形式</a:t>
            </a:r>
            <a:endParaRPr kumimoji="1" lang="en-US" altLang="zh-CN" b="1" i="0" u="none" strike="noStrike" kern="0" cap="none" spc="0" normalizeH="0" baseline="0" noProof="0" dirty="0" smtClean="0">
              <a:ln>
                <a:noFill/>
              </a:ln>
              <a:solidFill>
                <a:srgbClr val="CC0000"/>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1" lang="en-US" altLang="zh-CN" b="1" i="0" u="none" strike="noStrike" kern="0" cap="none" spc="0" normalizeH="0" baseline="0" noProof="0" dirty="0" smtClean="0">
                <a:ln>
                  <a:noFill/>
                </a:ln>
                <a:solidFill>
                  <a:srgbClr val="CC0000"/>
                </a:solidFill>
                <a:effectLst/>
                <a:uLnTx/>
                <a:uFillTx/>
              </a:rPr>
              <a:t>                     </a:t>
            </a:r>
            <a:r>
              <a:rPr kumimoji="1" lang="zh-CN" altLang="en-US" b="1" i="0" u="none" strike="noStrike" kern="0" cap="none" spc="0" normalizeH="0" baseline="0" noProof="0" dirty="0" smtClean="0">
                <a:ln>
                  <a:noFill/>
                </a:ln>
                <a:solidFill>
                  <a:srgbClr val="CC0000"/>
                </a:solidFill>
                <a:effectLst/>
                <a:uLnTx/>
                <a:uFillTx/>
              </a:rPr>
              <a:t>小数点前隐含</a:t>
            </a:r>
            <a:r>
              <a:rPr kumimoji="1" lang="en-US" altLang="zh-CN" b="1" i="0" u="none" strike="noStrike" kern="0" cap="none" spc="0" normalizeH="0" baseline="0" noProof="0" dirty="0" smtClean="0">
                <a:ln>
                  <a:noFill/>
                </a:ln>
                <a:solidFill>
                  <a:srgbClr val="CC0000"/>
                </a:solidFill>
                <a:effectLst/>
                <a:uLnTx/>
                <a:uFillTx/>
              </a:rPr>
              <a:t>1</a:t>
            </a:r>
            <a:endParaRPr kumimoji="1" lang="en-US" altLang="zh-CN" b="1" i="0" u="none" strike="noStrike" kern="0" cap="none" spc="0" normalizeH="0" baseline="0" noProof="0" dirty="0" smtClean="0">
              <a:ln>
                <a:noFill/>
              </a:ln>
              <a:solidFill>
                <a:srgbClr val="CC0000"/>
              </a:solidFill>
              <a:effectLst/>
              <a:uLnTx/>
              <a:uFillTx/>
            </a:endParaRPr>
          </a:p>
          <a:p>
            <a:pPr marL="0" marR="0" lvl="0" indent="0" defTabSz="914400" eaLnBrk="0" fontAlgn="auto" latinLnBrk="0" hangingPunct="0">
              <a:lnSpc>
                <a:spcPct val="100000"/>
              </a:lnSpc>
              <a:spcBef>
                <a:spcPct val="0"/>
              </a:spcBef>
              <a:spcAft>
                <a:spcPts val="0"/>
              </a:spcAft>
              <a:buClrTx/>
              <a:buSzTx/>
              <a:buFontTx/>
              <a:buNone/>
              <a:defRPr/>
            </a:pPr>
            <a:r>
              <a:rPr kumimoji="1" lang="en-US" altLang="zh-CN" b="1" i="0" u="none" strike="noStrike" kern="0" cap="none" spc="0" normalizeH="0" baseline="0" noProof="0" dirty="0" smtClean="0">
                <a:ln>
                  <a:noFill/>
                </a:ln>
                <a:solidFill>
                  <a:srgbClr val="000000"/>
                </a:solidFill>
                <a:effectLst/>
                <a:uLnTx/>
                <a:uFillTx/>
                <a:cs typeface="Tahoma" pitchFamily="34" charset="0"/>
              </a:rPr>
              <a:t>0(</a:t>
            </a:r>
            <a:r>
              <a:rPr kumimoji="1" lang="zh-CN" altLang="en-US" b="1" i="0" u="none" strike="noStrike" kern="0" cap="none" spc="0" normalizeH="0" baseline="0" noProof="0" dirty="0" smtClean="0">
                <a:ln>
                  <a:noFill/>
                </a:ln>
                <a:solidFill>
                  <a:srgbClr val="000000"/>
                </a:solidFill>
                <a:effectLst/>
                <a:uLnTx/>
                <a:uFillTx/>
                <a:cs typeface="Tahoma" pitchFamily="34" charset="0"/>
              </a:rPr>
              <a:t>全</a:t>
            </a:r>
            <a:r>
              <a:rPr kumimoji="1" lang="en-US" altLang="zh-CN" b="1" i="0" u="none" strike="noStrike" kern="0" cap="none" spc="0" normalizeH="0" baseline="0" noProof="0" dirty="0" smtClean="0">
                <a:ln>
                  <a:noFill/>
                </a:ln>
                <a:solidFill>
                  <a:srgbClr val="000000"/>
                </a:solidFill>
                <a:effectLst/>
                <a:uLnTx/>
                <a:uFillTx/>
                <a:cs typeface="Tahoma" pitchFamily="34" charset="0"/>
              </a:rPr>
              <a:t>0)                    0                                       </a:t>
            </a:r>
            <a:r>
              <a:rPr kumimoji="1" lang="en-US" altLang="zh-CN" kern="0" dirty="0">
                <a:solidFill>
                  <a:srgbClr val="000000"/>
                </a:solidFill>
                <a:cs typeface="Tahoma" pitchFamily="34" charset="0"/>
              </a:rPr>
              <a:t>+</a:t>
            </a:r>
            <a:r>
              <a:rPr kumimoji="1" lang="en-US" altLang="zh-CN" b="1" i="0" u="none" strike="noStrike" kern="0" cap="none" spc="0" normalizeH="0" baseline="0" noProof="0" dirty="0" smtClean="0">
                <a:ln>
                  <a:noFill/>
                </a:ln>
                <a:solidFill>
                  <a:srgbClr val="000000"/>
                </a:solidFill>
                <a:effectLst/>
                <a:uLnTx/>
                <a:uFillTx/>
                <a:cs typeface="Tahoma" pitchFamily="34" charset="0"/>
              </a:rPr>
              <a:t>0</a:t>
            </a:r>
            <a:r>
              <a:rPr kumimoji="1" lang="en-US" altLang="zh-CN" kern="0" dirty="0" smtClean="0">
                <a:solidFill>
                  <a:srgbClr val="000000"/>
                </a:solidFill>
                <a:cs typeface="Tahoma" pitchFamily="34" charset="0"/>
              </a:rPr>
              <a:t>/-0</a:t>
            </a:r>
            <a:endParaRPr kumimoji="1" lang="en-US" altLang="zh-CN" b="1" i="0" u="none" strike="noStrike" kern="0" cap="none" spc="0" normalizeH="0" baseline="0" noProof="0" dirty="0" smtClean="0">
              <a:ln>
                <a:noFill/>
              </a:ln>
              <a:solidFill>
                <a:srgbClr val="000000"/>
              </a:solidFill>
              <a:effectLst/>
              <a:uLnTx/>
              <a:uFillTx/>
              <a:cs typeface="Tahoma" pitchFamily="34" charset="0"/>
            </a:endParaRPr>
          </a:p>
          <a:p>
            <a:pPr marL="0" marR="0" lvl="0" indent="0" defTabSz="914400" eaLnBrk="0" fontAlgn="auto" latinLnBrk="0" hangingPunct="0">
              <a:lnSpc>
                <a:spcPct val="100000"/>
              </a:lnSpc>
              <a:spcBef>
                <a:spcPct val="0"/>
              </a:spcBef>
              <a:spcAft>
                <a:spcPts val="0"/>
              </a:spcAft>
              <a:buClrTx/>
              <a:buSzTx/>
              <a:buFontTx/>
              <a:buNone/>
              <a:defRPr/>
            </a:pPr>
            <a:r>
              <a:rPr kumimoji="1" lang="en-US" altLang="zh-CN" b="1" i="0" u="none" strike="noStrike" kern="0" cap="none" spc="0" normalizeH="0" baseline="0" noProof="0" dirty="0" smtClean="0">
                <a:ln>
                  <a:noFill/>
                </a:ln>
                <a:solidFill>
                  <a:srgbClr val="000000"/>
                </a:solidFill>
                <a:effectLst/>
                <a:uLnTx/>
                <a:uFillTx/>
                <a:cs typeface="Tahoma" pitchFamily="34" charset="0"/>
              </a:rPr>
              <a:t>0 (</a:t>
            </a:r>
            <a:r>
              <a:rPr kumimoji="1" lang="zh-CN" altLang="en-US" b="1" i="0" u="none" strike="noStrike" kern="0" cap="none" spc="0" normalizeH="0" baseline="0" noProof="0" dirty="0" smtClean="0">
                <a:ln>
                  <a:noFill/>
                </a:ln>
                <a:solidFill>
                  <a:srgbClr val="000000"/>
                </a:solidFill>
                <a:effectLst/>
                <a:uLnTx/>
                <a:uFillTx/>
                <a:cs typeface="Tahoma" pitchFamily="34" charset="0"/>
              </a:rPr>
              <a:t>全</a:t>
            </a:r>
            <a:r>
              <a:rPr kumimoji="1" lang="en-US" altLang="zh-CN" b="1" i="0" u="none" strike="noStrike" kern="0" cap="none" spc="0" normalizeH="0" baseline="0" noProof="0" dirty="0" smtClean="0">
                <a:ln>
                  <a:noFill/>
                </a:ln>
                <a:solidFill>
                  <a:srgbClr val="000000"/>
                </a:solidFill>
                <a:effectLst/>
                <a:uLnTx/>
                <a:uFillTx/>
                <a:cs typeface="Tahoma" pitchFamily="34" charset="0"/>
              </a:rPr>
              <a:t>0)             nonzero</a:t>
            </a:r>
            <a:r>
              <a:rPr kumimoji="1" lang="zh-CN" altLang="en-US" b="1" i="0" u="none" strike="noStrike" kern="0" cap="none" spc="0" normalizeH="0" baseline="0" noProof="0" dirty="0" smtClean="0">
                <a:ln>
                  <a:noFill/>
                </a:ln>
                <a:solidFill>
                  <a:srgbClr val="000000"/>
                </a:solidFill>
                <a:effectLst/>
                <a:uLnTx/>
                <a:uFillTx/>
                <a:cs typeface="Tahoma" pitchFamily="34" charset="0"/>
              </a:rPr>
              <a:t>（小数点前为</a:t>
            </a:r>
            <a:r>
              <a:rPr kumimoji="1" lang="en-US" altLang="zh-CN" b="1" i="0" u="none" strike="noStrike" kern="0" cap="none" spc="0" normalizeH="0" baseline="0" noProof="0" dirty="0" smtClean="0">
                <a:ln>
                  <a:noFill/>
                </a:ln>
                <a:solidFill>
                  <a:srgbClr val="000000"/>
                </a:solidFill>
                <a:effectLst/>
                <a:uLnTx/>
                <a:uFillTx/>
                <a:cs typeface="Tahoma" pitchFamily="34" charset="0"/>
              </a:rPr>
              <a:t>0</a:t>
            </a:r>
            <a:r>
              <a:rPr kumimoji="1" lang="zh-CN" altLang="en-US" b="1" i="0" u="none" strike="noStrike" kern="0" cap="none" spc="0" normalizeH="0" baseline="0" noProof="0" dirty="0" smtClean="0">
                <a:ln>
                  <a:noFill/>
                </a:ln>
                <a:solidFill>
                  <a:srgbClr val="000000"/>
                </a:solidFill>
                <a:effectLst/>
                <a:uLnTx/>
                <a:uFillTx/>
                <a:cs typeface="Tahoma" pitchFamily="34" charset="0"/>
              </a:rPr>
              <a:t>）</a:t>
            </a:r>
            <a:r>
              <a:rPr kumimoji="1" lang="en-US" altLang="zh-CN" b="1" i="0" u="none" strike="noStrike" kern="0" cap="none" spc="0" normalizeH="0" baseline="0" noProof="0" dirty="0" smtClean="0">
                <a:ln>
                  <a:noFill/>
                </a:ln>
                <a:solidFill>
                  <a:srgbClr val="000000"/>
                </a:solidFill>
                <a:effectLst/>
                <a:uLnTx/>
                <a:uFillTx/>
                <a:cs typeface="Tahoma" pitchFamily="34" charset="0"/>
              </a:rPr>
              <a:t>   </a:t>
            </a:r>
            <a:r>
              <a:rPr kumimoji="1" lang="zh-CN" altLang="en-US" kern="0" dirty="0" smtClean="0">
                <a:solidFill>
                  <a:srgbClr val="000000"/>
                </a:solidFill>
                <a:cs typeface="Tahoma" pitchFamily="34" charset="0"/>
              </a:rPr>
              <a:t>非规格化数</a:t>
            </a:r>
            <a:endParaRPr kumimoji="1" lang="en-US" altLang="zh-CN" b="1" i="0" u="none" strike="noStrike" kern="0" cap="none" spc="0" normalizeH="0" baseline="0" noProof="0" dirty="0" smtClean="0">
              <a:ln>
                <a:noFill/>
              </a:ln>
              <a:solidFill>
                <a:srgbClr val="CC0000"/>
              </a:solidFill>
              <a:effectLst/>
              <a:uLnTx/>
              <a:uFillTx/>
              <a:cs typeface="Tahoma" pitchFamily="34" charset="0"/>
            </a:endParaRPr>
          </a:p>
          <a:p>
            <a:pPr marL="0" marR="0" lvl="0" indent="0" defTabSz="914400" eaLnBrk="1" fontAlgn="auto" latinLnBrk="0" hangingPunct="1">
              <a:lnSpc>
                <a:spcPct val="100000"/>
              </a:lnSpc>
              <a:spcBef>
                <a:spcPct val="50000"/>
              </a:spcBef>
              <a:spcAft>
                <a:spcPts val="0"/>
              </a:spcAft>
              <a:buClrTx/>
              <a:buSzTx/>
              <a:buFontTx/>
              <a:buNone/>
              <a:defRPr/>
            </a:pPr>
            <a:r>
              <a:rPr kumimoji="1" lang="en-US" altLang="zh-CN" b="1" i="0" u="none" strike="noStrike" kern="0" cap="none" spc="0" normalizeH="0" baseline="0" noProof="0" dirty="0" smtClean="0">
                <a:ln>
                  <a:noFill/>
                </a:ln>
                <a:solidFill>
                  <a:srgbClr val="000000"/>
                </a:solidFill>
                <a:effectLst/>
                <a:uLnTx/>
                <a:uFillTx/>
              </a:rPr>
              <a:t>255 </a:t>
            </a:r>
            <a:r>
              <a:rPr kumimoji="1" lang="en-US" altLang="zh-CN" b="1" i="0" u="none" strike="noStrike" kern="0" cap="none" spc="0" normalizeH="0" baseline="0" noProof="0" dirty="0" smtClean="0">
                <a:ln>
                  <a:noFill/>
                </a:ln>
                <a:solidFill>
                  <a:srgbClr val="000000"/>
                </a:solidFill>
                <a:effectLst/>
                <a:uLnTx/>
                <a:uFillTx/>
                <a:cs typeface="Tahoma" pitchFamily="34" charset="0"/>
              </a:rPr>
              <a:t>(</a:t>
            </a:r>
            <a:r>
              <a:rPr kumimoji="1" lang="zh-CN" altLang="en-US" b="1" i="0" u="none" strike="noStrike" kern="0" cap="none" spc="0" normalizeH="0" baseline="0" noProof="0" dirty="0" smtClean="0">
                <a:ln>
                  <a:noFill/>
                </a:ln>
                <a:solidFill>
                  <a:srgbClr val="000000"/>
                </a:solidFill>
                <a:effectLst/>
                <a:uLnTx/>
                <a:uFillTx/>
                <a:cs typeface="Tahoma" pitchFamily="34" charset="0"/>
              </a:rPr>
              <a:t>全</a:t>
            </a:r>
            <a:r>
              <a:rPr kumimoji="1" lang="en-US" altLang="zh-CN" b="1" i="0" u="none" strike="noStrike" kern="0" cap="none" spc="0" normalizeH="0" baseline="0" noProof="0" dirty="0" smtClean="0">
                <a:ln>
                  <a:noFill/>
                </a:ln>
                <a:solidFill>
                  <a:srgbClr val="000000"/>
                </a:solidFill>
                <a:effectLst/>
                <a:uLnTx/>
                <a:uFillTx/>
                <a:cs typeface="Tahoma" pitchFamily="34" charset="0"/>
              </a:rPr>
              <a:t>1)</a:t>
            </a:r>
            <a:r>
              <a:rPr kumimoji="1" lang="en-US" altLang="zh-CN" b="1" i="0" u="none" strike="noStrike" kern="0" cap="none" spc="0" normalizeH="0" baseline="0" noProof="0" dirty="0" smtClean="0">
                <a:ln>
                  <a:noFill/>
                </a:ln>
                <a:solidFill>
                  <a:srgbClr val="000000"/>
                </a:solidFill>
                <a:effectLst/>
                <a:uLnTx/>
                <a:uFillTx/>
              </a:rPr>
              <a:t>               0                                        </a:t>
            </a:r>
            <a:r>
              <a:rPr kumimoji="1" lang="en-US" altLang="zh-CN" kern="0" dirty="0">
                <a:solidFill>
                  <a:srgbClr val="000000"/>
                </a:solidFill>
              </a:rPr>
              <a:t>+∞/-∞ </a:t>
            </a:r>
            <a:endParaRPr kumimoji="1" lang="en-US" altLang="zh-CN" b="1"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defRPr/>
            </a:pPr>
            <a:r>
              <a:rPr kumimoji="1" lang="en-US" altLang="zh-CN" b="1" i="0" u="none" strike="noStrike" kern="0" cap="none" spc="0" normalizeH="0" baseline="0" noProof="0" dirty="0" smtClean="0">
                <a:ln>
                  <a:noFill/>
                </a:ln>
                <a:solidFill>
                  <a:srgbClr val="000000"/>
                </a:solidFill>
                <a:effectLst/>
                <a:uLnTx/>
                <a:uFillTx/>
              </a:rPr>
              <a:t>255 </a:t>
            </a:r>
            <a:r>
              <a:rPr kumimoji="1" lang="en-US" altLang="zh-CN" b="1" i="0" u="none" strike="noStrike" kern="0" cap="none" spc="0" normalizeH="0" baseline="0" noProof="0" dirty="0" smtClean="0">
                <a:ln>
                  <a:noFill/>
                </a:ln>
                <a:solidFill>
                  <a:srgbClr val="000000"/>
                </a:solidFill>
                <a:effectLst/>
                <a:uLnTx/>
                <a:uFillTx/>
                <a:cs typeface="Tahoma" pitchFamily="34" charset="0"/>
              </a:rPr>
              <a:t>(</a:t>
            </a:r>
            <a:r>
              <a:rPr kumimoji="1" lang="zh-CN" altLang="en-US" b="1" i="0" u="none" strike="noStrike" kern="0" cap="none" spc="0" normalizeH="0" baseline="0" noProof="0" dirty="0" smtClean="0">
                <a:ln>
                  <a:noFill/>
                </a:ln>
                <a:solidFill>
                  <a:srgbClr val="000000"/>
                </a:solidFill>
                <a:effectLst/>
                <a:uLnTx/>
                <a:uFillTx/>
                <a:cs typeface="Tahoma" pitchFamily="34" charset="0"/>
              </a:rPr>
              <a:t>全</a:t>
            </a:r>
            <a:r>
              <a:rPr kumimoji="1" lang="en-US" altLang="zh-CN" b="1" i="0" u="none" strike="noStrike" kern="0" cap="none" spc="0" normalizeH="0" baseline="0" noProof="0" dirty="0" smtClean="0">
                <a:ln>
                  <a:noFill/>
                </a:ln>
                <a:solidFill>
                  <a:srgbClr val="000000"/>
                </a:solidFill>
                <a:effectLst/>
                <a:uLnTx/>
                <a:uFillTx/>
                <a:cs typeface="Tahoma" pitchFamily="34" charset="0"/>
              </a:rPr>
              <a:t>1)</a:t>
            </a:r>
            <a:r>
              <a:rPr kumimoji="1" lang="en-US" altLang="zh-CN" b="1" i="0" u="none" strike="noStrike" kern="0" cap="none" spc="0" normalizeH="0" baseline="0" noProof="0" dirty="0" smtClean="0">
                <a:ln>
                  <a:noFill/>
                </a:ln>
                <a:solidFill>
                  <a:srgbClr val="000000"/>
                </a:solidFill>
                <a:effectLst/>
                <a:uLnTx/>
                <a:uFillTx/>
              </a:rPr>
              <a:t>            nonzero                                </a:t>
            </a:r>
            <a:r>
              <a:rPr kumimoji="1" lang="zh-CN" altLang="en-US" kern="0" dirty="0" smtClean="0">
                <a:solidFill>
                  <a:srgbClr val="000000"/>
                </a:solidFill>
              </a:rPr>
              <a:t>非数</a:t>
            </a:r>
            <a:endParaRPr kumimoji="1" lang="en-US" altLang="zh-CN" b="1" i="0" u="none" strike="noStrike" kern="0" cap="none" spc="0" normalizeH="0" baseline="0" noProof="0" dirty="0" smtClean="0">
              <a:ln>
                <a:noFill/>
              </a:ln>
              <a:solidFill>
                <a:srgbClr val="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linds(horizontal)">
                                      <p:cBhvr>
                                        <p:cTn id="7" dur="500"/>
                                        <p:tgtEl>
                                          <p:spTgt spid="2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
                                            <p:txEl>
                                              <p:pRg st="2" end="2"/>
                                            </p:txEl>
                                          </p:spTgt>
                                        </p:tgtEl>
                                        <p:attrNameLst>
                                          <p:attrName>style.visibility</p:attrName>
                                        </p:attrNameLst>
                                      </p:cBhvr>
                                      <p:to>
                                        <p:strVal val="visible"/>
                                      </p:to>
                                    </p:set>
                                    <p:animEffect transition="in" filter="blinds(horizontal)">
                                      <p:cBhvr>
                                        <p:cTn id="10" dur="500"/>
                                        <p:tgtEl>
                                          <p:spTgt spid="2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Effect transition="in" filter="blinds(horizontal)">
                                      <p:cBhvr>
                                        <p:cTn id="15" dur="500"/>
                                        <p:tgtEl>
                                          <p:spTgt spid="2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
                                            <p:txEl>
                                              <p:pRg st="4" end="4"/>
                                            </p:txEl>
                                          </p:spTgt>
                                        </p:tgtEl>
                                        <p:attrNameLst>
                                          <p:attrName>style.visibility</p:attrName>
                                        </p:attrNameLst>
                                      </p:cBhvr>
                                      <p:to>
                                        <p:strVal val="visible"/>
                                      </p:to>
                                    </p:set>
                                    <p:animEffect transition="in" filter="blinds(horizontal)">
                                      <p:cBhvr>
                                        <p:cTn id="20" dur="500"/>
                                        <p:tgtEl>
                                          <p:spTgt spid="2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Effect transition="in" filter="blinds(horizontal)">
                                      <p:cBhvr>
                                        <p:cTn id="25" dur="500"/>
                                        <p:tgtEl>
                                          <p:spTgt spid="2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6">
                                            <p:txEl>
                                              <p:pRg st="6" end="6"/>
                                            </p:txEl>
                                          </p:spTgt>
                                        </p:tgtEl>
                                        <p:attrNameLst>
                                          <p:attrName>style.visibility</p:attrName>
                                        </p:attrNameLst>
                                      </p:cBhvr>
                                      <p:to>
                                        <p:strVal val="visible"/>
                                      </p:to>
                                    </p:set>
                                    <p:animEffect transition="in" filter="blinds(horizontal)">
                                      <p:cBhvr>
                                        <p:cTn id="30" dur="500"/>
                                        <p:tgtEl>
                                          <p:spTgt spid="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2.3.4 C</a:t>
            </a:r>
            <a:r>
              <a:rPr lang="zh-CN" altLang="en-US" dirty="0" smtClean="0"/>
              <a:t>语言中的浮点数类型</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28" name="矩形 27"/>
          <p:cNvSpPr/>
          <p:nvPr/>
        </p:nvSpPr>
        <p:spPr>
          <a:xfrm>
            <a:off x="118522" y="1189201"/>
            <a:ext cx="8653900" cy="3323987"/>
          </a:xfrm>
          <a:prstGeom prst="rect">
            <a:avLst/>
          </a:prstGeom>
        </p:spPr>
        <p:txBody>
          <a:bodyPr wrap="square">
            <a:spAutoFit/>
          </a:bodyPr>
          <a:lstStyle/>
          <a:p>
            <a:pPr marL="342900" indent="-342900">
              <a:lnSpc>
                <a:spcPct val="150000"/>
              </a:lnSpc>
              <a:buFont typeface="Wingdings" charset="2"/>
              <a:buChar char="Ø"/>
            </a:pPr>
            <a:r>
              <a:rPr kumimoji="1" lang="en-US" altLang="zh-CN" sz="2000" b="1" dirty="0" smtClean="0">
                <a:solidFill>
                  <a:srgbClr val="000000"/>
                </a:solidFill>
                <a:latin typeface="Comic Sans MS" pitchFamily="2" charset="0"/>
                <a:ea typeface="微软雅黑" pitchFamily="34" charset="-122"/>
              </a:rPr>
              <a:t>C</a:t>
            </a:r>
            <a:r>
              <a:rPr kumimoji="1" lang="zh-CN" altLang="en-US" sz="2000" b="1" dirty="0" smtClean="0">
                <a:solidFill>
                  <a:srgbClr val="000000"/>
                </a:solidFill>
                <a:latin typeface="Comic Sans MS" pitchFamily="2" charset="0"/>
                <a:ea typeface="微软雅黑" pitchFamily="34" charset="-122"/>
              </a:rPr>
              <a:t>语言中的</a:t>
            </a:r>
            <a:r>
              <a:rPr kumimoji="1" lang="en-US" altLang="zh-CN" sz="2000" b="1" dirty="0" smtClean="0">
                <a:solidFill>
                  <a:srgbClr val="000000"/>
                </a:solidFill>
                <a:latin typeface="Comic Sans MS" pitchFamily="2" charset="0"/>
                <a:ea typeface="微软雅黑" pitchFamily="34" charset="-122"/>
              </a:rPr>
              <a:t>float</a:t>
            </a:r>
            <a:r>
              <a:rPr kumimoji="1" lang="zh-CN" altLang="en-US" sz="2000" b="1" dirty="0" smtClean="0">
                <a:solidFill>
                  <a:srgbClr val="000000"/>
                </a:solidFill>
                <a:latin typeface="Comic Sans MS" pitchFamily="2" charset="0"/>
                <a:ea typeface="微软雅黑" pitchFamily="34" charset="-122"/>
              </a:rPr>
              <a:t>和</a:t>
            </a:r>
            <a:r>
              <a:rPr kumimoji="1" lang="en-US" altLang="zh-CN" sz="2000" b="1" dirty="0" smtClean="0">
                <a:solidFill>
                  <a:srgbClr val="000000"/>
                </a:solidFill>
                <a:latin typeface="Comic Sans MS" pitchFamily="2" charset="0"/>
                <a:ea typeface="微软雅黑" pitchFamily="34" charset="-122"/>
              </a:rPr>
              <a:t>double</a:t>
            </a:r>
            <a:r>
              <a:rPr kumimoji="1" lang="zh-CN" altLang="en-US" sz="2000" b="1" dirty="0" smtClean="0">
                <a:solidFill>
                  <a:srgbClr val="000000"/>
                </a:solidFill>
                <a:latin typeface="Comic Sans MS" pitchFamily="2" charset="0"/>
                <a:ea typeface="微软雅黑" pitchFamily="34" charset="-122"/>
              </a:rPr>
              <a:t>两种不同浮点数类型，分别对应</a:t>
            </a:r>
            <a:r>
              <a:rPr kumimoji="1" lang="en-US" altLang="zh-CN" sz="2000" b="1" dirty="0" smtClean="0">
                <a:solidFill>
                  <a:srgbClr val="000000"/>
                </a:solidFill>
                <a:latin typeface="Comic Sans MS" pitchFamily="2" charset="0"/>
                <a:ea typeface="微软雅黑" pitchFamily="34" charset="-122"/>
              </a:rPr>
              <a:t>IEEE 754</a:t>
            </a:r>
            <a:r>
              <a:rPr kumimoji="1" lang="zh-CN" altLang="en-US" sz="2000" b="1" dirty="0" smtClean="0">
                <a:solidFill>
                  <a:srgbClr val="000000"/>
                </a:solidFill>
                <a:latin typeface="Comic Sans MS" pitchFamily="2" charset="0"/>
                <a:ea typeface="微软雅黑" pitchFamily="34" charset="-122"/>
              </a:rPr>
              <a:t>单精度和双精度浮点数格式</a:t>
            </a:r>
            <a:endParaRPr kumimoji="1" lang="en-US" altLang="zh-CN" sz="2000" b="1" dirty="0" smtClean="0">
              <a:solidFill>
                <a:srgbClr val="000000"/>
              </a:solidFill>
              <a:latin typeface="Comic Sans MS" pitchFamily="2" charset="0"/>
              <a:ea typeface="微软雅黑" pitchFamily="34" charset="-122"/>
            </a:endParaRPr>
          </a:p>
          <a:p>
            <a:pPr marL="342900" indent="-342900">
              <a:lnSpc>
                <a:spcPct val="150000"/>
              </a:lnSpc>
              <a:buFont typeface="Wingdings" charset="2"/>
              <a:buChar char="Ø"/>
            </a:pPr>
            <a:r>
              <a:rPr kumimoji="1" lang="en-US" altLang="zh-CN" sz="2000" b="1" dirty="0" smtClean="0">
                <a:solidFill>
                  <a:srgbClr val="000000"/>
                </a:solidFill>
                <a:latin typeface="Comic Sans MS" pitchFamily="2" charset="0"/>
                <a:ea typeface="微软雅黑" pitchFamily="34" charset="-122"/>
              </a:rPr>
              <a:t>C</a:t>
            </a:r>
            <a:r>
              <a:rPr kumimoji="1" lang="zh-CN" altLang="en-US" sz="2000" b="1" dirty="0" smtClean="0">
                <a:solidFill>
                  <a:srgbClr val="000000"/>
                </a:solidFill>
                <a:latin typeface="Comic Sans MS" pitchFamily="2" charset="0"/>
                <a:ea typeface="微软雅黑" pitchFamily="34" charset="-122"/>
              </a:rPr>
              <a:t>语言中的扩展双精度类型</a:t>
            </a:r>
            <a:r>
              <a:rPr kumimoji="1" lang="en-US" altLang="zh-CN" sz="2000" b="1" dirty="0" smtClean="0">
                <a:solidFill>
                  <a:srgbClr val="000000"/>
                </a:solidFill>
                <a:latin typeface="Comic Sans MS" pitchFamily="2" charset="0"/>
                <a:ea typeface="微软雅黑" pitchFamily="34" charset="-122"/>
              </a:rPr>
              <a:t>long double</a:t>
            </a:r>
            <a:r>
              <a:rPr kumimoji="1" lang="zh-CN" altLang="en-US" sz="2000" b="1" dirty="0" smtClean="0">
                <a:solidFill>
                  <a:srgbClr val="000000"/>
                </a:solidFill>
                <a:latin typeface="Comic Sans MS" pitchFamily="2" charset="0"/>
                <a:ea typeface="微软雅黑" pitchFamily="34" charset="-122"/>
              </a:rPr>
              <a:t>随编译器和处理器类型不同有所不同</a:t>
            </a:r>
            <a:endParaRPr kumimoji="1" lang="en-US" altLang="zh-CN" sz="2000" b="1" dirty="0" smtClean="0">
              <a:solidFill>
                <a:srgbClr val="000000"/>
              </a:solidFill>
              <a:latin typeface="Comic Sans MS" pitchFamily="2" charset="0"/>
              <a:ea typeface="微软雅黑" pitchFamily="34" charset="-122"/>
            </a:endParaRPr>
          </a:p>
          <a:p>
            <a:pPr marL="342900" indent="-342900">
              <a:lnSpc>
                <a:spcPct val="150000"/>
              </a:lnSpc>
              <a:buFont typeface="Wingdings" charset="2"/>
              <a:buChar char="Ø"/>
            </a:pPr>
            <a:r>
              <a:rPr kumimoji="1" lang="en-US" altLang="zh-CN" sz="2000" b="1" dirty="0" err="1" smtClean="0">
                <a:solidFill>
                  <a:srgbClr val="000000"/>
                </a:solidFill>
                <a:latin typeface="Comic Sans MS" pitchFamily="2" charset="0"/>
                <a:ea typeface="微软雅黑" pitchFamily="34" charset="-122"/>
              </a:rPr>
              <a:t>int</a:t>
            </a:r>
            <a:r>
              <a:rPr kumimoji="1" lang="zh-CN" altLang="en-US" sz="2000" b="1" dirty="0" smtClean="0">
                <a:solidFill>
                  <a:srgbClr val="000000"/>
                </a:solidFill>
                <a:latin typeface="Comic Sans MS" pitchFamily="2" charset="0"/>
                <a:ea typeface="微软雅黑" pitchFamily="34" charset="-122"/>
              </a:rPr>
              <a:t>、</a:t>
            </a:r>
            <a:r>
              <a:rPr kumimoji="1" lang="en-US" altLang="zh-CN" sz="2000" b="1" dirty="0" smtClean="0">
                <a:solidFill>
                  <a:srgbClr val="000000"/>
                </a:solidFill>
                <a:latin typeface="Comic Sans MS" pitchFamily="2" charset="0"/>
                <a:ea typeface="微软雅黑" pitchFamily="34" charset="-122"/>
              </a:rPr>
              <a:t>float</a:t>
            </a:r>
            <a:r>
              <a:rPr kumimoji="1" lang="zh-CN" altLang="en-US" sz="2000" b="1" dirty="0" smtClean="0">
                <a:solidFill>
                  <a:srgbClr val="000000"/>
                </a:solidFill>
                <a:latin typeface="Comic Sans MS" pitchFamily="2" charset="0"/>
                <a:ea typeface="微软雅黑" pitchFamily="34" charset="-122"/>
              </a:rPr>
              <a:t>和</a:t>
            </a:r>
            <a:r>
              <a:rPr kumimoji="1" lang="en-US" altLang="zh-CN" sz="2000" b="1" dirty="0" smtClean="0">
                <a:solidFill>
                  <a:srgbClr val="000000"/>
                </a:solidFill>
                <a:latin typeface="Comic Sans MS" pitchFamily="2" charset="0"/>
                <a:ea typeface="微软雅黑" pitchFamily="34" charset="-122"/>
              </a:rPr>
              <a:t>double</a:t>
            </a:r>
            <a:r>
              <a:rPr kumimoji="1" lang="zh-CN" altLang="en-US" sz="2000" b="1" dirty="0">
                <a:solidFill>
                  <a:srgbClr val="000000"/>
                </a:solidFill>
                <a:latin typeface="Comic Sans MS" pitchFamily="2" charset="0"/>
                <a:ea typeface="微软雅黑" pitchFamily="34" charset="-122"/>
              </a:rPr>
              <a:t>等不同数据类型</a:t>
            </a:r>
            <a:r>
              <a:rPr kumimoji="1" lang="zh-CN" altLang="en-US" sz="2000" b="1" dirty="0" smtClean="0">
                <a:solidFill>
                  <a:srgbClr val="000000"/>
                </a:solidFill>
                <a:latin typeface="Comic Sans MS" pitchFamily="2" charset="0"/>
                <a:ea typeface="微软雅黑" pitchFamily="34" charset="-122"/>
              </a:rPr>
              <a:t>之间转换</a:t>
            </a:r>
            <a:r>
              <a:rPr kumimoji="1" lang="zh-CN" altLang="en-US" sz="2000" b="1" dirty="0">
                <a:solidFill>
                  <a:srgbClr val="000000"/>
                </a:solidFill>
                <a:latin typeface="Comic Sans MS" pitchFamily="2" charset="0"/>
                <a:ea typeface="微软雅黑" pitchFamily="34" charset="-122"/>
              </a:rPr>
              <a:t>时</a:t>
            </a:r>
            <a:r>
              <a:rPr kumimoji="1" lang="zh-CN" altLang="en-US" sz="2000" b="1" dirty="0" smtClean="0">
                <a:solidFill>
                  <a:srgbClr val="000000"/>
                </a:solidFill>
                <a:latin typeface="Comic Sans MS" pitchFamily="2" charset="0"/>
                <a:ea typeface="微软雅黑" pitchFamily="34" charset="-122"/>
              </a:rPr>
              <a:t>，往往隐藏着一些不容易被察觉的错误</a:t>
            </a:r>
            <a:endParaRPr kumimoji="1" lang="en-US" altLang="zh-CN" sz="2000" b="1" dirty="0" smtClean="0">
              <a:solidFill>
                <a:srgbClr val="000000"/>
              </a:solidFill>
              <a:latin typeface="Comic Sans MS" pitchFamily="2" charset="0"/>
              <a:ea typeface="微软雅黑" pitchFamily="34" charset="-122"/>
            </a:endParaRPr>
          </a:p>
          <a:p>
            <a:pPr marL="800100" lvl="1" indent="-342900">
              <a:lnSpc>
                <a:spcPct val="150000"/>
              </a:lnSpc>
              <a:buFont typeface="Wingdings" charset="2"/>
              <a:buChar char="Ø"/>
            </a:pPr>
            <a:r>
              <a:rPr kumimoji="1" lang="en-US" altLang="zh-CN" sz="2000" b="1" dirty="0" smtClean="0">
                <a:solidFill>
                  <a:srgbClr val="000000"/>
                </a:solidFill>
                <a:latin typeface="Comic Sans MS" pitchFamily="2" charset="0"/>
                <a:ea typeface="微软雅黑" pitchFamily="34" charset="-122"/>
              </a:rPr>
              <a:t>1996</a:t>
            </a:r>
            <a:r>
              <a:rPr kumimoji="1" lang="zh-CN" altLang="en-US" sz="2000" b="1" dirty="0" smtClean="0">
                <a:solidFill>
                  <a:srgbClr val="000000"/>
                </a:solidFill>
                <a:latin typeface="Comic Sans MS" pitchFamily="2" charset="0"/>
                <a:ea typeface="微软雅黑" pitchFamily="34" charset="-122"/>
              </a:rPr>
              <a:t>年</a:t>
            </a:r>
            <a:r>
              <a:rPr kumimoji="1" lang="en-US" altLang="zh-CN" sz="2000" b="1" dirty="0" smtClean="0">
                <a:solidFill>
                  <a:srgbClr val="000000"/>
                </a:solidFill>
                <a:latin typeface="Comic Sans MS" pitchFamily="2" charset="0"/>
                <a:ea typeface="微软雅黑" pitchFamily="34" charset="-122"/>
              </a:rPr>
              <a:t>6</a:t>
            </a:r>
            <a:r>
              <a:rPr kumimoji="1" lang="zh-CN" altLang="en-US" sz="2000" b="1" dirty="0" smtClean="0">
                <a:solidFill>
                  <a:srgbClr val="000000"/>
                </a:solidFill>
                <a:latin typeface="Comic Sans MS" pitchFamily="2" charset="0"/>
                <a:ea typeface="微软雅黑" pitchFamily="34" charset="-122"/>
              </a:rPr>
              <a:t>月</a:t>
            </a:r>
            <a:r>
              <a:rPr kumimoji="1" lang="en-US" altLang="zh-CN" sz="2000" b="1" dirty="0" smtClean="0">
                <a:solidFill>
                  <a:srgbClr val="000000"/>
                </a:solidFill>
                <a:latin typeface="Comic Sans MS" pitchFamily="2" charset="0"/>
                <a:ea typeface="微软雅黑" pitchFamily="34" charset="-122"/>
              </a:rPr>
              <a:t>4</a:t>
            </a:r>
            <a:r>
              <a:rPr kumimoji="1" lang="zh-CN" altLang="en-US" sz="2000" b="1" dirty="0" smtClean="0">
                <a:solidFill>
                  <a:srgbClr val="000000"/>
                </a:solidFill>
                <a:latin typeface="Comic Sans MS" pitchFamily="2" charset="0"/>
                <a:ea typeface="微软雅黑" pitchFamily="34" charset="-122"/>
              </a:rPr>
              <a:t>日，</a:t>
            </a:r>
            <a:r>
              <a:rPr kumimoji="1" lang="en-US" altLang="zh-CN" sz="2000" b="1" dirty="0" smtClean="0">
                <a:solidFill>
                  <a:srgbClr val="000000"/>
                </a:solidFill>
                <a:latin typeface="Comic Sans MS" pitchFamily="2" charset="0"/>
                <a:ea typeface="微软雅黑" pitchFamily="34" charset="-122"/>
              </a:rPr>
              <a:t>Ariana5</a:t>
            </a:r>
            <a:r>
              <a:rPr kumimoji="1" lang="zh-CN" altLang="en-US" sz="2000" b="1" dirty="0" smtClean="0">
                <a:solidFill>
                  <a:srgbClr val="000000"/>
                </a:solidFill>
                <a:latin typeface="Comic Sans MS" pitchFamily="2" charset="0"/>
                <a:ea typeface="微软雅黑" pitchFamily="34" charset="-122"/>
              </a:rPr>
              <a:t>火箭爆炸事故</a:t>
            </a:r>
            <a:endParaRPr kumimoji="1" lang="en-US" altLang="zh-CN" sz="2000" b="1" dirty="0">
              <a:solidFill>
                <a:srgbClr val="000000"/>
              </a:solidFill>
              <a:latin typeface="Comic Sans MS" pitchFamily="2" charset="0"/>
              <a:ea typeface="微软雅黑"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29" y="51996"/>
            <a:ext cx="8229600" cy="774720"/>
          </a:xfrm>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a:xfrm>
            <a:off x="178594" y="816001"/>
            <a:ext cx="8229600" cy="5112568"/>
          </a:xfrm>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43" name="Rectangle 2"/>
          <p:cNvSpPr>
            <a:spLocks noChangeArrowheads="1"/>
          </p:cNvSpPr>
          <p:nvPr/>
        </p:nvSpPr>
        <p:spPr bwMode="auto">
          <a:xfrm>
            <a:off x="3316288" y="3472706"/>
            <a:ext cx="2479675" cy="4492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pic>
        <p:nvPicPr>
          <p:cNvPr id="44" name="Picture 3" descr="非规格化数的密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725" y="1508968"/>
            <a:ext cx="8915400" cy="52324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 Box 5"/>
          <p:cNvSpPr txBox="1">
            <a:spLocks noChangeArrowheads="1"/>
          </p:cNvSpPr>
          <p:nvPr/>
        </p:nvSpPr>
        <p:spPr bwMode="auto">
          <a:xfrm>
            <a:off x="1550988" y="2712293"/>
            <a:ext cx="85248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3333FF"/>
                </a:solidFill>
                <a:effectLst/>
                <a:uLnTx/>
                <a:uFillTx/>
                <a:latin typeface="Tahoma" pitchFamily="34" charset="0"/>
                <a:ea typeface="宋体" charset="-122"/>
              </a:rPr>
              <a:t>2</a:t>
            </a:r>
            <a:r>
              <a:rPr kumimoji="1" lang="zh-CN" altLang="en-US" sz="2400" b="1" i="0" u="none" strike="noStrike" kern="0" cap="none" spc="0" normalizeH="0" baseline="30000" noProof="0" smtClean="0">
                <a:ln>
                  <a:noFill/>
                </a:ln>
                <a:solidFill>
                  <a:srgbClr val="3333FF"/>
                </a:solidFill>
                <a:effectLst/>
                <a:uLnTx/>
                <a:uFillTx/>
                <a:latin typeface="Tahoma" pitchFamily="34" charset="0"/>
                <a:ea typeface="宋体" charset="-122"/>
              </a:rPr>
              <a:t>-126</a:t>
            </a:r>
            <a:endParaRPr kumimoji="1" lang="zh-CN" altLang="en-US" sz="2400" b="1" i="0" u="none" strike="noStrike" kern="0" cap="none" spc="0" normalizeH="0" baseline="30000" noProof="0" smtClean="0">
              <a:ln>
                <a:noFill/>
              </a:ln>
              <a:solidFill>
                <a:srgbClr val="3333FF"/>
              </a:solidFill>
              <a:effectLst/>
              <a:uLnTx/>
              <a:uFillTx/>
              <a:latin typeface="Tahoma" pitchFamily="34" charset="0"/>
              <a:ea typeface="宋体" charset="-122"/>
            </a:endParaRPr>
          </a:p>
        </p:txBody>
      </p:sp>
      <p:sp>
        <p:nvSpPr>
          <p:cNvPr id="46" name="Text Box 6"/>
          <p:cNvSpPr txBox="1">
            <a:spLocks noChangeArrowheads="1"/>
          </p:cNvSpPr>
          <p:nvPr/>
        </p:nvSpPr>
        <p:spPr bwMode="auto">
          <a:xfrm>
            <a:off x="2576513" y="2629743"/>
            <a:ext cx="85248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2</a:t>
            </a:r>
            <a:r>
              <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rPr>
              <a:t>-125</a:t>
            </a:r>
            <a:endPar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endParaRPr>
          </a:p>
        </p:txBody>
      </p:sp>
      <p:sp>
        <p:nvSpPr>
          <p:cNvPr id="47" name="Text Box 7"/>
          <p:cNvSpPr txBox="1">
            <a:spLocks noChangeArrowheads="1"/>
          </p:cNvSpPr>
          <p:nvPr/>
        </p:nvSpPr>
        <p:spPr bwMode="auto">
          <a:xfrm>
            <a:off x="4375150" y="2659906"/>
            <a:ext cx="8524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2</a:t>
            </a:r>
            <a:r>
              <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rPr>
              <a:t>-124</a:t>
            </a:r>
            <a:endPar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endParaRPr>
          </a:p>
        </p:txBody>
      </p:sp>
      <p:sp>
        <p:nvSpPr>
          <p:cNvPr id="48" name="Text Box 8"/>
          <p:cNvSpPr txBox="1">
            <a:spLocks noChangeArrowheads="1"/>
          </p:cNvSpPr>
          <p:nvPr/>
        </p:nvSpPr>
        <p:spPr bwMode="auto">
          <a:xfrm>
            <a:off x="7891463" y="2656731"/>
            <a:ext cx="85248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2</a:t>
            </a:r>
            <a:r>
              <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rPr>
              <a:t>-123</a:t>
            </a:r>
            <a:endPar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endParaRPr>
          </a:p>
        </p:txBody>
      </p:sp>
      <p:sp>
        <p:nvSpPr>
          <p:cNvPr id="49" name="Text Box 9"/>
          <p:cNvSpPr txBox="1">
            <a:spLocks noChangeArrowheads="1"/>
          </p:cNvSpPr>
          <p:nvPr/>
        </p:nvSpPr>
        <p:spPr bwMode="auto">
          <a:xfrm>
            <a:off x="679450" y="1421656"/>
            <a:ext cx="40909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1.0</a:t>
            </a:r>
            <a:r>
              <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charset="-122"/>
              </a:rPr>
              <a:t>…</a:t>
            </a: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0</a:t>
            </a:r>
            <a:r>
              <a:rPr kumimoji="1" lang="en-US" altLang="zh-CN" sz="2400" b="0" i="0" u="none" strike="noStrike" kern="0" cap="none" spc="0" normalizeH="0" baseline="0" noProof="0" smtClean="0">
                <a:ln>
                  <a:noFill/>
                </a:ln>
                <a:solidFill>
                  <a:srgbClr val="000000"/>
                </a:solidFill>
                <a:effectLst/>
                <a:uLnTx/>
                <a:uFillTx/>
                <a:latin typeface="Tahoma" pitchFamily="34" charset="0"/>
                <a:ea typeface="宋体" charset="-122"/>
              </a:rPr>
              <a:t>x2</a:t>
            </a:r>
            <a:r>
              <a:rPr kumimoji="1" lang="en-US" altLang="zh-CN" sz="2400" b="1" i="0" u="none" strike="noStrike" kern="0" cap="none" spc="0" normalizeH="0" baseline="30000" noProof="0" smtClean="0">
                <a:ln>
                  <a:noFill/>
                </a:ln>
                <a:solidFill>
                  <a:srgbClr val="000000"/>
                </a:solidFill>
                <a:effectLst/>
                <a:uLnTx/>
                <a:uFillTx/>
                <a:latin typeface="Tahoma" pitchFamily="34" charset="0"/>
                <a:ea typeface="宋体" charset="-122"/>
              </a:rPr>
              <a:t>-126</a:t>
            </a:r>
            <a:r>
              <a:rPr kumimoji="1" lang="en-US" altLang="zh-CN" sz="2400" b="1" i="0" u="none" strike="noStrike" kern="0" cap="none" spc="0" normalizeH="0" baseline="0" noProof="0" smtClean="0">
                <a:ln>
                  <a:noFill/>
                </a:ln>
                <a:solidFill>
                  <a:srgbClr val="000000"/>
                </a:solidFill>
                <a:effectLst/>
                <a:uLnTx/>
                <a:uFillTx/>
                <a:latin typeface="Tahoma" pitchFamily="34" charset="0"/>
                <a:ea typeface="宋体" charset="-122"/>
              </a:rPr>
              <a:t>~ </a:t>
            </a:r>
            <a:r>
              <a:rPr kumimoji="1" lang="en-US" altLang="zh-CN" sz="2400" b="0" i="0" u="none" strike="noStrike" kern="0" cap="none" spc="0" normalizeH="0" baseline="0" noProof="0" smtClean="0">
                <a:ln>
                  <a:noFill/>
                </a:ln>
                <a:solidFill>
                  <a:srgbClr val="000000"/>
                </a:solidFill>
                <a:effectLst/>
                <a:uLnTx/>
                <a:uFillTx/>
                <a:latin typeface="Tahoma" pitchFamily="34" charset="0"/>
                <a:ea typeface="宋体" charset="-122"/>
              </a:rPr>
              <a:t>1.1</a:t>
            </a:r>
            <a:r>
              <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rPr>
              <a:t>…</a:t>
            </a:r>
            <a:r>
              <a:rPr kumimoji="1" lang="en-US" altLang="zh-CN" sz="2400" b="0" i="0" u="none" strike="noStrike" kern="0" cap="none" spc="0" normalizeH="0" baseline="0" noProof="0" smtClean="0">
                <a:ln>
                  <a:noFill/>
                </a:ln>
                <a:solidFill>
                  <a:srgbClr val="000000"/>
                </a:solidFill>
                <a:effectLst/>
                <a:uLnTx/>
                <a:uFillTx/>
                <a:latin typeface="Tahoma" pitchFamily="34" charset="0"/>
                <a:ea typeface="宋体" charset="-122"/>
              </a:rPr>
              <a:t>1x2</a:t>
            </a:r>
            <a:r>
              <a:rPr kumimoji="1" lang="en-US" altLang="zh-CN" sz="2400" b="1" i="0" u="none" strike="noStrike" kern="0" cap="none" spc="0" normalizeH="0" baseline="30000" noProof="0" smtClean="0">
                <a:ln>
                  <a:noFill/>
                </a:ln>
                <a:solidFill>
                  <a:srgbClr val="000000"/>
                </a:solidFill>
                <a:effectLst/>
                <a:uLnTx/>
                <a:uFillTx/>
                <a:latin typeface="Tahoma" pitchFamily="34" charset="0"/>
                <a:ea typeface="宋体" charset="-122"/>
              </a:rPr>
              <a:t>-126</a:t>
            </a:r>
            <a:endParaRPr kumimoji="1" lang="en-US" altLang="zh-CN" sz="2400" b="1" i="0" u="none" strike="noStrike" kern="0" cap="none" spc="0" normalizeH="0" baseline="30000" noProof="0" smtClean="0">
              <a:ln>
                <a:noFill/>
              </a:ln>
              <a:solidFill>
                <a:srgbClr val="000000"/>
              </a:solidFill>
              <a:effectLst/>
              <a:uLnTx/>
              <a:uFillTx/>
              <a:latin typeface="Tahoma" pitchFamily="34" charset="0"/>
              <a:ea typeface="宋体" charset="-122"/>
            </a:endParaRPr>
          </a:p>
        </p:txBody>
      </p:sp>
      <p:sp>
        <p:nvSpPr>
          <p:cNvPr id="50" name="Rectangle 10"/>
          <p:cNvSpPr>
            <a:spLocks noChangeArrowheads="1"/>
          </p:cNvSpPr>
          <p:nvPr/>
        </p:nvSpPr>
        <p:spPr bwMode="auto">
          <a:xfrm>
            <a:off x="2665413" y="1847106"/>
            <a:ext cx="774700" cy="387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51" name="Line 11"/>
          <p:cNvSpPr>
            <a:spLocks noChangeShapeType="1"/>
          </p:cNvSpPr>
          <p:nvPr/>
        </p:nvSpPr>
        <p:spPr bwMode="auto">
          <a:xfrm flipH="1">
            <a:off x="2727325" y="1859806"/>
            <a:ext cx="650875" cy="404812"/>
          </a:xfrm>
          <a:prstGeom prst="line">
            <a:avLst/>
          </a:prstGeom>
          <a:noFill/>
          <a:ln w="38100">
            <a:solidFill>
              <a:srgbClr val="4D4D4D"/>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itchFamily="18" charset="0"/>
              <a:ea typeface="宋体" charset="-122"/>
            </a:endParaRPr>
          </a:p>
        </p:txBody>
      </p:sp>
      <p:sp>
        <p:nvSpPr>
          <p:cNvPr id="52" name="Text Box 12"/>
          <p:cNvSpPr txBox="1">
            <a:spLocks noChangeArrowheads="1"/>
          </p:cNvSpPr>
          <p:nvPr/>
        </p:nvSpPr>
        <p:spPr bwMode="auto">
          <a:xfrm>
            <a:off x="0" y="3901331"/>
            <a:ext cx="40909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0.0</a:t>
            </a:r>
            <a:r>
              <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charset="-122"/>
              </a:rPr>
              <a:t>…</a:t>
            </a: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0</a:t>
            </a:r>
            <a:r>
              <a:rPr kumimoji="1" lang="en-US" altLang="zh-CN" sz="2400" b="0" i="0" u="none" strike="noStrike" kern="0" cap="none" spc="0" normalizeH="0" baseline="0" noProof="0" smtClean="0">
                <a:ln>
                  <a:noFill/>
                </a:ln>
                <a:solidFill>
                  <a:srgbClr val="000000"/>
                </a:solidFill>
                <a:effectLst/>
                <a:uLnTx/>
                <a:uFillTx/>
                <a:latin typeface="Tahoma" pitchFamily="34" charset="0"/>
                <a:ea typeface="宋体" charset="-122"/>
              </a:rPr>
              <a:t>x2</a:t>
            </a:r>
            <a:r>
              <a:rPr kumimoji="1" lang="en-US" altLang="zh-CN" sz="2400" b="1" i="0" u="none" strike="noStrike" kern="0" cap="none" spc="0" normalizeH="0" baseline="30000" noProof="0" smtClean="0">
                <a:ln>
                  <a:noFill/>
                </a:ln>
                <a:solidFill>
                  <a:srgbClr val="000000"/>
                </a:solidFill>
                <a:effectLst/>
                <a:uLnTx/>
                <a:uFillTx/>
                <a:latin typeface="Tahoma" pitchFamily="34" charset="0"/>
                <a:ea typeface="宋体" charset="-122"/>
              </a:rPr>
              <a:t>-126</a:t>
            </a:r>
            <a:r>
              <a:rPr kumimoji="1" lang="en-US" altLang="zh-CN" sz="2400" b="1" i="0" u="none" strike="noStrike" kern="0" cap="none" spc="0" normalizeH="0" baseline="0" noProof="0" smtClean="0">
                <a:ln>
                  <a:noFill/>
                </a:ln>
                <a:solidFill>
                  <a:srgbClr val="000000"/>
                </a:solidFill>
                <a:effectLst/>
                <a:uLnTx/>
                <a:uFillTx/>
                <a:latin typeface="Tahoma" pitchFamily="34" charset="0"/>
                <a:ea typeface="宋体" charset="-122"/>
              </a:rPr>
              <a:t>~ </a:t>
            </a:r>
            <a:r>
              <a:rPr kumimoji="1" lang="en-US" altLang="zh-CN" sz="2400" b="0" i="0" u="none" strike="noStrike" kern="0" cap="none" spc="0" normalizeH="0" baseline="0" noProof="0" smtClean="0">
                <a:ln>
                  <a:noFill/>
                </a:ln>
                <a:solidFill>
                  <a:srgbClr val="000000"/>
                </a:solidFill>
                <a:effectLst/>
                <a:uLnTx/>
                <a:uFillTx/>
                <a:latin typeface="Tahoma" pitchFamily="34" charset="0"/>
                <a:ea typeface="宋体" charset="-122"/>
              </a:rPr>
              <a:t>0.1</a:t>
            </a:r>
            <a:r>
              <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rPr>
              <a:t>…</a:t>
            </a:r>
            <a:r>
              <a:rPr kumimoji="1" lang="en-US" altLang="zh-CN" sz="2400" b="0" i="0" u="none" strike="noStrike" kern="0" cap="none" spc="0" normalizeH="0" baseline="0" noProof="0" smtClean="0">
                <a:ln>
                  <a:noFill/>
                </a:ln>
                <a:solidFill>
                  <a:srgbClr val="000000"/>
                </a:solidFill>
                <a:effectLst/>
                <a:uLnTx/>
                <a:uFillTx/>
                <a:latin typeface="Tahoma" pitchFamily="34" charset="0"/>
                <a:ea typeface="宋体" charset="-122"/>
              </a:rPr>
              <a:t>1x2</a:t>
            </a:r>
            <a:r>
              <a:rPr kumimoji="1" lang="en-US" altLang="zh-CN" sz="2400" b="1" i="0" u="none" strike="noStrike" kern="0" cap="none" spc="0" normalizeH="0" baseline="30000" noProof="0" smtClean="0">
                <a:ln>
                  <a:noFill/>
                </a:ln>
                <a:solidFill>
                  <a:srgbClr val="000000"/>
                </a:solidFill>
                <a:effectLst/>
                <a:uLnTx/>
                <a:uFillTx/>
                <a:latin typeface="Tahoma" pitchFamily="34" charset="0"/>
                <a:ea typeface="宋体" charset="-122"/>
              </a:rPr>
              <a:t>-126</a:t>
            </a:r>
            <a:endParaRPr kumimoji="1" lang="en-US" altLang="zh-CN" sz="2400" b="1" i="0" u="none" strike="noStrike" kern="0" cap="none" spc="0" normalizeH="0" baseline="30000" noProof="0" smtClean="0">
              <a:ln>
                <a:noFill/>
              </a:ln>
              <a:solidFill>
                <a:srgbClr val="000000"/>
              </a:solidFill>
              <a:effectLst/>
              <a:uLnTx/>
              <a:uFillTx/>
              <a:latin typeface="Tahoma" pitchFamily="34" charset="0"/>
              <a:ea typeface="宋体" charset="-122"/>
            </a:endParaRPr>
          </a:p>
        </p:txBody>
      </p:sp>
      <p:sp>
        <p:nvSpPr>
          <p:cNvPr id="53" name="Rectangle 13"/>
          <p:cNvSpPr>
            <a:spLocks noChangeArrowheads="1"/>
          </p:cNvSpPr>
          <p:nvPr/>
        </p:nvSpPr>
        <p:spPr bwMode="auto">
          <a:xfrm>
            <a:off x="1736725" y="4280743"/>
            <a:ext cx="944563" cy="479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54" name="Line 14"/>
          <p:cNvSpPr>
            <a:spLocks noChangeShapeType="1"/>
          </p:cNvSpPr>
          <p:nvPr/>
        </p:nvSpPr>
        <p:spPr bwMode="auto">
          <a:xfrm flipH="1">
            <a:off x="1733550" y="4260106"/>
            <a:ext cx="882650" cy="592137"/>
          </a:xfrm>
          <a:prstGeom prst="line">
            <a:avLst/>
          </a:prstGeom>
          <a:noFill/>
          <a:ln w="38100">
            <a:solidFill>
              <a:srgbClr val="4D4D4D"/>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itchFamily="18" charset="0"/>
              <a:ea typeface="宋体" charset="-122"/>
            </a:endParaRPr>
          </a:p>
        </p:txBody>
      </p:sp>
      <p:sp>
        <p:nvSpPr>
          <p:cNvPr id="55" name="Text Box 15"/>
          <p:cNvSpPr txBox="1">
            <a:spLocks noChangeArrowheads="1"/>
          </p:cNvSpPr>
          <p:nvPr/>
        </p:nvSpPr>
        <p:spPr bwMode="auto">
          <a:xfrm>
            <a:off x="1546225" y="5236418"/>
            <a:ext cx="8524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3333FF"/>
                </a:solidFill>
                <a:effectLst/>
                <a:uLnTx/>
                <a:uFillTx/>
                <a:latin typeface="Tahoma" pitchFamily="34" charset="0"/>
                <a:ea typeface="宋体" charset="-122"/>
              </a:rPr>
              <a:t>2</a:t>
            </a:r>
            <a:r>
              <a:rPr kumimoji="1" lang="zh-CN" altLang="en-US" sz="2400" b="1" i="0" u="none" strike="noStrike" kern="0" cap="none" spc="0" normalizeH="0" baseline="30000" noProof="0" smtClean="0">
                <a:ln>
                  <a:noFill/>
                </a:ln>
                <a:solidFill>
                  <a:srgbClr val="3333FF"/>
                </a:solidFill>
                <a:effectLst/>
                <a:uLnTx/>
                <a:uFillTx/>
                <a:latin typeface="Tahoma" pitchFamily="34" charset="0"/>
                <a:ea typeface="宋体" charset="-122"/>
              </a:rPr>
              <a:t>-126</a:t>
            </a:r>
            <a:endParaRPr kumimoji="1" lang="zh-CN" altLang="en-US" sz="2400" b="1" i="0" u="none" strike="noStrike" kern="0" cap="none" spc="0" normalizeH="0" baseline="30000" noProof="0" smtClean="0">
              <a:ln>
                <a:noFill/>
              </a:ln>
              <a:solidFill>
                <a:srgbClr val="3333FF"/>
              </a:solidFill>
              <a:effectLst/>
              <a:uLnTx/>
              <a:uFillTx/>
              <a:latin typeface="Tahoma" pitchFamily="34" charset="0"/>
              <a:ea typeface="宋体" charset="-122"/>
            </a:endParaRPr>
          </a:p>
        </p:txBody>
      </p:sp>
      <p:sp>
        <p:nvSpPr>
          <p:cNvPr id="56" name="Text Box 16"/>
          <p:cNvSpPr txBox="1">
            <a:spLocks noChangeArrowheads="1"/>
          </p:cNvSpPr>
          <p:nvPr/>
        </p:nvSpPr>
        <p:spPr bwMode="auto">
          <a:xfrm>
            <a:off x="2492375" y="5201493"/>
            <a:ext cx="8524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2</a:t>
            </a:r>
            <a:r>
              <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rPr>
              <a:t>-125</a:t>
            </a:r>
            <a:endPar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endParaRPr>
          </a:p>
        </p:txBody>
      </p:sp>
      <p:sp>
        <p:nvSpPr>
          <p:cNvPr id="57" name="Text Box 17"/>
          <p:cNvSpPr txBox="1">
            <a:spLocks noChangeArrowheads="1"/>
          </p:cNvSpPr>
          <p:nvPr/>
        </p:nvSpPr>
        <p:spPr bwMode="auto">
          <a:xfrm>
            <a:off x="4227513" y="5184031"/>
            <a:ext cx="85248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2</a:t>
            </a:r>
            <a:r>
              <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rPr>
              <a:t>-124</a:t>
            </a:r>
            <a:endPar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endParaRPr>
          </a:p>
        </p:txBody>
      </p:sp>
      <p:sp>
        <p:nvSpPr>
          <p:cNvPr id="58" name="Text Box 18"/>
          <p:cNvSpPr txBox="1">
            <a:spLocks noChangeArrowheads="1"/>
          </p:cNvSpPr>
          <p:nvPr/>
        </p:nvSpPr>
        <p:spPr bwMode="auto">
          <a:xfrm>
            <a:off x="7870825" y="5228481"/>
            <a:ext cx="8524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000000"/>
                </a:solidFill>
                <a:effectLst/>
                <a:uLnTx/>
                <a:uFillTx/>
                <a:latin typeface="Tahoma" pitchFamily="34" charset="0"/>
                <a:ea typeface="宋体" charset="-122"/>
              </a:rPr>
              <a:t>2</a:t>
            </a:r>
            <a:r>
              <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rPr>
              <a:t>-123</a:t>
            </a:r>
            <a:endParaRPr kumimoji="1" lang="zh-CN" altLang="en-US" sz="2400" b="1" i="0" u="none" strike="noStrike" kern="0" cap="none" spc="0" normalizeH="0" baseline="30000" noProof="0" smtClean="0">
              <a:ln>
                <a:noFill/>
              </a:ln>
              <a:solidFill>
                <a:srgbClr val="000000"/>
              </a:solidFill>
              <a:effectLst/>
              <a:uLnTx/>
              <a:uFillTx/>
              <a:latin typeface="Tahoma" pitchFamily="34" charset="0"/>
              <a:ea typeface="宋体" charset="-122"/>
            </a:endParaRPr>
          </a:p>
        </p:txBody>
      </p:sp>
      <p:sp>
        <p:nvSpPr>
          <p:cNvPr id="59" name="Text Box 19"/>
          <p:cNvSpPr txBox="1">
            <a:spLocks noChangeArrowheads="1"/>
          </p:cNvSpPr>
          <p:nvPr/>
        </p:nvSpPr>
        <p:spPr bwMode="auto">
          <a:xfrm>
            <a:off x="760413" y="5315793"/>
            <a:ext cx="46513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3333FF"/>
                </a:solidFill>
                <a:effectLst/>
                <a:uLnTx/>
                <a:uFillTx/>
                <a:latin typeface="Tahoma" pitchFamily="34" charset="0"/>
                <a:ea typeface="宋体" charset="-122"/>
              </a:rPr>
              <a:t>0</a:t>
            </a:r>
            <a:endParaRPr kumimoji="1" lang="zh-CN" altLang="en-US" sz="2400" b="0" i="0" u="none" strike="noStrike" kern="0" cap="none" spc="0" normalizeH="0" baseline="0" noProof="0" smtClean="0">
              <a:ln>
                <a:noFill/>
              </a:ln>
              <a:solidFill>
                <a:srgbClr val="3333FF"/>
              </a:solidFill>
              <a:effectLst/>
              <a:uLnTx/>
              <a:uFillTx/>
              <a:latin typeface="Tahoma" pitchFamily="34" charset="0"/>
              <a:ea typeface="宋体" charset="-122"/>
            </a:endParaRPr>
          </a:p>
        </p:txBody>
      </p:sp>
      <p:sp>
        <p:nvSpPr>
          <p:cNvPr id="60" name="Text Box 20"/>
          <p:cNvSpPr txBox="1">
            <a:spLocks noChangeArrowheads="1"/>
          </p:cNvSpPr>
          <p:nvPr/>
        </p:nvSpPr>
        <p:spPr bwMode="auto">
          <a:xfrm>
            <a:off x="836613" y="2724993"/>
            <a:ext cx="46513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smtClean="0">
                <a:ln>
                  <a:noFill/>
                </a:ln>
                <a:solidFill>
                  <a:srgbClr val="3333FF"/>
                </a:solidFill>
                <a:effectLst/>
                <a:uLnTx/>
                <a:uFillTx/>
                <a:latin typeface="Tahoma" pitchFamily="34" charset="0"/>
                <a:ea typeface="宋体" charset="-122"/>
              </a:rPr>
              <a:t>0</a:t>
            </a:r>
            <a:endParaRPr kumimoji="1" lang="zh-CN" altLang="en-US" sz="2400" b="0" i="0" u="none" strike="noStrike" kern="0" cap="none" spc="0" normalizeH="0" baseline="0" noProof="0" smtClean="0">
              <a:ln>
                <a:noFill/>
              </a:ln>
              <a:solidFill>
                <a:srgbClr val="3333FF"/>
              </a:solidFill>
              <a:effectLst/>
              <a:uLnTx/>
              <a:uFillTx/>
              <a:latin typeface="Tahoma" pitchFamily="34" charset="0"/>
              <a:ea typeface="宋体" charset="-122"/>
            </a:endParaRPr>
          </a:p>
        </p:txBody>
      </p:sp>
      <p:sp>
        <p:nvSpPr>
          <p:cNvPr id="61" name="Text Box 21"/>
          <p:cNvSpPr txBox="1">
            <a:spLocks noChangeArrowheads="1"/>
          </p:cNvSpPr>
          <p:nvPr/>
        </p:nvSpPr>
        <p:spPr bwMode="auto">
          <a:xfrm>
            <a:off x="3162300" y="6060331"/>
            <a:ext cx="302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en-US" sz="2400" smtClean="0">
              <a:solidFill>
                <a:srgbClr val="000000"/>
              </a:solidFill>
              <a:latin typeface="Tahoma" pitchFamily="34" charset="0"/>
              <a:ea typeface="宋体" charset="-122"/>
            </a:endParaRPr>
          </a:p>
        </p:txBody>
      </p:sp>
      <p:sp>
        <p:nvSpPr>
          <p:cNvPr id="62" name="Line 22"/>
          <p:cNvSpPr>
            <a:spLocks noChangeShapeType="1"/>
          </p:cNvSpPr>
          <p:nvPr/>
        </p:nvSpPr>
        <p:spPr bwMode="auto">
          <a:xfrm flipH="1">
            <a:off x="1876425" y="1904256"/>
            <a:ext cx="49213" cy="4667250"/>
          </a:xfrm>
          <a:prstGeom prst="line">
            <a:avLst/>
          </a:prstGeom>
          <a:noFill/>
          <a:ln w="38100">
            <a:solidFill>
              <a:srgbClr val="3333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itchFamily="18" charset="0"/>
              <a:ea typeface="宋体" charset="-122"/>
            </a:endParaRPr>
          </a:p>
        </p:txBody>
      </p:sp>
      <p:sp>
        <p:nvSpPr>
          <p:cNvPr id="63" name="Line 24"/>
          <p:cNvSpPr>
            <a:spLocks noChangeShapeType="1"/>
          </p:cNvSpPr>
          <p:nvPr/>
        </p:nvSpPr>
        <p:spPr bwMode="auto">
          <a:xfrm>
            <a:off x="930275" y="5719018"/>
            <a:ext cx="0" cy="869950"/>
          </a:xfrm>
          <a:prstGeom prst="line">
            <a:avLst/>
          </a:prstGeom>
          <a:noFill/>
          <a:ln w="38100">
            <a:solidFill>
              <a:srgbClr val="3333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itchFamily="18" charset="0"/>
              <a:ea typeface="宋体" charset="-122"/>
            </a:endParaRPr>
          </a:p>
        </p:txBody>
      </p:sp>
      <p:sp>
        <p:nvSpPr>
          <p:cNvPr id="64" name="Rectangle 25"/>
          <p:cNvSpPr>
            <a:spLocks noChangeArrowheads="1"/>
          </p:cNvSpPr>
          <p:nvPr/>
        </p:nvSpPr>
        <p:spPr bwMode="auto">
          <a:xfrm>
            <a:off x="3394075" y="3456831"/>
            <a:ext cx="2511425" cy="465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65" name="Oval 26"/>
          <p:cNvSpPr>
            <a:spLocks noChangeArrowheads="1"/>
          </p:cNvSpPr>
          <p:nvPr/>
        </p:nvSpPr>
        <p:spPr bwMode="auto">
          <a:xfrm>
            <a:off x="1022350" y="2264618"/>
            <a:ext cx="882650" cy="558800"/>
          </a:xfrm>
          <a:prstGeom prst="ellipse">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itchFamily="18" charset="0"/>
              <a:ea typeface="宋体" charset="-122"/>
            </a:endParaRPr>
          </a:p>
        </p:txBody>
      </p:sp>
      <p:sp>
        <p:nvSpPr>
          <p:cNvPr id="66" name="Text Box 27"/>
          <p:cNvSpPr txBox="1">
            <a:spLocks noChangeArrowheads="1"/>
          </p:cNvSpPr>
          <p:nvPr/>
        </p:nvSpPr>
        <p:spPr bwMode="auto">
          <a:xfrm>
            <a:off x="1069975" y="2391618"/>
            <a:ext cx="836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smtClean="0">
                <a:solidFill>
                  <a:srgbClr val="000000"/>
                </a:solidFill>
                <a:latin typeface="Tahoma" pitchFamily="34" charset="0"/>
                <a:ea typeface="宋体" charset="-122"/>
              </a:rPr>
              <a:t>GAP</a:t>
            </a:r>
            <a:endParaRPr kumimoji="1" lang="en-US" altLang="zh-CN" sz="2000" b="1" smtClean="0">
              <a:solidFill>
                <a:srgbClr val="000000"/>
              </a:solidFill>
              <a:latin typeface="Tahoma" pitchFamily="34" charset="0"/>
              <a:ea typeface="宋体" charset="-122"/>
            </a:endParaRPr>
          </a:p>
        </p:txBody>
      </p:sp>
      <p:grpSp>
        <p:nvGrpSpPr>
          <p:cNvPr id="67" name="Group 28"/>
          <p:cNvGrpSpPr/>
          <p:nvPr/>
        </p:nvGrpSpPr>
        <p:grpSpPr bwMode="auto">
          <a:xfrm>
            <a:off x="1903413" y="3218706"/>
            <a:ext cx="4595812" cy="627062"/>
            <a:chOff x="1199" y="2017"/>
            <a:chExt cx="2895" cy="395"/>
          </a:xfrm>
        </p:grpSpPr>
        <p:sp>
          <p:nvSpPr>
            <p:cNvPr id="68" name="Text Box 29"/>
            <p:cNvSpPr txBox="1">
              <a:spLocks noChangeArrowheads="1"/>
            </p:cNvSpPr>
            <p:nvPr/>
          </p:nvSpPr>
          <p:spPr bwMode="auto">
            <a:xfrm>
              <a:off x="1550" y="2017"/>
              <a:ext cx="2544" cy="3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16000">
              <a:spAutoFit/>
            </a:bodyPr>
            <a:lstStyle/>
            <a:p>
              <a:pPr>
                <a:spcBef>
                  <a:spcPct val="50000"/>
                </a:spcBef>
              </a:pPr>
              <a:r>
                <a:rPr kumimoji="1" lang="zh-CN" altLang="en-US" sz="2400" smtClean="0">
                  <a:solidFill>
                    <a:srgbClr val="000000"/>
                  </a:solidFill>
                  <a:latin typeface="Tahoma" pitchFamily="34" charset="0"/>
                  <a:ea typeface="宋体" charset="-122"/>
                </a:rPr>
                <a:t> </a:t>
              </a:r>
              <a:r>
                <a:rPr kumimoji="1" lang="en-US" altLang="zh-CN" sz="2400" smtClean="0">
                  <a:solidFill>
                    <a:srgbClr val="CC0000"/>
                  </a:solidFill>
                  <a:latin typeface="Tahoma" pitchFamily="34" charset="0"/>
                  <a:ea typeface="宋体" charset="-122"/>
                </a:rPr>
                <a:t>Normalized numbers</a:t>
              </a:r>
              <a:endParaRPr kumimoji="1" lang="en-US" altLang="zh-CN" sz="2400" smtClean="0">
                <a:solidFill>
                  <a:srgbClr val="CC0000"/>
                </a:solidFill>
                <a:latin typeface="Tahoma" pitchFamily="34" charset="0"/>
                <a:ea typeface="宋体" charset="-122"/>
              </a:endParaRPr>
            </a:p>
          </p:txBody>
        </p:sp>
        <p:sp>
          <p:nvSpPr>
            <p:cNvPr id="69" name="Line 30"/>
            <p:cNvSpPr>
              <a:spLocks noChangeShapeType="1"/>
            </p:cNvSpPr>
            <p:nvPr/>
          </p:nvSpPr>
          <p:spPr bwMode="auto">
            <a:xfrm>
              <a:off x="1199" y="2294"/>
              <a:ext cx="2705" cy="1"/>
            </a:xfrm>
            <a:prstGeom prst="line">
              <a:avLst/>
            </a:prstGeom>
            <a:noFill/>
            <a:ln w="57150">
              <a:solidFill>
                <a:srgbClr val="3333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itchFamily="18" charset="0"/>
                <a:ea typeface="宋体" charset="-122"/>
              </a:endParaRPr>
            </a:p>
          </p:txBody>
        </p:sp>
      </p:grpSp>
      <p:sp>
        <p:nvSpPr>
          <p:cNvPr id="70" name="Rectangle 31"/>
          <p:cNvSpPr>
            <a:spLocks noChangeArrowheads="1"/>
          </p:cNvSpPr>
          <p:nvPr/>
        </p:nvSpPr>
        <p:spPr bwMode="auto">
          <a:xfrm>
            <a:off x="3409950" y="6138118"/>
            <a:ext cx="2355850" cy="4810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grpSp>
        <p:nvGrpSpPr>
          <p:cNvPr id="71" name="Group 34"/>
          <p:cNvGrpSpPr/>
          <p:nvPr/>
        </p:nvGrpSpPr>
        <p:grpSpPr bwMode="auto">
          <a:xfrm>
            <a:off x="931863" y="5750768"/>
            <a:ext cx="3014662" cy="858838"/>
            <a:chOff x="587" y="3378"/>
            <a:chExt cx="1899" cy="541"/>
          </a:xfrm>
        </p:grpSpPr>
        <p:sp>
          <p:nvSpPr>
            <p:cNvPr id="72"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73"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marL="0" marR="0" lvl="0" indent="0" algn="ctr" defTabSz="914400" eaLnBrk="0" fontAlgn="auto" latinLnBrk="0" hangingPunct="0">
                <a:lnSpc>
                  <a:spcPct val="100000"/>
                </a:lnSpc>
                <a:spcBef>
                  <a:spcPts val="0"/>
                </a:spcBef>
                <a:spcAft>
                  <a:spcPts val="0"/>
                </a:spcAft>
                <a:buClrTx/>
                <a:buSzTx/>
                <a:buFontTx/>
                <a:buNone/>
                <a:defRPr/>
              </a:pPr>
              <a:r>
                <a:rPr kumimoji="1" lang="en-US" altLang="zh-CN" sz="2400" b="0" i="0" u="none" strike="noStrike" kern="0" cap="none" spc="0" normalizeH="0" baseline="0" noProof="0" smtClean="0">
                  <a:ln>
                    <a:noFill/>
                  </a:ln>
                  <a:solidFill>
                    <a:srgbClr val="000000"/>
                  </a:solidFill>
                  <a:effectLst/>
                  <a:uLnTx/>
                  <a:uFillTx/>
                  <a:latin typeface="Tahoma" pitchFamily="34" charset="0"/>
                  <a:ea typeface="宋体" charset="-122"/>
                </a:rPr>
                <a:t>Denorms</a:t>
              </a:r>
              <a:endParaRPr kumimoji="1" lang="en-US" altLang="zh-CN" sz="2400" b="0" i="0" u="none" strike="noStrike" kern="0" cap="none" spc="0" normalizeH="0" baseline="0" noProof="0" smtClean="0">
                <a:ln>
                  <a:noFill/>
                </a:ln>
                <a:solidFill>
                  <a:srgbClr val="000000"/>
                </a:solidFill>
                <a:effectLst/>
                <a:uLnTx/>
                <a:uFillTx/>
                <a:latin typeface="Tahoma" pitchFamily="34" charset="0"/>
                <a:ea typeface="宋体" charset="-122"/>
              </a:endParaRPr>
            </a:p>
          </p:txBody>
        </p:sp>
      </p:grpSp>
      <p:sp>
        <p:nvSpPr>
          <p:cNvPr id="74" name="Rectangle 33"/>
          <p:cNvSpPr>
            <a:spLocks noChangeArrowheads="1"/>
          </p:cNvSpPr>
          <p:nvPr/>
        </p:nvSpPr>
        <p:spPr bwMode="auto">
          <a:xfrm>
            <a:off x="4252913" y="5992068"/>
            <a:ext cx="419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smtClean="0">
                <a:solidFill>
                  <a:srgbClr val="000000"/>
                </a:solidFill>
                <a:latin typeface="Times New Roman" pitchFamily="18" charset="0"/>
                <a:ea typeface="宋体" charset="-122"/>
              </a:rPr>
              <a:t>(-1) </a:t>
            </a:r>
            <a:r>
              <a:rPr kumimoji="1" lang="en-US" altLang="zh-CN" sz="2800" b="1" baseline="30000" dirty="0" smtClean="0">
                <a:solidFill>
                  <a:srgbClr val="000000"/>
                </a:solidFill>
                <a:latin typeface="Times New Roman" pitchFamily="18" charset="0"/>
                <a:ea typeface="宋体" charset="-122"/>
              </a:rPr>
              <a:t>s</a:t>
            </a:r>
            <a:r>
              <a:rPr kumimoji="1" lang="en-US" altLang="zh-CN" sz="2800" b="1" dirty="0" smtClean="0">
                <a:solidFill>
                  <a:srgbClr val="000000"/>
                </a:solidFill>
                <a:latin typeface="Times New Roman" pitchFamily="18" charset="0"/>
                <a:ea typeface="宋体" charset="-122"/>
              </a:rPr>
              <a:t>×0.aa…a ×2</a:t>
            </a:r>
            <a:r>
              <a:rPr kumimoji="1" lang="en-US" altLang="zh-CN" sz="2800" b="1" baseline="30000" dirty="0" smtClean="0">
                <a:solidFill>
                  <a:srgbClr val="000000"/>
                </a:solidFill>
                <a:latin typeface="Times New Roman" pitchFamily="18" charset="0"/>
                <a:ea typeface="宋体" charset="-122"/>
              </a:rPr>
              <a:t>-126</a:t>
            </a:r>
            <a:endParaRPr kumimoji="1" lang="en-US" altLang="zh-CN" sz="2800" b="1" baseline="30000" dirty="0" smtClean="0">
              <a:solidFill>
                <a:srgbClr val="000000"/>
              </a:solidFill>
              <a:latin typeface="Times New Roman" pitchFamily="18" charset="0"/>
              <a:ea typeface="宋体" charset="-122"/>
            </a:endParaRPr>
          </a:p>
        </p:txBody>
      </p:sp>
      <p:sp>
        <p:nvSpPr>
          <p:cNvPr id="75" name="Text Box 12"/>
          <p:cNvSpPr txBox="1">
            <a:spLocks noChangeArrowheads="1"/>
          </p:cNvSpPr>
          <p:nvPr/>
        </p:nvSpPr>
        <p:spPr bwMode="auto">
          <a:xfrm>
            <a:off x="4479925" y="843768"/>
            <a:ext cx="4451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dirty="0" smtClean="0">
                <a:solidFill>
                  <a:srgbClr val="CC0000"/>
                </a:solidFill>
                <a:latin typeface="微软雅黑" pitchFamily="34" charset="-122"/>
                <a:ea typeface="微软雅黑" pitchFamily="34" charset="-122"/>
                <a:cs typeface="Arial" charset="0"/>
              </a:rPr>
              <a:t>非规格化数</a:t>
            </a:r>
            <a:endParaRPr lang="zh-CN" altLang="en-US" dirty="0">
              <a:solidFill>
                <a:srgbClr val="CC0000"/>
              </a:solidFill>
              <a:latin typeface="微软雅黑" pitchFamily="34" charset="-122"/>
              <a:ea typeface="微软雅黑" pitchFamily="34"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blinds(horizontal)">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linds(horizontal)">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blinds(horizontal)">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blinds(horizontal)">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linds(horizontal)">
                                      <p:cBhvr>
                                        <p:cTn id="4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9" grpId="0" animBg="1"/>
      <p:bldP spid="52" grpId="0" animBg="1"/>
      <p:bldP spid="60" grpId="0" animBg="1"/>
      <p:bldP spid="65" grpId="0" animBg="1"/>
      <p:bldP spid="74" grpId="0"/>
      <p:bldP spid="7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107504" y="836712"/>
            <a:ext cx="8326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800" b="0" dirty="0"/>
              <a:t>14</a:t>
            </a:r>
            <a:r>
              <a:rPr lang="zh-CN" altLang="en-US" sz="1800" b="0" dirty="0"/>
              <a:t>．</a:t>
            </a:r>
            <a:r>
              <a:rPr lang="en-US" altLang="zh-CN" sz="1800" b="0" dirty="0"/>
              <a:t>float </a:t>
            </a:r>
            <a:r>
              <a:rPr lang="zh-CN" altLang="en-US" sz="1800" b="0" dirty="0"/>
              <a:t>类型（即 </a:t>
            </a:r>
            <a:r>
              <a:rPr lang="en-US" altLang="zh-CN" sz="1800" b="0" dirty="0"/>
              <a:t>IEEE754 </a:t>
            </a:r>
            <a:r>
              <a:rPr lang="zh-CN" altLang="en-US" sz="1800" b="0" dirty="0"/>
              <a:t>单精度浮点数格式）能表示的最大正整数是</a:t>
            </a:r>
            <a:endParaRPr lang="zh-CN" altLang="en-US" sz="1800" b="0" dirty="0"/>
          </a:p>
          <a:p>
            <a:pPr>
              <a:lnSpc>
                <a:spcPct val="100000"/>
              </a:lnSpc>
              <a:spcBef>
                <a:spcPct val="0"/>
              </a:spcBef>
              <a:buFontTx/>
              <a:buNone/>
            </a:pPr>
            <a:r>
              <a:rPr lang="en-US" altLang="zh-CN" sz="1800" b="0" dirty="0"/>
              <a:t>A. 2</a:t>
            </a:r>
            <a:r>
              <a:rPr lang="en-US" altLang="zh-CN" sz="1800" b="0" baseline="30000" dirty="0"/>
              <a:t>126</a:t>
            </a:r>
            <a:r>
              <a:rPr lang="en-US" altLang="zh-CN" sz="1800" b="0" dirty="0"/>
              <a:t>-2</a:t>
            </a:r>
            <a:r>
              <a:rPr lang="en-US" altLang="zh-CN" sz="1800" b="0" baseline="30000" dirty="0"/>
              <a:t>103</a:t>
            </a:r>
            <a:r>
              <a:rPr lang="en-US" altLang="zh-CN" sz="1800" b="0" dirty="0"/>
              <a:t>       B. 2</a:t>
            </a:r>
            <a:r>
              <a:rPr lang="en-US" altLang="zh-CN" sz="1800" b="0" baseline="30000" dirty="0"/>
              <a:t>127</a:t>
            </a:r>
            <a:r>
              <a:rPr lang="en-US" altLang="zh-CN" sz="1800" b="0" dirty="0"/>
              <a:t>-2</a:t>
            </a:r>
            <a:r>
              <a:rPr lang="en-US" altLang="zh-CN" sz="1800" b="0" baseline="30000" dirty="0"/>
              <a:t>104 </a:t>
            </a:r>
            <a:r>
              <a:rPr lang="en-US" altLang="zh-CN" sz="1800" b="0" dirty="0"/>
              <a:t>     C. 2</a:t>
            </a:r>
            <a:r>
              <a:rPr lang="en-US" altLang="zh-CN" sz="1800" b="0" baseline="30000" dirty="0"/>
              <a:t>127</a:t>
            </a:r>
            <a:r>
              <a:rPr lang="en-US" altLang="zh-CN" sz="1800" b="0" dirty="0"/>
              <a:t>-2</a:t>
            </a:r>
            <a:r>
              <a:rPr lang="en-US" altLang="zh-CN" sz="1800" b="0" baseline="30000" dirty="0"/>
              <a:t>103</a:t>
            </a:r>
            <a:r>
              <a:rPr lang="en-US" altLang="zh-CN" sz="1800" b="0" dirty="0"/>
              <a:t>      D.2</a:t>
            </a:r>
            <a:r>
              <a:rPr lang="en-US" altLang="zh-CN" sz="1800" b="0" baseline="30000" dirty="0"/>
              <a:t>128</a:t>
            </a:r>
            <a:r>
              <a:rPr lang="en-US" altLang="zh-CN" sz="1800" b="0" dirty="0"/>
              <a:t>-2</a:t>
            </a:r>
            <a:r>
              <a:rPr lang="en-US" altLang="zh-CN" sz="1800" b="0" baseline="30000" dirty="0"/>
              <a:t>104</a:t>
            </a:r>
            <a:endParaRPr lang="zh-CN" altLang="en-US" sz="1800" b="0" baseline="30000" dirty="0"/>
          </a:p>
        </p:txBody>
      </p:sp>
      <p:pic>
        <p:nvPicPr>
          <p:cNvPr id="1126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6375" y="1978025"/>
            <a:ext cx="7888288"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107504" y="12745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itchFamily="2"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2" charset="-122"/>
              </a:defRPr>
            </a:lvl2pPr>
            <a:lvl3pPr algn="ctr" rtl="0" eaLnBrk="0" fontAlgn="base" hangingPunct="0">
              <a:spcBef>
                <a:spcPct val="0"/>
              </a:spcBef>
              <a:spcAft>
                <a:spcPct val="0"/>
              </a:spcAft>
              <a:defRPr sz="4000" b="1">
                <a:solidFill>
                  <a:srgbClr val="CC3300"/>
                </a:solidFill>
                <a:latin typeface="Arial" charset="0"/>
                <a:ea typeface="黑体" pitchFamily="2" charset="-122"/>
              </a:defRPr>
            </a:lvl3pPr>
            <a:lvl4pPr algn="ctr" rtl="0" eaLnBrk="0" fontAlgn="base" hangingPunct="0">
              <a:spcBef>
                <a:spcPct val="0"/>
              </a:spcBef>
              <a:spcAft>
                <a:spcPct val="0"/>
              </a:spcAft>
              <a:defRPr sz="4000" b="1">
                <a:solidFill>
                  <a:srgbClr val="CC3300"/>
                </a:solidFill>
                <a:latin typeface="Arial" charset="0"/>
                <a:ea typeface="黑体" pitchFamily="2" charset="-122"/>
              </a:defRPr>
            </a:lvl4pPr>
            <a:lvl5pPr algn="ctr" rtl="0" eaLnBrk="0" fontAlgn="base" hangingPunct="0">
              <a:spcBef>
                <a:spcPct val="0"/>
              </a:spcBef>
              <a:spcAft>
                <a:spcPct val="0"/>
              </a:spcAft>
              <a:defRPr sz="4000" b="1">
                <a:solidFill>
                  <a:srgbClr val="CC3300"/>
                </a:solidFill>
                <a:latin typeface="Arial" charset="0"/>
                <a:ea typeface="黑体" pitchFamily="2" charset="-122"/>
              </a:defRPr>
            </a:lvl5pPr>
            <a:lvl6pPr marL="457200" algn="ctr" rtl="0" fontAlgn="base">
              <a:spcBef>
                <a:spcPct val="0"/>
              </a:spcBef>
              <a:spcAft>
                <a:spcPct val="0"/>
              </a:spcAft>
              <a:defRPr sz="4000" b="1">
                <a:solidFill>
                  <a:srgbClr val="CC3300"/>
                </a:solidFill>
                <a:latin typeface="Arial" charset="0"/>
                <a:ea typeface="宋体" charset="-122"/>
              </a:defRPr>
            </a:lvl6pPr>
            <a:lvl7pPr marL="914400" algn="ctr" rtl="0" fontAlgn="base">
              <a:spcBef>
                <a:spcPct val="0"/>
              </a:spcBef>
              <a:spcAft>
                <a:spcPct val="0"/>
              </a:spcAft>
              <a:defRPr sz="4000" b="1">
                <a:solidFill>
                  <a:srgbClr val="CC3300"/>
                </a:solidFill>
                <a:latin typeface="Arial" charset="0"/>
                <a:ea typeface="宋体" charset="-122"/>
              </a:defRPr>
            </a:lvl7pPr>
            <a:lvl8pPr marL="1371600" algn="ctr" rtl="0" fontAlgn="base">
              <a:spcBef>
                <a:spcPct val="0"/>
              </a:spcBef>
              <a:spcAft>
                <a:spcPct val="0"/>
              </a:spcAft>
              <a:defRPr sz="4000" b="1">
                <a:solidFill>
                  <a:srgbClr val="CC3300"/>
                </a:solidFill>
                <a:latin typeface="Arial" charset="0"/>
                <a:ea typeface="宋体" charset="-122"/>
              </a:defRPr>
            </a:lvl8pPr>
            <a:lvl9pPr marL="1828800" algn="ctr" rtl="0" fontAlgn="base">
              <a:spcBef>
                <a:spcPct val="0"/>
              </a:spcBef>
              <a:spcAft>
                <a:spcPct val="0"/>
              </a:spcAft>
              <a:defRPr sz="4000" b="1">
                <a:solidFill>
                  <a:srgbClr val="CC3300"/>
                </a:solidFill>
                <a:latin typeface="Arial" charset="0"/>
                <a:ea typeface="宋体" charset="-122"/>
              </a:defRPr>
            </a:lvl9pPr>
          </a:lstStyle>
          <a:p>
            <a:pPr algn="l">
              <a:defRPr/>
            </a:pPr>
            <a:r>
              <a:rPr lang="en-US" altLang="zh-CN" kern="0" dirty="0" smtClean="0">
                <a:solidFill>
                  <a:srgbClr val="FF0000"/>
                </a:solidFill>
                <a:latin typeface="Comic Sans MS" pitchFamily="2" charset="0"/>
              </a:rPr>
              <a:t>2012</a:t>
            </a:r>
            <a:r>
              <a:rPr lang="zh-CN" altLang="en-US" kern="0" dirty="0" smtClean="0">
                <a:solidFill>
                  <a:srgbClr val="FF0000"/>
                </a:solidFill>
                <a:latin typeface="Comic Sans MS" pitchFamily="2" charset="0"/>
              </a:rPr>
              <a:t>考研题</a:t>
            </a:r>
            <a:endParaRPr lang="zh-CN" altLang="en-US" kern="0" dirty="0" smtClean="0">
              <a:solidFill>
                <a:srgbClr val="FF0000"/>
              </a:solidFill>
              <a:latin typeface="Comic Sans MS" pitchFamily="2"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6817" y="932718"/>
            <a:ext cx="8758237" cy="923330"/>
          </a:xfrm>
          <a:prstGeom prst="rect">
            <a:avLst/>
          </a:prstGeom>
        </p:spPr>
        <p:txBody>
          <a:bodyPr>
            <a:spAutoFit/>
          </a:bodyPr>
          <a:lstStyle/>
          <a:p>
            <a:pPr>
              <a:defRPr/>
            </a:pPr>
            <a:r>
              <a:rPr lang="en-US" altLang="zh-CN" dirty="0" smtClean="0">
                <a:latin typeface="Comic Sans MS" pitchFamily="2" charset="0"/>
              </a:rPr>
              <a:t>13</a:t>
            </a:r>
            <a:r>
              <a:rPr lang="en-US" altLang="zh-CN" dirty="0">
                <a:latin typeface="Comic Sans MS" pitchFamily="2" charset="0"/>
              </a:rPr>
              <a:t>. </a:t>
            </a:r>
            <a:r>
              <a:rPr lang="zh-CN" altLang="en-US" dirty="0">
                <a:latin typeface="Comic Sans MS" pitchFamily="2" charset="0"/>
              </a:rPr>
              <a:t>某数采用</a:t>
            </a:r>
            <a:r>
              <a:rPr lang="en-US" altLang="zh-CN" dirty="0">
                <a:latin typeface="Comic Sans MS" pitchFamily="2" charset="0"/>
              </a:rPr>
              <a:t>IEEE 754 </a:t>
            </a:r>
            <a:r>
              <a:rPr lang="zh-CN" altLang="en-US" dirty="0">
                <a:latin typeface="Comic Sans MS" pitchFamily="2" charset="0"/>
              </a:rPr>
              <a:t>单精度浮点数格式表示为</a:t>
            </a:r>
            <a:r>
              <a:rPr lang="en-US" altLang="zh-CN" dirty="0">
                <a:latin typeface="Comic Sans MS" pitchFamily="2" charset="0"/>
              </a:rPr>
              <a:t>C640 0000H</a:t>
            </a:r>
            <a:r>
              <a:rPr lang="zh-CN" altLang="en-US" dirty="0">
                <a:latin typeface="Comic Sans MS" pitchFamily="2" charset="0"/>
              </a:rPr>
              <a:t>，则该数的值是</a:t>
            </a:r>
            <a:endParaRPr lang="zh-CN" altLang="en-US" dirty="0">
              <a:latin typeface="Comic Sans MS" pitchFamily="2" charset="0"/>
            </a:endParaRPr>
          </a:p>
          <a:p>
            <a:pPr marL="342900" indent="-342900">
              <a:buFontTx/>
              <a:buAutoNum type="alphaUcPeriod"/>
              <a:defRPr/>
            </a:pPr>
            <a:r>
              <a:rPr lang="en-US" altLang="zh-CN" dirty="0">
                <a:latin typeface="Comic Sans MS" pitchFamily="2" charset="0"/>
              </a:rPr>
              <a:t>-1.5×213    B. -1.5×212     C. -0.5x×213    D. -0.5×212</a:t>
            </a:r>
            <a:endParaRPr lang="en-US" altLang="zh-CN" dirty="0">
              <a:latin typeface="Comic Sans MS" pitchFamily="2" charset="0"/>
            </a:endParaRPr>
          </a:p>
          <a:p>
            <a:pPr marL="342900" indent="-342900">
              <a:buFontTx/>
              <a:buAutoNum type="alphaUcPeriod"/>
              <a:defRPr/>
            </a:pPr>
            <a:endParaRPr lang="en-US" altLang="zh-CN" dirty="0">
              <a:latin typeface="Comic Sans MS" pitchFamily="2" charset="0"/>
            </a:endParaRPr>
          </a:p>
        </p:txBody>
      </p:sp>
      <p:sp>
        <p:nvSpPr>
          <p:cNvPr id="8" name="矩形 7"/>
          <p:cNvSpPr>
            <a:spLocks noChangeArrowheads="1"/>
          </p:cNvSpPr>
          <p:nvPr/>
        </p:nvSpPr>
        <p:spPr bwMode="auto">
          <a:xfrm>
            <a:off x="179512" y="1916832"/>
            <a:ext cx="83010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800" b="0" dirty="0">
                <a:solidFill>
                  <a:srgbClr val="FF0000"/>
                </a:solidFill>
                <a:latin typeface="Comic Sans MS" pitchFamily="2" charset="0"/>
              </a:rPr>
              <a:t>13. A </a:t>
            </a:r>
            <a:endParaRPr lang="en-US" altLang="zh-CN" sz="1800" b="0" dirty="0">
              <a:solidFill>
                <a:srgbClr val="FF0000"/>
              </a:solidFill>
              <a:latin typeface="Comic Sans MS" pitchFamily="2" charset="0"/>
            </a:endParaRPr>
          </a:p>
          <a:p>
            <a:pPr>
              <a:lnSpc>
                <a:spcPct val="100000"/>
              </a:lnSpc>
              <a:spcBef>
                <a:spcPct val="0"/>
              </a:spcBef>
              <a:buFontTx/>
              <a:buNone/>
            </a:pPr>
            <a:r>
              <a:rPr lang="zh-CN" altLang="en-US" sz="1800" b="0" dirty="0">
                <a:solidFill>
                  <a:srgbClr val="FF0000"/>
                </a:solidFill>
                <a:latin typeface="Comic Sans MS" pitchFamily="2" charset="0"/>
              </a:rPr>
              <a:t>解析：</a:t>
            </a:r>
            <a:r>
              <a:rPr lang="en-US" altLang="zh-CN" sz="1800" b="0" dirty="0">
                <a:solidFill>
                  <a:srgbClr val="FF0000"/>
                </a:solidFill>
                <a:latin typeface="Comic Sans MS" pitchFamily="2" charset="0"/>
              </a:rPr>
              <a:t>IEEE 754 </a:t>
            </a:r>
            <a:r>
              <a:rPr lang="zh-CN" altLang="en-US" sz="1800" b="0" dirty="0">
                <a:solidFill>
                  <a:srgbClr val="FF0000"/>
                </a:solidFill>
                <a:latin typeface="Comic Sans MS" pitchFamily="2" charset="0"/>
              </a:rPr>
              <a:t>单精度浮点数格式为</a:t>
            </a:r>
            <a:r>
              <a:rPr lang="en-US" altLang="zh-CN" sz="1800" b="0" dirty="0">
                <a:solidFill>
                  <a:srgbClr val="FF0000"/>
                </a:solidFill>
                <a:latin typeface="Comic Sans MS" pitchFamily="2" charset="0"/>
              </a:rPr>
              <a:t>C640  0000H</a:t>
            </a:r>
            <a:r>
              <a:rPr lang="zh-CN" altLang="en-US" sz="1800" b="0" dirty="0">
                <a:solidFill>
                  <a:srgbClr val="FF0000"/>
                </a:solidFill>
                <a:latin typeface="Comic Sans MS" pitchFamily="2" charset="0"/>
              </a:rPr>
              <a:t>，二进制格式为</a:t>
            </a:r>
            <a:endParaRPr lang="zh-CN" altLang="en-US" sz="1800" b="0" dirty="0">
              <a:solidFill>
                <a:srgbClr val="FF0000"/>
              </a:solidFill>
              <a:latin typeface="Comic Sans MS" pitchFamily="2" charset="0"/>
            </a:endParaRPr>
          </a:p>
          <a:p>
            <a:pPr>
              <a:lnSpc>
                <a:spcPct val="100000"/>
              </a:lnSpc>
              <a:spcBef>
                <a:spcPct val="0"/>
              </a:spcBef>
              <a:buFontTx/>
              <a:buNone/>
            </a:pPr>
            <a:r>
              <a:rPr lang="en-US" altLang="zh-CN" sz="1800" b="0" dirty="0">
                <a:solidFill>
                  <a:srgbClr val="FF0000"/>
                </a:solidFill>
                <a:latin typeface="Comic Sans MS" pitchFamily="2" charset="0"/>
              </a:rPr>
              <a:t>1100 0110 0100  0000 0000 0000 0000 0000</a:t>
            </a:r>
            <a:r>
              <a:rPr lang="zh-CN" altLang="en-US" sz="1800" b="0" dirty="0">
                <a:solidFill>
                  <a:srgbClr val="FF0000"/>
                </a:solidFill>
                <a:latin typeface="Comic Sans MS" pitchFamily="2" charset="0"/>
              </a:rPr>
              <a:t>，转换为标准的格式为</a:t>
            </a:r>
            <a:r>
              <a:rPr lang="zh-CN" altLang="en-US" sz="1800" b="0" dirty="0" smtClean="0">
                <a:solidFill>
                  <a:srgbClr val="FF0000"/>
                </a:solidFill>
                <a:latin typeface="Comic Sans MS" pitchFamily="2" charset="0"/>
              </a:rPr>
              <a:t>： </a:t>
            </a:r>
            <a:endParaRPr lang="zh-CN" altLang="en-US" sz="1800" b="0" dirty="0">
              <a:solidFill>
                <a:srgbClr val="FF0000"/>
              </a:solidFill>
              <a:latin typeface="Comic Sans MS" pitchFamily="2" charset="0"/>
            </a:endParaRPr>
          </a:p>
          <a:p>
            <a:pPr>
              <a:lnSpc>
                <a:spcPct val="100000"/>
              </a:lnSpc>
              <a:spcBef>
                <a:spcPct val="0"/>
              </a:spcBef>
              <a:buFontTx/>
              <a:buNone/>
            </a:pPr>
            <a:r>
              <a:rPr lang="zh-CN" altLang="en-US" sz="1800" b="0" dirty="0">
                <a:solidFill>
                  <a:srgbClr val="FF0000"/>
                </a:solidFill>
                <a:latin typeface="Comic Sans MS" pitchFamily="2" charset="0"/>
              </a:rPr>
              <a:t>因此，浮点数的值为</a:t>
            </a:r>
            <a:r>
              <a:rPr lang="en-US" altLang="zh-CN" sz="1800" b="0" dirty="0">
                <a:solidFill>
                  <a:srgbClr val="FF0000"/>
                </a:solidFill>
                <a:latin typeface="Comic Sans MS" pitchFamily="2" charset="0"/>
              </a:rPr>
              <a:t>-1.5×213</a:t>
            </a:r>
            <a:endParaRPr lang="en-US" altLang="zh-CN" sz="1800" b="0" dirty="0">
              <a:solidFill>
                <a:srgbClr val="FF0000"/>
              </a:solidFill>
              <a:latin typeface="Comic Sans MS" pitchFamily="2" charset="0"/>
            </a:endParaRPr>
          </a:p>
        </p:txBody>
      </p:sp>
      <p:sp>
        <p:nvSpPr>
          <p:cNvPr id="12" name="Rectangle 2"/>
          <p:cNvSpPr txBox="1">
            <a:spLocks noChangeArrowheads="1"/>
          </p:cNvSpPr>
          <p:nvPr/>
        </p:nvSpPr>
        <p:spPr bwMode="auto">
          <a:xfrm>
            <a:off x="107504" y="9393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itchFamily="2"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2" charset="-122"/>
              </a:defRPr>
            </a:lvl2pPr>
            <a:lvl3pPr algn="ctr" rtl="0" eaLnBrk="0" fontAlgn="base" hangingPunct="0">
              <a:spcBef>
                <a:spcPct val="0"/>
              </a:spcBef>
              <a:spcAft>
                <a:spcPct val="0"/>
              </a:spcAft>
              <a:defRPr sz="4000" b="1">
                <a:solidFill>
                  <a:srgbClr val="CC3300"/>
                </a:solidFill>
                <a:latin typeface="Arial" charset="0"/>
                <a:ea typeface="黑体" pitchFamily="2" charset="-122"/>
              </a:defRPr>
            </a:lvl3pPr>
            <a:lvl4pPr algn="ctr" rtl="0" eaLnBrk="0" fontAlgn="base" hangingPunct="0">
              <a:spcBef>
                <a:spcPct val="0"/>
              </a:spcBef>
              <a:spcAft>
                <a:spcPct val="0"/>
              </a:spcAft>
              <a:defRPr sz="4000" b="1">
                <a:solidFill>
                  <a:srgbClr val="CC3300"/>
                </a:solidFill>
                <a:latin typeface="Arial" charset="0"/>
                <a:ea typeface="黑体" pitchFamily="2" charset="-122"/>
              </a:defRPr>
            </a:lvl4pPr>
            <a:lvl5pPr algn="ctr" rtl="0" eaLnBrk="0" fontAlgn="base" hangingPunct="0">
              <a:spcBef>
                <a:spcPct val="0"/>
              </a:spcBef>
              <a:spcAft>
                <a:spcPct val="0"/>
              </a:spcAft>
              <a:defRPr sz="4000" b="1">
                <a:solidFill>
                  <a:srgbClr val="CC3300"/>
                </a:solidFill>
                <a:latin typeface="Arial" charset="0"/>
                <a:ea typeface="黑体" pitchFamily="2" charset="-122"/>
              </a:defRPr>
            </a:lvl5pPr>
            <a:lvl6pPr marL="457200" algn="ctr" rtl="0" fontAlgn="base">
              <a:spcBef>
                <a:spcPct val="0"/>
              </a:spcBef>
              <a:spcAft>
                <a:spcPct val="0"/>
              </a:spcAft>
              <a:defRPr sz="4000" b="1">
                <a:solidFill>
                  <a:srgbClr val="CC3300"/>
                </a:solidFill>
                <a:latin typeface="Arial" charset="0"/>
                <a:ea typeface="宋体" charset="-122"/>
              </a:defRPr>
            </a:lvl6pPr>
            <a:lvl7pPr marL="914400" algn="ctr" rtl="0" fontAlgn="base">
              <a:spcBef>
                <a:spcPct val="0"/>
              </a:spcBef>
              <a:spcAft>
                <a:spcPct val="0"/>
              </a:spcAft>
              <a:defRPr sz="4000" b="1">
                <a:solidFill>
                  <a:srgbClr val="CC3300"/>
                </a:solidFill>
                <a:latin typeface="Arial" charset="0"/>
                <a:ea typeface="宋体" charset="-122"/>
              </a:defRPr>
            </a:lvl7pPr>
            <a:lvl8pPr marL="1371600" algn="ctr" rtl="0" fontAlgn="base">
              <a:spcBef>
                <a:spcPct val="0"/>
              </a:spcBef>
              <a:spcAft>
                <a:spcPct val="0"/>
              </a:spcAft>
              <a:defRPr sz="4000" b="1">
                <a:solidFill>
                  <a:srgbClr val="CC3300"/>
                </a:solidFill>
                <a:latin typeface="Arial" charset="0"/>
                <a:ea typeface="宋体" charset="-122"/>
              </a:defRPr>
            </a:lvl8pPr>
            <a:lvl9pPr marL="1828800" algn="ctr" rtl="0" fontAlgn="base">
              <a:spcBef>
                <a:spcPct val="0"/>
              </a:spcBef>
              <a:spcAft>
                <a:spcPct val="0"/>
              </a:spcAft>
              <a:defRPr sz="4000" b="1">
                <a:solidFill>
                  <a:srgbClr val="CC3300"/>
                </a:solidFill>
                <a:latin typeface="Arial" charset="0"/>
                <a:ea typeface="宋体" charset="-122"/>
              </a:defRPr>
            </a:lvl9pPr>
          </a:lstStyle>
          <a:p>
            <a:pPr algn="l">
              <a:defRPr/>
            </a:pPr>
            <a:r>
              <a:rPr lang="en-US" altLang="zh-CN" kern="0" dirty="0" smtClean="0">
                <a:solidFill>
                  <a:srgbClr val="FF0000"/>
                </a:solidFill>
                <a:latin typeface="Comic Sans MS" pitchFamily="2" charset="0"/>
              </a:rPr>
              <a:t>2013</a:t>
            </a:r>
            <a:r>
              <a:rPr lang="zh-CN" altLang="en-US" kern="0" dirty="0" smtClean="0">
                <a:solidFill>
                  <a:srgbClr val="FF0000"/>
                </a:solidFill>
                <a:latin typeface="Comic Sans MS" pitchFamily="2" charset="0"/>
              </a:rPr>
              <a:t>考研题</a:t>
            </a:r>
            <a:endParaRPr lang="zh-CN" altLang="en-US" kern="0" dirty="0" smtClean="0">
              <a:solidFill>
                <a:srgbClr val="FF0000"/>
              </a:solidFill>
              <a:latin typeface="Comic Sans M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61824" y="98425"/>
            <a:ext cx="8229600" cy="561975"/>
          </a:xfrm>
        </p:spPr>
        <p:txBody>
          <a:bodyPr>
            <a:normAutofit fontScale="90000"/>
          </a:bodyPr>
          <a:lstStyle/>
          <a:p>
            <a:r>
              <a:rPr lang="en-US" altLang="zh-CN" dirty="0" smtClean="0">
                <a:latin typeface="Comic Sans MS" pitchFamily="2" charset="0"/>
              </a:rPr>
              <a:t>2014</a:t>
            </a:r>
            <a:r>
              <a:rPr lang="zh-CN" altLang="en-US" dirty="0" smtClean="0">
                <a:latin typeface="Comic Sans MS" pitchFamily="2" charset="0"/>
              </a:rPr>
              <a:t>考研题</a:t>
            </a:r>
            <a:endParaRPr lang="zh-CN" altLang="en-US" dirty="0" smtClean="0">
              <a:latin typeface="Comic Sans MS" pitchFamily="2" charset="0"/>
            </a:endParaRPr>
          </a:p>
        </p:txBody>
      </p:sp>
      <p:sp>
        <p:nvSpPr>
          <p:cNvPr id="7171" name="矩形 1"/>
          <p:cNvSpPr>
            <a:spLocks noChangeArrowheads="1"/>
          </p:cNvSpPr>
          <p:nvPr/>
        </p:nvSpPr>
        <p:spPr bwMode="auto">
          <a:xfrm>
            <a:off x="84830" y="718705"/>
            <a:ext cx="83835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just">
              <a:lnSpc>
                <a:spcPct val="100000"/>
              </a:lnSpc>
              <a:spcBef>
                <a:spcPts val="90"/>
              </a:spcBef>
              <a:spcAft>
                <a:spcPts val="600"/>
              </a:spcAft>
              <a:buFontTx/>
              <a:buNone/>
            </a:pPr>
            <a:r>
              <a:rPr lang="en-US" altLang="zh-CN" sz="1800" b="0" dirty="0">
                <a:latin typeface="Comic Sans MS" pitchFamily="2" charset="0"/>
                <a:cs typeface="Times New Roman" pitchFamily="18" charset="0"/>
              </a:rPr>
              <a:t>14</a:t>
            </a:r>
            <a:r>
              <a:rPr lang="zh-CN" altLang="zh-CN" sz="1800" b="0" dirty="0">
                <a:latin typeface="Comic Sans MS" pitchFamily="2" charset="0"/>
              </a:rPr>
              <a:t>．</a:t>
            </a:r>
            <a:r>
              <a:rPr lang="en-US" altLang="zh-CN" sz="1800" b="0" dirty="0">
                <a:latin typeface="Comic Sans MS" pitchFamily="2" charset="0"/>
                <a:cs typeface="Times New Roman" pitchFamily="18" charset="0"/>
              </a:rPr>
              <a:t>float </a:t>
            </a:r>
            <a:r>
              <a:rPr lang="zh-CN" altLang="zh-CN" sz="1800" b="0" dirty="0">
                <a:latin typeface="Comic Sans MS" pitchFamily="2" charset="0"/>
              </a:rPr>
              <a:t>型数据据常用 </a:t>
            </a:r>
            <a:r>
              <a:rPr lang="en-US" altLang="zh-CN" sz="1800" b="0" dirty="0">
                <a:latin typeface="Comic Sans MS" pitchFamily="2" charset="0"/>
                <a:cs typeface="Times New Roman" pitchFamily="18" charset="0"/>
              </a:rPr>
              <a:t>IEEE754 </a:t>
            </a:r>
            <a:r>
              <a:rPr lang="zh-CN" altLang="zh-CN" sz="1800" b="0" dirty="0">
                <a:latin typeface="Comic Sans MS" pitchFamily="2" charset="0"/>
              </a:rPr>
              <a:t>单精度浮点格式表示。假设两个 </a:t>
            </a:r>
            <a:r>
              <a:rPr lang="en-US" altLang="zh-CN" sz="1800" b="0" dirty="0">
                <a:latin typeface="Comic Sans MS" pitchFamily="2" charset="0"/>
                <a:cs typeface="Times New Roman" pitchFamily="18" charset="0"/>
              </a:rPr>
              <a:t>float </a:t>
            </a:r>
            <a:r>
              <a:rPr lang="zh-CN" altLang="zh-CN" sz="1800" b="0" dirty="0">
                <a:latin typeface="Comic Sans MS" pitchFamily="2" charset="0"/>
              </a:rPr>
              <a:t>型变量 </a:t>
            </a:r>
            <a:r>
              <a:rPr lang="en-US" altLang="zh-CN" sz="1800" b="0" dirty="0">
                <a:latin typeface="Comic Sans MS" pitchFamily="2" charset="0"/>
                <a:cs typeface="Times New Roman" pitchFamily="18" charset="0"/>
              </a:rPr>
              <a:t>x </a:t>
            </a:r>
            <a:r>
              <a:rPr lang="zh-CN" altLang="zh-CN" sz="1800" b="0" dirty="0">
                <a:latin typeface="Comic Sans MS" pitchFamily="2" charset="0"/>
              </a:rPr>
              <a:t>和 </a:t>
            </a:r>
            <a:r>
              <a:rPr lang="en-US" altLang="zh-CN" sz="1800" b="0" dirty="0">
                <a:latin typeface="Comic Sans MS" pitchFamily="2" charset="0"/>
                <a:cs typeface="Times New Roman" pitchFamily="18" charset="0"/>
              </a:rPr>
              <a:t>y </a:t>
            </a:r>
            <a:r>
              <a:rPr lang="zh-CN" altLang="zh-CN" sz="1800" b="0" dirty="0">
                <a:latin typeface="Comic Sans MS" pitchFamily="2" charset="0"/>
              </a:rPr>
              <a:t>分 别存放在 </a:t>
            </a:r>
            <a:r>
              <a:rPr lang="en-US" altLang="zh-CN" sz="1800" b="0" dirty="0">
                <a:latin typeface="Comic Sans MS" pitchFamily="2" charset="0"/>
                <a:cs typeface="Times New Roman" pitchFamily="18" charset="0"/>
              </a:rPr>
              <a:t>32 </a:t>
            </a:r>
            <a:r>
              <a:rPr lang="zh-CN" altLang="zh-CN" sz="1800" b="0" dirty="0">
                <a:latin typeface="Comic Sans MS" pitchFamily="2" charset="0"/>
              </a:rPr>
              <a:t>位寄存器 </a:t>
            </a:r>
            <a:r>
              <a:rPr lang="en-US" altLang="zh-CN" sz="1800" b="0" dirty="0">
                <a:latin typeface="Comic Sans MS" pitchFamily="2" charset="0"/>
                <a:cs typeface="Times New Roman" pitchFamily="18" charset="0"/>
              </a:rPr>
              <a:t>f</a:t>
            </a:r>
            <a:r>
              <a:rPr lang="en-US" altLang="zh-CN" sz="800" b="0" dirty="0">
                <a:latin typeface="Comic Sans MS" pitchFamily="2" charset="0"/>
                <a:cs typeface="Times New Roman" pitchFamily="18" charset="0"/>
              </a:rPr>
              <a:t>1 </a:t>
            </a:r>
            <a:r>
              <a:rPr lang="zh-CN" altLang="zh-CN" sz="1800" b="0" dirty="0">
                <a:latin typeface="Comic Sans MS" pitchFamily="2" charset="0"/>
              </a:rPr>
              <a:t>和 </a:t>
            </a:r>
            <a:r>
              <a:rPr lang="en-US" altLang="zh-CN" sz="1800" b="0" dirty="0">
                <a:latin typeface="Comic Sans MS" pitchFamily="2" charset="0"/>
                <a:cs typeface="Times New Roman" pitchFamily="18" charset="0"/>
              </a:rPr>
              <a:t>f</a:t>
            </a:r>
            <a:r>
              <a:rPr lang="en-US" altLang="zh-CN" sz="800" b="0" dirty="0">
                <a:latin typeface="Comic Sans MS" pitchFamily="2" charset="0"/>
                <a:cs typeface="Times New Roman" pitchFamily="18" charset="0"/>
              </a:rPr>
              <a:t>2 </a:t>
            </a:r>
            <a:r>
              <a:rPr lang="zh-CN" altLang="zh-CN" sz="1800" b="0" dirty="0">
                <a:latin typeface="Comic Sans MS" pitchFamily="2" charset="0"/>
              </a:rPr>
              <a:t>中，若</a:t>
            </a:r>
            <a:r>
              <a:rPr lang="en-US" altLang="zh-CN" sz="1800" b="0" dirty="0">
                <a:latin typeface="Comic Sans MS" pitchFamily="2" charset="0"/>
                <a:cs typeface="Times New Roman" pitchFamily="18" charset="0"/>
              </a:rPr>
              <a:t>(f</a:t>
            </a:r>
            <a:r>
              <a:rPr lang="en-US" altLang="zh-CN" sz="800" b="0" dirty="0">
                <a:latin typeface="Comic Sans MS" pitchFamily="2" charset="0"/>
                <a:cs typeface="Times New Roman" pitchFamily="18" charset="0"/>
              </a:rPr>
              <a:t>1</a:t>
            </a:r>
            <a:r>
              <a:rPr lang="en-US" altLang="zh-CN" sz="1800" b="0" dirty="0">
                <a:latin typeface="Comic Sans MS" pitchFamily="2" charset="0"/>
                <a:cs typeface="Times New Roman" pitchFamily="18" charset="0"/>
              </a:rPr>
              <a:t>)=CC90 0000H</a:t>
            </a:r>
            <a:r>
              <a:rPr lang="zh-CN" altLang="zh-CN" sz="1800" b="0" dirty="0">
                <a:latin typeface="Comic Sans MS" pitchFamily="2" charset="0"/>
              </a:rPr>
              <a:t>，</a:t>
            </a:r>
            <a:r>
              <a:rPr lang="en-US" altLang="zh-CN" sz="1800" b="0" dirty="0">
                <a:latin typeface="Comic Sans MS" pitchFamily="2" charset="0"/>
                <a:cs typeface="Times New Roman" pitchFamily="18" charset="0"/>
              </a:rPr>
              <a:t>(f</a:t>
            </a:r>
            <a:r>
              <a:rPr lang="en-US" altLang="zh-CN" sz="800" b="0" dirty="0">
                <a:latin typeface="Comic Sans MS" pitchFamily="2" charset="0"/>
                <a:cs typeface="Times New Roman" pitchFamily="18" charset="0"/>
              </a:rPr>
              <a:t>2</a:t>
            </a:r>
            <a:r>
              <a:rPr lang="en-US" altLang="zh-CN" sz="1800" b="0" dirty="0">
                <a:latin typeface="Comic Sans MS" pitchFamily="2" charset="0"/>
                <a:cs typeface="Times New Roman" pitchFamily="18" charset="0"/>
              </a:rPr>
              <a:t>)=B0C0 0000H</a:t>
            </a:r>
            <a:r>
              <a:rPr lang="zh-CN" altLang="zh-CN" sz="1800" b="0" dirty="0">
                <a:latin typeface="Comic Sans MS" pitchFamily="2" charset="0"/>
              </a:rPr>
              <a:t>，则 </a:t>
            </a:r>
            <a:r>
              <a:rPr lang="en-US" altLang="zh-CN" sz="1800" b="0" dirty="0">
                <a:latin typeface="Comic Sans MS" pitchFamily="2" charset="0"/>
                <a:cs typeface="Times New Roman" pitchFamily="18" charset="0"/>
              </a:rPr>
              <a:t>x </a:t>
            </a:r>
            <a:r>
              <a:rPr lang="zh-CN" altLang="zh-CN" sz="1800" b="0" dirty="0">
                <a:latin typeface="Comic Sans MS" pitchFamily="2" charset="0"/>
              </a:rPr>
              <a:t>和 </a:t>
            </a:r>
            <a:r>
              <a:rPr lang="en-US" altLang="zh-CN" sz="1800" b="0" dirty="0">
                <a:latin typeface="Comic Sans MS" pitchFamily="2" charset="0"/>
                <a:cs typeface="Times New Roman" pitchFamily="18" charset="0"/>
              </a:rPr>
              <a:t>y </a:t>
            </a:r>
            <a:r>
              <a:rPr lang="zh-CN" altLang="zh-CN" sz="1800" b="0" dirty="0">
                <a:latin typeface="Comic Sans MS" pitchFamily="2" charset="0"/>
              </a:rPr>
              <a:t>之间的 关系为</a:t>
            </a:r>
            <a:r>
              <a:rPr lang="en-US" altLang="zh-CN" sz="1800" b="0" u="sng" dirty="0">
                <a:latin typeface="Comic Sans MS" pitchFamily="2" charset="0"/>
              </a:rPr>
              <a:t>       </a:t>
            </a:r>
            <a:r>
              <a:rPr lang="en-US" altLang="zh-CN" sz="1800" b="0" dirty="0">
                <a:latin typeface="Comic Sans MS" pitchFamily="2" charset="0"/>
              </a:rPr>
              <a:t> </a:t>
            </a:r>
            <a:r>
              <a:rPr lang="zh-CN" altLang="zh-CN" sz="1800" b="0" dirty="0">
                <a:latin typeface="Comic Sans MS" pitchFamily="2" charset="0"/>
              </a:rPr>
              <a:t>。</a:t>
            </a:r>
            <a:endParaRPr lang="zh-CN" altLang="zh-CN" sz="1800" b="0" dirty="0">
              <a:latin typeface="Comic Sans MS" pitchFamily="2" charset="0"/>
              <a:cs typeface="Times New Roman" pitchFamily="18" charset="0"/>
            </a:endParaRPr>
          </a:p>
          <a:p>
            <a:pPr algn="just">
              <a:lnSpc>
                <a:spcPct val="100000"/>
              </a:lnSpc>
              <a:spcBef>
                <a:spcPct val="0"/>
              </a:spcBef>
              <a:spcAft>
                <a:spcPts val="600"/>
              </a:spcAft>
              <a:buFontTx/>
              <a:buNone/>
            </a:pPr>
            <a:r>
              <a:rPr lang="en-US" altLang="zh-CN" sz="1800" b="0" dirty="0">
                <a:latin typeface="Comic Sans MS" pitchFamily="2" charset="0"/>
                <a:cs typeface="Times New Roman" pitchFamily="18" charset="0"/>
              </a:rPr>
              <a:t>A</a:t>
            </a:r>
            <a:r>
              <a:rPr lang="zh-CN" altLang="zh-CN" sz="1800" b="0" dirty="0">
                <a:latin typeface="Comic Sans MS" pitchFamily="2" charset="0"/>
              </a:rPr>
              <a:t>．</a:t>
            </a:r>
            <a:r>
              <a:rPr lang="en-US" altLang="zh-CN" sz="1800" b="0" dirty="0">
                <a:latin typeface="Comic Sans MS" pitchFamily="2" charset="0"/>
                <a:cs typeface="Times New Roman" pitchFamily="18" charset="0"/>
              </a:rPr>
              <a:t>x&lt;y </a:t>
            </a:r>
            <a:r>
              <a:rPr lang="zh-CN" altLang="zh-CN" sz="1800" b="0" dirty="0">
                <a:latin typeface="Comic Sans MS" pitchFamily="2" charset="0"/>
              </a:rPr>
              <a:t>且符号相同</a:t>
            </a:r>
            <a:r>
              <a:rPr lang="en-US" altLang="zh-CN" sz="1800" b="0" dirty="0">
                <a:latin typeface="Comic Sans MS" pitchFamily="2" charset="0"/>
              </a:rPr>
              <a:t>	</a:t>
            </a:r>
            <a:r>
              <a:rPr lang="en-US" altLang="zh-CN" sz="1800" b="0" dirty="0">
                <a:latin typeface="Comic Sans MS" pitchFamily="2" charset="0"/>
                <a:cs typeface="Times New Roman" pitchFamily="18" charset="0"/>
              </a:rPr>
              <a:t>B</a:t>
            </a:r>
            <a:r>
              <a:rPr lang="zh-CN" altLang="zh-CN" sz="1800" b="0" dirty="0">
                <a:latin typeface="Comic Sans MS" pitchFamily="2" charset="0"/>
              </a:rPr>
              <a:t>．</a:t>
            </a:r>
            <a:r>
              <a:rPr lang="en-US" altLang="zh-CN" sz="1800" b="0" dirty="0">
                <a:latin typeface="Comic Sans MS" pitchFamily="2" charset="0"/>
                <a:cs typeface="Times New Roman" pitchFamily="18" charset="0"/>
              </a:rPr>
              <a:t>x&lt;y </a:t>
            </a:r>
            <a:r>
              <a:rPr lang="zh-CN" altLang="zh-CN" sz="1800" b="0" dirty="0">
                <a:latin typeface="Comic Sans MS" pitchFamily="2" charset="0"/>
              </a:rPr>
              <a:t>且符号不同</a:t>
            </a:r>
            <a:endParaRPr lang="zh-CN" altLang="zh-CN" sz="1800" b="0" dirty="0">
              <a:latin typeface="Comic Sans MS" pitchFamily="2" charset="0"/>
              <a:cs typeface="Times New Roman" pitchFamily="18" charset="0"/>
            </a:endParaRPr>
          </a:p>
          <a:p>
            <a:pPr algn="just">
              <a:lnSpc>
                <a:spcPct val="100000"/>
              </a:lnSpc>
              <a:spcBef>
                <a:spcPct val="0"/>
              </a:spcBef>
              <a:spcAft>
                <a:spcPts val="600"/>
              </a:spcAft>
              <a:buFontTx/>
              <a:buNone/>
            </a:pPr>
            <a:r>
              <a:rPr lang="en-US" altLang="zh-CN" sz="1800" b="0" dirty="0">
                <a:latin typeface="Comic Sans MS" pitchFamily="2" charset="0"/>
                <a:cs typeface="Times New Roman" pitchFamily="18" charset="0"/>
              </a:rPr>
              <a:t>C</a:t>
            </a:r>
            <a:r>
              <a:rPr lang="zh-CN" altLang="zh-CN" sz="1800" b="0" dirty="0">
                <a:latin typeface="Comic Sans MS" pitchFamily="2" charset="0"/>
              </a:rPr>
              <a:t>．</a:t>
            </a:r>
            <a:r>
              <a:rPr lang="en-US" altLang="zh-CN" sz="1800" b="0" dirty="0">
                <a:latin typeface="Comic Sans MS" pitchFamily="2" charset="0"/>
                <a:cs typeface="Times New Roman" pitchFamily="18" charset="0"/>
              </a:rPr>
              <a:t>x&gt;y </a:t>
            </a:r>
            <a:r>
              <a:rPr lang="zh-CN" altLang="zh-CN" sz="1800" b="0" dirty="0">
                <a:latin typeface="Comic Sans MS" pitchFamily="2" charset="0"/>
              </a:rPr>
              <a:t>且符号相同</a:t>
            </a:r>
            <a:r>
              <a:rPr lang="en-US" altLang="zh-CN" sz="1800" b="0" dirty="0">
                <a:latin typeface="Comic Sans MS" pitchFamily="2" charset="0"/>
              </a:rPr>
              <a:t>	</a:t>
            </a:r>
            <a:r>
              <a:rPr lang="en-US" altLang="zh-CN" sz="1800" b="0" dirty="0">
                <a:latin typeface="Comic Sans MS" pitchFamily="2" charset="0"/>
                <a:cs typeface="Times New Roman" pitchFamily="18" charset="0"/>
              </a:rPr>
              <a:t>D</a:t>
            </a:r>
            <a:r>
              <a:rPr lang="zh-CN" altLang="zh-CN" sz="1800" b="0" dirty="0">
                <a:latin typeface="Comic Sans MS" pitchFamily="2" charset="0"/>
              </a:rPr>
              <a:t>．</a:t>
            </a:r>
            <a:r>
              <a:rPr lang="en-US" altLang="zh-CN" sz="1800" b="0" dirty="0">
                <a:latin typeface="Comic Sans MS" pitchFamily="2" charset="0"/>
                <a:cs typeface="Times New Roman" pitchFamily="18" charset="0"/>
              </a:rPr>
              <a:t>x&gt;y </a:t>
            </a:r>
            <a:r>
              <a:rPr lang="zh-CN" altLang="zh-CN" sz="1800" b="0" dirty="0">
                <a:latin typeface="Comic Sans MS" pitchFamily="2" charset="0"/>
              </a:rPr>
              <a:t>且符号不同</a:t>
            </a:r>
            <a:endParaRPr lang="zh-CN" altLang="zh-CN" sz="1800" b="0" dirty="0">
              <a:latin typeface="Comic Sans MS" pitchFamily="2" charset="0"/>
              <a:cs typeface="Times New Roman" pitchFamily="18" charset="0"/>
            </a:endParaRPr>
          </a:p>
        </p:txBody>
      </p:sp>
      <p:sp>
        <p:nvSpPr>
          <p:cNvPr id="3" name="矩形 2"/>
          <p:cNvSpPr>
            <a:spLocks noChangeArrowheads="1"/>
          </p:cNvSpPr>
          <p:nvPr/>
        </p:nvSpPr>
        <p:spPr bwMode="auto">
          <a:xfrm>
            <a:off x="161824" y="2636912"/>
            <a:ext cx="8461375"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266700">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just">
              <a:lnSpc>
                <a:spcPct val="100000"/>
              </a:lnSpc>
              <a:spcBef>
                <a:spcPct val="0"/>
              </a:spcBef>
              <a:spcAft>
                <a:spcPts val="600"/>
              </a:spcAft>
              <a:buFontTx/>
              <a:buNone/>
            </a:pPr>
            <a:r>
              <a:rPr lang="zh-CN" altLang="zh-CN" sz="1800" b="0" dirty="0">
                <a:solidFill>
                  <a:srgbClr val="FF0000"/>
                </a:solidFill>
                <a:latin typeface="Comic Sans MS" pitchFamily="2" charset="0"/>
              </a:rPr>
              <a:t>解．</a:t>
            </a:r>
            <a:r>
              <a:rPr lang="en-US" altLang="zh-CN" sz="1800" b="0" dirty="0">
                <a:solidFill>
                  <a:srgbClr val="FF0000"/>
                </a:solidFill>
                <a:latin typeface="Comic Sans MS" pitchFamily="2" charset="0"/>
                <a:cs typeface="Times New Roman" pitchFamily="18" charset="0"/>
              </a:rPr>
              <a:t>(f1)</a:t>
            </a:r>
            <a:r>
              <a:rPr lang="zh-CN" altLang="zh-CN" sz="1800" b="0" dirty="0">
                <a:solidFill>
                  <a:srgbClr val="FF0000"/>
                </a:solidFill>
                <a:latin typeface="Comic Sans MS" pitchFamily="2" charset="0"/>
              </a:rPr>
              <a:t>和</a:t>
            </a:r>
            <a:r>
              <a:rPr lang="en-US" altLang="zh-CN" sz="1800" b="0" dirty="0">
                <a:solidFill>
                  <a:srgbClr val="FF0000"/>
                </a:solidFill>
                <a:latin typeface="Comic Sans MS" pitchFamily="2" charset="0"/>
                <a:cs typeface="Times New Roman" pitchFamily="18" charset="0"/>
              </a:rPr>
              <a:t>(f2)</a:t>
            </a:r>
            <a:r>
              <a:rPr lang="zh-CN" altLang="zh-CN" sz="1800" b="0" dirty="0">
                <a:solidFill>
                  <a:srgbClr val="FF0000"/>
                </a:solidFill>
                <a:latin typeface="Comic Sans MS" pitchFamily="2" charset="0"/>
              </a:rPr>
              <a:t>对应的二进制分别是</a:t>
            </a:r>
            <a:r>
              <a:rPr lang="en-US" altLang="zh-CN" sz="1800" b="0" dirty="0">
                <a:solidFill>
                  <a:srgbClr val="FF0000"/>
                </a:solidFill>
                <a:latin typeface="Comic Sans MS" pitchFamily="2" charset="0"/>
                <a:cs typeface="Times New Roman" pitchFamily="18" charset="0"/>
              </a:rPr>
              <a:t>(110011001001……)</a:t>
            </a:r>
            <a:r>
              <a:rPr lang="en-US" altLang="zh-CN" sz="800" b="0" dirty="0">
                <a:solidFill>
                  <a:srgbClr val="FF0000"/>
                </a:solidFill>
                <a:latin typeface="Comic Sans MS" pitchFamily="2" charset="0"/>
                <a:cs typeface="Times New Roman" pitchFamily="18" charset="0"/>
              </a:rPr>
              <a:t>2 </a:t>
            </a:r>
            <a:r>
              <a:rPr lang="zh-CN" altLang="zh-CN" sz="1800" b="0" dirty="0">
                <a:solidFill>
                  <a:srgbClr val="FF0000"/>
                </a:solidFill>
                <a:latin typeface="Comic Sans MS" pitchFamily="2" charset="0"/>
              </a:rPr>
              <a:t>和</a:t>
            </a:r>
            <a:r>
              <a:rPr lang="en-US" altLang="zh-CN" sz="1800" b="0" dirty="0">
                <a:solidFill>
                  <a:srgbClr val="FF0000"/>
                </a:solidFill>
                <a:latin typeface="Comic Sans MS" pitchFamily="2" charset="0"/>
                <a:cs typeface="Times New Roman" pitchFamily="18" charset="0"/>
              </a:rPr>
              <a:t>(101100001100……)</a:t>
            </a:r>
            <a:r>
              <a:rPr lang="en-US" altLang="zh-CN" sz="800" b="0" dirty="0">
                <a:solidFill>
                  <a:srgbClr val="FF0000"/>
                </a:solidFill>
                <a:latin typeface="Comic Sans MS" pitchFamily="2" charset="0"/>
                <a:cs typeface="Times New Roman" pitchFamily="18" charset="0"/>
              </a:rPr>
              <a:t>2</a:t>
            </a:r>
            <a:r>
              <a:rPr lang="zh-CN" altLang="zh-CN" sz="1800" b="0" dirty="0">
                <a:solidFill>
                  <a:srgbClr val="FF0000"/>
                </a:solidFill>
                <a:latin typeface="Comic Sans MS" pitchFamily="2" charset="0"/>
              </a:rPr>
              <a:t>，根据 </a:t>
            </a:r>
            <a:r>
              <a:rPr lang="en-US" altLang="zh-CN" sz="1800" b="0" dirty="0">
                <a:solidFill>
                  <a:srgbClr val="FF0000"/>
                </a:solidFill>
                <a:latin typeface="Comic Sans MS" pitchFamily="2" charset="0"/>
                <a:cs typeface="Times New Roman" pitchFamily="18" charset="0"/>
              </a:rPr>
              <a:t>IEEE754 </a:t>
            </a:r>
            <a:r>
              <a:rPr lang="zh-CN" altLang="zh-CN" sz="1800" b="0" dirty="0">
                <a:solidFill>
                  <a:srgbClr val="FF0000"/>
                </a:solidFill>
                <a:latin typeface="Comic Sans MS" pitchFamily="2" charset="0"/>
              </a:rPr>
              <a:t>浮点数标准，可知</a:t>
            </a:r>
            <a:r>
              <a:rPr lang="en-US" altLang="zh-CN" sz="1800" b="0" dirty="0">
                <a:solidFill>
                  <a:srgbClr val="FF0000"/>
                </a:solidFill>
                <a:latin typeface="Comic Sans MS" pitchFamily="2" charset="0"/>
                <a:cs typeface="Times New Roman" pitchFamily="18" charset="0"/>
              </a:rPr>
              <a:t>(f1)</a:t>
            </a:r>
            <a:r>
              <a:rPr lang="zh-CN" altLang="zh-CN" sz="1800" b="0" dirty="0">
                <a:solidFill>
                  <a:srgbClr val="FF0000"/>
                </a:solidFill>
                <a:latin typeface="Comic Sans MS" pitchFamily="2" charset="0"/>
              </a:rPr>
              <a:t>的数符为 </a:t>
            </a:r>
            <a:r>
              <a:rPr lang="en-US" altLang="zh-CN" sz="1800" b="0" dirty="0">
                <a:solidFill>
                  <a:srgbClr val="FF0000"/>
                </a:solidFill>
                <a:latin typeface="Comic Sans MS" pitchFamily="2" charset="0"/>
                <a:cs typeface="Times New Roman" pitchFamily="18" charset="0"/>
              </a:rPr>
              <a:t>1</a:t>
            </a:r>
            <a:r>
              <a:rPr lang="zh-CN" altLang="zh-CN" sz="1800" b="0" dirty="0">
                <a:solidFill>
                  <a:srgbClr val="FF0000"/>
                </a:solidFill>
                <a:latin typeface="Comic Sans MS" pitchFamily="2" charset="0"/>
              </a:rPr>
              <a:t>，阶码为 </a:t>
            </a:r>
            <a:r>
              <a:rPr lang="en-US" altLang="zh-CN" sz="1800" b="0" dirty="0">
                <a:solidFill>
                  <a:srgbClr val="FF0000"/>
                </a:solidFill>
                <a:latin typeface="Comic Sans MS" pitchFamily="2" charset="0"/>
                <a:cs typeface="Times New Roman" pitchFamily="18" charset="0"/>
              </a:rPr>
              <a:t>10011001</a:t>
            </a:r>
            <a:r>
              <a:rPr lang="zh-CN" altLang="zh-CN" sz="1800" b="0" dirty="0">
                <a:solidFill>
                  <a:srgbClr val="FF0000"/>
                </a:solidFill>
                <a:latin typeface="Comic Sans MS" pitchFamily="2" charset="0"/>
              </a:rPr>
              <a:t>，尾数为 </a:t>
            </a:r>
            <a:r>
              <a:rPr lang="en-US" altLang="zh-CN" sz="1800" b="0" dirty="0">
                <a:solidFill>
                  <a:srgbClr val="FF0000"/>
                </a:solidFill>
                <a:latin typeface="Comic Sans MS" pitchFamily="2" charset="0"/>
                <a:cs typeface="Times New Roman" pitchFamily="18" charset="0"/>
              </a:rPr>
              <a:t>1.001</a:t>
            </a:r>
            <a:r>
              <a:rPr lang="zh-CN" altLang="zh-CN" sz="1800" b="0" dirty="0">
                <a:solidFill>
                  <a:srgbClr val="FF0000"/>
                </a:solidFill>
                <a:latin typeface="Comic Sans MS" pitchFamily="2" charset="0"/>
              </a:rPr>
              <a:t>，而</a:t>
            </a:r>
            <a:r>
              <a:rPr lang="en-US" altLang="zh-CN" sz="1800" b="0" dirty="0">
                <a:solidFill>
                  <a:srgbClr val="FF0000"/>
                </a:solidFill>
                <a:latin typeface="Comic Sans MS" pitchFamily="2" charset="0"/>
                <a:cs typeface="Times New Roman" pitchFamily="18" charset="0"/>
              </a:rPr>
              <a:t>(f2)</a:t>
            </a:r>
            <a:r>
              <a:rPr lang="zh-CN" altLang="zh-CN" sz="1800" b="0" dirty="0">
                <a:solidFill>
                  <a:srgbClr val="FF0000"/>
                </a:solidFill>
                <a:latin typeface="Comic Sans MS" pitchFamily="2" charset="0"/>
              </a:rPr>
              <a:t>的数符 为 </a:t>
            </a:r>
            <a:r>
              <a:rPr lang="en-US" altLang="zh-CN" sz="1800" b="0" dirty="0">
                <a:solidFill>
                  <a:srgbClr val="FF0000"/>
                </a:solidFill>
                <a:latin typeface="Comic Sans MS" pitchFamily="2" charset="0"/>
                <a:cs typeface="Times New Roman" pitchFamily="18" charset="0"/>
              </a:rPr>
              <a:t>1</a:t>
            </a:r>
            <a:r>
              <a:rPr lang="zh-CN" altLang="zh-CN" sz="1800" b="0" dirty="0">
                <a:solidFill>
                  <a:srgbClr val="FF0000"/>
                </a:solidFill>
                <a:latin typeface="Comic Sans MS" pitchFamily="2" charset="0"/>
              </a:rPr>
              <a:t>，阶码为 </a:t>
            </a:r>
            <a:r>
              <a:rPr lang="en-US" altLang="zh-CN" sz="1800" b="0" dirty="0">
                <a:solidFill>
                  <a:srgbClr val="FF0000"/>
                </a:solidFill>
                <a:latin typeface="Comic Sans MS" pitchFamily="2" charset="0"/>
                <a:cs typeface="Times New Roman" pitchFamily="18" charset="0"/>
              </a:rPr>
              <a:t>01100001</a:t>
            </a:r>
            <a:r>
              <a:rPr lang="zh-CN" altLang="zh-CN" sz="1800" b="0" dirty="0">
                <a:solidFill>
                  <a:srgbClr val="FF0000"/>
                </a:solidFill>
                <a:latin typeface="Comic Sans MS" pitchFamily="2" charset="0"/>
              </a:rPr>
              <a:t>，尾数为 </a:t>
            </a:r>
            <a:r>
              <a:rPr lang="en-US" altLang="zh-CN" sz="1800" b="0" dirty="0">
                <a:solidFill>
                  <a:srgbClr val="FF0000"/>
                </a:solidFill>
                <a:latin typeface="Comic Sans MS" pitchFamily="2" charset="0"/>
                <a:cs typeface="Times New Roman" pitchFamily="18" charset="0"/>
              </a:rPr>
              <a:t>1.1</a:t>
            </a:r>
            <a:r>
              <a:rPr lang="zh-CN" altLang="zh-CN" sz="1800" b="0" dirty="0">
                <a:solidFill>
                  <a:srgbClr val="FF0000"/>
                </a:solidFill>
                <a:latin typeface="Comic Sans MS" pitchFamily="2" charset="0"/>
              </a:rPr>
              <a:t>，则可知两数均为负数，符号相同，</a:t>
            </a:r>
            <a:r>
              <a:rPr lang="en-US" altLang="zh-CN" sz="1800" b="0" dirty="0">
                <a:solidFill>
                  <a:srgbClr val="FF0000"/>
                </a:solidFill>
                <a:latin typeface="Comic Sans MS" pitchFamily="2" charset="0"/>
                <a:cs typeface="Times New Roman" pitchFamily="18" charset="0"/>
              </a:rPr>
              <a:t>B</a:t>
            </a:r>
            <a:r>
              <a:rPr lang="zh-CN" altLang="zh-CN" sz="1800" b="0" dirty="0">
                <a:solidFill>
                  <a:srgbClr val="FF0000"/>
                </a:solidFill>
                <a:latin typeface="Comic Sans MS" pitchFamily="2" charset="0"/>
              </a:rPr>
              <a:t>、</a:t>
            </a:r>
            <a:r>
              <a:rPr lang="en-US" altLang="zh-CN" sz="1800" b="0" dirty="0">
                <a:solidFill>
                  <a:srgbClr val="FF0000"/>
                </a:solidFill>
                <a:latin typeface="Comic Sans MS" pitchFamily="2" charset="0"/>
                <a:cs typeface="Times New Roman" pitchFamily="18" charset="0"/>
              </a:rPr>
              <a:t>D </a:t>
            </a:r>
            <a:r>
              <a:rPr lang="zh-CN" altLang="zh-CN" sz="1800" b="0" dirty="0">
                <a:solidFill>
                  <a:srgbClr val="FF0000"/>
                </a:solidFill>
                <a:latin typeface="Comic Sans MS" pitchFamily="2" charset="0"/>
              </a:rPr>
              <a:t>排除，</a:t>
            </a:r>
            <a:r>
              <a:rPr lang="en-US" altLang="zh-CN" sz="1800" b="0" dirty="0">
                <a:solidFill>
                  <a:srgbClr val="FF0000"/>
                </a:solidFill>
                <a:latin typeface="Comic Sans MS" pitchFamily="2" charset="0"/>
                <a:cs typeface="Times New Roman" pitchFamily="18" charset="0"/>
              </a:rPr>
              <a:t>(f1)</a:t>
            </a:r>
            <a:r>
              <a:rPr lang="zh-CN" altLang="zh-CN" sz="1800" b="0" dirty="0">
                <a:solidFill>
                  <a:srgbClr val="FF0000"/>
                </a:solidFill>
                <a:latin typeface="Comic Sans MS" pitchFamily="2" charset="0"/>
              </a:rPr>
              <a:t>的 绝对值为 </a:t>
            </a:r>
            <a:r>
              <a:rPr lang="en-US" altLang="zh-CN" sz="1800" b="0" dirty="0">
                <a:solidFill>
                  <a:srgbClr val="FF0000"/>
                </a:solidFill>
                <a:latin typeface="Comic Sans MS" pitchFamily="2" charset="0"/>
                <a:cs typeface="Times New Roman" pitchFamily="18" charset="0"/>
              </a:rPr>
              <a:t>1.001×2</a:t>
            </a:r>
            <a:r>
              <a:rPr lang="en-US" altLang="zh-CN" sz="800" b="0" dirty="0">
                <a:solidFill>
                  <a:srgbClr val="FF0000"/>
                </a:solidFill>
                <a:latin typeface="Comic Sans MS" pitchFamily="2" charset="0"/>
                <a:cs typeface="Times New Roman" pitchFamily="18" charset="0"/>
              </a:rPr>
              <a:t>26</a:t>
            </a:r>
            <a:r>
              <a:rPr lang="zh-CN" altLang="zh-CN" sz="1800" b="0" dirty="0">
                <a:solidFill>
                  <a:srgbClr val="FF0000"/>
                </a:solidFill>
                <a:latin typeface="Comic Sans MS" pitchFamily="2" charset="0"/>
              </a:rPr>
              <a:t>，</a:t>
            </a:r>
            <a:r>
              <a:rPr lang="en-US" altLang="zh-CN" sz="1800" b="0" dirty="0">
                <a:solidFill>
                  <a:srgbClr val="FF0000"/>
                </a:solidFill>
                <a:latin typeface="Comic Sans MS" pitchFamily="2" charset="0"/>
                <a:cs typeface="Times New Roman" pitchFamily="18" charset="0"/>
              </a:rPr>
              <a:t>(f2)</a:t>
            </a:r>
            <a:r>
              <a:rPr lang="zh-CN" altLang="zh-CN" sz="1800" b="0" dirty="0">
                <a:solidFill>
                  <a:srgbClr val="FF0000"/>
                </a:solidFill>
                <a:latin typeface="Comic Sans MS" pitchFamily="2" charset="0"/>
              </a:rPr>
              <a:t>的绝对值为 </a:t>
            </a:r>
            <a:r>
              <a:rPr lang="en-US" altLang="zh-CN" sz="1800" b="0" dirty="0">
                <a:solidFill>
                  <a:srgbClr val="FF0000"/>
                </a:solidFill>
                <a:latin typeface="Comic Sans MS" pitchFamily="2" charset="0"/>
                <a:cs typeface="Times New Roman" pitchFamily="18" charset="0"/>
              </a:rPr>
              <a:t>1.1×2</a:t>
            </a:r>
            <a:r>
              <a:rPr lang="en-US" altLang="zh-CN" sz="800" b="0" dirty="0">
                <a:solidFill>
                  <a:srgbClr val="FF0000"/>
                </a:solidFill>
                <a:latin typeface="Comic Sans MS" pitchFamily="2" charset="0"/>
                <a:cs typeface="Times New Roman" pitchFamily="18" charset="0"/>
              </a:rPr>
              <a:t>-30</a:t>
            </a:r>
            <a:r>
              <a:rPr lang="zh-CN" altLang="zh-CN" sz="1800" b="0" dirty="0">
                <a:solidFill>
                  <a:srgbClr val="FF0000"/>
                </a:solidFill>
                <a:latin typeface="Comic Sans MS" pitchFamily="2" charset="0"/>
              </a:rPr>
              <a:t>，则</a:t>
            </a:r>
            <a:r>
              <a:rPr lang="en-US" altLang="zh-CN" sz="1800" b="0" dirty="0">
                <a:solidFill>
                  <a:srgbClr val="FF0000"/>
                </a:solidFill>
                <a:latin typeface="Comic Sans MS" pitchFamily="2" charset="0"/>
                <a:cs typeface="Times New Roman" pitchFamily="18" charset="0"/>
              </a:rPr>
              <a:t>(f1)</a:t>
            </a:r>
            <a:r>
              <a:rPr lang="zh-CN" altLang="zh-CN" sz="1800" b="0" dirty="0">
                <a:solidFill>
                  <a:srgbClr val="FF0000"/>
                </a:solidFill>
                <a:latin typeface="Comic Sans MS" pitchFamily="2" charset="0"/>
              </a:rPr>
              <a:t>的绝对值比</a:t>
            </a:r>
            <a:r>
              <a:rPr lang="en-US" altLang="zh-CN" sz="1800" b="0" dirty="0">
                <a:solidFill>
                  <a:srgbClr val="FF0000"/>
                </a:solidFill>
                <a:latin typeface="Comic Sans MS" pitchFamily="2" charset="0"/>
                <a:cs typeface="Times New Roman" pitchFamily="18" charset="0"/>
              </a:rPr>
              <a:t>(f2)</a:t>
            </a:r>
            <a:r>
              <a:rPr lang="zh-CN" altLang="zh-CN" sz="1800" b="0" dirty="0">
                <a:solidFill>
                  <a:srgbClr val="FF0000"/>
                </a:solidFill>
                <a:latin typeface="Comic Sans MS" pitchFamily="2" charset="0"/>
              </a:rPr>
              <a:t>的绝对值大，而符号为 负，真值大小相反，即</a:t>
            </a:r>
            <a:r>
              <a:rPr lang="en-US" altLang="zh-CN" sz="1800" b="0" dirty="0">
                <a:solidFill>
                  <a:srgbClr val="FF0000"/>
                </a:solidFill>
                <a:latin typeface="Comic Sans MS" pitchFamily="2" charset="0"/>
                <a:cs typeface="Times New Roman" pitchFamily="18" charset="0"/>
              </a:rPr>
              <a:t>(f1)</a:t>
            </a:r>
            <a:r>
              <a:rPr lang="zh-CN" altLang="zh-CN" sz="1800" b="0" dirty="0">
                <a:solidFill>
                  <a:srgbClr val="FF0000"/>
                </a:solidFill>
                <a:latin typeface="Comic Sans MS" pitchFamily="2" charset="0"/>
              </a:rPr>
              <a:t>的真值比</a:t>
            </a:r>
            <a:r>
              <a:rPr lang="en-US" altLang="zh-CN" sz="1800" b="0" dirty="0">
                <a:solidFill>
                  <a:srgbClr val="FF0000"/>
                </a:solidFill>
                <a:latin typeface="Comic Sans MS" pitchFamily="2" charset="0"/>
                <a:cs typeface="Times New Roman" pitchFamily="18" charset="0"/>
              </a:rPr>
              <a:t>(f2)</a:t>
            </a:r>
            <a:r>
              <a:rPr lang="zh-CN" altLang="zh-CN" sz="1800" b="0" dirty="0">
                <a:solidFill>
                  <a:srgbClr val="FF0000"/>
                </a:solidFill>
                <a:latin typeface="Comic Sans MS" pitchFamily="2" charset="0"/>
              </a:rPr>
              <a:t>的真值小，即 </a:t>
            </a:r>
            <a:r>
              <a:rPr lang="en-US" altLang="zh-CN" sz="1800" b="0" dirty="0">
                <a:solidFill>
                  <a:srgbClr val="FF0000"/>
                </a:solidFill>
                <a:latin typeface="Comic Sans MS" pitchFamily="2" charset="0"/>
                <a:cs typeface="Times New Roman" pitchFamily="18" charset="0"/>
              </a:rPr>
              <a:t>x&lt;y</a:t>
            </a:r>
            <a:r>
              <a:rPr lang="zh-CN" altLang="zh-CN" sz="1800" b="0" dirty="0">
                <a:solidFill>
                  <a:srgbClr val="FF0000"/>
                </a:solidFill>
                <a:latin typeface="Comic Sans MS" pitchFamily="2" charset="0"/>
              </a:rPr>
              <a:t>，选 </a:t>
            </a:r>
            <a:r>
              <a:rPr lang="en-US" altLang="zh-CN" sz="1800" b="0" dirty="0">
                <a:solidFill>
                  <a:srgbClr val="FF0000"/>
                </a:solidFill>
                <a:latin typeface="Comic Sans MS" pitchFamily="2" charset="0"/>
                <a:cs typeface="Times New Roman" pitchFamily="18" charset="0"/>
              </a:rPr>
              <a:t>A</a:t>
            </a:r>
            <a:r>
              <a:rPr lang="zh-CN" altLang="zh-CN" sz="1800" b="0" dirty="0">
                <a:solidFill>
                  <a:srgbClr val="FF0000"/>
                </a:solidFill>
                <a:latin typeface="Comic Sans MS" pitchFamily="2" charset="0"/>
              </a:rPr>
              <a:t>。</a:t>
            </a:r>
            <a:endParaRPr lang="zh-CN" altLang="zh-CN" sz="1800" b="0" dirty="0">
              <a:solidFill>
                <a:srgbClr val="FF0000"/>
              </a:solidFill>
              <a:latin typeface="Comic Sans MS" pitchFamily="2" charset="0"/>
              <a:cs typeface="Times New Roman" pitchFamily="18" charset="0"/>
            </a:endParaRPr>
          </a:p>
          <a:p>
            <a:pPr algn="just">
              <a:lnSpc>
                <a:spcPct val="100000"/>
              </a:lnSpc>
              <a:spcBef>
                <a:spcPct val="0"/>
              </a:spcBef>
              <a:spcAft>
                <a:spcPts val="600"/>
              </a:spcAft>
              <a:buFontTx/>
              <a:buNone/>
            </a:pPr>
            <a:r>
              <a:rPr lang="zh-CN" altLang="zh-CN" sz="1800" b="0" dirty="0">
                <a:solidFill>
                  <a:srgbClr val="FF0000"/>
                </a:solidFill>
                <a:latin typeface="Comic Sans MS" pitchFamily="2" charset="0"/>
              </a:rPr>
              <a:t>此题还有更为简便的算法，</a:t>
            </a:r>
            <a:r>
              <a:rPr lang="en-US" altLang="zh-CN" sz="1800" b="0" dirty="0">
                <a:solidFill>
                  <a:srgbClr val="FF0000"/>
                </a:solidFill>
                <a:latin typeface="Comic Sans MS" pitchFamily="2" charset="0"/>
                <a:cs typeface="Times New Roman" pitchFamily="18" charset="0"/>
              </a:rPr>
              <a:t>(f1)</a:t>
            </a:r>
            <a:r>
              <a:rPr lang="zh-CN" altLang="zh-CN" sz="1800" b="0" dirty="0">
                <a:solidFill>
                  <a:srgbClr val="FF0000"/>
                </a:solidFill>
                <a:latin typeface="Comic Sans MS" pitchFamily="2" charset="0"/>
              </a:rPr>
              <a:t>与</a:t>
            </a:r>
            <a:r>
              <a:rPr lang="en-US" altLang="zh-CN" sz="1800" b="0" dirty="0">
                <a:solidFill>
                  <a:srgbClr val="FF0000"/>
                </a:solidFill>
                <a:latin typeface="Comic Sans MS" pitchFamily="2" charset="0"/>
                <a:cs typeface="Times New Roman" pitchFamily="18" charset="0"/>
              </a:rPr>
              <a:t>(f2)</a:t>
            </a:r>
            <a:r>
              <a:rPr lang="zh-CN" altLang="zh-CN" sz="1800" b="0" dirty="0">
                <a:solidFill>
                  <a:srgbClr val="FF0000"/>
                </a:solidFill>
                <a:latin typeface="Comic Sans MS" pitchFamily="2" charset="0"/>
              </a:rPr>
              <a:t>的前 </a:t>
            </a:r>
            <a:r>
              <a:rPr lang="en-US" altLang="zh-CN" sz="1800" b="0" dirty="0">
                <a:solidFill>
                  <a:srgbClr val="FF0000"/>
                </a:solidFill>
                <a:latin typeface="Comic Sans MS" pitchFamily="2" charset="0"/>
                <a:cs typeface="Times New Roman" pitchFamily="18" charset="0"/>
              </a:rPr>
              <a:t>4 </a:t>
            </a:r>
            <a:r>
              <a:rPr lang="zh-CN" altLang="zh-CN" sz="1800" b="0" dirty="0">
                <a:solidFill>
                  <a:srgbClr val="FF0000"/>
                </a:solidFill>
                <a:latin typeface="Comic Sans MS" pitchFamily="2" charset="0"/>
              </a:rPr>
              <a:t>位为 </a:t>
            </a:r>
            <a:r>
              <a:rPr lang="en-US" altLang="zh-CN" sz="1800" b="0" dirty="0">
                <a:solidFill>
                  <a:srgbClr val="FF0000"/>
                </a:solidFill>
                <a:latin typeface="Comic Sans MS" pitchFamily="2" charset="0"/>
                <a:cs typeface="Times New Roman" pitchFamily="18" charset="0"/>
              </a:rPr>
              <a:t>1100 </a:t>
            </a:r>
            <a:r>
              <a:rPr lang="zh-CN" altLang="zh-CN" sz="1800" b="0" dirty="0">
                <a:solidFill>
                  <a:srgbClr val="FF0000"/>
                </a:solidFill>
                <a:latin typeface="Comic Sans MS" pitchFamily="2" charset="0"/>
              </a:rPr>
              <a:t>与 </a:t>
            </a:r>
            <a:r>
              <a:rPr lang="en-US" altLang="zh-CN" sz="1800" b="0" dirty="0">
                <a:solidFill>
                  <a:srgbClr val="FF0000"/>
                </a:solidFill>
                <a:latin typeface="Comic Sans MS" pitchFamily="2" charset="0"/>
                <a:cs typeface="Times New Roman" pitchFamily="18" charset="0"/>
              </a:rPr>
              <a:t>1011,</a:t>
            </a:r>
            <a:r>
              <a:rPr lang="zh-CN" altLang="zh-CN" sz="1800" b="0" dirty="0">
                <a:solidFill>
                  <a:srgbClr val="FF0000"/>
                </a:solidFill>
                <a:latin typeface="Comic Sans MS" pitchFamily="2" charset="0"/>
              </a:rPr>
              <a:t>可以看出两数均为负数， 而阶码用移码表示，两数的阶码头三位分别为 </a:t>
            </a:r>
            <a:r>
              <a:rPr lang="en-US" altLang="zh-CN" sz="1800" b="0" dirty="0">
                <a:solidFill>
                  <a:srgbClr val="FF0000"/>
                </a:solidFill>
                <a:latin typeface="Comic Sans MS" pitchFamily="2" charset="0"/>
                <a:cs typeface="Times New Roman" pitchFamily="18" charset="0"/>
              </a:rPr>
              <a:t>100 </a:t>
            </a:r>
            <a:r>
              <a:rPr lang="zh-CN" altLang="zh-CN" sz="1800" b="0" dirty="0">
                <a:solidFill>
                  <a:srgbClr val="FF0000"/>
                </a:solidFill>
                <a:latin typeface="Comic Sans MS" pitchFamily="2" charset="0"/>
              </a:rPr>
              <a:t>和 </a:t>
            </a:r>
            <a:r>
              <a:rPr lang="en-US" altLang="zh-CN" sz="1800" b="0" dirty="0">
                <a:solidFill>
                  <a:srgbClr val="FF0000"/>
                </a:solidFill>
                <a:latin typeface="Comic Sans MS" pitchFamily="2" charset="0"/>
                <a:cs typeface="Times New Roman" pitchFamily="18" charset="0"/>
              </a:rPr>
              <a:t>011</a:t>
            </a:r>
            <a:r>
              <a:rPr lang="zh-CN" altLang="zh-CN" sz="1800" b="0" dirty="0">
                <a:solidFill>
                  <a:srgbClr val="FF0000"/>
                </a:solidFill>
                <a:latin typeface="Comic Sans MS" pitchFamily="2" charset="0"/>
              </a:rPr>
              <a:t>，可知</a:t>
            </a:r>
            <a:r>
              <a:rPr lang="en-US" altLang="zh-CN" sz="1800" b="0" dirty="0">
                <a:solidFill>
                  <a:srgbClr val="FF0000"/>
                </a:solidFill>
                <a:latin typeface="Comic Sans MS" pitchFamily="2" charset="0"/>
                <a:cs typeface="Times New Roman" pitchFamily="18" charset="0"/>
              </a:rPr>
              <a:t>(f1)</a:t>
            </a:r>
            <a:r>
              <a:rPr lang="zh-CN" altLang="zh-CN" sz="1800" b="0" dirty="0">
                <a:solidFill>
                  <a:srgbClr val="FF0000"/>
                </a:solidFill>
                <a:latin typeface="Comic Sans MS" pitchFamily="2" charset="0"/>
              </a:rPr>
              <a:t>的阶码大于</a:t>
            </a:r>
            <a:r>
              <a:rPr lang="en-US" altLang="zh-CN" sz="1800" b="0" dirty="0">
                <a:solidFill>
                  <a:srgbClr val="FF0000"/>
                </a:solidFill>
                <a:latin typeface="Comic Sans MS" pitchFamily="2" charset="0"/>
                <a:cs typeface="Times New Roman" pitchFamily="18" charset="0"/>
              </a:rPr>
              <a:t>(f2)</a:t>
            </a:r>
            <a:r>
              <a:rPr lang="zh-CN" altLang="zh-CN" sz="1800" b="0" dirty="0">
                <a:solidFill>
                  <a:srgbClr val="FF0000"/>
                </a:solidFill>
                <a:latin typeface="Comic Sans MS" pitchFamily="2" charset="0"/>
              </a:rPr>
              <a:t>的阶码， 又因为是 </a:t>
            </a:r>
            <a:r>
              <a:rPr lang="en-US" altLang="zh-CN" sz="1800" b="0" dirty="0">
                <a:solidFill>
                  <a:srgbClr val="FF0000"/>
                </a:solidFill>
                <a:latin typeface="Comic Sans MS" pitchFamily="2" charset="0"/>
                <a:cs typeface="Times New Roman" pitchFamily="18" charset="0"/>
              </a:rPr>
              <a:t>IEEE754 </a:t>
            </a:r>
            <a:r>
              <a:rPr lang="zh-CN" altLang="zh-CN" sz="1800" b="0" dirty="0">
                <a:solidFill>
                  <a:srgbClr val="FF0000"/>
                </a:solidFill>
                <a:latin typeface="Comic Sans MS" pitchFamily="2" charset="0"/>
              </a:rPr>
              <a:t>规格化的数，尾数部分均为 </a:t>
            </a:r>
            <a:r>
              <a:rPr lang="en-US" altLang="zh-CN" sz="1800" b="0" dirty="0">
                <a:solidFill>
                  <a:srgbClr val="FF0000"/>
                </a:solidFill>
                <a:latin typeface="Comic Sans MS" pitchFamily="2" charset="0"/>
                <a:cs typeface="Times New Roman" pitchFamily="18" charset="0"/>
              </a:rPr>
              <a:t>1.xxx</a:t>
            </a:r>
            <a:r>
              <a:rPr lang="zh-CN" altLang="zh-CN" sz="1800" b="0" dirty="0">
                <a:solidFill>
                  <a:srgbClr val="FF0000"/>
                </a:solidFill>
                <a:latin typeface="Comic Sans MS" pitchFamily="2" charset="0"/>
              </a:rPr>
              <a:t>，则阶码大的数，真值的绝对值必然大， 可知</a:t>
            </a:r>
            <a:r>
              <a:rPr lang="en-US" altLang="zh-CN" sz="1800" b="0" dirty="0">
                <a:solidFill>
                  <a:srgbClr val="FF0000"/>
                </a:solidFill>
                <a:latin typeface="Comic Sans MS" pitchFamily="2" charset="0"/>
                <a:cs typeface="Times New Roman" pitchFamily="18" charset="0"/>
              </a:rPr>
              <a:t>(f1)</a:t>
            </a:r>
            <a:r>
              <a:rPr lang="zh-CN" altLang="zh-CN" sz="1800" b="0" dirty="0">
                <a:solidFill>
                  <a:srgbClr val="FF0000"/>
                </a:solidFill>
                <a:latin typeface="Comic Sans MS" pitchFamily="2" charset="0"/>
              </a:rPr>
              <a:t>真值的绝对值大于</a:t>
            </a:r>
            <a:r>
              <a:rPr lang="en-US" altLang="zh-CN" sz="1800" b="0" dirty="0">
                <a:solidFill>
                  <a:srgbClr val="FF0000"/>
                </a:solidFill>
                <a:latin typeface="Comic Sans MS" pitchFamily="2" charset="0"/>
                <a:cs typeface="Times New Roman" pitchFamily="18" charset="0"/>
              </a:rPr>
              <a:t>(f2)</a:t>
            </a:r>
            <a:r>
              <a:rPr lang="zh-CN" altLang="zh-CN" sz="1800" b="0" dirty="0">
                <a:solidFill>
                  <a:srgbClr val="FF0000"/>
                </a:solidFill>
                <a:latin typeface="Comic Sans MS" pitchFamily="2" charset="0"/>
              </a:rPr>
              <a:t>真值的绝对值，因为都为负数，则</a:t>
            </a:r>
            <a:r>
              <a:rPr lang="en-US" altLang="zh-CN" sz="1800" b="0" dirty="0">
                <a:solidFill>
                  <a:srgbClr val="FF0000"/>
                </a:solidFill>
                <a:latin typeface="Comic Sans MS" pitchFamily="2" charset="0"/>
                <a:cs typeface="Times New Roman" pitchFamily="18" charset="0"/>
              </a:rPr>
              <a:t>(f1)&lt;(f2)</a:t>
            </a:r>
            <a:r>
              <a:rPr lang="zh-CN" altLang="zh-CN" sz="1800" b="0" dirty="0">
                <a:solidFill>
                  <a:srgbClr val="FF0000"/>
                </a:solidFill>
                <a:latin typeface="Comic Sans MS" pitchFamily="2" charset="0"/>
              </a:rPr>
              <a:t>，即 </a:t>
            </a:r>
            <a:r>
              <a:rPr lang="en-US" altLang="zh-CN" sz="1800" b="0" dirty="0">
                <a:solidFill>
                  <a:srgbClr val="FF0000"/>
                </a:solidFill>
                <a:latin typeface="Comic Sans MS" pitchFamily="2" charset="0"/>
                <a:cs typeface="Times New Roman" pitchFamily="18" charset="0"/>
              </a:rPr>
              <a:t>x&lt;y</a:t>
            </a:r>
            <a:r>
              <a:rPr lang="zh-CN" altLang="zh-CN" sz="1800" b="0" dirty="0">
                <a:solidFill>
                  <a:srgbClr val="FF0000"/>
                </a:solidFill>
                <a:latin typeface="Comic Sans MS" pitchFamily="2" charset="0"/>
              </a:rPr>
              <a:t>。</a:t>
            </a:r>
            <a:endParaRPr lang="zh-CN" altLang="zh-CN" sz="1800" b="0" dirty="0">
              <a:solidFill>
                <a:srgbClr val="FF0000"/>
              </a:solidFill>
              <a:latin typeface="Comic Sans MS" pitchFamily="2"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77800" y="98425"/>
            <a:ext cx="8229600" cy="561975"/>
          </a:xfrm>
        </p:spPr>
        <p:txBody>
          <a:bodyPr>
            <a:normAutofit fontScale="90000"/>
          </a:bodyPr>
          <a:lstStyle/>
          <a:p>
            <a:r>
              <a:rPr lang="en-US" altLang="zh-CN" dirty="0" smtClean="0">
                <a:latin typeface="Comic Sans MS" pitchFamily="2" charset="0"/>
              </a:rPr>
              <a:t>2014</a:t>
            </a:r>
            <a:r>
              <a:rPr lang="zh-CN" altLang="en-US" dirty="0" smtClean="0">
                <a:latin typeface="Comic Sans MS" pitchFamily="2" charset="0"/>
              </a:rPr>
              <a:t>考研题</a:t>
            </a:r>
            <a:endParaRPr lang="zh-CN" altLang="en-US" dirty="0" smtClean="0">
              <a:latin typeface="Comic Sans MS" pitchFamily="2" charset="0"/>
            </a:endParaRPr>
          </a:p>
        </p:txBody>
      </p:sp>
      <p:sp>
        <p:nvSpPr>
          <p:cNvPr id="6147" name="矩形 1"/>
          <p:cNvSpPr>
            <a:spLocks noChangeArrowheads="1"/>
          </p:cNvSpPr>
          <p:nvPr/>
        </p:nvSpPr>
        <p:spPr bwMode="auto">
          <a:xfrm>
            <a:off x="177800" y="844550"/>
            <a:ext cx="7426325"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defTabSz="-635">
              <a:lnSpc>
                <a:spcPct val="115000"/>
              </a:lnSpc>
              <a:spcBef>
                <a:spcPct val="20000"/>
              </a:spcBef>
              <a:buChar char="•"/>
              <a:tabLst>
                <a:tab pos="4267200" algn="l"/>
              </a:tabLst>
              <a:defRPr sz="2400" b="1">
                <a:solidFill>
                  <a:schemeClr val="tx1"/>
                </a:solidFill>
                <a:latin typeface="Arial" charset="0"/>
                <a:ea typeface="宋体" charset="-122"/>
              </a:defRPr>
            </a:lvl1pPr>
            <a:lvl2pPr marL="742950" indent="-285750" defTabSz="-635">
              <a:lnSpc>
                <a:spcPct val="115000"/>
              </a:lnSpc>
              <a:spcBef>
                <a:spcPct val="20000"/>
              </a:spcBef>
              <a:buChar char="–"/>
              <a:tabLst>
                <a:tab pos="4267200" algn="l"/>
              </a:tabLst>
              <a:defRPr sz="2000" b="1">
                <a:solidFill>
                  <a:srgbClr val="0000CC"/>
                </a:solidFill>
                <a:latin typeface="Arial" charset="0"/>
                <a:ea typeface="宋体" charset="-122"/>
              </a:defRPr>
            </a:lvl2pPr>
            <a:lvl3pPr marL="1143000" indent="-228600" defTabSz="-635">
              <a:lnSpc>
                <a:spcPct val="115000"/>
              </a:lnSpc>
              <a:spcBef>
                <a:spcPct val="20000"/>
              </a:spcBef>
              <a:buChar char="•"/>
              <a:tabLst>
                <a:tab pos="4267200" algn="l"/>
              </a:tabLst>
              <a:defRPr sz="2400" b="1">
                <a:solidFill>
                  <a:srgbClr val="006600"/>
                </a:solidFill>
                <a:latin typeface="Arial" charset="0"/>
                <a:ea typeface="宋体" charset="-122"/>
              </a:defRPr>
            </a:lvl3pPr>
            <a:lvl4pPr marL="1600200" indent="-228600" defTabSz="-635">
              <a:lnSpc>
                <a:spcPct val="115000"/>
              </a:lnSpc>
              <a:spcBef>
                <a:spcPct val="20000"/>
              </a:spcBef>
              <a:buChar char="–"/>
              <a:tabLst>
                <a:tab pos="4267200" algn="l"/>
              </a:tabLst>
              <a:defRPr sz="1600" b="1">
                <a:solidFill>
                  <a:srgbClr val="CC3300"/>
                </a:solidFill>
                <a:latin typeface="Arial" charset="0"/>
                <a:ea typeface="宋体" charset="-122"/>
              </a:defRPr>
            </a:lvl4pPr>
            <a:lvl5pPr marL="2057400" indent="-228600" defTabSz="-635">
              <a:lnSpc>
                <a:spcPct val="115000"/>
              </a:lnSpc>
              <a:spcBef>
                <a:spcPct val="20000"/>
              </a:spcBef>
              <a:buChar char="»"/>
              <a:tabLst>
                <a:tab pos="4267200" algn="l"/>
              </a:tabLst>
              <a:defRPr sz="1500" b="1">
                <a:solidFill>
                  <a:srgbClr val="996600"/>
                </a:solidFill>
                <a:latin typeface="Arial" charset="0"/>
                <a:ea typeface="宋体" charset="-122"/>
              </a:defRPr>
            </a:lvl5pPr>
            <a:lvl6pPr marL="2514600" indent="-228600" defTabSz="-635" eaLnBrk="0" fontAlgn="base" hangingPunct="0">
              <a:lnSpc>
                <a:spcPct val="115000"/>
              </a:lnSpc>
              <a:spcBef>
                <a:spcPct val="20000"/>
              </a:spcBef>
              <a:spcAft>
                <a:spcPct val="0"/>
              </a:spcAft>
              <a:buChar char="»"/>
              <a:tabLst>
                <a:tab pos="4267200" algn="l"/>
              </a:tabLst>
              <a:defRPr sz="1500" b="1">
                <a:solidFill>
                  <a:srgbClr val="996600"/>
                </a:solidFill>
                <a:latin typeface="Arial" charset="0"/>
                <a:ea typeface="宋体" charset="-122"/>
              </a:defRPr>
            </a:lvl6pPr>
            <a:lvl7pPr marL="2971800" indent="-228600" defTabSz="-635" eaLnBrk="0" fontAlgn="base" hangingPunct="0">
              <a:lnSpc>
                <a:spcPct val="115000"/>
              </a:lnSpc>
              <a:spcBef>
                <a:spcPct val="20000"/>
              </a:spcBef>
              <a:spcAft>
                <a:spcPct val="0"/>
              </a:spcAft>
              <a:buChar char="»"/>
              <a:tabLst>
                <a:tab pos="4267200" algn="l"/>
              </a:tabLst>
              <a:defRPr sz="1500" b="1">
                <a:solidFill>
                  <a:srgbClr val="996600"/>
                </a:solidFill>
                <a:latin typeface="Arial" charset="0"/>
                <a:ea typeface="宋体" charset="-122"/>
              </a:defRPr>
            </a:lvl7pPr>
            <a:lvl8pPr marL="3429000" indent="-228600" defTabSz="-635" eaLnBrk="0" fontAlgn="base" hangingPunct="0">
              <a:lnSpc>
                <a:spcPct val="115000"/>
              </a:lnSpc>
              <a:spcBef>
                <a:spcPct val="20000"/>
              </a:spcBef>
              <a:spcAft>
                <a:spcPct val="0"/>
              </a:spcAft>
              <a:buChar char="»"/>
              <a:tabLst>
                <a:tab pos="4267200" algn="l"/>
              </a:tabLst>
              <a:defRPr sz="1500" b="1">
                <a:solidFill>
                  <a:srgbClr val="996600"/>
                </a:solidFill>
                <a:latin typeface="Arial" charset="0"/>
                <a:ea typeface="宋体" charset="-122"/>
              </a:defRPr>
            </a:lvl8pPr>
            <a:lvl9pPr marL="3886200" indent="-228600" defTabSz="-635" eaLnBrk="0" fontAlgn="base" hangingPunct="0">
              <a:lnSpc>
                <a:spcPct val="115000"/>
              </a:lnSpc>
              <a:spcBef>
                <a:spcPct val="20000"/>
              </a:spcBef>
              <a:spcAft>
                <a:spcPct val="0"/>
              </a:spcAft>
              <a:buChar char="»"/>
              <a:tabLst>
                <a:tab pos="4267200" algn="l"/>
              </a:tabLst>
              <a:defRPr sz="1500" b="1">
                <a:solidFill>
                  <a:srgbClr val="996600"/>
                </a:solidFill>
                <a:latin typeface="Arial" charset="0"/>
                <a:ea typeface="宋体" charset="-122"/>
              </a:defRPr>
            </a:lvl9pPr>
          </a:lstStyle>
          <a:p>
            <a:pPr algn="just">
              <a:lnSpc>
                <a:spcPct val="100000"/>
              </a:lnSpc>
              <a:spcBef>
                <a:spcPts val="90"/>
              </a:spcBef>
              <a:spcAft>
                <a:spcPts val="600"/>
              </a:spcAft>
              <a:buFontTx/>
              <a:buNone/>
            </a:pPr>
            <a:r>
              <a:rPr lang="en-US" altLang="zh-CN" sz="1800" b="0" dirty="0" smtClean="0">
                <a:latin typeface="Calibri" pitchFamily="34" charset="0"/>
                <a:cs typeface="Times New Roman" pitchFamily="18" charset="0"/>
              </a:rPr>
              <a:t>13</a:t>
            </a:r>
            <a:r>
              <a:rPr lang="zh-CN" altLang="zh-CN" sz="1800" b="0" dirty="0">
                <a:latin typeface="Calibri" pitchFamily="34" charset="0"/>
              </a:rPr>
              <a:t>．若 </a:t>
            </a:r>
            <a:r>
              <a:rPr lang="en-US" altLang="zh-CN" sz="1800" b="0" dirty="0">
                <a:latin typeface="Calibri" pitchFamily="34" charset="0"/>
                <a:cs typeface="Times New Roman" pitchFamily="18" charset="0"/>
              </a:rPr>
              <a:t>x=103</a:t>
            </a:r>
            <a:r>
              <a:rPr lang="zh-CN" altLang="zh-CN" sz="1800" b="0" dirty="0">
                <a:latin typeface="Calibri" pitchFamily="34" charset="0"/>
              </a:rPr>
              <a:t>，</a:t>
            </a:r>
            <a:r>
              <a:rPr lang="en-US" altLang="zh-CN" sz="1800" b="0" dirty="0">
                <a:latin typeface="Calibri" pitchFamily="34" charset="0"/>
                <a:cs typeface="Times New Roman" pitchFamily="18" charset="0"/>
              </a:rPr>
              <a:t>y=-25</a:t>
            </a:r>
            <a:r>
              <a:rPr lang="zh-CN" altLang="zh-CN" sz="1800" b="0" dirty="0">
                <a:latin typeface="Calibri" pitchFamily="34" charset="0"/>
              </a:rPr>
              <a:t>，则下列表达式采用 </a:t>
            </a:r>
            <a:r>
              <a:rPr lang="en-US" altLang="zh-CN" sz="1800" b="0" dirty="0">
                <a:latin typeface="Calibri" pitchFamily="34" charset="0"/>
                <a:cs typeface="Times New Roman" pitchFamily="18" charset="0"/>
              </a:rPr>
              <a:t>8  </a:t>
            </a:r>
            <a:r>
              <a:rPr lang="zh-CN" altLang="zh-CN" sz="1800" b="0" dirty="0">
                <a:latin typeface="Calibri" pitchFamily="34" charset="0"/>
              </a:rPr>
              <a:t>位定点补码运算实现时，会发生溢出的 是</a:t>
            </a:r>
            <a:r>
              <a:rPr lang="en-US" altLang="zh-CN" sz="1800" b="0" u="sng" dirty="0">
                <a:latin typeface="Calibri" pitchFamily="34" charset="0"/>
              </a:rPr>
              <a:t>    	</a:t>
            </a:r>
            <a:r>
              <a:rPr lang="zh-CN" altLang="zh-CN" sz="1800" b="0" dirty="0">
                <a:latin typeface="Calibri" pitchFamily="34" charset="0"/>
              </a:rPr>
              <a:t>。</a:t>
            </a:r>
            <a:endParaRPr lang="zh-CN" altLang="zh-CN" sz="1800" b="0" dirty="0">
              <a:latin typeface="Calibri" pitchFamily="34" charset="0"/>
              <a:cs typeface="Times New Roman" pitchFamily="18" charset="0"/>
            </a:endParaRPr>
          </a:p>
          <a:p>
            <a:pPr algn="just">
              <a:lnSpc>
                <a:spcPct val="100000"/>
              </a:lnSpc>
              <a:spcBef>
                <a:spcPct val="0"/>
              </a:spcBef>
              <a:spcAft>
                <a:spcPts val="600"/>
              </a:spcAft>
              <a:buFontTx/>
              <a:buNone/>
            </a:pPr>
            <a:r>
              <a:rPr lang="en-US" altLang="zh-CN" sz="1800" b="0" dirty="0">
                <a:latin typeface="Calibri" pitchFamily="34" charset="0"/>
                <a:cs typeface="Times New Roman" pitchFamily="18" charset="0"/>
              </a:rPr>
              <a:t>A</a:t>
            </a:r>
            <a:r>
              <a:rPr lang="zh-CN" altLang="zh-CN" sz="1800" b="0" dirty="0">
                <a:latin typeface="Calibri" pitchFamily="34" charset="0"/>
              </a:rPr>
              <a:t>．</a:t>
            </a:r>
            <a:r>
              <a:rPr lang="en-US" altLang="zh-CN" sz="1800" b="0" dirty="0" err="1">
                <a:latin typeface="Calibri" pitchFamily="34" charset="0"/>
                <a:cs typeface="Times New Roman" pitchFamily="18" charset="0"/>
              </a:rPr>
              <a:t>x+y</a:t>
            </a:r>
            <a:r>
              <a:rPr lang="en-US" altLang="zh-CN" sz="1800" b="0" dirty="0">
                <a:latin typeface="Calibri" pitchFamily="34" charset="0"/>
                <a:cs typeface="Times New Roman" pitchFamily="18" charset="0"/>
              </a:rPr>
              <a:t>     B</a:t>
            </a:r>
            <a:r>
              <a:rPr lang="zh-CN" altLang="zh-CN" sz="1800" b="0" dirty="0">
                <a:latin typeface="Calibri" pitchFamily="34" charset="0"/>
              </a:rPr>
              <a:t>．</a:t>
            </a:r>
            <a:r>
              <a:rPr lang="en-US" altLang="zh-CN" sz="1800" b="0" dirty="0">
                <a:latin typeface="Calibri" pitchFamily="34" charset="0"/>
                <a:cs typeface="Times New Roman" pitchFamily="18" charset="0"/>
              </a:rPr>
              <a:t>-</a:t>
            </a:r>
            <a:r>
              <a:rPr lang="en-US" altLang="zh-CN" sz="1800" b="0" dirty="0" err="1">
                <a:latin typeface="Calibri" pitchFamily="34" charset="0"/>
                <a:cs typeface="Times New Roman" pitchFamily="18" charset="0"/>
              </a:rPr>
              <a:t>x+y</a:t>
            </a:r>
            <a:r>
              <a:rPr lang="en-US" altLang="zh-CN" sz="1800" b="0" dirty="0">
                <a:latin typeface="Calibri" pitchFamily="34" charset="0"/>
                <a:cs typeface="Times New Roman" pitchFamily="18" charset="0"/>
              </a:rPr>
              <a:t>     C</a:t>
            </a:r>
            <a:r>
              <a:rPr lang="zh-CN" altLang="zh-CN" sz="1800" b="0" dirty="0">
                <a:latin typeface="Calibri" pitchFamily="34" charset="0"/>
              </a:rPr>
              <a:t>．</a:t>
            </a:r>
            <a:r>
              <a:rPr lang="en-US" altLang="zh-CN" sz="1800" b="0" dirty="0">
                <a:latin typeface="Calibri" pitchFamily="34" charset="0"/>
                <a:cs typeface="Times New Roman" pitchFamily="18" charset="0"/>
              </a:rPr>
              <a:t>x-y   D</a:t>
            </a:r>
            <a:r>
              <a:rPr lang="zh-CN" altLang="zh-CN" sz="1800" b="0" dirty="0">
                <a:latin typeface="Calibri" pitchFamily="34" charset="0"/>
              </a:rPr>
              <a:t>．</a:t>
            </a:r>
            <a:r>
              <a:rPr lang="en-US" altLang="zh-CN" sz="1800" b="0" dirty="0">
                <a:latin typeface="Calibri" pitchFamily="34" charset="0"/>
                <a:cs typeface="Times New Roman" pitchFamily="18" charset="0"/>
              </a:rPr>
              <a:t>-x-y</a:t>
            </a:r>
            <a:endParaRPr lang="zh-CN" altLang="zh-CN" sz="1800" b="0" dirty="0">
              <a:latin typeface="Calibri" pitchFamily="34" charset="0"/>
              <a:cs typeface="Times New Roman" pitchFamily="18" charset="0"/>
            </a:endParaRPr>
          </a:p>
        </p:txBody>
      </p:sp>
      <p:sp>
        <p:nvSpPr>
          <p:cNvPr id="4" name="矩形 3"/>
          <p:cNvSpPr>
            <a:spLocks noChangeArrowheads="1"/>
          </p:cNvSpPr>
          <p:nvPr/>
        </p:nvSpPr>
        <p:spPr bwMode="auto">
          <a:xfrm>
            <a:off x="323528" y="2204864"/>
            <a:ext cx="7466012"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266700">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just">
              <a:lnSpc>
                <a:spcPct val="100000"/>
              </a:lnSpc>
              <a:spcBef>
                <a:spcPct val="0"/>
              </a:spcBef>
              <a:spcAft>
                <a:spcPts val="600"/>
              </a:spcAft>
              <a:buFontTx/>
              <a:buNone/>
            </a:pPr>
            <a:r>
              <a:rPr lang="zh-CN" altLang="zh-CN" sz="1800" b="0" dirty="0">
                <a:solidFill>
                  <a:srgbClr val="FF0000"/>
                </a:solidFill>
                <a:latin typeface="Calibri" pitchFamily="34" charset="0"/>
              </a:rPr>
              <a:t>解：</a:t>
            </a:r>
            <a:r>
              <a:rPr lang="en-US" altLang="zh-CN" sz="1800" b="0" dirty="0">
                <a:solidFill>
                  <a:srgbClr val="FF0000"/>
                </a:solidFill>
                <a:latin typeface="Calibri" pitchFamily="34" charset="0"/>
                <a:cs typeface="Times New Roman" pitchFamily="18" charset="0"/>
              </a:rPr>
              <a:t>8 </a:t>
            </a:r>
            <a:r>
              <a:rPr lang="zh-CN" altLang="zh-CN" sz="1800" b="0" dirty="0">
                <a:solidFill>
                  <a:srgbClr val="FF0000"/>
                </a:solidFill>
                <a:latin typeface="Calibri" pitchFamily="34" charset="0"/>
              </a:rPr>
              <a:t>位定点补码表示的数据范围为</a:t>
            </a:r>
            <a:r>
              <a:rPr lang="en-US" altLang="zh-CN" sz="1800" b="0" dirty="0">
                <a:solidFill>
                  <a:srgbClr val="FF0000"/>
                </a:solidFill>
                <a:latin typeface="Calibri" pitchFamily="34" charset="0"/>
                <a:cs typeface="Times New Roman" pitchFamily="18" charset="0"/>
              </a:rPr>
              <a:t>-128~127</a:t>
            </a:r>
            <a:r>
              <a:rPr lang="zh-CN" altLang="zh-CN" sz="1800" b="0" dirty="0">
                <a:solidFill>
                  <a:srgbClr val="FF0000"/>
                </a:solidFill>
                <a:latin typeface="Calibri" pitchFamily="34" charset="0"/>
              </a:rPr>
              <a:t>，若运算结果超出这个范围则会溢出，</a:t>
            </a:r>
            <a:r>
              <a:rPr lang="en-US" altLang="zh-CN" sz="1800" b="0" dirty="0">
                <a:solidFill>
                  <a:srgbClr val="FF0000"/>
                </a:solidFill>
                <a:latin typeface="Calibri" pitchFamily="34" charset="0"/>
                <a:cs typeface="Times New Roman" pitchFamily="18" charset="0"/>
              </a:rPr>
              <a:t>A </a:t>
            </a:r>
            <a:r>
              <a:rPr lang="zh-CN" altLang="zh-CN" sz="1800" b="0" dirty="0">
                <a:solidFill>
                  <a:srgbClr val="FF0000"/>
                </a:solidFill>
                <a:latin typeface="Calibri" pitchFamily="34" charset="0"/>
              </a:rPr>
              <a:t>选项 </a:t>
            </a:r>
            <a:r>
              <a:rPr lang="en-US" altLang="zh-CN" sz="1800" b="0" dirty="0" err="1">
                <a:solidFill>
                  <a:srgbClr val="FF0000"/>
                </a:solidFill>
                <a:latin typeface="Calibri" pitchFamily="34" charset="0"/>
                <a:cs typeface="Times New Roman" pitchFamily="18" charset="0"/>
              </a:rPr>
              <a:t>x+y</a:t>
            </a:r>
            <a:r>
              <a:rPr lang="en-US" altLang="zh-CN" sz="1800" b="0" dirty="0">
                <a:solidFill>
                  <a:srgbClr val="FF0000"/>
                </a:solidFill>
                <a:latin typeface="Calibri" pitchFamily="34" charset="0"/>
                <a:cs typeface="Times New Roman" pitchFamily="18" charset="0"/>
              </a:rPr>
              <a:t>=103-25=78</a:t>
            </a:r>
            <a:r>
              <a:rPr lang="zh-CN" altLang="zh-CN" sz="1800" b="0" dirty="0">
                <a:solidFill>
                  <a:srgbClr val="FF0000"/>
                </a:solidFill>
                <a:latin typeface="Calibri" pitchFamily="34" charset="0"/>
              </a:rPr>
              <a:t>，符合范围，</a:t>
            </a:r>
            <a:r>
              <a:rPr lang="en-US" altLang="zh-CN" sz="1800" b="0" dirty="0">
                <a:solidFill>
                  <a:srgbClr val="FF0000"/>
                </a:solidFill>
                <a:latin typeface="Calibri" pitchFamily="34" charset="0"/>
                <a:cs typeface="Times New Roman" pitchFamily="18" charset="0"/>
              </a:rPr>
              <a:t>A </a:t>
            </a:r>
            <a:r>
              <a:rPr lang="zh-CN" altLang="zh-CN" sz="1800" b="0" dirty="0">
                <a:solidFill>
                  <a:srgbClr val="FF0000"/>
                </a:solidFill>
                <a:latin typeface="Calibri" pitchFamily="34" charset="0"/>
              </a:rPr>
              <a:t>排除；</a:t>
            </a:r>
            <a:r>
              <a:rPr lang="en-US" altLang="zh-CN" sz="1800" b="0" dirty="0">
                <a:solidFill>
                  <a:srgbClr val="FF0000"/>
                </a:solidFill>
                <a:latin typeface="Calibri" pitchFamily="34" charset="0"/>
                <a:cs typeface="Times New Roman" pitchFamily="18" charset="0"/>
              </a:rPr>
              <a:t>B </a:t>
            </a:r>
            <a:r>
              <a:rPr lang="zh-CN" altLang="zh-CN" sz="1800" b="0" dirty="0">
                <a:solidFill>
                  <a:srgbClr val="FF0000"/>
                </a:solidFill>
                <a:latin typeface="Calibri" pitchFamily="34" charset="0"/>
              </a:rPr>
              <a:t>选项</a:t>
            </a:r>
            <a:r>
              <a:rPr lang="en-US" altLang="zh-CN" sz="1800" b="0" dirty="0">
                <a:solidFill>
                  <a:srgbClr val="FF0000"/>
                </a:solidFill>
                <a:latin typeface="Calibri" pitchFamily="34" charset="0"/>
                <a:cs typeface="Times New Roman" pitchFamily="18" charset="0"/>
              </a:rPr>
              <a:t>-</a:t>
            </a:r>
            <a:r>
              <a:rPr lang="en-US" altLang="zh-CN" sz="1800" b="0" dirty="0" err="1">
                <a:solidFill>
                  <a:srgbClr val="FF0000"/>
                </a:solidFill>
                <a:latin typeface="Calibri" pitchFamily="34" charset="0"/>
                <a:cs typeface="Times New Roman" pitchFamily="18" charset="0"/>
              </a:rPr>
              <a:t>x+y</a:t>
            </a:r>
            <a:r>
              <a:rPr lang="en-US" altLang="zh-CN" sz="1800" b="0" dirty="0">
                <a:solidFill>
                  <a:srgbClr val="FF0000"/>
                </a:solidFill>
                <a:latin typeface="Calibri" pitchFamily="34" charset="0"/>
                <a:cs typeface="Times New Roman" pitchFamily="18" charset="0"/>
              </a:rPr>
              <a:t>=-103-25=-128</a:t>
            </a:r>
            <a:r>
              <a:rPr lang="zh-CN" altLang="zh-CN" sz="1800" b="0" dirty="0">
                <a:solidFill>
                  <a:srgbClr val="FF0000"/>
                </a:solidFill>
                <a:latin typeface="Calibri" pitchFamily="34" charset="0"/>
              </a:rPr>
              <a:t>，符合范围，</a:t>
            </a:r>
            <a:r>
              <a:rPr lang="en-US" altLang="zh-CN" sz="1800" b="0" dirty="0">
                <a:solidFill>
                  <a:srgbClr val="FF0000"/>
                </a:solidFill>
                <a:latin typeface="Calibri" pitchFamily="34" charset="0"/>
                <a:cs typeface="Times New Roman" pitchFamily="18" charset="0"/>
              </a:rPr>
              <a:t>B </a:t>
            </a:r>
            <a:r>
              <a:rPr lang="zh-CN" altLang="zh-CN" sz="1800" b="0" dirty="0">
                <a:solidFill>
                  <a:srgbClr val="FF0000"/>
                </a:solidFill>
                <a:latin typeface="Calibri" pitchFamily="34" charset="0"/>
              </a:rPr>
              <a:t>排除； </a:t>
            </a:r>
            <a:r>
              <a:rPr lang="en-US" altLang="zh-CN" sz="1800" b="0" dirty="0">
                <a:solidFill>
                  <a:srgbClr val="FF0000"/>
                </a:solidFill>
                <a:latin typeface="Calibri" pitchFamily="34" charset="0"/>
                <a:cs typeface="Times New Roman" pitchFamily="18" charset="0"/>
              </a:rPr>
              <a:t>D </a:t>
            </a:r>
            <a:r>
              <a:rPr lang="zh-CN" altLang="zh-CN" sz="1800" b="0" dirty="0">
                <a:solidFill>
                  <a:srgbClr val="FF0000"/>
                </a:solidFill>
                <a:latin typeface="Calibri" pitchFamily="34" charset="0"/>
              </a:rPr>
              <a:t>选项</a:t>
            </a:r>
            <a:r>
              <a:rPr lang="en-US" altLang="zh-CN" sz="1800" b="0" dirty="0">
                <a:solidFill>
                  <a:srgbClr val="FF0000"/>
                </a:solidFill>
                <a:latin typeface="Calibri" pitchFamily="34" charset="0"/>
                <a:cs typeface="Times New Roman" pitchFamily="18" charset="0"/>
              </a:rPr>
              <a:t>-x-y=-103+25=-78</a:t>
            </a:r>
            <a:r>
              <a:rPr lang="zh-CN" altLang="zh-CN" sz="1800" b="0" dirty="0">
                <a:solidFill>
                  <a:srgbClr val="FF0000"/>
                </a:solidFill>
                <a:latin typeface="Calibri" pitchFamily="34" charset="0"/>
              </a:rPr>
              <a:t>，符合范围，</a:t>
            </a:r>
            <a:r>
              <a:rPr lang="en-US" altLang="zh-CN" sz="1800" b="0" dirty="0">
                <a:solidFill>
                  <a:srgbClr val="FF0000"/>
                </a:solidFill>
                <a:latin typeface="Calibri" pitchFamily="34" charset="0"/>
                <a:cs typeface="Times New Roman" pitchFamily="18" charset="0"/>
              </a:rPr>
              <a:t>D </a:t>
            </a:r>
            <a:r>
              <a:rPr lang="zh-CN" altLang="zh-CN" sz="1800" b="0" dirty="0">
                <a:solidFill>
                  <a:srgbClr val="FF0000"/>
                </a:solidFill>
                <a:latin typeface="Calibri" pitchFamily="34" charset="0"/>
              </a:rPr>
              <a:t>排除；</a:t>
            </a:r>
            <a:r>
              <a:rPr lang="en-US" altLang="zh-CN" sz="1800" b="0" dirty="0">
                <a:solidFill>
                  <a:srgbClr val="FF0000"/>
                </a:solidFill>
                <a:latin typeface="Calibri" pitchFamily="34" charset="0"/>
                <a:cs typeface="Times New Roman" pitchFamily="18" charset="0"/>
              </a:rPr>
              <a:t>C </a:t>
            </a:r>
            <a:r>
              <a:rPr lang="zh-CN" altLang="zh-CN" sz="1800" b="0" dirty="0">
                <a:solidFill>
                  <a:srgbClr val="FF0000"/>
                </a:solidFill>
                <a:latin typeface="Calibri" pitchFamily="34" charset="0"/>
              </a:rPr>
              <a:t>选项 </a:t>
            </a:r>
            <a:r>
              <a:rPr lang="en-US" altLang="zh-CN" sz="1800" b="0" dirty="0">
                <a:solidFill>
                  <a:srgbClr val="FF0000"/>
                </a:solidFill>
                <a:latin typeface="Calibri" pitchFamily="34" charset="0"/>
                <a:cs typeface="Times New Roman" pitchFamily="18" charset="0"/>
              </a:rPr>
              <a:t>x-y=103+25=128</a:t>
            </a:r>
            <a:r>
              <a:rPr lang="zh-CN" altLang="zh-CN" sz="1800" b="0" dirty="0">
                <a:solidFill>
                  <a:srgbClr val="FF0000"/>
                </a:solidFill>
                <a:latin typeface="Calibri" pitchFamily="34" charset="0"/>
              </a:rPr>
              <a:t>，超过了 </a:t>
            </a:r>
            <a:r>
              <a:rPr lang="en-US" altLang="zh-CN" sz="1800" b="0" dirty="0">
                <a:solidFill>
                  <a:srgbClr val="FF0000"/>
                </a:solidFill>
                <a:latin typeface="Calibri" pitchFamily="34" charset="0"/>
                <a:cs typeface="Times New Roman" pitchFamily="18" charset="0"/>
              </a:rPr>
              <a:t>127</a:t>
            </a:r>
            <a:r>
              <a:rPr lang="zh-CN" altLang="zh-CN" sz="1800" b="0" dirty="0">
                <a:solidFill>
                  <a:srgbClr val="FF0000"/>
                </a:solidFill>
                <a:latin typeface="Calibri" pitchFamily="34" charset="0"/>
              </a:rPr>
              <a:t>，选 </a:t>
            </a:r>
            <a:r>
              <a:rPr lang="en-US" altLang="zh-CN" sz="1800" b="0" dirty="0">
                <a:solidFill>
                  <a:srgbClr val="FF0000"/>
                </a:solidFill>
                <a:latin typeface="Calibri" pitchFamily="34" charset="0"/>
                <a:cs typeface="Times New Roman" pitchFamily="18" charset="0"/>
              </a:rPr>
              <a:t>C</a:t>
            </a:r>
            <a:r>
              <a:rPr lang="zh-CN" altLang="zh-CN" sz="1800" b="0" dirty="0">
                <a:solidFill>
                  <a:srgbClr val="FF0000"/>
                </a:solidFill>
                <a:latin typeface="Calibri" pitchFamily="34" charset="0"/>
              </a:rPr>
              <a:t>。</a:t>
            </a:r>
            <a:endParaRPr lang="zh-CN" altLang="zh-CN" sz="1800" b="0" dirty="0">
              <a:solidFill>
                <a:srgbClr val="FF0000"/>
              </a:solidFill>
              <a:latin typeface="Calibri" pitchFamily="34" charset="0"/>
              <a:cs typeface="Times New Roman" pitchFamily="18" charset="0"/>
            </a:endParaRPr>
          </a:p>
          <a:p>
            <a:pPr algn="just">
              <a:lnSpc>
                <a:spcPct val="100000"/>
              </a:lnSpc>
              <a:spcBef>
                <a:spcPct val="0"/>
              </a:spcBef>
              <a:spcAft>
                <a:spcPts val="600"/>
              </a:spcAft>
              <a:buFontTx/>
              <a:buNone/>
            </a:pPr>
            <a:r>
              <a:rPr lang="zh-CN" altLang="zh-CN" sz="1800" b="0" dirty="0">
                <a:solidFill>
                  <a:srgbClr val="FF0000"/>
                </a:solidFill>
                <a:latin typeface="Calibri" pitchFamily="34" charset="0"/>
              </a:rPr>
              <a:t>该题也可按照二进制写出两个数进行运算观察运算的进位信息得到结果，不过这种方法 更为麻烦和耗时，在实际考试中并不推荐</a:t>
            </a:r>
            <a:endParaRPr lang="zh-CN" altLang="zh-CN" sz="1800" b="0" dirty="0">
              <a:solidFill>
                <a:srgbClr val="FF0000"/>
              </a:solidFill>
              <a:latin typeface="Calibri"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2.6.1 </a:t>
            </a:r>
            <a:r>
              <a:rPr lang="zh-CN" altLang="en-US" dirty="0" smtClean="0"/>
              <a:t>数据的宽度和单位</a:t>
            </a:r>
            <a:endParaRPr lang="zh-CN" altLang="en-US" dirty="0" smtClean="0"/>
          </a:p>
          <a:p>
            <a:pPr marL="603250" lvl="1" indent="-203200"/>
            <a:r>
              <a:rPr lang="zh-CN" altLang="en-US" sz="2000" dirty="0" smtClean="0">
                <a:solidFill>
                  <a:srgbClr val="FF0000"/>
                </a:solidFill>
                <a:latin typeface="Comic Sans MS" pitchFamily="2" charset="0"/>
              </a:rPr>
              <a:t>位（比特，位元）：</a:t>
            </a:r>
            <a:r>
              <a:rPr lang="zh-CN" altLang="en-US" sz="2000" dirty="0" smtClean="0">
                <a:latin typeface="Comic Sans MS" pitchFamily="2" charset="0"/>
              </a:rPr>
              <a:t>计算机中处理、存储和传输信息的最小单位</a:t>
            </a:r>
            <a:endParaRPr lang="en-US" altLang="zh-CN" sz="2000" dirty="0" smtClean="0">
              <a:latin typeface="Comic Sans MS" pitchFamily="2" charset="0"/>
            </a:endParaRPr>
          </a:p>
          <a:p>
            <a:pPr marL="603250" lvl="1" indent="-203200"/>
            <a:r>
              <a:rPr lang="zh-CN" altLang="en-US" sz="2000" dirty="0" smtClean="0">
                <a:solidFill>
                  <a:srgbClr val="FF0000"/>
                </a:solidFill>
                <a:latin typeface="Comic Sans MS" pitchFamily="2" charset="0"/>
              </a:rPr>
              <a:t>字节（</a:t>
            </a:r>
            <a:r>
              <a:rPr lang="en-US" altLang="zh-CN" sz="2000" dirty="0" smtClean="0">
                <a:solidFill>
                  <a:srgbClr val="FF0000"/>
                </a:solidFill>
                <a:latin typeface="Comic Sans MS" pitchFamily="2" charset="0"/>
              </a:rPr>
              <a:t>byte</a:t>
            </a:r>
            <a:r>
              <a:rPr lang="zh-CN" altLang="en-US" sz="2000" dirty="0" smtClean="0">
                <a:solidFill>
                  <a:srgbClr val="FF0000"/>
                </a:solidFill>
                <a:latin typeface="Comic Sans MS" pitchFamily="2" charset="0"/>
              </a:rPr>
              <a:t>）：</a:t>
            </a:r>
            <a:r>
              <a:rPr lang="zh-CN" altLang="en-US" sz="2000" dirty="0" smtClean="0">
                <a:latin typeface="Comic Sans MS" pitchFamily="2" charset="0"/>
              </a:rPr>
              <a:t>二进制信息的计量单位，一个字节等于</a:t>
            </a:r>
            <a:r>
              <a:rPr lang="en-US" altLang="zh-CN" sz="2000" dirty="0" smtClean="0">
                <a:latin typeface="Comic Sans MS" pitchFamily="2" charset="0"/>
              </a:rPr>
              <a:t>8</a:t>
            </a:r>
            <a:r>
              <a:rPr lang="zh-CN" altLang="en-US" sz="2000" dirty="0" smtClean="0">
                <a:latin typeface="Comic Sans MS" pitchFamily="2" charset="0"/>
              </a:rPr>
              <a:t>个比特</a:t>
            </a:r>
            <a:endParaRPr lang="en-US" altLang="zh-CN" sz="2000" dirty="0" smtClean="0">
              <a:latin typeface="Comic Sans MS" pitchFamily="2" charset="0"/>
            </a:endParaRPr>
          </a:p>
          <a:p>
            <a:pPr marL="603250" lvl="1" indent="-203200"/>
            <a:r>
              <a:rPr lang="zh-CN" altLang="en-US" sz="2000" dirty="0" smtClean="0">
                <a:solidFill>
                  <a:srgbClr val="FF0000"/>
                </a:solidFill>
                <a:latin typeface="Comic Sans MS" pitchFamily="2" charset="0"/>
              </a:rPr>
              <a:t>字：</a:t>
            </a:r>
            <a:r>
              <a:rPr lang="zh-CN" altLang="en-US" sz="2000" dirty="0" smtClean="0">
                <a:latin typeface="Comic Sans MS" pitchFamily="2" charset="0"/>
              </a:rPr>
              <a:t>不同计算机，字的长度和组成不完全相同</a:t>
            </a:r>
            <a:endParaRPr lang="en-US" altLang="zh-CN" sz="2000" dirty="0" smtClean="0">
              <a:latin typeface="Comic Sans MS" pitchFamily="2" charset="0"/>
            </a:endParaRPr>
          </a:p>
          <a:p>
            <a:pPr marL="603250" lvl="1" indent="-203200"/>
            <a:r>
              <a:rPr lang="zh-CN" altLang="en-US" sz="2000" dirty="0">
                <a:solidFill>
                  <a:srgbClr val="FF0000"/>
                </a:solidFill>
                <a:latin typeface="Comic Sans MS" pitchFamily="2" charset="0"/>
              </a:rPr>
              <a:t>字长（机器字长）</a:t>
            </a:r>
            <a:r>
              <a:rPr lang="zh-CN" altLang="en-US" sz="2000" dirty="0" smtClean="0">
                <a:latin typeface="Comic Sans MS" pitchFamily="2" charset="0"/>
              </a:rPr>
              <a:t>：</a:t>
            </a:r>
            <a:r>
              <a:rPr lang="en-US" altLang="zh-CN" sz="2000" dirty="0" smtClean="0">
                <a:latin typeface="Comic Sans MS" pitchFamily="2" charset="0"/>
              </a:rPr>
              <a:t>CPU</a:t>
            </a:r>
            <a:r>
              <a:rPr lang="zh-CN" altLang="en-US" sz="2000" dirty="0" smtClean="0">
                <a:latin typeface="Comic Sans MS" pitchFamily="2" charset="0"/>
              </a:rPr>
              <a:t>内部用于整数运算的数据通路的宽度</a:t>
            </a:r>
            <a:endParaRPr lang="en-US" altLang="zh-CN" sz="2000" dirty="0" smtClean="0">
              <a:latin typeface="Comic Sans MS" pitchFamily="2" charset="0"/>
            </a:endParaRPr>
          </a:p>
          <a:p>
            <a:pPr marL="1003300" lvl="2" indent="-203200"/>
            <a:r>
              <a:rPr lang="zh-CN" altLang="en-US" sz="2000" dirty="0" smtClean="0">
                <a:latin typeface="Comic Sans MS" pitchFamily="2" charset="0"/>
              </a:rPr>
              <a:t>字长与字的概念不同</a:t>
            </a:r>
            <a:endParaRPr lang="en-US" altLang="zh-CN" sz="2000" dirty="0" smtClean="0">
              <a:latin typeface="Comic Sans MS" pitchFamily="2" charset="0"/>
            </a:endParaRPr>
          </a:p>
          <a:p>
            <a:pPr marL="1003300" lvl="2" indent="-203200"/>
            <a:r>
              <a:rPr lang="zh-CN" altLang="en-US" sz="2000" dirty="0" smtClean="0">
                <a:latin typeface="Comic Sans MS" pitchFamily="2" charset="0"/>
              </a:rPr>
              <a:t>字表示被处理信息的单位，用来度量各种数据类型的宽度</a:t>
            </a:r>
            <a:endParaRPr lang="en-US" altLang="zh-CN" sz="2000" dirty="0" smtClean="0">
              <a:latin typeface="Comic Sans MS" pitchFamily="2" charset="0"/>
            </a:endParaRPr>
          </a:p>
          <a:p>
            <a:pPr marL="1003300" lvl="2" indent="-203200"/>
            <a:r>
              <a:rPr lang="zh-CN" altLang="en-US" sz="2000" dirty="0" smtClean="0">
                <a:latin typeface="Comic Sans MS" pitchFamily="2" charset="0"/>
              </a:rPr>
              <a:t>字长表示进行数据运算、存储和传送的部件的宽度，反映了计算机处理信息的一种能力</a:t>
            </a:r>
            <a:endParaRPr lang="zh-CN" altLang="en-US" sz="2000" dirty="0" smtClean="0">
              <a:latin typeface="Comic Sans MS" pitchFamily="2"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107504" y="692696"/>
            <a:ext cx="8928992" cy="5544616"/>
          </a:xfrm>
        </p:spPr>
        <p:txBody>
          <a:bodyPr/>
          <a:lstStyle/>
          <a:p>
            <a:pPr marL="0" indent="0">
              <a:buNone/>
            </a:pPr>
            <a:r>
              <a:rPr lang="en-US" altLang="zh-CN" dirty="0" smtClean="0"/>
              <a:t>2.6.1 </a:t>
            </a:r>
            <a:r>
              <a:rPr lang="zh-CN" altLang="en-US" dirty="0" smtClean="0"/>
              <a:t>数据的宽度和单位</a:t>
            </a:r>
            <a:endParaRPr lang="en-US" altLang="zh-CN" dirty="0" smtClean="0"/>
          </a:p>
          <a:p>
            <a:pPr marL="203200" indent="-203200"/>
            <a:r>
              <a:rPr lang="zh-CN" altLang="en-US" dirty="0"/>
              <a:t>存储二进制信息时的度量单位要比字节或字大得多</a:t>
            </a:r>
            <a:endParaRPr lang="zh-CN" altLang="en-US" dirty="0"/>
          </a:p>
          <a:p>
            <a:pPr marL="203200" indent="-203200"/>
            <a:r>
              <a:rPr lang="zh-CN" altLang="en-US" dirty="0"/>
              <a:t>容量经常使用的单位有：</a:t>
            </a:r>
            <a:endParaRPr lang="zh-CN" altLang="en-US" dirty="0"/>
          </a:p>
          <a:p>
            <a:pPr marL="685800" lvl="1" indent="-190500"/>
            <a:r>
              <a:rPr lang="zh-CN" altLang="en-US" sz="2000" b="0" dirty="0" smtClean="0">
                <a:latin typeface="Comic Sans MS" pitchFamily="2" charset="0"/>
              </a:rPr>
              <a:t>“千字节”</a:t>
            </a:r>
            <a:r>
              <a:rPr lang="zh-CN" altLang="en-US" sz="2000" b="0" dirty="0">
                <a:latin typeface="Comic Sans MS" pitchFamily="2" charset="0"/>
              </a:rPr>
              <a:t>(</a:t>
            </a:r>
            <a:r>
              <a:rPr lang="en-US" altLang="zh-CN" sz="2000" b="0" dirty="0">
                <a:solidFill>
                  <a:srgbClr val="CC0000"/>
                </a:solidFill>
                <a:latin typeface="Comic Sans MS" pitchFamily="2" charset="0"/>
              </a:rPr>
              <a:t>K</a:t>
            </a:r>
            <a:r>
              <a:rPr lang="en-US" altLang="zh-CN" sz="2000" b="0" dirty="0">
                <a:latin typeface="Comic Sans MS" pitchFamily="2" charset="0"/>
              </a:rPr>
              <a:t>B)，1KB=2</a:t>
            </a:r>
            <a:r>
              <a:rPr lang="en-US" altLang="zh-CN" sz="2000" b="0" baseline="30000" dirty="0">
                <a:latin typeface="Comic Sans MS" pitchFamily="2" charset="0"/>
              </a:rPr>
              <a:t>10</a:t>
            </a:r>
            <a:r>
              <a:rPr lang="zh-CN" altLang="en-US" sz="2000" b="0" dirty="0">
                <a:latin typeface="Comic Sans MS" pitchFamily="2" charset="0"/>
              </a:rPr>
              <a:t>字节=1024</a:t>
            </a:r>
            <a:r>
              <a:rPr lang="en-US" altLang="zh-CN" sz="2000" b="0" dirty="0">
                <a:latin typeface="Comic Sans MS" pitchFamily="2" charset="0"/>
              </a:rPr>
              <a:t>B</a:t>
            </a:r>
            <a:endParaRPr lang="en-US" altLang="zh-CN" sz="2000" b="0" dirty="0">
              <a:latin typeface="Comic Sans MS" pitchFamily="2" charset="0"/>
            </a:endParaRPr>
          </a:p>
          <a:p>
            <a:pPr marL="685800" lvl="1" indent="-190500"/>
            <a:r>
              <a:rPr lang="en-US" altLang="zh-CN" sz="2000" b="0" dirty="0">
                <a:latin typeface="Comic Sans MS" pitchFamily="2" charset="0"/>
              </a:rPr>
              <a:t> </a:t>
            </a:r>
            <a:r>
              <a:rPr lang="en-US" altLang="zh-CN" sz="2000" b="0" dirty="0" smtClean="0">
                <a:latin typeface="Comic Sans MS" pitchFamily="2" charset="0"/>
              </a:rPr>
              <a:t>“</a:t>
            </a:r>
            <a:r>
              <a:rPr lang="zh-CN" altLang="en-US" sz="2000" b="0" dirty="0">
                <a:latin typeface="Comic Sans MS" pitchFamily="2" charset="0"/>
              </a:rPr>
              <a:t>兆字节”(</a:t>
            </a:r>
            <a:r>
              <a:rPr lang="en-US" altLang="zh-CN" sz="2000" b="0" dirty="0">
                <a:latin typeface="Comic Sans MS" pitchFamily="2" charset="0"/>
              </a:rPr>
              <a:t>MB)，1MB=2</a:t>
            </a:r>
            <a:r>
              <a:rPr lang="en-US" altLang="zh-CN" sz="2000" b="0" baseline="30000" dirty="0">
                <a:latin typeface="Comic Sans MS" pitchFamily="2" charset="0"/>
              </a:rPr>
              <a:t>20</a:t>
            </a:r>
            <a:r>
              <a:rPr lang="zh-CN" altLang="en-US" sz="2000" b="0" dirty="0">
                <a:latin typeface="Comic Sans MS" pitchFamily="2" charset="0"/>
              </a:rPr>
              <a:t>字节=1024</a:t>
            </a:r>
            <a:r>
              <a:rPr lang="en-US" altLang="zh-CN" sz="2000" b="0" dirty="0">
                <a:latin typeface="Comic Sans MS" pitchFamily="2" charset="0"/>
              </a:rPr>
              <a:t>KB</a:t>
            </a:r>
            <a:endParaRPr lang="en-US" altLang="zh-CN" sz="2000" b="0" dirty="0">
              <a:latin typeface="Comic Sans MS" pitchFamily="2" charset="0"/>
            </a:endParaRPr>
          </a:p>
          <a:p>
            <a:pPr marL="685800" lvl="1" indent="-190500"/>
            <a:r>
              <a:rPr lang="en-US" altLang="zh-CN" sz="2000" b="0" dirty="0">
                <a:latin typeface="Comic Sans MS" pitchFamily="2" charset="0"/>
              </a:rPr>
              <a:t> </a:t>
            </a:r>
            <a:r>
              <a:rPr lang="en-US" altLang="zh-CN" sz="2000" b="0" dirty="0" smtClean="0">
                <a:latin typeface="Comic Sans MS" pitchFamily="2" charset="0"/>
              </a:rPr>
              <a:t>“</a:t>
            </a:r>
            <a:r>
              <a:rPr lang="zh-CN" altLang="en-US" sz="2000" b="0" dirty="0">
                <a:latin typeface="Comic Sans MS" pitchFamily="2" charset="0"/>
              </a:rPr>
              <a:t>千兆字节”(</a:t>
            </a:r>
            <a:r>
              <a:rPr lang="en-US" altLang="zh-CN" sz="2000" b="0" dirty="0">
                <a:latin typeface="Comic Sans MS" pitchFamily="2" charset="0"/>
              </a:rPr>
              <a:t>GB)，1GB=2</a:t>
            </a:r>
            <a:r>
              <a:rPr lang="en-US" altLang="zh-CN" sz="2000" b="0" baseline="30000" dirty="0">
                <a:latin typeface="Comic Sans MS" pitchFamily="2" charset="0"/>
              </a:rPr>
              <a:t>30</a:t>
            </a:r>
            <a:r>
              <a:rPr lang="zh-CN" altLang="en-US" sz="2000" b="0" dirty="0">
                <a:latin typeface="Comic Sans MS" pitchFamily="2" charset="0"/>
              </a:rPr>
              <a:t>字节=1024</a:t>
            </a:r>
            <a:r>
              <a:rPr lang="en-US" altLang="zh-CN" sz="2000" b="0" dirty="0">
                <a:latin typeface="Comic Sans MS" pitchFamily="2" charset="0"/>
              </a:rPr>
              <a:t>MB</a:t>
            </a:r>
            <a:endParaRPr lang="en-US" altLang="zh-CN" sz="2000" b="0" dirty="0">
              <a:latin typeface="Comic Sans MS" pitchFamily="2" charset="0"/>
            </a:endParaRPr>
          </a:p>
          <a:p>
            <a:pPr marL="685800" lvl="1" indent="-190500"/>
            <a:r>
              <a:rPr lang="en-US" altLang="zh-CN" sz="2000" b="0" dirty="0">
                <a:latin typeface="Comic Sans MS" pitchFamily="2" charset="0"/>
              </a:rPr>
              <a:t> </a:t>
            </a:r>
            <a:r>
              <a:rPr lang="en-US" altLang="zh-CN" sz="2000" b="0" dirty="0" smtClean="0">
                <a:latin typeface="Comic Sans MS" pitchFamily="2" charset="0"/>
              </a:rPr>
              <a:t>“</a:t>
            </a:r>
            <a:r>
              <a:rPr lang="zh-CN" altLang="en-US" sz="2000" b="0" dirty="0">
                <a:latin typeface="Comic Sans MS" pitchFamily="2" charset="0"/>
              </a:rPr>
              <a:t>兆兆字节”(</a:t>
            </a:r>
            <a:r>
              <a:rPr lang="en-US" altLang="zh-CN" sz="2000" b="0" dirty="0">
                <a:latin typeface="Comic Sans MS" pitchFamily="2" charset="0"/>
              </a:rPr>
              <a:t>TB)，1TB=2</a:t>
            </a:r>
            <a:r>
              <a:rPr lang="en-US" altLang="zh-CN" sz="2000" b="0" baseline="30000" dirty="0">
                <a:latin typeface="Comic Sans MS" pitchFamily="2" charset="0"/>
              </a:rPr>
              <a:t>40</a:t>
            </a:r>
            <a:r>
              <a:rPr lang="zh-CN" altLang="en-US" sz="2000" b="0" dirty="0">
                <a:latin typeface="Comic Sans MS" pitchFamily="2" charset="0"/>
              </a:rPr>
              <a:t>字节=1024</a:t>
            </a:r>
            <a:r>
              <a:rPr lang="en-US" altLang="zh-CN" sz="2000" b="0" dirty="0">
                <a:latin typeface="Comic Sans MS" pitchFamily="2" charset="0"/>
              </a:rPr>
              <a:t>GB</a:t>
            </a:r>
            <a:endParaRPr lang="en-US" altLang="zh-CN" sz="2000" b="0" dirty="0">
              <a:latin typeface="Comic Sans MS" pitchFamily="2" charset="0"/>
            </a:endParaRPr>
          </a:p>
          <a:p>
            <a:pPr marL="203200" indent="-203200"/>
            <a:r>
              <a:rPr lang="en-US" altLang="zh-CN" dirty="0"/>
              <a:t>  </a:t>
            </a:r>
            <a:r>
              <a:rPr lang="zh-CN" altLang="en-US" dirty="0"/>
              <a:t>通信中的带宽使用的单位有：</a:t>
            </a:r>
            <a:endParaRPr lang="zh-CN" altLang="en-US" dirty="0"/>
          </a:p>
          <a:p>
            <a:pPr marL="685800" lvl="1" indent="-190500"/>
            <a:r>
              <a:rPr lang="zh-CN" altLang="en-US" sz="2000" b="0" dirty="0" smtClean="0">
                <a:latin typeface="Comic Sans MS" pitchFamily="2" charset="0"/>
              </a:rPr>
              <a:t>“千</a:t>
            </a:r>
            <a:r>
              <a:rPr lang="zh-CN" altLang="en-US" sz="2000" b="0" dirty="0">
                <a:latin typeface="Comic Sans MS" pitchFamily="2" charset="0"/>
              </a:rPr>
              <a:t>比特</a:t>
            </a:r>
            <a:r>
              <a:rPr lang="en-US" altLang="zh-CN" sz="2000" b="0" dirty="0">
                <a:latin typeface="Comic Sans MS" pitchFamily="2" charset="0"/>
              </a:rPr>
              <a:t>/</a:t>
            </a:r>
            <a:r>
              <a:rPr lang="zh-CN" altLang="en-US" sz="2000" b="0" dirty="0">
                <a:latin typeface="Comic Sans MS" pitchFamily="2" charset="0"/>
              </a:rPr>
              <a:t>秒”</a:t>
            </a:r>
            <a:r>
              <a:rPr lang="en-US" altLang="zh-CN" sz="2000" b="0" dirty="0">
                <a:latin typeface="Comic Sans MS" pitchFamily="2" charset="0"/>
              </a:rPr>
              <a:t>(</a:t>
            </a:r>
            <a:r>
              <a:rPr lang="en-US" altLang="zh-CN" sz="2000" b="0" dirty="0">
                <a:solidFill>
                  <a:srgbClr val="CC0000"/>
                </a:solidFill>
                <a:latin typeface="Comic Sans MS" pitchFamily="2" charset="0"/>
              </a:rPr>
              <a:t>k</a:t>
            </a:r>
            <a:r>
              <a:rPr lang="en-US" altLang="zh-CN" sz="2000" b="0" dirty="0">
                <a:latin typeface="Comic Sans MS" pitchFamily="2" charset="0"/>
              </a:rPr>
              <a:t>b/s)，1kbps=10</a:t>
            </a:r>
            <a:r>
              <a:rPr lang="en-US" altLang="zh-CN" sz="2000" b="0" baseline="30000" dirty="0">
                <a:latin typeface="Comic Sans MS" pitchFamily="2" charset="0"/>
              </a:rPr>
              <a:t>3 </a:t>
            </a:r>
            <a:r>
              <a:rPr lang="en-US" altLang="zh-CN" sz="2000" b="0" dirty="0">
                <a:latin typeface="Comic Sans MS" pitchFamily="2" charset="0"/>
              </a:rPr>
              <a:t>b/s</a:t>
            </a:r>
            <a:r>
              <a:rPr lang="zh-CN" altLang="en-US" sz="2000" b="0" dirty="0">
                <a:latin typeface="Comic Sans MS" pitchFamily="2" charset="0"/>
              </a:rPr>
              <a:t>=1000 </a:t>
            </a:r>
            <a:r>
              <a:rPr lang="en-US" altLang="zh-CN" sz="2000" b="0" dirty="0">
                <a:latin typeface="Comic Sans MS" pitchFamily="2" charset="0"/>
              </a:rPr>
              <a:t>bps</a:t>
            </a:r>
            <a:endParaRPr lang="en-US" altLang="zh-CN" sz="2000" b="0" dirty="0">
              <a:latin typeface="Comic Sans MS" pitchFamily="2" charset="0"/>
            </a:endParaRPr>
          </a:p>
          <a:p>
            <a:pPr marL="685800" lvl="1" indent="-190500"/>
            <a:r>
              <a:rPr lang="en-US" altLang="zh-CN" sz="2000" b="0" dirty="0">
                <a:latin typeface="Comic Sans MS" pitchFamily="2" charset="0"/>
              </a:rPr>
              <a:t> </a:t>
            </a:r>
            <a:r>
              <a:rPr lang="en-US" altLang="zh-CN" sz="2000" b="0" dirty="0" smtClean="0">
                <a:latin typeface="Comic Sans MS" pitchFamily="2" charset="0"/>
              </a:rPr>
              <a:t>“</a:t>
            </a:r>
            <a:r>
              <a:rPr lang="zh-CN" altLang="en-US" sz="2000" b="0" dirty="0" smtClean="0">
                <a:latin typeface="Comic Sans MS" pitchFamily="2" charset="0"/>
              </a:rPr>
              <a:t>兆</a:t>
            </a:r>
            <a:r>
              <a:rPr lang="zh-CN" altLang="en-US" sz="2000" b="0" dirty="0">
                <a:latin typeface="Comic Sans MS" pitchFamily="2" charset="0"/>
              </a:rPr>
              <a:t>比特</a:t>
            </a:r>
            <a:r>
              <a:rPr lang="en-US" altLang="zh-CN" sz="2000" b="0" dirty="0">
                <a:latin typeface="Comic Sans MS" pitchFamily="2" charset="0"/>
              </a:rPr>
              <a:t>/</a:t>
            </a:r>
            <a:r>
              <a:rPr lang="zh-CN" altLang="en-US" sz="2000" b="0" dirty="0">
                <a:latin typeface="Comic Sans MS" pitchFamily="2" charset="0"/>
              </a:rPr>
              <a:t>秒”(</a:t>
            </a:r>
            <a:r>
              <a:rPr lang="en-US" altLang="zh-CN" sz="2000" b="0" dirty="0">
                <a:latin typeface="Comic Sans MS" pitchFamily="2" charset="0"/>
              </a:rPr>
              <a:t>Mb/s)，1Mbps=10</a:t>
            </a:r>
            <a:r>
              <a:rPr lang="en-US" altLang="zh-CN" sz="2000" b="0" baseline="30000" dirty="0">
                <a:latin typeface="Comic Sans MS" pitchFamily="2" charset="0"/>
              </a:rPr>
              <a:t>6 </a:t>
            </a:r>
            <a:r>
              <a:rPr lang="en-US" altLang="zh-CN" sz="2000" b="0" dirty="0">
                <a:latin typeface="Comic Sans MS" pitchFamily="2" charset="0"/>
              </a:rPr>
              <a:t>b/s</a:t>
            </a:r>
            <a:r>
              <a:rPr lang="en-US" altLang="zh-CN" sz="2000" b="0" baseline="30000" dirty="0">
                <a:latin typeface="Comic Sans MS" pitchFamily="2" charset="0"/>
              </a:rPr>
              <a:t> </a:t>
            </a:r>
            <a:r>
              <a:rPr lang="zh-CN" altLang="en-US" sz="2000" b="0" dirty="0">
                <a:latin typeface="Comic Sans MS" pitchFamily="2" charset="0"/>
              </a:rPr>
              <a:t>=1000 </a:t>
            </a:r>
            <a:r>
              <a:rPr lang="en-US" altLang="zh-CN" sz="2000" b="0" dirty="0">
                <a:latin typeface="Comic Sans MS" pitchFamily="2" charset="0"/>
              </a:rPr>
              <a:t>kbps</a:t>
            </a:r>
            <a:endParaRPr lang="en-US" altLang="zh-CN" sz="2000" b="0" dirty="0">
              <a:latin typeface="Comic Sans MS" pitchFamily="2" charset="0"/>
            </a:endParaRPr>
          </a:p>
          <a:p>
            <a:pPr marL="685800" lvl="1" indent="-190500"/>
            <a:r>
              <a:rPr lang="en-US" altLang="zh-CN" sz="2000" b="0" dirty="0">
                <a:latin typeface="Comic Sans MS" pitchFamily="2" charset="0"/>
              </a:rPr>
              <a:t> </a:t>
            </a:r>
            <a:r>
              <a:rPr lang="en-US" altLang="zh-CN" sz="2000" b="0" dirty="0" smtClean="0">
                <a:latin typeface="Comic Sans MS" pitchFamily="2" charset="0"/>
              </a:rPr>
              <a:t>“</a:t>
            </a:r>
            <a:r>
              <a:rPr lang="zh-CN" altLang="en-US" sz="2000" b="0" dirty="0">
                <a:latin typeface="Comic Sans MS" pitchFamily="2" charset="0"/>
              </a:rPr>
              <a:t>千兆比特</a:t>
            </a:r>
            <a:r>
              <a:rPr lang="en-US" altLang="zh-CN" sz="2000" b="0" dirty="0">
                <a:latin typeface="Comic Sans MS" pitchFamily="2" charset="0"/>
              </a:rPr>
              <a:t>/</a:t>
            </a:r>
            <a:r>
              <a:rPr lang="zh-CN" altLang="en-US" sz="2000" b="0" dirty="0">
                <a:latin typeface="Comic Sans MS" pitchFamily="2" charset="0"/>
              </a:rPr>
              <a:t>秒”(</a:t>
            </a:r>
            <a:r>
              <a:rPr lang="en-US" altLang="zh-CN" sz="2000" b="0" dirty="0">
                <a:latin typeface="Comic Sans MS" pitchFamily="2" charset="0"/>
              </a:rPr>
              <a:t>Gb/s)，1Gbps=10</a:t>
            </a:r>
            <a:r>
              <a:rPr lang="en-US" altLang="zh-CN" sz="2000" b="0" baseline="30000" dirty="0">
                <a:latin typeface="Comic Sans MS" pitchFamily="2" charset="0"/>
              </a:rPr>
              <a:t>9 </a:t>
            </a:r>
            <a:r>
              <a:rPr lang="en-US" altLang="zh-CN" sz="2000" b="0" dirty="0">
                <a:latin typeface="Comic Sans MS" pitchFamily="2" charset="0"/>
              </a:rPr>
              <a:t>b/s</a:t>
            </a:r>
            <a:r>
              <a:rPr lang="zh-CN" altLang="en-US" sz="2000" b="0" dirty="0">
                <a:latin typeface="Comic Sans MS" pitchFamily="2" charset="0"/>
              </a:rPr>
              <a:t> =1000 </a:t>
            </a:r>
            <a:r>
              <a:rPr lang="en-US" altLang="zh-CN" sz="2000" b="0" dirty="0">
                <a:latin typeface="Comic Sans MS" pitchFamily="2" charset="0"/>
              </a:rPr>
              <a:t>Mbps</a:t>
            </a:r>
            <a:endParaRPr lang="en-US" altLang="zh-CN" sz="2000" b="0" dirty="0">
              <a:latin typeface="Comic Sans MS" pitchFamily="2" charset="0"/>
            </a:endParaRPr>
          </a:p>
          <a:p>
            <a:pPr marL="685800" lvl="1" indent="-190500"/>
            <a:r>
              <a:rPr lang="en-US" altLang="zh-CN" sz="2000" b="0" dirty="0">
                <a:latin typeface="Comic Sans MS" pitchFamily="2" charset="0"/>
              </a:rPr>
              <a:t> </a:t>
            </a:r>
            <a:r>
              <a:rPr lang="en-US" altLang="zh-CN" sz="2000" b="0" dirty="0" smtClean="0">
                <a:latin typeface="Comic Sans MS" pitchFamily="2" charset="0"/>
              </a:rPr>
              <a:t>“</a:t>
            </a:r>
            <a:r>
              <a:rPr lang="zh-CN" altLang="en-US" sz="2000" b="0" dirty="0">
                <a:latin typeface="Comic Sans MS" pitchFamily="2" charset="0"/>
              </a:rPr>
              <a:t>兆兆比特</a:t>
            </a:r>
            <a:r>
              <a:rPr lang="en-US" altLang="zh-CN" sz="2000" b="0" dirty="0">
                <a:latin typeface="Comic Sans MS" pitchFamily="2" charset="0"/>
              </a:rPr>
              <a:t>/</a:t>
            </a:r>
            <a:r>
              <a:rPr lang="zh-CN" altLang="en-US" sz="2000" b="0" dirty="0">
                <a:latin typeface="Comic Sans MS" pitchFamily="2" charset="0"/>
              </a:rPr>
              <a:t>秒”(</a:t>
            </a:r>
            <a:r>
              <a:rPr lang="en-US" altLang="zh-CN" sz="2000" b="0" dirty="0">
                <a:latin typeface="Comic Sans MS" pitchFamily="2" charset="0"/>
              </a:rPr>
              <a:t>Tb/s)，1Tbps=10</a:t>
            </a:r>
            <a:r>
              <a:rPr lang="en-US" altLang="zh-CN" sz="2000" b="0" baseline="30000" dirty="0">
                <a:latin typeface="Comic Sans MS" pitchFamily="2" charset="0"/>
              </a:rPr>
              <a:t>12 </a:t>
            </a:r>
            <a:r>
              <a:rPr lang="en-US" altLang="zh-CN" sz="2000" b="0" dirty="0">
                <a:latin typeface="Comic Sans MS" pitchFamily="2" charset="0"/>
              </a:rPr>
              <a:t>b/s</a:t>
            </a:r>
            <a:r>
              <a:rPr lang="zh-CN" altLang="en-US" sz="2000" b="0" dirty="0">
                <a:latin typeface="Comic Sans MS" pitchFamily="2" charset="0"/>
              </a:rPr>
              <a:t> =1000 </a:t>
            </a:r>
            <a:r>
              <a:rPr lang="en-US" altLang="zh-CN" sz="2000" b="0" dirty="0" err="1" smtClean="0">
                <a:latin typeface="Comic Sans MS" pitchFamily="2" charset="0"/>
              </a:rPr>
              <a:t>Gbps</a:t>
            </a:r>
            <a:endParaRPr lang="zh-CN" altLang="en-US" sz="2000" b="0" dirty="0">
              <a:latin typeface="Comic Sans MS" pitchFamily="2"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107504" y="692696"/>
            <a:ext cx="4258816" cy="5112568"/>
          </a:xfrm>
        </p:spPr>
        <p:txBody>
          <a:bodyPr/>
          <a:lstStyle/>
          <a:p>
            <a:pPr marL="0" indent="0">
              <a:buNone/>
            </a:pPr>
            <a:r>
              <a:rPr lang="en-US" altLang="zh-CN" dirty="0" smtClean="0"/>
              <a:t>2.6.1</a:t>
            </a:r>
            <a:r>
              <a:rPr lang="zh-CN" altLang="en-US" dirty="0"/>
              <a:t>数据的宽度和单位</a:t>
            </a:r>
            <a:endParaRPr lang="zh-CN" altLang="en-US" dirty="0"/>
          </a:p>
          <a:p>
            <a:pPr>
              <a:buFont typeface="Wingdings" charset="2"/>
              <a:buChar char="Ø"/>
            </a:pPr>
            <a:r>
              <a:rPr lang="zh-CN" altLang="en-US" sz="2000" dirty="0" smtClean="0"/>
              <a:t>程序</a:t>
            </a:r>
            <a:r>
              <a:rPr lang="zh-CN" altLang="en-US" sz="2000" dirty="0"/>
              <a:t>中数据类型的</a:t>
            </a:r>
            <a:r>
              <a:rPr lang="zh-CN" altLang="en-US" sz="2000" dirty="0" smtClean="0"/>
              <a:t>宽度</a:t>
            </a:r>
            <a:endParaRPr lang="en-US" altLang="zh-CN" sz="2000" dirty="0" smtClean="0"/>
          </a:p>
          <a:p>
            <a:r>
              <a:rPr lang="zh-CN" altLang="en-US" sz="2000" b="0" dirty="0"/>
              <a:t>高级语言支持多种类型、多种长度的数据</a:t>
            </a:r>
            <a:endParaRPr lang="zh-CN" altLang="en-US" sz="2000" b="0" dirty="0"/>
          </a:p>
          <a:p>
            <a:pPr lvl="1"/>
            <a:r>
              <a:rPr lang="zh-CN" altLang="en-US" sz="2000" b="0" dirty="0"/>
              <a:t>例如，</a:t>
            </a:r>
            <a:r>
              <a:rPr lang="en-US" altLang="zh-CN" sz="2000" b="0" dirty="0"/>
              <a:t>C</a:t>
            </a:r>
            <a:r>
              <a:rPr lang="zh-CN" altLang="en-US" sz="2000" b="0" dirty="0"/>
              <a:t>语言中</a:t>
            </a:r>
            <a:r>
              <a:rPr lang="en-US" altLang="zh-CN" sz="2000" b="0" dirty="0"/>
              <a:t>Char</a:t>
            </a:r>
            <a:r>
              <a:rPr lang="zh-CN" altLang="en-US" sz="2000" b="0" dirty="0"/>
              <a:t>类型的宽度为</a:t>
            </a:r>
            <a:r>
              <a:rPr lang="en-US" altLang="zh-CN" sz="2000" b="0" dirty="0"/>
              <a:t>1</a:t>
            </a:r>
            <a:r>
              <a:rPr lang="zh-CN" altLang="en-US" sz="2000" b="0" dirty="0"/>
              <a:t>个字节，可表示一个字符（非数值数据），也可表示一个</a:t>
            </a:r>
            <a:r>
              <a:rPr lang="en-US" altLang="zh-CN" sz="2000" b="0" dirty="0"/>
              <a:t>8</a:t>
            </a:r>
            <a:r>
              <a:rPr lang="zh-CN" altLang="en-US" sz="2000" b="0" dirty="0"/>
              <a:t>位的整数（数值数据）</a:t>
            </a:r>
            <a:endParaRPr lang="zh-CN" altLang="en-US" sz="2000" b="0" dirty="0"/>
          </a:p>
          <a:p>
            <a:pPr lvl="1"/>
            <a:r>
              <a:rPr lang="zh-CN" altLang="en-US" sz="2000" b="0" dirty="0"/>
              <a:t>不同机器上表示的同一种类型的数据可能宽度不同</a:t>
            </a:r>
            <a:endParaRPr lang="zh-CN" altLang="en-US" sz="2000" b="0" dirty="0"/>
          </a:p>
          <a:p>
            <a:r>
              <a:rPr lang="zh-CN" altLang="en-US" sz="2000" b="0" dirty="0"/>
              <a:t>必须能够提供相应的机器级数据表示和相应的处理指令</a:t>
            </a:r>
            <a:endParaRPr lang="zh-CN" altLang="en-US" sz="2000" b="0" dirty="0"/>
          </a:p>
          <a:p>
            <a:pPr>
              <a:buNone/>
            </a:pPr>
            <a:r>
              <a:rPr lang="zh-CN" altLang="en-US" sz="2000" b="0" dirty="0"/>
              <a:t>    </a:t>
            </a:r>
            <a:r>
              <a:rPr lang="en-US" altLang="zh-CN" sz="2000" b="0" dirty="0">
                <a:solidFill>
                  <a:srgbClr val="CC0000"/>
                </a:solidFill>
              </a:rPr>
              <a:t>(</a:t>
            </a:r>
            <a:r>
              <a:rPr lang="zh-CN" altLang="en-US" sz="2000" b="0" dirty="0">
                <a:solidFill>
                  <a:srgbClr val="CC0000"/>
                </a:solidFill>
              </a:rPr>
              <a:t>在</a:t>
            </a:r>
            <a:r>
              <a:rPr lang="zh-CN" altLang="en-US" sz="2000" b="0" dirty="0" smtClean="0">
                <a:solidFill>
                  <a:srgbClr val="CC0000"/>
                </a:solidFill>
              </a:rPr>
              <a:t>第</a:t>
            </a:r>
            <a:r>
              <a:rPr lang="zh-CN" altLang="en-US" sz="2000" b="0" dirty="0">
                <a:solidFill>
                  <a:srgbClr val="CC0000"/>
                </a:solidFill>
              </a:rPr>
              <a:t>四</a:t>
            </a:r>
            <a:r>
              <a:rPr lang="zh-CN" altLang="en-US" sz="2000" b="0" dirty="0" smtClean="0">
                <a:solidFill>
                  <a:srgbClr val="CC0000"/>
                </a:solidFill>
              </a:rPr>
              <a:t>章</a:t>
            </a:r>
            <a:r>
              <a:rPr lang="zh-CN" altLang="en-US" sz="2000" b="0" dirty="0">
                <a:solidFill>
                  <a:srgbClr val="CC0000"/>
                </a:solidFill>
              </a:rPr>
              <a:t>指令系统介绍具体指令</a:t>
            </a:r>
            <a:r>
              <a:rPr lang="en-US" altLang="zh-CN" sz="2000" b="0" dirty="0">
                <a:solidFill>
                  <a:srgbClr val="CC0000"/>
                </a:solidFill>
              </a:rPr>
              <a:t>)</a:t>
            </a:r>
            <a:endParaRPr lang="en-US" altLang="zh-CN" sz="2000" b="0" dirty="0">
              <a:solidFill>
                <a:srgbClr val="CC0000"/>
              </a:solidFill>
            </a:endParaRPr>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aphicFrame>
        <p:nvGraphicFramePr>
          <p:cNvPr id="7" name="Group 100"/>
          <p:cNvGraphicFramePr>
            <a:graphicFrameLocks noGrp="1"/>
          </p:cNvGraphicFramePr>
          <p:nvPr/>
        </p:nvGraphicFramePr>
        <p:xfrm>
          <a:off x="4615017" y="1426789"/>
          <a:ext cx="4114800" cy="3048000"/>
        </p:xfrm>
        <a:graphic>
          <a:graphicData uri="http://schemas.openxmlformats.org/drawingml/2006/table">
            <a:tbl>
              <a:tblPr/>
              <a:tblGrid>
                <a:gridCol w="1502228"/>
                <a:gridCol w="1081449"/>
                <a:gridCol w="1531123"/>
              </a:tblGrid>
              <a:tr h="318750">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Comic Sans MS" pitchFamily="2" charset="0"/>
                          <a:ea typeface="微软雅黑" pitchFamily="34" charset="-122"/>
                        </a:rPr>
                        <a:t>C</a:t>
                      </a:r>
                      <a:r>
                        <a:rPr kumimoji="0" lang="zh-CN" altLang="en-US" sz="1800" b="1" i="0" u="none" strike="noStrike" cap="none" normalizeH="0" baseline="0" dirty="0" smtClean="0">
                          <a:ln>
                            <a:noFill/>
                          </a:ln>
                          <a:solidFill>
                            <a:schemeClr val="tx1"/>
                          </a:solidFill>
                          <a:effectLst/>
                          <a:latin typeface="Comic Sans MS" pitchFamily="2" charset="0"/>
                          <a:ea typeface="微软雅黑" pitchFamily="34" charset="-122"/>
                        </a:rPr>
                        <a:t>声明</a:t>
                      </a:r>
                      <a:endParaRPr kumimoji="0" lang="zh-CN" altLang="en-US" sz="18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Comic Sans MS" pitchFamily="2" charset="0"/>
                          <a:ea typeface="微软雅黑" pitchFamily="34" charset="-122"/>
                        </a:rPr>
                        <a:t>典型</a:t>
                      </a:r>
                      <a:r>
                        <a:rPr kumimoji="0" lang="en-US" altLang="zh-CN" sz="1800" b="1" i="0" u="none" strike="noStrike" cap="none" normalizeH="0" baseline="0" dirty="0" smtClean="0">
                          <a:ln>
                            <a:noFill/>
                          </a:ln>
                          <a:solidFill>
                            <a:schemeClr val="tx1"/>
                          </a:solidFill>
                          <a:effectLst/>
                          <a:latin typeface="Comic Sans MS" pitchFamily="2" charset="0"/>
                          <a:ea typeface="微软雅黑" pitchFamily="34" charset="-122"/>
                        </a:rPr>
                        <a:t>32</a:t>
                      </a:r>
                      <a:r>
                        <a:rPr kumimoji="0" lang="zh-CN" altLang="en-US" sz="1800" b="1" i="0" u="none" strike="noStrike" cap="none" normalizeH="0" baseline="0" dirty="0" smtClean="0">
                          <a:ln>
                            <a:noFill/>
                          </a:ln>
                          <a:solidFill>
                            <a:schemeClr val="tx1"/>
                          </a:solidFill>
                          <a:effectLst/>
                          <a:latin typeface="Comic Sans MS" pitchFamily="2" charset="0"/>
                          <a:ea typeface="微软雅黑" pitchFamily="34" charset="-122"/>
                        </a:rPr>
                        <a:t>位机器</a:t>
                      </a:r>
                      <a:endParaRPr kumimoji="0" lang="zh-CN" altLang="en-US" sz="18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mic Sans MS" pitchFamily="2" charset="0"/>
                          <a:ea typeface="微软雅黑" pitchFamily="34" charset="-122"/>
                        </a:rPr>
                        <a:t>Compaq Alpha</a:t>
                      </a:r>
                      <a:r>
                        <a:rPr kumimoji="0" lang="zh-CN" altLang="en-US" sz="1800" b="1" i="0" u="none" strike="noStrike" cap="none" normalizeH="0" baseline="0" smtClean="0">
                          <a:ln>
                            <a:noFill/>
                          </a:ln>
                          <a:solidFill>
                            <a:schemeClr val="tx1"/>
                          </a:solidFill>
                          <a:effectLst/>
                          <a:latin typeface="Comic Sans MS" pitchFamily="2" charset="0"/>
                          <a:ea typeface="微软雅黑" pitchFamily="34" charset="-122"/>
                        </a:rPr>
                        <a:t>机器</a:t>
                      </a:r>
                      <a:endParaRPr kumimoji="0" lang="zh-CN" altLang="en-US" sz="1800" b="0" i="0" u="none" strike="noStrike" cap="none" normalizeH="0" baseline="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1088">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char</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short </a:t>
                      </a:r>
                      <a:r>
                        <a:rPr kumimoji="0" lang="en-US" altLang="zh-CN" sz="2000" b="0" i="0" u="none" strike="noStrike" cap="none" normalizeH="0" baseline="0" dirty="0" err="1" smtClean="0">
                          <a:ln>
                            <a:noFill/>
                          </a:ln>
                          <a:solidFill>
                            <a:schemeClr val="tx1"/>
                          </a:solidFill>
                          <a:effectLst/>
                          <a:latin typeface="Comic Sans MS" pitchFamily="2" charset="0"/>
                          <a:ea typeface="微软雅黑" pitchFamily="34" charset="-122"/>
                        </a:rPr>
                        <a:t>int</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Comic Sans MS" pitchFamily="2" charset="0"/>
                          <a:ea typeface="微软雅黑" pitchFamily="34" charset="-122"/>
                        </a:rPr>
                        <a:t>int</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long </a:t>
                      </a:r>
                      <a:r>
                        <a:rPr kumimoji="0" lang="en-US" altLang="zh-CN" sz="2000" b="0" i="0" u="none" strike="noStrike" cap="none" normalizeH="0" baseline="0" dirty="0" err="1" smtClean="0">
                          <a:ln>
                            <a:noFill/>
                          </a:ln>
                          <a:solidFill>
                            <a:schemeClr val="tx1"/>
                          </a:solidFill>
                          <a:effectLst/>
                          <a:latin typeface="Comic Sans MS" pitchFamily="2" charset="0"/>
                          <a:ea typeface="微软雅黑" pitchFamily="34" charset="-122"/>
                        </a:rPr>
                        <a:t>int</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1</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2</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4</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4</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1</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2</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4</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8</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100">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char*</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4</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omic Sans MS" pitchFamily="2" charset="0"/>
                          <a:ea typeface="微软雅黑" pitchFamily="34" charset="-122"/>
                        </a:rPr>
                        <a:t>8</a:t>
                      </a:r>
                      <a:endParaRPr kumimoji="0" lang="en-US" altLang="zh-CN" sz="2000" b="0" i="0" u="none" strike="noStrike" cap="none" normalizeH="0" baseline="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489">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float</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double</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4</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8</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charset="2"/>
                        <a:defRPr sz="2000" b="1" kern="1200">
                          <a:solidFill>
                            <a:schemeClr val="tx1"/>
                          </a:solidFill>
                          <a:latin typeface="Arial" charset="0"/>
                          <a:ea typeface="宋体"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charset="0"/>
                          <a:ea typeface="宋体"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charset="0"/>
                          <a:ea typeface="宋体" charset="-122"/>
                        </a:defRPr>
                      </a:lvl3pPr>
                      <a:lvl4pPr marL="1371600" algn="l" defTabSz="914400" rtl="0" eaLnBrk="1" latinLnBrk="0" hangingPunct="1">
                        <a:spcBef>
                          <a:spcPct val="20000"/>
                        </a:spcBef>
                        <a:defRPr sz="1800" kern="1200">
                          <a:solidFill>
                            <a:schemeClr val="tx1"/>
                          </a:solidFill>
                          <a:latin typeface="Times New Roman" pitchFamily="18" charset="0"/>
                          <a:ea typeface="宋体" charset="-122"/>
                        </a:defRPr>
                      </a:lvl4pPr>
                      <a:lvl5pPr marL="1828800" algn="l" defTabSz="914400" rtl="0" eaLnBrk="1" latinLnBrk="0" hangingPunct="1">
                        <a:spcBef>
                          <a:spcPct val="20000"/>
                        </a:spcBef>
                        <a:defRPr sz="1800" kern="1200">
                          <a:solidFill>
                            <a:schemeClr val="tx1"/>
                          </a:solidFill>
                          <a:latin typeface="Times New Roman" pitchFamily="18" charset="0"/>
                          <a:ea typeface="宋体"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4</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rPr>
                        <a:t>8</a:t>
                      </a:r>
                      <a:endParaRPr kumimoji="0" lang="en-US" altLang="zh-CN" sz="2000" b="0" i="0" u="none" strike="noStrike" cap="none" normalizeH="0" baseline="0" dirty="0" smtClean="0">
                        <a:ln>
                          <a:noFill/>
                        </a:ln>
                        <a:solidFill>
                          <a:schemeClr val="tx1"/>
                        </a:solidFill>
                        <a:effectLst/>
                        <a:latin typeface="Comic Sans MS" pitchFamily="2"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Rectangle 90"/>
          <p:cNvSpPr>
            <a:spLocks noChangeArrowheads="1"/>
          </p:cNvSpPr>
          <p:nvPr/>
        </p:nvSpPr>
        <p:spPr bwMode="auto">
          <a:xfrm>
            <a:off x="4427984" y="908720"/>
            <a:ext cx="4508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1" dirty="0" smtClean="0">
                <a:solidFill>
                  <a:srgbClr val="0000FF"/>
                </a:solidFill>
                <a:latin typeface="Times New Roman" pitchFamily="18" charset="0"/>
                <a:ea typeface="宋体" charset="-122"/>
              </a:rPr>
              <a:t>C</a:t>
            </a:r>
            <a:r>
              <a:rPr lang="zh-CN" altLang="en-US" b="1" dirty="0" smtClean="0">
                <a:solidFill>
                  <a:srgbClr val="0000FF"/>
                </a:solidFill>
                <a:latin typeface="Times New Roman" pitchFamily="18" charset="0"/>
                <a:ea typeface="宋体" charset="-122"/>
              </a:rPr>
              <a:t>语言中数值数据类型的宽度 </a:t>
            </a:r>
            <a:r>
              <a:rPr lang="en-US" altLang="zh-CN" b="1" dirty="0" smtClean="0">
                <a:solidFill>
                  <a:srgbClr val="0000FF"/>
                </a:solidFill>
                <a:latin typeface="Times New Roman" pitchFamily="18" charset="0"/>
                <a:ea typeface="宋体" charset="-122"/>
              </a:rPr>
              <a:t>(</a:t>
            </a:r>
            <a:r>
              <a:rPr lang="zh-CN" altLang="en-US" b="1" dirty="0" smtClean="0">
                <a:solidFill>
                  <a:srgbClr val="0000FF"/>
                </a:solidFill>
                <a:latin typeface="Times New Roman" pitchFamily="18" charset="0"/>
                <a:ea typeface="宋体" charset="-122"/>
              </a:rPr>
              <a:t>单位：字节</a:t>
            </a:r>
            <a:r>
              <a:rPr lang="en-US" altLang="zh-CN" b="1" dirty="0" smtClean="0">
                <a:solidFill>
                  <a:srgbClr val="0000FF"/>
                </a:solidFill>
                <a:latin typeface="Times New Roman" pitchFamily="18" charset="0"/>
                <a:ea typeface="宋体" charset="-122"/>
              </a:rPr>
              <a:t>)</a:t>
            </a:r>
            <a:endParaRPr lang="en-US" altLang="zh-CN" b="1" dirty="0" smtClean="0">
              <a:solidFill>
                <a:srgbClr val="0000FF"/>
              </a:solidFill>
              <a:latin typeface="Times New Roman" pitchFamily="18" charset="0"/>
              <a:ea typeface="宋体" charset="-122"/>
            </a:endParaRPr>
          </a:p>
        </p:txBody>
      </p:sp>
      <p:sp>
        <p:nvSpPr>
          <p:cNvPr id="10" name="Rectangle 91"/>
          <p:cNvSpPr>
            <a:spLocks noChangeArrowheads="1"/>
          </p:cNvSpPr>
          <p:nvPr/>
        </p:nvSpPr>
        <p:spPr bwMode="auto">
          <a:xfrm>
            <a:off x="4543543" y="4593827"/>
            <a:ext cx="41882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spcBef>
                <a:spcPct val="10000"/>
              </a:spcBef>
              <a:buClr>
                <a:srgbClr val="000000"/>
              </a:buClr>
              <a:buSzPct val="100000"/>
              <a:buFont typeface="Wingdings" charset="2"/>
              <a:buNone/>
            </a:pPr>
            <a:r>
              <a:rPr lang="zh-CN" altLang="en-US" sz="2000" b="1" dirty="0" smtClean="0">
                <a:solidFill>
                  <a:srgbClr val="009900"/>
                </a:solidFill>
                <a:latin typeface="微软雅黑" pitchFamily="34" charset="-122"/>
                <a:ea typeface="微软雅黑" pitchFamily="34" charset="-122"/>
              </a:rPr>
              <a:t>从表中看出：同类型数据并不是所有机器都采用相同的宽度，分配的字节数</a:t>
            </a:r>
            <a:r>
              <a:rPr lang="zh-CN" altLang="en-US" sz="2000" b="1" dirty="0" smtClean="0">
                <a:solidFill>
                  <a:srgbClr val="CC0000"/>
                </a:solidFill>
                <a:latin typeface="微软雅黑" pitchFamily="34" charset="-122"/>
                <a:ea typeface="微软雅黑" pitchFamily="34" charset="-122"/>
              </a:rPr>
              <a:t>随机器的字长和编译器</a:t>
            </a:r>
            <a:r>
              <a:rPr lang="zh-CN" altLang="en-US" sz="2000" b="1" dirty="0" smtClean="0">
                <a:solidFill>
                  <a:srgbClr val="009900"/>
                </a:solidFill>
                <a:latin typeface="微软雅黑" pitchFamily="34" charset="-122"/>
                <a:ea typeface="微软雅黑" pitchFamily="34" charset="-122"/>
              </a:rPr>
              <a:t>的不同而不同。</a:t>
            </a:r>
            <a:r>
              <a:rPr lang="zh-CN" altLang="en-US" sz="2000" b="1" dirty="0" smtClean="0">
                <a:solidFill>
                  <a:srgbClr val="000000"/>
                </a:solidFill>
                <a:latin typeface="微软雅黑" pitchFamily="34" charset="-122"/>
                <a:ea typeface="微软雅黑" pitchFamily="34" charset="-122"/>
              </a:rPr>
              <a:t> </a:t>
            </a:r>
            <a:endParaRPr lang="zh-CN" altLang="en-US" sz="2000" b="1" dirty="0" smtClean="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25" y="325438"/>
            <a:ext cx="8893175" cy="638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3"/>
          <p:cNvSpPr txBox="1">
            <a:spLocks noChangeArrowheads="1"/>
          </p:cNvSpPr>
          <p:nvPr/>
        </p:nvSpPr>
        <p:spPr bwMode="auto">
          <a:xfrm>
            <a:off x="6462713" y="1179513"/>
            <a:ext cx="17541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smtClean="0">
                <a:solidFill>
                  <a:srgbClr val="008000"/>
                </a:solidFill>
                <a:ea typeface="微软雅黑" pitchFamily="34" charset="-122"/>
              </a:rPr>
              <a:t>各类数据之间的转换关系</a:t>
            </a:r>
            <a:endParaRPr lang="zh-CN" altLang="en-US" sz="2000" smtClean="0">
              <a:solidFill>
                <a:srgbClr val="008000"/>
              </a:solidFill>
              <a:ea typeface="微软雅黑" pitchFamily="34" charset="-122"/>
            </a:endParaRPr>
          </a:p>
        </p:txBody>
      </p:sp>
      <p:sp>
        <p:nvSpPr>
          <p:cNvPr id="20" name="Rectangle 4"/>
          <p:cNvSpPr>
            <a:spLocks noChangeArrowheads="1"/>
          </p:cNvSpPr>
          <p:nvPr/>
        </p:nvSpPr>
        <p:spPr bwMode="auto">
          <a:xfrm>
            <a:off x="250825" y="2708275"/>
            <a:ext cx="8893175" cy="3960813"/>
          </a:xfrm>
          <a:prstGeom prst="rect">
            <a:avLst/>
          </a:prstGeom>
          <a:solidFill>
            <a:srgbClr val="BBE0E3">
              <a:alpha val="12157"/>
            </a:srgbClr>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grpSp>
        <p:nvGrpSpPr>
          <p:cNvPr id="21" name="Group 5"/>
          <p:cNvGrpSpPr/>
          <p:nvPr/>
        </p:nvGrpSpPr>
        <p:grpSpPr bwMode="auto">
          <a:xfrm>
            <a:off x="341313" y="233363"/>
            <a:ext cx="2655887" cy="1463675"/>
            <a:chOff x="130" y="147"/>
            <a:chExt cx="1673" cy="922"/>
          </a:xfrm>
        </p:grpSpPr>
        <p:sp>
          <p:nvSpPr>
            <p:cNvPr id="22" name="Text Box 6"/>
            <p:cNvSpPr txBox="1">
              <a:spLocks noChangeArrowheads="1"/>
            </p:cNvSpPr>
            <p:nvPr/>
          </p:nvSpPr>
          <p:spPr bwMode="auto">
            <a:xfrm>
              <a:off x="130" y="147"/>
              <a:ext cx="1361" cy="922"/>
            </a:xfrm>
            <a:prstGeom prst="rect">
              <a:avLst/>
            </a:prstGeom>
            <a:solidFill>
              <a:srgbClr val="CC99FF">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smtClean="0">
                  <a:solidFill>
                    <a:srgbClr val="0033CC"/>
                  </a:solidFill>
                  <a:ea typeface="微软雅黑" pitchFamily="34" charset="-122"/>
                </a:rPr>
                <a:t>对连续信息采样，以使信息离散化</a:t>
              </a:r>
              <a:endParaRPr lang="zh-CN" altLang="en-US" sz="2000" dirty="0" smtClean="0">
                <a:solidFill>
                  <a:srgbClr val="0033CC"/>
                </a:solidFill>
                <a:ea typeface="微软雅黑" pitchFamily="34" charset="-122"/>
              </a:endParaRPr>
            </a:p>
            <a:p>
              <a:pPr>
                <a:lnSpc>
                  <a:spcPct val="100000"/>
                </a:lnSpc>
                <a:spcBef>
                  <a:spcPct val="50000"/>
                </a:spcBef>
                <a:buFontTx/>
                <a:buNone/>
              </a:pPr>
              <a:r>
                <a:rPr lang="zh-CN" altLang="en-US" sz="2000" dirty="0" smtClean="0">
                  <a:solidFill>
                    <a:srgbClr val="0033CC"/>
                  </a:solidFill>
                  <a:ea typeface="微软雅黑" pitchFamily="34" charset="-122"/>
                </a:rPr>
                <a:t>对离散样本用</a:t>
              </a:r>
              <a:r>
                <a:rPr lang="en-US" altLang="zh-CN" sz="2000" dirty="0" smtClean="0">
                  <a:solidFill>
                    <a:srgbClr val="0033CC"/>
                  </a:solidFill>
                  <a:ea typeface="微软雅黑" pitchFamily="34" charset="-122"/>
                </a:rPr>
                <a:t>0</a:t>
              </a:r>
              <a:r>
                <a:rPr lang="zh-CN" altLang="en-US" sz="2000" dirty="0" smtClean="0">
                  <a:solidFill>
                    <a:srgbClr val="0033CC"/>
                  </a:solidFill>
                  <a:ea typeface="微软雅黑" pitchFamily="34" charset="-122"/>
                </a:rPr>
                <a:t>和</a:t>
              </a:r>
              <a:r>
                <a:rPr lang="en-US" altLang="zh-CN" sz="2000" dirty="0" smtClean="0">
                  <a:solidFill>
                    <a:srgbClr val="0033CC"/>
                  </a:solidFill>
                  <a:ea typeface="微软雅黑" pitchFamily="34" charset="-122"/>
                </a:rPr>
                <a:t>1</a:t>
              </a:r>
              <a:r>
                <a:rPr lang="zh-CN" altLang="en-US" sz="2000" dirty="0" smtClean="0">
                  <a:solidFill>
                    <a:srgbClr val="0033CC"/>
                  </a:solidFill>
                  <a:ea typeface="微软雅黑" pitchFamily="34" charset="-122"/>
                </a:rPr>
                <a:t>进行编码</a:t>
              </a:r>
              <a:endParaRPr lang="zh-CN" altLang="en-US" sz="2000" dirty="0" smtClean="0">
                <a:solidFill>
                  <a:srgbClr val="0033CC"/>
                </a:solidFill>
                <a:ea typeface="微软雅黑" pitchFamily="34" charset="-122"/>
              </a:endParaRPr>
            </a:p>
          </p:txBody>
        </p:sp>
        <p:sp>
          <p:nvSpPr>
            <p:cNvPr id="23" name="Line 7"/>
            <p:cNvSpPr>
              <a:spLocks noChangeShapeType="1"/>
            </p:cNvSpPr>
            <p:nvPr/>
          </p:nvSpPr>
          <p:spPr bwMode="auto">
            <a:xfrm>
              <a:off x="1463" y="572"/>
              <a:ext cx="340" cy="114"/>
            </a:xfrm>
            <a:prstGeom prst="line">
              <a:avLst/>
            </a:prstGeom>
            <a:noFill/>
            <a:ln w="38100">
              <a:solidFill>
                <a:srgbClr val="00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grpSp>
        <p:nvGrpSpPr>
          <p:cNvPr id="24" name="Group 8"/>
          <p:cNvGrpSpPr/>
          <p:nvPr/>
        </p:nvGrpSpPr>
        <p:grpSpPr bwMode="auto">
          <a:xfrm>
            <a:off x="341313" y="4059238"/>
            <a:ext cx="1711325" cy="1304925"/>
            <a:chOff x="215" y="2557"/>
            <a:chExt cx="1078" cy="822"/>
          </a:xfrm>
        </p:grpSpPr>
        <p:sp>
          <p:nvSpPr>
            <p:cNvPr id="25" name="Text Box 9"/>
            <p:cNvSpPr txBox="1">
              <a:spLocks noChangeArrowheads="1"/>
            </p:cNvSpPr>
            <p:nvPr/>
          </p:nvSpPr>
          <p:spPr bwMode="auto">
            <a:xfrm>
              <a:off x="215" y="2557"/>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smtClean="0">
                  <a:solidFill>
                    <a:srgbClr val="FF0000"/>
                  </a:solidFill>
                  <a:ea typeface="微软雅黑" pitchFamily="34" charset="-122"/>
                </a:rPr>
                <a:t>定点运算指令</a:t>
              </a:r>
              <a:endParaRPr lang="zh-CN" altLang="en-US" sz="2000" smtClean="0">
                <a:solidFill>
                  <a:srgbClr val="FF0000"/>
                </a:solidFill>
                <a:ea typeface="微软雅黑" pitchFamily="34" charset="-122"/>
              </a:endParaRPr>
            </a:p>
          </p:txBody>
        </p:sp>
        <p:sp>
          <p:nvSpPr>
            <p:cNvPr id="26" name="Line 10"/>
            <p:cNvSpPr>
              <a:spLocks noChangeShapeType="1"/>
            </p:cNvSpPr>
            <p:nvPr/>
          </p:nvSpPr>
          <p:spPr bwMode="auto">
            <a:xfrm>
              <a:off x="697" y="2755"/>
              <a:ext cx="142" cy="62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grpSp>
        <p:nvGrpSpPr>
          <p:cNvPr id="27" name="Group 11"/>
          <p:cNvGrpSpPr/>
          <p:nvPr/>
        </p:nvGrpSpPr>
        <p:grpSpPr bwMode="auto">
          <a:xfrm>
            <a:off x="3806825" y="5768975"/>
            <a:ext cx="1711325" cy="712788"/>
            <a:chOff x="2398" y="3634"/>
            <a:chExt cx="1078" cy="449"/>
          </a:xfrm>
        </p:grpSpPr>
        <p:sp>
          <p:nvSpPr>
            <p:cNvPr id="28" name="Text Box 12"/>
            <p:cNvSpPr txBox="1">
              <a:spLocks noChangeArrowheads="1"/>
            </p:cNvSpPr>
            <p:nvPr/>
          </p:nvSpPr>
          <p:spPr bwMode="auto">
            <a:xfrm>
              <a:off x="2398" y="3833"/>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smtClean="0">
                  <a:solidFill>
                    <a:srgbClr val="FF0000"/>
                  </a:solidFill>
                  <a:ea typeface="微软雅黑" pitchFamily="34" charset="-122"/>
                </a:rPr>
                <a:t>浮点运算指令</a:t>
              </a:r>
              <a:endParaRPr lang="zh-CN" altLang="en-US" sz="2000" dirty="0" smtClean="0">
                <a:solidFill>
                  <a:srgbClr val="FF0000"/>
                </a:solidFill>
                <a:ea typeface="微软雅黑" pitchFamily="34" charset="-122"/>
              </a:endParaRPr>
            </a:p>
          </p:txBody>
        </p:sp>
        <p:sp>
          <p:nvSpPr>
            <p:cNvPr id="29" name="Line 13"/>
            <p:cNvSpPr>
              <a:spLocks noChangeShapeType="1"/>
            </p:cNvSpPr>
            <p:nvPr/>
          </p:nvSpPr>
          <p:spPr bwMode="auto">
            <a:xfrm>
              <a:off x="2795" y="3634"/>
              <a:ext cx="170" cy="227"/>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grpSp>
        <p:nvGrpSpPr>
          <p:cNvPr id="30" name="Group 14"/>
          <p:cNvGrpSpPr/>
          <p:nvPr/>
        </p:nvGrpSpPr>
        <p:grpSpPr bwMode="auto">
          <a:xfrm>
            <a:off x="5337175" y="4959350"/>
            <a:ext cx="3509963" cy="1027113"/>
            <a:chOff x="3362" y="3152"/>
            <a:chExt cx="2211" cy="647"/>
          </a:xfrm>
        </p:grpSpPr>
        <p:sp>
          <p:nvSpPr>
            <p:cNvPr id="31" name="Text Box 15"/>
            <p:cNvSpPr txBox="1">
              <a:spLocks noChangeArrowheads="1"/>
            </p:cNvSpPr>
            <p:nvPr/>
          </p:nvSpPr>
          <p:spPr bwMode="auto">
            <a:xfrm>
              <a:off x="3362" y="3549"/>
              <a:ext cx="22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50000"/>
                </a:spcBef>
                <a:buFontTx/>
                <a:buNone/>
              </a:pPr>
              <a:r>
                <a:rPr lang="zh-CN" altLang="en-US" sz="2000" dirty="0" smtClean="0">
                  <a:solidFill>
                    <a:srgbClr val="FF0000"/>
                  </a:solidFill>
                  <a:ea typeface="微软雅黑" pitchFamily="34" charset="-122"/>
                </a:rPr>
                <a:t>逻辑、位操作或字符处理指令</a:t>
              </a:r>
              <a:endParaRPr lang="zh-CN" altLang="en-US" sz="2000" dirty="0" smtClean="0">
                <a:solidFill>
                  <a:srgbClr val="FF0000"/>
                </a:solidFill>
                <a:ea typeface="微软雅黑" pitchFamily="34" charset="-122"/>
              </a:endParaRPr>
            </a:p>
          </p:txBody>
        </p:sp>
        <p:sp>
          <p:nvSpPr>
            <p:cNvPr id="32" name="Line 16"/>
            <p:cNvSpPr>
              <a:spLocks noChangeShapeType="1"/>
            </p:cNvSpPr>
            <p:nvPr/>
          </p:nvSpPr>
          <p:spPr bwMode="auto">
            <a:xfrm>
              <a:off x="3844" y="3152"/>
              <a:ext cx="397" cy="425"/>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sp>
          <p:nvSpPr>
            <p:cNvPr id="33" name="Line 17"/>
            <p:cNvSpPr>
              <a:spLocks noChangeShapeType="1"/>
            </p:cNvSpPr>
            <p:nvPr/>
          </p:nvSpPr>
          <p:spPr bwMode="auto">
            <a:xfrm flipH="1">
              <a:off x="4383" y="3266"/>
              <a:ext cx="340" cy="311"/>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charset="0"/>
                <a:ea typeface="宋体" charset="-122"/>
              </a:endParaRPr>
            </a:p>
          </p:txBody>
        </p:sp>
      </p:grpSp>
      <p:sp>
        <p:nvSpPr>
          <p:cNvPr id="34" name="Rectangle 18"/>
          <p:cNvSpPr>
            <a:spLocks noChangeArrowheads="1"/>
          </p:cNvSpPr>
          <p:nvPr/>
        </p:nvSpPr>
        <p:spPr bwMode="auto">
          <a:xfrm>
            <a:off x="2457450"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35" name="Rectangle 19"/>
          <p:cNvSpPr>
            <a:spLocks noChangeArrowheads="1"/>
          </p:cNvSpPr>
          <p:nvPr/>
        </p:nvSpPr>
        <p:spPr bwMode="auto">
          <a:xfrm>
            <a:off x="6057900"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142109" y="764704"/>
            <a:ext cx="8229600" cy="5112568"/>
          </a:xfrm>
        </p:spPr>
        <p:txBody>
          <a:bodyPr/>
          <a:lstStyle/>
          <a:p>
            <a:pPr marL="0" indent="0">
              <a:buNone/>
            </a:pPr>
            <a:r>
              <a:rPr lang="en-US" altLang="zh-CN" dirty="0" smtClean="0"/>
              <a:t>2.6.2 </a:t>
            </a:r>
            <a:r>
              <a:rPr lang="zh-CN" altLang="en-US" dirty="0" smtClean="0"/>
              <a:t>数据</a:t>
            </a:r>
            <a:r>
              <a:rPr lang="zh-CN" altLang="en-US" dirty="0"/>
              <a:t>的存储和排列</a:t>
            </a:r>
            <a:r>
              <a:rPr lang="zh-CN" altLang="en-US" dirty="0" smtClean="0"/>
              <a:t>顺序</a:t>
            </a:r>
            <a:endParaRPr lang="en-US" altLang="zh-CN" dirty="0" smtClean="0"/>
          </a:p>
          <a:p>
            <a:r>
              <a:rPr lang="zh-CN" altLang="en-US" sz="2000" b="0" dirty="0" smtClean="0">
                <a:solidFill>
                  <a:srgbClr val="FF0000"/>
                </a:solidFill>
              </a:rPr>
              <a:t>字节编址，</a:t>
            </a:r>
            <a:r>
              <a:rPr lang="en-US" altLang="zh-CN" sz="2000" b="0" dirty="0"/>
              <a:t> </a:t>
            </a:r>
            <a:r>
              <a:rPr lang="en-US" altLang="zh-CN" sz="2000" b="0" dirty="0" smtClean="0"/>
              <a:t>Byte Addressing</a:t>
            </a:r>
            <a:endParaRPr lang="zh-CN" altLang="en-US" sz="2000" b="0" dirty="0">
              <a:solidFill>
                <a:srgbClr val="FF0000"/>
              </a:solidFill>
            </a:endParaRPr>
          </a:p>
          <a:p>
            <a:pPr lvl="1">
              <a:lnSpc>
                <a:spcPct val="100000"/>
              </a:lnSpc>
            </a:pPr>
            <a:r>
              <a:rPr lang="en-US" altLang="zh-CN" sz="2000" b="0" dirty="0"/>
              <a:t>80</a:t>
            </a:r>
            <a:r>
              <a:rPr lang="zh-CN" altLang="en-US" sz="2000" b="0" dirty="0"/>
              <a:t>年代开始，几乎所有机器都用字节编址</a:t>
            </a:r>
            <a:endParaRPr lang="en-US" altLang="zh-CN" sz="2000" b="0" dirty="0"/>
          </a:p>
          <a:p>
            <a:r>
              <a:rPr lang="en-US" altLang="zh-CN" sz="2000" b="0" dirty="0"/>
              <a:t>ISA</a:t>
            </a:r>
            <a:r>
              <a:rPr lang="zh-CN" altLang="en-US" sz="2000" b="0" dirty="0"/>
              <a:t>设计时要考虑的两个问题：</a:t>
            </a:r>
            <a:endParaRPr lang="zh-CN" altLang="en-US" sz="2000" b="0" dirty="0"/>
          </a:p>
          <a:p>
            <a:pPr lvl="1">
              <a:lnSpc>
                <a:spcPct val="100000"/>
              </a:lnSpc>
            </a:pPr>
            <a:r>
              <a:rPr lang="zh-CN" altLang="en-US" sz="2000" b="0" dirty="0"/>
              <a:t>如何从一个字节地址中取到一个</a:t>
            </a:r>
            <a:r>
              <a:rPr lang="en-US" altLang="zh-CN" sz="2000" b="0" dirty="0"/>
              <a:t>32</a:t>
            </a:r>
            <a:r>
              <a:rPr lang="zh-CN" altLang="en-US" sz="2000" b="0" dirty="0"/>
              <a:t>位的字？</a:t>
            </a:r>
            <a:r>
              <a:rPr lang="en-US" altLang="zh-CN" sz="2000" b="0" dirty="0">
                <a:solidFill>
                  <a:srgbClr val="009900"/>
                </a:solidFill>
              </a:rPr>
              <a:t>- </a:t>
            </a:r>
            <a:r>
              <a:rPr lang="zh-CN" altLang="en-US" sz="2000" b="0" dirty="0">
                <a:solidFill>
                  <a:srgbClr val="009900"/>
                </a:solidFill>
              </a:rPr>
              <a:t>字的存放问题</a:t>
            </a:r>
            <a:endParaRPr lang="zh-CN" altLang="en-US" sz="2000" b="0" dirty="0">
              <a:solidFill>
                <a:srgbClr val="009900"/>
              </a:solidFill>
            </a:endParaRPr>
          </a:p>
          <a:p>
            <a:pPr lvl="1">
              <a:lnSpc>
                <a:spcPct val="100000"/>
              </a:lnSpc>
            </a:pPr>
            <a:r>
              <a:rPr lang="zh-CN" altLang="en-US" sz="2000" b="0" dirty="0">
                <a:solidFill>
                  <a:srgbClr val="FF0000"/>
                </a:solidFill>
              </a:rPr>
              <a:t>一个字能否存放在任何字节边界？</a:t>
            </a:r>
            <a:r>
              <a:rPr lang="en-US" altLang="zh-CN" sz="2000" b="0" dirty="0">
                <a:solidFill>
                  <a:srgbClr val="009900"/>
                </a:solidFill>
              </a:rPr>
              <a:t>- </a:t>
            </a:r>
            <a:r>
              <a:rPr lang="zh-CN" altLang="en-US" sz="2000" b="0" dirty="0">
                <a:solidFill>
                  <a:srgbClr val="009900"/>
                </a:solidFill>
              </a:rPr>
              <a:t>字的边界对齐问题</a:t>
            </a:r>
            <a:endParaRPr lang="zh-CN" altLang="en-US" sz="2000" b="0" dirty="0">
              <a:solidFill>
                <a:srgbClr val="009900"/>
              </a:solidFill>
            </a:endParaRPr>
          </a:p>
          <a:p>
            <a:pPr marL="0" indent="0">
              <a:buNone/>
            </a:pPr>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Comic Sans MS" pitchFamily="2" charset="0"/>
              </a:rPr>
              <a:t>2.6 </a:t>
            </a:r>
            <a:r>
              <a:rPr lang="zh-CN" altLang="en-US" dirty="0" smtClean="0">
                <a:latin typeface="Comic Sans MS" pitchFamily="2" charset="0"/>
              </a:rPr>
              <a:t>数据的宽度和存储</a:t>
            </a:r>
            <a:endParaRPr lang="zh-CN" altLang="en-US" dirty="0">
              <a:latin typeface="Comic Sans MS" pitchFamily="2" charset="0"/>
            </a:endParaRPr>
          </a:p>
        </p:txBody>
      </p:sp>
      <p:sp>
        <p:nvSpPr>
          <p:cNvPr id="3" name="内容占位符 2"/>
          <p:cNvSpPr>
            <a:spLocks noGrp="1"/>
          </p:cNvSpPr>
          <p:nvPr>
            <p:ph idx="1"/>
          </p:nvPr>
        </p:nvSpPr>
        <p:spPr>
          <a:xfrm>
            <a:off x="132338" y="786937"/>
            <a:ext cx="8229600" cy="5112568"/>
          </a:xfrm>
        </p:spPr>
        <p:txBody>
          <a:bodyPr/>
          <a:lstStyle/>
          <a:p>
            <a:pPr marL="0" indent="0">
              <a:buNone/>
            </a:pPr>
            <a:r>
              <a:rPr lang="en-US" altLang="zh-CN" dirty="0" smtClean="0"/>
              <a:t>2.6.1</a:t>
            </a:r>
            <a:r>
              <a:rPr lang="zh-CN" altLang="en-US" dirty="0"/>
              <a:t>数据的存储和排列</a:t>
            </a:r>
            <a:r>
              <a:rPr lang="zh-CN" altLang="en-US" dirty="0" smtClean="0"/>
              <a:t>顺序</a:t>
            </a:r>
            <a:endParaRPr lang="en-US" altLang="zh-CN" dirty="0" smtClean="0"/>
          </a:p>
          <a:p>
            <a:r>
              <a:rPr lang="en-US" altLang="zh-CN" sz="2000" b="0" dirty="0" smtClean="0"/>
              <a:t>ISA</a:t>
            </a:r>
            <a:r>
              <a:rPr lang="zh-CN" altLang="en-US" sz="2000" b="0" dirty="0"/>
              <a:t>设计时要考虑的两个问题：</a:t>
            </a:r>
            <a:endParaRPr lang="zh-CN" altLang="en-US" sz="2000" b="0" dirty="0"/>
          </a:p>
          <a:p>
            <a:pPr lvl="1">
              <a:lnSpc>
                <a:spcPct val="100000"/>
              </a:lnSpc>
            </a:pPr>
            <a:r>
              <a:rPr lang="zh-CN" altLang="en-US" sz="2000" b="0" dirty="0">
                <a:latin typeface="Comic Sans MS" pitchFamily="2" charset="0"/>
              </a:rPr>
              <a:t>如何从一个字节地址中取到一个</a:t>
            </a:r>
            <a:r>
              <a:rPr lang="en-US" altLang="zh-CN" sz="2000" b="0" dirty="0">
                <a:latin typeface="Comic Sans MS" pitchFamily="2" charset="0"/>
              </a:rPr>
              <a:t>32</a:t>
            </a:r>
            <a:r>
              <a:rPr lang="zh-CN" altLang="en-US" sz="2000" b="0" dirty="0">
                <a:latin typeface="Comic Sans MS" pitchFamily="2" charset="0"/>
              </a:rPr>
              <a:t>位的字？</a:t>
            </a:r>
            <a:r>
              <a:rPr lang="en-US" altLang="zh-CN" sz="2000" b="0" dirty="0">
                <a:solidFill>
                  <a:srgbClr val="009900"/>
                </a:solidFill>
                <a:latin typeface="Comic Sans MS" pitchFamily="2" charset="0"/>
              </a:rPr>
              <a:t>- </a:t>
            </a:r>
            <a:r>
              <a:rPr lang="zh-CN" altLang="en-US" sz="2000" b="0" dirty="0">
                <a:solidFill>
                  <a:srgbClr val="009900"/>
                </a:solidFill>
                <a:latin typeface="Comic Sans MS" pitchFamily="2" charset="0"/>
              </a:rPr>
              <a:t>字的存放问题</a:t>
            </a:r>
            <a:endParaRPr lang="zh-CN" altLang="en-US" sz="2000" b="0" dirty="0">
              <a:solidFill>
                <a:srgbClr val="009900"/>
              </a:solidFill>
              <a:latin typeface="Comic Sans MS" pitchFamily="2" charset="0"/>
            </a:endParaRPr>
          </a:p>
          <a:p>
            <a:pPr lvl="1">
              <a:lnSpc>
                <a:spcPct val="100000"/>
              </a:lnSpc>
            </a:pPr>
            <a:r>
              <a:rPr lang="zh-CN" altLang="en-US" sz="2000" b="0" dirty="0">
                <a:solidFill>
                  <a:srgbClr val="FF0000"/>
                </a:solidFill>
                <a:latin typeface="Comic Sans MS" pitchFamily="2" charset="0"/>
              </a:rPr>
              <a:t>一个字能否存放在任何字节边界？</a:t>
            </a:r>
            <a:r>
              <a:rPr lang="en-US" altLang="zh-CN" sz="2000" b="0" dirty="0">
                <a:solidFill>
                  <a:srgbClr val="009900"/>
                </a:solidFill>
                <a:latin typeface="Comic Sans MS" pitchFamily="2" charset="0"/>
              </a:rPr>
              <a:t>- </a:t>
            </a:r>
            <a:r>
              <a:rPr lang="zh-CN" altLang="en-US" sz="2000" b="0" dirty="0">
                <a:solidFill>
                  <a:srgbClr val="009900"/>
                </a:solidFill>
                <a:latin typeface="Comic Sans MS" pitchFamily="2" charset="0"/>
              </a:rPr>
              <a:t>字的边界对齐问题</a:t>
            </a:r>
            <a:endParaRPr lang="zh-CN" altLang="en-US" sz="2000" b="0" dirty="0">
              <a:solidFill>
                <a:srgbClr val="009900"/>
              </a:solidFill>
              <a:latin typeface="Comic Sans MS" pitchFamily="2" charset="0"/>
            </a:endParaRPr>
          </a:p>
          <a:p>
            <a:pPr marL="0" indent="0">
              <a:buNone/>
            </a:pPr>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ea typeface="微软雅黑" pitchFamily="34" charset="-122"/>
              </a:rPr>
              <a:t>计算机与通信工程学院</a:t>
            </a:r>
            <a:r>
              <a:rPr lang="en-US" altLang="zh-CN" smtClean="0">
                <a:ea typeface="微软雅黑" pitchFamily="34" charset="-122"/>
              </a:rPr>
              <a:t>—</a:t>
            </a:r>
            <a:r>
              <a:rPr lang="zh-CN" altLang="en-US" smtClean="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a:ea typeface="微软雅黑" pitchFamily="34" charset="-122"/>
            </a:endParaRPr>
          </a:p>
        </p:txBody>
      </p:sp>
      <p:sp>
        <p:nvSpPr>
          <p:cNvPr id="12" name="Text Box 4"/>
          <p:cNvSpPr txBox="1">
            <a:spLocks noChangeArrowheads="1"/>
          </p:cNvSpPr>
          <p:nvPr/>
        </p:nvSpPr>
        <p:spPr bwMode="auto">
          <a:xfrm>
            <a:off x="484548" y="2548572"/>
            <a:ext cx="7992888"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itchFamily="2" charset="0"/>
                <a:ea typeface="微软雅黑" pitchFamily="34" charset="-122"/>
                <a:cs typeface="Times New Roman" pitchFamily="18" charset="0"/>
              </a:rPr>
              <a:t>例如，若 </a:t>
            </a:r>
            <a:r>
              <a:rPr lang="en-US" altLang="zh-CN" sz="2000" dirty="0" err="1">
                <a:latin typeface="Comic Sans MS" pitchFamily="2" charset="0"/>
                <a:ea typeface="微软雅黑" pitchFamily="34" charset="-122"/>
                <a:cs typeface="Times New Roman" pitchFamily="18" charset="0"/>
              </a:rPr>
              <a:t>int</a:t>
            </a:r>
            <a:r>
              <a:rPr lang="en-US" altLang="zh-CN" sz="2000" dirty="0">
                <a:latin typeface="Comic Sans MS" pitchFamily="2" charset="0"/>
                <a:ea typeface="微软雅黑" pitchFamily="34" charset="-122"/>
                <a:cs typeface="Times New Roman" pitchFamily="18" charset="0"/>
              </a:rPr>
              <a:t> </a:t>
            </a:r>
            <a:r>
              <a:rPr lang="en-US" altLang="zh-CN" sz="2000" dirty="0" err="1">
                <a:latin typeface="Comic Sans MS" pitchFamily="2" charset="0"/>
                <a:ea typeface="微软雅黑" pitchFamily="34" charset="-122"/>
                <a:cs typeface="Times New Roman" pitchFamily="18" charset="0"/>
              </a:rPr>
              <a:t>i</a:t>
            </a:r>
            <a:r>
              <a:rPr lang="en-US" altLang="zh-CN" sz="2000" dirty="0">
                <a:latin typeface="Comic Sans MS" pitchFamily="2" charset="0"/>
                <a:ea typeface="微软雅黑" pitchFamily="34" charset="-122"/>
                <a:cs typeface="Times New Roman" pitchFamily="18" charset="0"/>
              </a:rPr>
              <a:t> = 0x01234567</a:t>
            </a:r>
            <a:r>
              <a:rPr lang="zh-CN" altLang="en-US" sz="2000" dirty="0">
                <a:latin typeface="Comic Sans MS" pitchFamily="2" charset="0"/>
                <a:ea typeface="微软雅黑" pitchFamily="34" charset="-122"/>
                <a:cs typeface="Times New Roman" pitchFamily="18" charset="0"/>
              </a:rPr>
              <a:t>，存放在内存</a:t>
            </a:r>
            <a:r>
              <a:rPr lang="en-US" altLang="zh-CN" sz="2000" dirty="0">
                <a:latin typeface="Comic Sans MS" pitchFamily="2" charset="0"/>
                <a:ea typeface="微软雅黑" pitchFamily="34" charset="-122"/>
                <a:cs typeface="Times New Roman" pitchFamily="18" charset="0"/>
              </a:rPr>
              <a:t>100</a:t>
            </a:r>
            <a:r>
              <a:rPr lang="zh-CN" altLang="en-US" sz="2000" dirty="0">
                <a:latin typeface="Comic Sans MS" pitchFamily="2" charset="0"/>
                <a:ea typeface="微软雅黑" pitchFamily="34" charset="-122"/>
                <a:cs typeface="Times New Roman" pitchFamily="18" charset="0"/>
              </a:rPr>
              <a:t>号单元，则用“取数”指令访问</a:t>
            </a:r>
            <a:r>
              <a:rPr lang="en-US" altLang="zh-CN" sz="2000" dirty="0">
                <a:latin typeface="Comic Sans MS" pitchFamily="2" charset="0"/>
                <a:ea typeface="微软雅黑" pitchFamily="34" charset="-122"/>
                <a:cs typeface="Times New Roman" pitchFamily="18" charset="0"/>
              </a:rPr>
              <a:t>100</a:t>
            </a:r>
            <a:r>
              <a:rPr lang="zh-CN" altLang="en-US" sz="2000" dirty="0">
                <a:latin typeface="Comic Sans MS" pitchFamily="2" charset="0"/>
                <a:ea typeface="微软雅黑" pitchFamily="34" charset="-122"/>
                <a:cs typeface="Times New Roman" pitchFamily="18" charset="0"/>
              </a:rPr>
              <a:t>号单元取出 </a:t>
            </a:r>
            <a:r>
              <a:rPr lang="en-US" altLang="zh-CN" sz="2000" dirty="0" err="1">
                <a:latin typeface="Comic Sans MS" pitchFamily="2" charset="0"/>
                <a:ea typeface="微软雅黑" pitchFamily="34" charset="-122"/>
                <a:cs typeface="Times New Roman" pitchFamily="18" charset="0"/>
              </a:rPr>
              <a:t>i</a:t>
            </a:r>
            <a:r>
              <a:rPr lang="en-US" altLang="zh-CN" sz="2000" dirty="0">
                <a:latin typeface="Comic Sans MS" pitchFamily="2" charset="0"/>
                <a:ea typeface="微软雅黑" pitchFamily="34" charset="-122"/>
                <a:cs typeface="Times New Roman" pitchFamily="18" charset="0"/>
              </a:rPr>
              <a:t> </a:t>
            </a:r>
            <a:r>
              <a:rPr lang="zh-CN" altLang="en-US" sz="2000" dirty="0">
                <a:latin typeface="Comic Sans MS" pitchFamily="2" charset="0"/>
                <a:ea typeface="微软雅黑" pitchFamily="34" charset="-122"/>
                <a:cs typeface="Times New Roman" pitchFamily="18" charset="0"/>
              </a:rPr>
              <a:t>时，必须清楚</a:t>
            </a:r>
            <a:r>
              <a:rPr lang="en-US" altLang="zh-CN" sz="2000" dirty="0" err="1">
                <a:latin typeface="Comic Sans MS" pitchFamily="2" charset="0"/>
                <a:ea typeface="微软雅黑" pitchFamily="34" charset="-122"/>
                <a:cs typeface="Times New Roman" pitchFamily="18" charset="0"/>
              </a:rPr>
              <a:t>i</a:t>
            </a:r>
            <a:r>
              <a:rPr lang="zh-CN" altLang="en-US" sz="2000" dirty="0">
                <a:latin typeface="Comic Sans MS" pitchFamily="2" charset="0"/>
                <a:ea typeface="微软雅黑" pitchFamily="34" charset="-122"/>
                <a:cs typeface="Times New Roman" pitchFamily="18" charset="0"/>
              </a:rPr>
              <a:t>的</a:t>
            </a:r>
            <a:r>
              <a:rPr lang="en-US" altLang="zh-CN" sz="2000" dirty="0">
                <a:latin typeface="Comic Sans MS" pitchFamily="2" charset="0"/>
                <a:ea typeface="微软雅黑" pitchFamily="34" charset="-122"/>
                <a:cs typeface="Times New Roman" pitchFamily="18" charset="0"/>
              </a:rPr>
              <a:t>4</a:t>
            </a:r>
            <a:r>
              <a:rPr lang="zh-CN" altLang="en-US" sz="2000" dirty="0">
                <a:latin typeface="Comic Sans MS" pitchFamily="2" charset="0"/>
                <a:ea typeface="微软雅黑" pitchFamily="34" charset="-122"/>
                <a:cs typeface="Times New Roman" pitchFamily="18" charset="0"/>
              </a:rPr>
              <a:t>个字节是如何存放的。</a:t>
            </a:r>
            <a:endParaRPr lang="zh-CN" altLang="en-US" sz="2000" dirty="0">
              <a:latin typeface="Comic Sans MS" pitchFamily="2" charset="0"/>
              <a:ea typeface="微软雅黑" pitchFamily="34" charset="-122"/>
              <a:cs typeface="Times New Roman" pitchFamily="18" charset="0"/>
            </a:endParaRPr>
          </a:p>
        </p:txBody>
      </p:sp>
      <p:grpSp>
        <p:nvGrpSpPr>
          <p:cNvPr id="8" name="Group 5"/>
          <p:cNvGrpSpPr/>
          <p:nvPr/>
        </p:nvGrpSpPr>
        <p:grpSpPr bwMode="auto">
          <a:xfrm>
            <a:off x="2123994" y="3680372"/>
            <a:ext cx="5112302" cy="1620838"/>
            <a:chOff x="1398" y="2065"/>
            <a:chExt cx="2776" cy="1021"/>
          </a:xfrm>
        </p:grpSpPr>
        <p:grpSp>
          <p:nvGrpSpPr>
            <p:cNvPr id="9" name="Group 6"/>
            <p:cNvGrpSpPr/>
            <p:nvPr/>
          </p:nvGrpSpPr>
          <p:grpSpPr bwMode="auto">
            <a:xfrm>
              <a:off x="1440" y="2065"/>
              <a:ext cx="2734" cy="1021"/>
              <a:chOff x="1252" y="2119"/>
              <a:chExt cx="2734" cy="1021"/>
            </a:xfrm>
          </p:grpSpPr>
          <p:sp>
            <p:nvSpPr>
              <p:cNvPr id="11" name="Rectangle 7"/>
              <p:cNvSpPr>
                <a:spLocks noChangeArrowheads="1"/>
              </p:cNvSpPr>
              <p:nvPr/>
            </p:nvSpPr>
            <p:spPr bwMode="auto">
              <a:xfrm>
                <a:off x="1252" y="2136"/>
                <a:ext cx="1960" cy="1004"/>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Comic Sans MS" pitchFamily="2" charset="0"/>
                  <a:ea typeface="微软雅黑" pitchFamily="34" charset="-122"/>
                </a:endParaRPr>
              </a:p>
            </p:txBody>
          </p:sp>
          <p:sp>
            <p:nvSpPr>
              <p:cNvPr id="13" name="Rectangle 8"/>
              <p:cNvSpPr>
                <a:spLocks noChangeArrowheads="1"/>
              </p:cNvSpPr>
              <p:nvPr/>
            </p:nvSpPr>
            <p:spPr bwMode="auto">
              <a:xfrm>
                <a:off x="1252" y="2524"/>
                <a:ext cx="1960" cy="28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Comic Sans MS" pitchFamily="2" charset="0"/>
                  <a:ea typeface="微软雅黑" pitchFamily="34" charset="-122"/>
                </a:endParaRPr>
              </a:p>
            </p:txBody>
          </p:sp>
          <p:sp>
            <p:nvSpPr>
              <p:cNvPr id="14" name="Line 9"/>
              <p:cNvSpPr>
                <a:spLocks noChangeShapeType="1"/>
              </p:cNvSpPr>
              <p:nvPr/>
            </p:nvSpPr>
            <p:spPr bwMode="auto">
              <a:xfrm>
                <a:off x="2208" y="2524"/>
                <a:ext cx="0" cy="28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Comic Sans MS" pitchFamily="2" charset="0"/>
                  <a:ea typeface="微软雅黑" pitchFamily="34" charset="-122"/>
                </a:endParaRPr>
              </a:p>
            </p:txBody>
          </p:sp>
          <p:sp>
            <p:nvSpPr>
              <p:cNvPr id="15" name="Line 10"/>
              <p:cNvSpPr>
                <a:spLocks noChangeShapeType="1"/>
              </p:cNvSpPr>
              <p:nvPr/>
            </p:nvSpPr>
            <p:spPr bwMode="auto">
              <a:xfrm>
                <a:off x="1728" y="2524"/>
                <a:ext cx="0" cy="28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Comic Sans MS" pitchFamily="2" charset="0"/>
                  <a:ea typeface="微软雅黑" pitchFamily="34" charset="-122"/>
                </a:endParaRPr>
              </a:p>
            </p:txBody>
          </p:sp>
          <p:sp>
            <p:nvSpPr>
              <p:cNvPr id="16" name="Line 11"/>
              <p:cNvSpPr>
                <a:spLocks noChangeShapeType="1"/>
              </p:cNvSpPr>
              <p:nvPr/>
            </p:nvSpPr>
            <p:spPr bwMode="auto">
              <a:xfrm>
                <a:off x="2688" y="2524"/>
                <a:ext cx="0" cy="28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Comic Sans MS" pitchFamily="2" charset="0"/>
                  <a:ea typeface="微软雅黑" pitchFamily="34" charset="-122"/>
                </a:endParaRPr>
              </a:p>
            </p:txBody>
          </p:sp>
          <p:sp>
            <p:nvSpPr>
              <p:cNvPr id="17" name="Rectangle 12"/>
              <p:cNvSpPr>
                <a:spLocks noChangeArrowheads="1"/>
              </p:cNvSpPr>
              <p:nvPr/>
            </p:nvSpPr>
            <p:spPr bwMode="auto">
              <a:xfrm>
                <a:off x="1379" y="2119"/>
                <a:ext cx="50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defRPr/>
                </a:pPr>
                <a:r>
                  <a:rPr lang="en-US" altLang="zh-CN" b="1" kern="0" dirty="0">
                    <a:solidFill>
                      <a:srgbClr val="000000"/>
                    </a:solidFill>
                    <a:latin typeface="Comic Sans MS" pitchFamily="2" charset="0"/>
                    <a:ea typeface="微软雅黑" pitchFamily="34" charset="-122"/>
                  </a:rPr>
                  <a:t>MSB</a:t>
                </a:r>
                <a:endPar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endParaRPr>
              </a:p>
            </p:txBody>
          </p:sp>
          <p:sp>
            <p:nvSpPr>
              <p:cNvPr id="18" name="Rectangle 13"/>
              <p:cNvSpPr>
                <a:spLocks noChangeArrowheads="1"/>
              </p:cNvSpPr>
              <p:nvPr/>
            </p:nvSpPr>
            <p:spPr bwMode="auto">
              <a:xfrm>
                <a:off x="2792" y="2123"/>
                <a:ext cx="42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defRPr/>
                </a:pPr>
                <a:r>
                  <a:rPr lang="en-US" altLang="zh-CN" b="1" kern="0" dirty="0">
                    <a:solidFill>
                      <a:srgbClr val="000000"/>
                    </a:solidFill>
                    <a:latin typeface="Comic Sans MS" pitchFamily="2" charset="0"/>
                    <a:ea typeface="微软雅黑" pitchFamily="34" charset="-122"/>
                  </a:rPr>
                  <a:t>LSB</a:t>
                </a:r>
                <a:endPar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endParaRPr>
              </a:p>
            </p:txBody>
          </p:sp>
          <p:sp>
            <p:nvSpPr>
              <p:cNvPr id="19" name="Rectangle 14"/>
              <p:cNvSpPr>
                <a:spLocks noChangeArrowheads="1"/>
              </p:cNvSpPr>
              <p:nvPr/>
            </p:nvSpPr>
            <p:spPr bwMode="auto">
              <a:xfrm>
                <a:off x="1400" y="2344"/>
                <a:ext cx="214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rPr>
                  <a:t>103     102     101      </a:t>
                </a:r>
                <a:r>
                  <a:rPr kumimoji="0" lang="en-US" altLang="zh-CN" sz="1800" b="1" i="0" u="none" strike="noStrike" kern="0" cap="none" spc="0" normalizeH="0" baseline="0" noProof="0" dirty="0" smtClean="0">
                    <a:ln>
                      <a:noFill/>
                    </a:ln>
                    <a:solidFill>
                      <a:srgbClr val="CC0000"/>
                    </a:solidFill>
                    <a:effectLst/>
                    <a:uLnTx/>
                    <a:uFillTx/>
                    <a:latin typeface="Comic Sans MS" pitchFamily="2" charset="0"/>
                    <a:ea typeface="微软雅黑" pitchFamily="34" charset="-122"/>
                  </a:rPr>
                  <a:t>100</a:t>
                </a:r>
                <a:endParaRPr kumimoji="0" lang="en-US" altLang="zh-CN" sz="1800" b="1" i="0" u="none" strike="noStrike" kern="0" cap="none" spc="0" normalizeH="0" baseline="0" noProof="0" dirty="0" smtClean="0">
                  <a:ln>
                    <a:noFill/>
                  </a:ln>
                  <a:solidFill>
                    <a:srgbClr val="CC0000"/>
                  </a:solidFill>
                  <a:effectLst/>
                  <a:uLnTx/>
                  <a:uFillTx/>
                  <a:latin typeface="Comic Sans MS" pitchFamily="2" charset="0"/>
                  <a:ea typeface="微软雅黑" pitchFamily="34" charset="-122"/>
                </a:endParaRPr>
              </a:p>
            </p:txBody>
          </p:sp>
          <p:sp>
            <p:nvSpPr>
              <p:cNvPr id="20" name="Rectangle 15"/>
              <p:cNvSpPr>
                <a:spLocks noChangeArrowheads="1"/>
              </p:cNvSpPr>
              <p:nvPr/>
            </p:nvSpPr>
            <p:spPr bwMode="auto">
              <a:xfrm>
                <a:off x="3320" y="2344"/>
                <a:ext cx="666"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rPr>
                  <a:t>小端方式</a:t>
                </a:r>
                <a:endPar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endParaRPr>
              </a:p>
            </p:txBody>
          </p:sp>
          <p:sp>
            <p:nvSpPr>
              <p:cNvPr id="21" name="Rectangle 16"/>
              <p:cNvSpPr>
                <a:spLocks noChangeArrowheads="1"/>
              </p:cNvSpPr>
              <p:nvPr/>
            </p:nvSpPr>
            <p:spPr bwMode="auto">
              <a:xfrm>
                <a:off x="1400" y="2872"/>
                <a:ext cx="214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rgbClr val="CC0000"/>
                    </a:solidFill>
                    <a:effectLst/>
                    <a:uLnTx/>
                    <a:uFillTx/>
                    <a:latin typeface="Comic Sans MS" pitchFamily="2" charset="0"/>
                    <a:ea typeface="微软雅黑" pitchFamily="34" charset="-122"/>
                  </a:rPr>
                  <a:t>100</a:t>
                </a:r>
                <a:r>
                  <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rPr>
                  <a:t>     101     102      103</a:t>
                </a:r>
                <a:endPar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endParaRPr>
              </a:p>
            </p:txBody>
          </p:sp>
          <p:sp>
            <p:nvSpPr>
              <p:cNvPr id="22" name="Rectangle 17"/>
              <p:cNvSpPr>
                <a:spLocks noChangeArrowheads="1"/>
              </p:cNvSpPr>
              <p:nvPr/>
            </p:nvSpPr>
            <p:spPr bwMode="auto">
              <a:xfrm>
                <a:off x="3320" y="2824"/>
                <a:ext cx="666"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rPr>
                  <a:t>大端方式</a:t>
                </a:r>
                <a:endPar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endParaRPr>
              </a:p>
            </p:txBody>
          </p:sp>
        </p:grpSp>
        <p:sp>
          <p:nvSpPr>
            <p:cNvPr id="10" name="Text Box 19"/>
            <p:cNvSpPr txBox="1">
              <a:spLocks noChangeArrowheads="1"/>
            </p:cNvSpPr>
            <p:nvPr/>
          </p:nvSpPr>
          <p:spPr bwMode="auto">
            <a:xfrm>
              <a:off x="1398" y="2494"/>
              <a:ext cx="2031"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marL="0" marR="0" lvl="0" indent="0" defTabSz="914400" eaLnBrk="0" fontAlgn="auto" latinLnBrk="0" hangingPunct="0">
                <a:lnSpc>
                  <a:spcPct val="100000"/>
                </a:lnSpc>
                <a:spcBef>
                  <a:spcPct val="50000"/>
                </a:spcBef>
                <a:spcAft>
                  <a:spcPts val="0"/>
                </a:spcAft>
                <a:buClrTx/>
                <a:buSzTx/>
                <a:buFontTx/>
                <a:buNone/>
                <a:defRPr/>
              </a:pPr>
              <a:r>
                <a:rPr kumimoji="0" lang="en-US" altLang="zh-CN"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    01      23       45        67</a:t>
              </a:r>
              <a:endParaRPr kumimoji="0" lang="en-US" altLang="zh-CN"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endParaRPr>
            </a:p>
          </p:txBody>
        </p:sp>
      </p:grpSp>
      <p:sp>
        <p:nvSpPr>
          <p:cNvPr id="24" name="Rectangle 91"/>
          <p:cNvSpPr>
            <a:spLocks noChangeArrowheads="1"/>
          </p:cNvSpPr>
          <p:nvPr/>
        </p:nvSpPr>
        <p:spPr bwMode="auto">
          <a:xfrm>
            <a:off x="884358" y="5469551"/>
            <a:ext cx="46957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spcBef>
                <a:spcPct val="10000"/>
              </a:spcBef>
              <a:buClr>
                <a:srgbClr val="000000"/>
              </a:buClr>
              <a:buSzPct val="100000"/>
              <a:buFont typeface="Wingdings" charset="2"/>
              <a:buNone/>
            </a:pPr>
            <a:r>
              <a:rPr lang="zh-CN" altLang="en-US" sz="2000" b="1" dirty="0" smtClean="0">
                <a:solidFill>
                  <a:srgbClr val="009900"/>
                </a:solidFill>
                <a:latin typeface="Comic Sans MS" pitchFamily="2" charset="0"/>
                <a:ea typeface="微软雅黑" pitchFamily="34" charset="-122"/>
              </a:rPr>
              <a:t>变量</a:t>
            </a:r>
            <a:r>
              <a:rPr lang="en-US" altLang="zh-CN" sz="2000" b="1" dirty="0" err="1" smtClean="0">
                <a:solidFill>
                  <a:srgbClr val="009900"/>
                </a:solidFill>
                <a:latin typeface="Comic Sans MS" pitchFamily="2" charset="0"/>
                <a:ea typeface="微软雅黑" pitchFamily="34" charset="-122"/>
              </a:rPr>
              <a:t>i</a:t>
            </a:r>
            <a:r>
              <a:rPr lang="zh-CN" altLang="en-US" sz="2000" b="1" dirty="0" smtClean="0">
                <a:solidFill>
                  <a:srgbClr val="009900"/>
                </a:solidFill>
                <a:latin typeface="Comic Sans MS" pitchFamily="2" charset="0"/>
                <a:ea typeface="微软雅黑" pitchFamily="34" charset="-122"/>
              </a:rPr>
              <a:t>的地址是最大地址还是最小地址？</a:t>
            </a:r>
            <a:endParaRPr lang="zh-CN" altLang="en-US" sz="2000" b="1" dirty="0" smtClean="0">
              <a:solidFill>
                <a:srgbClr val="000000"/>
              </a:solidFill>
              <a:latin typeface="Comic Sans MS" pitchFamily="2" charset="0"/>
              <a:ea typeface="微软雅黑" pitchFamily="34" charset="-122"/>
            </a:endParaRPr>
          </a:p>
        </p:txBody>
      </p:sp>
      <p:sp>
        <p:nvSpPr>
          <p:cNvPr id="25" name="Rectangle 91"/>
          <p:cNvSpPr>
            <a:spLocks noChangeArrowheads="1"/>
          </p:cNvSpPr>
          <p:nvPr/>
        </p:nvSpPr>
        <p:spPr bwMode="auto">
          <a:xfrm>
            <a:off x="5580112" y="5469550"/>
            <a:ext cx="26859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spcBef>
                <a:spcPct val="10000"/>
              </a:spcBef>
              <a:buClr>
                <a:srgbClr val="000000"/>
              </a:buClr>
              <a:buSzPct val="100000"/>
              <a:buFont typeface="Wingdings" charset="2"/>
              <a:buNone/>
            </a:pPr>
            <a:r>
              <a:rPr lang="zh-CN" altLang="en-US" sz="2000" b="1" dirty="0" smtClean="0">
                <a:solidFill>
                  <a:srgbClr val="FF0000"/>
                </a:solidFill>
                <a:latin typeface="Comic Sans MS" pitchFamily="2" charset="0"/>
                <a:ea typeface="微软雅黑" pitchFamily="34" charset="-122"/>
              </a:rPr>
              <a:t>答案：最小地址？</a:t>
            </a:r>
            <a:endParaRPr lang="zh-CN" altLang="en-US" sz="2000" b="1" dirty="0" smtClean="0">
              <a:solidFill>
                <a:srgbClr val="FF0000"/>
              </a:solidFill>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Comic Sans MS" pitchFamily="2" charset="0"/>
              </a:rPr>
              <a:t>2.6 </a:t>
            </a:r>
            <a:r>
              <a:rPr lang="zh-CN" altLang="en-US" dirty="0" smtClean="0">
                <a:latin typeface="Comic Sans MS" pitchFamily="2" charset="0"/>
              </a:rPr>
              <a:t>数据的宽度和存储</a:t>
            </a:r>
            <a:endParaRPr lang="zh-CN" altLang="en-US" dirty="0">
              <a:latin typeface="Comic Sans MS" pitchFamily="2" charset="0"/>
            </a:endParaRPr>
          </a:p>
        </p:txBody>
      </p:sp>
      <p:sp>
        <p:nvSpPr>
          <p:cNvPr id="3" name="内容占位符 2"/>
          <p:cNvSpPr>
            <a:spLocks noGrp="1"/>
          </p:cNvSpPr>
          <p:nvPr>
            <p:ph idx="1"/>
          </p:nvPr>
        </p:nvSpPr>
        <p:spPr>
          <a:xfrm>
            <a:off x="109108" y="764704"/>
            <a:ext cx="8229600" cy="5112568"/>
          </a:xfrm>
        </p:spPr>
        <p:txBody>
          <a:bodyPr/>
          <a:lstStyle/>
          <a:p>
            <a:pPr marL="0" indent="0">
              <a:buNone/>
            </a:pPr>
            <a:r>
              <a:rPr lang="en-US" altLang="zh-CN" dirty="0" smtClean="0"/>
              <a:t>2.6.1</a:t>
            </a:r>
            <a:r>
              <a:rPr lang="zh-CN" altLang="en-US" dirty="0"/>
              <a:t>数据的存储和排列</a:t>
            </a:r>
            <a:r>
              <a:rPr lang="zh-CN" altLang="en-US" dirty="0" smtClean="0"/>
              <a:t>顺序</a:t>
            </a:r>
            <a:endParaRPr lang="en-US" altLang="zh-CN" dirty="0" smtClean="0"/>
          </a:p>
          <a:p>
            <a:r>
              <a:rPr lang="en-US" altLang="zh-CN" sz="2000" b="0" dirty="0" smtClean="0"/>
              <a:t>ISA</a:t>
            </a:r>
            <a:r>
              <a:rPr lang="zh-CN" altLang="en-US" sz="2000" b="0" dirty="0"/>
              <a:t>设计时要考虑的两个问题：</a:t>
            </a:r>
            <a:endParaRPr lang="zh-CN" altLang="en-US" sz="2000" b="0" dirty="0"/>
          </a:p>
          <a:p>
            <a:pPr lvl="1">
              <a:lnSpc>
                <a:spcPct val="100000"/>
              </a:lnSpc>
            </a:pPr>
            <a:r>
              <a:rPr lang="zh-CN" altLang="en-US" sz="2000" b="0" dirty="0">
                <a:latin typeface="Comic Sans MS" pitchFamily="2" charset="0"/>
              </a:rPr>
              <a:t>如何从一个字节地址中取到一个</a:t>
            </a:r>
            <a:r>
              <a:rPr lang="en-US" altLang="zh-CN" sz="2000" b="0" dirty="0">
                <a:latin typeface="Comic Sans MS" pitchFamily="2" charset="0"/>
              </a:rPr>
              <a:t>32</a:t>
            </a:r>
            <a:r>
              <a:rPr lang="zh-CN" altLang="en-US" sz="2000" b="0" dirty="0">
                <a:latin typeface="Comic Sans MS" pitchFamily="2" charset="0"/>
              </a:rPr>
              <a:t>位的字？</a:t>
            </a:r>
            <a:r>
              <a:rPr lang="en-US" altLang="zh-CN" sz="2000" b="0" dirty="0">
                <a:solidFill>
                  <a:srgbClr val="009900"/>
                </a:solidFill>
                <a:latin typeface="Comic Sans MS" pitchFamily="2" charset="0"/>
              </a:rPr>
              <a:t>- </a:t>
            </a:r>
            <a:r>
              <a:rPr lang="zh-CN" altLang="en-US" sz="2000" b="0" dirty="0">
                <a:solidFill>
                  <a:srgbClr val="009900"/>
                </a:solidFill>
                <a:latin typeface="Comic Sans MS" pitchFamily="2" charset="0"/>
              </a:rPr>
              <a:t>字的存放问题</a:t>
            </a:r>
            <a:endParaRPr lang="zh-CN" altLang="en-US" sz="2000" b="0" dirty="0">
              <a:solidFill>
                <a:srgbClr val="009900"/>
              </a:solidFill>
              <a:latin typeface="Comic Sans MS" pitchFamily="2" charset="0"/>
            </a:endParaRPr>
          </a:p>
          <a:p>
            <a:pPr lvl="1">
              <a:lnSpc>
                <a:spcPct val="100000"/>
              </a:lnSpc>
            </a:pPr>
            <a:r>
              <a:rPr lang="zh-CN" altLang="en-US" sz="2000" b="0" dirty="0" smtClean="0">
                <a:solidFill>
                  <a:srgbClr val="FF0000"/>
                </a:solidFill>
                <a:latin typeface="Comic Sans MS" pitchFamily="2" charset="0"/>
              </a:rPr>
              <a:t>一个字能否存放在任何字节边界？</a:t>
            </a:r>
            <a:r>
              <a:rPr lang="en-US" altLang="zh-CN" sz="2000" b="0" dirty="0" smtClean="0">
                <a:solidFill>
                  <a:srgbClr val="009900"/>
                </a:solidFill>
                <a:latin typeface="Comic Sans MS" pitchFamily="2" charset="0"/>
              </a:rPr>
              <a:t>- </a:t>
            </a:r>
            <a:r>
              <a:rPr lang="zh-CN" altLang="en-US" sz="2000" b="0" dirty="0" smtClean="0">
                <a:solidFill>
                  <a:srgbClr val="009900"/>
                </a:solidFill>
                <a:latin typeface="Comic Sans MS" pitchFamily="2" charset="0"/>
              </a:rPr>
              <a:t>字的边界对齐问题</a:t>
            </a:r>
            <a:endParaRPr lang="zh-CN" altLang="en-US" sz="2000" b="0" dirty="0" smtClean="0">
              <a:solidFill>
                <a:srgbClr val="009900"/>
              </a:solidFill>
              <a:latin typeface="Comic Sans MS" pitchFamily="2" charset="0"/>
            </a:endParaRPr>
          </a:p>
          <a:p>
            <a:pPr marL="0" indent="0">
              <a:buNone/>
            </a:pPr>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ea typeface="微软雅黑" pitchFamily="34" charset="-122"/>
              </a:rPr>
              <a:t>计算机与通信工程学院</a:t>
            </a:r>
            <a:r>
              <a:rPr lang="en-US" altLang="zh-CN" smtClean="0">
                <a:ea typeface="微软雅黑" pitchFamily="34" charset="-122"/>
              </a:rPr>
              <a:t>—</a:t>
            </a:r>
            <a:r>
              <a:rPr lang="zh-CN" altLang="en-US" smtClean="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a:ea typeface="微软雅黑" pitchFamily="34" charset="-122"/>
            </a:endParaRPr>
          </a:p>
        </p:txBody>
      </p:sp>
      <p:sp>
        <p:nvSpPr>
          <p:cNvPr id="12" name="Text Box 4"/>
          <p:cNvSpPr txBox="1">
            <a:spLocks noChangeArrowheads="1"/>
          </p:cNvSpPr>
          <p:nvPr/>
        </p:nvSpPr>
        <p:spPr bwMode="auto">
          <a:xfrm>
            <a:off x="323528" y="2498191"/>
            <a:ext cx="7992888"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itchFamily="2" charset="0"/>
                <a:ea typeface="微软雅黑" pitchFamily="34" charset="-122"/>
                <a:cs typeface="Times New Roman" pitchFamily="18" charset="0"/>
              </a:rPr>
              <a:t>例如，若 </a:t>
            </a:r>
            <a:r>
              <a:rPr lang="en-US" altLang="zh-CN" sz="2000" dirty="0" err="1">
                <a:latin typeface="Comic Sans MS" pitchFamily="2" charset="0"/>
                <a:ea typeface="微软雅黑" pitchFamily="34" charset="-122"/>
                <a:cs typeface="Times New Roman" pitchFamily="18" charset="0"/>
              </a:rPr>
              <a:t>int</a:t>
            </a:r>
            <a:r>
              <a:rPr lang="en-US" altLang="zh-CN" sz="2000" dirty="0">
                <a:latin typeface="Comic Sans MS" pitchFamily="2" charset="0"/>
                <a:ea typeface="微软雅黑" pitchFamily="34" charset="-122"/>
                <a:cs typeface="Times New Roman" pitchFamily="18" charset="0"/>
              </a:rPr>
              <a:t> </a:t>
            </a:r>
            <a:r>
              <a:rPr lang="en-US" altLang="zh-CN" sz="2000" dirty="0" err="1">
                <a:latin typeface="Comic Sans MS" pitchFamily="2" charset="0"/>
                <a:ea typeface="微软雅黑" pitchFamily="34" charset="-122"/>
                <a:cs typeface="Times New Roman" pitchFamily="18" charset="0"/>
              </a:rPr>
              <a:t>i</a:t>
            </a:r>
            <a:r>
              <a:rPr lang="en-US" altLang="zh-CN" sz="2000" dirty="0">
                <a:latin typeface="Comic Sans MS" pitchFamily="2" charset="0"/>
                <a:ea typeface="微软雅黑" pitchFamily="34" charset="-122"/>
                <a:cs typeface="Times New Roman" pitchFamily="18" charset="0"/>
              </a:rPr>
              <a:t> = 0x01234567</a:t>
            </a:r>
            <a:r>
              <a:rPr lang="zh-CN" altLang="en-US" sz="2000" dirty="0">
                <a:latin typeface="Comic Sans MS" pitchFamily="2" charset="0"/>
                <a:ea typeface="微软雅黑" pitchFamily="34" charset="-122"/>
                <a:cs typeface="Times New Roman" pitchFamily="18" charset="0"/>
              </a:rPr>
              <a:t>，存放在内存</a:t>
            </a:r>
            <a:r>
              <a:rPr lang="en-US" altLang="zh-CN" sz="2000" dirty="0">
                <a:latin typeface="Comic Sans MS" pitchFamily="2" charset="0"/>
                <a:ea typeface="微软雅黑" pitchFamily="34" charset="-122"/>
                <a:cs typeface="Times New Roman" pitchFamily="18" charset="0"/>
              </a:rPr>
              <a:t>100</a:t>
            </a:r>
            <a:r>
              <a:rPr lang="zh-CN" altLang="en-US" sz="2000" dirty="0">
                <a:latin typeface="Comic Sans MS" pitchFamily="2" charset="0"/>
                <a:ea typeface="微软雅黑" pitchFamily="34" charset="-122"/>
                <a:cs typeface="Times New Roman" pitchFamily="18" charset="0"/>
              </a:rPr>
              <a:t>号单元，则用“取数”指令访问</a:t>
            </a:r>
            <a:r>
              <a:rPr lang="en-US" altLang="zh-CN" sz="2000" dirty="0">
                <a:latin typeface="Comic Sans MS" pitchFamily="2" charset="0"/>
                <a:ea typeface="微软雅黑" pitchFamily="34" charset="-122"/>
                <a:cs typeface="Times New Roman" pitchFamily="18" charset="0"/>
              </a:rPr>
              <a:t>100</a:t>
            </a:r>
            <a:r>
              <a:rPr lang="zh-CN" altLang="en-US" sz="2000" dirty="0">
                <a:latin typeface="Comic Sans MS" pitchFamily="2" charset="0"/>
                <a:ea typeface="微软雅黑" pitchFamily="34" charset="-122"/>
                <a:cs typeface="Times New Roman" pitchFamily="18" charset="0"/>
              </a:rPr>
              <a:t>号单元取出 </a:t>
            </a:r>
            <a:r>
              <a:rPr lang="en-US" altLang="zh-CN" sz="2000" dirty="0" err="1">
                <a:latin typeface="Comic Sans MS" pitchFamily="2" charset="0"/>
                <a:ea typeface="微软雅黑" pitchFamily="34" charset="-122"/>
                <a:cs typeface="Times New Roman" pitchFamily="18" charset="0"/>
              </a:rPr>
              <a:t>i</a:t>
            </a:r>
            <a:r>
              <a:rPr lang="en-US" altLang="zh-CN" sz="2000" dirty="0">
                <a:latin typeface="Comic Sans MS" pitchFamily="2" charset="0"/>
                <a:ea typeface="微软雅黑" pitchFamily="34" charset="-122"/>
                <a:cs typeface="Times New Roman" pitchFamily="18" charset="0"/>
              </a:rPr>
              <a:t> </a:t>
            </a:r>
            <a:r>
              <a:rPr lang="zh-CN" altLang="en-US" sz="2000" dirty="0">
                <a:latin typeface="Comic Sans MS" pitchFamily="2" charset="0"/>
                <a:ea typeface="微软雅黑" pitchFamily="34" charset="-122"/>
                <a:cs typeface="Times New Roman" pitchFamily="18" charset="0"/>
              </a:rPr>
              <a:t>时，必须清楚</a:t>
            </a:r>
            <a:r>
              <a:rPr lang="en-US" altLang="zh-CN" sz="2000" dirty="0" err="1">
                <a:latin typeface="Comic Sans MS" pitchFamily="2" charset="0"/>
                <a:ea typeface="微软雅黑" pitchFamily="34" charset="-122"/>
                <a:cs typeface="Times New Roman" pitchFamily="18" charset="0"/>
              </a:rPr>
              <a:t>i</a:t>
            </a:r>
            <a:r>
              <a:rPr lang="zh-CN" altLang="en-US" sz="2000" dirty="0">
                <a:latin typeface="Comic Sans MS" pitchFamily="2" charset="0"/>
                <a:ea typeface="微软雅黑" pitchFamily="34" charset="-122"/>
                <a:cs typeface="Times New Roman" pitchFamily="18" charset="0"/>
              </a:rPr>
              <a:t>的</a:t>
            </a:r>
            <a:r>
              <a:rPr lang="en-US" altLang="zh-CN" sz="2000" dirty="0">
                <a:latin typeface="Comic Sans MS" pitchFamily="2" charset="0"/>
                <a:ea typeface="微软雅黑" pitchFamily="34" charset="-122"/>
                <a:cs typeface="Times New Roman" pitchFamily="18" charset="0"/>
              </a:rPr>
              <a:t>4</a:t>
            </a:r>
            <a:r>
              <a:rPr lang="zh-CN" altLang="en-US" sz="2000" dirty="0">
                <a:latin typeface="Comic Sans MS" pitchFamily="2" charset="0"/>
                <a:ea typeface="微软雅黑" pitchFamily="34" charset="-122"/>
                <a:cs typeface="Times New Roman" pitchFamily="18" charset="0"/>
              </a:rPr>
              <a:t>个字节是如何存放的。</a:t>
            </a:r>
            <a:endParaRPr lang="zh-CN" altLang="en-US" sz="2000" dirty="0">
              <a:latin typeface="Comic Sans MS" pitchFamily="2" charset="0"/>
              <a:ea typeface="微软雅黑" pitchFamily="34" charset="-122"/>
              <a:cs typeface="Times New Roman" pitchFamily="18" charset="0"/>
            </a:endParaRPr>
          </a:p>
        </p:txBody>
      </p:sp>
      <p:sp>
        <p:nvSpPr>
          <p:cNvPr id="24" name="Rectangle 20"/>
          <p:cNvSpPr>
            <a:spLocks noChangeArrowheads="1"/>
          </p:cNvSpPr>
          <p:nvPr/>
        </p:nvSpPr>
        <p:spPr bwMode="auto">
          <a:xfrm>
            <a:off x="323528" y="3415704"/>
            <a:ext cx="8618562" cy="135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defTabSz="-635">
              <a:lnSpc>
                <a:spcPct val="120000"/>
              </a:lnSpc>
              <a:spcBef>
                <a:spcPct val="10000"/>
              </a:spcBef>
              <a:buClr>
                <a:schemeClr val="tx1"/>
              </a:buClr>
              <a:buSzPct val="60000"/>
              <a:buFont typeface="Wingdings" charset="2"/>
              <a:buChar char="u"/>
              <a:tabLst>
                <a:tab pos="1600200" algn="l"/>
              </a:tabLst>
              <a:defRPr sz="2200" b="1">
                <a:solidFill>
                  <a:schemeClr val="tx1"/>
                </a:solidFill>
                <a:latin typeface="Arial" charset="0"/>
                <a:ea typeface="宋体" charset="-122"/>
              </a:defRPr>
            </a:lvl1pPr>
            <a:lvl2pPr marL="800100" indent="-342900" defTabSz="-635">
              <a:lnSpc>
                <a:spcPct val="120000"/>
              </a:lnSpc>
              <a:spcBef>
                <a:spcPct val="10000"/>
              </a:spcBef>
              <a:buSzPct val="100000"/>
              <a:buChar char="•"/>
              <a:tabLst>
                <a:tab pos="1600200" algn="l"/>
              </a:tabLst>
              <a:defRPr sz="2000" b="1">
                <a:solidFill>
                  <a:srgbClr val="0000FF"/>
                </a:solidFill>
                <a:latin typeface="Arial" charset="0"/>
                <a:ea typeface="宋体" charset="-122"/>
              </a:defRPr>
            </a:lvl2pPr>
            <a:lvl3pPr marL="1257300" indent="-342900" defTabSz="-635">
              <a:lnSpc>
                <a:spcPct val="120000"/>
              </a:lnSpc>
              <a:spcBef>
                <a:spcPct val="10000"/>
              </a:spcBef>
              <a:buSzPct val="100000"/>
              <a:buChar char="-"/>
              <a:tabLst>
                <a:tab pos="1600200" algn="l"/>
              </a:tabLst>
              <a:defRPr b="1">
                <a:solidFill>
                  <a:schemeClr val="tx1"/>
                </a:solidFill>
                <a:latin typeface="Arial" charset="0"/>
                <a:ea typeface="宋体" charset="-122"/>
              </a:defRPr>
            </a:lvl3pPr>
            <a:lvl4pPr marL="1714500" indent="-342900" defTabSz="-635">
              <a:spcBef>
                <a:spcPct val="20000"/>
              </a:spcBef>
              <a:buChar char="–"/>
              <a:tabLst>
                <a:tab pos="1600200" algn="l"/>
              </a:tabLst>
              <a:defRPr sz="2000">
                <a:solidFill>
                  <a:schemeClr val="tx1"/>
                </a:solidFill>
                <a:latin typeface="Times New Roman" pitchFamily="18" charset="0"/>
                <a:ea typeface="宋体" charset="-122"/>
              </a:defRPr>
            </a:lvl4pPr>
            <a:lvl5pPr marL="2171700" indent="-342900" defTabSz="-635">
              <a:spcBef>
                <a:spcPct val="20000"/>
              </a:spcBef>
              <a:buChar char="»"/>
              <a:tabLst>
                <a:tab pos="1600200" algn="l"/>
              </a:tabLst>
              <a:defRPr sz="2000">
                <a:solidFill>
                  <a:schemeClr val="tx1"/>
                </a:solidFill>
                <a:latin typeface="Times New Roman" pitchFamily="18" charset="0"/>
                <a:ea typeface="宋体" charset="-122"/>
              </a:defRPr>
            </a:lvl5pPr>
            <a:lvl6pPr marL="2628900" indent="-342900" defTabSz="-635" eaLnBrk="0" fontAlgn="base" hangingPunct="0">
              <a:spcBef>
                <a:spcPct val="20000"/>
              </a:spcBef>
              <a:spcAft>
                <a:spcPct val="0"/>
              </a:spcAft>
              <a:buChar char="»"/>
              <a:tabLst>
                <a:tab pos="1600200" algn="l"/>
              </a:tabLst>
              <a:defRPr sz="2000">
                <a:solidFill>
                  <a:schemeClr val="tx1"/>
                </a:solidFill>
                <a:latin typeface="Times New Roman" pitchFamily="18" charset="0"/>
                <a:ea typeface="宋体" charset="-122"/>
              </a:defRPr>
            </a:lvl6pPr>
            <a:lvl7pPr marL="3086100" indent="-342900" defTabSz="-635" eaLnBrk="0" fontAlgn="base" hangingPunct="0">
              <a:spcBef>
                <a:spcPct val="20000"/>
              </a:spcBef>
              <a:spcAft>
                <a:spcPct val="0"/>
              </a:spcAft>
              <a:buChar char="»"/>
              <a:tabLst>
                <a:tab pos="1600200" algn="l"/>
              </a:tabLst>
              <a:defRPr sz="2000">
                <a:solidFill>
                  <a:schemeClr val="tx1"/>
                </a:solidFill>
                <a:latin typeface="Times New Roman" pitchFamily="18" charset="0"/>
                <a:ea typeface="宋体" charset="-122"/>
              </a:defRPr>
            </a:lvl7pPr>
            <a:lvl8pPr marL="3543300" indent="-342900" defTabSz="-635" eaLnBrk="0" fontAlgn="base" hangingPunct="0">
              <a:spcBef>
                <a:spcPct val="20000"/>
              </a:spcBef>
              <a:spcAft>
                <a:spcPct val="0"/>
              </a:spcAft>
              <a:buChar char="»"/>
              <a:tabLst>
                <a:tab pos="1600200" algn="l"/>
              </a:tabLst>
              <a:defRPr sz="2000">
                <a:solidFill>
                  <a:schemeClr val="tx1"/>
                </a:solidFill>
                <a:latin typeface="Times New Roman" pitchFamily="18" charset="0"/>
                <a:ea typeface="宋体" charset="-122"/>
              </a:defRPr>
            </a:lvl8pPr>
            <a:lvl9pPr marL="4000500" indent="-342900" defTabSz="-635" eaLnBrk="0" fontAlgn="base" hangingPunct="0">
              <a:spcBef>
                <a:spcPct val="20000"/>
              </a:spcBef>
              <a:spcAft>
                <a:spcPct val="0"/>
              </a:spcAft>
              <a:buChar char="»"/>
              <a:tabLst>
                <a:tab pos="1600200" algn="l"/>
              </a:tabLst>
              <a:defRPr sz="2000">
                <a:solidFill>
                  <a:schemeClr val="tx1"/>
                </a:solidFill>
                <a:latin typeface="Times New Roman" pitchFamily="18" charset="0"/>
                <a:ea typeface="宋体" charset="-122"/>
              </a:defRPr>
            </a:lvl9pPr>
          </a:lstStyle>
          <a:p>
            <a:pPr marL="342900" marR="0" lvl="0" indent="-342900" defTabSz="914400" eaLnBrk="0" fontAlgn="auto" latinLnBrk="0" hangingPunct="0">
              <a:lnSpc>
                <a:spcPct val="87000"/>
              </a:lnSpc>
              <a:spcBef>
                <a:spcPct val="41000"/>
              </a:spcBef>
              <a:spcAft>
                <a:spcPts val="0"/>
              </a:spcAft>
              <a:buClr>
                <a:srgbClr val="000000"/>
              </a:buClr>
              <a:buSzPct val="60000"/>
              <a:buFont typeface="Wingdings" charset="2"/>
              <a:buNone/>
              <a:tabLst>
                <a:tab pos="1600200" algn="l"/>
              </a:tabLst>
              <a:defRPr/>
            </a:pPr>
            <a:r>
              <a:rPr kumimoji="0" lang="zh-CN" altLang="en-US"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大端方式（</a:t>
            </a:r>
            <a:r>
              <a:rPr kumimoji="0" lang="en-US" altLang="zh-CN"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Big Endian</a:t>
            </a:r>
            <a:r>
              <a:rPr kumimoji="0" lang="zh-CN" altLang="en-US"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a:t>
            </a:r>
            <a:r>
              <a:rPr kumimoji="0" lang="en-US" altLang="zh-CN"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  MSB</a:t>
            </a:r>
            <a:r>
              <a:rPr kumimoji="0" lang="zh-CN" altLang="en-US"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所在的地址是数的地址</a:t>
            </a:r>
            <a:endParaRPr kumimoji="0" lang="en-US" altLang="zh-CN"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endParaRPr>
          </a:p>
          <a:p>
            <a:pPr marL="342900" marR="0" lvl="0" indent="-342900" defTabSz="914400" eaLnBrk="0" fontAlgn="auto" latinLnBrk="0" hangingPunct="0">
              <a:lnSpc>
                <a:spcPct val="87000"/>
              </a:lnSpc>
              <a:spcBef>
                <a:spcPct val="41000"/>
              </a:spcBef>
              <a:spcAft>
                <a:spcPts val="0"/>
              </a:spcAft>
              <a:buClr>
                <a:srgbClr val="000000"/>
              </a:buClr>
              <a:buSzPct val="60000"/>
              <a:buFont typeface="Wingdings" charset="2"/>
              <a:buNone/>
              <a:tabLst>
                <a:tab pos="1600200" algn="l"/>
              </a:tabLst>
              <a:defRPr/>
            </a:pPr>
            <a:r>
              <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rPr>
              <a:t>                      </a:t>
            </a:r>
            <a:r>
              <a:rPr kumimoji="0" lang="en-US" altLang="zh-CN" sz="1800" b="1" i="0" u="none" strike="noStrike" kern="0" cap="none" spc="0" normalizeH="0" baseline="0" noProof="0" dirty="0" smtClean="0">
                <a:ln>
                  <a:noFill/>
                </a:ln>
                <a:solidFill>
                  <a:srgbClr val="A50021"/>
                </a:solidFill>
                <a:effectLst/>
                <a:uLnTx/>
                <a:uFillTx/>
                <a:latin typeface="Comic Sans MS" pitchFamily="2" charset="0"/>
                <a:ea typeface="微软雅黑" pitchFamily="34" charset="-122"/>
              </a:rPr>
              <a:t>e.g. IBM 360/370, Motorola 68k, MIPS, </a:t>
            </a:r>
            <a:r>
              <a:rPr kumimoji="0" lang="en-US" altLang="zh-CN" sz="1800" b="1" i="0" u="none" strike="noStrike" kern="0" cap="none" spc="0" normalizeH="0" baseline="0" noProof="0" dirty="0" err="1" smtClean="0">
                <a:ln>
                  <a:noFill/>
                </a:ln>
                <a:solidFill>
                  <a:srgbClr val="A50021"/>
                </a:solidFill>
                <a:effectLst/>
                <a:uLnTx/>
                <a:uFillTx/>
                <a:latin typeface="Comic Sans MS" pitchFamily="2" charset="0"/>
                <a:ea typeface="微软雅黑" pitchFamily="34" charset="-122"/>
              </a:rPr>
              <a:t>Sparc</a:t>
            </a:r>
            <a:r>
              <a:rPr kumimoji="0" lang="en-US" altLang="zh-CN" sz="1800" b="1" i="0" u="none" strike="noStrike" kern="0" cap="none" spc="0" normalizeH="0" baseline="0" noProof="0" dirty="0" smtClean="0">
                <a:ln>
                  <a:noFill/>
                </a:ln>
                <a:solidFill>
                  <a:srgbClr val="A50021"/>
                </a:solidFill>
                <a:effectLst/>
                <a:uLnTx/>
                <a:uFillTx/>
                <a:latin typeface="Comic Sans MS" pitchFamily="2" charset="0"/>
                <a:ea typeface="微软雅黑" pitchFamily="34" charset="-122"/>
              </a:rPr>
              <a:t>, HP PA</a:t>
            </a:r>
            <a:endParaRPr kumimoji="0" lang="en-US" altLang="zh-CN" sz="1800" b="1" i="0" u="none" strike="noStrike" kern="0" cap="none" spc="0" normalizeH="0" baseline="0" noProof="0" dirty="0" smtClean="0">
              <a:ln>
                <a:noFill/>
              </a:ln>
              <a:solidFill>
                <a:srgbClr val="A50021"/>
              </a:solidFill>
              <a:effectLst/>
              <a:uLnTx/>
              <a:uFillTx/>
              <a:latin typeface="Comic Sans MS" pitchFamily="2" charset="0"/>
              <a:ea typeface="微软雅黑" pitchFamily="34" charset="-122"/>
            </a:endParaRPr>
          </a:p>
          <a:p>
            <a:pPr marL="342900" marR="0" lvl="0" indent="-342900" defTabSz="914400" eaLnBrk="0" fontAlgn="auto" latinLnBrk="0" hangingPunct="0">
              <a:lnSpc>
                <a:spcPct val="87000"/>
              </a:lnSpc>
              <a:spcBef>
                <a:spcPct val="41000"/>
              </a:spcBef>
              <a:spcAft>
                <a:spcPts val="0"/>
              </a:spcAft>
              <a:buClr>
                <a:srgbClr val="000000"/>
              </a:buClr>
              <a:buSzPct val="60000"/>
              <a:buFont typeface="Wingdings" charset="2"/>
              <a:buNone/>
              <a:tabLst>
                <a:tab pos="1600200" algn="l"/>
              </a:tabLst>
              <a:defRPr/>
            </a:pPr>
            <a:r>
              <a:rPr kumimoji="0" lang="zh-CN" altLang="en-US"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小端方式（</a:t>
            </a:r>
            <a:r>
              <a:rPr kumimoji="0" lang="en-US" altLang="zh-CN"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 Little Endian</a:t>
            </a:r>
            <a:r>
              <a:rPr kumimoji="0" lang="zh-CN" altLang="en-US"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a:t>
            </a:r>
            <a:r>
              <a:rPr kumimoji="0" lang="en-US" altLang="zh-CN"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  LSB</a:t>
            </a:r>
            <a:r>
              <a:rPr kumimoji="0" lang="zh-CN" altLang="en-US"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所在的地址是数的地址</a:t>
            </a:r>
            <a:endParaRPr kumimoji="0" lang="zh-CN" altLang="en-US"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endParaRPr>
          </a:p>
          <a:p>
            <a:pPr marL="342900" marR="0" lvl="0" indent="-342900" defTabSz="914400" eaLnBrk="0" fontAlgn="auto" latinLnBrk="0" hangingPunct="0">
              <a:lnSpc>
                <a:spcPct val="87000"/>
              </a:lnSpc>
              <a:spcBef>
                <a:spcPct val="41000"/>
              </a:spcBef>
              <a:spcAft>
                <a:spcPts val="0"/>
              </a:spcAft>
              <a:buClr>
                <a:srgbClr val="000000"/>
              </a:buClr>
              <a:buSzPct val="60000"/>
              <a:buFont typeface="Wingdings" charset="2"/>
              <a:buNone/>
              <a:tabLst>
                <a:tab pos="1600200" algn="l"/>
              </a:tabLst>
              <a:defRPr/>
            </a:pPr>
            <a:r>
              <a:rPr kumimoji="0" lang="en-US" altLang="zh-CN" sz="18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                      </a:t>
            </a:r>
            <a:r>
              <a:rPr kumimoji="0" lang="en-US" altLang="zh-CN" sz="1800" b="1" i="0" u="none" strike="noStrike" kern="0" cap="none" spc="0" normalizeH="0" baseline="0" noProof="0" dirty="0" smtClean="0">
                <a:ln>
                  <a:noFill/>
                </a:ln>
                <a:solidFill>
                  <a:srgbClr val="A50021"/>
                </a:solidFill>
                <a:effectLst/>
                <a:uLnTx/>
                <a:uFillTx/>
                <a:latin typeface="Comic Sans MS" pitchFamily="2" charset="0"/>
                <a:ea typeface="微软雅黑" pitchFamily="34" charset="-122"/>
              </a:rPr>
              <a:t>e.g. Intel 80x86, DEC VAX</a:t>
            </a:r>
            <a:r>
              <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rPr>
              <a:t> </a:t>
            </a:r>
            <a:endParaRPr kumimoji="0" lang="en-US" altLang="zh-CN" sz="1800" b="1" i="0" u="none" strike="noStrike" kern="0" cap="none" spc="0" normalizeH="0" baseline="0" noProof="0" dirty="0" smtClean="0">
              <a:ln>
                <a:noFill/>
              </a:ln>
              <a:solidFill>
                <a:srgbClr val="000000"/>
              </a:solidFill>
              <a:effectLst/>
              <a:uLnTx/>
              <a:uFillTx/>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blinds(horizontal)">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blinds(horizontal)">
                                      <p:cBhvr>
                                        <p:cTn id="17" dur="500"/>
                                        <p:tgtEl>
                                          <p:spTgt spid="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blinds(horizontal)">
                                      <p:cBhvr>
                                        <p:cTn id="22" dur="500"/>
                                        <p:tgtEl>
                                          <p:spTgt spid="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blinds(horizontal)">
                                      <p:cBhvr>
                                        <p:cTn id="27"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123102" y="764704"/>
            <a:ext cx="8507288" cy="5184576"/>
          </a:xfrm>
        </p:spPr>
        <p:txBody>
          <a:bodyPr/>
          <a:lstStyle/>
          <a:p>
            <a:pPr marL="0" indent="0">
              <a:buNone/>
            </a:pPr>
            <a:r>
              <a:rPr lang="en-US" altLang="zh-CN" dirty="0" smtClean="0"/>
              <a:t>2.6.2</a:t>
            </a:r>
            <a:r>
              <a:rPr lang="zh-CN" altLang="en-US" dirty="0" smtClean="0"/>
              <a:t>数据</a:t>
            </a:r>
            <a:r>
              <a:rPr lang="zh-CN" altLang="en-US" dirty="0"/>
              <a:t>的存储和排列</a:t>
            </a:r>
            <a:r>
              <a:rPr lang="zh-CN" altLang="en-US" dirty="0" smtClean="0"/>
              <a:t>顺序</a:t>
            </a:r>
            <a:endParaRPr lang="en-US" altLang="zh-CN" dirty="0" smtClean="0"/>
          </a:p>
          <a:p>
            <a:r>
              <a:rPr lang="zh-CN" altLang="en-US" sz="2000" b="0" dirty="0" smtClean="0"/>
              <a:t>字</a:t>
            </a:r>
            <a:r>
              <a:rPr lang="zh-CN" altLang="en-US" sz="2000" b="0" dirty="0"/>
              <a:t>的边界对齐</a:t>
            </a:r>
            <a:r>
              <a:rPr lang="zh-CN" altLang="en-US" sz="2000" b="0" dirty="0" smtClean="0"/>
              <a:t>问题</a:t>
            </a:r>
            <a:endParaRPr lang="en-US" altLang="zh-CN" sz="2000" b="0" dirty="0" smtClean="0"/>
          </a:p>
          <a:p>
            <a:pPr lvl="1"/>
            <a:r>
              <a:rPr lang="zh-CN" altLang="en-US" sz="2000" b="0" dirty="0" smtClean="0"/>
              <a:t>目前</a:t>
            </a:r>
            <a:r>
              <a:rPr lang="zh-CN" altLang="en-US" sz="2000" b="0" dirty="0"/>
              <a:t>计算机所用数据字长一般为</a:t>
            </a:r>
            <a:r>
              <a:rPr lang="en-US" altLang="zh-CN" sz="2000" b="0" dirty="0"/>
              <a:t>32</a:t>
            </a:r>
            <a:r>
              <a:rPr lang="zh-CN" altLang="en-US" sz="2000" b="0" dirty="0"/>
              <a:t>位或</a:t>
            </a:r>
            <a:r>
              <a:rPr lang="en-US" altLang="zh-CN" sz="2000" b="0" dirty="0"/>
              <a:t>64</a:t>
            </a:r>
            <a:r>
              <a:rPr lang="zh-CN" altLang="en-US" sz="2000" b="0" dirty="0"/>
              <a:t>位，而存储器地址按字节</a:t>
            </a:r>
            <a:r>
              <a:rPr lang="zh-CN" altLang="en-US" sz="2000" b="0" dirty="0" smtClean="0"/>
              <a:t>编址</a:t>
            </a:r>
            <a:endParaRPr lang="en-US" altLang="zh-CN" sz="2000" b="0" dirty="0" smtClean="0"/>
          </a:p>
          <a:p>
            <a:pPr lvl="1"/>
            <a:r>
              <a:rPr lang="zh-CN" altLang="en-US" sz="2000" b="0" dirty="0" smtClean="0"/>
              <a:t>指令系统</a:t>
            </a:r>
            <a:r>
              <a:rPr lang="zh-CN" altLang="en-US" sz="2000" b="0" dirty="0"/>
              <a:t>支持对字节、半字、字及双字的运算，也有位处理</a:t>
            </a:r>
            <a:r>
              <a:rPr lang="zh-CN" altLang="en-US" sz="2000" b="0" dirty="0" smtClean="0"/>
              <a:t>指令</a:t>
            </a:r>
            <a:endParaRPr lang="en-US" altLang="zh-CN" sz="2000" b="0" dirty="0" smtClean="0"/>
          </a:p>
          <a:p>
            <a:pPr lvl="1"/>
            <a:r>
              <a:rPr lang="zh-CN" altLang="en-US" sz="2000" b="0" dirty="0" smtClean="0"/>
              <a:t>各种</a:t>
            </a:r>
            <a:r>
              <a:rPr lang="zh-CN" altLang="en-US" sz="2000" b="0" dirty="0"/>
              <a:t>不同长度的数据存放时，有两种处理方式</a:t>
            </a:r>
            <a:r>
              <a:rPr lang="en-US" altLang="zh-CN" sz="2000" b="0" dirty="0" smtClean="0"/>
              <a:t>:</a:t>
            </a:r>
            <a:endParaRPr lang="en-US" altLang="zh-CN" sz="2000" b="0" dirty="0" smtClean="0"/>
          </a:p>
          <a:p>
            <a:pPr lvl="2"/>
            <a:r>
              <a:rPr lang="zh-CN" altLang="en-US" sz="2000" b="0" dirty="0" smtClean="0"/>
              <a:t> </a:t>
            </a:r>
            <a:r>
              <a:rPr lang="zh-CN" altLang="en-US" sz="2000" b="0" dirty="0">
                <a:solidFill>
                  <a:srgbClr val="3333FF"/>
                </a:solidFill>
              </a:rPr>
              <a:t>按边界对齐 （假定字的宽度为</a:t>
            </a:r>
            <a:r>
              <a:rPr lang="en-US" altLang="zh-CN" sz="2000" b="0" dirty="0">
                <a:solidFill>
                  <a:srgbClr val="3333FF"/>
                </a:solidFill>
              </a:rPr>
              <a:t>32</a:t>
            </a:r>
            <a:r>
              <a:rPr lang="zh-CN" altLang="en-US" sz="2000" b="0" dirty="0">
                <a:solidFill>
                  <a:srgbClr val="3333FF"/>
                </a:solidFill>
              </a:rPr>
              <a:t>位，按字节编址）</a:t>
            </a:r>
            <a:endParaRPr lang="en-US" altLang="zh-CN" sz="2000" b="0" dirty="0">
              <a:solidFill>
                <a:srgbClr val="3333FF"/>
              </a:solidFill>
            </a:endParaRPr>
          </a:p>
          <a:p>
            <a:pPr lvl="3">
              <a:lnSpc>
                <a:spcPct val="110000"/>
              </a:lnSpc>
              <a:spcBef>
                <a:spcPct val="35000"/>
              </a:spcBef>
            </a:pPr>
            <a:r>
              <a:rPr lang="zh-CN" altLang="en-US" sz="2000" b="0" dirty="0"/>
              <a:t>字地址</a:t>
            </a:r>
            <a:r>
              <a:rPr lang="zh-CN" altLang="en-US" sz="2000" b="0" dirty="0" smtClean="0"/>
              <a:t>：   </a:t>
            </a:r>
            <a:r>
              <a:rPr lang="en-US" altLang="zh-CN" sz="2000" b="0" dirty="0" smtClean="0"/>
              <a:t>4</a:t>
            </a:r>
            <a:r>
              <a:rPr lang="zh-CN" altLang="en-US" sz="2000" b="0" dirty="0"/>
              <a:t>的倍数</a:t>
            </a:r>
            <a:r>
              <a:rPr lang="en-US" altLang="zh-CN" sz="2000" b="0" dirty="0"/>
              <a:t>(</a:t>
            </a:r>
            <a:r>
              <a:rPr lang="zh-CN" altLang="en-US" sz="2000" b="0" dirty="0"/>
              <a:t>低两位为</a:t>
            </a:r>
            <a:r>
              <a:rPr lang="en-US" altLang="zh-CN" sz="2000" b="0" dirty="0"/>
              <a:t>0)</a:t>
            </a:r>
            <a:endParaRPr lang="en-US" altLang="zh-CN" sz="2000" b="0" dirty="0"/>
          </a:p>
          <a:p>
            <a:pPr lvl="3">
              <a:lnSpc>
                <a:spcPct val="110000"/>
              </a:lnSpc>
              <a:spcBef>
                <a:spcPct val="35000"/>
              </a:spcBef>
            </a:pPr>
            <a:r>
              <a:rPr lang="zh-CN" altLang="en-US" sz="2000" b="0" dirty="0"/>
              <a:t>半字地址：</a:t>
            </a:r>
            <a:r>
              <a:rPr lang="en-US" altLang="zh-CN" sz="2000" b="0" dirty="0"/>
              <a:t>2</a:t>
            </a:r>
            <a:r>
              <a:rPr lang="zh-CN" altLang="en-US" sz="2000" b="0" dirty="0"/>
              <a:t>的倍数</a:t>
            </a:r>
            <a:r>
              <a:rPr lang="en-US" altLang="zh-CN" sz="2000" b="0" dirty="0"/>
              <a:t>(</a:t>
            </a:r>
            <a:r>
              <a:rPr lang="zh-CN" altLang="en-US" sz="2000" b="0" dirty="0"/>
              <a:t>低位为</a:t>
            </a:r>
            <a:r>
              <a:rPr lang="en-US" altLang="zh-CN" sz="2000" b="0" dirty="0"/>
              <a:t>0)</a:t>
            </a:r>
            <a:endParaRPr lang="en-US" altLang="zh-CN" sz="2000" b="0" dirty="0"/>
          </a:p>
          <a:p>
            <a:pPr lvl="3">
              <a:lnSpc>
                <a:spcPct val="110000"/>
              </a:lnSpc>
              <a:spcBef>
                <a:spcPct val="35000"/>
              </a:spcBef>
            </a:pPr>
            <a:r>
              <a:rPr lang="zh-CN" altLang="en-US" sz="2000" b="0" dirty="0"/>
              <a:t>字节地址：任意</a:t>
            </a:r>
            <a:endParaRPr lang="zh-CN" altLang="en-US" sz="2000" b="0" dirty="0"/>
          </a:p>
          <a:p>
            <a:pPr lvl="2"/>
            <a:r>
              <a:rPr lang="zh-CN" altLang="en-US" sz="2000" b="0" dirty="0" smtClean="0">
                <a:solidFill>
                  <a:srgbClr val="3333FF"/>
                </a:solidFill>
              </a:rPr>
              <a:t> 不</a:t>
            </a:r>
            <a:r>
              <a:rPr lang="zh-CN" altLang="en-US" sz="2000" b="0" dirty="0">
                <a:solidFill>
                  <a:srgbClr val="3333FF"/>
                </a:solidFill>
              </a:rPr>
              <a:t>按边界对齐</a:t>
            </a:r>
            <a:endParaRPr lang="en-US" altLang="zh-CN" sz="2000" b="0" dirty="0">
              <a:solidFill>
                <a:srgbClr val="3333FF"/>
              </a:solidFill>
            </a:endParaRPr>
          </a:p>
          <a:p>
            <a:pPr marL="914400" lvl="2" indent="0">
              <a:lnSpc>
                <a:spcPct val="110000"/>
              </a:lnSpc>
              <a:spcBef>
                <a:spcPct val="35000"/>
              </a:spcBef>
              <a:buClr>
                <a:srgbClr val="3333FF"/>
              </a:buClr>
              <a:buNone/>
            </a:pPr>
            <a:r>
              <a:rPr lang="en-US" altLang="zh-CN" sz="2000" b="0" dirty="0">
                <a:solidFill>
                  <a:srgbClr val="3333FF"/>
                </a:solidFill>
              </a:rPr>
              <a:t> </a:t>
            </a:r>
            <a:r>
              <a:rPr lang="en-US" altLang="zh-CN" sz="2000" b="0" dirty="0" smtClean="0">
                <a:solidFill>
                  <a:srgbClr val="3333FF"/>
                </a:solidFill>
              </a:rPr>
              <a:t>  </a:t>
            </a:r>
            <a:r>
              <a:rPr lang="zh-CN" altLang="en-US" sz="2000" b="0" dirty="0" smtClean="0">
                <a:solidFill>
                  <a:srgbClr val="CC0000"/>
                </a:solidFill>
              </a:rPr>
              <a:t>坏处</a:t>
            </a:r>
            <a:r>
              <a:rPr lang="zh-CN" altLang="en-US" sz="2000" b="0" dirty="0">
                <a:solidFill>
                  <a:srgbClr val="CC0000"/>
                </a:solidFill>
              </a:rPr>
              <a:t>：可能会增加访存次数</a:t>
            </a:r>
            <a:r>
              <a:rPr lang="zh-CN" altLang="en-US" sz="2000" b="0" dirty="0" smtClean="0">
                <a:solidFill>
                  <a:srgbClr val="CC0000"/>
                </a:solidFill>
              </a:rPr>
              <a:t>！（学了存储器</a:t>
            </a:r>
            <a:r>
              <a:rPr lang="zh-CN" altLang="en-US" sz="2000" b="0" dirty="0">
                <a:solidFill>
                  <a:srgbClr val="CC0000"/>
                </a:solidFill>
              </a:rPr>
              <a:t>组织后会更明白！）</a:t>
            </a:r>
            <a:endParaRPr lang="en-US" altLang="zh-CN" sz="2000" b="0" dirty="0">
              <a:solidFill>
                <a:srgbClr val="CC0000"/>
              </a:solidFill>
            </a:endParaRPr>
          </a:p>
          <a:p>
            <a:pPr marL="0" indent="0">
              <a:buNone/>
            </a:pPr>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Comic Sans MS" pitchFamily="2" charset="0"/>
              </a:rPr>
              <a:t>2.6 </a:t>
            </a:r>
            <a:r>
              <a:rPr lang="zh-CN" altLang="en-US" dirty="0" smtClean="0">
                <a:latin typeface="Comic Sans MS" pitchFamily="2" charset="0"/>
              </a:rPr>
              <a:t>数据的宽度和存储</a:t>
            </a:r>
            <a:endParaRPr lang="zh-CN" altLang="en-US" dirty="0">
              <a:latin typeface="Comic Sans MS" pitchFamily="2" charset="0"/>
            </a:endParaRPr>
          </a:p>
        </p:txBody>
      </p:sp>
      <p:sp>
        <p:nvSpPr>
          <p:cNvPr id="3" name="内容占位符 2"/>
          <p:cNvSpPr>
            <a:spLocks noGrp="1"/>
          </p:cNvSpPr>
          <p:nvPr>
            <p:ph idx="1"/>
          </p:nvPr>
        </p:nvSpPr>
        <p:spPr>
          <a:xfrm>
            <a:off x="157064" y="692696"/>
            <a:ext cx="8435280" cy="5375622"/>
          </a:xfrm>
        </p:spPr>
        <p:txBody>
          <a:bodyPr/>
          <a:lstStyle/>
          <a:p>
            <a:pPr marL="0" indent="0">
              <a:buNone/>
            </a:pPr>
            <a:r>
              <a:rPr lang="en-US" altLang="zh-CN" dirty="0" smtClean="0"/>
              <a:t>2.6.2</a:t>
            </a:r>
            <a:r>
              <a:rPr lang="zh-CN" altLang="en-US" dirty="0" smtClean="0"/>
              <a:t>数据</a:t>
            </a:r>
            <a:r>
              <a:rPr lang="zh-CN" altLang="en-US" dirty="0"/>
              <a:t>的存储和排列</a:t>
            </a:r>
            <a:r>
              <a:rPr lang="zh-CN" altLang="en-US" dirty="0" smtClean="0"/>
              <a:t>顺序</a:t>
            </a:r>
            <a:endParaRPr lang="en-US" altLang="zh-CN" dirty="0" smtClean="0"/>
          </a:p>
          <a:p>
            <a:r>
              <a:rPr lang="zh-CN" altLang="en-US" sz="2000" b="0" dirty="0" smtClean="0"/>
              <a:t>字</a:t>
            </a:r>
            <a:r>
              <a:rPr lang="zh-CN" altLang="en-US" sz="2000" b="0" dirty="0"/>
              <a:t>的边界对齐</a:t>
            </a:r>
            <a:r>
              <a:rPr lang="zh-CN" altLang="en-US" sz="2000" b="0" dirty="0" smtClean="0"/>
              <a:t>问题</a:t>
            </a:r>
            <a:endParaRPr lang="en-US" altLang="zh-CN" sz="2000" b="0"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itchFamily="34" charset="-122"/>
              </a:rPr>
              <a:t>计算机与通信工程学院</a:t>
            </a:r>
            <a:r>
              <a:rPr lang="en-US" altLang="zh-CN" dirty="0" smtClean="0">
                <a:ea typeface="微软雅黑" pitchFamily="34" charset="-122"/>
              </a:rPr>
              <a:t>—</a:t>
            </a:r>
            <a:r>
              <a:rPr lang="zh-CN" altLang="en-US" dirty="0" smtClean="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a:ea typeface="微软雅黑" pitchFamily="34" charset="-122"/>
            </a:endParaRPr>
          </a:p>
        </p:txBody>
      </p:sp>
      <p:sp>
        <p:nvSpPr>
          <p:cNvPr id="7" name="Rectangle 2"/>
          <p:cNvSpPr>
            <a:spLocks noChangeArrowheads="1"/>
          </p:cNvSpPr>
          <p:nvPr/>
        </p:nvSpPr>
        <p:spPr bwMode="auto">
          <a:xfrm>
            <a:off x="259904" y="1484784"/>
            <a:ext cx="7924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10000"/>
              </a:spcBef>
              <a:buClr>
                <a:schemeClr val="tx1"/>
              </a:buClr>
              <a:buSzPct val="60000"/>
              <a:buFont typeface="Wingdings" charset="2"/>
              <a:buChar char="u"/>
              <a:defRPr sz="2200" b="1">
                <a:solidFill>
                  <a:schemeClr val="tx1"/>
                </a:solidFill>
                <a:latin typeface="Arial" charset="0"/>
                <a:ea typeface="宋体" charset="-122"/>
              </a:defRPr>
            </a:lvl1pPr>
            <a:lvl2pPr marL="742950" indent="-285750">
              <a:lnSpc>
                <a:spcPct val="120000"/>
              </a:lnSpc>
              <a:spcBef>
                <a:spcPct val="10000"/>
              </a:spcBef>
              <a:buSzPct val="100000"/>
              <a:buChar char="•"/>
              <a:defRPr sz="2000" b="1">
                <a:solidFill>
                  <a:srgbClr val="0000FF"/>
                </a:solidFill>
                <a:latin typeface="Arial" charset="0"/>
                <a:ea typeface="宋体" charset="-122"/>
              </a:defRPr>
            </a:lvl2pPr>
            <a:lvl3pPr marL="1143000" indent="-228600">
              <a:lnSpc>
                <a:spcPct val="120000"/>
              </a:lnSpc>
              <a:spcBef>
                <a:spcPct val="10000"/>
              </a:spcBef>
              <a:buSzPct val="100000"/>
              <a:buChar char="-"/>
              <a:defRPr b="1">
                <a:solidFill>
                  <a:schemeClr val="tx1"/>
                </a:solidFill>
                <a:latin typeface="Arial" charset="0"/>
                <a:ea typeface="宋体" charset="-122"/>
              </a:defRPr>
            </a:lvl3pPr>
            <a:lvl4pPr marL="1600200" indent="-228600">
              <a:spcBef>
                <a:spcPct val="20000"/>
              </a:spcBef>
              <a:buChar char="–"/>
              <a:defRPr sz="2000">
                <a:solidFill>
                  <a:schemeClr val="tx1"/>
                </a:solidFill>
                <a:latin typeface="Times New Roman" pitchFamily="18" charset="0"/>
                <a:ea typeface="宋体" charset="-122"/>
              </a:defRPr>
            </a:lvl4pPr>
            <a:lvl5pPr marL="2057400" indent="-22860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a:buFont typeface="Wingdings" charset="2"/>
              <a:buNone/>
            </a:pPr>
            <a:r>
              <a:rPr lang="zh-CN" altLang="en-US" sz="2000" b="0" dirty="0" smtClean="0">
                <a:latin typeface="Comic Sans MS" pitchFamily="2" charset="0"/>
                <a:ea typeface="微软雅黑" pitchFamily="34" charset="-122"/>
              </a:rPr>
              <a:t>示例：假设</a:t>
            </a:r>
            <a:r>
              <a:rPr lang="zh-CN" altLang="en-US" sz="2000" b="0" dirty="0">
                <a:latin typeface="Comic Sans MS" pitchFamily="2" charset="0"/>
                <a:ea typeface="微软雅黑" pitchFamily="34" charset="-122"/>
              </a:rPr>
              <a:t>数据顺序：字</a:t>
            </a:r>
            <a:r>
              <a:rPr lang="en-US" altLang="zh-CN" sz="2000" b="0" dirty="0">
                <a:latin typeface="Comic Sans MS" pitchFamily="2" charset="0"/>
                <a:ea typeface="微软雅黑" pitchFamily="34" charset="-122"/>
              </a:rPr>
              <a:t>-</a:t>
            </a:r>
            <a:r>
              <a:rPr lang="zh-CN" altLang="en-US" sz="2000" b="0" dirty="0">
                <a:latin typeface="Comic Sans MS" pitchFamily="2" charset="0"/>
                <a:ea typeface="微软雅黑" pitchFamily="34" charset="-122"/>
              </a:rPr>
              <a:t>半字</a:t>
            </a:r>
            <a:r>
              <a:rPr lang="en-US" altLang="zh-CN" sz="2000" b="0" dirty="0">
                <a:latin typeface="Comic Sans MS" pitchFamily="2" charset="0"/>
                <a:ea typeface="微软雅黑" pitchFamily="34" charset="-122"/>
              </a:rPr>
              <a:t>-</a:t>
            </a:r>
            <a:r>
              <a:rPr lang="zh-CN" altLang="en-US" sz="2000" b="0" dirty="0">
                <a:latin typeface="Comic Sans MS" pitchFamily="2" charset="0"/>
                <a:ea typeface="微软雅黑" pitchFamily="34" charset="-122"/>
              </a:rPr>
              <a:t>双字</a:t>
            </a:r>
            <a:r>
              <a:rPr lang="en-US" altLang="zh-CN" sz="2000" b="0" dirty="0">
                <a:latin typeface="Comic Sans MS" pitchFamily="2" charset="0"/>
                <a:ea typeface="微软雅黑" pitchFamily="34" charset="-122"/>
              </a:rPr>
              <a:t>-</a:t>
            </a:r>
            <a:r>
              <a:rPr lang="zh-CN" altLang="en-US" sz="2000" b="0" dirty="0">
                <a:latin typeface="Comic Sans MS" pitchFamily="2" charset="0"/>
                <a:ea typeface="微软雅黑" pitchFamily="34" charset="-122"/>
              </a:rPr>
              <a:t>字节</a:t>
            </a:r>
            <a:r>
              <a:rPr lang="en-US" altLang="zh-CN" sz="2000" b="0" dirty="0">
                <a:latin typeface="Comic Sans MS" pitchFamily="2" charset="0"/>
                <a:ea typeface="微软雅黑" pitchFamily="34" charset="-122"/>
              </a:rPr>
              <a:t>-</a:t>
            </a:r>
            <a:r>
              <a:rPr lang="zh-CN" altLang="en-US" sz="2000" b="0" dirty="0">
                <a:latin typeface="Comic Sans MS" pitchFamily="2" charset="0"/>
                <a:ea typeface="微软雅黑" pitchFamily="34" charset="-122"/>
              </a:rPr>
              <a:t>半</a:t>
            </a:r>
            <a:r>
              <a:rPr lang="zh-CN" altLang="en-US" sz="2000" b="0" dirty="0" smtClean="0">
                <a:latin typeface="Comic Sans MS" pitchFamily="2" charset="0"/>
                <a:ea typeface="微软雅黑" pitchFamily="34" charset="-122"/>
              </a:rPr>
              <a:t>字</a:t>
            </a:r>
            <a:endParaRPr lang="en-US" altLang="zh-CN" sz="2000" b="0" dirty="0">
              <a:latin typeface="Comic Sans MS" pitchFamily="2" charset="0"/>
              <a:ea typeface="微软雅黑" pitchFamily="34" charset="-122"/>
            </a:endParaRPr>
          </a:p>
          <a:p>
            <a:pPr>
              <a:buFont typeface="Monotype Sorts" pitchFamily="2" charset="2"/>
              <a:buNone/>
            </a:pPr>
            <a:endParaRPr lang="zh-CN" altLang="en-US" sz="1800" dirty="0">
              <a:effectLst>
                <a:outerShdw blurRad="38100" dist="38100" dir="2700000" algn="tl">
                  <a:srgbClr val="C0C0C0"/>
                </a:outerShdw>
              </a:effectLst>
              <a:latin typeface="Comic Sans MS" pitchFamily="2" charset="0"/>
              <a:ea typeface="微软雅黑" pitchFamily="34" charset="-122"/>
            </a:endParaRPr>
          </a:p>
          <a:p>
            <a:pPr>
              <a:buFont typeface="Monotype Sorts" pitchFamily="2" charset="2"/>
              <a:buNone/>
            </a:pPr>
            <a:endParaRPr lang="zh-CN" altLang="en-US" sz="1800" dirty="0">
              <a:effectLst>
                <a:outerShdw blurRad="38100" dist="38100" dir="2700000" algn="tl">
                  <a:srgbClr val="C0C0C0"/>
                </a:outerShdw>
              </a:effectLst>
              <a:latin typeface="Comic Sans MS" pitchFamily="2" charset="0"/>
              <a:ea typeface="微软雅黑" pitchFamily="34" charset="-122"/>
            </a:endParaRPr>
          </a:p>
          <a:p>
            <a:pPr>
              <a:buFont typeface="Monotype Sorts" pitchFamily="2" charset="2"/>
              <a:buNone/>
            </a:pPr>
            <a:r>
              <a:rPr lang="zh-CN" altLang="en-US" sz="2000" dirty="0">
                <a:solidFill>
                  <a:srgbClr val="CC3300"/>
                </a:solidFill>
                <a:effectLst>
                  <a:outerShdw blurRad="38100" dist="38100" dir="2700000" algn="tl">
                    <a:srgbClr val="C0C0C0"/>
                  </a:outerShdw>
                </a:effectLst>
                <a:latin typeface="Comic Sans MS" pitchFamily="2" charset="0"/>
                <a:ea typeface="微软雅黑" pitchFamily="34" charset="-122"/>
              </a:rPr>
              <a:t>      </a:t>
            </a:r>
            <a:r>
              <a:rPr lang="zh-CN" altLang="en-US" sz="2000" dirty="0" smtClean="0">
                <a:solidFill>
                  <a:srgbClr val="CC3300"/>
                </a:solidFill>
                <a:effectLst>
                  <a:outerShdw blurRad="38100" dist="38100" dir="2700000" algn="tl">
                    <a:srgbClr val="C0C0C0"/>
                  </a:outerShdw>
                </a:effectLst>
                <a:latin typeface="Comic Sans MS" pitchFamily="2" charset="0"/>
                <a:ea typeface="微软雅黑" pitchFamily="34" charset="-122"/>
              </a:rPr>
              <a:t>按</a:t>
            </a:r>
            <a:r>
              <a:rPr lang="zh-CN" altLang="en-US" sz="2000" dirty="0">
                <a:solidFill>
                  <a:srgbClr val="CC3300"/>
                </a:solidFill>
                <a:effectLst>
                  <a:outerShdw blurRad="38100" dist="38100" dir="2700000" algn="tl">
                    <a:srgbClr val="C0C0C0"/>
                  </a:outerShdw>
                </a:effectLst>
                <a:latin typeface="Comic Sans MS" pitchFamily="2" charset="0"/>
                <a:ea typeface="微软雅黑" pitchFamily="34" charset="-122"/>
              </a:rPr>
              <a:t>边界对齐</a:t>
            </a:r>
            <a:r>
              <a:rPr lang="zh-CN" altLang="en-US" sz="2000" dirty="0">
                <a:latin typeface="Comic Sans MS" pitchFamily="2" charset="0"/>
                <a:ea typeface="微软雅黑" pitchFamily="34" charset="-122"/>
              </a:rPr>
              <a:t> </a:t>
            </a:r>
            <a:endParaRPr lang="zh-CN" altLang="en-US" sz="2000" dirty="0">
              <a:latin typeface="Comic Sans MS" pitchFamily="2" charset="0"/>
              <a:ea typeface="微软雅黑" pitchFamily="34" charset="-122"/>
            </a:endParaRPr>
          </a:p>
          <a:p>
            <a:pPr>
              <a:buFont typeface="Monotype Sorts" pitchFamily="2" charset="2"/>
              <a:buChar char="l"/>
            </a:pPr>
            <a:endParaRPr lang="zh-CN" altLang="en-US" sz="2000" dirty="0">
              <a:latin typeface="Comic Sans MS" pitchFamily="2" charset="0"/>
              <a:ea typeface="微软雅黑" pitchFamily="34" charset="-122"/>
            </a:endParaRPr>
          </a:p>
          <a:p>
            <a:pPr>
              <a:buFont typeface="Monotype Sorts" pitchFamily="2" charset="2"/>
              <a:buChar char="l"/>
            </a:pPr>
            <a:endParaRPr lang="zh-CN" altLang="en-US" sz="2000" dirty="0">
              <a:latin typeface="Comic Sans MS" pitchFamily="2" charset="0"/>
              <a:ea typeface="微软雅黑" pitchFamily="34" charset="-122"/>
            </a:endParaRPr>
          </a:p>
          <a:p>
            <a:pPr>
              <a:buFont typeface="Monotype Sorts" pitchFamily="2" charset="2"/>
              <a:buChar char="l"/>
            </a:pPr>
            <a:endParaRPr lang="zh-CN" altLang="en-US" sz="2000" dirty="0">
              <a:latin typeface="Comic Sans MS" pitchFamily="2" charset="0"/>
              <a:ea typeface="微软雅黑" pitchFamily="34" charset="-122"/>
            </a:endParaRPr>
          </a:p>
          <a:p>
            <a:pPr>
              <a:buFont typeface="Monotype Sorts" pitchFamily="2" charset="2"/>
              <a:buNone/>
            </a:pPr>
            <a:r>
              <a:rPr lang="zh-CN" altLang="en-US" sz="2000" dirty="0" smtClean="0">
                <a:solidFill>
                  <a:srgbClr val="CC3300"/>
                </a:solidFill>
                <a:effectLst>
                  <a:outerShdw blurRad="38100" dist="38100" dir="2700000" algn="tl">
                    <a:srgbClr val="C0C0C0"/>
                  </a:outerShdw>
                </a:effectLst>
                <a:latin typeface="Comic Sans MS" pitchFamily="2" charset="0"/>
                <a:ea typeface="微软雅黑" pitchFamily="34" charset="-122"/>
              </a:rPr>
              <a:t>      边界</a:t>
            </a:r>
            <a:r>
              <a:rPr lang="zh-CN" altLang="en-US" sz="2000" dirty="0">
                <a:solidFill>
                  <a:srgbClr val="CC3300"/>
                </a:solidFill>
                <a:effectLst>
                  <a:outerShdw blurRad="38100" dist="38100" dir="2700000" algn="tl">
                    <a:srgbClr val="C0C0C0"/>
                  </a:outerShdw>
                </a:effectLst>
                <a:latin typeface="Comic Sans MS" pitchFamily="2" charset="0"/>
                <a:ea typeface="微软雅黑" pitchFamily="34" charset="-122"/>
              </a:rPr>
              <a:t>不对齐</a:t>
            </a:r>
            <a:endParaRPr lang="zh-CN" altLang="en-US" sz="2000" dirty="0">
              <a:solidFill>
                <a:srgbClr val="CC3300"/>
              </a:solidFill>
              <a:latin typeface="Comic Sans MS" pitchFamily="2" charset="0"/>
              <a:ea typeface="微软雅黑" pitchFamily="34" charset="-122"/>
            </a:endParaRPr>
          </a:p>
          <a:p>
            <a:pPr>
              <a:buFont typeface="Monotype Sorts" pitchFamily="2" charset="2"/>
              <a:buChar char="l"/>
            </a:pPr>
            <a:endParaRPr lang="zh-CN" altLang="en-US" sz="1800" dirty="0">
              <a:latin typeface="Comic Sans MS" pitchFamily="2" charset="0"/>
              <a:ea typeface="微软雅黑" pitchFamily="34" charset="-122"/>
            </a:endParaRPr>
          </a:p>
        </p:txBody>
      </p:sp>
      <p:grpSp>
        <p:nvGrpSpPr>
          <p:cNvPr id="8" name="Group 3"/>
          <p:cNvGrpSpPr/>
          <p:nvPr/>
        </p:nvGrpSpPr>
        <p:grpSpPr bwMode="auto">
          <a:xfrm>
            <a:off x="3386138" y="2276872"/>
            <a:ext cx="4930775" cy="1933575"/>
            <a:chOff x="1405" y="981"/>
            <a:chExt cx="3106" cy="1218"/>
          </a:xfrm>
        </p:grpSpPr>
        <p:sp>
          <p:nvSpPr>
            <p:cNvPr id="9" name="Rectangle 4"/>
            <p:cNvSpPr>
              <a:spLocks noChangeArrowheads="1"/>
            </p:cNvSpPr>
            <p:nvPr/>
          </p:nvSpPr>
          <p:spPr bwMode="auto">
            <a:xfrm>
              <a:off x="1881" y="1231"/>
              <a:ext cx="2400" cy="96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0" name="Line 5"/>
            <p:cNvSpPr>
              <a:spLocks noChangeShapeType="1"/>
            </p:cNvSpPr>
            <p:nvPr/>
          </p:nvSpPr>
          <p:spPr bwMode="auto">
            <a:xfrm>
              <a:off x="1881" y="1423"/>
              <a:ext cx="2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1" name="Line 6"/>
            <p:cNvSpPr>
              <a:spLocks noChangeShapeType="1"/>
            </p:cNvSpPr>
            <p:nvPr/>
          </p:nvSpPr>
          <p:spPr bwMode="auto">
            <a:xfrm>
              <a:off x="1881" y="1615"/>
              <a:ext cx="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2" name="Line 7"/>
            <p:cNvSpPr>
              <a:spLocks noChangeShapeType="1"/>
            </p:cNvSpPr>
            <p:nvPr/>
          </p:nvSpPr>
          <p:spPr bwMode="auto">
            <a:xfrm>
              <a:off x="1881" y="1615"/>
              <a:ext cx="2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3" name="Line 8"/>
            <p:cNvSpPr>
              <a:spLocks noChangeShapeType="1"/>
            </p:cNvSpPr>
            <p:nvPr/>
          </p:nvSpPr>
          <p:spPr bwMode="auto">
            <a:xfrm>
              <a:off x="1881" y="1807"/>
              <a:ext cx="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4" name="Line 9"/>
            <p:cNvSpPr>
              <a:spLocks noChangeShapeType="1"/>
            </p:cNvSpPr>
            <p:nvPr/>
          </p:nvSpPr>
          <p:spPr bwMode="auto">
            <a:xfrm>
              <a:off x="1881" y="1999"/>
              <a:ext cx="2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5" name="Line 10"/>
            <p:cNvSpPr>
              <a:spLocks noChangeShapeType="1"/>
            </p:cNvSpPr>
            <p:nvPr/>
          </p:nvSpPr>
          <p:spPr bwMode="auto">
            <a:xfrm>
              <a:off x="3033" y="1231"/>
              <a:ext cx="0" cy="9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6" name="Line 11"/>
            <p:cNvSpPr>
              <a:spLocks noChangeShapeType="1"/>
            </p:cNvSpPr>
            <p:nvPr/>
          </p:nvSpPr>
          <p:spPr bwMode="auto">
            <a:xfrm>
              <a:off x="2457" y="1231"/>
              <a:ext cx="0" cy="9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7" name="Line 12"/>
            <p:cNvSpPr>
              <a:spLocks noChangeShapeType="1"/>
            </p:cNvSpPr>
            <p:nvPr/>
          </p:nvSpPr>
          <p:spPr bwMode="auto">
            <a:xfrm>
              <a:off x="3657" y="1231"/>
              <a:ext cx="0" cy="9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8" name="Line 13"/>
            <p:cNvSpPr>
              <a:spLocks noChangeShapeType="1"/>
            </p:cNvSpPr>
            <p:nvPr/>
          </p:nvSpPr>
          <p:spPr bwMode="auto">
            <a:xfrm>
              <a:off x="2457" y="1231"/>
              <a:ext cx="0" cy="768"/>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19" name="Line 14"/>
            <p:cNvSpPr>
              <a:spLocks noChangeShapeType="1"/>
            </p:cNvSpPr>
            <p:nvPr/>
          </p:nvSpPr>
          <p:spPr bwMode="auto">
            <a:xfrm>
              <a:off x="1881" y="1807"/>
              <a:ext cx="2400" cy="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20" name="Line 15"/>
            <p:cNvSpPr>
              <a:spLocks noChangeShapeType="1"/>
            </p:cNvSpPr>
            <p:nvPr/>
          </p:nvSpPr>
          <p:spPr bwMode="auto">
            <a:xfrm>
              <a:off x="3033" y="1231"/>
              <a:ext cx="0" cy="192"/>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21" name="Line 16"/>
            <p:cNvSpPr>
              <a:spLocks noChangeShapeType="1"/>
            </p:cNvSpPr>
            <p:nvPr/>
          </p:nvSpPr>
          <p:spPr bwMode="auto">
            <a:xfrm>
              <a:off x="3657" y="1231"/>
              <a:ext cx="0" cy="192"/>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22" name="Line 17"/>
            <p:cNvSpPr>
              <a:spLocks noChangeShapeType="1"/>
            </p:cNvSpPr>
            <p:nvPr/>
          </p:nvSpPr>
          <p:spPr bwMode="auto">
            <a:xfrm>
              <a:off x="1881" y="2191"/>
              <a:ext cx="2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23" name="Text Box 18" descr="新闻纸"/>
            <p:cNvSpPr txBox="1">
              <a:spLocks noChangeArrowheads="1"/>
            </p:cNvSpPr>
            <p:nvPr/>
          </p:nvSpPr>
          <p:spPr bwMode="auto">
            <a:xfrm>
              <a:off x="1881" y="1231"/>
              <a:ext cx="2400" cy="192"/>
            </a:xfrm>
            <a:prstGeom prst="rect">
              <a:avLst/>
            </a:prstGeom>
            <a:blipFill dpi="0" rotWithShape="0">
              <a:blip r:embed="rId1"/>
              <a:srcRect/>
              <a:tile tx="0" ty="0" sx="100000" sy="100000" flip="none" algn="tl"/>
            </a:blip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24"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25" name="Text Box 20" descr="信纸"/>
            <p:cNvSpPr txBox="1">
              <a:spLocks noChangeArrowheads="1"/>
            </p:cNvSpPr>
            <p:nvPr/>
          </p:nvSpPr>
          <p:spPr bwMode="auto">
            <a:xfrm>
              <a:off x="1881" y="1615"/>
              <a:ext cx="2400" cy="384"/>
            </a:xfrm>
            <a:prstGeom prst="rect">
              <a:avLst/>
            </a:prstGeom>
            <a:blipFill dpi="0" rotWithShape="0">
              <a:blip r:embed="rId2"/>
              <a:srcRect/>
              <a:tile tx="0" ty="0" sx="100000" sy="100000" flip="none" algn="tl"/>
            </a:blip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26"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27"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28" name="Text Box 23"/>
            <p:cNvSpPr txBox="1">
              <a:spLocks noChangeArrowheads="1"/>
            </p:cNvSpPr>
            <p:nvPr/>
          </p:nvSpPr>
          <p:spPr bwMode="auto">
            <a:xfrm>
              <a:off x="1405" y="1208"/>
              <a:ext cx="393" cy="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80000"/>
                </a:lnSpc>
                <a:spcBef>
                  <a:spcPct val="50000"/>
                </a:spcBef>
              </a:pPr>
              <a:r>
                <a:rPr kumimoji="1" lang="en-US" altLang="zh-CN" sz="2400" b="0" dirty="0" smtClean="0">
                  <a:latin typeface="Comic Sans MS" pitchFamily="2" charset="0"/>
                  <a:ea typeface="微软雅黑" pitchFamily="34" charset="-122"/>
                </a:rPr>
                <a:t>0004081216</a:t>
              </a:r>
              <a:endParaRPr kumimoji="1" lang="en-US" altLang="zh-CN" sz="2400" b="0" dirty="0">
                <a:latin typeface="Comic Sans MS" pitchFamily="2" charset="0"/>
                <a:ea typeface="微软雅黑" pitchFamily="34" charset="-122"/>
              </a:endParaRPr>
            </a:p>
          </p:txBody>
        </p:sp>
        <p:sp>
          <p:nvSpPr>
            <p:cNvPr id="29" name="Text Box 24"/>
            <p:cNvSpPr txBox="1">
              <a:spLocks noChangeArrowheads="1"/>
            </p:cNvSpPr>
            <p:nvPr/>
          </p:nvSpPr>
          <p:spPr bwMode="auto">
            <a:xfrm>
              <a:off x="1881" y="981"/>
              <a:ext cx="26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en-US" altLang="zh-CN" sz="2000" b="0" dirty="0">
                  <a:latin typeface="Comic Sans MS" pitchFamily="2" charset="0"/>
                  <a:ea typeface="微软雅黑" pitchFamily="34" charset="-122"/>
                </a:rPr>
                <a:t>0</a:t>
              </a:r>
              <a:r>
                <a:rPr kumimoji="1" lang="zh-CN" altLang="zh-CN" sz="2000" b="0" dirty="0">
                  <a:latin typeface="Comic Sans MS" pitchFamily="2" charset="0"/>
                  <a:ea typeface="微软雅黑" pitchFamily="34" charset="-122"/>
                </a:rPr>
                <a:t> 字节    1字节     2字节     3字节</a:t>
              </a:r>
              <a:endParaRPr kumimoji="1" lang="zh-CN" altLang="en-US" sz="2400" b="0" dirty="0">
                <a:latin typeface="Comic Sans MS" pitchFamily="2" charset="0"/>
                <a:ea typeface="微软雅黑" pitchFamily="34" charset="-122"/>
              </a:endParaRPr>
            </a:p>
          </p:txBody>
        </p:sp>
        <p:sp>
          <p:nvSpPr>
            <p:cNvPr id="30" name="Line 25"/>
            <p:cNvSpPr>
              <a:spLocks noChangeShapeType="1"/>
            </p:cNvSpPr>
            <p:nvPr/>
          </p:nvSpPr>
          <p:spPr bwMode="auto">
            <a:xfrm>
              <a:off x="2457" y="1231"/>
              <a:ext cx="0" cy="768"/>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31" name="Line 26"/>
            <p:cNvSpPr>
              <a:spLocks noChangeShapeType="1"/>
            </p:cNvSpPr>
            <p:nvPr/>
          </p:nvSpPr>
          <p:spPr bwMode="auto">
            <a:xfrm>
              <a:off x="3033" y="1231"/>
              <a:ext cx="0" cy="19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32" name="Line 27"/>
            <p:cNvSpPr>
              <a:spLocks noChangeShapeType="1"/>
            </p:cNvSpPr>
            <p:nvPr/>
          </p:nvSpPr>
          <p:spPr bwMode="auto">
            <a:xfrm>
              <a:off x="3033" y="1615"/>
              <a:ext cx="0" cy="38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33" name="Line 28"/>
            <p:cNvSpPr>
              <a:spLocks noChangeShapeType="1"/>
            </p:cNvSpPr>
            <p:nvPr/>
          </p:nvSpPr>
          <p:spPr bwMode="auto">
            <a:xfrm>
              <a:off x="3657" y="1615"/>
              <a:ext cx="0" cy="38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34" name="Line 29"/>
            <p:cNvSpPr>
              <a:spLocks noChangeShapeType="1"/>
            </p:cNvSpPr>
            <p:nvPr/>
          </p:nvSpPr>
          <p:spPr bwMode="auto">
            <a:xfrm>
              <a:off x="3657" y="1231"/>
              <a:ext cx="0" cy="19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35" name="Line 30"/>
            <p:cNvSpPr>
              <a:spLocks noChangeShapeType="1"/>
            </p:cNvSpPr>
            <p:nvPr/>
          </p:nvSpPr>
          <p:spPr bwMode="auto">
            <a:xfrm>
              <a:off x="1881" y="1807"/>
              <a:ext cx="24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grpSp>
      <p:grpSp>
        <p:nvGrpSpPr>
          <p:cNvPr id="36" name="Group 31"/>
          <p:cNvGrpSpPr/>
          <p:nvPr/>
        </p:nvGrpSpPr>
        <p:grpSpPr bwMode="auto">
          <a:xfrm>
            <a:off x="3661419" y="4293097"/>
            <a:ext cx="4799013" cy="2074863"/>
            <a:chOff x="1488" y="2556"/>
            <a:chExt cx="3023" cy="1307"/>
          </a:xfrm>
        </p:grpSpPr>
        <p:sp>
          <p:nvSpPr>
            <p:cNvPr id="37" name="Text Box 32"/>
            <p:cNvSpPr txBox="1">
              <a:spLocks noChangeArrowheads="1"/>
            </p:cNvSpPr>
            <p:nvPr/>
          </p:nvSpPr>
          <p:spPr bwMode="auto">
            <a:xfrm>
              <a:off x="1488" y="2874"/>
              <a:ext cx="381"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80000"/>
                </a:lnSpc>
                <a:spcBef>
                  <a:spcPct val="50000"/>
                </a:spcBef>
              </a:pPr>
              <a:r>
                <a:rPr kumimoji="1" lang="en-US" altLang="zh-CN" sz="2400" b="0" dirty="0">
                  <a:latin typeface="Comic Sans MS" pitchFamily="2" charset="0"/>
                  <a:ea typeface="微软雅黑" pitchFamily="34" charset="-122"/>
                </a:rPr>
                <a:t>0004081216</a:t>
              </a:r>
              <a:endParaRPr kumimoji="1" lang="en-US" altLang="zh-CN" sz="2400" b="0" dirty="0">
                <a:latin typeface="Comic Sans MS" pitchFamily="2" charset="0"/>
                <a:ea typeface="微软雅黑" pitchFamily="34" charset="-122"/>
              </a:endParaRPr>
            </a:p>
          </p:txBody>
        </p:sp>
        <p:sp>
          <p:nvSpPr>
            <p:cNvPr id="38" name="Line 33"/>
            <p:cNvSpPr>
              <a:spLocks noChangeShapeType="1"/>
            </p:cNvSpPr>
            <p:nvPr/>
          </p:nvSpPr>
          <p:spPr bwMode="auto">
            <a:xfrm>
              <a:off x="1872" y="3822"/>
              <a:ext cx="2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39" name="Text Box 34" descr="新闻纸"/>
            <p:cNvSpPr txBox="1">
              <a:spLocks noChangeArrowheads="1"/>
            </p:cNvSpPr>
            <p:nvPr/>
          </p:nvSpPr>
          <p:spPr bwMode="auto">
            <a:xfrm>
              <a:off x="1872" y="2862"/>
              <a:ext cx="2400" cy="192"/>
            </a:xfrm>
            <a:prstGeom prst="rect">
              <a:avLst/>
            </a:prstGeom>
            <a:blipFill dpi="0" rotWithShape="0">
              <a:blip r:embed="rId1"/>
              <a:srcRect/>
              <a:tile tx="0" ty="0" sx="100000" sy="100000" flip="none" algn="tl"/>
            </a:blip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40"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41" name="Text Box 36" descr="信纸"/>
            <p:cNvSpPr txBox="1">
              <a:spLocks noChangeArrowheads="1"/>
            </p:cNvSpPr>
            <p:nvPr/>
          </p:nvSpPr>
          <p:spPr bwMode="auto">
            <a:xfrm>
              <a:off x="1872" y="3246"/>
              <a:ext cx="2400" cy="192"/>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42"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43" name="Text Box 38"/>
            <p:cNvSpPr txBox="1">
              <a:spLocks noChangeArrowheads="1"/>
            </p:cNvSpPr>
            <p:nvPr/>
          </p:nvSpPr>
          <p:spPr bwMode="auto">
            <a:xfrm>
              <a:off x="1872" y="2556"/>
              <a:ext cx="26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en-US" altLang="zh-CN" sz="2000" b="0" dirty="0">
                  <a:latin typeface="Comic Sans MS" pitchFamily="2" charset="0"/>
                  <a:ea typeface="微软雅黑" pitchFamily="34" charset="-122"/>
                </a:rPr>
                <a:t>0</a:t>
              </a:r>
              <a:r>
                <a:rPr kumimoji="1" lang="zh-CN" altLang="zh-CN" sz="2000" b="0" dirty="0">
                  <a:latin typeface="Comic Sans MS" pitchFamily="2" charset="0"/>
                  <a:ea typeface="微软雅黑" pitchFamily="34" charset="-122"/>
                </a:rPr>
                <a:t> 字节    1字节     2字节     3字节</a:t>
              </a:r>
              <a:endParaRPr kumimoji="1" lang="zh-CN" altLang="en-US" sz="2400" b="0" dirty="0">
                <a:latin typeface="Comic Sans MS" pitchFamily="2" charset="0"/>
                <a:ea typeface="微软雅黑" pitchFamily="34" charset="-122"/>
              </a:endParaRPr>
            </a:p>
          </p:txBody>
        </p:sp>
        <p:sp>
          <p:nvSpPr>
            <p:cNvPr id="44" name="Rectangle 39"/>
            <p:cNvSpPr>
              <a:spLocks noChangeArrowheads="1"/>
            </p:cNvSpPr>
            <p:nvPr/>
          </p:nvSpPr>
          <p:spPr bwMode="auto">
            <a:xfrm>
              <a:off x="1872" y="2862"/>
              <a:ext cx="2400" cy="96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45" name="Line 40"/>
            <p:cNvSpPr>
              <a:spLocks noChangeShapeType="1"/>
            </p:cNvSpPr>
            <p:nvPr/>
          </p:nvSpPr>
          <p:spPr bwMode="auto">
            <a:xfrm>
              <a:off x="3024" y="2862"/>
              <a:ext cx="0" cy="19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46" name="Line 41"/>
            <p:cNvSpPr>
              <a:spLocks noChangeShapeType="1"/>
            </p:cNvSpPr>
            <p:nvPr/>
          </p:nvSpPr>
          <p:spPr bwMode="auto">
            <a:xfrm>
              <a:off x="3024" y="3246"/>
              <a:ext cx="0" cy="38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47" name="Line 42"/>
            <p:cNvSpPr>
              <a:spLocks noChangeShapeType="1"/>
            </p:cNvSpPr>
            <p:nvPr/>
          </p:nvSpPr>
          <p:spPr bwMode="auto">
            <a:xfrm>
              <a:off x="1872" y="3438"/>
              <a:ext cx="24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48" name="Text Box 43" descr="信纸"/>
            <p:cNvSpPr txBox="1">
              <a:spLocks noChangeArrowheads="1"/>
            </p:cNvSpPr>
            <p:nvPr/>
          </p:nvSpPr>
          <p:spPr bwMode="auto">
            <a:xfrm>
              <a:off x="3024" y="3054"/>
              <a:ext cx="1248" cy="192"/>
            </a:xfrm>
            <a:prstGeom prst="rect">
              <a:avLst/>
            </a:prstGeom>
            <a:blipFill dpi="0" rotWithShape="0">
              <a:blip r:embed="rId2"/>
              <a:srcRect/>
              <a:tile tx="0" ty="0" sx="100000" sy="100000" flip="none" algn="tl"/>
            </a:blipFill>
            <a:ln w="12700">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49" name="Text Box 44" descr="信纸"/>
            <p:cNvSpPr txBox="1">
              <a:spLocks noChangeArrowheads="1"/>
            </p:cNvSpPr>
            <p:nvPr/>
          </p:nvSpPr>
          <p:spPr bwMode="auto">
            <a:xfrm>
              <a:off x="1872" y="3438"/>
              <a:ext cx="1152" cy="192"/>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50" name="Line 45"/>
            <p:cNvSpPr>
              <a:spLocks noChangeShapeType="1"/>
            </p:cNvSpPr>
            <p:nvPr/>
          </p:nvSpPr>
          <p:spPr bwMode="auto">
            <a:xfrm>
              <a:off x="3024" y="3054"/>
              <a:ext cx="124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51" name="Line 46"/>
            <p:cNvSpPr>
              <a:spLocks noChangeShapeType="1"/>
            </p:cNvSpPr>
            <p:nvPr/>
          </p:nvSpPr>
          <p:spPr bwMode="auto">
            <a:xfrm>
              <a:off x="3024" y="3054"/>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52" name="Line 47"/>
            <p:cNvSpPr>
              <a:spLocks noChangeShapeType="1"/>
            </p:cNvSpPr>
            <p:nvPr/>
          </p:nvSpPr>
          <p:spPr bwMode="auto">
            <a:xfrm>
              <a:off x="3024" y="3438"/>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53" name="Line 48"/>
            <p:cNvSpPr>
              <a:spLocks noChangeShapeType="1"/>
            </p:cNvSpPr>
            <p:nvPr/>
          </p:nvSpPr>
          <p:spPr bwMode="auto">
            <a:xfrm>
              <a:off x="1872" y="3438"/>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54" name="Line 49"/>
            <p:cNvSpPr>
              <a:spLocks noChangeShapeType="1"/>
            </p:cNvSpPr>
            <p:nvPr/>
          </p:nvSpPr>
          <p:spPr bwMode="auto">
            <a:xfrm>
              <a:off x="3024" y="3438"/>
              <a:ext cx="124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55" name="Line 50"/>
            <p:cNvSpPr>
              <a:spLocks noChangeShapeType="1"/>
            </p:cNvSpPr>
            <p:nvPr/>
          </p:nvSpPr>
          <p:spPr bwMode="auto">
            <a:xfrm>
              <a:off x="4272" y="3054"/>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56" name="Line 51"/>
            <p:cNvSpPr>
              <a:spLocks noChangeShapeType="1"/>
            </p:cNvSpPr>
            <p:nvPr/>
          </p:nvSpPr>
          <p:spPr bwMode="auto">
            <a:xfrm>
              <a:off x="1872" y="3246"/>
              <a:ext cx="1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57" name="Line 52"/>
            <p:cNvSpPr>
              <a:spLocks noChangeShapeType="1"/>
            </p:cNvSpPr>
            <p:nvPr/>
          </p:nvSpPr>
          <p:spPr bwMode="auto">
            <a:xfrm>
              <a:off x="1872" y="3630"/>
              <a:ext cx="1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58" name="Line 53"/>
            <p:cNvSpPr>
              <a:spLocks noChangeShapeType="1"/>
            </p:cNvSpPr>
            <p:nvPr/>
          </p:nvSpPr>
          <p:spPr bwMode="auto">
            <a:xfrm>
              <a:off x="2448" y="2862"/>
              <a:ext cx="0" cy="768"/>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59" name="Line 54"/>
            <p:cNvSpPr>
              <a:spLocks noChangeShapeType="1"/>
            </p:cNvSpPr>
            <p:nvPr/>
          </p:nvSpPr>
          <p:spPr bwMode="auto">
            <a:xfrm>
              <a:off x="3648" y="2862"/>
              <a:ext cx="0" cy="768"/>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60" name="Line 55"/>
            <p:cNvSpPr>
              <a:spLocks noChangeShapeType="1"/>
            </p:cNvSpPr>
            <p:nvPr/>
          </p:nvSpPr>
          <p:spPr bwMode="auto">
            <a:xfrm>
              <a:off x="1872" y="3438"/>
              <a:ext cx="1152"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sp>
          <p:nvSpPr>
            <p:cNvPr id="61"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62"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latin typeface="Comic Sans MS" pitchFamily="2" charset="0"/>
                <a:ea typeface="微软雅黑" pitchFamily="34" charset="-122"/>
              </a:endParaRPr>
            </a:p>
          </p:txBody>
        </p:sp>
        <p:sp>
          <p:nvSpPr>
            <p:cNvPr id="63" name="Line 58"/>
            <p:cNvSpPr>
              <a:spLocks noChangeShapeType="1"/>
            </p:cNvSpPr>
            <p:nvPr/>
          </p:nvSpPr>
          <p:spPr bwMode="auto">
            <a:xfrm>
              <a:off x="3024" y="3246"/>
              <a:ext cx="1248"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2" charset="0"/>
                <a:ea typeface="微软雅黑" pitchFamily="34" charset="-122"/>
              </a:endParaRPr>
            </a:p>
          </p:txBody>
        </p:sp>
      </p:grpSp>
      <p:sp>
        <p:nvSpPr>
          <p:cNvPr id="64" name="Text Box 60"/>
          <p:cNvSpPr txBox="1">
            <a:spLocks noChangeArrowheads="1"/>
          </p:cNvSpPr>
          <p:nvPr/>
        </p:nvSpPr>
        <p:spPr bwMode="auto">
          <a:xfrm>
            <a:off x="338137" y="1988840"/>
            <a:ext cx="6359525"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dirty="0">
                <a:solidFill>
                  <a:schemeClr val="accent2"/>
                </a:solidFill>
                <a:latin typeface="Comic Sans MS" pitchFamily="2" charset="0"/>
                <a:ea typeface="微软雅黑" pitchFamily="34" charset="-122"/>
              </a:rPr>
              <a:t> </a:t>
            </a:r>
            <a:r>
              <a:rPr lang="zh-CN" altLang="en-US" sz="2000" dirty="0">
                <a:solidFill>
                  <a:srgbClr val="FF0000"/>
                </a:solidFill>
                <a:latin typeface="Comic Sans MS" pitchFamily="2" charset="0"/>
                <a:ea typeface="微软雅黑" pitchFamily="34" charset="-122"/>
              </a:rPr>
              <a:t>如：</a:t>
            </a:r>
            <a:r>
              <a:rPr lang="en-US" altLang="zh-CN" sz="2000" dirty="0" err="1">
                <a:solidFill>
                  <a:srgbClr val="FF0000"/>
                </a:solidFill>
                <a:latin typeface="Comic Sans MS" pitchFamily="2" charset="0"/>
                <a:ea typeface="微软雅黑" pitchFamily="34" charset="-122"/>
              </a:rPr>
              <a:t>int</a:t>
            </a:r>
            <a:r>
              <a:rPr lang="en-US" altLang="zh-CN" sz="2000" dirty="0">
                <a:solidFill>
                  <a:srgbClr val="FF0000"/>
                </a:solidFill>
                <a:latin typeface="Comic Sans MS" pitchFamily="2" charset="0"/>
                <a:ea typeface="微软雅黑" pitchFamily="34" charset="-122"/>
              </a:rPr>
              <a:t> </a:t>
            </a:r>
            <a:r>
              <a:rPr lang="en-US" altLang="zh-CN" sz="2000" dirty="0" err="1">
                <a:solidFill>
                  <a:srgbClr val="FF0000"/>
                </a:solidFill>
                <a:latin typeface="Comic Sans MS" pitchFamily="2" charset="0"/>
                <a:ea typeface="微软雅黑" pitchFamily="34" charset="-122"/>
              </a:rPr>
              <a:t>i</a:t>
            </a:r>
            <a:r>
              <a:rPr lang="en-US" altLang="zh-CN" sz="2000" dirty="0">
                <a:solidFill>
                  <a:srgbClr val="FF0000"/>
                </a:solidFill>
                <a:latin typeface="Comic Sans MS" pitchFamily="2" charset="0"/>
                <a:ea typeface="微软雅黑" pitchFamily="34" charset="-122"/>
              </a:rPr>
              <a:t>, short k, double x, char c, short j,……  </a:t>
            </a:r>
            <a:endParaRPr lang="zh-CN" altLang="en-US" sz="2000" dirty="0">
              <a:solidFill>
                <a:srgbClr val="FF0000"/>
              </a:solidFill>
              <a:latin typeface="Comic Sans MS" pitchFamily="2" charset="0"/>
              <a:ea typeface="微软雅黑" pitchFamily="34" charset="-122"/>
            </a:endParaRPr>
          </a:p>
        </p:txBody>
      </p:sp>
      <p:sp>
        <p:nvSpPr>
          <p:cNvPr id="65" name="Text Box 63"/>
          <p:cNvSpPr txBox="1">
            <a:spLocks noChangeArrowheads="1"/>
          </p:cNvSpPr>
          <p:nvPr/>
        </p:nvSpPr>
        <p:spPr bwMode="auto">
          <a:xfrm>
            <a:off x="993822" y="4680529"/>
            <a:ext cx="1698625"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800" dirty="0">
                <a:solidFill>
                  <a:srgbClr val="3333FF"/>
                </a:solidFill>
                <a:latin typeface="Comic Sans MS" pitchFamily="2" charset="0"/>
                <a:ea typeface="微软雅黑" pitchFamily="34" charset="-122"/>
              </a:rPr>
              <a:t>x</a:t>
            </a:r>
            <a:r>
              <a:rPr lang="zh-CN" altLang="en-US" sz="1800" dirty="0">
                <a:solidFill>
                  <a:srgbClr val="3333FF"/>
                </a:solidFill>
                <a:latin typeface="Comic Sans MS" pitchFamily="2" charset="0"/>
                <a:ea typeface="微软雅黑" pitchFamily="34" charset="-122"/>
              </a:rPr>
              <a:t>：</a:t>
            </a:r>
            <a:r>
              <a:rPr lang="en-US" altLang="zh-CN" sz="1800" dirty="0">
                <a:solidFill>
                  <a:srgbClr val="3333FF"/>
                </a:solidFill>
                <a:latin typeface="Comic Sans MS" pitchFamily="2" charset="0"/>
                <a:ea typeface="微软雅黑" pitchFamily="34" charset="-122"/>
              </a:rPr>
              <a:t>3</a:t>
            </a:r>
            <a:r>
              <a:rPr lang="zh-CN" altLang="en-US" sz="1800" dirty="0">
                <a:solidFill>
                  <a:srgbClr val="3333FF"/>
                </a:solidFill>
                <a:latin typeface="Comic Sans MS" pitchFamily="2" charset="0"/>
                <a:ea typeface="微软雅黑" pitchFamily="34" charset="-122"/>
              </a:rPr>
              <a:t>个周期</a:t>
            </a:r>
            <a:endParaRPr lang="zh-CN" altLang="en-US" sz="1800" dirty="0">
              <a:solidFill>
                <a:srgbClr val="3333FF"/>
              </a:solidFill>
              <a:latin typeface="Comic Sans MS" pitchFamily="2" charset="0"/>
              <a:ea typeface="微软雅黑" pitchFamily="34" charset="-122"/>
            </a:endParaRPr>
          </a:p>
          <a:p>
            <a:pPr>
              <a:spcBef>
                <a:spcPct val="20000"/>
              </a:spcBef>
            </a:pPr>
            <a:r>
              <a:rPr lang="en-US" altLang="zh-CN" sz="1800" dirty="0">
                <a:solidFill>
                  <a:srgbClr val="3333FF"/>
                </a:solidFill>
                <a:latin typeface="Comic Sans MS" pitchFamily="2" charset="0"/>
                <a:ea typeface="微软雅黑" pitchFamily="34" charset="-122"/>
              </a:rPr>
              <a:t>j</a:t>
            </a:r>
            <a:r>
              <a:rPr lang="zh-CN" altLang="en-US" sz="1800" dirty="0">
                <a:solidFill>
                  <a:srgbClr val="3333FF"/>
                </a:solidFill>
                <a:latin typeface="Comic Sans MS" pitchFamily="2" charset="0"/>
                <a:ea typeface="微软雅黑" pitchFamily="34" charset="-122"/>
              </a:rPr>
              <a:t>：</a:t>
            </a:r>
            <a:r>
              <a:rPr lang="en-US" altLang="zh-CN" sz="1800" dirty="0">
                <a:solidFill>
                  <a:srgbClr val="3333FF"/>
                </a:solidFill>
                <a:latin typeface="Comic Sans MS" pitchFamily="2" charset="0"/>
                <a:ea typeface="微软雅黑" pitchFamily="34" charset="-122"/>
              </a:rPr>
              <a:t>2</a:t>
            </a:r>
            <a:r>
              <a:rPr lang="zh-CN" altLang="en-US" sz="1800" dirty="0">
                <a:solidFill>
                  <a:srgbClr val="3333FF"/>
                </a:solidFill>
                <a:latin typeface="Comic Sans MS" pitchFamily="2" charset="0"/>
                <a:ea typeface="微软雅黑" pitchFamily="34" charset="-122"/>
              </a:rPr>
              <a:t>个周期</a:t>
            </a:r>
            <a:endParaRPr lang="zh-CN" altLang="en-US" sz="1800" dirty="0">
              <a:solidFill>
                <a:srgbClr val="3333FF"/>
              </a:solidFill>
              <a:latin typeface="Comic Sans MS" pitchFamily="2" charset="0"/>
              <a:ea typeface="微软雅黑" pitchFamily="34" charset="-122"/>
            </a:endParaRPr>
          </a:p>
        </p:txBody>
      </p:sp>
      <p:sp>
        <p:nvSpPr>
          <p:cNvPr id="66" name="Text Box 64"/>
          <p:cNvSpPr txBox="1">
            <a:spLocks noChangeArrowheads="1"/>
          </p:cNvSpPr>
          <p:nvPr/>
        </p:nvSpPr>
        <p:spPr bwMode="auto">
          <a:xfrm>
            <a:off x="993365" y="3245393"/>
            <a:ext cx="1698625"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800" dirty="0">
                <a:solidFill>
                  <a:srgbClr val="3333FF"/>
                </a:solidFill>
                <a:latin typeface="Comic Sans MS" pitchFamily="2" charset="0"/>
                <a:ea typeface="微软雅黑" pitchFamily="34" charset="-122"/>
              </a:rPr>
              <a:t>x</a:t>
            </a:r>
            <a:r>
              <a:rPr lang="zh-CN" altLang="en-US" sz="1800" dirty="0">
                <a:solidFill>
                  <a:srgbClr val="3333FF"/>
                </a:solidFill>
                <a:latin typeface="Comic Sans MS" pitchFamily="2" charset="0"/>
                <a:ea typeface="微软雅黑" pitchFamily="34" charset="-122"/>
              </a:rPr>
              <a:t>：</a:t>
            </a:r>
            <a:r>
              <a:rPr lang="en-US" altLang="zh-CN" sz="1800" dirty="0">
                <a:solidFill>
                  <a:srgbClr val="3333FF"/>
                </a:solidFill>
                <a:latin typeface="Comic Sans MS" pitchFamily="2" charset="0"/>
                <a:ea typeface="微软雅黑" pitchFamily="34" charset="-122"/>
              </a:rPr>
              <a:t>2</a:t>
            </a:r>
            <a:r>
              <a:rPr lang="zh-CN" altLang="en-US" sz="1800" dirty="0">
                <a:solidFill>
                  <a:srgbClr val="3333FF"/>
                </a:solidFill>
                <a:latin typeface="Comic Sans MS" pitchFamily="2" charset="0"/>
                <a:ea typeface="微软雅黑" pitchFamily="34" charset="-122"/>
              </a:rPr>
              <a:t>个周期</a:t>
            </a:r>
            <a:endParaRPr lang="zh-CN" altLang="en-US" sz="1800" dirty="0">
              <a:solidFill>
                <a:srgbClr val="3333FF"/>
              </a:solidFill>
              <a:latin typeface="Comic Sans MS" pitchFamily="2" charset="0"/>
              <a:ea typeface="微软雅黑" pitchFamily="34" charset="-122"/>
            </a:endParaRPr>
          </a:p>
          <a:p>
            <a:pPr>
              <a:spcBef>
                <a:spcPct val="20000"/>
              </a:spcBef>
            </a:pPr>
            <a:r>
              <a:rPr lang="en-US" altLang="zh-CN" sz="1800" dirty="0">
                <a:solidFill>
                  <a:srgbClr val="3333FF"/>
                </a:solidFill>
                <a:latin typeface="Comic Sans MS" pitchFamily="2" charset="0"/>
                <a:ea typeface="微软雅黑" pitchFamily="34" charset="-122"/>
              </a:rPr>
              <a:t>j</a:t>
            </a:r>
            <a:r>
              <a:rPr lang="zh-CN" altLang="en-US" sz="1800" dirty="0">
                <a:solidFill>
                  <a:srgbClr val="3333FF"/>
                </a:solidFill>
                <a:latin typeface="Comic Sans MS" pitchFamily="2" charset="0"/>
                <a:ea typeface="微软雅黑" pitchFamily="34" charset="-122"/>
              </a:rPr>
              <a:t>：</a:t>
            </a:r>
            <a:r>
              <a:rPr lang="en-US" altLang="zh-CN" sz="1800" dirty="0">
                <a:solidFill>
                  <a:srgbClr val="3333FF"/>
                </a:solidFill>
                <a:latin typeface="Comic Sans MS" pitchFamily="2" charset="0"/>
                <a:ea typeface="微软雅黑" pitchFamily="34" charset="-122"/>
              </a:rPr>
              <a:t>1</a:t>
            </a:r>
            <a:r>
              <a:rPr lang="zh-CN" altLang="en-US" sz="1800" dirty="0">
                <a:solidFill>
                  <a:srgbClr val="3333FF"/>
                </a:solidFill>
                <a:latin typeface="Comic Sans MS" pitchFamily="2" charset="0"/>
                <a:ea typeface="微软雅黑" pitchFamily="34" charset="-122"/>
              </a:rPr>
              <a:t>个周期</a:t>
            </a:r>
            <a:endParaRPr lang="zh-CN" altLang="en-US" sz="1800" dirty="0">
              <a:solidFill>
                <a:srgbClr val="3333FF"/>
              </a:solidFill>
              <a:latin typeface="Comic Sans MS" pitchFamily="2" charset="0"/>
              <a:ea typeface="微软雅黑" pitchFamily="34" charset="-122"/>
            </a:endParaRPr>
          </a:p>
        </p:txBody>
      </p:sp>
      <p:sp>
        <p:nvSpPr>
          <p:cNvPr id="67" name="Text Box 65"/>
          <p:cNvSpPr txBox="1">
            <a:spLocks noChangeArrowheads="1"/>
          </p:cNvSpPr>
          <p:nvPr/>
        </p:nvSpPr>
        <p:spPr bwMode="auto">
          <a:xfrm>
            <a:off x="692169" y="5478819"/>
            <a:ext cx="200501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800" dirty="0">
                <a:solidFill>
                  <a:srgbClr val="CC0000"/>
                </a:solidFill>
                <a:latin typeface="Comic Sans MS" pitchFamily="2" charset="0"/>
                <a:ea typeface="微软雅黑" pitchFamily="34" charset="-122"/>
              </a:rPr>
              <a:t>增加了访存次数！</a:t>
            </a:r>
            <a:endParaRPr lang="zh-CN" altLang="en-US" sz="1800" dirty="0">
              <a:solidFill>
                <a:srgbClr val="CC0000"/>
              </a:solidFill>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blinds(horizontal)">
                                      <p:cBhvr>
                                        <p:cTn id="17" dur="500"/>
                                        <p:tgtEl>
                                          <p:spTgt spid="66">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6">
                                            <p:txEl>
                                              <p:pRg st="1" end="1"/>
                                            </p:txEl>
                                          </p:spTgt>
                                        </p:tgtEl>
                                        <p:attrNameLst>
                                          <p:attrName>style.visibility</p:attrName>
                                        </p:attrNameLst>
                                      </p:cBhvr>
                                      <p:to>
                                        <p:strVal val="visible"/>
                                      </p:to>
                                    </p:set>
                                    <p:animEffect transition="in" filter="blinds(horizontal)">
                                      <p:cBhvr>
                                        <p:cTn id="20" dur="500"/>
                                        <p:tgtEl>
                                          <p:spTgt spid="6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5">
                                            <p:txEl>
                                              <p:pRg st="0" end="0"/>
                                            </p:txEl>
                                          </p:spTgt>
                                        </p:tgtEl>
                                        <p:attrNameLst>
                                          <p:attrName>style.visibility</p:attrName>
                                        </p:attrNameLst>
                                      </p:cBhvr>
                                      <p:to>
                                        <p:strVal val="visible"/>
                                      </p:to>
                                    </p:set>
                                    <p:animEffect transition="in" filter="blinds(horizontal)">
                                      <p:cBhvr>
                                        <p:cTn id="25" dur="500"/>
                                        <p:tgtEl>
                                          <p:spTgt spid="65">
                                            <p:txEl>
                                              <p:pRg st="0" end="0"/>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5">
                                            <p:txEl>
                                              <p:pRg st="1" end="1"/>
                                            </p:txEl>
                                          </p:spTgt>
                                        </p:tgtEl>
                                        <p:attrNameLst>
                                          <p:attrName>style.visibility</p:attrName>
                                        </p:attrNameLst>
                                      </p:cBhvr>
                                      <p:to>
                                        <p:strVal val="visible"/>
                                      </p:to>
                                    </p:set>
                                    <p:animEffect transition="in" filter="blinds(horizontal)">
                                      <p:cBhvr>
                                        <p:cTn id="28" dur="500"/>
                                        <p:tgtEl>
                                          <p:spTgt spid="6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allAtOnce"/>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07504" y="44624"/>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itchFamily="2"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2" charset="-122"/>
              </a:defRPr>
            </a:lvl2pPr>
            <a:lvl3pPr algn="ctr" rtl="0" eaLnBrk="0" fontAlgn="base" hangingPunct="0">
              <a:spcBef>
                <a:spcPct val="0"/>
              </a:spcBef>
              <a:spcAft>
                <a:spcPct val="0"/>
              </a:spcAft>
              <a:defRPr sz="4000" b="1">
                <a:solidFill>
                  <a:srgbClr val="CC3300"/>
                </a:solidFill>
                <a:latin typeface="Arial" charset="0"/>
                <a:ea typeface="黑体" pitchFamily="2" charset="-122"/>
              </a:defRPr>
            </a:lvl3pPr>
            <a:lvl4pPr algn="ctr" rtl="0" eaLnBrk="0" fontAlgn="base" hangingPunct="0">
              <a:spcBef>
                <a:spcPct val="0"/>
              </a:spcBef>
              <a:spcAft>
                <a:spcPct val="0"/>
              </a:spcAft>
              <a:defRPr sz="4000" b="1">
                <a:solidFill>
                  <a:srgbClr val="CC3300"/>
                </a:solidFill>
                <a:latin typeface="Arial" charset="0"/>
                <a:ea typeface="黑体" pitchFamily="2" charset="-122"/>
              </a:defRPr>
            </a:lvl4pPr>
            <a:lvl5pPr algn="ctr" rtl="0" eaLnBrk="0" fontAlgn="base" hangingPunct="0">
              <a:spcBef>
                <a:spcPct val="0"/>
              </a:spcBef>
              <a:spcAft>
                <a:spcPct val="0"/>
              </a:spcAft>
              <a:defRPr sz="4000" b="1">
                <a:solidFill>
                  <a:srgbClr val="CC3300"/>
                </a:solidFill>
                <a:latin typeface="Arial" charset="0"/>
                <a:ea typeface="黑体" pitchFamily="2" charset="-122"/>
              </a:defRPr>
            </a:lvl5pPr>
            <a:lvl6pPr marL="457200" algn="ctr" rtl="0" fontAlgn="base">
              <a:spcBef>
                <a:spcPct val="0"/>
              </a:spcBef>
              <a:spcAft>
                <a:spcPct val="0"/>
              </a:spcAft>
              <a:defRPr sz="4000" b="1">
                <a:solidFill>
                  <a:srgbClr val="CC3300"/>
                </a:solidFill>
                <a:latin typeface="Arial" charset="0"/>
                <a:ea typeface="宋体" charset="-122"/>
              </a:defRPr>
            </a:lvl6pPr>
            <a:lvl7pPr marL="914400" algn="ctr" rtl="0" fontAlgn="base">
              <a:spcBef>
                <a:spcPct val="0"/>
              </a:spcBef>
              <a:spcAft>
                <a:spcPct val="0"/>
              </a:spcAft>
              <a:defRPr sz="4000" b="1">
                <a:solidFill>
                  <a:srgbClr val="CC3300"/>
                </a:solidFill>
                <a:latin typeface="Arial" charset="0"/>
                <a:ea typeface="宋体" charset="-122"/>
              </a:defRPr>
            </a:lvl7pPr>
            <a:lvl8pPr marL="1371600" algn="ctr" rtl="0" fontAlgn="base">
              <a:spcBef>
                <a:spcPct val="0"/>
              </a:spcBef>
              <a:spcAft>
                <a:spcPct val="0"/>
              </a:spcAft>
              <a:defRPr sz="4000" b="1">
                <a:solidFill>
                  <a:srgbClr val="CC3300"/>
                </a:solidFill>
                <a:latin typeface="Arial" charset="0"/>
                <a:ea typeface="宋体" charset="-122"/>
              </a:defRPr>
            </a:lvl8pPr>
            <a:lvl9pPr marL="1828800" algn="ctr" rtl="0" fontAlgn="base">
              <a:spcBef>
                <a:spcPct val="0"/>
              </a:spcBef>
              <a:spcAft>
                <a:spcPct val="0"/>
              </a:spcAft>
              <a:defRPr sz="4000" b="1">
                <a:solidFill>
                  <a:srgbClr val="CC3300"/>
                </a:solidFill>
                <a:latin typeface="Arial" charset="0"/>
                <a:ea typeface="宋体" charset="-122"/>
              </a:defRPr>
            </a:lvl9pPr>
          </a:lstStyle>
          <a:p>
            <a:pPr algn="l">
              <a:defRPr/>
            </a:pPr>
            <a:r>
              <a:rPr lang="en-US" altLang="zh-CN" kern="0" dirty="0" smtClean="0">
                <a:solidFill>
                  <a:srgbClr val="FF0000"/>
                </a:solidFill>
                <a:latin typeface="Comic Sans MS" pitchFamily="2" charset="0"/>
              </a:rPr>
              <a:t>2016</a:t>
            </a:r>
            <a:r>
              <a:rPr lang="zh-CN" altLang="en-US" kern="0" dirty="0" smtClean="0">
                <a:solidFill>
                  <a:srgbClr val="FF0000"/>
                </a:solidFill>
                <a:latin typeface="Comic Sans MS" pitchFamily="2" charset="0"/>
              </a:rPr>
              <a:t>考研题</a:t>
            </a:r>
            <a:endParaRPr lang="zh-CN" altLang="en-US" kern="0" dirty="0" smtClean="0">
              <a:solidFill>
                <a:srgbClr val="FF0000"/>
              </a:solidFill>
              <a:latin typeface="Comic Sans MS" pitchFamily="2"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052736"/>
            <a:ext cx="9036496" cy="555797"/>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19175"/>
            <a:ext cx="4686300" cy="609600"/>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692696"/>
            <a:ext cx="8507288" cy="5184576"/>
          </a:xfrm>
        </p:spPr>
        <p:txBody>
          <a:bodyPr/>
          <a:lstStyle/>
          <a:p>
            <a:pPr>
              <a:buFont typeface="Wingdings" charset="2"/>
              <a:buChar char="Ø"/>
            </a:pPr>
            <a:r>
              <a:rPr lang="zh-CN" altLang="en-US" dirty="0"/>
              <a:t>为什么要进行数据的错误检测与校正？</a:t>
            </a:r>
            <a:endParaRPr lang="zh-CN" altLang="en-US" dirty="0"/>
          </a:p>
          <a:p>
            <a:r>
              <a:rPr lang="zh-CN" altLang="en-US" sz="2000" b="0" dirty="0"/>
              <a:t>计算、存取和传送时，由于元器件故障或噪音干扰等原因会出现差错。措施：</a:t>
            </a:r>
            <a:endParaRPr lang="zh-CN" altLang="en-US" sz="2000" b="0" dirty="0"/>
          </a:p>
          <a:p>
            <a:pPr lvl="1"/>
            <a:r>
              <a:rPr lang="zh-CN" altLang="en-US" sz="2000" b="0" dirty="0" smtClean="0"/>
              <a:t>从</a:t>
            </a:r>
            <a:r>
              <a:rPr lang="zh-CN" altLang="en-US" sz="2000" b="0" dirty="0"/>
              <a:t>计算机硬件本身的可靠性入手，在电路、电源、布线等各方面采取必要的措施，提高计算机的抗干扰能力；</a:t>
            </a:r>
            <a:endParaRPr lang="zh-CN" altLang="en-US" sz="2000" b="0" dirty="0"/>
          </a:p>
          <a:p>
            <a:pPr lvl="1"/>
            <a:r>
              <a:rPr lang="zh-CN" altLang="en-US" sz="2000" b="0" dirty="0" smtClean="0"/>
              <a:t>采取</a:t>
            </a:r>
            <a:r>
              <a:rPr lang="zh-CN" altLang="en-US" sz="2000" b="0" dirty="0"/>
              <a:t>相应的数据检错和校正措施，自动地发现并纠正错误</a:t>
            </a:r>
            <a:r>
              <a:rPr lang="zh-CN" altLang="en-US" sz="2000" b="0" dirty="0" smtClean="0"/>
              <a:t>。</a:t>
            </a:r>
            <a:endParaRPr lang="en-US" altLang="zh-CN" sz="2000" b="0" dirty="0" smtClean="0"/>
          </a:p>
          <a:p>
            <a:r>
              <a:rPr lang="zh-CN" altLang="en-US" sz="2000" b="0" dirty="0">
                <a:solidFill>
                  <a:srgbClr val="C00000"/>
                </a:solidFill>
              </a:rPr>
              <a:t>如何进行错误检测与校正</a:t>
            </a:r>
            <a:r>
              <a:rPr lang="zh-CN" altLang="en-US" sz="2000" b="0" dirty="0" smtClean="0">
                <a:solidFill>
                  <a:srgbClr val="C00000"/>
                </a:solidFill>
              </a:rPr>
              <a:t>？</a:t>
            </a:r>
            <a:endParaRPr lang="en-US" altLang="zh-CN" sz="2000" b="0" dirty="0" smtClean="0">
              <a:solidFill>
                <a:srgbClr val="C00000"/>
              </a:solidFill>
            </a:endParaRPr>
          </a:p>
          <a:p>
            <a:pPr lvl="1"/>
            <a:r>
              <a:rPr lang="zh-CN" altLang="en-US" sz="2000" b="0" dirty="0"/>
              <a:t>大多采用“冗余校验”思想，即除原数据信息外，还增加若干位编码，这些新增的代码被称为</a:t>
            </a:r>
            <a:r>
              <a:rPr lang="zh-CN" altLang="en-US" sz="2000" b="0" dirty="0">
                <a:solidFill>
                  <a:srgbClr val="0000CC"/>
                </a:solidFill>
              </a:rPr>
              <a:t>校验位</a:t>
            </a:r>
            <a:r>
              <a:rPr lang="zh-CN" altLang="en-US" sz="2000" b="0" dirty="0"/>
              <a:t>。</a:t>
            </a:r>
            <a:endParaRPr lang="zh-CN" altLang="en-US" sz="2000" b="0" dirty="0"/>
          </a:p>
          <a:p>
            <a:pPr lvl="1"/>
            <a:endParaRPr lang="en-US" altLang="zh-CN" sz="1800" b="0" dirty="0" smtClean="0"/>
          </a:p>
          <a:p>
            <a:endParaRPr lang="zh-CN" altLang="en-US" sz="2000" b="0" dirty="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88588" y="712023"/>
            <a:ext cx="8507288" cy="5184576"/>
          </a:xfrm>
        </p:spPr>
        <p:txBody>
          <a:bodyPr/>
          <a:lstStyle/>
          <a:p>
            <a:pPr>
              <a:buFont typeface="Wingdings" charset="2"/>
              <a:buChar char="Ø"/>
            </a:pPr>
            <a:r>
              <a:rPr lang="zh-CN" altLang="en-US" dirty="0"/>
              <a:t>为什么要进行数据的错误检测与校正？</a:t>
            </a:r>
            <a:endParaRPr lang="zh-CN" altLang="en-US" dirty="0"/>
          </a:p>
          <a:p>
            <a:r>
              <a:rPr lang="zh-CN" altLang="en-US" sz="2000" b="0" dirty="0"/>
              <a:t>计算、存取和传送时，由于元器件故障或噪音干扰等原因会出现差错</a:t>
            </a:r>
            <a:r>
              <a:rPr lang="zh-CN" altLang="en-US" sz="2000" b="0" dirty="0" smtClean="0"/>
              <a:t>。</a:t>
            </a:r>
            <a:endParaRPr lang="zh-CN" altLang="en-US" sz="2000" b="0" dirty="0"/>
          </a:p>
          <a:p>
            <a:r>
              <a:rPr lang="zh-CN" altLang="en-US" sz="2000" b="0" dirty="0" smtClean="0"/>
              <a:t>如何</a:t>
            </a:r>
            <a:r>
              <a:rPr lang="zh-CN" altLang="en-US" sz="2000" b="0" dirty="0"/>
              <a:t>进行错误检测与校正</a:t>
            </a:r>
            <a:r>
              <a:rPr lang="zh-CN" altLang="en-US" sz="2000" b="0" dirty="0" smtClean="0"/>
              <a:t>？</a:t>
            </a:r>
            <a:endParaRPr lang="en-US" altLang="zh-CN" sz="2000" b="0" dirty="0" smtClean="0"/>
          </a:p>
          <a:p>
            <a:pPr lvl="1"/>
            <a:r>
              <a:rPr lang="zh-CN" altLang="en-US" sz="2000" b="0" dirty="0"/>
              <a:t>大多采用“冗余校验”思想，即除原数据信息外，还增加若干位编码，这些新增的代码被称为</a:t>
            </a:r>
            <a:r>
              <a:rPr lang="zh-CN" altLang="en-US" sz="2000" b="0" dirty="0">
                <a:solidFill>
                  <a:srgbClr val="0000CC"/>
                </a:solidFill>
              </a:rPr>
              <a:t>校验位</a:t>
            </a:r>
            <a:r>
              <a:rPr lang="zh-CN" altLang="en-US" sz="2000" b="0" dirty="0"/>
              <a:t>。</a:t>
            </a:r>
            <a:endParaRPr lang="zh-CN" altLang="en-US" sz="2000" b="0" dirty="0"/>
          </a:p>
          <a:p>
            <a:pPr lvl="1"/>
            <a:endParaRPr lang="en-US" altLang="zh-CN" sz="1800" b="0" dirty="0" smtClean="0"/>
          </a:p>
          <a:p>
            <a:endParaRPr lang="zh-CN" altLang="en-US" sz="2000" b="0" dirty="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7" name="图片 6"/>
          <p:cNvPicPr>
            <a:picLocks noChangeAspect="1"/>
          </p:cNvPicPr>
          <p:nvPr/>
        </p:nvPicPr>
        <p:blipFill>
          <a:blip r:embed="rId1"/>
          <a:stretch>
            <a:fillRect/>
          </a:stretch>
        </p:blipFill>
        <p:spPr>
          <a:xfrm>
            <a:off x="827584" y="3140968"/>
            <a:ext cx="7029297" cy="2755631"/>
          </a:xfrm>
          <a:prstGeom prst="rect">
            <a:avLst/>
          </a:prstGeom>
        </p:spPr>
      </p:pic>
      <p:sp>
        <p:nvSpPr>
          <p:cNvPr id="8" name="五边形 7"/>
          <p:cNvSpPr/>
          <p:nvPr/>
        </p:nvSpPr>
        <p:spPr>
          <a:xfrm>
            <a:off x="7308304" y="5949280"/>
            <a:ext cx="720080" cy="21602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hlinkClick r:id="rId2" action="ppaction://hlinksldjump"/>
              </a:rPr>
              <a:t>返回</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5851"/>
            <a:ext cx="8229600" cy="774720"/>
          </a:xfrm>
        </p:spPr>
        <p:txBody>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79512" y="772804"/>
            <a:ext cx="8507288" cy="5184576"/>
          </a:xfrm>
        </p:spPr>
        <p:txBody>
          <a:bodyPr/>
          <a:lstStyle/>
          <a:p>
            <a:pPr>
              <a:buFont typeface="Wingdings" charset="2"/>
              <a:buChar char="Ø"/>
            </a:pPr>
            <a:r>
              <a:rPr lang="zh-CN" altLang="en-US" dirty="0" smtClean="0"/>
              <a:t>数据检验</a:t>
            </a:r>
            <a:r>
              <a:rPr lang="en-US" altLang="zh-CN" dirty="0" smtClean="0"/>
              <a:t>/</a:t>
            </a:r>
            <a:r>
              <a:rPr lang="zh-CN" altLang="en-US" dirty="0" smtClean="0"/>
              <a:t>校验过程</a:t>
            </a:r>
            <a:r>
              <a:rPr lang="zh-CN" altLang="en-US" dirty="0"/>
              <a:t>？</a:t>
            </a:r>
            <a:endParaRPr lang="zh-CN" altLang="en-US" dirty="0"/>
          </a:p>
          <a:p>
            <a:pPr>
              <a:lnSpc>
                <a:spcPct val="125000"/>
              </a:lnSpc>
            </a:pPr>
            <a:r>
              <a:rPr lang="zh-CN" altLang="en-US" sz="2000" b="0" dirty="0"/>
              <a:t>数据被存入存储器或从源部件传输时，对数据</a:t>
            </a:r>
            <a:r>
              <a:rPr lang="en-US" altLang="zh-CN" sz="2000" b="0" dirty="0"/>
              <a:t>M</a:t>
            </a:r>
            <a:r>
              <a:rPr lang="zh-CN" altLang="en-US" sz="2000" b="0" dirty="0"/>
              <a:t>进行某种运算（用函数</a:t>
            </a:r>
            <a:r>
              <a:rPr lang="en-US" altLang="zh-CN" sz="2000" b="0" dirty="0"/>
              <a:t>f </a:t>
            </a:r>
            <a:r>
              <a:rPr lang="zh-CN" altLang="en-US" sz="2000" b="0" dirty="0"/>
              <a:t>表示），以产生相应的代码</a:t>
            </a:r>
            <a:r>
              <a:rPr lang="en-US" altLang="zh-CN" sz="2000" b="0" dirty="0"/>
              <a:t>P= f (M)</a:t>
            </a:r>
            <a:r>
              <a:rPr lang="zh-CN" altLang="en-US" sz="2000" b="0" dirty="0"/>
              <a:t>，这里</a:t>
            </a:r>
            <a:r>
              <a:rPr lang="en-US" altLang="zh-CN" sz="2000" b="0" dirty="0"/>
              <a:t>P</a:t>
            </a:r>
            <a:r>
              <a:rPr lang="zh-CN" altLang="en-US" sz="2000" b="0" dirty="0"/>
              <a:t>就是</a:t>
            </a:r>
            <a:r>
              <a:rPr lang="zh-CN" altLang="en-US" sz="2000" b="0" dirty="0">
                <a:solidFill>
                  <a:srgbClr val="0000CC"/>
                </a:solidFill>
              </a:rPr>
              <a:t>校验位</a:t>
            </a:r>
            <a:r>
              <a:rPr lang="zh-CN" altLang="en-US" sz="2000" b="0" dirty="0"/>
              <a:t>。这样</a:t>
            </a:r>
            <a:r>
              <a:rPr lang="zh-CN" altLang="en-US" sz="2000" b="0" dirty="0">
                <a:solidFill>
                  <a:srgbClr val="0000CC"/>
                </a:solidFill>
              </a:rPr>
              <a:t>原数据信息</a:t>
            </a:r>
            <a:r>
              <a:rPr lang="zh-CN" altLang="en-US" sz="2000" b="0" dirty="0"/>
              <a:t>和相应的</a:t>
            </a:r>
            <a:r>
              <a:rPr lang="zh-CN" altLang="en-US" sz="2000" b="0" dirty="0">
                <a:solidFill>
                  <a:srgbClr val="0000CC"/>
                </a:solidFill>
              </a:rPr>
              <a:t>校验位</a:t>
            </a:r>
            <a:r>
              <a:rPr lang="zh-CN" altLang="en-US" sz="2000" b="0" dirty="0"/>
              <a:t>一起被存储或传送。当数据被读出或传送到终部件时，和数据信息一起被存储或传送的校验位也被得到，用于检错和纠错。假定读出后的数据为</a:t>
            </a:r>
            <a:r>
              <a:rPr lang="en-US" altLang="zh-CN" sz="2000" b="0" dirty="0"/>
              <a:t>M’</a:t>
            </a:r>
            <a:r>
              <a:rPr lang="zh-CN" altLang="en-US" sz="2000" b="0" dirty="0"/>
              <a:t>，通过同样的运算</a:t>
            </a:r>
            <a:r>
              <a:rPr lang="en-US" altLang="zh-CN" sz="2000" b="0" dirty="0"/>
              <a:t>f </a:t>
            </a:r>
            <a:r>
              <a:rPr lang="zh-CN" altLang="en-US" sz="2000" b="0" dirty="0"/>
              <a:t>对</a:t>
            </a:r>
            <a:r>
              <a:rPr lang="en-US" altLang="zh-CN" sz="2000" b="0" dirty="0"/>
              <a:t>M’</a:t>
            </a:r>
            <a:r>
              <a:rPr lang="zh-CN" altLang="en-US" sz="2000" b="0" dirty="0"/>
              <a:t>也得到一个新的校验位</a:t>
            </a:r>
            <a:r>
              <a:rPr lang="en-US" altLang="zh-CN" sz="2000" b="0" dirty="0"/>
              <a:t>P’=f (M’)</a:t>
            </a:r>
            <a:r>
              <a:rPr lang="zh-CN" altLang="en-US" sz="2000" b="0" dirty="0"/>
              <a:t>，假定原来被存储的校验位</a:t>
            </a:r>
            <a:r>
              <a:rPr lang="en-US" altLang="zh-CN" sz="2000" b="0" dirty="0"/>
              <a:t>P</a:t>
            </a:r>
            <a:r>
              <a:rPr lang="zh-CN" altLang="en-US" sz="2000" b="0" dirty="0"/>
              <a:t>取出后其值为</a:t>
            </a:r>
            <a:r>
              <a:rPr lang="en-US" altLang="zh-CN" sz="2000" b="0" dirty="0"/>
              <a:t>P’’</a:t>
            </a:r>
            <a:r>
              <a:rPr lang="zh-CN" altLang="en-US" sz="2000" b="0" dirty="0"/>
              <a:t>，将校验位</a:t>
            </a:r>
            <a:r>
              <a:rPr lang="en-US" altLang="zh-CN" sz="2000" b="0" dirty="0"/>
              <a:t>P’’</a:t>
            </a:r>
            <a:r>
              <a:rPr lang="zh-CN" altLang="en-US" sz="2000" b="0" dirty="0"/>
              <a:t>与新生成的校验位</a:t>
            </a:r>
            <a:r>
              <a:rPr lang="en-US" altLang="zh-CN" sz="2000" b="0" dirty="0"/>
              <a:t>P’</a:t>
            </a:r>
            <a:r>
              <a:rPr lang="zh-CN" altLang="en-US" sz="2000" b="0" dirty="0"/>
              <a:t>进行某种比较，根据其比较结果确定是否发生了差错。</a:t>
            </a:r>
            <a:endParaRPr lang="zh-CN" altLang="en-US" sz="2000" b="0" dirty="0"/>
          </a:p>
          <a:p>
            <a:pPr lvl="1"/>
            <a:endParaRPr lang="en-US" altLang="zh-CN" sz="1800" b="0" dirty="0" smtClean="0"/>
          </a:p>
          <a:p>
            <a:endParaRPr lang="zh-CN" altLang="en-US" sz="2000" b="0" dirty="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8" name="图片 7"/>
          <p:cNvPicPr>
            <a:picLocks noChangeAspect="1"/>
          </p:cNvPicPr>
          <p:nvPr/>
        </p:nvPicPr>
        <p:blipFill>
          <a:blip r:embed="rId1"/>
          <a:stretch>
            <a:fillRect/>
          </a:stretch>
        </p:blipFill>
        <p:spPr>
          <a:xfrm>
            <a:off x="1143103" y="3841721"/>
            <a:ext cx="7029297" cy="27556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764704"/>
            <a:ext cx="8507288" cy="5184576"/>
          </a:xfrm>
        </p:spPr>
        <p:txBody>
          <a:bodyPr/>
          <a:lstStyle/>
          <a:p>
            <a:pPr>
              <a:buFont typeface="Wingdings" charset="2"/>
              <a:buChar char="Ø"/>
            </a:pPr>
            <a:r>
              <a:rPr lang="zh-CN" altLang="en-US" dirty="0" smtClean="0"/>
              <a:t>数据检验</a:t>
            </a:r>
            <a:r>
              <a:rPr lang="en-US" altLang="zh-CN" dirty="0"/>
              <a:t>/</a:t>
            </a:r>
            <a:r>
              <a:rPr lang="zh-CN" altLang="en-US" dirty="0"/>
              <a:t>校验过程</a:t>
            </a:r>
            <a:r>
              <a:rPr lang="zh-CN" altLang="en-US" dirty="0" smtClean="0"/>
              <a:t>？</a:t>
            </a:r>
            <a:endParaRPr lang="zh-CN" altLang="en-US" dirty="0"/>
          </a:p>
          <a:p>
            <a:r>
              <a:rPr lang="zh-CN" altLang="en-US" sz="2000" b="0" dirty="0"/>
              <a:t>比较的结果为以下三种情况之一：</a:t>
            </a:r>
            <a:endParaRPr lang="zh-CN" altLang="en-US" sz="2000" b="0" dirty="0"/>
          </a:p>
          <a:p>
            <a:pPr lvl="1"/>
            <a:r>
              <a:rPr lang="zh-CN" altLang="en-US" sz="2000" b="0" dirty="0"/>
              <a:t>没有检测到错误，得到的数据位直接传送出去。</a:t>
            </a:r>
            <a:endParaRPr lang="zh-CN" altLang="en-US" sz="2000" b="0" dirty="0"/>
          </a:p>
          <a:p>
            <a:pPr lvl="1"/>
            <a:r>
              <a:rPr lang="zh-CN" altLang="en-US" sz="2000" b="0" dirty="0" smtClean="0"/>
              <a:t>检测</a:t>
            </a:r>
            <a:r>
              <a:rPr lang="zh-CN" altLang="en-US" sz="2000" b="0" dirty="0"/>
              <a:t>到差错，并可以纠错。数据位和比较结果一起送入纠错器，将正确数据位传送出去。</a:t>
            </a:r>
            <a:endParaRPr lang="zh-CN" altLang="en-US" sz="2000" b="0" dirty="0"/>
          </a:p>
          <a:p>
            <a:pPr lvl="1"/>
            <a:r>
              <a:rPr lang="zh-CN" altLang="en-US" sz="2000" b="0" dirty="0" smtClean="0"/>
              <a:t>检测</a:t>
            </a:r>
            <a:r>
              <a:rPr lang="zh-CN" altLang="en-US" sz="2000" b="0" dirty="0"/>
              <a:t>到错误，但无法确认哪位出错，因而不能进行纠错处理，此时，报告出错情况。</a:t>
            </a:r>
            <a:endParaRPr lang="zh-CN" altLang="en-US" sz="2000" b="0" dirty="0"/>
          </a:p>
          <a:p>
            <a:pPr lvl="1"/>
            <a:endParaRPr lang="en-US" altLang="zh-CN" sz="1800" b="0" dirty="0" smtClean="0"/>
          </a:p>
          <a:p>
            <a:endParaRPr lang="zh-CN" altLang="en-US" sz="2000" b="0" dirty="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8" name="图片 7"/>
          <p:cNvPicPr>
            <a:picLocks noChangeAspect="1"/>
          </p:cNvPicPr>
          <p:nvPr/>
        </p:nvPicPr>
        <p:blipFill>
          <a:blip r:embed="rId1"/>
          <a:stretch>
            <a:fillRect/>
          </a:stretch>
        </p:blipFill>
        <p:spPr>
          <a:xfrm>
            <a:off x="899592" y="3789040"/>
            <a:ext cx="7029297" cy="27556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692696"/>
            <a:ext cx="8640960" cy="5112568"/>
          </a:xfrm>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7504" y="1182042"/>
            <a:ext cx="8568952" cy="2754600"/>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itchFamily="34" charset="-122"/>
                <a:ea typeface="微软雅黑" pitchFamily="34" charset="-122"/>
              </a:rPr>
              <a:t>1</a:t>
            </a:r>
            <a:r>
              <a:rPr lang="zh-CN" altLang="en-US" sz="2000" b="1" kern="0" dirty="0" smtClean="0">
                <a:solidFill>
                  <a:srgbClr val="FF0000"/>
                </a:solidFill>
                <a:latin typeface="微软雅黑" pitchFamily="34" charset="-122"/>
                <a:ea typeface="微软雅黑" pitchFamily="34" charset="-122"/>
              </a:rPr>
              <a:t>）离散化和编码</a:t>
            </a:r>
            <a:endParaRPr lang="en-US" altLang="zh-CN" sz="2000" b="1" kern="0" dirty="0" smtClean="0">
              <a:solidFill>
                <a:srgbClr val="FF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离散化：对感觉媒体信息进行定时采样，将现实世界中的连续信息转换为计算机中离散的样本信息</a:t>
            </a:r>
            <a:endParaRPr kumimoji="1" lang="en-US" altLang="zh-CN" sz="2000" dirty="0" smtClean="0">
              <a:solidFill>
                <a:srgbClr val="000000"/>
              </a:solidFill>
              <a:latin typeface="微软雅黑" pitchFamily="34" charset="-122"/>
              <a:ea typeface="微软雅黑" pitchFamily="34" charset="-122"/>
            </a:endParaRPr>
          </a:p>
          <a:p>
            <a:pPr marL="342900" lvl="0"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编码：用少量简单的基本符号对大量复杂多样的信息进行一定规律的组合</a:t>
            </a:r>
            <a:endParaRPr kumimoji="1"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信息编码的两大要素：</a:t>
            </a:r>
            <a:r>
              <a:rPr kumimoji="1" lang="zh-CN" altLang="en-US" sz="2000" dirty="0" smtClean="0">
                <a:solidFill>
                  <a:srgbClr val="0033CC"/>
                </a:solidFill>
                <a:latin typeface="微软雅黑" pitchFamily="34" charset="-122"/>
                <a:ea typeface="微软雅黑" pitchFamily="34" charset="-122"/>
              </a:rPr>
              <a:t>基本符号的种类</a:t>
            </a:r>
            <a:r>
              <a:rPr kumimoji="1" lang="zh-CN" altLang="en-US" sz="2000" dirty="0" smtClean="0">
                <a:solidFill>
                  <a:srgbClr val="000000"/>
                </a:solidFill>
                <a:latin typeface="微软雅黑" pitchFamily="34" charset="-122"/>
                <a:ea typeface="微软雅黑" pitchFamily="34" charset="-122"/>
              </a:rPr>
              <a:t>和</a:t>
            </a:r>
            <a:r>
              <a:rPr kumimoji="1" lang="zh-CN" altLang="en-US" sz="2000" dirty="0" smtClean="0">
                <a:solidFill>
                  <a:srgbClr val="0033CC"/>
                </a:solidFill>
                <a:latin typeface="微软雅黑" pitchFamily="34" charset="-122"/>
                <a:ea typeface="微软雅黑" pitchFamily="34" charset="-122"/>
              </a:rPr>
              <a:t>组合规则</a:t>
            </a:r>
            <a:r>
              <a:rPr kumimoji="1" lang="zh-CN" altLang="en-US" sz="2000" dirty="0" smtClean="0">
                <a:solidFill>
                  <a:srgbClr val="000000"/>
                </a:solidFill>
                <a:latin typeface="微软雅黑" pitchFamily="34" charset="-122"/>
                <a:ea typeface="微软雅黑" pitchFamily="34" charset="-122"/>
              </a:rPr>
              <a:t>。</a:t>
            </a:r>
            <a:endParaRPr kumimoji="1" lang="zh-CN" altLang="en-US" sz="200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764704"/>
            <a:ext cx="8507288" cy="5184576"/>
          </a:xfrm>
        </p:spPr>
        <p:txBody>
          <a:bodyPr/>
          <a:lstStyle/>
          <a:p>
            <a:pPr>
              <a:buFont typeface="Wingdings" charset="2"/>
              <a:buChar char="Ø"/>
            </a:pPr>
            <a:r>
              <a:rPr lang="zh-CN" altLang="en-US" dirty="0" smtClean="0"/>
              <a:t>码字</a:t>
            </a:r>
            <a:r>
              <a:rPr lang="zh-CN" altLang="en-US" dirty="0"/>
              <a:t>和码距</a:t>
            </a:r>
            <a:endParaRPr lang="zh-CN" altLang="en-US" dirty="0" smtClean="0"/>
          </a:p>
          <a:p>
            <a:r>
              <a:rPr lang="zh-CN" altLang="en-US" sz="2000" b="0" dirty="0"/>
              <a:t>码</a:t>
            </a:r>
            <a:r>
              <a:rPr lang="zh-CN" altLang="en-US" sz="2000" b="0" dirty="0" smtClean="0"/>
              <a:t>距</a:t>
            </a:r>
            <a:endParaRPr lang="zh-CN" altLang="en-US" sz="2000" b="0" dirty="0" smtClean="0"/>
          </a:p>
          <a:p>
            <a:pPr lvl="1"/>
            <a:r>
              <a:rPr lang="zh-CN" altLang="en-US" sz="1800" b="0" dirty="0"/>
              <a:t>由若干位代码组成的一个字叫“</a:t>
            </a:r>
            <a:r>
              <a:rPr lang="zh-CN" altLang="en-US" sz="1800" b="0" dirty="0">
                <a:solidFill>
                  <a:srgbClr val="0000CC"/>
                </a:solidFill>
              </a:rPr>
              <a:t>码字</a:t>
            </a:r>
            <a:r>
              <a:rPr lang="zh-CN" altLang="en-US" sz="1800" b="0" dirty="0"/>
              <a:t>” </a:t>
            </a:r>
            <a:endParaRPr lang="zh-CN" altLang="en-US" sz="1800" b="0" dirty="0"/>
          </a:p>
          <a:p>
            <a:pPr lvl="1"/>
            <a:r>
              <a:rPr lang="zh-CN" altLang="en-US" sz="1800" b="0" dirty="0"/>
              <a:t>两个码字中具有不同代码的位的个数叫做这两个码字间的“</a:t>
            </a:r>
            <a:r>
              <a:rPr lang="zh-CN" altLang="en-US" sz="1800" b="0" dirty="0">
                <a:solidFill>
                  <a:srgbClr val="0000CC"/>
                </a:solidFill>
              </a:rPr>
              <a:t>距离</a:t>
            </a:r>
            <a:r>
              <a:rPr lang="zh-CN" altLang="en-US" sz="1800" b="0" dirty="0"/>
              <a:t>”</a:t>
            </a:r>
            <a:endParaRPr lang="zh-CN" altLang="en-US" sz="1800" b="0" dirty="0"/>
          </a:p>
          <a:p>
            <a:pPr lvl="1"/>
            <a:r>
              <a:rPr lang="zh-CN" altLang="en-US" sz="1800" b="0" dirty="0"/>
              <a:t>一种码制各码字间的最小距离称为“</a:t>
            </a:r>
            <a:r>
              <a:rPr lang="zh-CN" altLang="en-US" sz="1800" b="0" dirty="0">
                <a:solidFill>
                  <a:srgbClr val="0000CC"/>
                </a:solidFill>
              </a:rPr>
              <a:t>码距</a:t>
            </a:r>
            <a:r>
              <a:rPr lang="zh-CN" altLang="en-US" sz="1800" b="0" dirty="0"/>
              <a:t>”，它就是这个码制的距离。</a:t>
            </a:r>
            <a:endParaRPr lang="zh-CN" altLang="en-US" sz="1800" b="0" dirty="0"/>
          </a:p>
          <a:p>
            <a:endParaRPr lang="en-US" altLang="zh-CN" sz="2000" b="0" dirty="0" smtClean="0"/>
          </a:p>
          <a:p>
            <a:pPr marL="0" indent="0">
              <a:buNone/>
            </a:pPr>
            <a:endParaRPr lang="en-US" altLang="zh-CN" sz="2000" b="0" dirty="0"/>
          </a:p>
          <a:p>
            <a:endParaRPr lang="en-US" altLang="zh-CN" sz="2000" b="0" dirty="0" smtClean="0"/>
          </a:p>
          <a:p>
            <a:r>
              <a:rPr lang="zh-CN" altLang="en-US" sz="2000" b="0" dirty="0"/>
              <a:t>数据校验中的“码字”是指</a:t>
            </a:r>
            <a:r>
              <a:rPr lang="zh-CN" altLang="en-US" sz="2000" b="0" dirty="0">
                <a:solidFill>
                  <a:srgbClr val="0000CC"/>
                </a:solidFill>
              </a:rPr>
              <a:t>数据位</a:t>
            </a:r>
            <a:r>
              <a:rPr lang="zh-CN" altLang="en-US" sz="2000" b="0" dirty="0"/>
              <a:t>和</a:t>
            </a:r>
            <a:r>
              <a:rPr lang="zh-CN" altLang="en-US" sz="2000" b="0" dirty="0">
                <a:solidFill>
                  <a:srgbClr val="0000CC"/>
                </a:solidFill>
              </a:rPr>
              <a:t>校验位</a:t>
            </a:r>
            <a:r>
              <a:rPr lang="zh-CN" altLang="en-US" sz="2000" b="0" dirty="0"/>
              <a:t>按某种规律排列得到的代码</a:t>
            </a:r>
            <a:endParaRPr lang="zh-CN" altLang="en-US" sz="2000" b="0" dirty="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971600" y="3207921"/>
            <a:ext cx="7344816" cy="784830"/>
          </a:xfrm>
          <a:prstGeom prst="rect">
            <a:avLst/>
          </a:prstGeom>
        </p:spPr>
        <p:txBody>
          <a:bodyPr wrap="square">
            <a:spAutoFit/>
          </a:bodyPr>
          <a:lstStyle/>
          <a:p>
            <a:pPr marL="342900" lvl="0" indent="-342900" eaLnBrk="0" hangingPunct="0">
              <a:lnSpc>
                <a:spcPct val="110000"/>
              </a:lnSpc>
              <a:spcBef>
                <a:spcPct val="30000"/>
              </a:spcBef>
              <a:buClr>
                <a:srgbClr val="000000"/>
              </a:buClr>
              <a:buSzPct val="60000"/>
            </a:pPr>
            <a:r>
              <a:rPr lang="zh-CN" altLang="en-US" b="1" dirty="0">
                <a:solidFill>
                  <a:srgbClr val="0000CC"/>
                </a:solidFill>
                <a:latin typeface="宋体" charset="-122"/>
                <a:ea typeface="宋体" charset="-122"/>
              </a:rPr>
              <a:t>问题：</a:t>
            </a:r>
            <a:r>
              <a:rPr lang="zh-CN" altLang="en-US" b="1" dirty="0">
                <a:solidFill>
                  <a:srgbClr val="0000CC"/>
                </a:solidFill>
                <a:latin typeface="Arial" charset="0"/>
                <a:ea typeface="宋体" charset="-122"/>
              </a:rPr>
              <a:t>“</a:t>
            </a:r>
            <a:r>
              <a:rPr lang="zh-CN" altLang="en-US" b="1" dirty="0">
                <a:solidFill>
                  <a:srgbClr val="0000CC"/>
                </a:solidFill>
                <a:latin typeface="宋体" charset="-122"/>
                <a:ea typeface="宋体" charset="-122"/>
              </a:rPr>
              <a:t>8421</a:t>
            </a:r>
            <a:r>
              <a:rPr lang="zh-CN" altLang="en-US" b="1" dirty="0">
                <a:solidFill>
                  <a:srgbClr val="0000CC"/>
                </a:solidFill>
                <a:latin typeface="Arial" charset="0"/>
                <a:ea typeface="宋体" charset="-122"/>
              </a:rPr>
              <a:t>”</a:t>
            </a:r>
            <a:r>
              <a:rPr lang="zh-CN" altLang="en-US" b="1" dirty="0">
                <a:solidFill>
                  <a:srgbClr val="0000CC"/>
                </a:solidFill>
                <a:latin typeface="宋体" charset="-122"/>
                <a:ea typeface="宋体" charset="-122"/>
              </a:rPr>
              <a:t>码的码距是几？</a:t>
            </a:r>
            <a:endParaRPr lang="zh-CN" altLang="en-US" b="1" dirty="0">
              <a:solidFill>
                <a:srgbClr val="0000CC"/>
              </a:solidFill>
              <a:latin typeface="宋体" charset="-122"/>
              <a:ea typeface="宋体" charset="-122"/>
            </a:endParaRPr>
          </a:p>
          <a:p>
            <a:pPr marL="342900" lvl="0" indent="-342900" eaLnBrk="0" hangingPunct="0">
              <a:lnSpc>
                <a:spcPct val="110000"/>
              </a:lnSpc>
              <a:spcBef>
                <a:spcPct val="30000"/>
              </a:spcBef>
              <a:buClr>
                <a:srgbClr val="000000"/>
              </a:buClr>
              <a:buSzPct val="60000"/>
            </a:pPr>
            <a:r>
              <a:rPr lang="zh-CN" altLang="en-US" b="1" dirty="0">
                <a:solidFill>
                  <a:srgbClr val="0000CC"/>
                </a:solidFill>
                <a:latin typeface="宋体" charset="-122"/>
                <a:ea typeface="宋体" charset="-122"/>
              </a:rPr>
              <a:t>      2（0010）和3（0011）间距离为1，</a:t>
            </a:r>
            <a:r>
              <a:rPr lang="zh-CN" altLang="en-US" b="1" dirty="0">
                <a:solidFill>
                  <a:srgbClr val="0000CC"/>
                </a:solidFill>
                <a:latin typeface="Arial" charset="0"/>
                <a:ea typeface="宋体" charset="-122"/>
              </a:rPr>
              <a:t>“</a:t>
            </a:r>
            <a:r>
              <a:rPr lang="zh-CN" altLang="en-US" b="1" dirty="0">
                <a:solidFill>
                  <a:srgbClr val="0000CC"/>
                </a:solidFill>
                <a:latin typeface="宋体" charset="-122"/>
                <a:ea typeface="宋体" charset="-122"/>
              </a:rPr>
              <a:t>8421</a:t>
            </a:r>
            <a:r>
              <a:rPr lang="zh-CN" altLang="en-US" b="1" dirty="0">
                <a:solidFill>
                  <a:srgbClr val="0000CC"/>
                </a:solidFill>
                <a:latin typeface="Arial" charset="0"/>
                <a:ea typeface="宋体" charset="-122"/>
              </a:rPr>
              <a:t>”</a:t>
            </a:r>
            <a:r>
              <a:rPr lang="zh-CN" altLang="en-US" b="1" dirty="0">
                <a:solidFill>
                  <a:srgbClr val="0000CC"/>
                </a:solidFill>
                <a:latin typeface="宋体" charset="-122"/>
                <a:ea typeface="宋体" charset="-122"/>
              </a:rPr>
              <a:t>码制的码距为1。</a:t>
            </a:r>
            <a:endParaRPr lang="en-US" altLang="zh-CN" b="1" dirty="0">
              <a:solidFill>
                <a:srgbClr val="0000CC"/>
              </a:solidFill>
              <a:latin typeface="宋体" charset="-122"/>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692696"/>
            <a:ext cx="8507288" cy="5184576"/>
          </a:xfrm>
        </p:spPr>
        <p:txBody>
          <a:bodyPr/>
          <a:lstStyle/>
          <a:p>
            <a:pPr>
              <a:buFont typeface="Wingdings" charset="2"/>
              <a:buChar char="Ø"/>
            </a:pPr>
            <a:r>
              <a:rPr lang="zh-CN" altLang="en-US" dirty="0" smtClean="0"/>
              <a:t>码字</a:t>
            </a:r>
            <a:r>
              <a:rPr lang="zh-CN" altLang="en-US" dirty="0"/>
              <a:t>和码距</a:t>
            </a:r>
            <a:endParaRPr lang="zh-CN" altLang="en-US" dirty="0" smtClean="0"/>
          </a:p>
          <a:p>
            <a:r>
              <a:rPr lang="zh-CN" altLang="en-US" sz="2000" b="0" dirty="0"/>
              <a:t>码</a:t>
            </a:r>
            <a:r>
              <a:rPr lang="zh-CN" altLang="en-US" sz="2000" b="0" dirty="0" smtClean="0"/>
              <a:t>距</a:t>
            </a:r>
            <a:endParaRPr lang="zh-CN" altLang="en-US" sz="2000" b="0" dirty="0" smtClean="0"/>
          </a:p>
          <a:p>
            <a:r>
              <a:rPr lang="zh-CN" altLang="en-US" sz="2000" b="0" dirty="0" smtClean="0"/>
              <a:t>数据校验中的“码字”是指数据位和校验位按某种规律排列得到的代码</a:t>
            </a:r>
            <a:endParaRPr lang="zh-CN" altLang="en-US" sz="2000" b="0" dirty="0" smtClean="0"/>
          </a:p>
          <a:p>
            <a:r>
              <a:rPr lang="zh-CN" altLang="en-US" sz="2000" b="0" dirty="0" smtClean="0">
                <a:solidFill>
                  <a:srgbClr val="C00000"/>
                </a:solidFill>
              </a:rPr>
              <a:t>码</a:t>
            </a:r>
            <a:r>
              <a:rPr lang="zh-CN" altLang="en-US" sz="2000" b="0" dirty="0">
                <a:solidFill>
                  <a:srgbClr val="C00000"/>
                </a:solidFill>
              </a:rPr>
              <a:t>距与检错、纠错能力的关系（当</a:t>
            </a:r>
            <a:r>
              <a:rPr lang="en-US" altLang="zh-CN" sz="2000" b="0" dirty="0">
                <a:solidFill>
                  <a:srgbClr val="C00000"/>
                </a:solidFill>
              </a:rPr>
              <a:t>d≤4</a:t>
            </a:r>
            <a:r>
              <a:rPr lang="zh-CN" altLang="en-US" sz="2000" b="0" dirty="0" smtClean="0">
                <a:solidFill>
                  <a:srgbClr val="C00000"/>
                </a:solidFill>
              </a:rPr>
              <a:t>）</a:t>
            </a:r>
            <a:endParaRPr lang="en-US" altLang="zh-CN" sz="2000" b="0" dirty="0" smtClean="0">
              <a:solidFill>
                <a:srgbClr val="C00000"/>
              </a:solidFill>
            </a:endParaRPr>
          </a:p>
          <a:p>
            <a:pPr lvl="1"/>
            <a:r>
              <a:rPr lang="zh-CN" altLang="en-US" sz="2000" b="0" dirty="0"/>
              <a:t>如果码距</a:t>
            </a:r>
            <a:r>
              <a:rPr lang="en-US" altLang="zh-CN" sz="2000" b="0" dirty="0"/>
              <a:t>d</a:t>
            </a:r>
            <a:r>
              <a:rPr lang="zh-CN" altLang="en-US" sz="2000" b="0" dirty="0"/>
              <a:t>为奇数，则能发现</a:t>
            </a:r>
            <a:r>
              <a:rPr lang="en-US" altLang="zh-CN" sz="2000" b="0" dirty="0"/>
              <a:t>d-1</a:t>
            </a:r>
            <a:r>
              <a:rPr lang="zh-CN" altLang="en-US" sz="2000" b="0" dirty="0"/>
              <a:t>位错，或者能纠正</a:t>
            </a:r>
            <a:r>
              <a:rPr lang="en-US" altLang="zh-CN" sz="2000" b="0" dirty="0"/>
              <a:t>(d-1)/2</a:t>
            </a:r>
            <a:r>
              <a:rPr lang="zh-CN" altLang="en-US" sz="2000" b="0" dirty="0"/>
              <a:t>位错。</a:t>
            </a:r>
            <a:endParaRPr lang="zh-CN" altLang="en-US" sz="2000" b="0" dirty="0"/>
          </a:p>
          <a:p>
            <a:pPr lvl="1"/>
            <a:r>
              <a:rPr lang="zh-CN" altLang="en-US" sz="2000" b="0" dirty="0" smtClean="0"/>
              <a:t>如果</a:t>
            </a:r>
            <a:r>
              <a:rPr lang="zh-CN" altLang="en-US" sz="2000" b="0" dirty="0"/>
              <a:t>码距</a:t>
            </a:r>
            <a:r>
              <a:rPr lang="en-US" altLang="zh-CN" sz="2000" b="0" dirty="0"/>
              <a:t>d</a:t>
            </a:r>
            <a:r>
              <a:rPr lang="zh-CN" altLang="en-US" sz="2000" b="0" dirty="0"/>
              <a:t>为偶数，则能发现</a:t>
            </a:r>
            <a:r>
              <a:rPr lang="en-US" altLang="zh-CN" sz="2000" b="0" dirty="0"/>
              <a:t>d /2</a:t>
            </a:r>
            <a:r>
              <a:rPr lang="zh-CN" altLang="en-US" sz="2000" b="0" dirty="0"/>
              <a:t>位错，并能纠正</a:t>
            </a:r>
            <a:r>
              <a:rPr lang="en-US" altLang="zh-CN" sz="2000" b="0" dirty="0"/>
              <a:t>(d/2-1)</a:t>
            </a:r>
            <a:r>
              <a:rPr lang="zh-CN" altLang="en-US" sz="2000" b="0" dirty="0"/>
              <a:t>位错。</a:t>
            </a:r>
            <a:endParaRPr lang="zh-CN" altLang="en-US" sz="2000" b="0" dirty="0"/>
          </a:p>
          <a:p>
            <a:r>
              <a:rPr lang="zh-CN" altLang="en-US" sz="2000" b="0" dirty="0">
                <a:solidFill>
                  <a:srgbClr val="C00000"/>
                </a:solidFill>
              </a:rPr>
              <a:t>常用的数据校验</a:t>
            </a:r>
            <a:r>
              <a:rPr lang="zh-CN" altLang="en-US" sz="2000" b="0" dirty="0" smtClean="0">
                <a:solidFill>
                  <a:srgbClr val="C00000"/>
                </a:solidFill>
              </a:rPr>
              <a:t>码</a:t>
            </a:r>
            <a:endParaRPr lang="zh-CN" altLang="en-US" sz="2000" b="0" dirty="0">
              <a:solidFill>
                <a:srgbClr val="C00000"/>
              </a:solidFill>
            </a:endParaRPr>
          </a:p>
          <a:p>
            <a:pPr lvl="1"/>
            <a:r>
              <a:rPr lang="zh-CN" altLang="en-US" sz="2000" b="0" dirty="0" smtClean="0"/>
              <a:t>奇偶校验码</a:t>
            </a:r>
            <a:r>
              <a:rPr lang="zh-CN" altLang="en-US" sz="2000" b="0" dirty="0"/>
              <a:t>、海明校验码和循环冗余校验码。</a:t>
            </a:r>
            <a:endParaRPr lang="zh-CN" altLang="en-US" sz="2000" b="0" dirty="0"/>
          </a:p>
          <a:p>
            <a:endParaRPr lang="zh-CN" altLang="en-US" sz="2000" b="0" dirty="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220719" y="764704"/>
            <a:ext cx="8507288" cy="5184576"/>
          </a:xfrm>
        </p:spPr>
        <p:txBody>
          <a:bodyPr/>
          <a:lstStyle/>
          <a:p>
            <a:pPr marL="0" indent="0">
              <a:buNone/>
            </a:pPr>
            <a:r>
              <a:rPr lang="en-US" altLang="zh-CN" dirty="0" smtClean="0"/>
              <a:t>2.7.1 </a:t>
            </a:r>
            <a:r>
              <a:rPr lang="zh-CN" altLang="en-US" dirty="0" smtClean="0"/>
              <a:t>奇偶校验码</a:t>
            </a:r>
            <a:endParaRPr lang="zh-CN" altLang="en-US" dirty="0" smtClean="0"/>
          </a:p>
          <a:p>
            <a:r>
              <a:rPr lang="zh-CN" altLang="en-US" sz="2000" b="0" dirty="0"/>
              <a:t>基本思想：增加一位奇校验位（或偶校验位），然后将原数据和得到的校验位一起进行存储或传送，对存取后或在传送的终部件得到的相应数据和校验位，再进行一次编码，求出新校验位，最后根据得到的这个新校验位的值，确定是否发生了错误。</a:t>
            </a:r>
            <a:endParaRPr lang="zh-CN" altLang="en-US" sz="2000" b="0" dirty="0"/>
          </a:p>
          <a:p>
            <a:pPr>
              <a:lnSpc>
                <a:spcPct val="110000"/>
              </a:lnSpc>
              <a:spcBef>
                <a:spcPct val="30000"/>
              </a:spcBef>
            </a:pPr>
            <a:r>
              <a:rPr lang="zh-CN" altLang="en-US" sz="2000" b="0" dirty="0"/>
              <a:t>实现原理：</a:t>
            </a:r>
            <a:r>
              <a:rPr lang="zh-CN" altLang="en-US" sz="2000" dirty="0">
                <a:solidFill>
                  <a:srgbClr val="006600"/>
                </a:solidFill>
              </a:rPr>
              <a:t>假设将数据</a:t>
            </a:r>
            <a:r>
              <a:rPr lang="en-US" altLang="zh-CN" sz="2000" dirty="0">
                <a:solidFill>
                  <a:srgbClr val="006600"/>
                </a:solidFill>
              </a:rPr>
              <a:t>B=b</a:t>
            </a:r>
            <a:r>
              <a:rPr lang="en-US" altLang="zh-CN" sz="2000" baseline="-30000" dirty="0">
                <a:solidFill>
                  <a:srgbClr val="006600"/>
                </a:solidFill>
              </a:rPr>
              <a:t>n-1</a:t>
            </a:r>
            <a:r>
              <a:rPr lang="en-US" altLang="zh-CN" sz="2000" dirty="0">
                <a:solidFill>
                  <a:srgbClr val="006600"/>
                </a:solidFill>
              </a:rPr>
              <a:t>b</a:t>
            </a:r>
            <a:r>
              <a:rPr lang="en-US" altLang="zh-CN" sz="2000" baseline="-30000" dirty="0">
                <a:solidFill>
                  <a:srgbClr val="006600"/>
                </a:solidFill>
              </a:rPr>
              <a:t>n-2</a:t>
            </a:r>
            <a:r>
              <a:rPr lang="en-US" altLang="zh-CN" sz="2000" dirty="0">
                <a:solidFill>
                  <a:srgbClr val="006600"/>
                </a:solidFill>
              </a:rPr>
              <a:t>...b</a:t>
            </a:r>
            <a:r>
              <a:rPr lang="en-US" altLang="zh-CN" sz="2000" baseline="-30000" dirty="0">
                <a:solidFill>
                  <a:srgbClr val="006600"/>
                </a:solidFill>
              </a:rPr>
              <a:t>1</a:t>
            </a:r>
            <a:r>
              <a:rPr lang="en-US" altLang="zh-CN" sz="2000" dirty="0">
                <a:solidFill>
                  <a:srgbClr val="006600"/>
                </a:solidFill>
              </a:rPr>
              <a:t>b</a:t>
            </a:r>
            <a:r>
              <a:rPr lang="en-US" altLang="zh-CN" sz="2000" baseline="-30000" dirty="0">
                <a:solidFill>
                  <a:srgbClr val="006600"/>
                </a:solidFill>
              </a:rPr>
              <a:t>0</a:t>
            </a:r>
            <a:r>
              <a:rPr lang="zh-CN" altLang="en-US" sz="2000" dirty="0">
                <a:solidFill>
                  <a:srgbClr val="006600"/>
                </a:solidFill>
              </a:rPr>
              <a:t>从源部件传送至终部件。在终部件接收到的数据为</a:t>
            </a:r>
            <a:r>
              <a:rPr lang="en-US" altLang="zh-CN" sz="2000" dirty="0">
                <a:solidFill>
                  <a:srgbClr val="006600"/>
                </a:solidFill>
              </a:rPr>
              <a:t>B’=b</a:t>
            </a:r>
            <a:r>
              <a:rPr lang="en-US" altLang="zh-CN" sz="2000" baseline="-30000" dirty="0">
                <a:solidFill>
                  <a:srgbClr val="006600"/>
                </a:solidFill>
              </a:rPr>
              <a:t>n-1</a:t>
            </a:r>
            <a:r>
              <a:rPr lang="en-US" altLang="zh-CN" sz="2000" dirty="0">
                <a:solidFill>
                  <a:srgbClr val="006600"/>
                </a:solidFill>
              </a:rPr>
              <a:t>’b</a:t>
            </a:r>
            <a:r>
              <a:rPr lang="en-US" altLang="zh-CN" sz="2000" baseline="-30000" dirty="0">
                <a:solidFill>
                  <a:srgbClr val="006600"/>
                </a:solidFill>
              </a:rPr>
              <a:t>n-2</a:t>
            </a:r>
            <a:r>
              <a:rPr lang="en-US" altLang="zh-CN" sz="2000" dirty="0">
                <a:solidFill>
                  <a:srgbClr val="006600"/>
                </a:solidFill>
              </a:rPr>
              <a:t>’...b</a:t>
            </a:r>
            <a:r>
              <a:rPr lang="en-US" altLang="zh-CN" sz="2000" baseline="-30000" dirty="0">
                <a:solidFill>
                  <a:srgbClr val="006600"/>
                </a:solidFill>
              </a:rPr>
              <a:t>1</a:t>
            </a:r>
            <a:r>
              <a:rPr lang="en-US" altLang="zh-CN" sz="2000" dirty="0">
                <a:solidFill>
                  <a:srgbClr val="006600"/>
                </a:solidFill>
              </a:rPr>
              <a:t>’b</a:t>
            </a:r>
            <a:r>
              <a:rPr lang="en-US" altLang="zh-CN" sz="2000" baseline="-30000" dirty="0">
                <a:solidFill>
                  <a:srgbClr val="006600"/>
                </a:solidFill>
              </a:rPr>
              <a:t>0</a:t>
            </a:r>
            <a:r>
              <a:rPr lang="en-US" altLang="zh-CN" sz="2000" dirty="0">
                <a:solidFill>
                  <a:srgbClr val="006600"/>
                </a:solidFill>
              </a:rPr>
              <a:t>’。</a:t>
            </a:r>
            <a:endParaRPr lang="en-US" altLang="zh-CN" sz="2000" dirty="0">
              <a:solidFill>
                <a:srgbClr val="006600"/>
              </a:solidFill>
            </a:endParaRPr>
          </a:p>
          <a:p>
            <a:pPr lvl="1">
              <a:lnSpc>
                <a:spcPct val="110000"/>
              </a:lnSpc>
              <a:spcBef>
                <a:spcPct val="30000"/>
              </a:spcBef>
              <a:buNone/>
            </a:pPr>
            <a:r>
              <a:rPr lang="zh-CN" altLang="en-US" sz="1700" dirty="0"/>
              <a:t>　第一步：在源部件求出奇（偶）校验位</a:t>
            </a:r>
            <a:r>
              <a:rPr lang="en-US" altLang="zh-CN" sz="1700" dirty="0"/>
              <a:t>P。</a:t>
            </a:r>
            <a:endParaRPr lang="en-US" altLang="zh-CN" sz="1700" dirty="0"/>
          </a:p>
          <a:p>
            <a:pPr lvl="1">
              <a:lnSpc>
                <a:spcPct val="110000"/>
              </a:lnSpc>
              <a:spcBef>
                <a:spcPct val="30000"/>
              </a:spcBef>
              <a:buNone/>
            </a:pPr>
            <a:r>
              <a:rPr lang="zh-CN" altLang="en-US" sz="1700" dirty="0"/>
              <a:t>　　　</a:t>
            </a:r>
            <a:r>
              <a:rPr lang="zh-CN" altLang="en-US" sz="1700" dirty="0">
                <a:solidFill>
                  <a:srgbClr val="006600"/>
                </a:solidFill>
              </a:rPr>
              <a:t>若采用奇校验，则</a:t>
            </a:r>
            <a:r>
              <a:rPr lang="en-US" altLang="zh-CN" sz="1700" dirty="0">
                <a:solidFill>
                  <a:srgbClr val="006600"/>
                </a:solidFill>
              </a:rPr>
              <a:t>P=b</a:t>
            </a:r>
            <a:r>
              <a:rPr lang="en-US" altLang="zh-CN" sz="1700" baseline="-30000" dirty="0">
                <a:solidFill>
                  <a:srgbClr val="006600"/>
                </a:solidFill>
              </a:rPr>
              <a:t>n-1</a:t>
            </a:r>
            <a:r>
              <a:rPr lang="en-US" altLang="zh-CN" sz="1700" dirty="0">
                <a:solidFill>
                  <a:srgbClr val="006600"/>
                </a:solidFill>
              </a:rPr>
              <a:t>⊕b</a:t>
            </a:r>
            <a:r>
              <a:rPr lang="en-US" altLang="zh-CN" sz="1700" baseline="-30000" dirty="0">
                <a:solidFill>
                  <a:srgbClr val="006600"/>
                </a:solidFill>
              </a:rPr>
              <a:t>n-2 </a:t>
            </a:r>
            <a:r>
              <a:rPr lang="en-US" altLang="zh-CN" sz="1700" dirty="0">
                <a:solidFill>
                  <a:srgbClr val="006600"/>
                </a:solidFill>
              </a:rPr>
              <a:t>⊕...⊕b</a:t>
            </a:r>
            <a:r>
              <a:rPr lang="en-US" altLang="zh-CN" sz="1700" baseline="-30000" dirty="0">
                <a:solidFill>
                  <a:srgbClr val="006600"/>
                </a:solidFill>
              </a:rPr>
              <a:t>1</a:t>
            </a:r>
            <a:r>
              <a:rPr lang="en-US" altLang="zh-CN" sz="1700" dirty="0">
                <a:solidFill>
                  <a:srgbClr val="006600"/>
                </a:solidFill>
              </a:rPr>
              <a:t>⊕b</a:t>
            </a:r>
            <a:r>
              <a:rPr lang="en-US" altLang="zh-CN" sz="1700" baseline="-30000" dirty="0">
                <a:solidFill>
                  <a:srgbClr val="006600"/>
                </a:solidFill>
              </a:rPr>
              <a:t>0</a:t>
            </a:r>
            <a:r>
              <a:rPr lang="en-US" altLang="zh-CN" sz="1700" dirty="0">
                <a:solidFill>
                  <a:srgbClr val="006600"/>
                </a:solidFill>
              </a:rPr>
              <a:t>⊕1。</a:t>
            </a:r>
            <a:endParaRPr lang="en-US" altLang="zh-CN" sz="1700" dirty="0">
              <a:solidFill>
                <a:srgbClr val="006600"/>
              </a:solidFill>
            </a:endParaRPr>
          </a:p>
          <a:p>
            <a:pPr lvl="1">
              <a:lnSpc>
                <a:spcPct val="110000"/>
              </a:lnSpc>
              <a:spcBef>
                <a:spcPct val="30000"/>
              </a:spcBef>
              <a:buNone/>
            </a:pPr>
            <a:r>
              <a:rPr lang="zh-CN" altLang="en-US" sz="1700" dirty="0">
                <a:solidFill>
                  <a:srgbClr val="006600"/>
                </a:solidFill>
              </a:rPr>
              <a:t>　　　若采用偶校验，则</a:t>
            </a:r>
            <a:r>
              <a:rPr lang="en-US" altLang="zh-CN" sz="1700" dirty="0">
                <a:solidFill>
                  <a:srgbClr val="006600"/>
                </a:solidFill>
              </a:rPr>
              <a:t>P=b</a:t>
            </a:r>
            <a:r>
              <a:rPr lang="en-US" altLang="zh-CN" sz="1700" baseline="-30000" dirty="0">
                <a:solidFill>
                  <a:srgbClr val="006600"/>
                </a:solidFill>
              </a:rPr>
              <a:t>n-1</a:t>
            </a:r>
            <a:r>
              <a:rPr lang="en-US" altLang="zh-CN" sz="1700" dirty="0">
                <a:solidFill>
                  <a:srgbClr val="006600"/>
                </a:solidFill>
              </a:rPr>
              <a:t>⊕b</a:t>
            </a:r>
            <a:r>
              <a:rPr lang="en-US" altLang="zh-CN" sz="1700" baseline="-30000" dirty="0">
                <a:solidFill>
                  <a:srgbClr val="006600"/>
                </a:solidFill>
              </a:rPr>
              <a:t>n-2 </a:t>
            </a:r>
            <a:r>
              <a:rPr lang="en-US" altLang="zh-CN" sz="1700" dirty="0">
                <a:solidFill>
                  <a:srgbClr val="006600"/>
                </a:solidFill>
              </a:rPr>
              <a:t>⊕...⊕b</a:t>
            </a:r>
            <a:r>
              <a:rPr lang="en-US" altLang="zh-CN" sz="1700" baseline="-30000" dirty="0">
                <a:solidFill>
                  <a:srgbClr val="006600"/>
                </a:solidFill>
              </a:rPr>
              <a:t>1</a:t>
            </a:r>
            <a:r>
              <a:rPr lang="en-US" altLang="zh-CN" sz="1700" dirty="0">
                <a:solidFill>
                  <a:srgbClr val="006600"/>
                </a:solidFill>
              </a:rPr>
              <a:t>⊕b</a:t>
            </a:r>
            <a:r>
              <a:rPr lang="en-US" altLang="zh-CN" sz="1700" baseline="-30000" dirty="0">
                <a:solidFill>
                  <a:srgbClr val="006600"/>
                </a:solidFill>
              </a:rPr>
              <a:t>0</a:t>
            </a:r>
            <a:r>
              <a:rPr lang="en-US" altLang="zh-CN" sz="1700" dirty="0">
                <a:solidFill>
                  <a:srgbClr val="006600"/>
                </a:solidFill>
              </a:rPr>
              <a:t>。</a:t>
            </a:r>
            <a:endParaRPr lang="en-US" altLang="zh-CN" sz="1700" dirty="0">
              <a:solidFill>
                <a:srgbClr val="006600"/>
              </a:solidFill>
            </a:endParaRPr>
          </a:p>
          <a:p>
            <a:pPr lvl="1">
              <a:lnSpc>
                <a:spcPct val="110000"/>
              </a:lnSpc>
              <a:spcBef>
                <a:spcPct val="30000"/>
              </a:spcBef>
              <a:buNone/>
            </a:pPr>
            <a:r>
              <a:rPr lang="zh-CN" altLang="en-US" sz="1700" dirty="0"/>
              <a:t>　第二步：在终部件求出奇（偶）校验位</a:t>
            </a:r>
            <a:r>
              <a:rPr lang="en-US" altLang="zh-CN" sz="1700" dirty="0"/>
              <a:t>P’。</a:t>
            </a:r>
            <a:endParaRPr lang="en-US" altLang="zh-CN" sz="1700" dirty="0"/>
          </a:p>
          <a:p>
            <a:pPr lvl="1">
              <a:lnSpc>
                <a:spcPct val="110000"/>
              </a:lnSpc>
              <a:spcBef>
                <a:spcPct val="30000"/>
              </a:spcBef>
              <a:buClr>
                <a:srgbClr val="000099"/>
              </a:buClr>
              <a:buNone/>
            </a:pPr>
            <a:r>
              <a:rPr lang="zh-CN" altLang="en-US" sz="1700" dirty="0"/>
              <a:t>　　　</a:t>
            </a:r>
            <a:r>
              <a:rPr lang="zh-CN" altLang="en-US" sz="1700" dirty="0">
                <a:solidFill>
                  <a:srgbClr val="006600"/>
                </a:solidFill>
              </a:rPr>
              <a:t>若采用奇校验，则</a:t>
            </a:r>
            <a:r>
              <a:rPr lang="en-US" altLang="zh-CN" sz="1700" dirty="0">
                <a:solidFill>
                  <a:srgbClr val="006600"/>
                </a:solidFill>
              </a:rPr>
              <a:t>P’= b</a:t>
            </a:r>
            <a:r>
              <a:rPr lang="en-US" altLang="zh-CN" sz="1700" baseline="-30000" dirty="0">
                <a:solidFill>
                  <a:srgbClr val="006600"/>
                </a:solidFill>
              </a:rPr>
              <a:t>n-1</a:t>
            </a:r>
            <a:r>
              <a:rPr lang="en-US" altLang="zh-CN" sz="1700" dirty="0">
                <a:solidFill>
                  <a:srgbClr val="006600"/>
                </a:solidFill>
              </a:rPr>
              <a:t>’⊕b</a:t>
            </a:r>
            <a:r>
              <a:rPr lang="en-US" altLang="zh-CN" sz="1700" baseline="-30000" dirty="0">
                <a:solidFill>
                  <a:srgbClr val="006600"/>
                </a:solidFill>
              </a:rPr>
              <a:t>n-2 </a:t>
            </a:r>
            <a:r>
              <a:rPr lang="en-US" altLang="zh-CN" sz="1700" dirty="0">
                <a:solidFill>
                  <a:srgbClr val="006600"/>
                </a:solidFill>
              </a:rPr>
              <a:t>’⊕...⊕b</a:t>
            </a:r>
            <a:r>
              <a:rPr lang="en-US" altLang="zh-CN" sz="1700" baseline="-30000" dirty="0">
                <a:solidFill>
                  <a:srgbClr val="006600"/>
                </a:solidFill>
              </a:rPr>
              <a:t>1</a:t>
            </a:r>
            <a:r>
              <a:rPr lang="en-US" altLang="zh-CN" sz="1700" dirty="0">
                <a:solidFill>
                  <a:srgbClr val="006600"/>
                </a:solidFill>
              </a:rPr>
              <a:t>’⊕b</a:t>
            </a:r>
            <a:r>
              <a:rPr lang="en-US" altLang="zh-CN" sz="1700" baseline="-30000" dirty="0">
                <a:solidFill>
                  <a:srgbClr val="006600"/>
                </a:solidFill>
              </a:rPr>
              <a:t>0</a:t>
            </a:r>
            <a:r>
              <a:rPr lang="en-US" altLang="zh-CN" sz="1700" dirty="0">
                <a:solidFill>
                  <a:srgbClr val="006600"/>
                </a:solidFill>
              </a:rPr>
              <a:t>’⊕1。</a:t>
            </a:r>
            <a:endParaRPr lang="en-US" altLang="zh-CN" sz="1700" dirty="0">
              <a:solidFill>
                <a:srgbClr val="006600"/>
              </a:solidFill>
            </a:endParaRPr>
          </a:p>
          <a:p>
            <a:pPr lvl="1">
              <a:lnSpc>
                <a:spcPct val="110000"/>
              </a:lnSpc>
              <a:spcBef>
                <a:spcPct val="30000"/>
              </a:spcBef>
              <a:buClr>
                <a:srgbClr val="000099"/>
              </a:buClr>
              <a:buNone/>
            </a:pPr>
            <a:r>
              <a:rPr lang="zh-CN" altLang="en-US" sz="1700" dirty="0">
                <a:solidFill>
                  <a:srgbClr val="006600"/>
                </a:solidFill>
              </a:rPr>
              <a:t>　　　若采用偶校验，则</a:t>
            </a:r>
            <a:r>
              <a:rPr lang="en-US" altLang="zh-CN" sz="1700" dirty="0">
                <a:solidFill>
                  <a:srgbClr val="006600"/>
                </a:solidFill>
              </a:rPr>
              <a:t>P’=b</a:t>
            </a:r>
            <a:r>
              <a:rPr lang="en-US" altLang="zh-CN" sz="1700" baseline="-30000" dirty="0">
                <a:solidFill>
                  <a:srgbClr val="006600"/>
                </a:solidFill>
              </a:rPr>
              <a:t>n-1</a:t>
            </a:r>
            <a:r>
              <a:rPr lang="en-US" altLang="zh-CN" sz="1700" dirty="0">
                <a:solidFill>
                  <a:srgbClr val="006600"/>
                </a:solidFill>
              </a:rPr>
              <a:t>’⊕b</a:t>
            </a:r>
            <a:r>
              <a:rPr lang="en-US" altLang="zh-CN" sz="1700" baseline="-30000" dirty="0">
                <a:solidFill>
                  <a:srgbClr val="006600"/>
                </a:solidFill>
              </a:rPr>
              <a:t>n-2 </a:t>
            </a:r>
            <a:r>
              <a:rPr lang="en-US" altLang="zh-CN" sz="1700" dirty="0">
                <a:solidFill>
                  <a:srgbClr val="006600"/>
                </a:solidFill>
              </a:rPr>
              <a:t>’⊕...⊕b</a:t>
            </a:r>
            <a:r>
              <a:rPr lang="en-US" altLang="zh-CN" sz="1700" baseline="-30000" dirty="0">
                <a:solidFill>
                  <a:srgbClr val="006600"/>
                </a:solidFill>
              </a:rPr>
              <a:t>1</a:t>
            </a:r>
            <a:r>
              <a:rPr lang="en-US" altLang="zh-CN" sz="1700" dirty="0">
                <a:solidFill>
                  <a:srgbClr val="006600"/>
                </a:solidFill>
              </a:rPr>
              <a:t>’⊕b</a:t>
            </a:r>
            <a:r>
              <a:rPr lang="en-US" altLang="zh-CN" sz="1700" baseline="-30000" dirty="0">
                <a:solidFill>
                  <a:srgbClr val="006600"/>
                </a:solidFill>
              </a:rPr>
              <a:t>0</a:t>
            </a:r>
            <a:r>
              <a:rPr lang="en-US" altLang="zh-CN" sz="1700" dirty="0" smtClean="0">
                <a:solidFill>
                  <a:srgbClr val="006600"/>
                </a:solidFill>
              </a:rPr>
              <a:t>’。</a:t>
            </a:r>
            <a:endParaRPr lang="zh-CN" altLang="en-US" sz="2000" b="0" dirty="0" smtClean="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692696"/>
            <a:ext cx="8507288" cy="5184576"/>
          </a:xfrm>
        </p:spPr>
        <p:txBody>
          <a:bodyPr/>
          <a:lstStyle/>
          <a:p>
            <a:pPr marL="0" indent="0">
              <a:buNone/>
            </a:pPr>
            <a:r>
              <a:rPr lang="en-US" altLang="zh-CN" dirty="0" smtClean="0"/>
              <a:t>2.7.1 </a:t>
            </a:r>
            <a:r>
              <a:rPr lang="zh-CN" altLang="en-US" dirty="0" smtClean="0"/>
              <a:t>奇偶校验码</a:t>
            </a:r>
            <a:endParaRPr lang="zh-CN" altLang="en-US" dirty="0" smtClean="0"/>
          </a:p>
          <a:p>
            <a:r>
              <a:rPr lang="zh-CN" altLang="en-US" sz="2000" b="0" dirty="0"/>
              <a:t>基本思想：增加一位奇校验位（或偶校验位），然后将原数据和得到的校验位一起进行存储或传送，对存取后或在传送的终部件得到的相应数据和校验位，再进行一次编码，求出新校验位，最后根据得到的这个新校验位的值，确定是否发生了错误。</a:t>
            </a:r>
            <a:endParaRPr lang="zh-CN" altLang="en-US" sz="2000" b="0" dirty="0"/>
          </a:p>
          <a:p>
            <a:pPr>
              <a:lnSpc>
                <a:spcPct val="110000"/>
              </a:lnSpc>
              <a:spcBef>
                <a:spcPct val="30000"/>
              </a:spcBef>
            </a:pPr>
            <a:r>
              <a:rPr lang="zh-CN" altLang="en-US" sz="2000" b="0" dirty="0"/>
              <a:t>实现原理：</a:t>
            </a:r>
            <a:r>
              <a:rPr lang="zh-CN" altLang="en-US" sz="2000" dirty="0">
                <a:solidFill>
                  <a:srgbClr val="006600"/>
                </a:solidFill>
              </a:rPr>
              <a:t>假设将数据</a:t>
            </a:r>
            <a:r>
              <a:rPr lang="en-US" altLang="zh-CN" sz="2000" dirty="0">
                <a:solidFill>
                  <a:srgbClr val="006600"/>
                </a:solidFill>
              </a:rPr>
              <a:t>B=b</a:t>
            </a:r>
            <a:r>
              <a:rPr lang="en-US" altLang="zh-CN" sz="2000" baseline="-30000" dirty="0">
                <a:solidFill>
                  <a:srgbClr val="006600"/>
                </a:solidFill>
              </a:rPr>
              <a:t>n-1</a:t>
            </a:r>
            <a:r>
              <a:rPr lang="en-US" altLang="zh-CN" sz="2000" dirty="0">
                <a:solidFill>
                  <a:srgbClr val="006600"/>
                </a:solidFill>
              </a:rPr>
              <a:t>b</a:t>
            </a:r>
            <a:r>
              <a:rPr lang="en-US" altLang="zh-CN" sz="2000" baseline="-30000" dirty="0">
                <a:solidFill>
                  <a:srgbClr val="006600"/>
                </a:solidFill>
              </a:rPr>
              <a:t>n-2</a:t>
            </a:r>
            <a:r>
              <a:rPr lang="en-US" altLang="zh-CN" sz="2000" dirty="0">
                <a:solidFill>
                  <a:srgbClr val="006600"/>
                </a:solidFill>
              </a:rPr>
              <a:t>...b</a:t>
            </a:r>
            <a:r>
              <a:rPr lang="en-US" altLang="zh-CN" sz="2000" baseline="-30000" dirty="0">
                <a:solidFill>
                  <a:srgbClr val="006600"/>
                </a:solidFill>
              </a:rPr>
              <a:t>1</a:t>
            </a:r>
            <a:r>
              <a:rPr lang="en-US" altLang="zh-CN" sz="2000" dirty="0">
                <a:solidFill>
                  <a:srgbClr val="006600"/>
                </a:solidFill>
              </a:rPr>
              <a:t>b</a:t>
            </a:r>
            <a:r>
              <a:rPr lang="en-US" altLang="zh-CN" sz="2000" baseline="-30000" dirty="0">
                <a:solidFill>
                  <a:srgbClr val="006600"/>
                </a:solidFill>
              </a:rPr>
              <a:t>0</a:t>
            </a:r>
            <a:r>
              <a:rPr lang="zh-CN" altLang="en-US" sz="2000" dirty="0">
                <a:solidFill>
                  <a:srgbClr val="006600"/>
                </a:solidFill>
              </a:rPr>
              <a:t>从源部件传送至终部件。在终部件接收到的数据为</a:t>
            </a:r>
            <a:r>
              <a:rPr lang="en-US" altLang="zh-CN" sz="2000" dirty="0">
                <a:solidFill>
                  <a:srgbClr val="006600"/>
                </a:solidFill>
              </a:rPr>
              <a:t>B’=b</a:t>
            </a:r>
            <a:r>
              <a:rPr lang="en-US" altLang="zh-CN" sz="2000" baseline="-30000" dirty="0">
                <a:solidFill>
                  <a:srgbClr val="006600"/>
                </a:solidFill>
              </a:rPr>
              <a:t>n-1</a:t>
            </a:r>
            <a:r>
              <a:rPr lang="en-US" altLang="zh-CN" sz="2000" dirty="0">
                <a:solidFill>
                  <a:srgbClr val="006600"/>
                </a:solidFill>
              </a:rPr>
              <a:t>’b</a:t>
            </a:r>
            <a:r>
              <a:rPr lang="en-US" altLang="zh-CN" sz="2000" baseline="-30000" dirty="0">
                <a:solidFill>
                  <a:srgbClr val="006600"/>
                </a:solidFill>
              </a:rPr>
              <a:t>n-2</a:t>
            </a:r>
            <a:r>
              <a:rPr lang="en-US" altLang="zh-CN" sz="2000" dirty="0">
                <a:solidFill>
                  <a:srgbClr val="006600"/>
                </a:solidFill>
              </a:rPr>
              <a:t>’...b</a:t>
            </a:r>
            <a:r>
              <a:rPr lang="en-US" altLang="zh-CN" sz="2000" baseline="-30000" dirty="0">
                <a:solidFill>
                  <a:srgbClr val="006600"/>
                </a:solidFill>
              </a:rPr>
              <a:t>1</a:t>
            </a:r>
            <a:r>
              <a:rPr lang="en-US" altLang="zh-CN" sz="2000" dirty="0">
                <a:solidFill>
                  <a:srgbClr val="006600"/>
                </a:solidFill>
              </a:rPr>
              <a:t>’b</a:t>
            </a:r>
            <a:r>
              <a:rPr lang="en-US" altLang="zh-CN" sz="2000" baseline="-30000" dirty="0">
                <a:solidFill>
                  <a:srgbClr val="006600"/>
                </a:solidFill>
              </a:rPr>
              <a:t>0</a:t>
            </a:r>
            <a:r>
              <a:rPr lang="en-US" altLang="zh-CN" sz="2000" dirty="0" smtClean="0">
                <a:solidFill>
                  <a:srgbClr val="006600"/>
                </a:solidFill>
              </a:rPr>
              <a:t>’。</a:t>
            </a:r>
            <a:endParaRPr lang="en-US" altLang="zh-CN" sz="2000" dirty="0" smtClean="0">
              <a:solidFill>
                <a:srgbClr val="006600"/>
              </a:solidFill>
            </a:endParaRPr>
          </a:p>
          <a:p>
            <a:pPr lvl="1">
              <a:lnSpc>
                <a:spcPct val="110000"/>
              </a:lnSpc>
              <a:spcBef>
                <a:spcPct val="30000"/>
              </a:spcBef>
              <a:buNone/>
            </a:pPr>
            <a:r>
              <a:rPr lang="zh-CN" altLang="en-US" sz="1700" dirty="0"/>
              <a:t> </a:t>
            </a:r>
            <a:r>
              <a:rPr lang="zh-CN" altLang="en-US" sz="1700" dirty="0" smtClean="0"/>
              <a:t>第三步：计算最终的校验位</a:t>
            </a:r>
            <a:r>
              <a:rPr lang="en-US" altLang="zh-CN" sz="1700" dirty="0" smtClean="0"/>
              <a:t>P*，</a:t>
            </a:r>
            <a:r>
              <a:rPr lang="zh-CN" altLang="en-US" sz="1700" dirty="0" smtClean="0"/>
              <a:t>并根据其值判断有无奇偶错。</a:t>
            </a:r>
            <a:endParaRPr lang="zh-CN" altLang="en-US" sz="1700" dirty="0" smtClean="0"/>
          </a:p>
          <a:p>
            <a:pPr lvl="1">
              <a:lnSpc>
                <a:spcPct val="110000"/>
              </a:lnSpc>
              <a:spcBef>
                <a:spcPct val="30000"/>
              </a:spcBef>
              <a:buNone/>
            </a:pPr>
            <a:r>
              <a:rPr lang="zh-CN" altLang="en-US" sz="1700" dirty="0"/>
              <a:t>　　</a:t>
            </a:r>
            <a:r>
              <a:rPr lang="zh-CN" altLang="en-US" sz="1700" dirty="0">
                <a:solidFill>
                  <a:srgbClr val="006600"/>
                </a:solidFill>
              </a:rPr>
              <a:t>假定</a:t>
            </a:r>
            <a:r>
              <a:rPr lang="en-US" altLang="zh-CN" sz="1700" dirty="0">
                <a:solidFill>
                  <a:srgbClr val="006600"/>
                </a:solidFill>
              </a:rPr>
              <a:t>P</a:t>
            </a:r>
            <a:r>
              <a:rPr lang="zh-CN" altLang="en-US" sz="1700" dirty="0">
                <a:solidFill>
                  <a:srgbClr val="006600"/>
                </a:solidFill>
              </a:rPr>
              <a:t>在终部件接受到的值为</a:t>
            </a:r>
            <a:r>
              <a:rPr lang="en-US" altLang="zh-CN" sz="1700" dirty="0">
                <a:solidFill>
                  <a:srgbClr val="006600"/>
                </a:solidFill>
              </a:rPr>
              <a:t>P’’，</a:t>
            </a:r>
            <a:r>
              <a:rPr lang="zh-CN" altLang="en-US" sz="1700" dirty="0">
                <a:solidFill>
                  <a:srgbClr val="006600"/>
                </a:solidFill>
              </a:rPr>
              <a:t>则</a:t>
            </a:r>
            <a:r>
              <a:rPr lang="en-US" altLang="zh-CN" sz="1700" dirty="0">
                <a:solidFill>
                  <a:srgbClr val="006600"/>
                </a:solidFill>
              </a:rPr>
              <a:t>P*= P’⊕P”</a:t>
            </a:r>
            <a:endParaRPr lang="en-US" altLang="zh-CN" sz="1700" dirty="0">
              <a:solidFill>
                <a:srgbClr val="006600"/>
              </a:solidFill>
            </a:endParaRPr>
          </a:p>
          <a:p>
            <a:pPr lvl="1">
              <a:lnSpc>
                <a:spcPct val="110000"/>
              </a:lnSpc>
              <a:spcBef>
                <a:spcPct val="30000"/>
              </a:spcBef>
              <a:buClr>
                <a:srgbClr val="000099"/>
              </a:buClr>
              <a:buNone/>
            </a:pPr>
            <a:r>
              <a:rPr lang="zh-CN" altLang="en-US" sz="1700" dirty="0"/>
              <a:t>　　① 若</a:t>
            </a:r>
            <a:r>
              <a:rPr lang="en-US" altLang="zh-CN" sz="1700" dirty="0"/>
              <a:t>P*=1，</a:t>
            </a:r>
            <a:r>
              <a:rPr lang="zh-CN" altLang="en-US" sz="1700" dirty="0"/>
              <a:t>则表示终部件接受的数据有奇数位错。</a:t>
            </a:r>
            <a:endParaRPr lang="zh-CN" altLang="en-US" sz="1700" dirty="0"/>
          </a:p>
          <a:p>
            <a:pPr lvl="1">
              <a:lnSpc>
                <a:spcPct val="110000"/>
              </a:lnSpc>
              <a:spcBef>
                <a:spcPct val="30000"/>
              </a:spcBef>
              <a:buClr>
                <a:srgbClr val="000099"/>
              </a:buClr>
              <a:buNone/>
            </a:pPr>
            <a:r>
              <a:rPr lang="zh-CN" altLang="en-US" sz="1700" dirty="0"/>
              <a:t>　　② 若</a:t>
            </a:r>
            <a:r>
              <a:rPr lang="en-US" altLang="zh-CN" sz="1700" dirty="0"/>
              <a:t>P*=0，</a:t>
            </a:r>
            <a:r>
              <a:rPr lang="zh-CN" altLang="en-US" sz="1700" dirty="0"/>
              <a:t>则表示终部件接受的数据正确或有偶数个错。</a:t>
            </a:r>
            <a:endParaRPr lang="zh-CN" altLang="en-US" sz="1700" dirty="0">
              <a:solidFill>
                <a:srgbClr val="006600"/>
              </a:solidFill>
            </a:endParaRPr>
          </a:p>
          <a:p>
            <a:endParaRPr lang="zh-CN" altLang="en-US" sz="2000" b="0" dirty="0" smtClean="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35569" y="692696"/>
            <a:ext cx="8507288" cy="5184576"/>
          </a:xfrm>
        </p:spPr>
        <p:txBody>
          <a:bodyPr/>
          <a:lstStyle/>
          <a:p>
            <a:pPr marL="0" indent="0">
              <a:buNone/>
            </a:pPr>
            <a:r>
              <a:rPr lang="en-US" altLang="zh-CN" dirty="0" smtClean="0"/>
              <a:t>2.7.1 </a:t>
            </a:r>
            <a:r>
              <a:rPr lang="zh-CN" altLang="en-US" dirty="0" smtClean="0"/>
              <a:t>奇偶校验码</a:t>
            </a:r>
            <a:endParaRPr lang="zh-CN" altLang="en-US" dirty="0" smtClean="0"/>
          </a:p>
          <a:p>
            <a:r>
              <a:rPr lang="zh-CN" altLang="en-US" sz="2000" b="0" dirty="0" smtClean="0"/>
              <a:t>特点</a:t>
            </a:r>
            <a:endParaRPr lang="en-US" altLang="zh-CN" sz="2000" b="0" dirty="0" smtClean="0"/>
          </a:p>
          <a:p>
            <a:pPr lvl="1"/>
            <a:r>
              <a:rPr lang="zh-CN" altLang="en-US" sz="1800" b="0" dirty="0">
                <a:solidFill>
                  <a:srgbClr val="C00000"/>
                </a:solidFill>
              </a:rPr>
              <a:t>问题：奇偶校验码的码距是几？为什么？</a:t>
            </a:r>
            <a:endParaRPr lang="zh-CN" altLang="en-US" sz="1800" b="0" dirty="0">
              <a:solidFill>
                <a:srgbClr val="C00000"/>
              </a:solidFill>
            </a:endParaRPr>
          </a:p>
          <a:p>
            <a:pPr lvl="2"/>
            <a:r>
              <a:rPr lang="zh-CN" altLang="en-US" sz="1800" b="0" dirty="0"/>
              <a:t>码距</a:t>
            </a:r>
            <a:r>
              <a:rPr lang="en-US" altLang="zh-CN" sz="1800" b="0" dirty="0"/>
              <a:t>d=2</a:t>
            </a:r>
            <a:r>
              <a:rPr lang="zh-CN" altLang="en-US" sz="1800" b="0" dirty="0"/>
              <a:t>。在奇偶校验码中，若两个数中有奇数位不同，则它们相应的校验位就不同；若有偶数位不同，则虽校验位相同，但至少有两位数据位不同。因而任意两个码字之间至少有两位不同。</a:t>
            </a:r>
            <a:endParaRPr lang="zh-CN" altLang="en-US" sz="1800" b="0" dirty="0"/>
          </a:p>
          <a:p>
            <a:pPr lvl="1"/>
            <a:r>
              <a:rPr lang="zh-CN" altLang="en-US" sz="1800" b="0" dirty="0"/>
              <a:t>根据码距和纠</a:t>
            </a:r>
            <a:r>
              <a:rPr lang="en-US" altLang="zh-CN" sz="1800" b="0" dirty="0"/>
              <a:t>/</a:t>
            </a:r>
            <a:r>
              <a:rPr lang="zh-CN" altLang="en-US" sz="1800" b="0" dirty="0"/>
              <a:t>检错能力的关系，它只能发现奇数位出错，不能发现偶数位出错，而且也不能确定发生错误的位置，不具有纠错能力。</a:t>
            </a:r>
            <a:endParaRPr lang="zh-CN" altLang="en-US" sz="1800" b="0" dirty="0"/>
          </a:p>
          <a:p>
            <a:pPr marL="0" indent="0">
              <a:buNone/>
            </a:pPr>
            <a:endParaRPr lang="zh-CN" altLang="en-US" sz="2000" b="0" dirty="0" smtClean="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744379"/>
            <a:ext cx="8507288" cy="2088232"/>
          </a:xfrm>
        </p:spPr>
        <p:txBody>
          <a:bodyPr/>
          <a:lstStyle/>
          <a:p>
            <a:pPr marL="0" indent="0">
              <a:buNone/>
            </a:pPr>
            <a:r>
              <a:rPr lang="en-US" altLang="zh-CN" dirty="0" smtClean="0"/>
              <a:t>2.7.1 </a:t>
            </a:r>
            <a:r>
              <a:rPr lang="zh-CN" altLang="en-US" dirty="0" smtClean="0"/>
              <a:t>奇偶校验码</a:t>
            </a:r>
            <a:endParaRPr lang="zh-CN" altLang="en-US" dirty="0" smtClean="0"/>
          </a:p>
          <a:p>
            <a:r>
              <a:rPr lang="zh-CN" altLang="en-US" sz="2000" b="0" dirty="0" smtClean="0"/>
              <a:t>优点</a:t>
            </a:r>
            <a:endParaRPr lang="en-US" altLang="zh-CN" sz="2000" b="0" dirty="0" smtClean="0"/>
          </a:p>
          <a:p>
            <a:pPr lvl="1"/>
            <a:r>
              <a:rPr lang="zh-CN" altLang="en-US" sz="1800" b="0" dirty="0"/>
              <a:t>开销小</a:t>
            </a:r>
            <a:endParaRPr lang="zh-CN" altLang="en-US" sz="1800" b="0" dirty="0"/>
          </a:p>
          <a:p>
            <a:pPr lvl="1"/>
            <a:r>
              <a:rPr lang="zh-CN" altLang="en-US" sz="1800" b="0" dirty="0"/>
              <a:t>适用于校验一字节长的代码，故常被用于存储器读写检查或按字节传输过程中的数据校验</a:t>
            </a:r>
            <a:endParaRPr lang="zh-CN" altLang="en-US" sz="1800" b="0" dirty="0"/>
          </a:p>
          <a:p>
            <a:endParaRPr lang="en-US" altLang="zh-CN" sz="2000" b="0" dirty="0" smtClean="0"/>
          </a:p>
          <a:p>
            <a:pPr marL="0" indent="0">
              <a:buNone/>
            </a:pPr>
            <a:r>
              <a:rPr lang="zh-CN" altLang="en-US" dirty="0" smtClean="0">
                <a:solidFill>
                  <a:srgbClr val="006600"/>
                </a:solidFill>
              </a:rPr>
              <a:t>     </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79612" y="3212976"/>
            <a:ext cx="6984776" cy="830997"/>
          </a:xfrm>
          <a:prstGeom prst="rect">
            <a:avLst/>
          </a:prstGeom>
        </p:spPr>
        <p:txBody>
          <a:bodyPr wrap="square">
            <a:spAutoFit/>
          </a:bodyPr>
          <a:lstStyle/>
          <a:p>
            <a:pPr lvl="0" eaLnBrk="0" hangingPunct="0">
              <a:spcBef>
                <a:spcPct val="20000"/>
              </a:spcBef>
              <a:buClr>
                <a:srgbClr val="FF0000"/>
              </a:buClr>
            </a:pPr>
            <a:r>
              <a:rPr lang="zh-CN" altLang="en-US" sz="2400" b="1" dirty="0">
                <a:solidFill>
                  <a:srgbClr val="006600"/>
                </a:solidFill>
                <a:latin typeface="Comic Sans MS" pitchFamily="2" charset="0"/>
                <a:ea typeface="微软雅黑" pitchFamily="34" charset="-122"/>
              </a:rPr>
              <a:t>因为一字节长的代码发生错误时，1位出错的概率较大</a:t>
            </a:r>
            <a:r>
              <a:rPr lang="zh-CN" altLang="en-US" sz="2400" b="1" dirty="0" smtClean="0">
                <a:solidFill>
                  <a:srgbClr val="006600"/>
                </a:solidFill>
                <a:latin typeface="Comic Sans MS" pitchFamily="2" charset="0"/>
                <a:ea typeface="微软雅黑" pitchFamily="34" charset="-122"/>
              </a:rPr>
              <a:t>，</a:t>
            </a:r>
            <a:r>
              <a:rPr lang="en-US" altLang="zh-CN" sz="2400" b="1" dirty="0" smtClean="0">
                <a:solidFill>
                  <a:srgbClr val="006600"/>
                </a:solidFill>
                <a:latin typeface="Comic Sans MS" pitchFamily="2" charset="0"/>
                <a:ea typeface="微软雅黑" pitchFamily="34" charset="-122"/>
              </a:rPr>
              <a:t>2</a:t>
            </a:r>
            <a:r>
              <a:rPr lang="zh-CN" altLang="en-US" sz="2400" b="1" dirty="0" smtClean="0">
                <a:solidFill>
                  <a:srgbClr val="006600"/>
                </a:solidFill>
                <a:latin typeface="Comic Sans MS" pitchFamily="2" charset="0"/>
                <a:ea typeface="微软雅黑" pitchFamily="34" charset="-122"/>
              </a:rPr>
              <a:t>位</a:t>
            </a:r>
            <a:r>
              <a:rPr lang="zh-CN" altLang="en-US" sz="2400" b="1" dirty="0">
                <a:solidFill>
                  <a:srgbClr val="006600"/>
                </a:solidFill>
                <a:latin typeface="Comic Sans MS" pitchFamily="2" charset="0"/>
                <a:ea typeface="微软雅黑" pitchFamily="34" charset="-122"/>
              </a:rPr>
              <a:t>以上出错则很少，所以可用奇偶校验。</a:t>
            </a:r>
            <a:endParaRPr lang="zh-CN" altLang="en-US" sz="2000" b="1" dirty="0">
              <a:solidFill>
                <a:srgbClr val="006600"/>
              </a:solidFill>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26511" y="692696"/>
            <a:ext cx="8507288" cy="5184576"/>
          </a:xfrm>
        </p:spPr>
        <p:txBody>
          <a:bodyPr/>
          <a:lstStyle/>
          <a:p>
            <a:pPr marL="0" indent="0">
              <a:buNone/>
            </a:pPr>
            <a:r>
              <a:rPr lang="en-US" altLang="zh-CN" dirty="0" smtClean="0"/>
              <a:t>2.7.2 </a:t>
            </a:r>
            <a:r>
              <a:rPr lang="zh-CN" altLang="en-US" dirty="0"/>
              <a:t>海明</a:t>
            </a:r>
            <a:r>
              <a:rPr lang="zh-CN" altLang="en-US" dirty="0" smtClean="0"/>
              <a:t>校验码</a:t>
            </a:r>
            <a:endParaRPr lang="zh-CN" altLang="en-US" dirty="0" smtClean="0"/>
          </a:p>
          <a:p>
            <a:r>
              <a:rPr lang="zh-CN" altLang="en-US" sz="2000" b="0" dirty="0"/>
              <a:t>由</a:t>
            </a:r>
            <a:r>
              <a:rPr lang="en-US" altLang="zh-CN" sz="2000" b="0" dirty="0"/>
              <a:t>Richard Hamming</a:t>
            </a:r>
            <a:r>
              <a:rPr lang="zh-CN" altLang="en-US" sz="2000" b="0" dirty="0"/>
              <a:t>于</a:t>
            </a:r>
            <a:r>
              <a:rPr lang="en-US" altLang="zh-CN" sz="2000" b="0" dirty="0"/>
              <a:t>1950</a:t>
            </a:r>
            <a:r>
              <a:rPr lang="zh-CN" altLang="en-US" sz="2000" b="0" dirty="0"/>
              <a:t>年提出，目前还被广泛</a:t>
            </a:r>
            <a:r>
              <a:rPr lang="zh-CN" altLang="en-US" sz="2000" b="0" dirty="0" smtClean="0"/>
              <a:t>使用。</a:t>
            </a:r>
            <a:endParaRPr lang="zh-CN" altLang="en-US" sz="2000" b="0" dirty="0"/>
          </a:p>
          <a:p>
            <a:r>
              <a:rPr lang="zh-CN" altLang="en-US" sz="2000" b="0" dirty="0"/>
              <a:t>主要用于存储器中数据存取</a:t>
            </a:r>
            <a:r>
              <a:rPr lang="zh-CN" altLang="en-US" sz="2000" b="0" dirty="0" smtClean="0"/>
              <a:t>校验。</a:t>
            </a:r>
            <a:endParaRPr lang="zh-CN" altLang="en-US" sz="2000" b="0" dirty="0"/>
          </a:p>
          <a:p>
            <a:r>
              <a:rPr lang="zh-CN" altLang="en-US" sz="2000" b="0" dirty="0">
                <a:solidFill>
                  <a:srgbClr val="C00000"/>
                </a:solidFill>
              </a:rPr>
              <a:t>基本思想：</a:t>
            </a:r>
            <a:r>
              <a:rPr lang="zh-CN" altLang="en-US" sz="2000" b="0" dirty="0"/>
              <a:t>奇偶校验码对整个数据编码生成一位校验位。因此这种校验码检错能力差，并且没有纠错能力。如果将整个数据按某种规律分成若干组，对每组进行相应的奇偶检测，就能提供多位检错信息，从而对错误位置进行定位，并将其</a:t>
            </a:r>
            <a:r>
              <a:rPr lang="zh-CN" altLang="en-US" sz="2000" b="0" dirty="0" smtClean="0"/>
              <a:t>纠正。</a:t>
            </a:r>
            <a:endParaRPr lang="en-US" altLang="zh-CN" sz="2000" b="0" dirty="0" smtClean="0"/>
          </a:p>
          <a:p>
            <a:pPr lvl="1"/>
            <a:r>
              <a:rPr lang="zh-CN" altLang="en-US" sz="2000" b="0" dirty="0"/>
              <a:t>海明校验码实质上就是一种多重</a:t>
            </a:r>
            <a:r>
              <a:rPr lang="zh-CN" altLang="en-US" sz="2000" b="0" dirty="0" smtClean="0"/>
              <a:t>奇偶校验码。</a:t>
            </a:r>
            <a:endParaRPr lang="en-US" altLang="zh-CN" sz="2000" b="0" dirty="0" smtClean="0"/>
          </a:p>
          <a:p>
            <a:r>
              <a:rPr lang="zh-CN" altLang="en-US" sz="2000" b="0" dirty="0" smtClean="0">
                <a:hlinkClick r:id="rId1" action="ppaction://hlinksldjump"/>
              </a:rPr>
              <a:t>处理过程</a:t>
            </a:r>
            <a:endParaRPr lang="zh-CN" altLang="en-US" sz="2000" b="0" dirty="0"/>
          </a:p>
          <a:p>
            <a:pPr lvl="1"/>
            <a:r>
              <a:rPr lang="zh-CN" altLang="en-US" sz="2000" b="0" dirty="0"/>
              <a:t>最终比较时按位进行异或，根据异或结果，确定是否有差错。</a:t>
            </a:r>
            <a:endParaRPr lang="zh-CN" altLang="en-US" sz="2000" b="0" dirty="0"/>
          </a:p>
          <a:p>
            <a:pPr lvl="1"/>
            <a:r>
              <a:rPr lang="zh-CN" altLang="en-US" sz="2000" b="0" dirty="0"/>
              <a:t>这种异或操作所得到的结果称为</a:t>
            </a:r>
            <a:r>
              <a:rPr lang="zh-CN" altLang="en-US" sz="2000" b="0" dirty="0">
                <a:solidFill>
                  <a:srgbClr val="C00000"/>
                </a:solidFill>
              </a:rPr>
              <a:t>故障字（</a:t>
            </a:r>
            <a:r>
              <a:rPr lang="en-US" altLang="zh-CN" sz="2000" b="0" dirty="0">
                <a:solidFill>
                  <a:srgbClr val="C00000"/>
                </a:solidFill>
              </a:rPr>
              <a:t>syndrome word</a:t>
            </a:r>
            <a:r>
              <a:rPr lang="zh-CN" altLang="en-US" sz="2000" b="0" dirty="0">
                <a:solidFill>
                  <a:srgbClr val="C00000"/>
                </a:solidFill>
              </a:rPr>
              <a:t>）</a:t>
            </a:r>
            <a:r>
              <a:rPr lang="zh-CN" altLang="en-US" sz="2000" b="0" dirty="0"/>
              <a:t>。显然，</a:t>
            </a:r>
            <a:r>
              <a:rPr lang="zh-CN" altLang="en-US" sz="2000" b="0" dirty="0">
                <a:solidFill>
                  <a:srgbClr val="C00000"/>
                </a:solidFill>
              </a:rPr>
              <a:t>校验码</a:t>
            </a:r>
            <a:r>
              <a:rPr lang="zh-CN" altLang="en-US" sz="2000" b="0" dirty="0"/>
              <a:t>和</a:t>
            </a:r>
            <a:r>
              <a:rPr lang="zh-CN" altLang="en-US" sz="2000" b="0" dirty="0">
                <a:solidFill>
                  <a:srgbClr val="C00000"/>
                </a:solidFill>
              </a:rPr>
              <a:t>故障字</a:t>
            </a:r>
            <a:r>
              <a:rPr lang="zh-CN" altLang="en-US" sz="2000" b="0" dirty="0"/>
              <a:t>的位数是相同。</a:t>
            </a:r>
            <a:endParaRPr lang="zh-CN" altLang="en-US" sz="2000" b="0" dirty="0"/>
          </a:p>
          <a:p>
            <a:endParaRPr lang="zh-CN" altLang="en-US" sz="2000" b="0" dirty="0" smtClean="0"/>
          </a:p>
          <a:p>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Text Box 4"/>
          <p:cNvSpPr txBox="1">
            <a:spLocks noChangeArrowheads="1"/>
          </p:cNvSpPr>
          <p:nvPr/>
        </p:nvSpPr>
        <p:spPr bwMode="auto">
          <a:xfrm>
            <a:off x="1583668" y="5575027"/>
            <a:ext cx="59766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400" b="1" dirty="0" smtClean="0">
                <a:solidFill>
                  <a:srgbClr val="CC0000"/>
                </a:solidFill>
                <a:latin typeface="微软雅黑" pitchFamily="34" charset="-122"/>
                <a:ea typeface="微软雅黑" pitchFamily="34" charset="-122"/>
              </a:rPr>
              <a:t>每一组一个校验位，校验码位数等于组数！</a:t>
            </a:r>
            <a:endParaRPr lang="en-US" altLang="zh-CN" sz="2400" b="1" dirty="0" smtClean="0">
              <a:solidFill>
                <a:srgbClr val="CC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692696"/>
            <a:ext cx="8784976" cy="5184576"/>
          </a:xfrm>
        </p:spPr>
        <p:txBody>
          <a:bodyPr/>
          <a:lstStyle/>
          <a:p>
            <a:pPr marL="0" indent="0">
              <a:buNone/>
            </a:pPr>
            <a:r>
              <a:rPr lang="en-US" altLang="zh-CN" dirty="0" smtClean="0"/>
              <a:t>2.7.2 </a:t>
            </a:r>
            <a:r>
              <a:rPr lang="zh-CN" altLang="en-US" dirty="0"/>
              <a:t>海明</a:t>
            </a:r>
            <a:r>
              <a:rPr lang="zh-CN" altLang="en-US" dirty="0" smtClean="0"/>
              <a:t>校验码</a:t>
            </a:r>
            <a:endParaRPr lang="en-US" altLang="zh-CN" dirty="0" smtClean="0"/>
          </a:p>
          <a:p>
            <a:pPr marL="0" indent="0">
              <a:buNone/>
            </a:pPr>
            <a:r>
              <a:rPr lang="en-US" altLang="zh-CN" dirty="0" smtClean="0">
                <a:solidFill>
                  <a:srgbClr val="C00000"/>
                </a:solidFill>
              </a:rPr>
              <a:t>1. </a:t>
            </a:r>
            <a:r>
              <a:rPr lang="zh-CN" altLang="en-US" dirty="0" smtClean="0">
                <a:solidFill>
                  <a:srgbClr val="C00000"/>
                </a:solidFill>
              </a:rPr>
              <a:t>校验位的位数的确定</a:t>
            </a:r>
            <a:endParaRPr lang="zh-CN" altLang="en-US" dirty="0" smtClean="0">
              <a:solidFill>
                <a:srgbClr val="C00000"/>
              </a:solidFill>
            </a:endParaRPr>
          </a:p>
          <a:p>
            <a:r>
              <a:rPr lang="zh-CN" altLang="en-US" sz="2000" b="0" dirty="0"/>
              <a:t>假定数据位数为</a:t>
            </a:r>
            <a:r>
              <a:rPr lang="en-US" altLang="zh-CN" sz="2000" b="0" dirty="0"/>
              <a:t>n</a:t>
            </a:r>
            <a:r>
              <a:rPr lang="zh-CN" altLang="en-US" sz="2000" b="0" dirty="0"/>
              <a:t>，校验码为</a:t>
            </a:r>
            <a:r>
              <a:rPr lang="en-US" altLang="zh-CN" sz="2000" b="0" dirty="0"/>
              <a:t>k</a:t>
            </a:r>
            <a:r>
              <a:rPr lang="zh-CN" altLang="en-US" sz="2000" b="0" dirty="0"/>
              <a:t>位，则故障字的位数也为</a:t>
            </a:r>
            <a:r>
              <a:rPr lang="en-US" altLang="zh-CN" sz="2000" b="0" dirty="0"/>
              <a:t>k</a:t>
            </a:r>
            <a:r>
              <a:rPr lang="zh-CN" altLang="en-US" sz="2000" b="0" dirty="0"/>
              <a:t>位。</a:t>
            </a:r>
            <a:r>
              <a:rPr lang="en-US" altLang="zh-CN" sz="2000" b="0" dirty="0"/>
              <a:t>k</a:t>
            </a:r>
            <a:r>
              <a:rPr lang="zh-CN" altLang="en-US" sz="2000" b="0" dirty="0"/>
              <a:t>位故障字所能表示的状态最多是</a:t>
            </a:r>
            <a:r>
              <a:rPr lang="en-US" altLang="zh-CN" sz="2000" b="0" dirty="0"/>
              <a:t>2</a:t>
            </a:r>
            <a:r>
              <a:rPr lang="en-US" altLang="zh-CN" sz="2000" b="0" baseline="30000" dirty="0"/>
              <a:t>K</a:t>
            </a:r>
            <a:r>
              <a:rPr lang="zh-CN" altLang="en-US" sz="2000" b="0" dirty="0"/>
              <a:t>，每种状态可用来说明一种出错情况。</a:t>
            </a:r>
            <a:endParaRPr lang="zh-CN" altLang="en-US" sz="2000" b="0" dirty="0"/>
          </a:p>
          <a:p>
            <a:r>
              <a:rPr lang="zh-CN" altLang="en-US" sz="2000" b="0" dirty="0"/>
              <a:t>若只有一位错，则结果可能是</a:t>
            </a:r>
            <a:r>
              <a:rPr lang="zh-CN" altLang="en-US" sz="2000" b="0" dirty="0" smtClean="0"/>
              <a:t>：</a:t>
            </a:r>
            <a:endParaRPr lang="en-US" altLang="zh-CN" sz="2000" b="0" dirty="0" smtClean="0"/>
          </a:p>
          <a:p>
            <a:pPr lvl="1"/>
            <a:r>
              <a:rPr lang="zh-CN" altLang="en-US" sz="2000" b="0" dirty="0"/>
              <a:t>数据中某一位错 </a:t>
            </a:r>
            <a:r>
              <a:rPr lang="en-US" altLang="zh-CN" sz="2000" b="0" dirty="0"/>
              <a:t>(n</a:t>
            </a:r>
            <a:r>
              <a:rPr lang="zh-CN" altLang="en-US" sz="2000" b="0" dirty="0"/>
              <a:t>种可能</a:t>
            </a:r>
            <a:r>
              <a:rPr lang="en-US" altLang="zh-CN" sz="2000" b="0" dirty="0"/>
              <a:t>) </a:t>
            </a:r>
            <a:endParaRPr lang="en-US" altLang="zh-CN" sz="2000" b="0" dirty="0"/>
          </a:p>
          <a:p>
            <a:pPr lvl="1"/>
            <a:r>
              <a:rPr lang="zh-CN" altLang="en-US" sz="2000" b="0" dirty="0"/>
              <a:t>校验码中有一位错 </a:t>
            </a:r>
            <a:r>
              <a:rPr lang="en-US" altLang="zh-CN" sz="2000" b="0" dirty="0"/>
              <a:t>(k</a:t>
            </a:r>
            <a:r>
              <a:rPr lang="zh-CN" altLang="en-US" sz="2000" b="0" dirty="0"/>
              <a:t>种可能</a:t>
            </a:r>
            <a:r>
              <a:rPr lang="en-US" altLang="zh-CN" sz="2000" b="0" dirty="0"/>
              <a:t>) </a:t>
            </a:r>
            <a:endParaRPr lang="en-US" altLang="zh-CN" sz="2000" b="0" dirty="0"/>
          </a:p>
          <a:p>
            <a:pPr lvl="1"/>
            <a:r>
              <a:rPr lang="zh-CN" altLang="en-US" sz="2000" b="0" dirty="0"/>
              <a:t>无错 </a:t>
            </a:r>
            <a:r>
              <a:rPr lang="en-US" altLang="zh-CN" sz="2000" b="0" dirty="0"/>
              <a:t>( 1 </a:t>
            </a:r>
            <a:r>
              <a:rPr lang="zh-CN" altLang="en-US" sz="2000" b="0" dirty="0"/>
              <a:t>种可能</a:t>
            </a:r>
            <a:r>
              <a:rPr lang="en-US" altLang="zh-CN" sz="2000" b="0" dirty="0" smtClean="0"/>
              <a:t>)</a:t>
            </a:r>
            <a:endParaRPr lang="en-US" altLang="zh-CN" sz="2000"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pSp>
        <p:nvGrpSpPr>
          <p:cNvPr id="8" name="Group 4"/>
          <p:cNvGrpSpPr/>
          <p:nvPr/>
        </p:nvGrpSpPr>
        <p:grpSpPr bwMode="auto">
          <a:xfrm>
            <a:off x="4599531" y="3031480"/>
            <a:ext cx="2393951" cy="1117600"/>
            <a:chOff x="2459" y="1271"/>
            <a:chExt cx="1508" cy="704"/>
          </a:xfrm>
        </p:grpSpPr>
        <p:sp>
          <p:nvSpPr>
            <p:cNvPr id="9" name="AutoShape 5"/>
            <p:cNvSpPr/>
            <p:nvPr/>
          </p:nvSpPr>
          <p:spPr bwMode="auto">
            <a:xfrm>
              <a:off x="2459" y="1271"/>
              <a:ext cx="110" cy="704"/>
            </a:xfrm>
            <a:prstGeom prst="rightBrace">
              <a:avLst>
                <a:gd name="adj1" fmla="val 53333"/>
                <a:gd name="adj2" fmla="val 50000"/>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itchFamily="18" charset="0"/>
                <a:ea typeface="宋体" charset="-122"/>
              </a:endParaRPr>
            </a:p>
          </p:txBody>
        </p:sp>
        <p:sp>
          <p:nvSpPr>
            <p:cNvPr id="10" name="Rectangle 6"/>
            <p:cNvSpPr>
              <a:spLocks noChangeArrowheads="1"/>
            </p:cNvSpPr>
            <p:nvPr/>
          </p:nvSpPr>
          <p:spPr bwMode="auto">
            <a:xfrm>
              <a:off x="2615" y="1464"/>
              <a:ext cx="13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rgbClr val="CC0000"/>
                  </a:solidFill>
                  <a:latin typeface="微软雅黑" pitchFamily="34" charset="-122"/>
                  <a:ea typeface="微软雅黑" pitchFamily="34" charset="-122"/>
                </a:rPr>
                <a:t>1+</a:t>
              </a:r>
              <a:r>
                <a:rPr lang="en-US" altLang="zh-CN" sz="2400" b="1" dirty="0" err="1" smtClean="0">
                  <a:solidFill>
                    <a:srgbClr val="CC0000"/>
                  </a:solidFill>
                  <a:latin typeface="微软雅黑" pitchFamily="34" charset="-122"/>
                  <a:ea typeface="微软雅黑" pitchFamily="34" charset="-122"/>
                </a:rPr>
                <a:t>n+k</a:t>
              </a:r>
              <a:r>
                <a:rPr lang="zh-CN" altLang="en-US" sz="2400" b="1" dirty="0" smtClean="0">
                  <a:solidFill>
                    <a:srgbClr val="CC0000"/>
                  </a:solidFill>
                  <a:latin typeface="微软雅黑" pitchFamily="34" charset="-122"/>
                  <a:ea typeface="微软雅黑" pitchFamily="34" charset="-122"/>
                </a:rPr>
                <a:t>种情况</a:t>
              </a:r>
              <a:endParaRPr lang="zh-CN" altLang="en-US" sz="2400" b="1" dirty="0" smtClean="0">
                <a:solidFill>
                  <a:srgbClr val="CC0000"/>
                </a:solidFill>
                <a:latin typeface="微软雅黑" pitchFamily="34" charset="-122"/>
                <a:ea typeface="微软雅黑" pitchFamily="34" charset="-122"/>
              </a:endParaRPr>
            </a:p>
          </p:txBody>
        </p:sp>
      </p:grpSp>
      <p:sp>
        <p:nvSpPr>
          <p:cNvPr id="11" name="矩形 10"/>
          <p:cNvSpPr/>
          <p:nvPr/>
        </p:nvSpPr>
        <p:spPr>
          <a:xfrm>
            <a:off x="35496" y="4293096"/>
            <a:ext cx="9011344" cy="923330"/>
          </a:xfrm>
          <a:prstGeom prst="rect">
            <a:avLst/>
          </a:prstGeom>
        </p:spPr>
        <p:txBody>
          <a:bodyPr wrap="square">
            <a:spAutoFit/>
          </a:bodyPr>
          <a:lstStyle/>
          <a:p>
            <a:pPr marL="742950" lvl="1" indent="-285750" eaLnBrk="0" hangingPunct="0">
              <a:lnSpc>
                <a:spcPct val="120000"/>
              </a:lnSpc>
              <a:spcBef>
                <a:spcPct val="30000"/>
              </a:spcBef>
              <a:buSzPct val="100000"/>
            </a:pPr>
            <a:r>
              <a:rPr lang="zh-CN" altLang="en-US" sz="2000" b="1" dirty="0">
                <a:solidFill>
                  <a:srgbClr val="0000FF"/>
                </a:solidFill>
                <a:latin typeface="微软雅黑" pitchFamily="34" charset="-122"/>
                <a:ea typeface="微软雅黑" pitchFamily="34" charset="-122"/>
              </a:rPr>
              <a:t>要能对最多一位错的所有结果进行正确表示，则</a:t>
            </a:r>
            <a:r>
              <a:rPr lang="en-US" altLang="zh-CN" sz="2000" b="1" dirty="0">
                <a:solidFill>
                  <a:srgbClr val="0000FF"/>
                </a:solidFill>
                <a:latin typeface="微软雅黑" pitchFamily="34" charset="-122"/>
                <a:ea typeface="微软雅黑" pitchFamily="34" charset="-122"/>
              </a:rPr>
              <a:t>n</a:t>
            </a:r>
            <a:r>
              <a:rPr lang="zh-CN" altLang="en-US" sz="2000" b="1" dirty="0">
                <a:solidFill>
                  <a:srgbClr val="0000FF"/>
                </a:solidFill>
                <a:latin typeface="微软雅黑" pitchFamily="34" charset="-122"/>
                <a:ea typeface="微软雅黑" pitchFamily="34" charset="-122"/>
              </a:rPr>
              <a:t>和</a:t>
            </a:r>
            <a:r>
              <a:rPr lang="en-US" altLang="zh-CN" sz="2000" b="1" dirty="0">
                <a:solidFill>
                  <a:srgbClr val="0000FF"/>
                </a:solidFill>
                <a:latin typeface="微软雅黑" pitchFamily="34" charset="-122"/>
                <a:ea typeface="微软雅黑" pitchFamily="34" charset="-122"/>
              </a:rPr>
              <a:t>k</a:t>
            </a:r>
            <a:r>
              <a:rPr lang="zh-CN" altLang="en-US" sz="2000" b="1" dirty="0">
                <a:solidFill>
                  <a:srgbClr val="0000FF"/>
                </a:solidFill>
                <a:latin typeface="微软雅黑" pitchFamily="34" charset="-122"/>
                <a:ea typeface="微软雅黑" pitchFamily="34" charset="-122"/>
              </a:rPr>
              <a:t>必须满足下列关系：</a:t>
            </a:r>
            <a:endParaRPr lang="zh-CN" altLang="en-US" sz="2000" b="1" dirty="0">
              <a:solidFill>
                <a:srgbClr val="0000FF"/>
              </a:solidFill>
              <a:latin typeface="微软雅黑" pitchFamily="34" charset="-122"/>
              <a:ea typeface="微软雅黑" pitchFamily="34" charset="-122"/>
            </a:endParaRPr>
          </a:p>
          <a:p>
            <a:pPr marL="342900" lvl="0" indent="-342900" eaLnBrk="0" hangingPunct="0">
              <a:lnSpc>
                <a:spcPct val="120000"/>
              </a:lnSpc>
              <a:spcBef>
                <a:spcPct val="30000"/>
              </a:spcBef>
              <a:buClr>
                <a:srgbClr val="000000"/>
              </a:buClr>
              <a:buSzPct val="60000"/>
            </a:pPr>
            <a:r>
              <a:rPr lang="zh-CN" altLang="en-US" sz="2000" b="1" dirty="0">
                <a:solidFill>
                  <a:srgbClr val="000000"/>
                </a:solidFill>
                <a:latin typeface="微软雅黑" pitchFamily="34" charset="-122"/>
                <a:ea typeface="微软雅黑" pitchFamily="34" charset="-122"/>
              </a:rPr>
              <a:t>                          2</a:t>
            </a:r>
            <a:r>
              <a:rPr lang="en-US" altLang="zh-CN" sz="2000" b="1" baseline="30000" dirty="0">
                <a:solidFill>
                  <a:srgbClr val="000000"/>
                </a:solidFill>
                <a:latin typeface="微软雅黑" pitchFamily="34" charset="-122"/>
                <a:ea typeface="微软雅黑" pitchFamily="34" charset="-122"/>
              </a:rPr>
              <a:t>K</a:t>
            </a:r>
            <a:r>
              <a:rPr lang="en-US" altLang="zh-CN" sz="2000" b="1" dirty="0">
                <a:solidFill>
                  <a:srgbClr val="000000"/>
                </a:solidFill>
                <a:latin typeface="微软雅黑" pitchFamily="34" charset="-122"/>
                <a:ea typeface="微软雅黑" pitchFamily="34" charset="-122"/>
              </a:rPr>
              <a:t>≥1+n+k，   </a:t>
            </a:r>
            <a:r>
              <a:rPr lang="zh-CN" altLang="en-US" sz="2000" b="1" dirty="0">
                <a:solidFill>
                  <a:srgbClr val="000000"/>
                </a:solidFill>
                <a:latin typeface="微软雅黑" pitchFamily="34" charset="-122"/>
                <a:ea typeface="微软雅黑" pitchFamily="34" charset="-122"/>
              </a:rPr>
              <a:t>即：2</a:t>
            </a:r>
            <a:r>
              <a:rPr lang="en-US" altLang="zh-CN" sz="2000" b="1" baseline="30000" dirty="0">
                <a:solidFill>
                  <a:srgbClr val="000000"/>
                </a:solidFill>
                <a:latin typeface="微软雅黑" pitchFamily="34" charset="-122"/>
                <a:ea typeface="微软雅黑" pitchFamily="34" charset="-122"/>
              </a:rPr>
              <a:t>K</a:t>
            </a:r>
            <a:r>
              <a:rPr lang="en-US" altLang="zh-CN" sz="2000" b="1" dirty="0">
                <a:solidFill>
                  <a:srgbClr val="000000"/>
                </a:solidFill>
                <a:latin typeface="微软雅黑" pitchFamily="34" charset="-122"/>
                <a:ea typeface="微软雅黑" pitchFamily="34" charset="-122"/>
              </a:rPr>
              <a:t>-1≥n+k</a:t>
            </a:r>
            <a:endParaRPr lang="en-US" altLang="zh-CN" sz="2000" b="1" dirty="0">
              <a:solidFill>
                <a:srgbClr val="000000"/>
              </a:solidFill>
              <a:latin typeface="微软雅黑" pitchFamily="34" charset="-122"/>
              <a:ea typeface="微软雅黑" pitchFamily="34" charset="-122"/>
            </a:endParaRPr>
          </a:p>
        </p:txBody>
      </p:sp>
      <p:sp>
        <p:nvSpPr>
          <p:cNvPr id="12" name="矩形 11"/>
          <p:cNvSpPr/>
          <p:nvPr/>
        </p:nvSpPr>
        <p:spPr>
          <a:xfrm>
            <a:off x="683568" y="5211607"/>
            <a:ext cx="7488832" cy="1200329"/>
          </a:xfrm>
          <a:prstGeom prst="rect">
            <a:avLst/>
          </a:prstGeom>
        </p:spPr>
        <p:txBody>
          <a:bodyPr wrap="square">
            <a:spAutoFit/>
          </a:bodyPr>
          <a:lstStyle/>
          <a:p>
            <a:pPr marL="0" lvl="1" indent="-285750" algn="just" eaLnBrk="0" hangingPunct="0">
              <a:lnSpc>
                <a:spcPct val="120000"/>
              </a:lnSpc>
              <a:spcBef>
                <a:spcPct val="30000"/>
              </a:spcBef>
              <a:buSzPct val="100000"/>
            </a:pPr>
            <a:r>
              <a:rPr lang="zh-CN" altLang="en-US" sz="2000" b="1" dirty="0">
                <a:solidFill>
                  <a:srgbClr val="009900"/>
                </a:solidFill>
                <a:latin typeface="微软雅黑" pitchFamily="34" charset="-122"/>
                <a:ea typeface="微软雅黑" pitchFamily="34" charset="-122"/>
              </a:rPr>
              <a:t>说明：4位的故障字最多可以表示16种状态，而单个位出错情况最多只有12种可能（8个数据位和4个校验位），再加上无错的情况，一共有13种。所以，用16种状态表示13种情况应是足够了。</a:t>
            </a:r>
            <a:endParaRPr lang="zh-CN" altLang="en-US" sz="2000" b="1" dirty="0">
              <a:solidFill>
                <a:srgbClr val="0099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758538"/>
            <a:ext cx="8507288" cy="1872208"/>
          </a:xfrm>
        </p:spPr>
        <p:txBody>
          <a:bodyPr/>
          <a:lstStyle/>
          <a:p>
            <a:pPr marL="0" indent="0">
              <a:buNone/>
            </a:pPr>
            <a:r>
              <a:rPr lang="en-US" altLang="zh-CN" dirty="0" smtClean="0"/>
              <a:t>2.7.2 </a:t>
            </a:r>
            <a:r>
              <a:rPr lang="zh-CN" altLang="en-US" dirty="0"/>
              <a:t>海明</a:t>
            </a:r>
            <a:r>
              <a:rPr lang="zh-CN" altLang="en-US" dirty="0" smtClean="0"/>
              <a:t>校验码</a:t>
            </a:r>
            <a:endParaRPr lang="en-US" altLang="zh-CN" dirty="0" smtClean="0"/>
          </a:p>
          <a:p>
            <a:pPr marL="0" indent="0">
              <a:buNone/>
            </a:pPr>
            <a:r>
              <a:rPr lang="en-US" altLang="zh-CN" dirty="0" smtClean="0">
                <a:solidFill>
                  <a:srgbClr val="C00000"/>
                </a:solidFill>
              </a:rPr>
              <a:t>2. </a:t>
            </a:r>
            <a:r>
              <a:rPr lang="zh-CN" altLang="en-US" dirty="0" smtClean="0">
                <a:solidFill>
                  <a:srgbClr val="C00000"/>
                </a:solidFill>
              </a:rPr>
              <a:t>分组方式的确定</a:t>
            </a:r>
            <a:endParaRPr lang="zh-CN" altLang="en-US" dirty="0" smtClean="0">
              <a:solidFill>
                <a:srgbClr val="C00000"/>
              </a:solidFill>
            </a:endParaRPr>
          </a:p>
          <a:p>
            <a:r>
              <a:rPr lang="zh-CN" altLang="en-US" sz="2000" b="0" dirty="0"/>
              <a:t>基本思想</a:t>
            </a:r>
            <a:r>
              <a:rPr lang="en-US" altLang="zh-CN" sz="2000" b="0" dirty="0"/>
              <a:t>:</a:t>
            </a:r>
            <a:r>
              <a:rPr lang="zh-CN" altLang="en-US" sz="2000" b="0" dirty="0"/>
              <a:t>　数据位和校验位按某种方式排列为一个</a:t>
            </a:r>
            <a:r>
              <a:rPr lang="en-US" altLang="zh-CN" sz="2000" b="0" dirty="0" err="1"/>
              <a:t>n+k</a:t>
            </a:r>
            <a:r>
              <a:rPr lang="zh-CN" altLang="en-US" sz="2000" b="0" dirty="0"/>
              <a:t>的码字，将该字中每一位的</a:t>
            </a:r>
            <a:r>
              <a:rPr lang="zh-CN" altLang="en-US" sz="2000" b="0" dirty="0">
                <a:solidFill>
                  <a:srgbClr val="0000CC"/>
                </a:solidFill>
              </a:rPr>
              <a:t>出错位置</a:t>
            </a:r>
            <a:r>
              <a:rPr lang="zh-CN" altLang="en-US" sz="2000" b="0" dirty="0"/>
              <a:t>与</a:t>
            </a:r>
            <a:r>
              <a:rPr lang="zh-CN" altLang="en-US" sz="2000" b="0" dirty="0">
                <a:solidFill>
                  <a:srgbClr val="0000CC"/>
                </a:solidFill>
              </a:rPr>
              <a:t>故障字</a:t>
            </a:r>
            <a:r>
              <a:rPr lang="zh-CN" altLang="en-US" sz="2000" b="0" dirty="0"/>
              <a:t>的数值建立关系，通过故障字的值确定该码字中哪一位发生了错误，并将其取反来纠正</a:t>
            </a:r>
            <a:r>
              <a:rPr lang="zh-CN" altLang="en-US" sz="2000" b="0" dirty="0" smtClean="0"/>
              <a:t>。</a:t>
            </a:r>
            <a:endParaRPr lang="zh-CN" altLang="en-US" sz="2000" b="0"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673224" y="2996952"/>
            <a:ext cx="8075240" cy="2646878"/>
          </a:xfrm>
          <a:prstGeom prst="rect">
            <a:avLst/>
          </a:prstGeom>
        </p:spPr>
        <p:txBody>
          <a:bodyPr wrap="square">
            <a:spAutoFit/>
          </a:bodyPr>
          <a:lstStyle/>
          <a:p>
            <a:pPr marL="0" lvl="1" indent="-285750" eaLnBrk="0" hangingPunct="0">
              <a:lnSpc>
                <a:spcPct val="130000"/>
              </a:lnSpc>
              <a:spcBef>
                <a:spcPct val="30000"/>
              </a:spcBef>
              <a:buSzPct val="100000"/>
            </a:pPr>
            <a:r>
              <a:rPr lang="zh-CN" altLang="en-US" sz="2000" b="1" dirty="0">
                <a:solidFill>
                  <a:srgbClr val="CC0000"/>
                </a:solidFill>
                <a:latin typeface="微软雅黑" pitchFamily="34" charset="-122"/>
                <a:ea typeface="微软雅黑" pitchFamily="34" charset="-122"/>
              </a:rPr>
              <a:t>根据上述基本思想，按以下规则来解释各故障字的值。</a:t>
            </a:r>
            <a:endParaRPr lang="zh-CN" altLang="en-US" sz="2000" b="1" dirty="0">
              <a:solidFill>
                <a:srgbClr val="CC0000"/>
              </a:solidFill>
              <a:latin typeface="微软雅黑" pitchFamily="34" charset="-122"/>
              <a:ea typeface="微软雅黑" pitchFamily="34" charset="-122"/>
            </a:endParaRPr>
          </a:p>
          <a:p>
            <a:pPr marL="0" lvl="1" indent="-285750" eaLnBrk="0" hangingPunct="0">
              <a:lnSpc>
                <a:spcPct val="130000"/>
              </a:lnSpc>
              <a:spcBef>
                <a:spcPct val="30000"/>
              </a:spcBef>
              <a:buSzPct val="100000"/>
            </a:pPr>
            <a:r>
              <a:rPr lang="zh-CN" altLang="en-US" sz="2000" b="1" dirty="0">
                <a:solidFill>
                  <a:srgbClr val="006600"/>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规则</a:t>
            </a:r>
            <a:r>
              <a:rPr lang="en-US" altLang="zh-CN" sz="2000" b="1" dirty="0">
                <a:solidFill>
                  <a:srgbClr val="0000FF"/>
                </a:solidFill>
                <a:latin typeface="微软雅黑" pitchFamily="34" charset="-122"/>
                <a:ea typeface="微软雅黑" pitchFamily="34" charset="-122"/>
              </a:rPr>
              <a:t>1</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若故障字每位全部是0，则表示没有发生错误。</a:t>
            </a:r>
            <a:endParaRPr lang="zh-CN" altLang="en-US" sz="2000" b="1" dirty="0">
              <a:solidFill>
                <a:srgbClr val="0000FF"/>
              </a:solidFill>
              <a:latin typeface="微软雅黑" pitchFamily="34" charset="-122"/>
              <a:ea typeface="微软雅黑" pitchFamily="34" charset="-122"/>
            </a:endParaRPr>
          </a:p>
          <a:p>
            <a:pPr marL="0" lvl="1" indent="-285750" eaLnBrk="0" hangingPunct="0">
              <a:lnSpc>
                <a:spcPct val="120000"/>
              </a:lnSpc>
              <a:spcBef>
                <a:spcPct val="30000"/>
              </a:spcBef>
              <a:buSzPct val="100000"/>
            </a:pPr>
            <a:r>
              <a:rPr lang="zh-CN" altLang="en-US" sz="2000" b="1" dirty="0" smtClean="0">
                <a:solidFill>
                  <a:srgbClr val="0000FF"/>
                </a:solidFill>
                <a:latin typeface="微软雅黑" pitchFamily="34" charset="-122"/>
                <a:ea typeface="微软雅黑" pitchFamily="34" charset="-122"/>
              </a:rPr>
              <a:t>    规则</a:t>
            </a:r>
            <a:r>
              <a:rPr lang="zh-CN" altLang="en-US" sz="2000" b="1" dirty="0">
                <a:solidFill>
                  <a:srgbClr val="0000FF"/>
                </a:solidFill>
                <a:latin typeface="微软雅黑" pitchFamily="34" charset="-122"/>
                <a:ea typeface="微软雅黑" pitchFamily="34" charset="-122"/>
              </a:rPr>
              <a:t>2：若故障字中有且仅有一位为1，则表示校验位中有一位出错，因而不需</a:t>
            </a:r>
            <a:r>
              <a:rPr lang="zh-CN" altLang="en-US" sz="2000" b="1" dirty="0" smtClean="0">
                <a:solidFill>
                  <a:srgbClr val="0000FF"/>
                </a:solidFill>
                <a:latin typeface="微软雅黑" pitchFamily="34" charset="-122"/>
                <a:ea typeface="微软雅黑" pitchFamily="34" charset="-122"/>
              </a:rPr>
              <a:t>纠正。</a:t>
            </a:r>
            <a:endParaRPr lang="en-US" altLang="zh-CN" sz="2000" b="1" dirty="0" smtClean="0">
              <a:solidFill>
                <a:srgbClr val="0000FF"/>
              </a:solidFill>
              <a:latin typeface="微软雅黑" pitchFamily="34" charset="-122"/>
              <a:ea typeface="微软雅黑" pitchFamily="34" charset="-122"/>
            </a:endParaRPr>
          </a:p>
          <a:p>
            <a:pPr marL="0" lvl="1" indent="-285750" eaLnBrk="0" hangingPunct="0">
              <a:lnSpc>
                <a:spcPct val="120000"/>
              </a:lnSpc>
              <a:spcBef>
                <a:spcPct val="30000"/>
              </a:spcBef>
              <a:buSzPct val="100000"/>
            </a:pPr>
            <a:r>
              <a:rPr lang="en-US" altLang="zh-CN" sz="2000" b="1" dirty="0" smtClean="0">
                <a:solidFill>
                  <a:srgbClr val="0000FF"/>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规则3：若故障字中多位为1，则表示有一个数据位出错，其在码字中的出错位置由故障字的数值来确定。纠正时只要将出错位取反即可。</a:t>
            </a:r>
            <a:endParaRPr lang="zh-CN" altLang="en-US" sz="2000" b="1" dirty="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728700"/>
            <a:ext cx="8507288" cy="432048"/>
          </a:xfrm>
        </p:spPr>
        <p:txBody>
          <a:bodyPr/>
          <a:lstStyle/>
          <a:p>
            <a:pPr marL="0" indent="0">
              <a:buNone/>
            </a:pPr>
            <a:r>
              <a:rPr lang="en-US" altLang="zh-CN" dirty="0" smtClean="0"/>
              <a:t>2.7.2 </a:t>
            </a:r>
            <a:r>
              <a:rPr lang="zh-CN" altLang="en-US" dirty="0"/>
              <a:t>海明</a:t>
            </a:r>
            <a:r>
              <a:rPr lang="zh-CN" altLang="en-US" dirty="0" smtClean="0"/>
              <a:t>校验码    </a:t>
            </a:r>
            <a:r>
              <a:rPr lang="en-US" altLang="zh-CN" dirty="0" smtClean="0">
                <a:solidFill>
                  <a:srgbClr val="C00000"/>
                </a:solidFill>
              </a:rPr>
              <a:t>2. </a:t>
            </a:r>
            <a:r>
              <a:rPr lang="zh-CN" altLang="en-US" dirty="0" smtClean="0">
                <a:solidFill>
                  <a:srgbClr val="C00000"/>
                </a:solidFill>
              </a:rPr>
              <a:t>分组方式的确定</a:t>
            </a:r>
            <a:endParaRPr lang="zh-CN" altLang="en-US" dirty="0" smtClean="0">
              <a:solidFill>
                <a:srgbClr val="C00000"/>
              </a:solidFill>
            </a:endParaRPr>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Rectangle 3"/>
          <p:cNvSpPr txBox="1">
            <a:spLocks noChangeArrowheads="1"/>
          </p:cNvSpPr>
          <p:nvPr/>
        </p:nvSpPr>
        <p:spPr bwMode="auto">
          <a:xfrm>
            <a:off x="179512" y="1268760"/>
            <a:ext cx="8757801" cy="53721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a:lnSpc>
                <a:spcPct val="125000"/>
              </a:lnSpc>
              <a:spcBef>
                <a:spcPts val="0"/>
              </a:spcBef>
              <a:buFont typeface="Wingdings" charset="2"/>
              <a:buNone/>
            </a:pPr>
            <a:r>
              <a:rPr lang="zh-CN" altLang="en-US" sz="1800" dirty="0" smtClean="0">
                <a:solidFill>
                  <a:srgbClr val="0000CC"/>
                </a:solidFill>
                <a:latin typeface="Times New Roman" pitchFamily="18" charset="0"/>
              </a:rPr>
              <a:t>以8位数据进行单个位检错和纠错为例说明。</a:t>
            </a:r>
            <a:endParaRPr lang="zh-CN" altLang="en-US" sz="1800" dirty="0" smtClean="0">
              <a:solidFill>
                <a:srgbClr val="0000CC"/>
              </a:solidFill>
              <a:latin typeface="Times New Roman" pitchFamily="18" charset="0"/>
            </a:endParaRPr>
          </a:p>
          <a:p>
            <a:pPr marL="0" lvl="1" indent="0">
              <a:lnSpc>
                <a:spcPct val="125000"/>
              </a:lnSpc>
              <a:spcBef>
                <a:spcPts val="0"/>
              </a:spcBef>
              <a:buFontTx/>
              <a:buNone/>
            </a:pPr>
            <a:r>
              <a:rPr lang="zh-CN" altLang="en-US" sz="1800" dirty="0" smtClean="0">
                <a:latin typeface="Times New Roman" pitchFamily="18" charset="0"/>
              </a:rPr>
              <a:t>假定一个8位数据</a:t>
            </a:r>
            <a:r>
              <a:rPr lang="en-US" altLang="zh-CN" sz="1800" dirty="0" smtClean="0">
                <a:latin typeface="Times New Roman" pitchFamily="18" charset="0"/>
              </a:rPr>
              <a:t>M= M</a:t>
            </a:r>
            <a:r>
              <a:rPr lang="en-US" altLang="zh-CN" sz="1800" baseline="-30000" dirty="0" smtClean="0">
                <a:latin typeface="Times New Roman" pitchFamily="18" charset="0"/>
              </a:rPr>
              <a:t>8</a:t>
            </a:r>
            <a:r>
              <a:rPr lang="en-US" altLang="zh-CN" sz="1800" dirty="0" smtClean="0">
                <a:latin typeface="Times New Roman" pitchFamily="18" charset="0"/>
              </a:rPr>
              <a:t>M</a:t>
            </a:r>
            <a:r>
              <a:rPr lang="en-US" altLang="zh-CN" sz="1800" baseline="-30000" dirty="0" smtClean="0">
                <a:latin typeface="Times New Roman" pitchFamily="18" charset="0"/>
              </a:rPr>
              <a:t>7</a:t>
            </a:r>
            <a:r>
              <a:rPr lang="en-US" altLang="zh-CN" sz="1800" dirty="0" smtClean="0">
                <a:latin typeface="Times New Roman" pitchFamily="18" charset="0"/>
              </a:rPr>
              <a:t>M</a:t>
            </a:r>
            <a:r>
              <a:rPr lang="en-US" altLang="zh-CN" sz="1800" baseline="-30000" dirty="0" smtClean="0">
                <a:latin typeface="Times New Roman" pitchFamily="18" charset="0"/>
              </a:rPr>
              <a:t>6</a:t>
            </a:r>
            <a:r>
              <a:rPr lang="en-US" altLang="zh-CN" sz="1800" dirty="0" smtClean="0">
                <a:latin typeface="Times New Roman" pitchFamily="18" charset="0"/>
              </a:rPr>
              <a:t>M</a:t>
            </a:r>
            <a:r>
              <a:rPr lang="en-US" altLang="zh-CN" sz="1800" baseline="-30000" dirty="0" smtClean="0">
                <a:latin typeface="Times New Roman" pitchFamily="18" charset="0"/>
              </a:rPr>
              <a:t>5</a:t>
            </a:r>
            <a:r>
              <a:rPr lang="en-US" altLang="zh-CN" sz="1800" dirty="0" smtClean="0">
                <a:latin typeface="Times New Roman" pitchFamily="18" charset="0"/>
              </a:rPr>
              <a:t>M</a:t>
            </a:r>
            <a:r>
              <a:rPr lang="en-US" altLang="zh-CN" sz="1800" baseline="-30000" dirty="0" smtClean="0">
                <a:latin typeface="Times New Roman" pitchFamily="18" charset="0"/>
              </a:rPr>
              <a:t>4</a:t>
            </a:r>
            <a:r>
              <a:rPr lang="en-US" altLang="zh-CN" sz="1800" dirty="0" smtClean="0">
                <a:latin typeface="Times New Roman" pitchFamily="18" charset="0"/>
              </a:rPr>
              <a:t>M</a:t>
            </a:r>
            <a:r>
              <a:rPr lang="en-US" altLang="zh-CN" sz="1800" baseline="-30000" dirty="0" smtClean="0">
                <a:latin typeface="Times New Roman" pitchFamily="18" charset="0"/>
              </a:rPr>
              <a:t>3</a:t>
            </a:r>
            <a:r>
              <a:rPr lang="en-US" altLang="zh-CN" sz="1800" dirty="0" smtClean="0">
                <a:latin typeface="Times New Roman" pitchFamily="18" charset="0"/>
              </a:rPr>
              <a:t>M</a:t>
            </a:r>
            <a:r>
              <a:rPr lang="en-US" altLang="zh-CN" sz="1800" baseline="-30000" dirty="0" smtClean="0">
                <a:latin typeface="Times New Roman" pitchFamily="18" charset="0"/>
              </a:rPr>
              <a:t>2</a:t>
            </a:r>
            <a:r>
              <a:rPr lang="en-US" altLang="zh-CN" sz="1800" dirty="0" smtClean="0">
                <a:latin typeface="Times New Roman" pitchFamily="18" charset="0"/>
              </a:rPr>
              <a:t>M</a:t>
            </a:r>
            <a:r>
              <a:rPr lang="en-US" altLang="zh-CN" sz="1800" baseline="-30000" dirty="0" smtClean="0">
                <a:latin typeface="Times New Roman" pitchFamily="18" charset="0"/>
              </a:rPr>
              <a:t>1</a:t>
            </a:r>
            <a:r>
              <a:rPr lang="en-US" altLang="zh-CN" sz="1800" dirty="0" smtClean="0">
                <a:latin typeface="Times New Roman" pitchFamily="18" charset="0"/>
              </a:rPr>
              <a:t>，</a:t>
            </a:r>
            <a:r>
              <a:rPr lang="zh-CN" altLang="en-US" sz="1800" dirty="0" smtClean="0">
                <a:latin typeface="Times New Roman" pitchFamily="18" charset="0"/>
              </a:rPr>
              <a:t>其相应的4位校验位为</a:t>
            </a:r>
            <a:r>
              <a:rPr lang="en-US" altLang="zh-CN" sz="1800" dirty="0" smtClean="0">
                <a:latin typeface="Times New Roman" pitchFamily="18" charset="0"/>
              </a:rPr>
              <a:t>P=P</a:t>
            </a:r>
            <a:r>
              <a:rPr lang="en-US" altLang="zh-CN" sz="1800" baseline="-30000" dirty="0" smtClean="0">
                <a:latin typeface="Times New Roman" pitchFamily="18" charset="0"/>
              </a:rPr>
              <a:t>4</a:t>
            </a:r>
            <a:r>
              <a:rPr lang="en-US" altLang="zh-CN" sz="1800" dirty="0" smtClean="0">
                <a:latin typeface="Times New Roman" pitchFamily="18" charset="0"/>
              </a:rPr>
              <a:t>P</a:t>
            </a:r>
            <a:r>
              <a:rPr lang="en-US" altLang="zh-CN" sz="1800" baseline="-30000" dirty="0" smtClean="0">
                <a:latin typeface="Times New Roman" pitchFamily="18" charset="0"/>
              </a:rPr>
              <a:t>3</a:t>
            </a:r>
            <a:r>
              <a:rPr lang="en-US" altLang="zh-CN" sz="1800" dirty="0" smtClean="0">
                <a:latin typeface="Times New Roman" pitchFamily="18" charset="0"/>
              </a:rPr>
              <a:t>P</a:t>
            </a:r>
            <a:r>
              <a:rPr lang="en-US" altLang="zh-CN" sz="1800" baseline="-30000" dirty="0" smtClean="0">
                <a:latin typeface="Times New Roman" pitchFamily="18" charset="0"/>
              </a:rPr>
              <a:t>2</a:t>
            </a:r>
            <a:r>
              <a:rPr lang="en-US" altLang="zh-CN" sz="1800" dirty="0" smtClean="0">
                <a:latin typeface="Times New Roman" pitchFamily="18" charset="0"/>
              </a:rPr>
              <a:t>P</a:t>
            </a:r>
            <a:r>
              <a:rPr lang="en-US" altLang="zh-CN" sz="1800" baseline="-30000" dirty="0" smtClean="0">
                <a:latin typeface="Times New Roman" pitchFamily="18" charset="0"/>
              </a:rPr>
              <a:t>1</a:t>
            </a:r>
            <a:r>
              <a:rPr lang="en-US" altLang="zh-CN" sz="1800" dirty="0" smtClean="0">
                <a:latin typeface="Times New Roman" pitchFamily="18" charset="0"/>
              </a:rPr>
              <a:t>。</a:t>
            </a:r>
            <a:r>
              <a:rPr lang="zh-CN" altLang="en-US" sz="1800" dirty="0" smtClean="0">
                <a:latin typeface="Times New Roman" pitchFamily="18" charset="0"/>
              </a:rPr>
              <a:t>根据规则将数据</a:t>
            </a:r>
            <a:r>
              <a:rPr lang="en-US" altLang="zh-CN" sz="1800" dirty="0" smtClean="0">
                <a:latin typeface="Times New Roman" pitchFamily="18" charset="0"/>
              </a:rPr>
              <a:t>M</a:t>
            </a:r>
            <a:r>
              <a:rPr lang="zh-CN" altLang="en-US" sz="1800" dirty="0" smtClean="0">
                <a:latin typeface="Times New Roman" pitchFamily="18" charset="0"/>
              </a:rPr>
              <a:t>和校验位</a:t>
            </a:r>
            <a:r>
              <a:rPr lang="en-US" altLang="zh-CN" sz="1800" dirty="0" smtClean="0">
                <a:latin typeface="Times New Roman" pitchFamily="18" charset="0"/>
              </a:rPr>
              <a:t>P</a:t>
            </a:r>
            <a:r>
              <a:rPr lang="zh-CN" altLang="en-US" sz="1800" dirty="0" smtClean="0">
                <a:latin typeface="Times New Roman" pitchFamily="18" charset="0"/>
              </a:rPr>
              <a:t>按一定的规律排到一个12位码字中。</a:t>
            </a:r>
            <a:endParaRPr lang="zh-CN" altLang="en-US" sz="1800" dirty="0" smtClean="0">
              <a:latin typeface="Times New Roman" pitchFamily="18" charset="0"/>
            </a:endParaRPr>
          </a:p>
          <a:p>
            <a:pPr marL="0" lvl="1" indent="0">
              <a:lnSpc>
                <a:spcPct val="125000"/>
              </a:lnSpc>
              <a:spcBef>
                <a:spcPts val="0"/>
              </a:spcBef>
              <a:buFontTx/>
              <a:buNone/>
            </a:pPr>
            <a:r>
              <a:rPr lang="zh-CN" altLang="en-US" sz="1800" dirty="0" smtClean="0">
                <a:solidFill>
                  <a:srgbClr val="800000"/>
                </a:solidFill>
                <a:latin typeface="Times New Roman" pitchFamily="18" charset="0"/>
              </a:rPr>
              <a:t>据规则1：</a:t>
            </a:r>
            <a:r>
              <a:rPr lang="zh-CN" altLang="en-US" sz="1800" dirty="0" smtClean="0">
                <a:latin typeface="Times New Roman" pitchFamily="18" charset="0"/>
              </a:rPr>
              <a:t>故障字为0000时，表示无错，因此没有和位置号0000对应的出错情况，所以位置号从0001开始。</a:t>
            </a:r>
            <a:endParaRPr lang="zh-CN" altLang="en-US" sz="1800" dirty="0" smtClean="0">
              <a:latin typeface="Times New Roman" pitchFamily="18" charset="0"/>
            </a:endParaRPr>
          </a:p>
          <a:p>
            <a:pPr marL="0" lvl="1" indent="0">
              <a:lnSpc>
                <a:spcPct val="125000"/>
              </a:lnSpc>
              <a:spcBef>
                <a:spcPts val="0"/>
              </a:spcBef>
              <a:buFontTx/>
              <a:buNone/>
            </a:pPr>
            <a:r>
              <a:rPr lang="zh-CN" altLang="en-US" sz="1800" dirty="0" smtClean="0">
                <a:solidFill>
                  <a:srgbClr val="800000"/>
                </a:solidFill>
                <a:latin typeface="Times New Roman" pitchFamily="18" charset="0"/>
              </a:rPr>
              <a:t>据规则2：</a:t>
            </a:r>
            <a:r>
              <a:rPr lang="zh-CN" altLang="en-US" sz="1800" dirty="0" smtClean="0">
                <a:latin typeface="Times New Roman" pitchFamily="18" charset="0"/>
              </a:rPr>
              <a:t>故障字中有且仅有一位为1时，表示校验位中有一位出错，此时，故障字只可能是0001、0010、0100、1000四种情况，我们将这四种状态分别代表校验位中第</a:t>
            </a:r>
            <a:r>
              <a:rPr lang="en-US" altLang="zh-CN" sz="1800" dirty="0" smtClean="0">
                <a:latin typeface="Times New Roman" pitchFamily="18" charset="0"/>
              </a:rPr>
              <a:t>P</a:t>
            </a:r>
            <a:r>
              <a:rPr lang="en-US" altLang="zh-CN" sz="1800" baseline="-30000" dirty="0" smtClean="0">
                <a:latin typeface="Times New Roman" pitchFamily="18" charset="0"/>
              </a:rPr>
              <a:t>1</a:t>
            </a:r>
            <a:r>
              <a:rPr lang="en-US" altLang="zh-CN" sz="1800" dirty="0" smtClean="0">
                <a:latin typeface="Times New Roman" pitchFamily="18" charset="0"/>
              </a:rPr>
              <a:t>、P</a:t>
            </a:r>
            <a:r>
              <a:rPr lang="en-US" altLang="zh-CN" sz="1800" baseline="-30000" dirty="0" smtClean="0">
                <a:latin typeface="Times New Roman" pitchFamily="18" charset="0"/>
              </a:rPr>
              <a:t>2</a:t>
            </a:r>
            <a:r>
              <a:rPr lang="en-US" altLang="zh-CN" sz="1800" dirty="0" smtClean="0">
                <a:latin typeface="Times New Roman" pitchFamily="18" charset="0"/>
              </a:rPr>
              <a:t>、P</a:t>
            </a:r>
            <a:r>
              <a:rPr lang="en-US" altLang="zh-CN" sz="1800" baseline="-30000" dirty="0" smtClean="0">
                <a:latin typeface="Times New Roman" pitchFamily="18" charset="0"/>
              </a:rPr>
              <a:t>3</a:t>
            </a:r>
            <a:r>
              <a:rPr lang="en-US" altLang="zh-CN" sz="1800" dirty="0" smtClean="0">
                <a:latin typeface="Times New Roman" pitchFamily="18" charset="0"/>
              </a:rPr>
              <a:t>、P</a:t>
            </a:r>
            <a:r>
              <a:rPr lang="en-US" altLang="zh-CN" sz="1800" baseline="-30000" dirty="0" smtClean="0">
                <a:latin typeface="Times New Roman" pitchFamily="18" charset="0"/>
              </a:rPr>
              <a:t>4</a:t>
            </a:r>
            <a:r>
              <a:rPr lang="zh-CN" altLang="en-US" sz="1800" dirty="0" smtClean="0">
                <a:latin typeface="Times New Roman" pitchFamily="18" charset="0"/>
              </a:rPr>
              <a:t>位发生错误的情况，因此，校验位</a:t>
            </a:r>
            <a:r>
              <a:rPr lang="en-US" altLang="zh-CN" sz="1800" dirty="0" smtClean="0">
                <a:latin typeface="Times New Roman" pitchFamily="18" charset="0"/>
              </a:rPr>
              <a:t>P</a:t>
            </a:r>
            <a:r>
              <a:rPr lang="en-US" altLang="zh-CN" sz="1800" baseline="-30000" dirty="0" smtClean="0">
                <a:latin typeface="Times New Roman" pitchFamily="18" charset="0"/>
              </a:rPr>
              <a:t>1</a:t>
            </a:r>
            <a:r>
              <a:rPr lang="en-US" altLang="zh-CN" sz="1800" dirty="0" smtClean="0">
                <a:latin typeface="Times New Roman" pitchFamily="18" charset="0"/>
              </a:rPr>
              <a:t>、P</a:t>
            </a:r>
            <a:r>
              <a:rPr lang="en-US" altLang="zh-CN" sz="1800" baseline="-30000" dirty="0" smtClean="0">
                <a:latin typeface="Times New Roman" pitchFamily="18" charset="0"/>
              </a:rPr>
              <a:t>2</a:t>
            </a:r>
            <a:r>
              <a:rPr lang="en-US" altLang="zh-CN" sz="1800" dirty="0" smtClean="0">
                <a:latin typeface="Times New Roman" pitchFamily="18" charset="0"/>
              </a:rPr>
              <a:t>、P</a:t>
            </a:r>
            <a:r>
              <a:rPr lang="en-US" altLang="zh-CN" sz="1800" baseline="-30000" dirty="0" smtClean="0">
                <a:latin typeface="Times New Roman" pitchFamily="18" charset="0"/>
              </a:rPr>
              <a:t>3</a:t>
            </a:r>
            <a:r>
              <a:rPr lang="en-US" altLang="zh-CN" sz="1800" dirty="0" smtClean="0">
                <a:latin typeface="Times New Roman" pitchFamily="18" charset="0"/>
              </a:rPr>
              <a:t>、P</a:t>
            </a:r>
            <a:r>
              <a:rPr lang="en-US" altLang="zh-CN" sz="1800" baseline="-30000" dirty="0" smtClean="0">
                <a:latin typeface="Times New Roman" pitchFamily="18" charset="0"/>
              </a:rPr>
              <a:t>4</a:t>
            </a:r>
            <a:r>
              <a:rPr lang="zh-CN" altLang="en-US" sz="1800" dirty="0" smtClean="0">
                <a:latin typeface="Times New Roman" pitchFamily="18" charset="0"/>
              </a:rPr>
              <a:t>应分别位于码字的第1、2、4、8位。</a:t>
            </a:r>
            <a:endParaRPr lang="zh-CN" altLang="en-US" sz="1800" dirty="0" smtClean="0">
              <a:latin typeface="Times New Roman" pitchFamily="18" charset="0"/>
            </a:endParaRPr>
          </a:p>
          <a:p>
            <a:pPr marL="0" lvl="1" indent="0">
              <a:lnSpc>
                <a:spcPct val="125000"/>
              </a:lnSpc>
              <a:spcBef>
                <a:spcPts val="0"/>
              </a:spcBef>
              <a:buFontTx/>
              <a:buNone/>
            </a:pPr>
            <a:r>
              <a:rPr lang="zh-CN" altLang="en-US" sz="1800" dirty="0" smtClean="0">
                <a:solidFill>
                  <a:srgbClr val="800000"/>
                </a:solidFill>
                <a:latin typeface="Times New Roman" pitchFamily="18" charset="0"/>
              </a:rPr>
              <a:t>据规则3：</a:t>
            </a:r>
            <a:r>
              <a:rPr lang="zh-CN" altLang="en-US" sz="1800" dirty="0" smtClean="0">
                <a:latin typeface="Times New Roman" pitchFamily="18" charset="0"/>
              </a:rPr>
              <a:t>将其他多位为1的故障字依次表示数据位</a:t>
            </a:r>
            <a:r>
              <a:rPr lang="en-US" altLang="zh-CN" sz="1800" dirty="0" smtClean="0">
                <a:latin typeface="Times New Roman" pitchFamily="18" charset="0"/>
              </a:rPr>
              <a:t>M</a:t>
            </a:r>
            <a:r>
              <a:rPr lang="en-US" altLang="zh-CN" sz="1800" baseline="-30000" dirty="0" smtClean="0">
                <a:latin typeface="Times New Roman" pitchFamily="18" charset="0"/>
              </a:rPr>
              <a:t>1</a:t>
            </a:r>
            <a:r>
              <a:rPr lang="en-US" altLang="zh-CN" sz="1800" dirty="0" smtClean="0">
                <a:latin typeface="Times New Roman" pitchFamily="18" charset="0"/>
              </a:rPr>
              <a:t>~M</a:t>
            </a:r>
            <a:r>
              <a:rPr lang="en-US" altLang="zh-CN" sz="1800" baseline="-30000" dirty="0" smtClean="0">
                <a:latin typeface="Times New Roman" pitchFamily="18" charset="0"/>
              </a:rPr>
              <a:t>8</a:t>
            </a:r>
            <a:r>
              <a:rPr lang="zh-CN" altLang="en-US" sz="1800" dirty="0" smtClean="0">
                <a:latin typeface="Times New Roman" pitchFamily="18" charset="0"/>
              </a:rPr>
              <a:t>发生错误的情况。因此，数据位</a:t>
            </a:r>
            <a:r>
              <a:rPr lang="en-US" altLang="zh-CN" sz="1800" dirty="0" smtClean="0">
                <a:latin typeface="Times New Roman" pitchFamily="18" charset="0"/>
              </a:rPr>
              <a:t>M</a:t>
            </a:r>
            <a:r>
              <a:rPr lang="en-US" altLang="zh-CN" sz="1800" baseline="-30000" dirty="0" smtClean="0">
                <a:latin typeface="Times New Roman" pitchFamily="18" charset="0"/>
              </a:rPr>
              <a:t>1</a:t>
            </a:r>
            <a:r>
              <a:rPr lang="en-US" altLang="zh-CN" sz="1800" dirty="0" smtClean="0">
                <a:latin typeface="Times New Roman" pitchFamily="18" charset="0"/>
              </a:rPr>
              <a:t>~M</a:t>
            </a:r>
            <a:r>
              <a:rPr lang="en-US" altLang="zh-CN" sz="1800" baseline="-30000" dirty="0" smtClean="0">
                <a:latin typeface="Times New Roman" pitchFamily="18" charset="0"/>
              </a:rPr>
              <a:t>8</a:t>
            </a:r>
            <a:r>
              <a:rPr lang="zh-CN" altLang="en-US" sz="1800" dirty="0" smtClean="0">
                <a:latin typeface="Times New Roman" pitchFamily="18" charset="0"/>
              </a:rPr>
              <a:t>应分别位于码字的第0011</a:t>
            </a:r>
            <a:r>
              <a:rPr lang="zh-CN" altLang="en-US" sz="1800" dirty="0" smtClean="0">
                <a:solidFill>
                  <a:srgbClr val="006600"/>
                </a:solidFill>
                <a:latin typeface="Times New Roman" pitchFamily="18" charset="0"/>
              </a:rPr>
              <a:t>(3)</a:t>
            </a:r>
            <a:r>
              <a:rPr lang="zh-CN" altLang="en-US" sz="1800" dirty="0" smtClean="0">
                <a:latin typeface="Times New Roman" pitchFamily="18" charset="0"/>
              </a:rPr>
              <a:t>、0101</a:t>
            </a:r>
            <a:r>
              <a:rPr lang="zh-CN" altLang="en-US" sz="1800" dirty="0" smtClean="0">
                <a:solidFill>
                  <a:srgbClr val="006600"/>
                </a:solidFill>
                <a:latin typeface="Times New Roman" pitchFamily="18" charset="0"/>
              </a:rPr>
              <a:t>(5)</a:t>
            </a:r>
            <a:r>
              <a:rPr lang="zh-CN" altLang="en-US" sz="1800" dirty="0" smtClean="0">
                <a:latin typeface="Times New Roman" pitchFamily="18" charset="0"/>
              </a:rPr>
              <a:t>、0110</a:t>
            </a:r>
            <a:r>
              <a:rPr lang="zh-CN" altLang="en-US" sz="1800" dirty="0" smtClean="0">
                <a:solidFill>
                  <a:srgbClr val="006600"/>
                </a:solidFill>
                <a:latin typeface="Times New Roman" pitchFamily="18" charset="0"/>
              </a:rPr>
              <a:t>(6)</a:t>
            </a:r>
            <a:r>
              <a:rPr lang="zh-CN" altLang="en-US" sz="1800" dirty="0" smtClean="0">
                <a:latin typeface="Times New Roman" pitchFamily="18" charset="0"/>
              </a:rPr>
              <a:t>、0111</a:t>
            </a:r>
            <a:r>
              <a:rPr lang="zh-CN" altLang="en-US" sz="1800" dirty="0" smtClean="0">
                <a:solidFill>
                  <a:srgbClr val="006600"/>
                </a:solidFill>
                <a:latin typeface="Times New Roman" pitchFamily="18" charset="0"/>
              </a:rPr>
              <a:t>(7)</a:t>
            </a:r>
            <a:r>
              <a:rPr lang="zh-CN" altLang="en-US" sz="1800" dirty="0" smtClean="0">
                <a:latin typeface="Times New Roman" pitchFamily="18" charset="0"/>
              </a:rPr>
              <a:t>、1001</a:t>
            </a:r>
            <a:r>
              <a:rPr lang="zh-CN" altLang="en-US" sz="1800" dirty="0" smtClean="0">
                <a:solidFill>
                  <a:srgbClr val="006600"/>
                </a:solidFill>
                <a:latin typeface="Times New Roman" pitchFamily="18" charset="0"/>
              </a:rPr>
              <a:t>(9)</a:t>
            </a:r>
            <a:r>
              <a:rPr lang="zh-CN" altLang="en-US" sz="1800" dirty="0" smtClean="0">
                <a:latin typeface="Times New Roman" pitchFamily="18" charset="0"/>
              </a:rPr>
              <a:t>、1010</a:t>
            </a:r>
            <a:r>
              <a:rPr lang="zh-CN" altLang="en-US" sz="1800" dirty="0" smtClean="0">
                <a:solidFill>
                  <a:srgbClr val="006600"/>
                </a:solidFill>
                <a:latin typeface="Times New Roman" pitchFamily="18" charset="0"/>
              </a:rPr>
              <a:t>(10)</a:t>
            </a:r>
            <a:r>
              <a:rPr lang="zh-CN" altLang="en-US" sz="1800" dirty="0" smtClean="0">
                <a:latin typeface="Times New Roman" pitchFamily="18" charset="0"/>
              </a:rPr>
              <a:t>、1011</a:t>
            </a:r>
            <a:r>
              <a:rPr lang="zh-CN" altLang="en-US" sz="1800" dirty="0" smtClean="0">
                <a:solidFill>
                  <a:srgbClr val="006600"/>
                </a:solidFill>
                <a:latin typeface="Times New Roman" pitchFamily="18" charset="0"/>
              </a:rPr>
              <a:t>(11)</a:t>
            </a:r>
            <a:r>
              <a:rPr lang="zh-CN" altLang="en-US" sz="1800" dirty="0" smtClean="0">
                <a:latin typeface="Times New Roman" pitchFamily="18" charset="0"/>
              </a:rPr>
              <a:t>、1100</a:t>
            </a:r>
            <a:r>
              <a:rPr lang="zh-CN" altLang="en-US" sz="1800" dirty="0" smtClean="0">
                <a:solidFill>
                  <a:srgbClr val="006600"/>
                </a:solidFill>
                <a:latin typeface="Times New Roman" pitchFamily="18" charset="0"/>
              </a:rPr>
              <a:t>(12)</a:t>
            </a:r>
            <a:r>
              <a:rPr lang="zh-CN" altLang="en-US" sz="1800" dirty="0" smtClean="0">
                <a:latin typeface="Times New Roman" pitchFamily="18" charset="0"/>
              </a:rPr>
              <a:t>位。即码字的排列为：</a:t>
            </a:r>
            <a:endParaRPr lang="zh-CN" altLang="en-US" sz="1800" dirty="0" smtClean="0">
              <a:latin typeface="Times New Roman" pitchFamily="18" charset="0"/>
            </a:endParaRPr>
          </a:p>
          <a:p>
            <a:pPr marL="0" lvl="1" indent="0">
              <a:lnSpc>
                <a:spcPct val="125000"/>
              </a:lnSpc>
              <a:spcBef>
                <a:spcPts val="0"/>
              </a:spcBef>
              <a:buFontTx/>
              <a:buNone/>
            </a:pPr>
            <a:r>
              <a:rPr lang="en-US" altLang="zh-CN" sz="1800" dirty="0" smtClean="0">
                <a:latin typeface="Times New Roman" pitchFamily="18" charset="0"/>
              </a:rPr>
              <a:t>                 </a:t>
            </a:r>
            <a:r>
              <a:rPr lang="en-US" altLang="zh-CN" sz="1800" dirty="0" smtClean="0">
                <a:solidFill>
                  <a:srgbClr val="CC0000"/>
                </a:solidFill>
                <a:latin typeface="Times New Roman" pitchFamily="18" charset="0"/>
              </a:rPr>
              <a:t>M</a:t>
            </a:r>
            <a:r>
              <a:rPr lang="en-US" altLang="zh-CN" sz="1800" baseline="-30000" dirty="0" smtClean="0">
                <a:solidFill>
                  <a:srgbClr val="CC0000"/>
                </a:solidFill>
                <a:latin typeface="Times New Roman" pitchFamily="18" charset="0"/>
              </a:rPr>
              <a:t>8</a:t>
            </a:r>
            <a:r>
              <a:rPr lang="en-US" altLang="zh-CN" sz="1800" dirty="0" smtClean="0">
                <a:solidFill>
                  <a:srgbClr val="CC0000"/>
                </a:solidFill>
                <a:latin typeface="Times New Roman" pitchFamily="18" charset="0"/>
              </a:rPr>
              <a:t>M</a:t>
            </a:r>
            <a:r>
              <a:rPr lang="en-US" altLang="zh-CN" sz="1800" baseline="-30000" dirty="0" smtClean="0">
                <a:solidFill>
                  <a:srgbClr val="CC0000"/>
                </a:solidFill>
                <a:latin typeface="Times New Roman" pitchFamily="18" charset="0"/>
              </a:rPr>
              <a:t>7</a:t>
            </a:r>
            <a:r>
              <a:rPr lang="en-US" altLang="zh-CN" sz="1800" dirty="0" smtClean="0">
                <a:solidFill>
                  <a:srgbClr val="CC0000"/>
                </a:solidFill>
                <a:latin typeface="Times New Roman" pitchFamily="18" charset="0"/>
              </a:rPr>
              <a:t>M</a:t>
            </a:r>
            <a:r>
              <a:rPr lang="en-US" altLang="zh-CN" sz="1800" baseline="-30000" dirty="0" smtClean="0">
                <a:solidFill>
                  <a:srgbClr val="CC0000"/>
                </a:solidFill>
                <a:latin typeface="Times New Roman" pitchFamily="18" charset="0"/>
              </a:rPr>
              <a:t>6</a:t>
            </a:r>
            <a:r>
              <a:rPr lang="en-US" altLang="zh-CN" sz="1800" dirty="0" smtClean="0">
                <a:solidFill>
                  <a:srgbClr val="CC0000"/>
                </a:solidFill>
                <a:latin typeface="Times New Roman" pitchFamily="18" charset="0"/>
              </a:rPr>
              <a:t>M</a:t>
            </a:r>
            <a:r>
              <a:rPr lang="en-US" altLang="zh-CN" sz="1800" baseline="-30000" dirty="0" smtClean="0">
                <a:solidFill>
                  <a:srgbClr val="CC0000"/>
                </a:solidFill>
                <a:latin typeface="Times New Roman" pitchFamily="18" charset="0"/>
              </a:rPr>
              <a:t>5</a:t>
            </a:r>
            <a:r>
              <a:rPr lang="en-US" altLang="zh-CN" sz="1800" dirty="0" smtClean="0">
                <a:solidFill>
                  <a:srgbClr val="CC0000"/>
                </a:solidFill>
                <a:latin typeface="Times New Roman" pitchFamily="18" charset="0"/>
              </a:rPr>
              <a:t>P</a:t>
            </a:r>
            <a:r>
              <a:rPr lang="en-US" altLang="zh-CN" sz="1800" baseline="-30000" dirty="0" smtClean="0">
                <a:solidFill>
                  <a:srgbClr val="CC0000"/>
                </a:solidFill>
                <a:latin typeface="Times New Roman" pitchFamily="18" charset="0"/>
              </a:rPr>
              <a:t>4</a:t>
            </a:r>
            <a:r>
              <a:rPr lang="en-US" altLang="zh-CN" sz="1800" dirty="0" smtClean="0">
                <a:solidFill>
                  <a:srgbClr val="CC0000"/>
                </a:solidFill>
                <a:latin typeface="Times New Roman" pitchFamily="18" charset="0"/>
              </a:rPr>
              <a:t>M</a:t>
            </a:r>
            <a:r>
              <a:rPr lang="en-US" altLang="zh-CN" sz="1800" baseline="-30000" dirty="0" smtClean="0">
                <a:solidFill>
                  <a:srgbClr val="CC0000"/>
                </a:solidFill>
                <a:latin typeface="Times New Roman" pitchFamily="18" charset="0"/>
              </a:rPr>
              <a:t>4</a:t>
            </a:r>
            <a:r>
              <a:rPr lang="en-US" altLang="zh-CN" sz="1800" dirty="0" smtClean="0">
                <a:solidFill>
                  <a:srgbClr val="CC0000"/>
                </a:solidFill>
                <a:latin typeface="Times New Roman" pitchFamily="18" charset="0"/>
              </a:rPr>
              <a:t>M</a:t>
            </a:r>
            <a:r>
              <a:rPr lang="en-US" altLang="zh-CN" sz="1800" baseline="-30000" dirty="0" smtClean="0">
                <a:solidFill>
                  <a:srgbClr val="CC0000"/>
                </a:solidFill>
                <a:latin typeface="Times New Roman" pitchFamily="18" charset="0"/>
              </a:rPr>
              <a:t>3</a:t>
            </a:r>
            <a:r>
              <a:rPr lang="en-US" altLang="zh-CN" sz="1800" dirty="0" smtClean="0">
                <a:solidFill>
                  <a:srgbClr val="CC0000"/>
                </a:solidFill>
                <a:latin typeface="Times New Roman" pitchFamily="18" charset="0"/>
              </a:rPr>
              <a:t>M</a:t>
            </a:r>
            <a:r>
              <a:rPr lang="en-US" altLang="zh-CN" sz="1800" baseline="-30000" dirty="0" smtClean="0">
                <a:solidFill>
                  <a:srgbClr val="CC0000"/>
                </a:solidFill>
                <a:latin typeface="Times New Roman" pitchFamily="18" charset="0"/>
              </a:rPr>
              <a:t>2</a:t>
            </a:r>
            <a:r>
              <a:rPr lang="en-US" altLang="zh-CN" sz="1800" dirty="0" smtClean="0">
                <a:solidFill>
                  <a:srgbClr val="CC0000"/>
                </a:solidFill>
                <a:latin typeface="Times New Roman" pitchFamily="18" charset="0"/>
              </a:rPr>
              <a:t>P</a:t>
            </a:r>
            <a:r>
              <a:rPr lang="en-US" altLang="zh-CN" sz="1800" baseline="-30000" dirty="0" smtClean="0">
                <a:solidFill>
                  <a:srgbClr val="CC0000"/>
                </a:solidFill>
                <a:latin typeface="Times New Roman" pitchFamily="18" charset="0"/>
              </a:rPr>
              <a:t>3</a:t>
            </a:r>
            <a:r>
              <a:rPr lang="en-US" altLang="zh-CN" sz="1800" dirty="0" smtClean="0">
                <a:solidFill>
                  <a:srgbClr val="CC0000"/>
                </a:solidFill>
                <a:latin typeface="Times New Roman" pitchFamily="18" charset="0"/>
              </a:rPr>
              <a:t>M</a:t>
            </a:r>
            <a:r>
              <a:rPr lang="en-US" altLang="zh-CN" sz="1800" baseline="-30000" dirty="0" smtClean="0">
                <a:solidFill>
                  <a:srgbClr val="CC0000"/>
                </a:solidFill>
                <a:latin typeface="Times New Roman" pitchFamily="18" charset="0"/>
              </a:rPr>
              <a:t>1</a:t>
            </a:r>
            <a:r>
              <a:rPr lang="en-US" altLang="zh-CN" sz="1800" dirty="0" smtClean="0">
                <a:solidFill>
                  <a:srgbClr val="CC0000"/>
                </a:solidFill>
                <a:latin typeface="Times New Roman" pitchFamily="18" charset="0"/>
              </a:rPr>
              <a:t>P</a:t>
            </a:r>
            <a:r>
              <a:rPr lang="en-US" altLang="zh-CN" sz="1800" baseline="-30000" dirty="0" smtClean="0">
                <a:solidFill>
                  <a:srgbClr val="CC0000"/>
                </a:solidFill>
                <a:latin typeface="Times New Roman" pitchFamily="18" charset="0"/>
              </a:rPr>
              <a:t>2</a:t>
            </a:r>
            <a:r>
              <a:rPr lang="en-US" altLang="zh-CN" sz="1800" dirty="0" smtClean="0">
                <a:solidFill>
                  <a:srgbClr val="CC0000"/>
                </a:solidFill>
                <a:latin typeface="Times New Roman" pitchFamily="18" charset="0"/>
              </a:rPr>
              <a:t>P</a:t>
            </a:r>
            <a:r>
              <a:rPr lang="en-US" altLang="zh-CN" sz="1800" baseline="-30000" dirty="0" smtClean="0">
                <a:solidFill>
                  <a:srgbClr val="CC0000"/>
                </a:solidFill>
                <a:latin typeface="Times New Roman" pitchFamily="18" charset="0"/>
              </a:rPr>
              <a:t>1  </a:t>
            </a:r>
            <a:endParaRPr lang="zh-CN" altLang="en-US" sz="1800" dirty="0" smtClean="0">
              <a:solidFill>
                <a:srgbClr val="CC0000"/>
              </a:solidFill>
              <a:latin typeface="Times New Roman" pitchFamily="18" charset="0"/>
            </a:endParaRPr>
          </a:p>
          <a:p>
            <a:pPr marL="0" lvl="1" indent="0">
              <a:lnSpc>
                <a:spcPct val="125000"/>
              </a:lnSpc>
              <a:spcBef>
                <a:spcPts val="0"/>
              </a:spcBef>
              <a:buFontTx/>
              <a:buNone/>
            </a:pPr>
            <a:r>
              <a:rPr lang="zh-CN" altLang="en-US" sz="1800" dirty="0" smtClean="0">
                <a:latin typeface="Times New Roman" pitchFamily="18" charset="0"/>
              </a:rPr>
              <a:t>       这样，得到故障字</a:t>
            </a:r>
            <a:r>
              <a:rPr lang="en-US" altLang="zh-CN" sz="1800" dirty="0" smtClean="0">
                <a:latin typeface="Times New Roman" pitchFamily="18" charset="0"/>
              </a:rPr>
              <a:t>S=S</a:t>
            </a:r>
            <a:r>
              <a:rPr lang="en-US" altLang="zh-CN" sz="1800" baseline="-30000" dirty="0" smtClean="0">
                <a:latin typeface="Times New Roman" pitchFamily="18" charset="0"/>
              </a:rPr>
              <a:t>4</a:t>
            </a:r>
            <a:r>
              <a:rPr lang="en-US" altLang="zh-CN" sz="1800" dirty="0" smtClean="0">
                <a:latin typeface="Times New Roman" pitchFamily="18" charset="0"/>
              </a:rPr>
              <a:t>S</a:t>
            </a:r>
            <a:r>
              <a:rPr lang="en-US" altLang="zh-CN" sz="1800" baseline="-30000" dirty="0" smtClean="0">
                <a:latin typeface="Times New Roman" pitchFamily="18" charset="0"/>
              </a:rPr>
              <a:t>3</a:t>
            </a:r>
            <a:r>
              <a:rPr lang="en-US" altLang="zh-CN" sz="1800" dirty="0" smtClean="0">
                <a:latin typeface="Times New Roman" pitchFamily="18" charset="0"/>
              </a:rPr>
              <a:t>S</a:t>
            </a:r>
            <a:r>
              <a:rPr lang="en-US" altLang="zh-CN" sz="1800" baseline="-30000" dirty="0" smtClean="0">
                <a:latin typeface="Times New Roman" pitchFamily="18" charset="0"/>
              </a:rPr>
              <a:t>2</a:t>
            </a:r>
            <a:r>
              <a:rPr lang="en-US" altLang="zh-CN" sz="1800" dirty="0" smtClean="0">
                <a:latin typeface="Times New Roman" pitchFamily="18" charset="0"/>
              </a:rPr>
              <a:t>S</a:t>
            </a:r>
            <a:r>
              <a:rPr lang="en-US" altLang="zh-CN" sz="1800" baseline="-30000" dirty="0" smtClean="0">
                <a:latin typeface="Times New Roman" pitchFamily="18" charset="0"/>
              </a:rPr>
              <a:t>1</a:t>
            </a:r>
            <a:r>
              <a:rPr lang="zh-CN" altLang="en-US" sz="1800" dirty="0" smtClean="0">
                <a:latin typeface="Times New Roman" pitchFamily="18" charset="0"/>
              </a:rPr>
              <a:t>的各个</a:t>
            </a:r>
            <a:r>
              <a:rPr lang="zh-CN" altLang="en-US" sz="1800" dirty="0" smtClean="0">
                <a:latin typeface="Times New Roman" pitchFamily="18" charset="0"/>
                <a:hlinkClick r:id="" action="ppaction://hlinkshowjump?jump=nextslide"/>
              </a:rPr>
              <a:t>状态和出错情况的对应关系表</a:t>
            </a:r>
            <a:r>
              <a:rPr lang="zh-CN" altLang="en-US" sz="1800" dirty="0" smtClean="0">
                <a:latin typeface="Times New Roman" pitchFamily="18" charset="0"/>
              </a:rPr>
              <a:t>，可根据这种对应关系对整个数据进行分组。</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 </a:t>
            </a:r>
            <a:r>
              <a:rPr lang="zh-CN" altLang="en-US" dirty="0"/>
              <a:t>数制和编码</a:t>
            </a:r>
            <a:endParaRPr lang="zh-CN" altLang="en-US" dirty="0"/>
          </a:p>
        </p:txBody>
      </p:sp>
      <p:sp>
        <p:nvSpPr>
          <p:cNvPr id="3" name="内容占位符 2"/>
          <p:cNvSpPr>
            <a:spLocks noGrp="1"/>
          </p:cNvSpPr>
          <p:nvPr>
            <p:ph idx="1"/>
          </p:nvPr>
        </p:nvSpPr>
        <p:spPr>
          <a:xfrm>
            <a:off x="107504" y="764704"/>
            <a:ext cx="8640960" cy="5112568"/>
          </a:xfrm>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7504" y="1268760"/>
            <a:ext cx="8363272" cy="3631763"/>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itchFamily="34" charset="-122"/>
                <a:ea typeface="微软雅黑" pitchFamily="34" charset="-122"/>
              </a:rPr>
              <a:t>2</a:t>
            </a:r>
            <a:r>
              <a:rPr lang="zh-CN" altLang="en-US" sz="2000" b="1" kern="0" dirty="0" smtClean="0">
                <a:solidFill>
                  <a:srgbClr val="FF0000"/>
                </a:solidFill>
                <a:latin typeface="微软雅黑" pitchFamily="34" charset="-122"/>
                <a:ea typeface="微软雅黑" pitchFamily="34" charset="-122"/>
              </a:rPr>
              <a:t>）计算机</a:t>
            </a:r>
            <a:r>
              <a:rPr lang="zh-CN" altLang="en-US" sz="2000" b="1" kern="0" dirty="0">
                <a:solidFill>
                  <a:srgbClr val="FF0000"/>
                </a:solidFill>
                <a:latin typeface="微软雅黑" pitchFamily="34" charset="-122"/>
                <a:ea typeface="微软雅黑" pitchFamily="34" charset="-122"/>
              </a:rPr>
              <a:t>内部所有的信息都用二进制（即：</a:t>
            </a:r>
            <a:r>
              <a:rPr lang="en-US" altLang="zh-CN" sz="2000" b="1" kern="0" dirty="0">
                <a:solidFill>
                  <a:srgbClr val="FF0000"/>
                </a:solidFill>
                <a:latin typeface="微软雅黑" pitchFamily="34" charset="-122"/>
                <a:ea typeface="微软雅黑" pitchFamily="34" charset="-122"/>
              </a:rPr>
              <a:t>0</a:t>
            </a:r>
            <a:r>
              <a:rPr lang="zh-CN" altLang="en-US" sz="2000" b="1" kern="0" dirty="0">
                <a:solidFill>
                  <a:srgbClr val="FF0000"/>
                </a:solidFill>
                <a:latin typeface="微软雅黑" pitchFamily="34" charset="-122"/>
                <a:ea typeface="微软雅黑" pitchFamily="34" charset="-122"/>
              </a:rPr>
              <a:t>和</a:t>
            </a:r>
            <a:r>
              <a:rPr lang="en-US" altLang="zh-CN" sz="2000" b="1" kern="0" dirty="0">
                <a:solidFill>
                  <a:srgbClr val="FF0000"/>
                </a:solidFill>
                <a:latin typeface="微软雅黑" pitchFamily="34" charset="-122"/>
                <a:ea typeface="微软雅黑" pitchFamily="34" charset="-122"/>
              </a:rPr>
              <a:t>1</a:t>
            </a:r>
            <a:r>
              <a:rPr lang="zh-CN" altLang="en-US" sz="2000" b="1" kern="0" dirty="0">
                <a:solidFill>
                  <a:srgbClr val="FF0000"/>
                </a:solidFill>
                <a:latin typeface="微软雅黑" pitchFamily="34" charset="-122"/>
                <a:ea typeface="微软雅黑" pitchFamily="34" charset="-122"/>
              </a:rPr>
              <a:t>）进行</a:t>
            </a:r>
            <a:r>
              <a:rPr lang="zh-CN" altLang="en-US" sz="2000" b="1" kern="0" dirty="0" smtClean="0">
                <a:solidFill>
                  <a:srgbClr val="FF0000"/>
                </a:solidFill>
                <a:latin typeface="微软雅黑" pitchFamily="34" charset="-122"/>
                <a:ea typeface="微软雅黑" pitchFamily="34" charset="-122"/>
              </a:rPr>
              <a:t>编码，因为：</a:t>
            </a:r>
            <a:endParaRPr lang="en-US" altLang="zh-CN" sz="2000" b="1" kern="0" dirty="0" smtClean="0">
              <a:solidFill>
                <a:srgbClr val="FF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smtClean="0">
                <a:solidFill>
                  <a:srgbClr val="000000"/>
                </a:solidFill>
                <a:latin typeface="微软雅黑" pitchFamily="34" charset="-122"/>
                <a:ea typeface="微软雅黑" pitchFamily="34" charset="-122"/>
              </a:rPr>
              <a:t>制造</a:t>
            </a:r>
            <a:r>
              <a:rPr kumimoji="1" lang="zh-CN" altLang="en-US" sz="2000" dirty="0">
                <a:solidFill>
                  <a:srgbClr val="000000"/>
                </a:solidFill>
                <a:latin typeface="微软雅黑" pitchFamily="34" charset="-122"/>
                <a:ea typeface="微软雅黑" pitchFamily="34" charset="-122"/>
              </a:rPr>
              <a:t>二个稳定态的物理器件容易（电位高</a:t>
            </a:r>
            <a:r>
              <a:rPr kumimoji="1" lang="en-US" altLang="zh-CN" sz="2000" dirty="0">
                <a:solidFill>
                  <a:srgbClr val="000000"/>
                </a:solidFill>
                <a:latin typeface="微软雅黑" pitchFamily="34" charset="-122"/>
                <a:ea typeface="微软雅黑" pitchFamily="34" charset="-122"/>
              </a:rPr>
              <a:t>/</a:t>
            </a:r>
            <a:r>
              <a:rPr kumimoji="1" lang="zh-CN" altLang="en-US" sz="2000" dirty="0">
                <a:solidFill>
                  <a:srgbClr val="000000"/>
                </a:solidFill>
                <a:latin typeface="微软雅黑" pitchFamily="34" charset="-122"/>
                <a:ea typeface="微软雅黑" pitchFamily="34" charset="-122"/>
              </a:rPr>
              <a:t>低，脉冲有</a:t>
            </a:r>
            <a:r>
              <a:rPr kumimoji="1" lang="en-US" altLang="zh-CN" sz="2000" dirty="0">
                <a:solidFill>
                  <a:srgbClr val="000000"/>
                </a:solidFill>
                <a:latin typeface="微软雅黑" pitchFamily="34" charset="-122"/>
                <a:ea typeface="微软雅黑" pitchFamily="34" charset="-122"/>
              </a:rPr>
              <a:t>/</a:t>
            </a:r>
            <a:r>
              <a:rPr kumimoji="1" lang="zh-CN" altLang="en-US" sz="2000" dirty="0">
                <a:solidFill>
                  <a:srgbClr val="000000"/>
                </a:solidFill>
                <a:latin typeface="微软雅黑" pitchFamily="34" charset="-122"/>
                <a:ea typeface="微软雅黑" pitchFamily="34" charset="-122"/>
              </a:rPr>
              <a:t>无，正负</a:t>
            </a:r>
            <a:r>
              <a:rPr kumimoji="1" lang="en-US" altLang="zh-CN" sz="2000" dirty="0">
                <a:solidFill>
                  <a:srgbClr val="000000"/>
                </a:solidFill>
                <a:latin typeface="微软雅黑" pitchFamily="34" charset="-122"/>
                <a:ea typeface="微软雅黑" pitchFamily="34" charset="-122"/>
              </a:rPr>
              <a:t>/</a:t>
            </a:r>
            <a:r>
              <a:rPr kumimoji="1" lang="zh-CN" altLang="en-US" sz="2000" dirty="0">
                <a:solidFill>
                  <a:srgbClr val="000000"/>
                </a:solidFill>
                <a:latin typeface="微软雅黑" pitchFamily="34" charset="-122"/>
                <a:ea typeface="微软雅黑" pitchFamily="34" charset="-122"/>
              </a:rPr>
              <a:t>极</a:t>
            </a:r>
            <a:r>
              <a:rPr kumimoji="1" lang="zh-CN" altLang="en-US" sz="2000" dirty="0" smtClean="0">
                <a:solidFill>
                  <a:srgbClr val="000000"/>
                </a:solidFill>
                <a:latin typeface="微软雅黑" pitchFamily="34" charset="-122"/>
                <a:ea typeface="微软雅黑" pitchFamily="34" charset="-122"/>
              </a:rPr>
              <a:t>）</a:t>
            </a:r>
            <a:r>
              <a:rPr kumimoji="1" lang="en-US" altLang="zh-CN" sz="2000" dirty="0" smtClean="0">
                <a:solidFill>
                  <a:srgbClr val="000000"/>
                </a:solidFill>
                <a:latin typeface="微软雅黑" pitchFamily="34" charset="-122"/>
                <a:ea typeface="微软雅黑" pitchFamily="34" charset="-122"/>
              </a:rPr>
              <a:t>;</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二进制编码、计数、运算规则</a:t>
            </a:r>
            <a:r>
              <a:rPr kumimoji="1" lang="zh-CN" altLang="en-US" sz="2000" dirty="0" smtClean="0">
                <a:solidFill>
                  <a:srgbClr val="000000"/>
                </a:solidFill>
                <a:latin typeface="微软雅黑" pitchFamily="34" charset="-122"/>
                <a:ea typeface="微软雅黑" pitchFamily="34" charset="-122"/>
              </a:rPr>
              <a:t>简单</a:t>
            </a:r>
            <a:r>
              <a:rPr kumimoji="1" lang="en-US" altLang="zh-CN" sz="2000" dirty="0" smtClean="0">
                <a:solidFill>
                  <a:srgbClr val="000000"/>
                </a:solidFill>
                <a:latin typeface="微软雅黑" pitchFamily="34" charset="-122"/>
                <a:ea typeface="微软雅黑" pitchFamily="34" charset="-122"/>
              </a:rPr>
              <a:t>;</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正好与逻辑命题真假对应，</a:t>
            </a:r>
            <a:r>
              <a:rPr kumimoji="1" lang="zh-CN" altLang="en-US" sz="2000" dirty="0" smtClean="0">
                <a:solidFill>
                  <a:srgbClr val="000000"/>
                </a:solidFill>
                <a:latin typeface="微软雅黑" pitchFamily="34" charset="-122"/>
                <a:ea typeface="微软雅黑" pitchFamily="34" charset="-122"/>
              </a:rPr>
              <a:t>便于实现逻辑运算和程序中的逻辑判断</a:t>
            </a:r>
            <a:r>
              <a:rPr kumimoji="1" lang="en-US" altLang="zh-CN" sz="2000" dirty="0" smtClean="0">
                <a:solidFill>
                  <a:srgbClr val="000000"/>
                </a:solidFill>
                <a:latin typeface="微软雅黑" pitchFamily="34" charset="-122"/>
                <a:ea typeface="微软雅黑" pitchFamily="34" charset="-122"/>
              </a:rPr>
              <a:t>;</a:t>
            </a:r>
            <a:endParaRPr kumimoji="1" lang="zh-CN" altLang="en-US" sz="2000" dirty="0">
              <a:solidFill>
                <a:srgbClr val="000000"/>
              </a:solidFill>
              <a:latin typeface="微软雅黑" pitchFamily="34" charset="-122"/>
              <a:ea typeface="微软雅黑" pitchFamily="34" charset="-122"/>
            </a:endParaRPr>
          </a:p>
          <a:p>
            <a:pPr marL="800100" lvl="1" indent="-342900">
              <a:lnSpc>
                <a:spcPct val="150000"/>
              </a:lnSpc>
              <a:buFont typeface="Wingdings" charset="2"/>
              <a:buChar char="Ø"/>
            </a:pPr>
            <a:r>
              <a:rPr kumimoji="1" lang="zh-CN" altLang="en-US" sz="2000" dirty="0">
                <a:solidFill>
                  <a:srgbClr val="000000"/>
                </a:solidFill>
                <a:latin typeface="微软雅黑" pitchFamily="34" charset="-122"/>
                <a:ea typeface="微软雅黑" pitchFamily="34" charset="-122"/>
              </a:rPr>
              <a:t>可方便地用</a:t>
            </a:r>
            <a:r>
              <a:rPr kumimoji="1" lang="zh-CN" altLang="en-US" sz="2000" dirty="0" smtClean="0">
                <a:solidFill>
                  <a:srgbClr val="000000"/>
                </a:solidFill>
                <a:latin typeface="微软雅黑" pitchFamily="34" charset="-122"/>
                <a:ea typeface="微软雅黑" pitchFamily="34" charset="-122"/>
              </a:rPr>
              <a:t>逻辑门电路</a:t>
            </a:r>
            <a:r>
              <a:rPr kumimoji="1" lang="zh-CN" altLang="en-US" sz="2000" dirty="0">
                <a:solidFill>
                  <a:srgbClr val="000000"/>
                </a:solidFill>
                <a:latin typeface="微软雅黑" pitchFamily="34" charset="-122"/>
                <a:ea typeface="微软雅黑" pitchFamily="34" charset="-122"/>
              </a:rPr>
              <a:t>实现算数</a:t>
            </a:r>
            <a:r>
              <a:rPr kumimoji="1" lang="zh-CN" altLang="en-US" sz="2000" dirty="0" smtClean="0">
                <a:solidFill>
                  <a:srgbClr val="000000"/>
                </a:solidFill>
                <a:latin typeface="微软雅黑" pitchFamily="34" charset="-122"/>
                <a:ea typeface="微软雅黑" pitchFamily="34" charset="-122"/>
              </a:rPr>
              <a:t>运算。</a:t>
            </a:r>
            <a:endParaRPr kumimoji="1" lang="zh-CN" altLang="en-US" sz="2000" dirty="0">
              <a:solidFill>
                <a:srgbClr val="000000"/>
              </a:solidFill>
              <a:latin typeface="微软雅黑" pitchFamily="34" charset="-122"/>
              <a:ea typeface="微软雅黑" pitchFamily="34" charset="-122"/>
            </a:endParaRPr>
          </a:p>
          <a:p>
            <a:pPr marL="342900" lvl="0" indent="-342900">
              <a:lnSpc>
                <a:spcPct val="150000"/>
              </a:lnSpc>
              <a:buFont typeface="Wingdings" charset="2"/>
              <a:buChar char="Ø"/>
            </a:pPr>
            <a:endParaRPr kumimoji="1" lang="zh-CN" altLang="en-US" sz="2000" dirty="0">
              <a:solidFill>
                <a:srgbClr val="000000"/>
              </a:solidFill>
              <a:latin typeface="微软雅黑" pitchFamily="34" charset="-122"/>
              <a:ea typeface="微软雅黑" pitchFamily="34" charset="-122"/>
            </a:endParaRPr>
          </a:p>
          <a:p>
            <a:pPr marL="342900" lvl="0" indent="-342900" eaLnBrk="0" hangingPunct="0">
              <a:lnSpc>
                <a:spcPct val="115000"/>
              </a:lnSpc>
              <a:spcBef>
                <a:spcPct val="20000"/>
              </a:spcBef>
              <a:buFont typeface="Wingdings" charset="2"/>
              <a:buChar char="Ø"/>
              <a:defRPr/>
            </a:pPr>
            <a:endParaRPr lang="zh-CN" altLang="en-US" sz="2000" b="1" kern="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8229600" cy="437182"/>
          </a:xfrm>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9771" y="557370"/>
            <a:ext cx="8507288" cy="432048"/>
          </a:xfrm>
        </p:spPr>
        <p:txBody>
          <a:bodyPr/>
          <a:lstStyle/>
          <a:p>
            <a:pPr marL="0" indent="0">
              <a:buNone/>
            </a:pPr>
            <a:r>
              <a:rPr lang="en-US" altLang="zh-CN" dirty="0" smtClean="0"/>
              <a:t>2.7.2 </a:t>
            </a:r>
            <a:r>
              <a:rPr lang="zh-CN" altLang="en-US" dirty="0"/>
              <a:t>海明</a:t>
            </a:r>
            <a:r>
              <a:rPr lang="zh-CN" altLang="en-US" dirty="0" smtClean="0"/>
              <a:t>校验码    </a:t>
            </a:r>
            <a:r>
              <a:rPr lang="en-US" altLang="zh-CN" dirty="0" smtClean="0">
                <a:solidFill>
                  <a:srgbClr val="C00000"/>
                </a:solidFill>
              </a:rPr>
              <a:t>2. </a:t>
            </a:r>
            <a:r>
              <a:rPr lang="zh-CN" altLang="en-US" dirty="0" smtClean="0">
                <a:solidFill>
                  <a:srgbClr val="C00000"/>
                </a:solidFill>
              </a:rPr>
              <a:t>分组方式的确定</a:t>
            </a:r>
            <a:endParaRPr lang="zh-CN" altLang="en-US" dirty="0" smtClean="0">
              <a:solidFill>
                <a:srgbClr val="C00000"/>
              </a:solidFill>
            </a:endParaRPr>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9" name="Picture 3" descr="故障字"/>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96" y="2852936"/>
            <a:ext cx="8905875" cy="39354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p:cNvSpPr>
            <a:spLocks noChangeArrowheads="1"/>
          </p:cNvSpPr>
          <p:nvPr/>
        </p:nvSpPr>
        <p:spPr bwMode="auto">
          <a:xfrm>
            <a:off x="9771" y="917079"/>
            <a:ext cx="8594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20000"/>
              </a:spcBef>
              <a:buSzPct val="100000"/>
            </a:pPr>
            <a:r>
              <a:rPr lang="zh-CN" altLang="en-US" sz="2000" b="1" dirty="0" smtClean="0">
                <a:solidFill>
                  <a:srgbClr val="CC0000"/>
                </a:solidFill>
                <a:latin typeface="微软雅黑" pitchFamily="34" charset="-122"/>
                <a:ea typeface="微软雅黑" pitchFamily="34" charset="-122"/>
              </a:rPr>
              <a:t>根据故障字</a:t>
            </a:r>
            <a:r>
              <a:rPr lang="en-US" altLang="zh-CN" sz="2000" b="1" dirty="0" smtClean="0">
                <a:solidFill>
                  <a:srgbClr val="CC0000"/>
                </a:solidFill>
                <a:latin typeface="微软雅黑" pitchFamily="34" charset="-122"/>
                <a:ea typeface="微软雅黑" pitchFamily="34" charset="-122"/>
              </a:rPr>
              <a:t>S</a:t>
            </a:r>
            <a:r>
              <a:rPr lang="en-US" altLang="zh-CN" sz="2000" b="1" baseline="-25000" dirty="0" smtClean="0">
                <a:solidFill>
                  <a:srgbClr val="CC0000"/>
                </a:solidFill>
                <a:latin typeface="微软雅黑" pitchFamily="34" charset="-122"/>
                <a:ea typeface="微软雅黑" pitchFamily="34" charset="-122"/>
              </a:rPr>
              <a:t>4</a:t>
            </a:r>
            <a:r>
              <a:rPr lang="en-US" altLang="zh-CN" sz="2000" b="1" dirty="0" smtClean="0">
                <a:solidFill>
                  <a:srgbClr val="CC0000"/>
                </a:solidFill>
                <a:latin typeface="微软雅黑" pitchFamily="34" charset="-122"/>
                <a:ea typeface="微软雅黑" pitchFamily="34" charset="-122"/>
              </a:rPr>
              <a:t>S</a:t>
            </a:r>
            <a:r>
              <a:rPr lang="en-US" altLang="zh-CN" sz="2000" b="1" baseline="-25000" dirty="0" smtClean="0">
                <a:solidFill>
                  <a:srgbClr val="CC0000"/>
                </a:solidFill>
                <a:latin typeface="微软雅黑" pitchFamily="34" charset="-122"/>
                <a:ea typeface="微软雅黑" pitchFamily="34" charset="-122"/>
              </a:rPr>
              <a:t>3</a:t>
            </a:r>
            <a:r>
              <a:rPr lang="en-US" altLang="zh-CN" sz="2000" b="1" dirty="0" smtClean="0">
                <a:solidFill>
                  <a:srgbClr val="CC0000"/>
                </a:solidFill>
                <a:latin typeface="微软雅黑" pitchFamily="34" charset="-122"/>
                <a:ea typeface="微软雅黑" pitchFamily="34" charset="-122"/>
              </a:rPr>
              <a:t>S</a:t>
            </a:r>
            <a:r>
              <a:rPr lang="en-US" altLang="zh-CN" sz="2000" b="1" baseline="-25000" dirty="0" smtClean="0">
                <a:solidFill>
                  <a:srgbClr val="CC0000"/>
                </a:solidFill>
                <a:latin typeface="微软雅黑" pitchFamily="34" charset="-122"/>
                <a:ea typeface="微软雅黑" pitchFamily="34" charset="-122"/>
              </a:rPr>
              <a:t>2</a:t>
            </a:r>
            <a:r>
              <a:rPr lang="en-US" altLang="zh-CN" sz="2000" b="1" dirty="0" smtClean="0">
                <a:solidFill>
                  <a:srgbClr val="CC0000"/>
                </a:solidFill>
                <a:latin typeface="微软雅黑" pitchFamily="34" charset="-122"/>
                <a:ea typeface="微软雅黑" pitchFamily="34" charset="-122"/>
              </a:rPr>
              <a:t>S</a:t>
            </a:r>
            <a:r>
              <a:rPr lang="en-US" altLang="zh-CN" sz="2000" b="1" baseline="-25000" dirty="0" smtClean="0">
                <a:solidFill>
                  <a:srgbClr val="CC0000"/>
                </a:solidFill>
                <a:latin typeface="微软雅黑" pitchFamily="34" charset="-122"/>
                <a:ea typeface="微软雅黑" pitchFamily="34" charset="-122"/>
              </a:rPr>
              <a:t>1</a:t>
            </a:r>
            <a:r>
              <a:rPr lang="zh-CN" altLang="en-US" sz="2000" b="1" dirty="0" smtClean="0">
                <a:solidFill>
                  <a:srgbClr val="CC0000"/>
                </a:solidFill>
                <a:latin typeface="微软雅黑" pitchFamily="34" charset="-122"/>
                <a:ea typeface="微软雅黑" pitchFamily="34" charset="-122"/>
              </a:rPr>
              <a:t>的值确定哪位出错，因此，某位出错一定会影响与之相对应的故障字中为</a:t>
            </a:r>
            <a:r>
              <a:rPr lang="en-US" altLang="zh-CN" sz="2000" b="1" dirty="0" smtClean="0">
                <a:solidFill>
                  <a:srgbClr val="CC0000"/>
                </a:solidFill>
                <a:latin typeface="微软雅黑" pitchFamily="34" charset="-122"/>
                <a:ea typeface="微软雅黑" pitchFamily="34" charset="-122"/>
              </a:rPr>
              <a:t>1</a:t>
            </a:r>
            <a:r>
              <a:rPr lang="zh-CN" altLang="en-US" sz="2000" b="1" dirty="0" smtClean="0">
                <a:solidFill>
                  <a:srgbClr val="CC0000"/>
                </a:solidFill>
                <a:latin typeface="微软雅黑" pitchFamily="34" charset="-122"/>
                <a:ea typeface="微软雅黑" pitchFamily="34" charset="-122"/>
              </a:rPr>
              <a:t>的位所在组的奇偶性。</a:t>
            </a:r>
            <a:endParaRPr lang="en-US" altLang="zh-CN" sz="2000" b="1" dirty="0" smtClean="0">
              <a:solidFill>
                <a:srgbClr val="CC0000"/>
              </a:solidFill>
              <a:latin typeface="微软雅黑" pitchFamily="34" charset="-122"/>
              <a:ea typeface="微软雅黑" pitchFamily="34" charset="-122"/>
            </a:endParaRPr>
          </a:p>
        </p:txBody>
      </p:sp>
      <p:sp>
        <p:nvSpPr>
          <p:cNvPr id="12" name="Text Box 12"/>
          <p:cNvSpPr txBox="1">
            <a:spLocks noChangeArrowheads="1"/>
          </p:cNvSpPr>
          <p:nvPr/>
        </p:nvSpPr>
        <p:spPr bwMode="auto">
          <a:xfrm>
            <a:off x="9770" y="1704740"/>
            <a:ext cx="86770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b="1" dirty="0" smtClean="0">
                <a:solidFill>
                  <a:srgbClr val="000000"/>
                </a:solidFill>
                <a:latin typeface="微软雅黑" pitchFamily="34" charset="-122"/>
                <a:ea typeface="微软雅黑" pitchFamily="34" charset="-122"/>
              </a:rPr>
              <a:t>例：若</a:t>
            </a:r>
            <a:r>
              <a:rPr lang="en-US" altLang="zh-CN" b="1" dirty="0" smtClean="0">
                <a:solidFill>
                  <a:srgbClr val="000000"/>
                </a:solidFill>
                <a:latin typeface="微软雅黑" pitchFamily="34" charset="-122"/>
                <a:ea typeface="微软雅黑" pitchFamily="34" charset="-122"/>
              </a:rPr>
              <a:t>M1</a:t>
            </a:r>
            <a:r>
              <a:rPr lang="zh-CN" altLang="en-US" b="1" dirty="0" smtClean="0">
                <a:solidFill>
                  <a:srgbClr val="000000"/>
                </a:solidFill>
                <a:latin typeface="微软雅黑" pitchFamily="34" charset="-122"/>
                <a:ea typeface="微软雅黑" pitchFamily="34" charset="-122"/>
              </a:rPr>
              <a:t>出错，则故障字为</a:t>
            </a:r>
            <a:r>
              <a:rPr lang="en-US" altLang="zh-CN" b="1" dirty="0" smtClean="0">
                <a:solidFill>
                  <a:srgbClr val="000000"/>
                </a:solidFill>
                <a:latin typeface="微软雅黑" pitchFamily="34" charset="-122"/>
                <a:ea typeface="微软雅黑" pitchFamily="34" charset="-122"/>
              </a:rPr>
              <a:t>0011</a:t>
            </a:r>
            <a:r>
              <a:rPr lang="zh-CN" altLang="en-US" b="1" dirty="0" smtClean="0">
                <a:solidFill>
                  <a:srgbClr val="000000"/>
                </a:solidFill>
                <a:latin typeface="微软雅黑" pitchFamily="34" charset="-122"/>
                <a:ea typeface="微软雅黑" pitchFamily="34" charset="-122"/>
              </a:rPr>
              <a:t>，所以一定会改变</a:t>
            </a:r>
            <a:r>
              <a:rPr lang="en-US" altLang="zh-CN" b="1" dirty="0" smtClean="0">
                <a:solidFill>
                  <a:srgbClr val="000000"/>
                </a:solidFill>
                <a:latin typeface="微软雅黑" pitchFamily="34" charset="-122"/>
                <a:ea typeface="微软雅黑" pitchFamily="34" charset="-122"/>
              </a:rPr>
              <a:t>S</a:t>
            </a:r>
            <a:r>
              <a:rPr lang="en-US" altLang="zh-CN" b="1" baseline="-25000" dirty="0" smtClean="0">
                <a:solidFill>
                  <a:srgbClr val="000000"/>
                </a:solidFill>
                <a:latin typeface="微软雅黑" pitchFamily="34" charset="-122"/>
                <a:ea typeface="微软雅黑" pitchFamily="34" charset="-122"/>
              </a:rPr>
              <a:t>2</a:t>
            </a:r>
            <a:r>
              <a:rPr lang="zh-CN" altLang="en-US" b="1" dirty="0" smtClean="0">
                <a:solidFill>
                  <a:srgbClr val="000000"/>
                </a:solidFill>
                <a:latin typeface="微软雅黑" pitchFamily="34" charset="-122"/>
                <a:ea typeface="微软雅黑" pitchFamily="34" charset="-122"/>
              </a:rPr>
              <a:t>和</a:t>
            </a:r>
            <a:r>
              <a:rPr lang="en-US" altLang="zh-CN" b="1" dirty="0" smtClean="0">
                <a:solidFill>
                  <a:srgbClr val="000000"/>
                </a:solidFill>
                <a:latin typeface="微软雅黑" pitchFamily="34" charset="-122"/>
                <a:ea typeface="微软雅黑" pitchFamily="34" charset="-122"/>
              </a:rPr>
              <a:t>S</a:t>
            </a:r>
            <a:r>
              <a:rPr lang="en-US" altLang="zh-CN" b="1" baseline="-25000" dirty="0" smtClean="0">
                <a:solidFill>
                  <a:srgbClr val="000000"/>
                </a:solidFill>
                <a:latin typeface="微软雅黑" pitchFamily="34" charset="-122"/>
                <a:ea typeface="微软雅黑" pitchFamily="34" charset="-122"/>
              </a:rPr>
              <a:t>1</a:t>
            </a:r>
            <a:r>
              <a:rPr lang="zh-CN" altLang="en-US" b="1" dirty="0" smtClean="0">
                <a:solidFill>
                  <a:srgbClr val="000000"/>
                </a:solidFill>
                <a:latin typeface="微软雅黑" pitchFamily="34" charset="-122"/>
                <a:ea typeface="微软雅黑" pitchFamily="34" charset="-122"/>
              </a:rPr>
              <a:t>所在分组的奇偶性。故</a:t>
            </a:r>
            <a:r>
              <a:rPr lang="en-US" altLang="zh-CN" b="1" dirty="0" smtClean="0">
                <a:solidFill>
                  <a:srgbClr val="000000"/>
                </a:solidFill>
                <a:latin typeface="微软雅黑" pitchFamily="34" charset="-122"/>
                <a:ea typeface="微软雅黑" pitchFamily="34" charset="-122"/>
              </a:rPr>
              <a:t>M1</a:t>
            </a:r>
            <a:r>
              <a:rPr lang="zh-CN" altLang="en-US" b="1" dirty="0" smtClean="0">
                <a:solidFill>
                  <a:srgbClr val="000000"/>
                </a:solidFill>
                <a:latin typeface="微软雅黑" pitchFamily="34" charset="-122"/>
                <a:ea typeface="微软雅黑" pitchFamily="34" charset="-122"/>
              </a:rPr>
              <a:t>同时被分到第</a:t>
            </a:r>
            <a:r>
              <a:rPr lang="en-US" altLang="zh-CN" b="1" dirty="0" smtClean="0">
                <a:solidFill>
                  <a:srgbClr val="000000"/>
                </a:solidFill>
                <a:latin typeface="微软雅黑" pitchFamily="34" charset="-122"/>
                <a:ea typeface="微软雅黑" pitchFamily="34" charset="-122"/>
              </a:rPr>
              <a:t>2(S</a:t>
            </a:r>
            <a:r>
              <a:rPr lang="en-US" altLang="zh-CN" b="1" baseline="-25000" dirty="0" smtClean="0">
                <a:solidFill>
                  <a:srgbClr val="000000"/>
                </a:solidFill>
                <a:latin typeface="微软雅黑" pitchFamily="34" charset="-122"/>
                <a:ea typeface="微软雅黑" pitchFamily="34" charset="-122"/>
              </a:rPr>
              <a:t>2</a:t>
            </a:r>
            <a:r>
              <a:rPr lang="en-US" altLang="zh-CN" b="1" dirty="0" smtClean="0">
                <a:solidFill>
                  <a:srgbClr val="000000"/>
                </a:solidFill>
                <a:latin typeface="微软雅黑" pitchFamily="34" charset="-122"/>
                <a:ea typeface="微软雅黑" pitchFamily="34" charset="-122"/>
              </a:rPr>
              <a:t>)</a:t>
            </a:r>
            <a:r>
              <a:rPr lang="zh-CN" altLang="en-US" b="1" dirty="0" smtClean="0">
                <a:solidFill>
                  <a:srgbClr val="000000"/>
                </a:solidFill>
                <a:latin typeface="微软雅黑" pitchFamily="34" charset="-122"/>
                <a:ea typeface="微软雅黑" pitchFamily="34" charset="-122"/>
              </a:rPr>
              <a:t>组和第</a:t>
            </a:r>
            <a:r>
              <a:rPr lang="en-US" altLang="zh-CN" b="1" dirty="0" smtClean="0">
                <a:solidFill>
                  <a:srgbClr val="000000"/>
                </a:solidFill>
                <a:latin typeface="微软雅黑" pitchFamily="34" charset="-122"/>
                <a:ea typeface="微软雅黑" pitchFamily="34" charset="-122"/>
              </a:rPr>
              <a:t>1(S</a:t>
            </a:r>
            <a:r>
              <a:rPr lang="en-US" altLang="zh-CN" b="1" baseline="-25000" dirty="0" smtClean="0">
                <a:solidFill>
                  <a:srgbClr val="000000"/>
                </a:solidFill>
                <a:latin typeface="微软雅黑" pitchFamily="34" charset="-122"/>
                <a:ea typeface="微软雅黑" pitchFamily="34" charset="-122"/>
              </a:rPr>
              <a:t>1</a:t>
            </a:r>
            <a:r>
              <a:rPr lang="en-US" altLang="zh-CN" b="1" dirty="0" smtClean="0">
                <a:solidFill>
                  <a:srgbClr val="000000"/>
                </a:solidFill>
                <a:latin typeface="微软雅黑" pitchFamily="34" charset="-122"/>
                <a:ea typeface="微软雅黑" pitchFamily="34" charset="-122"/>
              </a:rPr>
              <a:t>)</a:t>
            </a:r>
            <a:r>
              <a:rPr lang="zh-CN" altLang="en-US" b="1" dirty="0" smtClean="0">
                <a:solidFill>
                  <a:srgbClr val="000000"/>
                </a:solidFill>
                <a:latin typeface="微软雅黑" pitchFamily="34" charset="-122"/>
                <a:ea typeface="微软雅黑" pitchFamily="34" charset="-122"/>
              </a:rPr>
              <a:t> 组。</a:t>
            </a:r>
            <a:endParaRPr lang="en-US" altLang="zh-CN" b="1" dirty="0" smtClean="0">
              <a:solidFill>
                <a:srgbClr val="000000"/>
              </a:solidFill>
              <a:latin typeface="微软雅黑" pitchFamily="34" charset="-122"/>
              <a:ea typeface="微软雅黑" pitchFamily="34" charset="-122"/>
            </a:endParaRPr>
          </a:p>
        </p:txBody>
      </p:sp>
      <p:sp>
        <p:nvSpPr>
          <p:cNvPr id="13" name="Text Box 13"/>
          <p:cNvSpPr txBox="1">
            <a:spLocks noChangeArrowheads="1"/>
          </p:cNvSpPr>
          <p:nvPr/>
        </p:nvSpPr>
        <p:spPr bwMode="auto">
          <a:xfrm>
            <a:off x="25369" y="2414215"/>
            <a:ext cx="5275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b="1" dirty="0" smtClean="0">
                <a:solidFill>
                  <a:srgbClr val="3333FF"/>
                </a:solidFill>
                <a:latin typeface="微软雅黑" pitchFamily="34" charset="-122"/>
                <a:ea typeface="微软雅黑" pitchFamily="34" charset="-122"/>
              </a:rPr>
              <a:t>问题：若</a:t>
            </a:r>
            <a:r>
              <a:rPr lang="en-US" altLang="zh-CN" b="1" dirty="0" smtClean="0">
                <a:solidFill>
                  <a:srgbClr val="3333FF"/>
                </a:solidFill>
                <a:latin typeface="微软雅黑" pitchFamily="34" charset="-122"/>
                <a:ea typeface="微软雅黑" pitchFamily="34" charset="-122"/>
              </a:rPr>
              <a:t>P</a:t>
            </a:r>
            <a:r>
              <a:rPr lang="en-US" altLang="zh-CN" b="1" baseline="-25000" dirty="0" smtClean="0">
                <a:solidFill>
                  <a:srgbClr val="3333FF"/>
                </a:solidFill>
                <a:latin typeface="微软雅黑" pitchFamily="34" charset="-122"/>
                <a:ea typeface="微软雅黑" pitchFamily="34" charset="-122"/>
              </a:rPr>
              <a:t>1</a:t>
            </a:r>
            <a:r>
              <a:rPr lang="zh-CN" altLang="en-US" b="1" dirty="0" smtClean="0">
                <a:solidFill>
                  <a:srgbClr val="3333FF"/>
                </a:solidFill>
                <a:latin typeface="微软雅黑" pitchFamily="34" charset="-122"/>
                <a:ea typeface="微软雅黑" pitchFamily="34" charset="-122"/>
              </a:rPr>
              <a:t>出错，则如何？若</a:t>
            </a:r>
            <a:r>
              <a:rPr lang="en-US" altLang="zh-CN" b="1" dirty="0" smtClean="0">
                <a:solidFill>
                  <a:srgbClr val="3333FF"/>
                </a:solidFill>
                <a:latin typeface="微软雅黑" pitchFamily="34" charset="-122"/>
                <a:ea typeface="微软雅黑" pitchFamily="34" charset="-122"/>
              </a:rPr>
              <a:t>M</a:t>
            </a:r>
            <a:r>
              <a:rPr lang="en-US" altLang="zh-CN" b="1" baseline="-25000" dirty="0" smtClean="0">
                <a:solidFill>
                  <a:srgbClr val="3333FF"/>
                </a:solidFill>
                <a:latin typeface="微软雅黑" pitchFamily="34" charset="-122"/>
                <a:ea typeface="微软雅黑" pitchFamily="34" charset="-122"/>
              </a:rPr>
              <a:t>8</a:t>
            </a:r>
            <a:r>
              <a:rPr lang="zh-CN" altLang="en-US" b="1" dirty="0" smtClean="0">
                <a:solidFill>
                  <a:srgbClr val="3333FF"/>
                </a:solidFill>
                <a:latin typeface="微软雅黑" pitchFamily="34" charset="-122"/>
                <a:ea typeface="微软雅黑" pitchFamily="34" charset="-122"/>
              </a:rPr>
              <a:t>出错，则如何？</a:t>
            </a:r>
            <a:endParaRPr lang="zh-CN" altLang="en-US" b="1" dirty="0" smtClean="0">
              <a:solidFill>
                <a:srgbClr val="3333FF"/>
              </a:solidFill>
              <a:latin typeface="微软雅黑" pitchFamily="34" charset="-122"/>
              <a:ea typeface="微软雅黑" pitchFamily="34" charset="-122"/>
            </a:endParaRPr>
          </a:p>
        </p:txBody>
      </p:sp>
      <p:sp>
        <p:nvSpPr>
          <p:cNvPr id="15" name="Text Box 14"/>
          <p:cNvSpPr txBox="1">
            <a:spLocks noChangeArrowheads="1"/>
          </p:cNvSpPr>
          <p:nvPr/>
        </p:nvSpPr>
        <p:spPr bwMode="auto">
          <a:xfrm>
            <a:off x="5176991" y="2204864"/>
            <a:ext cx="3427505"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20000"/>
              </a:spcBef>
            </a:pPr>
            <a:r>
              <a:rPr lang="en-US" altLang="zh-CN" b="1" dirty="0" smtClean="0">
                <a:solidFill>
                  <a:srgbClr val="3333FF"/>
                </a:solidFill>
                <a:latin typeface="微软雅黑" pitchFamily="34" charset="-122"/>
                <a:ea typeface="微软雅黑" pitchFamily="34" charset="-122"/>
              </a:rPr>
              <a:t>P</a:t>
            </a:r>
            <a:r>
              <a:rPr lang="en-US" altLang="zh-CN" b="1" baseline="-25000" dirty="0" smtClean="0">
                <a:solidFill>
                  <a:srgbClr val="3333FF"/>
                </a:solidFill>
                <a:latin typeface="微软雅黑" pitchFamily="34" charset="-122"/>
                <a:ea typeface="微软雅黑" pitchFamily="34" charset="-122"/>
              </a:rPr>
              <a:t>1</a:t>
            </a:r>
            <a:r>
              <a:rPr lang="en-US" altLang="zh-CN" b="1" dirty="0" smtClean="0">
                <a:solidFill>
                  <a:srgbClr val="3333FF"/>
                </a:solidFill>
                <a:latin typeface="微软雅黑" pitchFamily="34" charset="-122"/>
                <a:ea typeface="微软雅黑" pitchFamily="34" charset="-122"/>
                <a:cs typeface="Times New Roman" pitchFamily="18" charset="0"/>
              </a:rPr>
              <a:t>~0001</a:t>
            </a:r>
            <a:r>
              <a:rPr lang="zh-CN" altLang="en-US" b="1" dirty="0" smtClean="0">
                <a:solidFill>
                  <a:srgbClr val="3333FF"/>
                </a:solidFill>
                <a:latin typeface="微软雅黑" pitchFamily="34" charset="-122"/>
                <a:ea typeface="微软雅黑" pitchFamily="34" charset="-122"/>
              </a:rPr>
              <a:t>，分在第</a:t>
            </a:r>
            <a:r>
              <a:rPr lang="en-US" altLang="zh-CN" b="1" dirty="0" smtClean="0">
                <a:solidFill>
                  <a:srgbClr val="3333FF"/>
                </a:solidFill>
                <a:latin typeface="微软雅黑" pitchFamily="34" charset="-122"/>
                <a:ea typeface="微软雅黑" pitchFamily="34" charset="-122"/>
              </a:rPr>
              <a:t>1</a:t>
            </a:r>
            <a:r>
              <a:rPr lang="zh-CN" altLang="en-US" b="1" dirty="0" smtClean="0">
                <a:solidFill>
                  <a:srgbClr val="3333FF"/>
                </a:solidFill>
                <a:latin typeface="微软雅黑" pitchFamily="34" charset="-122"/>
                <a:ea typeface="微软雅黑" pitchFamily="34" charset="-122"/>
              </a:rPr>
              <a:t>组</a:t>
            </a:r>
            <a:endParaRPr lang="zh-CN" altLang="en-US" b="1" dirty="0" smtClean="0">
              <a:solidFill>
                <a:srgbClr val="3333FF"/>
              </a:solidFill>
              <a:latin typeface="微软雅黑" pitchFamily="34" charset="-122"/>
              <a:ea typeface="微软雅黑" pitchFamily="34" charset="-122"/>
            </a:endParaRPr>
          </a:p>
          <a:p>
            <a:pPr eaLnBrk="0" hangingPunct="0">
              <a:spcBef>
                <a:spcPct val="20000"/>
              </a:spcBef>
            </a:pPr>
            <a:r>
              <a:rPr lang="en-US" altLang="zh-CN" b="1" dirty="0" smtClean="0">
                <a:solidFill>
                  <a:srgbClr val="3333FF"/>
                </a:solidFill>
                <a:latin typeface="微软雅黑" pitchFamily="34" charset="-122"/>
                <a:ea typeface="微软雅黑" pitchFamily="34" charset="-122"/>
              </a:rPr>
              <a:t>M</a:t>
            </a:r>
            <a:r>
              <a:rPr lang="en-US" altLang="zh-CN" b="1" baseline="-25000" dirty="0" smtClean="0">
                <a:solidFill>
                  <a:srgbClr val="3333FF"/>
                </a:solidFill>
                <a:latin typeface="微软雅黑" pitchFamily="34" charset="-122"/>
                <a:ea typeface="微软雅黑" pitchFamily="34" charset="-122"/>
              </a:rPr>
              <a:t>8</a:t>
            </a:r>
            <a:r>
              <a:rPr lang="en-US" altLang="zh-CN" b="1" dirty="0" smtClean="0">
                <a:solidFill>
                  <a:srgbClr val="3333FF"/>
                </a:solidFill>
                <a:latin typeface="微软雅黑" pitchFamily="34" charset="-122"/>
                <a:ea typeface="微软雅黑" pitchFamily="34" charset="-122"/>
              </a:rPr>
              <a:t>~1100</a:t>
            </a:r>
            <a:r>
              <a:rPr lang="zh-CN" altLang="en-US" b="1" dirty="0" smtClean="0">
                <a:solidFill>
                  <a:srgbClr val="3333FF"/>
                </a:solidFill>
                <a:latin typeface="微软雅黑" pitchFamily="34" charset="-122"/>
                <a:ea typeface="微软雅黑" pitchFamily="34" charset="-122"/>
              </a:rPr>
              <a:t>，分在第</a:t>
            </a:r>
            <a:r>
              <a:rPr lang="en-US" altLang="zh-CN" b="1" dirty="0" smtClean="0">
                <a:solidFill>
                  <a:srgbClr val="3333FF"/>
                </a:solidFill>
                <a:latin typeface="微软雅黑" pitchFamily="34" charset="-122"/>
                <a:ea typeface="微软雅黑" pitchFamily="34" charset="-122"/>
              </a:rPr>
              <a:t>4</a:t>
            </a:r>
            <a:r>
              <a:rPr lang="zh-CN" altLang="en-US" b="1" dirty="0" smtClean="0">
                <a:solidFill>
                  <a:srgbClr val="3333FF"/>
                </a:solidFill>
                <a:latin typeface="微软雅黑" pitchFamily="34" charset="-122"/>
                <a:ea typeface="微软雅黑" pitchFamily="34" charset="-122"/>
              </a:rPr>
              <a:t>组和第</a:t>
            </a:r>
            <a:r>
              <a:rPr lang="en-US" altLang="zh-CN" b="1" dirty="0" smtClean="0">
                <a:solidFill>
                  <a:srgbClr val="3333FF"/>
                </a:solidFill>
                <a:latin typeface="微软雅黑" pitchFamily="34" charset="-122"/>
                <a:ea typeface="微软雅黑" pitchFamily="34" charset="-122"/>
              </a:rPr>
              <a:t>3</a:t>
            </a:r>
            <a:r>
              <a:rPr lang="zh-CN" altLang="en-US" b="1" dirty="0" smtClean="0">
                <a:solidFill>
                  <a:srgbClr val="3333FF"/>
                </a:solidFill>
                <a:latin typeface="微软雅黑" pitchFamily="34" charset="-122"/>
                <a:ea typeface="微软雅黑" pitchFamily="34" charset="-122"/>
              </a:rPr>
              <a:t>组</a:t>
            </a:r>
            <a:endParaRPr lang="zh-CN" altLang="en-US" b="1" dirty="0" smtClean="0">
              <a:solidFill>
                <a:srgbClr val="3333F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40684" y="764704"/>
            <a:ext cx="8507288" cy="2304256"/>
          </a:xfrm>
        </p:spPr>
        <p:txBody>
          <a:bodyPr/>
          <a:lstStyle/>
          <a:p>
            <a:pPr marL="0" indent="0">
              <a:buNone/>
            </a:pPr>
            <a:r>
              <a:rPr lang="en-US" altLang="zh-CN" dirty="0" smtClean="0"/>
              <a:t>2.7.2 </a:t>
            </a:r>
            <a:r>
              <a:rPr lang="zh-CN" altLang="en-US" dirty="0"/>
              <a:t>海明</a:t>
            </a:r>
            <a:r>
              <a:rPr lang="zh-CN" altLang="en-US" dirty="0" smtClean="0"/>
              <a:t>校验码</a:t>
            </a:r>
            <a:endParaRPr lang="en-US" altLang="zh-CN" dirty="0" smtClean="0"/>
          </a:p>
          <a:p>
            <a:pPr marL="0" indent="0">
              <a:buNone/>
            </a:pPr>
            <a:r>
              <a:rPr lang="en-US" altLang="zh-CN" dirty="0" smtClean="0">
                <a:solidFill>
                  <a:srgbClr val="C00000"/>
                </a:solidFill>
              </a:rPr>
              <a:t>3.</a:t>
            </a:r>
            <a:r>
              <a:rPr lang="zh-CN" altLang="en-US" dirty="0">
                <a:solidFill>
                  <a:srgbClr val="C00000"/>
                </a:solidFill>
              </a:rPr>
              <a:t>校验位的生成和检错、</a:t>
            </a:r>
            <a:r>
              <a:rPr lang="zh-CN" altLang="en-US" dirty="0" smtClean="0">
                <a:solidFill>
                  <a:srgbClr val="C00000"/>
                </a:solidFill>
              </a:rPr>
              <a:t>纠错</a:t>
            </a:r>
            <a:endParaRPr lang="en-US" altLang="zh-CN" dirty="0" smtClean="0">
              <a:solidFill>
                <a:srgbClr val="C00000"/>
              </a:solidFill>
            </a:endParaRPr>
          </a:p>
          <a:p>
            <a:r>
              <a:rPr lang="zh-CN" altLang="en-US" sz="2000" b="0" dirty="0"/>
              <a:t>分组完成后，就可对每组采用相应的奇（偶）校验，以得到相应的一个校验位。</a:t>
            </a:r>
            <a:endParaRPr lang="zh-CN" altLang="en-US" sz="2000" b="0" dirty="0"/>
          </a:p>
          <a:p>
            <a:r>
              <a:rPr lang="zh-CN" altLang="en-US" sz="2000" b="0" dirty="0"/>
              <a:t>假定采用偶校验 </a:t>
            </a:r>
            <a:r>
              <a:rPr lang="en-US" altLang="zh-CN" sz="2000" b="0" dirty="0"/>
              <a:t>(</a:t>
            </a:r>
            <a:r>
              <a:rPr lang="zh-CN" altLang="en-US" sz="2000" b="0" dirty="0"/>
              <a:t>取校验位</a:t>
            </a:r>
            <a:r>
              <a:rPr lang="en-US" altLang="zh-CN" sz="2000" b="0" dirty="0"/>
              <a:t>Pi</a:t>
            </a:r>
            <a:r>
              <a:rPr lang="zh-CN" altLang="en-US" sz="2000" b="0" dirty="0"/>
              <a:t>，使对应组中有偶数个</a:t>
            </a:r>
            <a:r>
              <a:rPr lang="en-US" altLang="zh-CN" sz="2000" b="0" dirty="0"/>
              <a:t>1)</a:t>
            </a:r>
            <a:r>
              <a:rPr lang="zh-CN" altLang="en-US" sz="2000" b="0" dirty="0"/>
              <a:t>，则得到校验位与数据位之间存在如下关系：</a:t>
            </a:r>
            <a:endParaRPr lang="zh-CN" altLang="en-US" sz="2000" b="0" dirty="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524000" y="3212976"/>
            <a:ext cx="4704184" cy="2271391"/>
          </a:xfrm>
          <a:prstGeom prst="rect">
            <a:avLst/>
          </a:prstGeom>
        </p:spPr>
        <p:txBody>
          <a:bodyPr wrap="square">
            <a:spAutoFit/>
          </a:bodyPr>
          <a:lstStyle/>
          <a:p>
            <a:pPr marL="0" lvl="1" indent="-285750" eaLnBrk="0" hangingPunct="0">
              <a:lnSpc>
                <a:spcPct val="125000"/>
              </a:lnSpc>
              <a:spcBef>
                <a:spcPct val="30000"/>
              </a:spcBef>
              <a:buSzPct val="100000"/>
            </a:pPr>
            <a:r>
              <a:rPr lang="en-US" altLang="zh-CN" sz="2400" b="1" dirty="0" smtClean="0">
                <a:solidFill>
                  <a:srgbClr val="0000FF"/>
                </a:solidFill>
                <a:latin typeface="微软雅黑" pitchFamily="34" charset="-122"/>
                <a:ea typeface="微软雅黑" pitchFamily="34" charset="-122"/>
              </a:rPr>
              <a:t>P</a:t>
            </a:r>
            <a:r>
              <a:rPr lang="en-US" altLang="zh-CN" sz="2400" b="1" baseline="-30000" dirty="0" smtClean="0">
                <a:solidFill>
                  <a:srgbClr val="0000FF"/>
                </a:solidFill>
                <a:latin typeface="微软雅黑" pitchFamily="34" charset="-122"/>
                <a:ea typeface="微软雅黑" pitchFamily="34" charset="-122"/>
              </a:rPr>
              <a:t>1 </a:t>
            </a:r>
            <a:r>
              <a:rPr lang="en-US" altLang="zh-CN" sz="2400" b="1" dirty="0">
                <a:solidFill>
                  <a:srgbClr val="0000FF"/>
                </a:solidFill>
                <a:latin typeface="微软雅黑" pitchFamily="34" charset="-122"/>
                <a:ea typeface="微软雅黑" pitchFamily="34" charset="-122"/>
              </a:rPr>
              <a:t>= M</a:t>
            </a:r>
            <a:r>
              <a:rPr lang="en-US" altLang="zh-CN" sz="2400" b="1" baseline="-30000" dirty="0">
                <a:solidFill>
                  <a:srgbClr val="0000FF"/>
                </a:solidFill>
                <a:latin typeface="微软雅黑" pitchFamily="34" charset="-122"/>
                <a:ea typeface="微软雅黑" pitchFamily="34" charset="-122"/>
              </a:rPr>
              <a:t>1</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2</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4</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5</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7</a:t>
            </a:r>
            <a:r>
              <a:rPr lang="en-US" altLang="zh-CN" sz="2400" b="1" dirty="0">
                <a:solidFill>
                  <a:srgbClr val="0000FF"/>
                </a:solidFill>
                <a:latin typeface="微软雅黑" pitchFamily="34" charset="-122"/>
                <a:ea typeface="微软雅黑" pitchFamily="34" charset="-122"/>
              </a:rPr>
              <a:t> </a:t>
            </a:r>
            <a:endParaRPr lang="en-US" altLang="zh-CN" sz="2400" b="1" dirty="0">
              <a:solidFill>
                <a:srgbClr val="0000FF"/>
              </a:solidFill>
              <a:latin typeface="微软雅黑" pitchFamily="34" charset="-122"/>
              <a:ea typeface="微软雅黑" pitchFamily="34" charset="-122"/>
            </a:endParaRPr>
          </a:p>
          <a:p>
            <a:pPr marL="0" lvl="1" indent="-285750" eaLnBrk="0" hangingPunct="0">
              <a:lnSpc>
                <a:spcPct val="125000"/>
              </a:lnSpc>
              <a:spcBef>
                <a:spcPct val="30000"/>
              </a:spcBef>
              <a:buSzPct val="100000"/>
            </a:pPr>
            <a:r>
              <a:rPr lang="en-US" altLang="zh-CN" sz="2400" b="1" dirty="0" smtClean="0">
                <a:solidFill>
                  <a:srgbClr val="0000FF"/>
                </a:solidFill>
                <a:latin typeface="微软雅黑" pitchFamily="34" charset="-122"/>
                <a:ea typeface="微软雅黑" pitchFamily="34" charset="-122"/>
              </a:rPr>
              <a:t>P</a:t>
            </a:r>
            <a:r>
              <a:rPr lang="en-US" altLang="zh-CN" sz="2400" b="1" baseline="-30000" dirty="0" smtClean="0">
                <a:solidFill>
                  <a:srgbClr val="0000FF"/>
                </a:solidFill>
                <a:latin typeface="微软雅黑" pitchFamily="34" charset="-122"/>
                <a:ea typeface="微软雅黑" pitchFamily="34" charset="-122"/>
              </a:rPr>
              <a:t>2 </a:t>
            </a:r>
            <a:r>
              <a:rPr lang="en-US" altLang="zh-CN" sz="2400" b="1" dirty="0">
                <a:solidFill>
                  <a:srgbClr val="0000FF"/>
                </a:solidFill>
                <a:latin typeface="微软雅黑" pitchFamily="34" charset="-122"/>
                <a:ea typeface="微软雅黑" pitchFamily="34" charset="-122"/>
              </a:rPr>
              <a:t>= M</a:t>
            </a:r>
            <a:r>
              <a:rPr lang="en-US" altLang="zh-CN" sz="2400" b="1" baseline="-30000" dirty="0">
                <a:solidFill>
                  <a:srgbClr val="0000FF"/>
                </a:solidFill>
                <a:latin typeface="微软雅黑" pitchFamily="34" charset="-122"/>
                <a:ea typeface="微软雅黑" pitchFamily="34" charset="-122"/>
              </a:rPr>
              <a:t>1</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3</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4</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6</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7</a:t>
            </a:r>
            <a:r>
              <a:rPr lang="en-US" altLang="zh-CN" sz="2400" b="1" dirty="0">
                <a:solidFill>
                  <a:srgbClr val="0000FF"/>
                </a:solidFill>
                <a:latin typeface="微软雅黑" pitchFamily="34" charset="-122"/>
                <a:ea typeface="微软雅黑" pitchFamily="34" charset="-122"/>
              </a:rPr>
              <a:t> </a:t>
            </a:r>
            <a:endParaRPr lang="en-US" altLang="zh-CN" sz="2400" b="1" dirty="0">
              <a:solidFill>
                <a:srgbClr val="0000FF"/>
              </a:solidFill>
              <a:latin typeface="微软雅黑" pitchFamily="34" charset="-122"/>
              <a:ea typeface="微软雅黑" pitchFamily="34" charset="-122"/>
            </a:endParaRPr>
          </a:p>
          <a:p>
            <a:pPr marL="0" lvl="1" indent="-285750" eaLnBrk="0" hangingPunct="0">
              <a:lnSpc>
                <a:spcPct val="125000"/>
              </a:lnSpc>
              <a:spcBef>
                <a:spcPct val="30000"/>
              </a:spcBef>
              <a:buSzPct val="100000"/>
            </a:pPr>
            <a:r>
              <a:rPr lang="en-US" altLang="zh-CN" sz="2400" b="1" dirty="0" smtClean="0">
                <a:solidFill>
                  <a:srgbClr val="0000FF"/>
                </a:solidFill>
                <a:latin typeface="微软雅黑" pitchFamily="34" charset="-122"/>
                <a:ea typeface="微软雅黑" pitchFamily="34" charset="-122"/>
              </a:rPr>
              <a:t>P</a:t>
            </a:r>
            <a:r>
              <a:rPr lang="en-US" altLang="zh-CN" sz="2400" b="1" baseline="-30000" dirty="0" smtClean="0">
                <a:solidFill>
                  <a:srgbClr val="0000FF"/>
                </a:solidFill>
                <a:latin typeface="微软雅黑" pitchFamily="34" charset="-122"/>
                <a:ea typeface="微软雅黑" pitchFamily="34" charset="-122"/>
              </a:rPr>
              <a:t>3 </a:t>
            </a:r>
            <a:r>
              <a:rPr lang="en-US" altLang="zh-CN" sz="2400" b="1" dirty="0">
                <a:solidFill>
                  <a:srgbClr val="0000FF"/>
                </a:solidFill>
                <a:latin typeface="微软雅黑" pitchFamily="34" charset="-122"/>
                <a:ea typeface="微软雅黑" pitchFamily="34" charset="-122"/>
              </a:rPr>
              <a:t>= M</a:t>
            </a:r>
            <a:r>
              <a:rPr lang="en-US" altLang="zh-CN" sz="2400" b="1" baseline="-30000" dirty="0">
                <a:solidFill>
                  <a:srgbClr val="0000FF"/>
                </a:solidFill>
                <a:latin typeface="微软雅黑" pitchFamily="34" charset="-122"/>
                <a:ea typeface="微软雅黑" pitchFamily="34" charset="-122"/>
              </a:rPr>
              <a:t>2</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3</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4</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8</a:t>
            </a:r>
            <a:endParaRPr lang="en-US" altLang="zh-CN" sz="2400" b="1" dirty="0">
              <a:solidFill>
                <a:srgbClr val="0000FF"/>
              </a:solidFill>
              <a:latin typeface="微软雅黑" pitchFamily="34" charset="-122"/>
              <a:ea typeface="微软雅黑" pitchFamily="34" charset="-122"/>
            </a:endParaRPr>
          </a:p>
          <a:p>
            <a:pPr marL="0" lvl="1" indent="-285750" eaLnBrk="0" hangingPunct="0">
              <a:lnSpc>
                <a:spcPct val="125000"/>
              </a:lnSpc>
              <a:spcBef>
                <a:spcPct val="30000"/>
              </a:spcBef>
              <a:buSzPct val="100000"/>
            </a:pPr>
            <a:r>
              <a:rPr lang="en-US" altLang="zh-CN" sz="2400" b="1" dirty="0" smtClean="0">
                <a:solidFill>
                  <a:srgbClr val="0000FF"/>
                </a:solidFill>
                <a:latin typeface="微软雅黑" pitchFamily="34" charset="-122"/>
                <a:ea typeface="微软雅黑" pitchFamily="34" charset="-122"/>
              </a:rPr>
              <a:t>P</a:t>
            </a:r>
            <a:r>
              <a:rPr lang="en-US" altLang="zh-CN" sz="2400" b="1" baseline="-30000" dirty="0" smtClean="0">
                <a:solidFill>
                  <a:srgbClr val="0000FF"/>
                </a:solidFill>
                <a:latin typeface="微软雅黑" pitchFamily="34" charset="-122"/>
                <a:ea typeface="微软雅黑" pitchFamily="34" charset="-122"/>
              </a:rPr>
              <a:t>4 </a:t>
            </a:r>
            <a:r>
              <a:rPr lang="en-US" altLang="zh-CN" sz="2400" b="1" dirty="0">
                <a:solidFill>
                  <a:srgbClr val="0000FF"/>
                </a:solidFill>
                <a:latin typeface="微软雅黑" pitchFamily="34" charset="-122"/>
                <a:ea typeface="微软雅黑" pitchFamily="34" charset="-122"/>
              </a:rPr>
              <a:t>= M</a:t>
            </a:r>
            <a:r>
              <a:rPr lang="en-US" altLang="zh-CN" sz="2400" b="1" baseline="-30000" dirty="0">
                <a:solidFill>
                  <a:srgbClr val="0000FF"/>
                </a:solidFill>
                <a:latin typeface="微软雅黑" pitchFamily="34" charset="-122"/>
                <a:ea typeface="微软雅黑" pitchFamily="34" charset="-122"/>
              </a:rPr>
              <a:t>5</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6</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7</a:t>
            </a:r>
            <a:r>
              <a:rPr lang="en-US" altLang="zh-CN" sz="2400" b="1" dirty="0">
                <a:solidFill>
                  <a:srgbClr val="0000FF"/>
                </a:solidFill>
                <a:latin typeface="微软雅黑" pitchFamily="34" charset="-122"/>
                <a:ea typeface="微软雅黑" pitchFamily="34" charset="-122"/>
              </a:rPr>
              <a:t>⊕M</a:t>
            </a:r>
            <a:r>
              <a:rPr lang="en-US" altLang="zh-CN" sz="2400" b="1" baseline="-30000" dirty="0">
                <a:solidFill>
                  <a:srgbClr val="0000FF"/>
                </a:solidFill>
                <a:latin typeface="微软雅黑" pitchFamily="34" charset="-122"/>
                <a:ea typeface="微软雅黑" pitchFamily="34" charset="-122"/>
              </a:rPr>
              <a:t>8</a:t>
            </a:r>
            <a:endParaRPr lang="en-US" altLang="zh-CN" sz="2400" b="1" baseline="-30000" dirty="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07504" y="836712"/>
            <a:ext cx="8496944" cy="3888432"/>
          </a:xfrm>
        </p:spPr>
        <p:txBody>
          <a:bodyPr/>
          <a:lstStyle/>
          <a:p>
            <a:pPr marL="0" indent="0">
              <a:buNone/>
            </a:pPr>
            <a:r>
              <a:rPr lang="en-US" altLang="zh-CN" dirty="0" smtClean="0"/>
              <a:t>2.7.2 </a:t>
            </a:r>
            <a:r>
              <a:rPr lang="zh-CN" altLang="en-US" dirty="0"/>
              <a:t>海明</a:t>
            </a:r>
            <a:r>
              <a:rPr lang="zh-CN" altLang="en-US" dirty="0" smtClean="0"/>
              <a:t>校验码</a:t>
            </a:r>
            <a:endParaRPr lang="en-US" altLang="zh-CN" dirty="0" smtClean="0"/>
          </a:p>
          <a:p>
            <a:pPr marL="0" indent="0">
              <a:buNone/>
            </a:pPr>
            <a:r>
              <a:rPr lang="en-US" altLang="zh-CN" dirty="0" smtClean="0">
                <a:solidFill>
                  <a:srgbClr val="C00000"/>
                </a:solidFill>
              </a:rPr>
              <a:t>3.</a:t>
            </a:r>
            <a:r>
              <a:rPr lang="zh-CN" altLang="en-US" dirty="0">
                <a:solidFill>
                  <a:srgbClr val="C00000"/>
                </a:solidFill>
              </a:rPr>
              <a:t>校验位的生成和检错、</a:t>
            </a:r>
            <a:r>
              <a:rPr lang="zh-CN" altLang="en-US" dirty="0" smtClean="0">
                <a:solidFill>
                  <a:srgbClr val="C00000"/>
                </a:solidFill>
              </a:rPr>
              <a:t>纠错</a:t>
            </a:r>
            <a:endParaRPr lang="en-US" altLang="zh-CN" dirty="0" smtClean="0">
              <a:solidFill>
                <a:srgbClr val="C00000"/>
              </a:solidFill>
            </a:endParaRPr>
          </a:p>
          <a:p>
            <a:r>
              <a:rPr lang="zh-CN" altLang="en-US" sz="2000" b="0" dirty="0"/>
              <a:t>海明校验</a:t>
            </a:r>
            <a:r>
              <a:rPr lang="zh-CN" altLang="en-US" sz="2000" b="0" dirty="0" smtClean="0"/>
              <a:t>过程</a:t>
            </a:r>
            <a:endParaRPr lang="en-US" altLang="zh-CN" sz="2000" b="0" dirty="0" smtClean="0"/>
          </a:p>
          <a:p>
            <a:pPr lvl="1"/>
            <a:r>
              <a:rPr lang="zh-CN" altLang="en-US" sz="2000" b="0" dirty="0"/>
              <a:t>根据公式求出每一组对应的校验位</a:t>
            </a:r>
            <a:r>
              <a:rPr lang="en-US" altLang="zh-CN" sz="2000" b="0" dirty="0"/>
              <a:t>Pi (</a:t>
            </a:r>
            <a:r>
              <a:rPr lang="en-US" altLang="zh-CN" sz="2000" b="0" dirty="0" err="1"/>
              <a:t>i</a:t>
            </a:r>
            <a:r>
              <a:rPr lang="en-US" altLang="zh-CN" sz="2000" b="0" dirty="0"/>
              <a:t>=1,2,3,4)</a:t>
            </a:r>
            <a:endParaRPr lang="en-US" altLang="zh-CN" sz="2000" b="0" dirty="0"/>
          </a:p>
          <a:p>
            <a:pPr lvl="1"/>
            <a:r>
              <a:rPr lang="zh-CN" altLang="en-US" sz="2000" b="0" dirty="0"/>
              <a:t>数据</a:t>
            </a:r>
            <a:r>
              <a:rPr lang="en-US" altLang="zh-CN" sz="2000" b="0" dirty="0"/>
              <a:t>M</a:t>
            </a:r>
            <a:r>
              <a:rPr lang="zh-CN" altLang="en-US" sz="2000" b="0" dirty="0"/>
              <a:t>和校验位</a:t>
            </a:r>
            <a:r>
              <a:rPr lang="en-US" altLang="zh-CN" sz="2000" b="0" dirty="0"/>
              <a:t>P</a:t>
            </a:r>
            <a:r>
              <a:rPr lang="zh-CN" altLang="en-US" sz="2000" b="0" dirty="0"/>
              <a:t>一起被存储，根据读出数据</a:t>
            </a:r>
            <a:r>
              <a:rPr lang="en-US" altLang="zh-CN" sz="2000" b="0" dirty="0"/>
              <a:t>M’</a:t>
            </a:r>
            <a:r>
              <a:rPr lang="zh-CN" altLang="en-US" sz="2000" b="0" dirty="0"/>
              <a:t>，得新校验位</a:t>
            </a:r>
            <a:r>
              <a:rPr lang="en-US" altLang="zh-CN" sz="2000" b="0" dirty="0"/>
              <a:t>P’</a:t>
            </a:r>
            <a:endParaRPr lang="en-US" altLang="zh-CN" sz="2000" b="0" dirty="0"/>
          </a:p>
          <a:p>
            <a:pPr lvl="1"/>
            <a:r>
              <a:rPr lang="zh-CN" altLang="en-US" sz="2000" b="0" dirty="0"/>
              <a:t>读出校验位</a:t>
            </a:r>
            <a:r>
              <a:rPr lang="en-US" altLang="zh-CN" sz="2000" b="0" dirty="0"/>
              <a:t>P’’</a:t>
            </a:r>
            <a:r>
              <a:rPr lang="zh-CN" altLang="en-US" sz="2000" b="0" dirty="0"/>
              <a:t>与新校验位</a:t>
            </a:r>
            <a:r>
              <a:rPr lang="en-US" altLang="zh-CN" sz="2000" b="0" dirty="0"/>
              <a:t>P’ </a:t>
            </a:r>
            <a:r>
              <a:rPr lang="zh-CN" altLang="en-US" sz="2000" b="0" dirty="0"/>
              <a:t>按位进行异或操作，得故障</a:t>
            </a:r>
            <a:r>
              <a:rPr lang="zh-CN" altLang="en-US" sz="2000" b="0" dirty="0" smtClean="0"/>
              <a:t>字 </a:t>
            </a:r>
            <a:r>
              <a:rPr lang="en-US" altLang="zh-CN" sz="2000" b="0" dirty="0" smtClean="0"/>
              <a:t>S </a:t>
            </a:r>
            <a:r>
              <a:rPr lang="en-US" altLang="zh-CN" sz="2000" b="0" dirty="0"/>
              <a:t>= S4S3S2S1</a:t>
            </a:r>
            <a:endParaRPr lang="en-US" altLang="zh-CN" sz="2000" b="0" dirty="0"/>
          </a:p>
          <a:p>
            <a:pPr lvl="1"/>
            <a:r>
              <a:rPr lang="zh-CN" altLang="en-US" sz="2000" b="0" dirty="0"/>
              <a:t>根据</a:t>
            </a:r>
            <a:r>
              <a:rPr lang="en-US" altLang="zh-CN" sz="2000" b="0" dirty="0"/>
              <a:t>S</a:t>
            </a:r>
            <a:r>
              <a:rPr lang="zh-CN" altLang="en-US" sz="2000" b="0" dirty="0"/>
              <a:t>的值确定：无错、仅校验位错、某个数据位错</a:t>
            </a:r>
            <a:endParaRPr lang="zh-CN" altLang="en-US" sz="2000" b="0" dirty="0"/>
          </a:p>
          <a:p>
            <a:pPr marL="457200" lvl="1" indent="0">
              <a:buNone/>
            </a:pPr>
            <a:endParaRPr lang="en-US" altLang="zh-CN" sz="1800" b="0"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146" y="44624"/>
            <a:ext cx="8229600" cy="774720"/>
          </a:xfrm>
        </p:spPr>
        <p:txBody>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231265" y="764386"/>
            <a:ext cx="8507288" cy="504056"/>
          </a:xfrm>
        </p:spPr>
        <p:txBody>
          <a:bodyPr/>
          <a:lstStyle/>
          <a:p>
            <a:pPr marL="0" indent="0">
              <a:buNone/>
            </a:pPr>
            <a:r>
              <a:rPr lang="en-US" altLang="zh-CN" dirty="0" smtClean="0"/>
              <a:t>2.7.2 </a:t>
            </a:r>
            <a:r>
              <a:rPr lang="zh-CN" altLang="en-US" dirty="0"/>
              <a:t>海明</a:t>
            </a:r>
            <a:r>
              <a:rPr lang="zh-CN" altLang="en-US" dirty="0" smtClean="0"/>
              <a:t>校验码 </a:t>
            </a:r>
            <a:r>
              <a:rPr lang="en-US" altLang="zh-CN" dirty="0" smtClean="0"/>
              <a:t> </a:t>
            </a:r>
            <a:r>
              <a:rPr lang="en-US" altLang="zh-CN" dirty="0">
                <a:solidFill>
                  <a:srgbClr val="C00000"/>
                </a:solidFill>
              </a:rPr>
              <a:t>3.</a:t>
            </a:r>
            <a:r>
              <a:rPr lang="zh-CN" altLang="en-US" dirty="0">
                <a:solidFill>
                  <a:srgbClr val="C00000"/>
                </a:solidFill>
              </a:rPr>
              <a:t>校验位的生成和检错、纠错</a:t>
            </a:r>
            <a:endParaRPr lang="zh-CN" altLang="en-US" dirty="0">
              <a:solidFill>
                <a:srgbClr val="C00000"/>
              </a:solidFill>
            </a:endParaRPr>
          </a:p>
          <a:p>
            <a:pPr marL="0" indent="0">
              <a:buNone/>
            </a:pPr>
            <a:endParaRPr lang="zh-CN" altLang="en-US" dirty="0" smtClean="0"/>
          </a:p>
          <a:p>
            <a:pPr marL="0" indent="0">
              <a:buNone/>
            </a:pPr>
            <a:endParaRPr lang="zh-CN" altLang="en-US" sz="2000" b="0"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5" name="Rectangle 2"/>
          <p:cNvSpPr txBox="1">
            <a:spLocks noChangeArrowheads="1"/>
          </p:cNvSpPr>
          <p:nvPr/>
        </p:nvSpPr>
        <p:spPr bwMode="auto">
          <a:xfrm>
            <a:off x="7188231" y="835988"/>
            <a:ext cx="1704249"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3200" b="1" kern="1200">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charset="0"/>
              </a:defRPr>
            </a:lvl2pPr>
            <a:lvl3pPr algn="l" rtl="0" eaLnBrk="0" fontAlgn="base" hangingPunct="0">
              <a:lnSpc>
                <a:spcPct val="87000"/>
              </a:lnSpc>
              <a:spcBef>
                <a:spcPct val="0"/>
              </a:spcBef>
              <a:spcAft>
                <a:spcPct val="0"/>
              </a:spcAft>
              <a:defRPr sz="3200" b="1">
                <a:solidFill>
                  <a:srgbClr val="CC0000"/>
                </a:solidFill>
                <a:latin typeface="Arial" charset="0"/>
              </a:defRPr>
            </a:lvl3pPr>
            <a:lvl4pPr algn="l" rtl="0" eaLnBrk="0" fontAlgn="base" hangingPunct="0">
              <a:lnSpc>
                <a:spcPct val="87000"/>
              </a:lnSpc>
              <a:spcBef>
                <a:spcPct val="0"/>
              </a:spcBef>
              <a:spcAft>
                <a:spcPct val="0"/>
              </a:spcAft>
              <a:defRPr sz="3200" b="1">
                <a:solidFill>
                  <a:srgbClr val="CC0000"/>
                </a:solidFill>
                <a:latin typeface="Arial" charset="0"/>
              </a:defRPr>
            </a:lvl4pPr>
            <a:lvl5pPr algn="l" rtl="0" eaLnBrk="0" fontAlgn="base" hangingPunct="0">
              <a:lnSpc>
                <a:spcPct val="87000"/>
              </a:lnSpc>
              <a:spcBef>
                <a:spcPct val="0"/>
              </a:spcBef>
              <a:spcAft>
                <a:spcPct val="0"/>
              </a:spcAft>
              <a:defRPr sz="3200" b="1">
                <a:solidFill>
                  <a:srgbClr val="CC0000"/>
                </a:solidFill>
                <a:latin typeface="Arial" charset="0"/>
              </a:defRPr>
            </a:lvl5pPr>
            <a:lvl6pPr marL="457200" algn="l" rtl="0" eaLnBrk="0" fontAlgn="base" hangingPunct="0">
              <a:lnSpc>
                <a:spcPct val="87000"/>
              </a:lnSpc>
              <a:spcBef>
                <a:spcPct val="0"/>
              </a:spcBef>
              <a:spcAft>
                <a:spcPct val="0"/>
              </a:spcAft>
              <a:defRPr sz="3200" b="1">
                <a:solidFill>
                  <a:srgbClr val="CC0000"/>
                </a:solidFill>
                <a:latin typeface="Arial" charset="0"/>
              </a:defRPr>
            </a:lvl6pPr>
            <a:lvl7pPr marL="914400" algn="l" rtl="0" eaLnBrk="0" fontAlgn="base" hangingPunct="0">
              <a:lnSpc>
                <a:spcPct val="87000"/>
              </a:lnSpc>
              <a:spcBef>
                <a:spcPct val="0"/>
              </a:spcBef>
              <a:spcAft>
                <a:spcPct val="0"/>
              </a:spcAft>
              <a:defRPr sz="3200" b="1">
                <a:solidFill>
                  <a:srgbClr val="CC0000"/>
                </a:solidFill>
                <a:latin typeface="Arial" charset="0"/>
              </a:defRPr>
            </a:lvl7pPr>
            <a:lvl8pPr marL="1371600" algn="l" rtl="0" eaLnBrk="0" fontAlgn="base" hangingPunct="0">
              <a:lnSpc>
                <a:spcPct val="87000"/>
              </a:lnSpc>
              <a:spcBef>
                <a:spcPct val="0"/>
              </a:spcBef>
              <a:spcAft>
                <a:spcPct val="0"/>
              </a:spcAft>
              <a:defRPr sz="3200" b="1">
                <a:solidFill>
                  <a:srgbClr val="CC0000"/>
                </a:solidFill>
                <a:latin typeface="Arial" charset="0"/>
              </a:defRPr>
            </a:lvl8pPr>
            <a:lvl9pPr marL="1828800" algn="l" rtl="0" eaLnBrk="0" fontAlgn="base" hangingPunct="0">
              <a:lnSpc>
                <a:spcPct val="87000"/>
              </a:lnSpc>
              <a:spcBef>
                <a:spcPct val="0"/>
              </a:spcBef>
              <a:spcAft>
                <a:spcPct val="0"/>
              </a:spcAft>
              <a:defRPr sz="3200" b="1">
                <a:solidFill>
                  <a:srgbClr val="CC0000"/>
                </a:solidFill>
                <a:latin typeface="Arial" charset="0"/>
              </a:defRPr>
            </a:lvl9pPr>
          </a:lstStyle>
          <a:p>
            <a:r>
              <a:rPr lang="zh-CN" altLang="en-US" sz="2400" b="0" dirty="0">
                <a:latin typeface="微软雅黑" pitchFamily="34" charset="-122"/>
                <a:ea typeface="微软雅黑" pitchFamily="34" charset="-122"/>
              </a:rPr>
              <a:t>海</a:t>
            </a:r>
            <a:r>
              <a:rPr lang="zh-CN" altLang="en-US" sz="2400" b="0" dirty="0" smtClean="0">
                <a:latin typeface="微软雅黑" pitchFamily="34" charset="-122"/>
                <a:ea typeface="微软雅黑" pitchFamily="34" charset="-122"/>
              </a:rPr>
              <a:t>明码举例</a:t>
            </a:r>
            <a:endParaRPr lang="zh-CN" altLang="en-US" sz="2400" b="0" dirty="0" smtClean="0">
              <a:latin typeface="微软雅黑" pitchFamily="34" charset="-122"/>
              <a:ea typeface="微软雅黑" pitchFamily="34" charset="-122"/>
            </a:endParaRPr>
          </a:p>
        </p:txBody>
      </p:sp>
      <p:sp>
        <p:nvSpPr>
          <p:cNvPr id="126" name="Rectangle 3"/>
          <p:cNvSpPr txBox="1">
            <a:spLocks noChangeArrowheads="1"/>
          </p:cNvSpPr>
          <p:nvPr/>
        </p:nvSpPr>
        <p:spPr bwMode="auto">
          <a:xfrm>
            <a:off x="216977" y="1280193"/>
            <a:ext cx="8841184" cy="5435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indent="0">
              <a:spcBef>
                <a:spcPts val="75"/>
              </a:spcBef>
              <a:buFont typeface="Wingdings" charset="2"/>
              <a:buNone/>
            </a:pPr>
            <a:r>
              <a:rPr lang="zh-CN" altLang="en-US" dirty="0" smtClean="0">
                <a:latin typeface="Times New Roman" pitchFamily="18" charset="0"/>
              </a:rPr>
              <a:t>假定一个8位数据</a:t>
            </a:r>
            <a:r>
              <a:rPr lang="en-US" altLang="zh-CN" dirty="0" smtClean="0">
                <a:latin typeface="Times New Roman" pitchFamily="18" charset="0"/>
              </a:rPr>
              <a:t>M</a:t>
            </a:r>
            <a:r>
              <a:rPr lang="zh-CN" altLang="en-US" dirty="0" smtClean="0">
                <a:latin typeface="Times New Roman" pitchFamily="18" charset="0"/>
              </a:rPr>
              <a:t>为：</a:t>
            </a:r>
            <a:r>
              <a:rPr lang="en-US" altLang="zh-CN" dirty="0" smtClean="0">
                <a:latin typeface="Times New Roman" pitchFamily="18" charset="0"/>
              </a:rPr>
              <a:t>M</a:t>
            </a:r>
            <a:r>
              <a:rPr lang="en-US" altLang="zh-CN" baseline="-30000" dirty="0" smtClean="0">
                <a:latin typeface="Times New Roman" pitchFamily="18" charset="0"/>
              </a:rPr>
              <a:t>8</a:t>
            </a:r>
            <a:r>
              <a:rPr lang="en-US" altLang="zh-CN" dirty="0" smtClean="0">
                <a:latin typeface="Times New Roman" pitchFamily="18" charset="0"/>
              </a:rPr>
              <a:t>M</a:t>
            </a:r>
            <a:r>
              <a:rPr lang="en-US" altLang="zh-CN" baseline="-30000" dirty="0" smtClean="0">
                <a:latin typeface="Times New Roman" pitchFamily="18" charset="0"/>
              </a:rPr>
              <a:t>7</a:t>
            </a:r>
            <a:r>
              <a:rPr lang="en-US" altLang="zh-CN" dirty="0" smtClean="0">
                <a:latin typeface="Times New Roman" pitchFamily="18" charset="0"/>
              </a:rPr>
              <a:t>M</a:t>
            </a:r>
            <a:r>
              <a:rPr lang="en-US" altLang="zh-CN" baseline="-30000" dirty="0" smtClean="0">
                <a:latin typeface="Times New Roman" pitchFamily="18" charset="0"/>
              </a:rPr>
              <a:t>6</a:t>
            </a:r>
            <a:r>
              <a:rPr lang="en-US" altLang="zh-CN" dirty="0" smtClean="0">
                <a:latin typeface="Times New Roman" pitchFamily="18" charset="0"/>
              </a:rPr>
              <a:t>M</a:t>
            </a:r>
            <a:r>
              <a:rPr lang="en-US" altLang="zh-CN" baseline="-30000" dirty="0" smtClean="0">
                <a:latin typeface="Times New Roman" pitchFamily="18" charset="0"/>
              </a:rPr>
              <a:t>5</a:t>
            </a:r>
            <a:r>
              <a:rPr lang="en-US" altLang="zh-CN" dirty="0" smtClean="0">
                <a:latin typeface="Times New Roman" pitchFamily="18" charset="0"/>
              </a:rPr>
              <a:t>M</a:t>
            </a:r>
            <a:r>
              <a:rPr lang="en-US" altLang="zh-CN" baseline="-30000" dirty="0" smtClean="0">
                <a:latin typeface="Times New Roman" pitchFamily="18" charset="0"/>
              </a:rPr>
              <a:t>4</a:t>
            </a:r>
            <a:r>
              <a:rPr lang="en-US" altLang="zh-CN" dirty="0" smtClean="0">
                <a:latin typeface="Times New Roman" pitchFamily="18" charset="0"/>
              </a:rPr>
              <a:t>M</a:t>
            </a:r>
            <a:r>
              <a:rPr lang="en-US" altLang="zh-CN" baseline="-30000" dirty="0" smtClean="0">
                <a:latin typeface="Times New Roman" pitchFamily="18" charset="0"/>
              </a:rPr>
              <a:t>3</a:t>
            </a:r>
            <a:r>
              <a:rPr lang="en-US" altLang="zh-CN" dirty="0" smtClean="0">
                <a:latin typeface="Times New Roman" pitchFamily="18" charset="0"/>
              </a:rPr>
              <a:t>M</a:t>
            </a:r>
            <a:r>
              <a:rPr lang="en-US" altLang="zh-CN" baseline="-30000" dirty="0" smtClean="0">
                <a:latin typeface="Times New Roman" pitchFamily="18" charset="0"/>
              </a:rPr>
              <a:t>2</a:t>
            </a:r>
            <a:r>
              <a:rPr lang="en-US" altLang="zh-CN" dirty="0" smtClean="0">
                <a:latin typeface="Times New Roman" pitchFamily="18" charset="0"/>
              </a:rPr>
              <a:t>M</a:t>
            </a:r>
            <a:r>
              <a:rPr lang="en-US" altLang="zh-CN" baseline="-30000" dirty="0" smtClean="0">
                <a:latin typeface="Times New Roman" pitchFamily="18" charset="0"/>
              </a:rPr>
              <a:t>1</a:t>
            </a:r>
            <a:r>
              <a:rPr lang="en-US" altLang="zh-CN" dirty="0" smtClean="0">
                <a:latin typeface="Times New Roman" pitchFamily="18" charset="0"/>
              </a:rPr>
              <a:t>= 01101010，</a:t>
            </a:r>
            <a:r>
              <a:rPr lang="zh-CN" altLang="en-US" dirty="0" smtClean="0">
                <a:latin typeface="Times New Roman" pitchFamily="18" charset="0"/>
              </a:rPr>
              <a:t>根据上述公式求出相应的校验位为：</a:t>
            </a:r>
            <a:endParaRPr lang="zh-CN" altLang="en-US" dirty="0" smtClean="0">
              <a:latin typeface="Times New Roman" pitchFamily="18" charset="0"/>
            </a:endParaRPr>
          </a:p>
          <a:p>
            <a:pPr marL="0" lvl="1" indent="0">
              <a:spcBef>
                <a:spcPts val="75"/>
              </a:spcBef>
              <a:buFontTx/>
              <a:buNone/>
            </a:pPr>
            <a:r>
              <a:rPr lang="en-US" altLang="zh-CN" dirty="0" smtClean="0">
                <a:latin typeface="Times New Roman" pitchFamily="18" charset="0"/>
              </a:rPr>
              <a:t>　　P</a:t>
            </a:r>
            <a:r>
              <a:rPr lang="en-US" altLang="zh-CN" baseline="-30000" dirty="0" smtClean="0">
                <a:latin typeface="Times New Roman" pitchFamily="18" charset="0"/>
              </a:rPr>
              <a:t>1 </a:t>
            </a:r>
            <a:r>
              <a:rPr lang="en-US" altLang="zh-CN" dirty="0" smtClean="0">
                <a:latin typeface="Times New Roman" pitchFamily="18" charset="0"/>
              </a:rPr>
              <a:t>= M</a:t>
            </a:r>
            <a:r>
              <a:rPr lang="en-US" altLang="zh-CN" baseline="-30000" dirty="0" smtClean="0">
                <a:latin typeface="Times New Roman" pitchFamily="18" charset="0"/>
              </a:rPr>
              <a:t>1</a:t>
            </a:r>
            <a:r>
              <a:rPr lang="en-US" altLang="zh-CN" dirty="0" smtClean="0">
                <a:latin typeface="Times New Roman" pitchFamily="18" charset="0"/>
              </a:rPr>
              <a:t>⊕M</a:t>
            </a:r>
            <a:r>
              <a:rPr lang="en-US" altLang="zh-CN" baseline="-30000" dirty="0" smtClean="0">
                <a:latin typeface="Times New Roman" pitchFamily="18" charset="0"/>
              </a:rPr>
              <a:t>2</a:t>
            </a:r>
            <a:r>
              <a:rPr lang="en-US" altLang="zh-CN" dirty="0" smtClean="0">
                <a:latin typeface="Times New Roman" pitchFamily="18" charset="0"/>
              </a:rPr>
              <a:t>⊕M</a:t>
            </a:r>
            <a:r>
              <a:rPr lang="en-US" altLang="zh-CN" baseline="-30000" dirty="0" smtClean="0">
                <a:latin typeface="Times New Roman" pitchFamily="18" charset="0"/>
              </a:rPr>
              <a:t>4</a:t>
            </a:r>
            <a:r>
              <a:rPr lang="en-US" altLang="zh-CN" dirty="0" smtClean="0">
                <a:latin typeface="Times New Roman" pitchFamily="18" charset="0"/>
              </a:rPr>
              <a:t>⊕M</a:t>
            </a:r>
            <a:r>
              <a:rPr lang="en-US" altLang="zh-CN" baseline="-30000" dirty="0" smtClean="0">
                <a:latin typeface="Times New Roman" pitchFamily="18" charset="0"/>
              </a:rPr>
              <a:t>5</a:t>
            </a:r>
            <a:r>
              <a:rPr lang="en-US" altLang="zh-CN" dirty="0" smtClean="0">
                <a:latin typeface="Times New Roman" pitchFamily="18" charset="0"/>
              </a:rPr>
              <a:t>⊕M</a:t>
            </a:r>
            <a:r>
              <a:rPr lang="en-US" altLang="zh-CN" baseline="-30000" dirty="0" smtClean="0">
                <a:latin typeface="Times New Roman" pitchFamily="18" charset="0"/>
              </a:rPr>
              <a:t>7</a:t>
            </a:r>
            <a:r>
              <a:rPr lang="en-US" altLang="zh-CN" dirty="0" smtClean="0">
                <a:latin typeface="Times New Roman" pitchFamily="18" charset="0"/>
              </a:rPr>
              <a:t> =0⊕1⊕1⊕0⊕1=1</a:t>
            </a:r>
            <a:endParaRPr lang="en-US" altLang="zh-CN" dirty="0" smtClean="0">
              <a:latin typeface="Times New Roman" pitchFamily="18" charset="0"/>
            </a:endParaRPr>
          </a:p>
          <a:p>
            <a:pPr marL="0" lvl="1" indent="0">
              <a:spcBef>
                <a:spcPts val="75"/>
              </a:spcBef>
              <a:buFontTx/>
              <a:buNone/>
            </a:pPr>
            <a:r>
              <a:rPr lang="en-US" altLang="zh-CN" dirty="0" smtClean="0">
                <a:latin typeface="Times New Roman" pitchFamily="18" charset="0"/>
              </a:rPr>
              <a:t>　　P</a:t>
            </a:r>
            <a:r>
              <a:rPr lang="en-US" altLang="zh-CN" baseline="-30000" dirty="0" smtClean="0">
                <a:latin typeface="Times New Roman" pitchFamily="18" charset="0"/>
              </a:rPr>
              <a:t>2 </a:t>
            </a:r>
            <a:r>
              <a:rPr lang="en-US" altLang="zh-CN" dirty="0" smtClean="0">
                <a:latin typeface="Times New Roman" pitchFamily="18" charset="0"/>
              </a:rPr>
              <a:t>= M</a:t>
            </a:r>
            <a:r>
              <a:rPr lang="en-US" altLang="zh-CN" baseline="-30000" dirty="0" smtClean="0">
                <a:latin typeface="Times New Roman" pitchFamily="18" charset="0"/>
              </a:rPr>
              <a:t>1</a:t>
            </a:r>
            <a:r>
              <a:rPr lang="en-US" altLang="zh-CN" dirty="0" smtClean="0">
                <a:latin typeface="Times New Roman" pitchFamily="18" charset="0"/>
              </a:rPr>
              <a:t>⊕M</a:t>
            </a:r>
            <a:r>
              <a:rPr lang="en-US" altLang="zh-CN" baseline="-30000" dirty="0" smtClean="0">
                <a:latin typeface="Times New Roman" pitchFamily="18" charset="0"/>
              </a:rPr>
              <a:t>3</a:t>
            </a:r>
            <a:r>
              <a:rPr lang="en-US" altLang="zh-CN" dirty="0" smtClean="0">
                <a:latin typeface="Times New Roman" pitchFamily="18" charset="0"/>
              </a:rPr>
              <a:t>⊕M</a:t>
            </a:r>
            <a:r>
              <a:rPr lang="en-US" altLang="zh-CN" baseline="-30000" dirty="0" smtClean="0">
                <a:latin typeface="Times New Roman" pitchFamily="18" charset="0"/>
              </a:rPr>
              <a:t>4</a:t>
            </a:r>
            <a:r>
              <a:rPr lang="en-US" altLang="zh-CN" dirty="0" smtClean="0">
                <a:latin typeface="Times New Roman" pitchFamily="18" charset="0"/>
              </a:rPr>
              <a:t>⊕M</a:t>
            </a:r>
            <a:r>
              <a:rPr lang="en-US" altLang="zh-CN" baseline="-30000" dirty="0" smtClean="0">
                <a:latin typeface="Times New Roman" pitchFamily="18" charset="0"/>
              </a:rPr>
              <a:t>6</a:t>
            </a:r>
            <a:r>
              <a:rPr lang="en-US" altLang="zh-CN" dirty="0" smtClean="0">
                <a:latin typeface="Times New Roman" pitchFamily="18" charset="0"/>
              </a:rPr>
              <a:t>⊕M</a:t>
            </a:r>
            <a:r>
              <a:rPr lang="en-US" altLang="zh-CN" baseline="-30000" dirty="0" smtClean="0">
                <a:latin typeface="Times New Roman" pitchFamily="18" charset="0"/>
              </a:rPr>
              <a:t>7</a:t>
            </a:r>
            <a:r>
              <a:rPr lang="en-US" altLang="zh-CN" dirty="0" smtClean="0">
                <a:latin typeface="Times New Roman" pitchFamily="18" charset="0"/>
              </a:rPr>
              <a:t> =0⊕0⊕1⊕1⊕1=1</a:t>
            </a:r>
            <a:endParaRPr lang="en-US" altLang="zh-CN" dirty="0" smtClean="0">
              <a:latin typeface="Times New Roman" pitchFamily="18" charset="0"/>
            </a:endParaRPr>
          </a:p>
          <a:p>
            <a:pPr marL="0" lvl="1" indent="0">
              <a:spcBef>
                <a:spcPts val="75"/>
              </a:spcBef>
              <a:buFontTx/>
              <a:buNone/>
            </a:pPr>
            <a:r>
              <a:rPr lang="en-US" altLang="zh-CN" dirty="0" smtClean="0">
                <a:latin typeface="Times New Roman" pitchFamily="18" charset="0"/>
              </a:rPr>
              <a:t>　　P</a:t>
            </a:r>
            <a:r>
              <a:rPr lang="en-US" altLang="zh-CN" baseline="-30000" dirty="0" smtClean="0">
                <a:latin typeface="Times New Roman" pitchFamily="18" charset="0"/>
              </a:rPr>
              <a:t>3 </a:t>
            </a:r>
            <a:r>
              <a:rPr lang="en-US" altLang="zh-CN" dirty="0" smtClean="0">
                <a:latin typeface="Times New Roman" pitchFamily="18" charset="0"/>
              </a:rPr>
              <a:t>= M</a:t>
            </a:r>
            <a:r>
              <a:rPr lang="en-US" altLang="zh-CN" baseline="-30000" dirty="0" smtClean="0">
                <a:latin typeface="Times New Roman" pitchFamily="18" charset="0"/>
              </a:rPr>
              <a:t>2</a:t>
            </a:r>
            <a:r>
              <a:rPr lang="en-US" altLang="zh-CN" dirty="0" smtClean="0">
                <a:latin typeface="Times New Roman" pitchFamily="18" charset="0"/>
              </a:rPr>
              <a:t>⊕M</a:t>
            </a:r>
            <a:r>
              <a:rPr lang="en-US" altLang="zh-CN" baseline="-30000" dirty="0" smtClean="0">
                <a:latin typeface="Times New Roman" pitchFamily="18" charset="0"/>
              </a:rPr>
              <a:t>3</a:t>
            </a:r>
            <a:r>
              <a:rPr lang="en-US" altLang="zh-CN" dirty="0" smtClean="0">
                <a:latin typeface="Times New Roman" pitchFamily="18" charset="0"/>
              </a:rPr>
              <a:t>⊕M</a:t>
            </a:r>
            <a:r>
              <a:rPr lang="en-US" altLang="zh-CN" baseline="-30000" dirty="0" smtClean="0">
                <a:latin typeface="Times New Roman" pitchFamily="18" charset="0"/>
              </a:rPr>
              <a:t>4</a:t>
            </a:r>
            <a:r>
              <a:rPr lang="en-US" altLang="zh-CN" dirty="0" smtClean="0">
                <a:latin typeface="Times New Roman" pitchFamily="18" charset="0"/>
              </a:rPr>
              <a:t>⊕M</a:t>
            </a:r>
            <a:r>
              <a:rPr lang="en-US" altLang="zh-CN" baseline="-30000" dirty="0" smtClean="0">
                <a:latin typeface="Times New Roman" pitchFamily="18" charset="0"/>
              </a:rPr>
              <a:t>8</a:t>
            </a:r>
            <a:r>
              <a:rPr lang="en-US" altLang="zh-CN" dirty="0" smtClean="0">
                <a:latin typeface="Times New Roman" pitchFamily="18" charset="0"/>
              </a:rPr>
              <a:t>=1⊕0⊕1⊕0=0</a:t>
            </a:r>
            <a:endParaRPr lang="en-US" altLang="zh-CN" dirty="0" smtClean="0">
              <a:latin typeface="Times New Roman" pitchFamily="18" charset="0"/>
            </a:endParaRPr>
          </a:p>
          <a:p>
            <a:pPr marL="0" lvl="1" indent="0">
              <a:spcBef>
                <a:spcPts val="75"/>
              </a:spcBef>
              <a:buFontTx/>
              <a:buNone/>
            </a:pPr>
            <a:r>
              <a:rPr lang="en-US" altLang="zh-CN" dirty="0" smtClean="0">
                <a:latin typeface="Times New Roman" pitchFamily="18" charset="0"/>
              </a:rPr>
              <a:t>　　P</a:t>
            </a:r>
            <a:r>
              <a:rPr lang="en-US" altLang="zh-CN" baseline="-30000" dirty="0" smtClean="0">
                <a:latin typeface="Times New Roman" pitchFamily="18" charset="0"/>
              </a:rPr>
              <a:t>4 </a:t>
            </a:r>
            <a:r>
              <a:rPr lang="en-US" altLang="zh-CN" dirty="0" smtClean="0">
                <a:latin typeface="Times New Roman" pitchFamily="18" charset="0"/>
              </a:rPr>
              <a:t>= M</a:t>
            </a:r>
            <a:r>
              <a:rPr lang="en-US" altLang="zh-CN" baseline="-30000" dirty="0" smtClean="0">
                <a:latin typeface="Times New Roman" pitchFamily="18" charset="0"/>
              </a:rPr>
              <a:t>5</a:t>
            </a:r>
            <a:r>
              <a:rPr lang="en-US" altLang="zh-CN" dirty="0" smtClean="0">
                <a:latin typeface="Times New Roman" pitchFamily="18" charset="0"/>
              </a:rPr>
              <a:t>⊕M</a:t>
            </a:r>
            <a:r>
              <a:rPr lang="en-US" altLang="zh-CN" baseline="-30000" dirty="0" smtClean="0">
                <a:latin typeface="Times New Roman" pitchFamily="18" charset="0"/>
              </a:rPr>
              <a:t>6</a:t>
            </a:r>
            <a:r>
              <a:rPr lang="en-US" altLang="zh-CN" dirty="0" smtClean="0">
                <a:latin typeface="Times New Roman" pitchFamily="18" charset="0"/>
              </a:rPr>
              <a:t>⊕M</a:t>
            </a:r>
            <a:r>
              <a:rPr lang="en-US" altLang="zh-CN" baseline="-30000" dirty="0" smtClean="0">
                <a:latin typeface="Times New Roman" pitchFamily="18" charset="0"/>
              </a:rPr>
              <a:t>7</a:t>
            </a:r>
            <a:r>
              <a:rPr lang="en-US" altLang="zh-CN" dirty="0" smtClean="0">
                <a:latin typeface="Times New Roman" pitchFamily="18" charset="0"/>
              </a:rPr>
              <a:t>⊕M</a:t>
            </a:r>
            <a:r>
              <a:rPr lang="en-US" altLang="zh-CN" baseline="-30000" dirty="0" smtClean="0">
                <a:latin typeface="Times New Roman" pitchFamily="18" charset="0"/>
              </a:rPr>
              <a:t>8</a:t>
            </a:r>
            <a:r>
              <a:rPr lang="en-US" altLang="zh-CN" dirty="0" smtClean="0">
                <a:latin typeface="Times New Roman" pitchFamily="18" charset="0"/>
              </a:rPr>
              <a:t>=0⊕1⊕1⊕0=0</a:t>
            </a:r>
            <a:endParaRPr lang="en-US" altLang="zh-CN" dirty="0" smtClean="0">
              <a:latin typeface="Times New Roman" pitchFamily="18" charset="0"/>
            </a:endParaRPr>
          </a:p>
          <a:p>
            <a:pPr marL="0" lvl="1" indent="0">
              <a:spcBef>
                <a:spcPts val="75"/>
              </a:spcBef>
              <a:buFontTx/>
              <a:buNone/>
            </a:pPr>
            <a:r>
              <a:rPr lang="zh-CN" altLang="en-US" dirty="0" smtClean="0">
                <a:latin typeface="Times New Roman" pitchFamily="18" charset="0"/>
              </a:rPr>
              <a:t>假定12位码字(</a:t>
            </a:r>
            <a:r>
              <a:rPr lang="en-US" altLang="zh-CN" dirty="0" smtClean="0">
                <a:latin typeface="Times New Roman" pitchFamily="18" charset="0"/>
              </a:rPr>
              <a:t>M</a:t>
            </a:r>
            <a:r>
              <a:rPr lang="en-US" altLang="zh-CN" baseline="-30000" dirty="0" smtClean="0">
                <a:latin typeface="Times New Roman" pitchFamily="18" charset="0"/>
              </a:rPr>
              <a:t>8</a:t>
            </a:r>
            <a:r>
              <a:rPr lang="en-US" altLang="zh-CN" dirty="0" smtClean="0">
                <a:latin typeface="Times New Roman" pitchFamily="18" charset="0"/>
              </a:rPr>
              <a:t>M</a:t>
            </a:r>
            <a:r>
              <a:rPr lang="en-US" altLang="zh-CN" baseline="-30000" dirty="0" smtClean="0">
                <a:latin typeface="Times New Roman" pitchFamily="18" charset="0"/>
              </a:rPr>
              <a:t>7</a:t>
            </a:r>
            <a:r>
              <a:rPr lang="en-US" altLang="zh-CN" dirty="0" smtClean="0">
                <a:latin typeface="Times New Roman" pitchFamily="18" charset="0"/>
              </a:rPr>
              <a:t>M</a:t>
            </a:r>
            <a:r>
              <a:rPr lang="en-US" altLang="zh-CN" baseline="-30000" dirty="0" smtClean="0">
                <a:latin typeface="Times New Roman" pitchFamily="18" charset="0"/>
              </a:rPr>
              <a:t>6</a:t>
            </a:r>
            <a:r>
              <a:rPr lang="en-US" altLang="zh-CN" dirty="0" smtClean="0">
                <a:latin typeface="Times New Roman" pitchFamily="18" charset="0"/>
              </a:rPr>
              <a:t>M</a:t>
            </a:r>
            <a:r>
              <a:rPr lang="en-US" altLang="zh-CN" baseline="-30000" dirty="0" smtClean="0">
                <a:latin typeface="Times New Roman" pitchFamily="18" charset="0"/>
              </a:rPr>
              <a:t>5</a:t>
            </a:r>
            <a:r>
              <a:rPr lang="en-US" altLang="zh-CN" dirty="0" smtClean="0">
                <a:latin typeface="Times New Roman" pitchFamily="18" charset="0"/>
              </a:rPr>
              <a:t>P</a:t>
            </a:r>
            <a:r>
              <a:rPr lang="en-US" altLang="zh-CN" baseline="-30000" dirty="0" smtClean="0">
                <a:latin typeface="Times New Roman" pitchFamily="18" charset="0"/>
              </a:rPr>
              <a:t>4</a:t>
            </a:r>
            <a:r>
              <a:rPr lang="en-US" altLang="zh-CN" dirty="0" smtClean="0">
                <a:latin typeface="Times New Roman" pitchFamily="18" charset="0"/>
              </a:rPr>
              <a:t>M</a:t>
            </a:r>
            <a:r>
              <a:rPr lang="en-US" altLang="zh-CN" baseline="-30000" dirty="0" smtClean="0">
                <a:latin typeface="Times New Roman" pitchFamily="18" charset="0"/>
              </a:rPr>
              <a:t>4</a:t>
            </a:r>
            <a:r>
              <a:rPr lang="en-US" altLang="zh-CN" dirty="0" smtClean="0">
                <a:latin typeface="Times New Roman" pitchFamily="18" charset="0"/>
              </a:rPr>
              <a:t>M</a:t>
            </a:r>
            <a:r>
              <a:rPr lang="en-US" altLang="zh-CN" baseline="-30000" dirty="0" smtClean="0">
                <a:latin typeface="Times New Roman" pitchFamily="18" charset="0"/>
              </a:rPr>
              <a:t>3</a:t>
            </a:r>
            <a:r>
              <a:rPr lang="en-US" altLang="zh-CN" dirty="0" smtClean="0">
                <a:latin typeface="Times New Roman" pitchFamily="18" charset="0"/>
              </a:rPr>
              <a:t>M</a:t>
            </a:r>
            <a:r>
              <a:rPr lang="en-US" altLang="zh-CN" baseline="-30000" dirty="0" smtClean="0">
                <a:latin typeface="Times New Roman" pitchFamily="18" charset="0"/>
              </a:rPr>
              <a:t>2</a:t>
            </a:r>
            <a:r>
              <a:rPr lang="en-US" altLang="zh-CN" dirty="0" smtClean="0">
                <a:latin typeface="Times New Roman" pitchFamily="18" charset="0"/>
              </a:rPr>
              <a:t>P</a:t>
            </a:r>
            <a:r>
              <a:rPr lang="en-US" altLang="zh-CN" baseline="-30000" dirty="0" smtClean="0">
                <a:latin typeface="Times New Roman" pitchFamily="18" charset="0"/>
              </a:rPr>
              <a:t>3</a:t>
            </a:r>
            <a:r>
              <a:rPr lang="en-US" altLang="zh-CN" dirty="0" smtClean="0">
                <a:latin typeface="Times New Roman" pitchFamily="18" charset="0"/>
              </a:rPr>
              <a:t>M</a:t>
            </a:r>
            <a:r>
              <a:rPr lang="en-US" altLang="zh-CN" baseline="-30000" dirty="0" smtClean="0">
                <a:latin typeface="Times New Roman" pitchFamily="18" charset="0"/>
              </a:rPr>
              <a:t>1</a:t>
            </a:r>
            <a:r>
              <a:rPr lang="en-US" altLang="zh-CN" dirty="0" smtClean="0">
                <a:latin typeface="Times New Roman" pitchFamily="18" charset="0"/>
              </a:rPr>
              <a:t>P</a:t>
            </a:r>
            <a:r>
              <a:rPr lang="en-US" altLang="zh-CN" baseline="-30000" dirty="0" smtClean="0">
                <a:latin typeface="Times New Roman" pitchFamily="18" charset="0"/>
              </a:rPr>
              <a:t>2</a:t>
            </a:r>
            <a:r>
              <a:rPr lang="en-US" altLang="zh-CN" dirty="0" smtClean="0">
                <a:latin typeface="Times New Roman" pitchFamily="18" charset="0"/>
              </a:rPr>
              <a:t>P</a:t>
            </a:r>
            <a:r>
              <a:rPr lang="en-US" altLang="zh-CN" baseline="-30000" dirty="0" smtClean="0">
                <a:latin typeface="Times New Roman" pitchFamily="18" charset="0"/>
              </a:rPr>
              <a:t>1</a:t>
            </a:r>
            <a:r>
              <a:rPr lang="zh-CN" altLang="en-US" dirty="0" smtClean="0">
                <a:latin typeface="Times New Roman" pitchFamily="18" charset="0"/>
              </a:rPr>
              <a:t>)读出后的结果是:</a:t>
            </a:r>
            <a:endParaRPr lang="zh-CN" altLang="en-US" dirty="0" smtClean="0">
              <a:latin typeface="Times New Roman" pitchFamily="18" charset="0"/>
            </a:endParaRPr>
          </a:p>
          <a:p>
            <a:pPr marL="0" lvl="1" indent="0">
              <a:spcBef>
                <a:spcPts val="75"/>
              </a:spcBef>
              <a:buFontTx/>
              <a:buNone/>
            </a:pPr>
            <a:r>
              <a:rPr lang="zh-CN" altLang="en-US" dirty="0" smtClean="0">
                <a:latin typeface="Times New Roman" pitchFamily="18" charset="0"/>
              </a:rPr>
              <a:t>        (1) 数据位</a:t>
            </a:r>
            <a:r>
              <a:rPr lang="en-US" altLang="zh-CN" dirty="0" smtClean="0">
                <a:latin typeface="Times New Roman" pitchFamily="18" charset="0"/>
              </a:rPr>
              <a:t>M’=M=01101010，</a:t>
            </a:r>
            <a:r>
              <a:rPr lang="zh-CN" altLang="en-US" dirty="0" smtClean="0">
                <a:latin typeface="Times New Roman" pitchFamily="18" charset="0"/>
              </a:rPr>
              <a:t>校验位</a:t>
            </a:r>
            <a:r>
              <a:rPr lang="en-US" altLang="zh-CN" dirty="0" smtClean="0">
                <a:latin typeface="Times New Roman" pitchFamily="18" charset="0"/>
              </a:rPr>
              <a:t>P’’=P=0011</a:t>
            </a:r>
            <a:r>
              <a:rPr lang="zh-CN" altLang="en-US" dirty="0" smtClean="0">
                <a:latin typeface="Times New Roman" pitchFamily="18" charset="0"/>
              </a:rPr>
              <a:t> </a:t>
            </a:r>
            <a:endParaRPr lang="zh-CN" altLang="en-US" dirty="0" smtClean="0">
              <a:latin typeface="Times New Roman" pitchFamily="18" charset="0"/>
            </a:endParaRPr>
          </a:p>
          <a:p>
            <a:pPr marL="0" lvl="1" indent="0">
              <a:spcBef>
                <a:spcPts val="75"/>
              </a:spcBef>
              <a:buFontTx/>
              <a:buNone/>
            </a:pPr>
            <a:r>
              <a:rPr lang="zh-CN" altLang="en-US" dirty="0" smtClean="0">
                <a:latin typeface="Times New Roman" pitchFamily="18" charset="0"/>
              </a:rPr>
              <a:t>        (2) 数据位</a:t>
            </a:r>
            <a:r>
              <a:rPr lang="en-US" altLang="zh-CN" dirty="0" smtClean="0">
                <a:latin typeface="Times New Roman" pitchFamily="18" charset="0"/>
              </a:rPr>
              <a:t>M’= 011</a:t>
            </a:r>
            <a:r>
              <a:rPr lang="en-US" altLang="zh-CN" dirty="0" smtClean="0">
                <a:solidFill>
                  <a:srgbClr val="FF0066"/>
                </a:solidFill>
                <a:latin typeface="Times New Roman" pitchFamily="18" charset="0"/>
              </a:rPr>
              <a:t>1</a:t>
            </a:r>
            <a:r>
              <a:rPr lang="en-US" altLang="zh-CN" dirty="0" smtClean="0">
                <a:latin typeface="Times New Roman" pitchFamily="18" charset="0"/>
              </a:rPr>
              <a:t>1010，</a:t>
            </a:r>
            <a:r>
              <a:rPr lang="zh-CN" altLang="en-US" dirty="0" smtClean="0">
                <a:latin typeface="Times New Roman" pitchFamily="18" charset="0"/>
              </a:rPr>
              <a:t>校验位</a:t>
            </a:r>
            <a:r>
              <a:rPr lang="en-US" altLang="zh-CN" dirty="0" smtClean="0">
                <a:latin typeface="Times New Roman" pitchFamily="18" charset="0"/>
              </a:rPr>
              <a:t>P’’=P=0011</a:t>
            </a:r>
            <a:endParaRPr lang="en-US" altLang="zh-CN" dirty="0" smtClean="0">
              <a:latin typeface="Times New Roman" pitchFamily="18" charset="0"/>
            </a:endParaRPr>
          </a:p>
          <a:p>
            <a:pPr marL="0" lvl="1" indent="0">
              <a:spcBef>
                <a:spcPts val="75"/>
              </a:spcBef>
              <a:buFontTx/>
              <a:buNone/>
            </a:pPr>
            <a:r>
              <a:rPr lang="zh-CN" altLang="en-US" dirty="0" smtClean="0">
                <a:latin typeface="Times New Roman" pitchFamily="18" charset="0"/>
              </a:rPr>
              <a:t>        (3) 数据位</a:t>
            </a:r>
            <a:r>
              <a:rPr lang="en-US" altLang="zh-CN" dirty="0" smtClean="0">
                <a:latin typeface="Times New Roman" pitchFamily="18" charset="0"/>
              </a:rPr>
              <a:t>M’=M=01101010，</a:t>
            </a:r>
            <a:r>
              <a:rPr lang="zh-CN" altLang="en-US" dirty="0" smtClean="0">
                <a:latin typeface="Times New Roman" pitchFamily="18" charset="0"/>
              </a:rPr>
              <a:t>校验位</a:t>
            </a:r>
            <a:r>
              <a:rPr lang="en-US" altLang="zh-CN" dirty="0" smtClean="0">
                <a:latin typeface="Times New Roman" pitchFamily="18" charset="0"/>
              </a:rPr>
              <a:t>P’’=</a:t>
            </a:r>
            <a:r>
              <a:rPr lang="en-US" altLang="zh-CN" dirty="0" smtClean="0">
                <a:solidFill>
                  <a:srgbClr val="800000"/>
                </a:solidFill>
                <a:latin typeface="Times New Roman" pitchFamily="18" charset="0"/>
              </a:rPr>
              <a:t> </a:t>
            </a:r>
            <a:r>
              <a:rPr lang="en-US" altLang="zh-CN" dirty="0" smtClean="0">
                <a:solidFill>
                  <a:srgbClr val="FF0066"/>
                </a:solidFill>
                <a:latin typeface="Times New Roman" pitchFamily="18" charset="0"/>
              </a:rPr>
              <a:t>1</a:t>
            </a:r>
            <a:r>
              <a:rPr lang="en-US" altLang="zh-CN" dirty="0" smtClean="0">
                <a:latin typeface="Times New Roman" pitchFamily="18" charset="0"/>
              </a:rPr>
              <a:t>011</a:t>
            </a:r>
            <a:r>
              <a:rPr lang="zh-CN" altLang="en-US" dirty="0" smtClean="0">
                <a:latin typeface="Times New Roman" pitchFamily="18" charset="0"/>
              </a:rPr>
              <a:t> </a:t>
            </a:r>
            <a:endParaRPr lang="zh-CN" altLang="en-US" dirty="0" smtClean="0">
              <a:latin typeface="Times New Roman" pitchFamily="18" charset="0"/>
            </a:endParaRPr>
          </a:p>
          <a:p>
            <a:pPr marL="0" lvl="1" indent="0">
              <a:spcBef>
                <a:spcPts val="75"/>
              </a:spcBef>
              <a:buFontTx/>
              <a:buNone/>
            </a:pPr>
            <a:r>
              <a:rPr lang="zh-CN" altLang="en-US" dirty="0" smtClean="0">
                <a:latin typeface="Times New Roman" pitchFamily="18" charset="0"/>
              </a:rPr>
              <a:t>要求分别考察每种情况的故障字。</a:t>
            </a:r>
            <a:endParaRPr lang="zh-CN" altLang="en-US" dirty="0" smtClean="0">
              <a:latin typeface="Times New Roman" pitchFamily="18" charset="0"/>
            </a:endParaRPr>
          </a:p>
          <a:p>
            <a:pPr marL="0" indent="0">
              <a:spcBef>
                <a:spcPts val="75"/>
              </a:spcBef>
              <a:buFont typeface="Wingdings" charset="2"/>
              <a:buNone/>
            </a:pPr>
            <a:r>
              <a:rPr lang="zh-CN" altLang="en-US" sz="2000" dirty="0" smtClean="0">
                <a:latin typeface="Times New Roman" pitchFamily="18" charset="0"/>
              </a:rPr>
              <a:t>         (1) 数据位</a:t>
            </a:r>
            <a:r>
              <a:rPr lang="en-US" altLang="zh-CN" sz="2000" dirty="0" smtClean="0">
                <a:latin typeface="Times New Roman" pitchFamily="18" charset="0"/>
              </a:rPr>
              <a:t>M’=M=01101010，</a:t>
            </a:r>
            <a:r>
              <a:rPr lang="zh-CN" altLang="en-US" sz="2000" dirty="0" smtClean="0">
                <a:latin typeface="Times New Roman" pitchFamily="18" charset="0"/>
              </a:rPr>
              <a:t>校验位</a:t>
            </a:r>
            <a:r>
              <a:rPr lang="en-US" altLang="zh-CN" sz="2000" dirty="0" smtClean="0">
                <a:latin typeface="Times New Roman" pitchFamily="18" charset="0"/>
              </a:rPr>
              <a:t>P’’=P=0011，</a:t>
            </a:r>
            <a:r>
              <a:rPr lang="zh-CN" altLang="en-US" sz="2000" dirty="0" smtClean="0">
                <a:latin typeface="Times New Roman" pitchFamily="18" charset="0"/>
              </a:rPr>
              <a:t>即：所有位都无错。</a:t>
            </a:r>
            <a:endParaRPr lang="zh-CN" altLang="en-US" sz="2000" dirty="0" smtClean="0">
              <a:latin typeface="Times New Roman" pitchFamily="18" charset="0"/>
            </a:endParaRPr>
          </a:p>
          <a:p>
            <a:pPr marL="0" lvl="1" indent="0">
              <a:spcBef>
                <a:spcPts val="75"/>
              </a:spcBef>
              <a:buFontTx/>
              <a:buNone/>
            </a:pPr>
            <a:r>
              <a:rPr lang="zh-CN" altLang="en-US" sz="1800" dirty="0" smtClean="0">
                <a:latin typeface="Times New Roman" pitchFamily="18" charset="0"/>
              </a:rPr>
              <a:t>              这种情况下，因为</a:t>
            </a:r>
            <a:r>
              <a:rPr lang="en-US" altLang="zh-CN" sz="1800" dirty="0" smtClean="0">
                <a:latin typeface="Times New Roman" pitchFamily="18" charset="0"/>
              </a:rPr>
              <a:t>M’=M，</a:t>
            </a:r>
            <a:r>
              <a:rPr lang="zh-CN" altLang="en-US" sz="1800" dirty="0" smtClean="0">
                <a:latin typeface="Times New Roman" pitchFamily="18" charset="0"/>
              </a:rPr>
              <a:t>所以</a:t>
            </a:r>
            <a:r>
              <a:rPr lang="en-US" altLang="zh-CN" sz="1800" dirty="0" smtClean="0">
                <a:latin typeface="Times New Roman" pitchFamily="18" charset="0"/>
              </a:rPr>
              <a:t>P’= P，</a:t>
            </a:r>
            <a:r>
              <a:rPr lang="zh-CN" altLang="en-US" sz="1800" dirty="0" smtClean="0">
                <a:latin typeface="Times New Roman" pitchFamily="18" charset="0"/>
              </a:rPr>
              <a:t> 因此 </a:t>
            </a:r>
            <a:r>
              <a:rPr lang="en-US" altLang="zh-CN" sz="1800" dirty="0" smtClean="0">
                <a:latin typeface="Times New Roman" pitchFamily="18" charset="0"/>
              </a:rPr>
              <a:t>S = P’’⊕P’=P⊕P = 0000。</a:t>
            </a:r>
            <a:endParaRPr lang="zh-CN" alt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
                                            <p:txEl>
                                              <p:pRg st="10" end="10"/>
                                            </p:txEl>
                                          </p:spTgt>
                                        </p:tgtEl>
                                        <p:attrNameLst>
                                          <p:attrName>style.visibility</p:attrName>
                                        </p:attrNameLst>
                                      </p:cBhvr>
                                      <p:to>
                                        <p:strVal val="visible"/>
                                      </p:to>
                                    </p:set>
                                    <p:animEffect transition="in" filter="blinds(horizontal)">
                                      <p:cBhvr>
                                        <p:cTn id="7" dur="500"/>
                                        <p:tgtEl>
                                          <p:spTgt spid="126">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6">
                                            <p:txEl>
                                              <p:pRg st="11" end="11"/>
                                            </p:txEl>
                                          </p:spTgt>
                                        </p:tgtEl>
                                        <p:attrNameLst>
                                          <p:attrName>style.visibility</p:attrName>
                                        </p:attrNameLst>
                                      </p:cBhvr>
                                      <p:to>
                                        <p:strVal val="visible"/>
                                      </p:to>
                                    </p:set>
                                    <p:animEffect transition="in" filter="blinds(horizontal)">
                                      <p:cBhvr>
                                        <p:cTn id="10" dur="500"/>
                                        <p:tgtEl>
                                          <p:spTgt spid="12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310" y="59087"/>
            <a:ext cx="8229600" cy="774720"/>
          </a:xfrm>
        </p:spPr>
        <p:txBody>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231265" y="764386"/>
            <a:ext cx="8507288" cy="504056"/>
          </a:xfrm>
        </p:spPr>
        <p:txBody>
          <a:bodyPr/>
          <a:lstStyle/>
          <a:p>
            <a:pPr marL="0" indent="0">
              <a:buNone/>
            </a:pPr>
            <a:r>
              <a:rPr lang="en-US" altLang="zh-CN" dirty="0" smtClean="0"/>
              <a:t>2.7.2 </a:t>
            </a:r>
            <a:r>
              <a:rPr lang="zh-CN" altLang="en-US" dirty="0"/>
              <a:t>海明</a:t>
            </a:r>
            <a:r>
              <a:rPr lang="zh-CN" altLang="en-US" dirty="0" smtClean="0"/>
              <a:t>校验码 </a:t>
            </a:r>
            <a:r>
              <a:rPr lang="en-US" altLang="zh-CN" dirty="0" smtClean="0"/>
              <a:t> </a:t>
            </a:r>
            <a:r>
              <a:rPr lang="en-US" altLang="zh-CN" dirty="0"/>
              <a:t>3.</a:t>
            </a:r>
            <a:r>
              <a:rPr lang="zh-CN" altLang="en-US" dirty="0"/>
              <a:t>校验位的生成和检错、纠错</a:t>
            </a:r>
            <a:endParaRPr lang="zh-CN" altLang="en-US" dirty="0"/>
          </a:p>
          <a:p>
            <a:pPr marL="0" indent="0">
              <a:buNone/>
            </a:pPr>
            <a:endParaRPr lang="zh-CN" altLang="en-US" dirty="0" smtClean="0"/>
          </a:p>
          <a:p>
            <a:pPr marL="0" indent="0">
              <a:buNone/>
            </a:pPr>
            <a:endParaRPr lang="zh-CN" altLang="en-US" sz="2000" b="0"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5" name="Rectangle 2"/>
          <p:cNvSpPr txBox="1">
            <a:spLocks noChangeArrowheads="1"/>
          </p:cNvSpPr>
          <p:nvPr/>
        </p:nvSpPr>
        <p:spPr bwMode="auto">
          <a:xfrm>
            <a:off x="7183275" y="815605"/>
            <a:ext cx="1704249"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3200" b="1" kern="1200">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charset="0"/>
              </a:defRPr>
            </a:lvl2pPr>
            <a:lvl3pPr algn="l" rtl="0" eaLnBrk="0" fontAlgn="base" hangingPunct="0">
              <a:lnSpc>
                <a:spcPct val="87000"/>
              </a:lnSpc>
              <a:spcBef>
                <a:spcPct val="0"/>
              </a:spcBef>
              <a:spcAft>
                <a:spcPct val="0"/>
              </a:spcAft>
              <a:defRPr sz="3200" b="1">
                <a:solidFill>
                  <a:srgbClr val="CC0000"/>
                </a:solidFill>
                <a:latin typeface="Arial" charset="0"/>
              </a:defRPr>
            </a:lvl3pPr>
            <a:lvl4pPr algn="l" rtl="0" eaLnBrk="0" fontAlgn="base" hangingPunct="0">
              <a:lnSpc>
                <a:spcPct val="87000"/>
              </a:lnSpc>
              <a:spcBef>
                <a:spcPct val="0"/>
              </a:spcBef>
              <a:spcAft>
                <a:spcPct val="0"/>
              </a:spcAft>
              <a:defRPr sz="3200" b="1">
                <a:solidFill>
                  <a:srgbClr val="CC0000"/>
                </a:solidFill>
                <a:latin typeface="Arial" charset="0"/>
              </a:defRPr>
            </a:lvl4pPr>
            <a:lvl5pPr algn="l" rtl="0" eaLnBrk="0" fontAlgn="base" hangingPunct="0">
              <a:lnSpc>
                <a:spcPct val="87000"/>
              </a:lnSpc>
              <a:spcBef>
                <a:spcPct val="0"/>
              </a:spcBef>
              <a:spcAft>
                <a:spcPct val="0"/>
              </a:spcAft>
              <a:defRPr sz="3200" b="1">
                <a:solidFill>
                  <a:srgbClr val="CC0000"/>
                </a:solidFill>
                <a:latin typeface="Arial" charset="0"/>
              </a:defRPr>
            </a:lvl5pPr>
            <a:lvl6pPr marL="457200" algn="l" rtl="0" eaLnBrk="0" fontAlgn="base" hangingPunct="0">
              <a:lnSpc>
                <a:spcPct val="87000"/>
              </a:lnSpc>
              <a:spcBef>
                <a:spcPct val="0"/>
              </a:spcBef>
              <a:spcAft>
                <a:spcPct val="0"/>
              </a:spcAft>
              <a:defRPr sz="3200" b="1">
                <a:solidFill>
                  <a:srgbClr val="CC0000"/>
                </a:solidFill>
                <a:latin typeface="Arial" charset="0"/>
              </a:defRPr>
            </a:lvl6pPr>
            <a:lvl7pPr marL="914400" algn="l" rtl="0" eaLnBrk="0" fontAlgn="base" hangingPunct="0">
              <a:lnSpc>
                <a:spcPct val="87000"/>
              </a:lnSpc>
              <a:spcBef>
                <a:spcPct val="0"/>
              </a:spcBef>
              <a:spcAft>
                <a:spcPct val="0"/>
              </a:spcAft>
              <a:defRPr sz="3200" b="1">
                <a:solidFill>
                  <a:srgbClr val="CC0000"/>
                </a:solidFill>
                <a:latin typeface="Arial" charset="0"/>
              </a:defRPr>
            </a:lvl7pPr>
            <a:lvl8pPr marL="1371600" algn="l" rtl="0" eaLnBrk="0" fontAlgn="base" hangingPunct="0">
              <a:lnSpc>
                <a:spcPct val="87000"/>
              </a:lnSpc>
              <a:spcBef>
                <a:spcPct val="0"/>
              </a:spcBef>
              <a:spcAft>
                <a:spcPct val="0"/>
              </a:spcAft>
              <a:defRPr sz="3200" b="1">
                <a:solidFill>
                  <a:srgbClr val="CC0000"/>
                </a:solidFill>
                <a:latin typeface="Arial" charset="0"/>
              </a:defRPr>
            </a:lvl8pPr>
            <a:lvl9pPr marL="1828800" algn="l" rtl="0" eaLnBrk="0" fontAlgn="base" hangingPunct="0">
              <a:lnSpc>
                <a:spcPct val="87000"/>
              </a:lnSpc>
              <a:spcBef>
                <a:spcPct val="0"/>
              </a:spcBef>
              <a:spcAft>
                <a:spcPct val="0"/>
              </a:spcAft>
              <a:defRPr sz="3200" b="1">
                <a:solidFill>
                  <a:srgbClr val="CC0000"/>
                </a:solidFill>
                <a:latin typeface="Arial" charset="0"/>
              </a:defRPr>
            </a:lvl9pPr>
          </a:lstStyle>
          <a:p>
            <a:r>
              <a:rPr lang="zh-CN" altLang="en-US" sz="2400" b="0" dirty="0">
                <a:latin typeface="微软雅黑" pitchFamily="34" charset="-122"/>
                <a:ea typeface="微软雅黑" pitchFamily="34" charset="-122"/>
              </a:rPr>
              <a:t>海</a:t>
            </a:r>
            <a:r>
              <a:rPr lang="zh-CN" altLang="en-US" sz="2400" b="0" dirty="0" smtClean="0">
                <a:latin typeface="微软雅黑" pitchFamily="34" charset="-122"/>
                <a:ea typeface="微软雅黑" pitchFamily="34" charset="-122"/>
              </a:rPr>
              <a:t>明码举例</a:t>
            </a:r>
            <a:endParaRPr lang="zh-CN" altLang="en-US" sz="2400" b="0" dirty="0" smtClean="0">
              <a:latin typeface="微软雅黑" pitchFamily="34" charset="-122"/>
              <a:ea typeface="微软雅黑" pitchFamily="34" charset="-122"/>
            </a:endParaRPr>
          </a:p>
        </p:txBody>
      </p:sp>
      <p:sp>
        <p:nvSpPr>
          <p:cNvPr id="9" name="Rectangle 3"/>
          <p:cNvSpPr txBox="1">
            <a:spLocks noChangeArrowheads="1"/>
          </p:cNvSpPr>
          <p:nvPr/>
        </p:nvSpPr>
        <p:spPr bwMode="auto">
          <a:xfrm>
            <a:off x="220960" y="1254125"/>
            <a:ext cx="8815536" cy="51022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indent="0">
              <a:spcBef>
                <a:spcPts val="75"/>
              </a:spcBef>
              <a:buFont typeface="Wingdings" charset="2"/>
              <a:buNone/>
            </a:pPr>
            <a:r>
              <a:rPr lang="en-US" altLang="zh-CN" sz="2000" dirty="0" smtClean="0">
                <a:latin typeface="Times New Roman" pitchFamily="18" charset="0"/>
              </a:rPr>
              <a:t>(2) </a:t>
            </a:r>
            <a:r>
              <a:rPr lang="zh-CN" altLang="en-US" sz="2000" dirty="0" smtClean="0">
                <a:latin typeface="Times New Roman" pitchFamily="18" charset="0"/>
              </a:rPr>
              <a:t>数据位</a:t>
            </a:r>
            <a:r>
              <a:rPr lang="en-US" altLang="zh-CN" sz="2000" dirty="0" smtClean="0">
                <a:latin typeface="Times New Roman" pitchFamily="18" charset="0"/>
              </a:rPr>
              <a:t>M’= 011</a:t>
            </a:r>
            <a:r>
              <a:rPr lang="en-US" altLang="zh-CN" sz="2000" dirty="0" smtClean="0">
                <a:solidFill>
                  <a:srgbClr val="FF0066"/>
                </a:solidFill>
                <a:latin typeface="Times New Roman" pitchFamily="18" charset="0"/>
              </a:rPr>
              <a:t>1</a:t>
            </a:r>
            <a:r>
              <a:rPr lang="en-US" altLang="zh-CN" sz="2000" dirty="0" smtClean="0">
                <a:latin typeface="Times New Roman" pitchFamily="18" charset="0"/>
              </a:rPr>
              <a:t>1010，</a:t>
            </a:r>
            <a:r>
              <a:rPr lang="zh-CN" altLang="en-US" sz="2000" dirty="0" smtClean="0">
                <a:latin typeface="Times New Roman" pitchFamily="18" charset="0"/>
              </a:rPr>
              <a:t>校验位</a:t>
            </a:r>
            <a:r>
              <a:rPr lang="en-US" altLang="zh-CN" sz="2000" dirty="0" smtClean="0">
                <a:latin typeface="Times New Roman" pitchFamily="18" charset="0"/>
              </a:rPr>
              <a:t>P’’=P=0011，</a:t>
            </a:r>
            <a:r>
              <a:rPr lang="zh-CN" altLang="en-US" sz="2000" dirty="0" smtClean="0">
                <a:latin typeface="Times New Roman" pitchFamily="18" charset="0"/>
              </a:rPr>
              <a:t>即：数据位第5位(</a:t>
            </a:r>
            <a:r>
              <a:rPr lang="en-US" altLang="zh-CN" sz="2000" dirty="0" smtClean="0">
                <a:latin typeface="Times New Roman" pitchFamily="18" charset="0"/>
              </a:rPr>
              <a:t>M</a:t>
            </a:r>
            <a:r>
              <a:rPr lang="en-US" altLang="zh-CN" baseline="-30000" dirty="0" smtClean="0">
                <a:latin typeface="Times New Roman" pitchFamily="18" charset="0"/>
              </a:rPr>
              <a:t>5</a:t>
            </a:r>
            <a:r>
              <a:rPr lang="en-US" altLang="zh-CN" sz="2000" dirty="0" smtClean="0">
                <a:latin typeface="Times New Roman" pitchFamily="18" charset="0"/>
              </a:rPr>
              <a:t>)</a:t>
            </a:r>
            <a:r>
              <a:rPr lang="zh-CN" altLang="en-US" sz="2000" dirty="0" smtClean="0">
                <a:latin typeface="Times New Roman" pitchFamily="18" charset="0"/>
              </a:rPr>
              <a:t>错。</a:t>
            </a:r>
            <a:endParaRPr lang="zh-CN" altLang="en-US" sz="2000" dirty="0" smtClean="0">
              <a:latin typeface="Times New Roman" pitchFamily="18" charset="0"/>
            </a:endParaRPr>
          </a:p>
          <a:p>
            <a:pPr marL="0" lvl="1" indent="0">
              <a:lnSpc>
                <a:spcPct val="100000"/>
              </a:lnSpc>
              <a:spcBef>
                <a:spcPts val="75"/>
              </a:spcBef>
              <a:buFontTx/>
              <a:buNone/>
            </a:pPr>
            <a:r>
              <a:rPr lang="zh-CN" altLang="en-US" dirty="0" smtClean="0">
                <a:latin typeface="Times New Roman" pitchFamily="18" charset="0"/>
              </a:rPr>
              <a:t>     这种情况下，对</a:t>
            </a:r>
            <a:r>
              <a:rPr lang="en-US" altLang="zh-CN" dirty="0" smtClean="0">
                <a:latin typeface="Times New Roman" pitchFamily="18" charset="0"/>
              </a:rPr>
              <a:t>M’</a:t>
            </a:r>
            <a:r>
              <a:rPr lang="zh-CN" altLang="en-US" dirty="0" smtClean="0">
                <a:latin typeface="Times New Roman" pitchFamily="18" charset="0"/>
              </a:rPr>
              <a:t>生成新的校验位</a:t>
            </a:r>
            <a:r>
              <a:rPr lang="en-US" altLang="zh-CN" dirty="0" smtClean="0">
                <a:latin typeface="Times New Roman" pitchFamily="18" charset="0"/>
              </a:rPr>
              <a:t>P’</a:t>
            </a:r>
            <a:r>
              <a:rPr lang="zh-CN" altLang="en-US" dirty="0" smtClean="0">
                <a:latin typeface="Times New Roman" pitchFamily="18" charset="0"/>
              </a:rPr>
              <a:t>为：</a:t>
            </a:r>
            <a:endParaRPr lang="zh-CN" altLang="en-US" dirty="0" smtClean="0">
              <a:latin typeface="Times New Roman" pitchFamily="18" charset="0"/>
            </a:endParaRPr>
          </a:p>
          <a:p>
            <a:pPr marL="0" lvl="1" indent="0">
              <a:lnSpc>
                <a:spcPct val="100000"/>
              </a:lnSpc>
              <a:spcBef>
                <a:spcPts val="75"/>
              </a:spcBef>
              <a:buFontTx/>
              <a:buNone/>
            </a:pPr>
            <a:r>
              <a:rPr lang="en-US" altLang="zh-CN" dirty="0" smtClean="0">
                <a:latin typeface="Times New Roman" pitchFamily="18" charset="0"/>
              </a:rPr>
              <a:t>  		 P</a:t>
            </a:r>
            <a:r>
              <a:rPr lang="en-US" altLang="zh-CN" baseline="-30000" dirty="0" smtClean="0">
                <a:latin typeface="Times New Roman" pitchFamily="18" charset="0"/>
              </a:rPr>
              <a:t>1 </a:t>
            </a:r>
            <a:r>
              <a:rPr lang="en-US" altLang="zh-CN" dirty="0" smtClean="0">
                <a:latin typeface="Times New Roman" pitchFamily="18" charset="0"/>
              </a:rPr>
              <a:t>’= M</a:t>
            </a:r>
            <a:r>
              <a:rPr lang="en-US" altLang="zh-CN" baseline="-30000" dirty="0" smtClean="0">
                <a:latin typeface="Times New Roman" pitchFamily="18" charset="0"/>
              </a:rPr>
              <a:t>1</a:t>
            </a:r>
            <a:r>
              <a:rPr lang="en-US" altLang="zh-CN" dirty="0" smtClean="0">
                <a:latin typeface="Times New Roman" pitchFamily="18" charset="0"/>
              </a:rPr>
              <a:t>’⊕M</a:t>
            </a:r>
            <a:r>
              <a:rPr lang="en-US" altLang="zh-CN" baseline="-30000" dirty="0" smtClean="0">
                <a:latin typeface="Times New Roman" pitchFamily="18" charset="0"/>
              </a:rPr>
              <a:t>2</a:t>
            </a:r>
            <a:r>
              <a:rPr lang="en-US" altLang="zh-CN" dirty="0" smtClean="0">
                <a:latin typeface="Times New Roman" pitchFamily="18" charset="0"/>
              </a:rPr>
              <a:t>’⊕M</a:t>
            </a:r>
            <a:r>
              <a:rPr lang="en-US" altLang="zh-CN" baseline="-30000" dirty="0" smtClean="0">
                <a:latin typeface="Times New Roman" pitchFamily="18" charset="0"/>
              </a:rPr>
              <a:t>4</a:t>
            </a:r>
            <a:r>
              <a:rPr lang="en-US" altLang="zh-CN" dirty="0" smtClean="0">
                <a:latin typeface="Times New Roman" pitchFamily="18" charset="0"/>
              </a:rPr>
              <a:t>’⊕M</a:t>
            </a:r>
            <a:r>
              <a:rPr lang="en-US" altLang="zh-CN" baseline="-30000" dirty="0" smtClean="0">
                <a:latin typeface="Times New Roman" pitchFamily="18" charset="0"/>
              </a:rPr>
              <a:t>5</a:t>
            </a:r>
            <a:r>
              <a:rPr lang="en-US" altLang="zh-CN" dirty="0" smtClean="0">
                <a:latin typeface="Times New Roman" pitchFamily="18" charset="0"/>
              </a:rPr>
              <a:t>’⊕M</a:t>
            </a:r>
            <a:r>
              <a:rPr lang="en-US" altLang="zh-CN" baseline="-30000" dirty="0" smtClean="0">
                <a:latin typeface="Times New Roman" pitchFamily="18" charset="0"/>
              </a:rPr>
              <a:t>7</a:t>
            </a:r>
            <a:r>
              <a:rPr lang="en-US" altLang="zh-CN" dirty="0" smtClean="0">
                <a:latin typeface="Times New Roman" pitchFamily="18" charset="0"/>
              </a:rPr>
              <a:t>’=0⊕1⊕1⊕1⊕1=0</a:t>
            </a:r>
            <a:endParaRPr lang="en-US" altLang="zh-CN" dirty="0" smtClean="0">
              <a:latin typeface="Times New Roman" pitchFamily="18" charset="0"/>
            </a:endParaRPr>
          </a:p>
          <a:p>
            <a:pPr marL="0" lvl="1" indent="0">
              <a:lnSpc>
                <a:spcPct val="100000"/>
              </a:lnSpc>
              <a:spcBef>
                <a:spcPts val="75"/>
              </a:spcBef>
              <a:buFontTx/>
              <a:buNone/>
            </a:pPr>
            <a:r>
              <a:rPr lang="en-US" altLang="zh-CN" dirty="0" smtClean="0">
                <a:latin typeface="Times New Roman" pitchFamily="18" charset="0"/>
              </a:rPr>
              <a:t>  		 P</a:t>
            </a:r>
            <a:r>
              <a:rPr lang="en-US" altLang="zh-CN" baseline="-30000" dirty="0" smtClean="0">
                <a:latin typeface="Times New Roman" pitchFamily="18" charset="0"/>
              </a:rPr>
              <a:t>2</a:t>
            </a:r>
            <a:r>
              <a:rPr lang="en-US" altLang="zh-CN" dirty="0" smtClean="0">
                <a:latin typeface="Times New Roman" pitchFamily="18" charset="0"/>
              </a:rPr>
              <a:t>’</a:t>
            </a:r>
            <a:r>
              <a:rPr lang="en-US" altLang="zh-CN" baseline="-30000" dirty="0" smtClean="0">
                <a:latin typeface="Times New Roman" pitchFamily="18" charset="0"/>
              </a:rPr>
              <a:t> </a:t>
            </a:r>
            <a:r>
              <a:rPr lang="en-US" altLang="zh-CN" dirty="0" smtClean="0">
                <a:latin typeface="Times New Roman" pitchFamily="18" charset="0"/>
              </a:rPr>
              <a:t>= M</a:t>
            </a:r>
            <a:r>
              <a:rPr lang="en-US" altLang="zh-CN" baseline="-30000" dirty="0" smtClean="0">
                <a:latin typeface="Times New Roman" pitchFamily="18" charset="0"/>
              </a:rPr>
              <a:t>1</a:t>
            </a:r>
            <a:r>
              <a:rPr lang="en-US" altLang="zh-CN" dirty="0" smtClean="0">
                <a:latin typeface="Times New Roman" pitchFamily="18" charset="0"/>
              </a:rPr>
              <a:t>’⊕M</a:t>
            </a:r>
            <a:r>
              <a:rPr lang="en-US" altLang="zh-CN" baseline="-30000" dirty="0" smtClean="0">
                <a:latin typeface="Times New Roman" pitchFamily="18" charset="0"/>
              </a:rPr>
              <a:t>3</a:t>
            </a:r>
            <a:r>
              <a:rPr lang="en-US" altLang="zh-CN" dirty="0" smtClean="0">
                <a:latin typeface="Times New Roman" pitchFamily="18" charset="0"/>
              </a:rPr>
              <a:t>’⊕M</a:t>
            </a:r>
            <a:r>
              <a:rPr lang="en-US" altLang="zh-CN" baseline="-30000" dirty="0" smtClean="0">
                <a:latin typeface="Times New Roman" pitchFamily="18" charset="0"/>
              </a:rPr>
              <a:t>4</a:t>
            </a:r>
            <a:r>
              <a:rPr lang="en-US" altLang="zh-CN" dirty="0" smtClean="0">
                <a:latin typeface="Times New Roman" pitchFamily="18" charset="0"/>
              </a:rPr>
              <a:t>’⊕M</a:t>
            </a:r>
            <a:r>
              <a:rPr lang="en-US" altLang="zh-CN" baseline="-30000" dirty="0" smtClean="0">
                <a:latin typeface="Times New Roman" pitchFamily="18" charset="0"/>
              </a:rPr>
              <a:t>6</a:t>
            </a:r>
            <a:r>
              <a:rPr lang="en-US" altLang="zh-CN" dirty="0" smtClean="0">
                <a:latin typeface="Times New Roman" pitchFamily="18" charset="0"/>
              </a:rPr>
              <a:t>’⊕M</a:t>
            </a:r>
            <a:r>
              <a:rPr lang="en-US" altLang="zh-CN" baseline="-30000" dirty="0" smtClean="0">
                <a:latin typeface="Times New Roman" pitchFamily="18" charset="0"/>
              </a:rPr>
              <a:t>7</a:t>
            </a:r>
            <a:r>
              <a:rPr lang="en-US" altLang="zh-CN" dirty="0" smtClean="0">
                <a:latin typeface="Times New Roman" pitchFamily="18" charset="0"/>
              </a:rPr>
              <a:t>’ =0⊕0⊕1⊕1⊕1=1</a:t>
            </a:r>
            <a:endParaRPr lang="en-US" altLang="zh-CN" dirty="0" smtClean="0">
              <a:latin typeface="Times New Roman" pitchFamily="18" charset="0"/>
            </a:endParaRPr>
          </a:p>
          <a:p>
            <a:pPr marL="0" lvl="1" indent="0">
              <a:lnSpc>
                <a:spcPct val="100000"/>
              </a:lnSpc>
              <a:spcBef>
                <a:spcPts val="75"/>
              </a:spcBef>
              <a:buFontTx/>
              <a:buNone/>
            </a:pPr>
            <a:r>
              <a:rPr lang="en-US" altLang="zh-CN" dirty="0" smtClean="0">
                <a:latin typeface="Times New Roman" pitchFamily="18" charset="0"/>
              </a:rPr>
              <a:t>  		 P</a:t>
            </a:r>
            <a:r>
              <a:rPr lang="en-US" altLang="zh-CN" baseline="-30000" dirty="0" smtClean="0">
                <a:latin typeface="Times New Roman" pitchFamily="18" charset="0"/>
              </a:rPr>
              <a:t>3 </a:t>
            </a:r>
            <a:r>
              <a:rPr lang="en-US" altLang="zh-CN" dirty="0" smtClean="0">
                <a:latin typeface="Times New Roman" pitchFamily="18" charset="0"/>
              </a:rPr>
              <a:t>’= M</a:t>
            </a:r>
            <a:r>
              <a:rPr lang="en-US" altLang="zh-CN" baseline="-30000" dirty="0" smtClean="0">
                <a:latin typeface="Times New Roman" pitchFamily="18" charset="0"/>
              </a:rPr>
              <a:t>2</a:t>
            </a:r>
            <a:r>
              <a:rPr lang="en-US" altLang="zh-CN" dirty="0" smtClean="0">
                <a:latin typeface="Times New Roman" pitchFamily="18" charset="0"/>
              </a:rPr>
              <a:t>’⊕M</a:t>
            </a:r>
            <a:r>
              <a:rPr lang="en-US" altLang="zh-CN" baseline="-30000" dirty="0" smtClean="0">
                <a:latin typeface="Times New Roman" pitchFamily="18" charset="0"/>
              </a:rPr>
              <a:t>3</a:t>
            </a:r>
            <a:r>
              <a:rPr lang="en-US" altLang="zh-CN" dirty="0" smtClean="0">
                <a:latin typeface="Times New Roman" pitchFamily="18" charset="0"/>
              </a:rPr>
              <a:t>’⊕M</a:t>
            </a:r>
            <a:r>
              <a:rPr lang="en-US" altLang="zh-CN" baseline="-30000" dirty="0" smtClean="0">
                <a:latin typeface="Times New Roman" pitchFamily="18" charset="0"/>
              </a:rPr>
              <a:t>4</a:t>
            </a:r>
            <a:r>
              <a:rPr lang="en-US" altLang="zh-CN" dirty="0" smtClean="0">
                <a:latin typeface="Times New Roman" pitchFamily="18" charset="0"/>
              </a:rPr>
              <a:t>’⊕M</a:t>
            </a:r>
            <a:r>
              <a:rPr lang="en-US" altLang="zh-CN" baseline="-30000" dirty="0" smtClean="0">
                <a:latin typeface="Times New Roman" pitchFamily="18" charset="0"/>
              </a:rPr>
              <a:t>8</a:t>
            </a:r>
            <a:r>
              <a:rPr lang="en-US" altLang="zh-CN" dirty="0" smtClean="0">
                <a:latin typeface="Times New Roman" pitchFamily="18" charset="0"/>
              </a:rPr>
              <a:t>’=1⊕0⊕1⊕0=0</a:t>
            </a:r>
            <a:endParaRPr lang="en-US" altLang="zh-CN" dirty="0" smtClean="0">
              <a:latin typeface="Times New Roman" pitchFamily="18" charset="0"/>
            </a:endParaRPr>
          </a:p>
          <a:p>
            <a:pPr marL="0" lvl="1" indent="0">
              <a:lnSpc>
                <a:spcPct val="100000"/>
              </a:lnSpc>
              <a:spcBef>
                <a:spcPts val="75"/>
              </a:spcBef>
              <a:buFontTx/>
              <a:buNone/>
            </a:pPr>
            <a:r>
              <a:rPr lang="en-US" altLang="zh-CN" dirty="0" smtClean="0">
                <a:latin typeface="Times New Roman" pitchFamily="18" charset="0"/>
              </a:rPr>
              <a:t>  		 P</a:t>
            </a:r>
            <a:r>
              <a:rPr lang="en-US" altLang="zh-CN" baseline="-30000" dirty="0" smtClean="0">
                <a:latin typeface="Times New Roman" pitchFamily="18" charset="0"/>
              </a:rPr>
              <a:t>4</a:t>
            </a:r>
            <a:r>
              <a:rPr lang="en-US" altLang="zh-CN" dirty="0" smtClean="0">
                <a:latin typeface="Times New Roman" pitchFamily="18" charset="0"/>
              </a:rPr>
              <a:t>’</a:t>
            </a:r>
            <a:r>
              <a:rPr lang="en-US" altLang="zh-CN" baseline="-30000" dirty="0" smtClean="0">
                <a:latin typeface="Times New Roman" pitchFamily="18" charset="0"/>
              </a:rPr>
              <a:t> </a:t>
            </a:r>
            <a:r>
              <a:rPr lang="en-US" altLang="zh-CN" dirty="0" smtClean="0">
                <a:latin typeface="Times New Roman" pitchFamily="18" charset="0"/>
              </a:rPr>
              <a:t>= M</a:t>
            </a:r>
            <a:r>
              <a:rPr lang="en-US" altLang="zh-CN" baseline="-30000" dirty="0" smtClean="0">
                <a:latin typeface="Times New Roman" pitchFamily="18" charset="0"/>
              </a:rPr>
              <a:t>5</a:t>
            </a:r>
            <a:r>
              <a:rPr lang="en-US" altLang="zh-CN" dirty="0" smtClean="0">
                <a:latin typeface="Times New Roman" pitchFamily="18" charset="0"/>
              </a:rPr>
              <a:t>’⊕M</a:t>
            </a:r>
            <a:r>
              <a:rPr lang="en-US" altLang="zh-CN" baseline="-30000" dirty="0" smtClean="0">
                <a:latin typeface="Times New Roman" pitchFamily="18" charset="0"/>
              </a:rPr>
              <a:t>6</a:t>
            </a:r>
            <a:r>
              <a:rPr lang="en-US" altLang="zh-CN" dirty="0" smtClean="0">
                <a:latin typeface="Times New Roman" pitchFamily="18" charset="0"/>
              </a:rPr>
              <a:t>’⊕M</a:t>
            </a:r>
            <a:r>
              <a:rPr lang="en-US" altLang="zh-CN" baseline="-30000" dirty="0" smtClean="0">
                <a:latin typeface="Times New Roman" pitchFamily="18" charset="0"/>
              </a:rPr>
              <a:t>7</a:t>
            </a:r>
            <a:r>
              <a:rPr lang="en-US" altLang="zh-CN" dirty="0" smtClean="0">
                <a:latin typeface="Times New Roman" pitchFamily="18" charset="0"/>
              </a:rPr>
              <a:t>’⊕M</a:t>
            </a:r>
            <a:r>
              <a:rPr lang="en-US" altLang="zh-CN" baseline="-30000" dirty="0" smtClean="0">
                <a:latin typeface="Times New Roman" pitchFamily="18" charset="0"/>
              </a:rPr>
              <a:t>8</a:t>
            </a:r>
            <a:r>
              <a:rPr lang="en-US" altLang="zh-CN" dirty="0" smtClean="0">
                <a:latin typeface="Times New Roman" pitchFamily="18" charset="0"/>
              </a:rPr>
              <a:t>’=1⊕1⊕1⊕0=1</a:t>
            </a:r>
            <a:endParaRPr lang="en-US" altLang="zh-CN" dirty="0" smtClean="0">
              <a:latin typeface="Times New Roman" pitchFamily="18" charset="0"/>
            </a:endParaRPr>
          </a:p>
          <a:p>
            <a:pPr marL="0" lvl="1" indent="0">
              <a:lnSpc>
                <a:spcPct val="100000"/>
              </a:lnSpc>
              <a:spcBef>
                <a:spcPts val="75"/>
              </a:spcBef>
              <a:buFontTx/>
              <a:buNone/>
            </a:pPr>
            <a:r>
              <a:rPr lang="zh-CN" altLang="en-US" dirty="0" smtClean="0">
                <a:latin typeface="Times New Roman" pitchFamily="18" charset="0"/>
              </a:rPr>
              <a:t>     故障字</a:t>
            </a:r>
            <a:r>
              <a:rPr lang="en-US" altLang="zh-CN" dirty="0" smtClean="0">
                <a:latin typeface="Times New Roman" pitchFamily="18" charset="0"/>
              </a:rPr>
              <a:t>S</a:t>
            </a:r>
            <a:r>
              <a:rPr lang="zh-CN" altLang="en-US" dirty="0" smtClean="0">
                <a:latin typeface="Times New Roman" pitchFamily="18" charset="0"/>
              </a:rPr>
              <a:t>为：</a:t>
            </a:r>
            <a:endParaRPr lang="zh-CN" altLang="en-US" dirty="0" smtClean="0">
              <a:latin typeface="Times New Roman" pitchFamily="18" charset="0"/>
            </a:endParaRPr>
          </a:p>
          <a:p>
            <a:pPr marL="0" lvl="1" indent="0">
              <a:lnSpc>
                <a:spcPct val="100000"/>
              </a:lnSpc>
              <a:spcBef>
                <a:spcPts val="75"/>
              </a:spcBef>
              <a:buFontTx/>
              <a:buNone/>
            </a:pPr>
            <a:r>
              <a:rPr lang="zh-CN" altLang="en-US" dirty="0" smtClean="0">
                <a:latin typeface="Times New Roman" pitchFamily="18" charset="0"/>
              </a:rPr>
              <a:t>       </a:t>
            </a:r>
            <a:r>
              <a:rPr lang="en-US" altLang="zh-CN" dirty="0" smtClean="0">
                <a:latin typeface="Times New Roman" pitchFamily="18" charset="0"/>
              </a:rPr>
              <a:t>S</a:t>
            </a:r>
            <a:r>
              <a:rPr lang="en-US" altLang="zh-CN" baseline="-30000" dirty="0" smtClean="0">
                <a:latin typeface="Times New Roman" pitchFamily="18" charset="0"/>
              </a:rPr>
              <a:t>1</a:t>
            </a:r>
            <a:r>
              <a:rPr lang="en-US" altLang="zh-CN" dirty="0" smtClean="0">
                <a:latin typeface="Times New Roman" pitchFamily="18" charset="0"/>
              </a:rPr>
              <a:t>= P</a:t>
            </a:r>
            <a:r>
              <a:rPr lang="en-US" altLang="zh-CN" baseline="-30000" dirty="0" smtClean="0">
                <a:latin typeface="Times New Roman" pitchFamily="18" charset="0"/>
              </a:rPr>
              <a:t>1 </a:t>
            </a:r>
            <a:r>
              <a:rPr lang="en-US" altLang="zh-CN" dirty="0" smtClean="0">
                <a:latin typeface="Times New Roman" pitchFamily="18" charset="0"/>
              </a:rPr>
              <a:t>’⊕ P</a:t>
            </a:r>
            <a:r>
              <a:rPr lang="en-US" altLang="zh-CN" baseline="-30000" dirty="0" smtClean="0">
                <a:latin typeface="Times New Roman" pitchFamily="18" charset="0"/>
              </a:rPr>
              <a:t>1</a:t>
            </a:r>
            <a:r>
              <a:rPr lang="en-US" altLang="zh-CN" dirty="0" smtClean="0">
                <a:latin typeface="Times New Roman" pitchFamily="18" charset="0"/>
              </a:rPr>
              <a:t>’’=</a:t>
            </a:r>
            <a:r>
              <a:rPr lang="en-US" altLang="zh-CN" baseline="-30000" dirty="0" smtClean="0">
                <a:latin typeface="Times New Roman" pitchFamily="18" charset="0"/>
              </a:rPr>
              <a:t> </a:t>
            </a:r>
            <a:r>
              <a:rPr lang="en-US" altLang="zh-CN" dirty="0" smtClean="0">
                <a:latin typeface="Times New Roman" pitchFamily="18" charset="0"/>
              </a:rPr>
              <a:t>0⊕1=1</a:t>
            </a:r>
            <a:endParaRPr lang="en-US" altLang="zh-CN" dirty="0" smtClean="0">
              <a:latin typeface="Times New Roman" pitchFamily="18" charset="0"/>
            </a:endParaRPr>
          </a:p>
          <a:p>
            <a:pPr marL="0" lvl="1" indent="0">
              <a:lnSpc>
                <a:spcPct val="100000"/>
              </a:lnSpc>
              <a:spcBef>
                <a:spcPts val="75"/>
              </a:spcBef>
              <a:buFontTx/>
              <a:buNone/>
            </a:pPr>
            <a:r>
              <a:rPr lang="en-US" altLang="zh-CN" dirty="0" smtClean="0">
                <a:latin typeface="Times New Roman" pitchFamily="18" charset="0"/>
              </a:rPr>
              <a:t>	   S</a:t>
            </a:r>
            <a:r>
              <a:rPr lang="en-US" altLang="zh-CN" baseline="-30000" dirty="0" smtClean="0">
                <a:latin typeface="Times New Roman" pitchFamily="18" charset="0"/>
              </a:rPr>
              <a:t>2</a:t>
            </a:r>
            <a:r>
              <a:rPr lang="en-US" altLang="zh-CN" dirty="0" smtClean="0">
                <a:latin typeface="Times New Roman" pitchFamily="18" charset="0"/>
              </a:rPr>
              <a:t>= P</a:t>
            </a:r>
            <a:r>
              <a:rPr lang="en-US" altLang="zh-CN" baseline="-30000" dirty="0" smtClean="0">
                <a:latin typeface="Times New Roman" pitchFamily="18" charset="0"/>
              </a:rPr>
              <a:t>2 </a:t>
            </a:r>
            <a:r>
              <a:rPr lang="en-US" altLang="zh-CN" dirty="0" smtClean="0">
                <a:latin typeface="Times New Roman" pitchFamily="18" charset="0"/>
              </a:rPr>
              <a:t>’⊕ P</a:t>
            </a:r>
            <a:r>
              <a:rPr lang="en-US" altLang="zh-CN" baseline="-30000" dirty="0" smtClean="0">
                <a:latin typeface="Times New Roman" pitchFamily="18" charset="0"/>
              </a:rPr>
              <a:t>2</a:t>
            </a:r>
            <a:r>
              <a:rPr lang="en-US" altLang="zh-CN" dirty="0" smtClean="0">
                <a:latin typeface="Times New Roman" pitchFamily="18" charset="0"/>
              </a:rPr>
              <a:t>’’=1⊕1=0</a:t>
            </a:r>
            <a:endParaRPr lang="en-US" altLang="zh-CN" dirty="0" smtClean="0">
              <a:latin typeface="Times New Roman" pitchFamily="18" charset="0"/>
            </a:endParaRPr>
          </a:p>
          <a:p>
            <a:pPr marL="0" lvl="1" indent="0">
              <a:lnSpc>
                <a:spcPct val="100000"/>
              </a:lnSpc>
              <a:spcBef>
                <a:spcPts val="75"/>
              </a:spcBef>
              <a:buFontTx/>
              <a:buNone/>
            </a:pPr>
            <a:r>
              <a:rPr lang="en-US" altLang="zh-CN" dirty="0" smtClean="0">
                <a:latin typeface="Times New Roman" pitchFamily="18" charset="0"/>
              </a:rPr>
              <a:t>   		S</a:t>
            </a:r>
            <a:r>
              <a:rPr lang="en-US" altLang="zh-CN" baseline="-30000" dirty="0" smtClean="0">
                <a:latin typeface="Times New Roman" pitchFamily="18" charset="0"/>
              </a:rPr>
              <a:t>3</a:t>
            </a:r>
            <a:r>
              <a:rPr lang="en-US" altLang="zh-CN" dirty="0" smtClean="0">
                <a:latin typeface="Times New Roman" pitchFamily="18" charset="0"/>
              </a:rPr>
              <a:t>= P</a:t>
            </a:r>
            <a:r>
              <a:rPr lang="en-US" altLang="zh-CN" baseline="-30000" dirty="0" smtClean="0">
                <a:latin typeface="Times New Roman" pitchFamily="18" charset="0"/>
              </a:rPr>
              <a:t>3 </a:t>
            </a:r>
            <a:r>
              <a:rPr lang="en-US" altLang="zh-CN" dirty="0" smtClean="0">
                <a:latin typeface="Times New Roman" pitchFamily="18" charset="0"/>
              </a:rPr>
              <a:t>’⊕ P</a:t>
            </a:r>
            <a:r>
              <a:rPr lang="en-US" altLang="zh-CN" baseline="-30000" dirty="0" smtClean="0">
                <a:latin typeface="Times New Roman" pitchFamily="18" charset="0"/>
              </a:rPr>
              <a:t>3</a:t>
            </a:r>
            <a:r>
              <a:rPr lang="en-US" altLang="zh-CN" dirty="0" smtClean="0">
                <a:latin typeface="Times New Roman" pitchFamily="18" charset="0"/>
              </a:rPr>
              <a:t>’’=0⊕0=0</a:t>
            </a:r>
            <a:endParaRPr lang="en-US" altLang="zh-CN" dirty="0" smtClean="0">
              <a:latin typeface="Times New Roman" pitchFamily="18" charset="0"/>
            </a:endParaRPr>
          </a:p>
          <a:p>
            <a:pPr marL="0" lvl="1" indent="0">
              <a:lnSpc>
                <a:spcPct val="100000"/>
              </a:lnSpc>
              <a:spcBef>
                <a:spcPts val="75"/>
              </a:spcBef>
              <a:buFontTx/>
              <a:buNone/>
            </a:pPr>
            <a:r>
              <a:rPr lang="en-US" altLang="zh-CN" dirty="0" smtClean="0">
                <a:latin typeface="Times New Roman" pitchFamily="18" charset="0"/>
              </a:rPr>
              <a:t>	   S</a:t>
            </a:r>
            <a:r>
              <a:rPr lang="en-US" altLang="zh-CN" baseline="-30000" dirty="0" smtClean="0">
                <a:latin typeface="Times New Roman" pitchFamily="18" charset="0"/>
              </a:rPr>
              <a:t>4</a:t>
            </a:r>
            <a:r>
              <a:rPr lang="en-US" altLang="zh-CN" dirty="0" smtClean="0">
                <a:latin typeface="Times New Roman" pitchFamily="18" charset="0"/>
              </a:rPr>
              <a:t>= P</a:t>
            </a:r>
            <a:r>
              <a:rPr lang="en-US" altLang="zh-CN" baseline="-30000" dirty="0" smtClean="0">
                <a:latin typeface="Times New Roman" pitchFamily="18" charset="0"/>
              </a:rPr>
              <a:t>4 </a:t>
            </a:r>
            <a:r>
              <a:rPr lang="en-US" altLang="zh-CN" dirty="0" smtClean="0">
                <a:latin typeface="Times New Roman" pitchFamily="18" charset="0"/>
              </a:rPr>
              <a:t>’⊕ P</a:t>
            </a:r>
            <a:r>
              <a:rPr lang="en-US" altLang="zh-CN" baseline="-30000" dirty="0" smtClean="0">
                <a:latin typeface="Times New Roman" pitchFamily="18" charset="0"/>
              </a:rPr>
              <a:t>4</a:t>
            </a:r>
            <a:r>
              <a:rPr lang="en-US" altLang="zh-CN" dirty="0" smtClean="0">
                <a:latin typeface="Times New Roman" pitchFamily="18" charset="0"/>
              </a:rPr>
              <a:t>’’=1⊕0=1</a:t>
            </a:r>
            <a:endParaRPr lang="en-US" altLang="zh-CN" dirty="0" smtClean="0">
              <a:latin typeface="Times New Roman" pitchFamily="18" charset="0"/>
            </a:endParaRPr>
          </a:p>
          <a:p>
            <a:pPr marL="0" lvl="1" indent="0">
              <a:lnSpc>
                <a:spcPct val="100000"/>
              </a:lnSpc>
              <a:spcBef>
                <a:spcPts val="75"/>
              </a:spcBef>
              <a:buFontTx/>
              <a:buNone/>
            </a:pPr>
            <a:r>
              <a:rPr lang="zh-CN" altLang="en-US" dirty="0" smtClean="0">
                <a:latin typeface="Times New Roman" pitchFamily="18" charset="0"/>
              </a:rPr>
              <a:t>     根据故障字的数值1001，可以判断出发生错误的位是在12位码字的第1001位(即：第9位)，在这一位上排列的是数据位</a:t>
            </a:r>
            <a:r>
              <a:rPr lang="en-US" altLang="zh-CN" dirty="0" smtClean="0">
                <a:latin typeface="Times New Roman" pitchFamily="18" charset="0"/>
              </a:rPr>
              <a:t>M</a:t>
            </a:r>
            <a:r>
              <a:rPr lang="en-US" altLang="zh-CN" sz="2400" baseline="-30000" dirty="0" smtClean="0">
                <a:latin typeface="Times New Roman" pitchFamily="18" charset="0"/>
              </a:rPr>
              <a:t>5</a:t>
            </a:r>
            <a:r>
              <a:rPr lang="en-US" altLang="zh-CN" dirty="0" smtClean="0">
                <a:latin typeface="Times New Roman" pitchFamily="18" charset="0"/>
              </a:rPr>
              <a:t>，</a:t>
            </a:r>
            <a:r>
              <a:rPr lang="zh-CN" altLang="en-US" dirty="0" smtClean="0">
                <a:latin typeface="Times New Roman" pitchFamily="18" charset="0"/>
              </a:rPr>
              <a:t>所以检错正确,</a:t>
            </a:r>
            <a:endParaRPr lang="en-US" altLang="zh-CN" dirty="0" smtClean="0">
              <a:latin typeface="Times New Roman" pitchFamily="18" charset="0"/>
            </a:endParaRPr>
          </a:p>
          <a:p>
            <a:pPr marL="0" lvl="1" indent="0">
              <a:lnSpc>
                <a:spcPct val="100000"/>
              </a:lnSpc>
              <a:spcBef>
                <a:spcPts val="75"/>
              </a:spcBef>
              <a:buFontTx/>
              <a:buNone/>
            </a:pPr>
            <a:r>
              <a:rPr lang="zh-CN" altLang="en-US" dirty="0" smtClean="0">
                <a:latin typeface="Times New Roman" pitchFamily="18" charset="0"/>
              </a:rPr>
              <a:t>纠错时，只要将码字的第9位（即：第5个数据位）取反即可。</a:t>
            </a:r>
            <a:endParaRPr lang="zh-CN" altLang="en-US" sz="1800" dirty="0">
              <a:latin typeface="Times New Roman"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146" y="44624"/>
            <a:ext cx="8229600" cy="774720"/>
          </a:xfrm>
        </p:spPr>
        <p:txBody>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231265" y="764386"/>
            <a:ext cx="8507288" cy="504056"/>
          </a:xfrm>
        </p:spPr>
        <p:txBody>
          <a:bodyPr/>
          <a:lstStyle/>
          <a:p>
            <a:pPr marL="0" indent="0">
              <a:buNone/>
            </a:pPr>
            <a:r>
              <a:rPr lang="en-US" altLang="zh-CN" dirty="0" smtClean="0"/>
              <a:t>2.7.2 </a:t>
            </a:r>
            <a:r>
              <a:rPr lang="zh-CN" altLang="en-US" dirty="0"/>
              <a:t>海明</a:t>
            </a:r>
            <a:r>
              <a:rPr lang="zh-CN" altLang="en-US" dirty="0" smtClean="0"/>
              <a:t>校验码 </a:t>
            </a:r>
            <a:r>
              <a:rPr lang="en-US" altLang="zh-CN" dirty="0" smtClean="0"/>
              <a:t> </a:t>
            </a:r>
            <a:r>
              <a:rPr lang="en-US" altLang="zh-CN" dirty="0"/>
              <a:t>3.</a:t>
            </a:r>
            <a:r>
              <a:rPr lang="zh-CN" altLang="en-US" dirty="0"/>
              <a:t>校验位的生成和检错、纠错</a:t>
            </a:r>
            <a:endParaRPr lang="zh-CN" altLang="en-US" dirty="0"/>
          </a:p>
          <a:p>
            <a:pPr marL="0" indent="0">
              <a:buNone/>
            </a:pPr>
            <a:endParaRPr lang="zh-CN" altLang="en-US" dirty="0" smtClean="0"/>
          </a:p>
          <a:p>
            <a:pPr marL="0" indent="0">
              <a:buNone/>
            </a:pPr>
            <a:endParaRPr lang="zh-CN" altLang="en-US" sz="2000" b="0"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5" name="Rectangle 2"/>
          <p:cNvSpPr txBox="1">
            <a:spLocks noChangeArrowheads="1"/>
          </p:cNvSpPr>
          <p:nvPr/>
        </p:nvSpPr>
        <p:spPr bwMode="auto">
          <a:xfrm>
            <a:off x="7439751" y="857591"/>
            <a:ext cx="1704249"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3200" b="1" kern="1200">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charset="0"/>
              </a:defRPr>
            </a:lvl2pPr>
            <a:lvl3pPr algn="l" rtl="0" eaLnBrk="0" fontAlgn="base" hangingPunct="0">
              <a:lnSpc>
                <a:spcPct val="87000"/>
              </a:lnSpc>
              <a:spcBef>
                <a:spcPct val="0"/>
              </a:spcBef>
              <a:spcAft>
                <a:spcPct val="0"/>
              </a:spcAft>
              <a:defRPr sz="3200" b="1">
                <a:solidFill>
                  <a:srgbClr val="CC0000"/>
                </a:solidFill>
                <a:latin typeface="Arial" charset="0"/>
              </a:defRPr>
            </a:lvl3pPr>
            <a:lvl4pPr algn="l" rtl="0" eaLnBrk="0" fontAlgn="base" hangingPunct="0">
              <a:lnSpc>
                <a:spcPct val="87000"/>
              </a:lnSpc>
              <a:spcBef>
                <a:spcPct val="0"/>
              </a:spcBef>
              <a:spcAft>
                <a:spcPct val="0"/>
              </a:spcAft>
              <a:defRPr sz="3200" b="1">
                <a:solidFill>
                  <a:srgbClr val="CC0000"/>
                </a:solidFill>
                <a:latin typeface="Arial" charset="0"/>
              </a:defRPr>
            </a:lvl4pPr>
            <a:lvl5pPr algn="l" rtl="0" eaLnBrk="0" fontAlgn="base" hangingPunct="0">
              <a:lnSpc>
                <a:spcPct val="87000"/>
              </a:lnSpc>
              <a:spcBef>
                <a:spcPct val="0"/>
              </a:spcBef>
              <a:spcAft>
                <a:spcPct val="0"/>
              </a:spcAft>
              <a:defRPr sz="3200" b="1">
                <a:solidFill>
                  <a:srgbClr val="CC0000"/>
                </a:solidFill>
                <a:latin typeface="Arial" charset="0"/>
              </a:defRPr>
            </a:lvl5pPr>
            <a:lvl6pPr marL="457200" algn="l" rtl="0" eaLnBrk="0" fontAlgn="base" hangingPunct="0">
              <a:lnSpc>
                <a:spcPct val="87000"/>
              </a:lnSpc>
              <a:spcBef>
                <a:spcPct val="0"/>
              </a:spcBef>
              <a:spcAft>
                <a:spcPct val="0"/>
              </a:spcAft>
              <a:defRPr sz="3200" b="1">
                <a:solidFill>
                  <a:srgbClr val="CC0000"/>
                </a:solidFill>
                <a:latin typeface="Arial" charset="0"/>
              </a:defRPr>
            </a:lvl6pPr>
            <a:lvl7pPr marL="914400" algn="l" rtl="0" eaLnBrk="0" fontAlgn="base" hangingPunct="0">
              <a:lnSpc>
                <a:spcPct val="87000"/>
              </a:lnSpc>
              <a:spcBef>
                <a:spcPct val="0"/>
              </a:spcBef>
              <a:spcAft>
                <a:spcPct val="0"/>
              </a:spcAft>
              <a:defRPr sz="3200" b="1">
                <a:solidFill>
                  <a:srgbClr val="CC0000"/>
                </a:solidFill>
                <a:latin typeface="Arial" charset="0"/>
              </a:defRPr>
            </a:lvl7pPr>
            <a:lvl8pPr marL="1371600" algn="l" rtl="0" eaLnBrk="0" fontAlgn="base" hangingPunct="0">
              <a:lnSpc>
                <a:spcPct val="87000"/>
              </a:lnSpc>
              <a:spcBef>
                <a:spcPct val="0"/>
              </a:spcBef>
              <a:spcAft>
                <a:spcPct val="0"/>
              </a:spcAft>
              <a:defRPr sz="3200" b="1">
                <a:solidFill>
                  <a:srgbClr val="CC0000"/>
                </a:solidFill>
                <a:latin typeface="Arial" charset="0"/>
              </a:defRPr>
            </a:lvl8pPr>
            <a:lvl9pPr marL="1828800" algn="l" rtl="0" eaLnBrk="0" fontAlgn="base" hangingPunct="0">
              <a:lnSpc>
                <a:spcPct val="87000"/>
              </a:lnSpc>
              <a:spcBef>
                <a:spcPct val="0"/>
              </a:spcBef>
              <a:spcAft>
                <a:spcPct val="0"/>
              </a:spcAft>
              <a:defRPr sz="3200" b="1">
                <a:solidFill>
                  <a:srgbClr val="CC0000"/>
                </a:solidFill>
                <a:latin typeface="Arial" charset="0"/>
              </a:defRPr>
            </a:lvl9pPr>
          </a:lstStyle>
          <a:p>
            <a:r>
              <a:rPr lang="zh-CN" altLang="en-US" sz="2400" b="0" dirty="0">
                <a:latin typeface="微软雅黑" pitchFamily="34" charset="-122"/>
                <a:ea typeface="微软雅黑" pitchFamily="34" charset="-122"/>
              </a:rPr>
              <a:t>海</a:t>
            </a:r>
            <a:r>
              <a:rPr lang="zh-CN" altLang="en-US" sz="2400" b="0" dirty="0" smtClean="0">
                <a:latin typeface="微软雅黑" pitchFamily="34" charset="-122"/>
                <a:ea typeface="微软雅黑" pitchFamily="34" charset="-122"/>
              </a:rPr>
              <a:t>明码举例</a:t>
            </a:r>
            <a:endParaRPr lang="zh-CN" altLang="en-US" sz="2400" b="0" dirty="0" smtClean="0">
              <a:latin typeface="微软雅黑" pitchFamily="34" charset="-122"/>
              <a:ea typeface="微软雅黑" pitchFamily="34" charset="-122"/>
            </a:endParaRPr>
          </a:p>
        </p:txBody>
      </p:sp>
      <p:sp>
        <p:nvSpPr>
          <p:cNvPr id="10" name="Rectangle 3"/>
          <p:cNvSpPr txBox="1">
            <a:spLocks noChangeArrowheads="1"/>
          </p:cNvSpPr>
          <p:nvPr/>
        </p:nvSpPr>
        <p:spPr bwMode="auto">
          <a:xfrm>
            <a:off x="447289" y="1196752"/>
            <a:ext cx="8589207" cy="42354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indent="0">
              <a:spcBef>
                <a:spcPts val="60"/>
              </a:spcBef>
              <a:buFont typeface="Wingdings" charset="2"/>
              <a:buNone/>
            </a:pPr>
            <a:r>
              <a:rPr lang="zh-CN" altLang="en-US" sz="2000" dirty="0" smtClean="0">
                <a:latin typeface="Times New Roman" pitchFamily="18" charset="0"/>
              </a:rPr>
              <a:t>(3) 数据位</a:t>
            </a:r>
            <a:r>
              <a:rPr lang="en-US" altLang="zh-CN" sz="2000" dirty="0" smtClean="0">
                <a:latin typeface="Times New Roman" pitchFamily="18" charset="0"/>
              </a:rPr>
              <a:t>M’=M=01101010，</a:t>
            </a:r>
            <a:r>
              <a:rPr lang="zh-CN" altLang="en-US" sz="2000" dirty="0" smtClean="0">
                <a:latin typeface="Times New Roman" pitchFamily="18" charset="0"/>
              </a:rPr>
              <a:t>校验位</a:t>
            </a:r>
            <a:r>
              <a:rPr lang="en-US" altLang="zh-CN" sz="2000" dirty="0" smtClean="0">
                <a:latin typeface="Times New Roman" pitchFamily="18" charset="0"/>
              </a:rPr>
              <a:t>P’’= </a:t>
            </a:r>
            <a:r>
              <a:rPr lang="en-US" altLang="zh-CN" sz="2000" dirty="0" smtClean="0">
                <a:solidFill>
                  <a:srgbClr val="FF0066"/>
                </a:solidFill>
                <a:latin typeface="Times New Roman" pitchFamily="18" charset="0"/>
              </a:rPr>
              <a:t>1</a:t>
            </a:r>
            <a:r>
              <a:rPr lang="en-US" altLang="zh-CN" sz="2000" dirty="0" smtClean="0">
                <a:latin typeface="Times New Roman" pitchFamily="18" charset="0"/>
              </a:rPr>
              <a:t>011，</a:t>
            </a:r>
            <a:endParaRPr lang="en-US" altLang="zh-CN" sz="2000" dirty="0" smtClean="0">
              <a:latin typeface="Times New Roman" pitchFamily="18" charset="0"/>
            </a:endParaRPr>
          </a:p>
          <a:p>
            <a:pPr marL="0" indent="0">
              <a:spcBef>
                <a:spcPts val="60"/>
              </a:spcBef>
              <a:buFont typeface="Wingdings" charset="2"/>
              <a:buNone/>
            </a:pPr>
            <a:r>
              <a:rPr lang="zh-CN" altLang="en-US" sz="2000" dirty="0" smtClean="0">
                <a:latin typeface="Times New Roman" pitchFamily="18" charset="0"/>
              </a:rPr>
              <a:t>     即：校验码第4位(</a:t>
            </a:r>
            <a:r>
              <a:rPr lang="en-US" altLang="zh-CN" sz="2000" dirty="0" smtClean="0">
                <a:latin typeface="Times New Roman" pitchFamily="18" charset="0"/>
              </a:rPr>
              <a:t>P</a:t>
            </a:r>
            <a:r>
              <a:rPr lang="en-US" altLang="zh-CN" sz="2000" baseline="-30000" dirty="0" smtClean="0">
                <a:latin typeface="Times New Roman" pitchFamily="18" charset="0"/>
              </a:rPr>
              <a:t>4</a:t>
            </a:r>
            <a:r>
              <a:rPr lang="en-US" altLang="zh-CN" sz="2000" dirty="0" smtClean="0">
                <a:latin typeface="Times New Roman" pitchFamily="18" charset="0"/>
              </a:rPr>
              <a:t>)</a:t>
            </a:r>
            <a:r>
              <a:rPr lang="zh-CN" altLang="en-US" sz="2000" dirty="0" smtClean="0">
                <a:latin typeface="Times New Roman" pitchFamily="18" charset="0"/>
              </a:rPr>
              <a:t>错。</a:t>
            </a:r>
            <a:endParaRPr lang="zh-CN" altLang="en-US" sz="2000" dirty="0" smtClean="0">
              <a:latin typeface="Times New Roman" pitchFamily="18" charset="0"/>
            </a:endParaRPr>
          </a:p>
          <a:p>
            <a:pPr marL="0" lvl="1" indent="0">
              <a:spcBef>
                <a:spcPts val="60"/>
              </a:spcBef>
              <a:buFontTx/>
              <a:buNone/>
            </a:pPr>
            <a:r>
              <a:rPr lang="zh-CN" altLang="en-US" dirty="0" smtClean="0">
                <a:latin typeface="Times New Roman" pitchFamily="18" charset="0"/>
              </a:rPr>
              <a:t>这种情况下，因为</a:t>
            </a:r>
            <a:r>
              <a:rPr lang="en-US" altLang="zh-CN" dirty="0" smtClean="0">
                <a:latin typeface="Times New Roman" pitchFamily="18" charset="0"/>
              </a:rPr>
              <a:t>M’=M，</a:t>
            </a:r>
            <a:r>
              <a:rPr lang="zh-CN" altLang="en-US" dirty="0" smtClean="0">
                <a:latin typeface="Times New Roman" pitchFamily="18" charset="0"/>
              </a:rPr>
              <a:t>所以</a:t>
            </a:r>
            <a:r>
              <a:rPr lang="en-US" altLang="zh-CN" dirty="0" smtClean="0">
                <a:latin typeface="Times New Roman" pitchFamily="18" charset="0"/>
              </a:rPr>
              <a:t>P’= P，</a:t>
            </a:r>
            <a:r>
              <a:rPr lang="zh-CN" altLang="en-US" dirty="0" smtClean="0">
                <a:latin typeface="Times New Roman" pitchFamily="18" charset="0"/>
              </a:rPr>
              <a:t>因此故障位</a:t>
            </a:r>
            <a:r>
              <a:rPr lang="en-US" altLang="zh-CN" dirty="0" smtClean="0">
                <a:latin typeface="Times New Roman" pitchFamily="18" charset="0"/>
              </a:rPr>
              <a:t>S</a:t>
            </a:r>
            <a:r>
              <a:rPr lang="zh-CN" altLang="en-US" dirty="0" smtClean="0">
                <a:latin typeface="Times New Roman" pitchFamily="18" charset="0"/>
              </a:rPr>
              <a:t>为：</a:t>
            </a:r>
            <a:endParaRPr lang="zh-CN" altLang="en-US" dirty="0" smtClean="0">
              <a:latin typeface="Times New Roman" pitchFamily="18" charset="0"/>
            </a:endParaRPr>
          </a:p>
          <a:p>
            <a:pPr marL="0" lvl="1" indent="0">
              <a:spcBef>
                <a:spcPts val="60"/>
              </a:spcBef>
              <a:buFontTx/>
              <a:buNone/>
            </a:pPr>
            <a:r>
              <a:rPr lang="en-US" altLang="zh-CN" dirty="0" smtClean="0">
                <a:latin typeface="Times New Roman" pitchFamily="18" charset="0"/>
              </a:rPr>
              <a:t>S</a:t>
            </a:r>
            <a:r>
              <a:rPr lang="en-US" altLang="zh-CN" baseline="-30000" dirty="0" smtClean="0">
                <a:latin typeface="Times New Roman" pitchFamily="18" charset="0"/>
              </a:rPr>
              <a:t>1</a:t>
            </a:r>
            <a:r>
              <a:rPr lang="en-US" altLang="zh-CN" dirty="0" smtClean="0">
                <a:latin typeface="Times New Roman" pitchFamily="18" charset="0"/>
              </a:rPr>
              <a:t>= P</a:t>
            </a:r>
            <a:r>
              <a:rPr lang="en-US" altLang="zh-CN" baseline="-30000" dirty="0" smtClean="0">
                <a:latin typeface="Times New Roman" pitchFamily="18" charset="0"/>
              </a:rPr>
              <a:t>1 </a:t>
            </a:r>
            <a:r>
              <a:rPr lang="en-US" altLang="zh-CN" dirty="0" smtClean="0">
                <a:latin typeface="Times New Roman" pitchFamily="18" charset="0"/>
              </a:rPr>
              <a:t>’⊕ P</a:t>
            </a:r>
            <a:r>
              <a:rPr lang="en-US" altLang="zh-CN" baseline="-30000" dirty="0" smtClean="0">
                <a:latin typeface="Times New Roman" pitchFamily="18" charset="0"/>
              </a:rPr>
              <a:t>1</a:t>
            </a:r>
            <a:r>
              <a:rPr lang="en-US" altLang="zh-CN" dirty="0" smtClean="0">
                <a:latin typeface="Times New Roman" pitchFamily="18" charset="0"/>
              </a:rPr>
              <a:t>’’=</a:t>
            </a:r>
            <a:r>
              <a:rPr lang="en-US" altLang="zh-CN" baseline="-30000" dirty="0" smtClean="0">
                <a:latin typeface="Times New Roman" pitchFamily="18" charset="0"/>
              </a:rPr>
              <a:t> </a:t>
            </a:r>
            <a:r>
              <a:rPr lang="en-US" altLang="zh-CN" dirty="0" smtClean="0">
                <a:latin typeface="Times New Roman" pitchFamily="18" charset="0"/>
              </a:rPr>
              <a:t>1⊕1=0</a:t>
            </a:r>
            <a:endParaRPr lang="en-US" altLang="zh-CN" dirty="0" smtClean="0">
              <a:latin typeface="Times New Roman" pitchFamily="18" charset="0"/>
            </a:endParaRPr>
          </a:p>
          <a:p>
            <a:pPr marL="0" lvl="1" indent="0">
              <a:spcBef>
                <a:spcPts val="60"/>
              </a:spcBef>
              <a:buFontTx/>
              <a:buNone/>
            </a:pPr>
            <a:r>
              <a:rPr lang="en-US" altLang="zh-CN" dirty="0" smtClean="0">
                <a:latin typeface="Times New Roman" pitchFamily="18" charset="0"/>
              </a:rPr>
              <a:t>S</a:t>
            </a:r>
            <a:r>
              <a:rPr lang="en-US" altLang="zh-CN" baseline="-30000" dirty="0" smtClean="0">
                <a:latin typeface="Times New Roman" pitchFamily="18" charset="0"/>
              </a:rPr>
              <a:t>2</a:t>
            </a:r>
            <a:r>
              <a:rPr lang="en-US" altLang="zh-CN" dirty="0" smtClean="0">
                <a:latin typeface="Times New Roman" pitchFamily="18" charset="0"/>
              </a:rPr>
              <a:t>= P</a:t>
            </a:r>
            <a:r>
              <a:rPr lang="en-US" altLang="zh-CN" baseline="-30000" dirty="0" smtClean="0">
                <a:latin typeface="Times New Roman" pitchFamily="18" charset="0"/>
              </a:rPr>
              <a:t>2 </a:t>
            </a:r>
            <a:r>
              <a:rPr lang="en-US" altLang="zh-CN" dirty="0" smtClean="0">
                <a:latin typeface="Times New Roman" pitchFamily="18" charset="0"/>
              </a:rPr>
              <a:t>’⊕ P</a:t>
            </a:r>
            <a:r>
              <a:rPr lang="en-US" altLang="zh-CN" baseline="-30000" dirty="0" smtClean="0">
                <a:latin typeface="Times New Roman" pitchFamily="18" charset="0"/>
              </a:rPr>
              <a:t>2</a:t>
            </a:r>
            <a:r>
              <a:rPr lang="en-US" altLang="zh-CN" dirty="0" smtClean="0">
                <a:latin typeface="Times New Roman" pitchFamily="18" charset="0"/>
              </a:rPr>
              <a:t>’’=1⊕1=0</a:t>
            </a:r>
            <a:endParaRPr lang="en-US" altLang="zh-CN" dirty="0" smtClean="0">
              <a:latin typeface="Times New Roman" pitchFamily="18" charset="0"/>
            </a:endParaRPr>
          </a:p>
          <a:p>
            <a:pPr marL="0" lvl="1" indent="0">
              <a:spcBef>
                <a:spcPts val="60"/>
              </a:spcBef>
              <a:buFontTx/>
              <a:buNone/>
            </a:pPr>
            <a:r>
              <a:rPr lang="en-US" altLang="zh-CN" dirty="0" smtClean="0">
                <a:latin typeface="Times New Roman" pitchFamily="18" charset="0"/>
              </a:rPr>
              <a:t>S</a:t>
            </a:r>
            <a:r>
              <a:rPr lang="en-US" altLang="zh-CN" baseline="-30000" dirty="0" smtClean="0">
                <a:latin typeface="Times New Roman" pitchFamily="18" charset="0"/>
              </a:rPr>
              <a:t>3</a:t>
            </a:r>
            <a:r>
              <a:rPr lang="en-US" altLang="zh-CN" dirty="0" smtClean="0">
                <a:latin typeface="Times New Roman" pitchFamily="18" charset="0"/>
              </a:rPr>
              <a:t>= P</a:t>
            </a:r>
            <a:r>
              <a:rPr lang="en-US" altLang="zh-CN" baseline="-30000" dirty="0" smtClean="0">
                <a:latin typeface="Times New Roman" pitchFamily="18" charset="0"/>
              </a:rPr>
              <a:t>3 </a:t>
            </a:r>
            <a:r>
              <a:rPr lang="en-US" altLang="zh-CN" dirty="0" smtClean="0">
                <a:latin typeface="Times New Roman" pitchFamily="18" charset="0"/>
              </a:rPr>
              <a:t>’⊕ P</a:t>
            </a:r>
            <a:r>
              <a:rPr lang="en-US" altLang="zh-CN" baseline="-30000" dirty="0" smtClean="0">
                <a:latin typeface="Times New Roman" pitchFamily="18" charset="0"/>
              </a:rPr>
              <a:t>3</a:t>
            </a:r>
            <a:r>
              <a:rPr lang="en-US" altLang="zh-CN" dirty="0" smtClean="0">
                <a:latin typeface="Times New Roman" pitchFamily="18" charset="0"/>
              </a:rPr>
              <a:t>’’=0⊕0=0</a:t>
            </a:r>
            <a:endParaRPr lang="en-US" altLang="zh-CN" dirty="0" smtClean="0">
              <a:latin typeface="Times New Roman" pitchFamily="18" charset="0"/>
            </a:endParaRPr>
          </a:p>
          <a:p>
            <a:pPr marL="0" lvl="1" indent="0">
              <a:spcBef>
                <a:spcPts val="60"/>
              </a:spcBef>
              <a:buFontTx/>
              <a:buNone/>
            </a:pPr>
            <a:r>
              <a:rPr lang="en-US" altLang="zh-CN" dirty="0" smtClean="0">
                <a:latin typeface="Times New Roman" pitchFamily="18" charset="0"/>
              </a:rPr>
              <a:t>S</a:t>
            </a:r>
            <a:r>
              <a:rPr lang="en-US" altLang="zh-CN" baseline="-30000" dirty="0" smtClean="0">
                <a:latin typeface="Times New Roman" pitchFamily="18" charset="0"/>
              </a:rPr>
              <a:t>4</a:t>
            </a:r>
            <a:r>
              <a:rPr lang="en-US" altLang="zh-CN" dirty="0" smtClean="0">
                <a:latin typeface="Times New Roman" pitchFamily="18" charset="0"/>
              </a:rPr>
              <a:t>= P</a:t>
            </a:r>
            <a:r>
              <a:rPr lang="en-US" altLang="zh-CN" baseline="-30000" dirty="0" smtClean="0">
                <a:latin typeface="Times New Roman" pitchFamily="18" charset="0"/>
              </a:rPr>
              <a:t>4 </a:t>
            </a:r>
            <a:r>
              <a:rPr lang="en-US" altLang="zh-CN" dirty="0" smtClean="0">
                <a:latin typeface="Times New Roman" pitchFamily="18" charset="0"/>
              </a:rPr>
              <a:t>’⊕ P</a:t>
            </a:r>
            <a:r>
              <a:rPr lang="en-US" altLang="zh-CN" baseline="-30000" dirty="0" smtClean="0">
                <a:latin typeface="Times New Roman" pitchFamily="18" charset="0"/>
              </a:rPr>
              <a:t>4</a:t>
            </a:r>
            <a:r>
              <a:rPr lang="en-US" altLang="zh-CN" dirty="0" smtClean="0">
                <a:latin typeface="Times New Roman" pitchFamily="18" charset="0"/>
              </a:rPr>
              <a:t>’’=0⊕1=1</a:t>
            </a:r>
            <a:endParaRPr lang="en-US" altLang="zh-CN" dirty="0" smtClean="0">
              <a:latin typeface="Times New Roman" pitchFamily="18" charset="0"/>
            </a:endParaRPr>
          </a:p>
          <a:p>
            <a:pPr marL="0" lvl="1" indent="0">
              <a:spcBef>
                <a:spcPts val="60"/>
              </a:spcBef>
              <a:buFontTx/>
              <a:buNone/>
            </a:pPr>
            <a:r>
              <a:rPr lang="zh-CN" altLang="en-US" dirty="0" smtClean="0">
                <a:latin typeface="Times New Roman" pitchFamily="18" charset="0"/>
              </a:rPr>
              <a:t>     根据故障字的数值1000，可以判断出发生错误的位是在12位码字的第1000位(即：第8位)，在这一位上排列</a:t>
            </a:r>
            <a:r>
              <a:rPr lang="zh-CN" altLang="en-US" dirty="0" smtClean="0"/>
              <a:t>的是校验位</a:t>
            </a:r>
            <a:r>
              <a:rPr lang="en-US" altLang="zh-CN" dirty="0" smtClean="0"/>
              <a:t>P</a:t>
            </a:r>
            <a:r>
              <a:rPr lang="en-US" altLang="zh-CN" baseline="-30000" dirty="0" smtClean="0"/>
              <a:t>4</a:t>
            </a:r>
            <a:r>
              <a:rPr lang="en-US" altLang="zh-CN" dirty="0" smtClean="0"/>
              <a:t>，</a:t>
            </a:r>
            <a:r>
              <a:rPr lang="zh-CN" altLang="en-US" dirty="0" smtClean="0"/>
              <a:t>所以检错正确，不需纠错。</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5"/>
          <p:cNvSpPr>
            <a:spLocks noChangeArrowheads="1"/>
          </p:cNvSpPr>
          <p:nvPr/>
        </p:nvSpPr>
        <p:spPr bwMode="auto">
          <a:xfrm>
            <a:off x="657224" y="863600"/>
            <a:ext cx="84867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nSpc>
                <a:spcPct val="100000"/>
              </a:lnSpc>
              <a:spcBef>
                <a:spcPct val="0"/>
              </a:spcBef>
              <a:buFontTx/>
              <a:buNone/>
            </a:pPr>
            <a:r>
              <a:rPr lang="en-US" altLang="zh-CN" sz="1800" b="0" dirty="0" smtClean="0"/>
              <a:t>15</a:t>
            </a:r>
            <a:r>
              <a:rPr lang="en-US" altLang="zh-CN" sz="1800" b="0" dirty="0"/>
              <a:t>. </a:t>
            </a:r>
            <a:r>
              <a:rPr lang="zh-CN" altLang="en-US" sz="1800" b="0" dirty="0"/>
              <a:t>用海明码对长度为</a:t>
            </a:r>
            <a:r>
              <a:rPr lang="en-US" altLang="zh-CN" sz="1800" b="0" dirty="0"/>
              <a:t>8</a:t>
            </a:r>
            <a:r>
              <a:rPr lang="zh-CN" altLang="en-US" sz="1800" b="0" dirty="0"/>
              <a:t>位的数据进行检</a:t>
            </a:r>
            <a:r>
              <a:rPr lang="en-US" altLang="zh-CN" sz="1800" b="0" dirty="0"/>
              <a:t>/</a:t>
            </a:r>
            <a:r>
              <a:rPr lang="zh-CN" altLang="en-US" sz="1800" b="0" dirty="0"/>
              <a:t>纠错时，若能纠正一位错。则校验位数至少为</a:t>
            </a:r>
            <a:endParaRPr lang="zh-CN" altLang="en-US" sz="1800" b="0" dirty="0"/>
          </a:p>
          <a:p>
            <a:pPr>
              <a:lnSpc>
                <a:spcPct val="100000"/>
              </a:lnSpc>
              <a:spcBef>
                <a:spcPct val="0"/>
              </a:spcBef>
              <a:buFontTx/>
              <a:buNone/>
            </a:pPr>
            <a:r>
              <a:rPr lang="en-US" altLang="zh-CN" sz="1800" b="0" dirty="0"/>
              <a:t>A. 2          B. 3            C. 4           D. 5 </a:t>
            </a:r>
            <a:endParaRPr lang="en-US" altLang="zh-CN" sz="1800" b="0" dirty="0"/>
          </a:p>
        </p:txBody>
      </p:sp>
      <p:pic>
        <p:nvPicPr>
          <p:cNvPr id="3"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2060848"/>
            <a:ext cx="738187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107504" y="130721"/>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itchFamily="2"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2" charset="-122"/>
              </a:defRPr>
            </a:lvl2pPr>
            <a:lvl3pPr algn="ctr" rtl="0" eaLnBrk="0" fontAlgn="base" hangingPunct="0">
              <a:spcBef>
                <a:spcPct val="0"/>
              </a:spcBef>
              <a:spcAft>
                <a:spcPct val="0"/>
              </a:spcAft>
              <a:defRPr sz="4000" b="1">
                <a:solidFill>
                  <a:srgbClr val="CC3300"/>
                </a:solidFill>
                <a:latin typeface="Arial" charset="0"/>
                <a:ea typeface="黑体" pitchFamily="2" charset="-122"/>
              </a:defRPr>
            </a:lvl3pPr>
            <a:lvl4pPr algn="ctr" rtl="0" eaLnBrk="0" fontAlgn="base" hangingPunct="0">
              <a:spcBef>
                <a:spcPct val="0"/>
              </a:spcBef>
              <a:spcAft>
                <a:spcPct val="0"/>
              </a:spcAft>
              <a:defRPr sz="4000" b="1">
                <a:solidFill>
                  <a:srgbClr val="CC3300"/>
                </a:solidFill>
                <a:latin typeface="Arial" charset="0"/>
                <a:ea typeface="黑体" pitchFamily="2" charset="-122"/>
              </a:defRPr>
            </a:lvl4pPr>
            <a:lvl5pPr algn="ctr" rtl="0" eaLnBrk="0" fontAlgn="base" hangingPunct="0">
              <a:spcBef>
                <a:spcPct val="0"/>
              </a:spcBef>
              <a:spcAft>
                <a:spcPct val="0"/>
              </a:spcAft>
              <a:defRPr sz="4000" b="1">
                <a:solidFill>
                  <a:srgbClr val="CC3300"/>
                </a:solidFill>
                <a:latin typeface="Arial" charset="0"/>
                <a:ea typeface="黑体" pitchFamily="2" charset="-122"/>
              </a:defRPr>
            </a:lvl5pPr>
            <a:lvl6pPr marL="457200" algn="ctr" rtl="0" fontAlgn="base">
              <a:spcBef>
                <a:spcPct val="0"/>
              </a:spcBef>
              <a:spcAft>
                <a:spcPct val="0"/>
              </a:spcAft>
              <a:defRPr sz="4000" b="1">
                <a:solidFill>
                  <a:srgbClr val="CC3300"/>
                </a:solidFill>
                <a:latin typeface="Arial" charset="0"/>
                <a:ea typeface="宋体" charset="-122"/>
              </a:defRPr>
            </a:lvl6pPr>
            <a:lvl7pPr marL="914400" algn="ctr" rtl="0" fontAlgn="base">
              <a:spcBef>
                <a:spcPct val="0"/>
              </a:spcBef>
              <a:spcAft>
                <a:spcPct val="0"/>
              </a:spcAft>
              <a:defRPr sz="4000" b="1">
                <a:solidFill>
                  <a:srgbClr val="CC3300"/>
                </a:solidFill>
                <a:latin typeface="Arial" charset="0"/>
                <a:ea typeface="宋体" charset="-122"/>
              </a:defRPr>
            </a:lvl7pPr>
            <a:lvl8pPr marL="1371600" algn="ctr" rtl="0" fontAlgn="base">
              <a:spcBef>
                <a:spcPct val="0"/>
              </a:spcBef>
              <a:spcAft>
                <a:spcPct val="0"/>
              </a:spcAft>
              <a:defRPr sz="4000" b="1">
                <a:solidFill>
                  <a:srgbClr val="CC3300"/>
                </a:solidFill>
                <a:latin typeface="Arial" charset="0"/>
                <a:ea typeface="宋体" charset="-122"/>
              </a:defRPr>
            </a:lvl8pPr>
            <a:lvl9pPr marL="1828800" algn="ctr" rtl="0" fontAlgn="base">
              <a:spcBef>
                <a:spcPct val="0"/>
              </a:spcBef>
              <a:spcAft>
                <a:spcPct val="0"/>
              </a:spcAft>
              <a:defRPr sz="4000" b="1">
                <a:solidFill>
                  <a:srgbClr val="CC3300"/>
                </a:solidFill>
                <a:latin typeface="Arial" charset="0"/>
                <a:ea typeface="宋体" charset="-122"/>
              </a:defRPr>
            </a:lvl9pPr>
          </a:lstStyle>
          <a:p>
            <a:pPr algn="l">
              <a:defRPr/>
            </a:pPr>
            <a:r>
              <a:rPr lang="en-US" altLang="zh-CN" kern="0" dirty="0" smtClean="0">
                <a:solidFill>
                  <a:srgbClr val="FF0000"/>
                </a:solidFill>
                <a:latin typeface="Comic Sans MS" pitchFamily="2" charset="0"/>
              </a:rPr>
              <a:t>2013</a:t>
            </a:r>
            <a:r>
              <a:rPr lang="zh-CN" altLang="en-US" kern="0" dirty="0" smtClean="0">
                <a:solidFill>
                  <a:srgbClr val="FF0000"/>
                </a:solidFill>
                <a:latin typeface="Comic Sans MS" pitchFamily="2" charset="0"/>
              </a:rPr>
              <a:t>考研题</a:t>
            </a:r>
            <a:endParaRPr lang="zh-CN" altLang="en-US" kern="0" dirty="0" smtClean="0">
              <a:solidFill>
                <a:srgbClr val="FF0000"/>
              </a:solidFill>
              <a:latin typeface="Comic Sans M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146" y="44624"/>
            <a:ext cx="8229600" cy="774720"/>
          </a:xfrm>
        </p:spPr>
        <p:txBody>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231265" y="764386"/>
            <a:ext cx="8507288" cy="504056"/>
          </a:xfrm>
        </p:spPr>
        <p:txBody>
          <a:bodyPr/>
          <a:lstStyle/>
          <a:p>
            <a:pPr marL="0" indent="0">
              <a:buNone/>
            </a:pPr>
            <a:r>
              <a:rPr lang="en-US" altLang="zh-CN" dirty="0" smtClean="0"/>
              <a:t>2.7.3 </a:t>
            </a:r>
            <a:r>
              <a:rPr lang="zh-CN" altLang="en-US" dirty="0" smtClean="0"/>
              <a:t>循环冗余校验码（自学）</a:t>
            </a:r>
            <a:endParaRPr lang="zh-CN" altLang="en-US" dirty="0" smtClean="0"/>
          </a:p>
          <a:p>
            <a:pPr marL="0" indent="0">
              <a:buNone/>
            </a:pPr>
            <a:endParaRPr lang="zh-CN" altLang="en-US" sz="2000" b="0"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Rectangle 3"/>
          <p:cNvSpPr txBox="1">
            <a:spLocks noChangeArrowheads="1"/>
          </p:cNvSpPr>
          <p:nvPr/>
        </p:nvSpPr>
        <p:spPr bwMode="auto">
          <a:xfrm>
            <a:off x="257396" y="1268760"/>
            <a:ext cx="8455025" cy="43204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a:lnSpc>
                <a:spcPct val="125000"/>
              </a:lnSpc>
              <a:spcBef>
                <a:spcPct val="25000"/>
              </a:spcBef>
            </a:pPr>
            <a:r>
              <a:rPr lang="zh-CN" altLang="en-US" sz="2000" dirty="0" smtClean="0">
                <a:latin typeface="Times New Roman" pitchFamily="18" charset="0"/>
              </a:rPr>
              <a:t>循环冗余校验码（</a:t>
            </a:r>
            <a:r>
              <a:rPr lang="en-US" altLang="zh-CN" sz="2000" dirty="0" smtClean="0">
                <a:latin typeface="Times New Roman" pitchFamily="18" charset="0"/>
              </a:rPr>
              <a:t>Cyclic Redundancy Check），</a:t>
            </a:r>
            <a:r>
              <a:rPr lang="zh-CN" altLang="en-US" sz="2000" dirty="0" smtClean="0">
                <a:latin typeface="Times New Roman" pitchFamily="18" charset="0"/>
              </a:rPr>
              <a:t>简称</a:t>
            </a:r>
            <a:r>
              <a:rPr lang="en-US" altLang="zh-CN" sz="2000" dirty="0" smtClean="0">
                <a:latin typeface="Times New Roman" pitchFamily="18" charset="0"/>
              </a:rPr>
              <a:t>CRC</a:t>
            </a:r>
            <a:r>
              <a:rPr lang="zh-CN" altLang="en-US" sz="2000" dirty="0" smtClean="0">
                <a:latin typeface="Times New Roman" pitchFamily="18" charset="0"/>
              </a:rPr>
              <a:t>码</a:t>
            </a:r>
            <a:endParaRPr lang="zh-CN" altLang="en-US" sz="2000" dirty="0" smtClean="0">
              <a:latin typeface="Times New Roman" pitchFamily="18" charset="0"/>
            </a:endParaRPr>
          </a:p>
          <a:p>
            <a:pPr lvl="1">
              <a:lnSpc>
                <a:spcPct val="125000"/>
              </a:lnSpc>
              <a:spcBef>
                <a:spcPct val="25000"/>
              </a:spcBef>
            </a:pPr>
            <a:r>
              <a:rPr lang="zh-CN" altLang="en-US" dirty="0" smtClean="0">
                <a:latin typeface="Times New Roman" pitchFamily="18" charset="0"/>
              </a:rPr>
              <a:t>具很强的检错、纠错能力。</a:t>
            </a:r>
            <a:endParaRPr lang="zh-CN" altLang="en-US" dirty="0" smtClean="0">
              <a:latin typeface="Times New Roman" pitchFamily="18" charset="0"/>
            </a:endParaRPr>
          </a:p>
          <a:p>
            <a:pPr lvl="1">
              <a:lnSpc>
                <a:spcPct val="125000"/>
              </a:lnSpc>
              <a:spcBef>
                <a:spcPct val="25000"/>
              </a:spcBef>
            </a:pPr>
            <a:r>
              <a:rPr lang="zh-CN" altLang="en-US" dirty="0" smtClean="0">
                <a:latin typeface="Times New Roman" pitchFamily="18" charset="0"/>
              </a:rPr>
              <a:t>用于大批量数据存储和传送</a:t>
            </a:r>
            <a:r>
              <a:rPr lang="zh-CN" altLang="en-US" dirty="0" smtClean="0">
                <a:solidFill>
                  <a:srgbClr val="006600"/>
                </a:solidFill>
                <a:latin typeface="Times New Roman" pitchFamily="18" charset="0"/>
              </a:rPr>
              <a:t>(如：外存和通信)</a:t>
            </a:r>
            <a:r>
              <a:rPr lang="zh-CN" altLang="en-US" dirty="0" smtClean="0">
                <a:latin typeface="Times New Roman" pitchFamily="18" charset="0"/>
              </a:rPr>
              <a:t>中的数据校验。</a:t>
            </a:r>
            <a:endParaRPr lang="zh-CN" altLang="en-US" dirty="0" smtClean="0">
              <a:latin typeface="Times New Roman" pitchFamily="18" charset="0"/>
            </a:endParaRPr>
          </a:p>
          <a:p>
            <a:pPr lvl="1">
              <a:lnSpc>
                <a:spcPct val="125000"/>
              </a:lnSpc>
              <a:spcBef>
                <a:spcPct val="25000"/>
              </a:spcBef>
              <a:buFontTx/>
              <a:buNone/>
            </a:pPr>
            <a:r>
              <a:rPr lang="zh-CN" altLang="en-US" sz="1800" dirty="0" smtClean="0">
                <a:latin typeface="Times New Roman" pitchFamily="18" charset="0"/>
              </a:rPr>
              <a:t>     </a:t>
            </a:r>
            <a:r>
              <a:rPr lang="zh-CN" altLang="en-US" sz="1800" dirty="0" smtClean="0">
                <a:solidFill>
                  <a:srgbClr val="006600"/>
                </a:solidFill>
                <a:latin typeface="Times New Roman" pitchFamily="18" charset="0"/>
              </a:rPr>
              <a:t>奇偶校验码是在每个字符信息后增加一位校验位进行数据校验的，这样对大批量传输数据进行校验时，会增加大量的额外开销，尤其是在网络通信中，传输的数据信息都是二进制比特流，因而没有必要将数据再分解成一个个字符，也就无法采用奇偶校验码，因此，通常采用</a:t>
            </a:r>
            <a:r>
              <a:rPr lang="en-US" altLang="zh-CN" sz="1800" dirty="0" smtClean="0">
                <a:solidFill>
                  <a:srgbClr val="006600"/>
                </a:solidFill>
                <a:latin typeface="Times New Roman" pitchFamily="18" charset="0"/>
              </a:rPr>
              <a:t>CRC</a:t>
            </a:r>
            <a:r>
              <a:rPr lang="zh-CN" altLang="en-US" sz="1800" dirty="0" smtClean="0">
                <a:solidFill>
                  <a:srgbClr val="006600"/>
                </a:solidFill>
                <a:latin typeface="Times New Roman" pitchFamily="18" charset="0"/>
              </a:rPr>
              <a:t>码进行校验。</a:t>
            </a:r>
            <a:endParaRPr lang="zh-CN" altLang="en-US" sz="1800" dirty="0" smtClean="0">
              <a:solidFill>
                <a:srgbClr val="006600"/>
              </a:solidFill>
              <a:latin typeface="Times New Roman" pitchFamily="18" charset="0"/>
            </a:endParaRPr>
          </a:p>
          <a:p>
            <a:pPr lvl="1">
              <a:lnSpc>
                <a:spcPct val="125000"/>
              </a:lnSpc>
              <a:spcBef>
                <a:spcPct val="25000"/>
              </a:spcBef>
            </a:pPr>
            <a:r>
              <a:rPr lang="zh-CN" altLang="en-US" dirty="0" smtClean="0">
                <a:latin typeface="Times New Roman" pitchFamily="18" charset="0"/>
              </a:rPr>
              <a:t>通过某种数学运算来建立数据和校验位之间的约定关系。</a:t>
            </a:r>
            <a:endParaRPr lang="zh-CN" altLang="en-US" dirty="0" smtClean="0">
              <a:latin typeface="Times New Roman" pitchFamily="18" charset="0"/>
            </a:endParaRPr>
          </a:p>
          <a:p>
            <a:pPr lvl="1">
              <a:lnSpc>
                <a:spcPct val="125000"/>
              </a:lnSpc>
              <a:spcBef>
                <a:spcPct val="25000"/>
              </a:spcBef>
              <a:buFontTx/>
              <a:buNone/>
            </a:pPr>
            <a:r>
              <a:rPr lang="zh-CN" altLang="en-US" dirty="0" smtClean="0">
                <a:latin typeface="Times New Roman" pitchFamily="18" charset="0"/>
              </a:rPr>
              <a:t>      </a:t>
            </a:r>
            <a:r>
              <a:rPr lang="zh-CN" altLang="en-US" dirty="0" smtClean="0">
                <a:solidFill>
                  <a:srgbClr val="006600"/>
                </a:solidFill>
                <a:latin typeface="Times New Roman" pitchFamily="18" charset="0"/>
              </a:rPr>
              <a:t>奇偶校验码和海明校验码都是以奇偶检测为手段的</a:t>
            </a:r>
            <a:r>
              <a:rPr lang="zh-CN" altLang="en-US" dirty="0" smtClean="0">
                <a:solidFill>
                  <a:srgbClr val="006600"/>
                </a:solidFill>
              </a:rPr>
              <a:t>。</a:t>
            </a:r>
            <a:endParaRPr lang="zh-CN" altLang="en-US"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linds(horizontal)">
                                      <p:cBhvr>
                                        <p:cTn id="1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146" y="44624"/>
            <a:ext cx="8229600" cy="774720"/>
          </a:xfrm>
        </p:spPr>
        <p:txBody>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79512" y="764386"/>
            <a:ext cx="8507288" cy="504056"/>
          </a:xfrm>
        </p:spPr>
        <p:txBody>
          <a:bodyPr/>
          <a:lstStyle/>
          <a:p>
            <a:pPr marL="0" indent="0">
              <a:buNone/>
            </a:pPr>
            <a:r>
              <a:rPr lang="en-US" altLang="zh-CN" dirty="0" smtClean="0"/>
              <a:t>2.7.3 </a:t>
            </a:r>
            <a:r>
              <a:rPr lang="zh-CN" altLang="en-US" dirty="0" smtClean="0"/>
              <a:t>循环冗余校验码  </a:t>
            </a:r>
            <a:r>
              <a:rPr lang="en-US" altLang="zh-CN" dirty="0" smtClean="0"/>
              <a:t>1. CRC</a:t>
            </a:r>
            <a:r>
              <a:rPr lang="zh-CN" altLang="en-US" dirty="0" smtClean="0"/>
              <a:t>码的检错方法</a:t>
            </a:r>
            <a:endParaRPr lang="zh-CN" altLang="en-US" dirty="0" smtClean="0"/>
          </a:p>
          <a:p>
            <a:pPr marL="0" indent="0">
              <a:buNone/>
            </a:pPr>
            <a:endParaRPr lang="zh-CN" altLang="en-US" sz="2000" b="0"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Rectangle 3"/>
          <p:cNvSpPr txBox="1">
            <a:spLocks noChangeArrowheads="1"/>
          </p:cNvSpPr>
          <p:nvPr/>
        </p:nvSpPr>
        <p:spPr bwMode="auto">
          <a:xfrm>
            <a:off x="179512" y="1196752"/>
            <a:ext cx="8712968" cy="374441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a:lnSpc>
                <a:spcPct val="125000"/>
              </a:lnSpc>
              <a:spcBef>
                <a:spcPts val="240"/>
              </a:spcBef>
            </a:pPr>
            <a:r>
              <a:rPr lang="en-US" altLang="zh-CN" sz="2000" dirty="0" smtClean="0">
                <a:latin typeface="华文新魏" pitchFamily="2" charset="-122"/>
              </a:rPr>
              <a:t>  </a:t>
            </a:r>
            <a:r>
              <a:rPr lang="zh-CN" altLang="en-US" sz="2000" dirty="0" smtClean="0">
                <a:solidFill>
                  <a:srgbClr val="000099"/>
                </a:solidFill>
              </a:rPr>
              <a:t>基本思想：</a:t>
            </a:r>
            <a:endParaRPr lang="zh-CN" altLang="en-US" sz="2000" dirty="0" smtClean="0">
              <a:solidFill>
                <a:srgbClr val="000099"/>
              </a:solidFill>
            </a:endParaRPr>
          </a:p>
          <a:p>
            <a:pPr lvl="1">
              <a:lnSpc>
                <a:spcPct val="125000"/>
              </a:lnSpc>
              <a:spcBef>
                <a:spcPts val="240"/>
              </a:spcBef>
            </a:pPr>
            <a:r>
              <a:rPr lang="zh-CN" altLang="en-US" sz="1800" dirty="0" smtClean="0"/>
              <a:t>假设要进行校验的数据信息</a:t>
            </a:r>
            <a:r>
              <a:rPr lang="en-US" altLang="zh-CN" sz="1800" dirty="0" smtClean="0">
                <a:solidFill>
                  <a:srgbClr val="CC0000"/>
                </a:solidFill>
              </a:rPr>
              <a:t>M(x)</a:t>
            </a:r>
            <a:r>
              <a:rPr lang="zh-CN" altLang="en-US" sz="1800" dirty="0" smtClean="0">
                <a:solidFill>
                  <a:srgbClr val="CC0000"/>
                </a:solidFill>
              </a:rPr>
              <a:t>为一个</a:t>
            </a:r>
            <a:r>
              <a:rPr lang="en-US" altLang="zh-CN" sz="1800" dirty="0" smtClean="0">
                <a:solidFill>
                  <a:srgbClr val="CC0000"/>
                </a:solidFill>
              </a:rPr>
              <a:t>n</a:t>
            </a:r>
            <a:r>
              <a:rPr lang="zh-CN" altLang="en-US" sz="1800" dirty="0" smtClean="0">
                <a:solidFill>
                  <a:srgbClr val="CC0000"/>
                </a:solidFill>
              </a:rPr>
              <a:t>位的二进制数据</a:t>
            </a:r>
            <a:r>
              <a:rPr lang="zh-CN" altLang="en-US" sz="1800" dirty="0" smtClean="0"/>
              <a:t>，将</a:t>
            </a:r>
            <a:r>
              <a:rPr lang="en-US" altLang="zh-CN" sz="1800" dirty="0" smtClean="0"/>
              <a:t>M(x)</a:t>
            </a:r>
            <a:r>
              <a:rPr lang="zh-CN" altLang="en-US" sz="1800" dirty="0" smtClean="0"/>
              <a:t>左移</a:t>
            </a:r>
            <a:r>
              <a:rPr lang="en-US" altLang="zh-CN" sz="1800" dirty="0" smtClean="0"/>
              <a:t>k</a:t>
            </a:r>
            <a:r>
              <a:rPr lang="zh-CN" altLang="en-US" sz="1800" dirty="0" smtClean="0"/>
              <a:t>位后，用一个约定的“生成多项式”</a:t>
            </a:r>
            <a:r>
              <a:rPr lang="en-US" altLang="zh-CN" sz="1800" dirty="0" smtClean="0"/>
              <a:t>G(x)</a:t>
            </a:r>
            <a:r>
              <a:rPr lang="zh-CN" altLang="en-US" sz="1800" dirty="0" smtClean="0"/>
              <a:t>相除，</a:t>
            </a:r>
            <a:r>
              <a:rPr lang="en-US" altLang="zh-CN" sz="1800" dirty="0" smtClean="0">
                <a:solidFill>
                  <a:srgbClr val="CC0000"/>
                </a:solidFill>
              </a:rPr>
              <a:t>G(x)</a:t>
            </a:r>
            <a:r>
              <a:rPr lang="zh-CN" altLang="en-US" sz="1800" dirty="0" smtClean="0">
                <a:solidFill>
                  <a:srgbClr val="CC0000"/>
                </a:solidFill>
              </a:rPr>
              <a:t>是一个</a:t>
            </a:r>
            <a:r>
              <a:rPr lang="en-US" altLang="zh-CN" sz="1800" dirty="0" smtClean="0">
                <a:solidFill>
                  <a:srgbClr val="CC0000"/>
                </a:solidFill>
              </a:rPr>
              <a:t>k+1</a:t>
            </a:r>
            <a:r>
              <a:rPr lang="zh-CN" altLang="en-US" sz="1800" dirty="0" smtClean="0">
                <a:solidFill>
                  <a:srgbClr val="CC0000"/>
                </a:solidFill>
              </a:rPr>
              <a:t>位的二进制数</a:t>
            </a:r>
            <a:r>
              <a:rPr lang="zh-CN" altLang="en-US" sz="1800" dirty="0" smtClean="0"/>
              <a:t>，相除后得到的</a:t>
            </a:r>
            <a:r>
              <a:rPr lang="en-US" altLang="zh-CN" sz="1800" dirty="0" smtClean="0"/>
              <a:t>k</a:t>
            </a:r>
            <a:r>
              <a:rPr lang="zh-CN" altLang="en-US" sz="1800" dirty="0" smtClean="0"/>
              <a:t>位余数就是校验位。这些校验位拼接到</a:t>
            </a:r>
            <a:r>
              <a:rPr lang="en-US" altLang="zh-CN" sz="1800" dirty="0" smtClean="0"/>
              <a:t>M(x)</a:t>
            </a:r>
            <a:r>
              <a:rPr lang="zh-CN" altLang="en-US" sz="1800" dirty="0" smtClean="0"/>
              <a:t>的</a:t>
            </a:r>
            <a:r>
              <a:rPr lang="en-US" altLang="zh-CN" sz="1800" dirty="0" smtClean="0"/>
              <a:t>n</a:t>
            </a:r>
            <a:r>
              <a:rPr lang="zh-CN" altLang="en-US" sz="1800" dirty="0" smtClean="0"/>
              <a:t>位数据后面，形成一个</a:t>
            </a:r>
            <a:r>
              <a:rPr lang="en-US" altLang="zh-CN" sz="1800" dirty="0" err="1" smtClean="0"/>
              <a:t>n+k</a:t>
            </a:r>
            <a:r>
              <a:rPr lang="zh-CN" altLang="en-US" sz="1800" dirty="0" smtClean="0"/>
              <a:t>位的代码，我们称这个代码为循环冗余校验 </a:t>
            </a:r>
            <a:r>
              <a:rPr lang="en-US" altLang="zh-CN" sz="1800" dirty="0" smtClean="0"/>
              <a:t>( CRC ) </a:t>
            </a:r>
            <a:r>
              <a:rPr lang="zh-CN" altLang="en-US" sz="1800" dirty="0" smtClean="0"/>
              <a:t>码，也称</a:t>
            </a:r>
            <a:endParaRPr lang="zh-CN" altLang="en-US" sz="1800" dirty="0" smtClean="0"/>
          </a:p>
          <a:p>
            <a:pPr lvl="1">
              <a:lnSpc>
                <a:spcPct val="125000"/>
              </a:lnSpc>
              <a:spcBef>
                <a:spcPts val="240"/>
              </a:spcBef>
              <a:buFontTx/>
              <a:buNone/>
            </a:pPr>
            <a:r>
              <a:rPr lang="zh-CN" altLang="en-US" sz="1800" dirty="0" smtClean="0"/>
              <a:t>   （</a:t>
            </a:r>
            <a:r>
              <a:rPr lang="en-US" altLang="zh-CN" sz="1800" dirty="0" err="1" smtClean="0"/>
              <a:t>n+k,n</a:t>
            </a:r>
            <a:r>
              <a:rPr lang="en-US" altLang="zh-CN" sz="1800" dirty="0" smtClean="0"/>
              <a:t>）</a:t>
            </a:r>
            <a:r>
              <a:rPr lang="zh-CN" altLang="en-US" sz="1800" dirty="0" smtClean="0"/>
              <a:t>码。</a:t>
            </a:r>
            <a:endParaRPr lang="zh-CN" altLang="en-US" sz="1800" dirty="0" smtClean="0"/>
          </a:p>
          <a:p>
            <a:pPr lvl="1">
              <a:lnSpc>
                <a:spcPct val="125000"/>
              </a:lnSpc>
              <a:spcBef>
                <a:spcPts val="240"/>
              </a:spcBef>
            </a:pPr>
            <a:r>
              <a:rPr lang="zh-CN" altLang="en-US" sz="1800" dirty="0" smtClean="0"/>
              <a:t>一个</a:t>
            </a:r>
            <a:r>
              <a:rPr lang="en-US" altLang="zh-CN" sz="1800" dirty="0" smtClean="0">
                <a:solidFill>
                  <a:srgbClr val="CC0000"/>
                </a:solidFill>
              </a:rPr>
              <a:t>CRC</a:t>
            </a:r>
            <a:r>
              <a:rPr lang="zh-CN" altLang="en-US" sz="1800" dirty="0" smtClean="0">
                <a:solidFill>
                  <a:srgbClr val="CC0000"/>
                </a:solidFill>
              </a:rPr>
              <a:t>码一定能被生成多项式整除</a:t>
            </a:r>
            <a:r>
              <a:rPr lang="zh-CN" altLang="en-US" sz="1800" dirty="0" smtClean="0"/>
              <a:t>，所以当数据和校验位一起送到接受端后，只要将接受到的数据和校验位用同样的生成多项式相除，如果正好除尽，表明没有发生错误；若除不尽，则表明某些数据位发生了错误。</a:t>
            </a:r>
            <a:endParaRPr lang="zh-CN" altLang="en-US" sz="1800" dirty="0"/>
          </a:p>
        </p:txBody>
      </p:sp>
      <p:grpSp>
        <p:nvGrpSpPr>
          <p:cNvPr id="10" name="组合 9"/>
          <p:cNvGrpSpPr/>
          <p:nvPr/>
        </p:nvGrpSpPr>
        <p:grpSpPr>
          <a:xfrm>
            <a:off x="1106488" y="4634061"/>
            <a:ext cx="6624637" cy="1819275"/>
            <a:chOff x="1106488" y="4713288"/>
            <a:chExt cx="6624637" cy="1819275"/>
          </a:xfrm>
        </p:grpSpPr>
        <p:sp>
          <p:nvSpPr>
            <p:cNvPr id="11" name="Rectangle 4"/>
            <p:cNvSpPr>
              <a:spLocks noChangeArrowheads="1"/>
            </p:cNvSpPr>
            <p:nvPr/>
          </p:nvSpPr>
          <p:spPr bwMode="auto">
            <a:xfrm>
              <a:off x="1106488" y="4713288"/>
              <a:ext cx="6604000" cy="5826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Line 5"/>
            <p:cNvSpPr>
              <a:spLocks noChangeShapeType="1"/>
            </p:cNvSpPr>
            <p:nvPr/>
          </p:nvSpPr>
          <p:spPr bwMode="auto">
            <a:xfrm>
              <a:off x="1419225" y="4713288"/>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auto">
            <a:xfrm>
              <a:off x="1754188" y="4713288"/>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7"/>
            <p:cNvSpPr>
              <a:spLocks noChangeShapeType="1"/>
            </p:cNvSpPr>
            <p:nvPr/>
          </p:nvSpPr>
          <p:spPr bwMode="auto">
            <a:xfrm>
              <a:off x="2068513" y="4713288"/>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8"/>
            <p:cNvSpPr>
              <a:spLocks noChangeShapeType="1"/>
            </p:cNvSpPr>
            <p:nvPr/>
          </p:nvSpPr>
          <p:spPr bwMode="auto">
            <a:xfrm>
              <a:off x="4764088" y="4735513"/>
              <a:ext cx="0" cy="582612"/>
            </a:xfrm>
            <a:prstGeom prst="line">
              <a:avLst/>
            </a:prstGeom>
            <a:noFill/>
            <a:ln w="38100" cmpd="dbl">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9"/>
            <p:cNvSpPr>
              <a:spLocks noChangeShapeType="1"/>
            </p:cNvSpPr>
            <p:nvPr/>
          </p:nvSpPr>
          <p:spPr bwMode="auto">
            <a:xfrm>
              <a:off x="3865563" y="4735513"/>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0"/>
            <p:cNvSpPr>
              <a:spLocks noChangeShapeType="1"/>
            </p:cNvSpPr>
            <p:nvPr/>
          </p:nvSpPr>
          <p:spPr bwMode="auto">
            <a:xfrm>
              <a:off x="4178300" y="4735513"/>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11"/>
            <p:cNvSpPr>
              <a:spLocks noChangeShapeType="1"/>
            </p:cNvSpPr>
            <p:nvPr/>
          </p:nvSpPr>
          <p:spPr bwMode="auto">
            <a:xfrm>
              <a:off x="7439025" y="4735513"/>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2"/>
            <p:cNvSpPr>
              <a:spLocks noChangeShapeType="1"/>
            </p:cNvSpPr>
            <p:nvPr/>
          </p:nvSpPr>
          <p:spPr bwMode="auto">
            <a:xfrm>
              <a:off x="5076825" y="4735513"/>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13"/>
            <p:cNvSpPr>
              <a:spLocks noChangeShapeType="1"/>
            </p:cNvSpPr>
            <p:nvPr/>
          </p:nvSpPr>
          <p:spPr bwMode="auto">
            <a:xfrm>
              <a:off x="5368925" y="4735513"/>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14"/>
            <p:cNvSpPr>
              <a:spLocks noChangeShapeType="1"/>
            </p:cNvSpPr>
            <p:nvPr/>
          </p:nvSpPr>
          <p:spPr bwMode="auto">
            <a:xfrm>
              <a:off x="5662613" y="4735513"/>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15"/>
            <p:cNvSpPr>
              <a:spLocks noChangeShapeType="1"/>
            </p:cNvSpPr>
            <p:nvPr/>
          </p:nvSpPr>
          <p:spPr bwMode="auto">
            <a:xfrm>
              <a:off x="6832600" y="4735513"/>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16"/>
            <p:cNvSpPr>
              <a:spLocks noChangeShapeType="1"/>
            </p:cNvSpPr>
            <p:nvPr/>
          </p:nvSpPr>
          <p:spPr bwMode="auto">
            <a:xfrm>
              <a:off x="7145338" y="4735513"/>
              <a:ext cx="0" cy="582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17"/>
            <p:cNvSpPr>
              <a:spLocks noChangeShapeType="1"/>
            </p:cNvSpPr>
            <p:nvPr/>
          </p:nvSpPr>
          <p:spPr bwMode="auto">
            <a:xfrm>
              <a:off x="1106488" y="5407025"/>
              <a:ext cx="0" cy="9636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8"/>
            <p:cNvSpPr>
              <a:spLocks noChangeShapeType="1"/>
            </p:cNvSpPr>
            <p:nvPr/>
          </p:nvSpPr>
          <p:spPr bwMode="auto">
            <a:xfrm>
              <a:off x="4764088" y="5384800"/>
              <a:ext cx="0" cy="4254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9"/>
            <p:cNvSpPr>
              <a:spLocks noChangeShapeType="1"/>
            </p:cNvSpPr>
            <p:nvPr/>
          </p:nvSpPr>
          <p:spPr bwMode="auto">
            <a:xfrm>
              <a:off x="7710488" y="5384800"/>
              <a:ext cx="0" cy="9413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20"/>
            <p:cNvSpPr>
              <a:spLocks noChangeShapeType="1"/>
            </p:cNvSpPr>
            <p:nvPr/>
          </p:nvSpPr>
          <p:spPr bwMode="auto">
            <a:xfrm>
              <a:off x="1106488" y="5608638"/>
              <a:ext cx="1108075"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1"/>
            <p:cNvSpPr>
              <a:spLocks noChangeShapeType="1"/>
            </p:cNvSpPr>
            <p:nvPr/>
          </p:nvSpPr>
          <p:spPr bwMode="auto">
            <a:xfrm>
              <a:off x="3614738" y="5630863"/>
              <a:ext cx="114935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22"/>
            <p:cNvSpPr txBox="1">
              <a:spLocks noChangeArrowheads="1"/>
            </p:cNvSpPr>
            <p:nvPr/>
          </p:nvSpPr>
          <p:spPr bwMode="auto">
            <a:xfrm>
              <a:off x="2339975" y="5453063"/>
              <a:ext cx="11493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数据(</a:t>
              </a:r>
              <a:r>
                <a:rPr lang="en-US" altLang="zh-CN" sz="2000" b="0">
                  <a:ea typeface="宋体" charset="-122"/>
                </a:rPr>
                <a:t>n</a:t>
              </a:r>
              <a:r>
                <a:rPr lang="zh-CN" altLang="en-US" sz="2000" b="0">
                  <a:ea typeface="宋体" charset="-122"/>
                </a:rPr>
                <a:t>位)</a:t>
              </a:r>
              <a:endParaRPr lang="zh-CN" altLang="en-US" sz="2000" b="0">
                <a:ea typeface="宋体" charset="-122"/>
              </a:endParaRPr>
            </a:p>
          </p:txBody>
        </p:sp>
        <p:sp>
          <p:nvSpPr>
            <p:cNvPr id="30" name="Line 23"/>
            <p:cNvSpPr>
              <a:spLocks noChangeShapeType="1"/>
            </p:cNvSpPr>
            <p:nvPr/>
          </p:nvSpPr>
          <p:spPr bwMode="auto">
            <a:xfrm>
              <a:off x="4764088" y="5630863"/>
              <a:ext cx="647700"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4"/>
            <p:cNvSpPr>
              <a:spLocks noChangeShapeType="1"/>
            </p:cNvSpPr>
            <p:nvPr/>
          </p:nvSpPr>
          <p:spPr bwMode="auto">
            <a:xfrm flipV="1">
              <a:off x="6999288" y="5653088"/>
              <a:ext cx="73183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Text Box 25"/>
            <p:cNvSpPr txBox="1">
              <a:spLocks noChangeArrowheads="1"/>
            </p:cNvSpPr>
            <p:nvPr/>
          </p:nvSpPr>
          <p:spPr bwMode="auto">
            <a:xfrm>
              <a:off x="5494338" y="5429250"/>
              <a:ext cx="13589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0">
                  <a:ea typeface="宋体" charset="-122"/>
                </a:rPr>
                <a:t>校验位(</a:t>
              </a:r>
              <a:r>
                <a:rPr lang="en-US" altLang="zh-CN" sz="2000" b="0">
                  <a:ea typeface="宋体" charset="-122"/>
                </a:rPr>
                <a:t>k</a:t>
              </a:r>
              <a:r>
                <a:rPr lang="zh-CN" altLang="en-US" sz="2000" b="0">
                  <a:ea typeface="宋体" charset="-122"/>
                </a:rPr>
                <a:t>位)</a:t>
              </a:r>
              <a:endParaRPr lang="zh-CN" altLang="en-US" sz="2000" b="0">
                <a:ea typeface="宋体" charset="-122"/>
              </a:endParaRPr>
            </a:p>
          </p:txBody>
        </p:sp>
        <p:sp>
          <p:nvSpPr>
            <p:cNvPr id="33" name="Line 26"/>
            <p:cNvSpPr>
              <a:spLocks noChangeShapeType="1"/>
            </p:cNvSpPr>
            <p:nvPr/>
          </p:nvSpPr>
          <p:spPr bwMode="auto">
            <a:xfrm>
              <a:off x="1127125" y="6272213"/>
              <a:ext cx="2278063"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27"/>
            <p:cNvSpPr>
              <a:spLocks noChangeShapeType="1"/>
            </p:cNvSpPr>
            <p:nvPr/>
          </p:nvSpPr>
          <p:spPr bwMode="auto">
            <a:xfrm flipV="1">
              <a:off x="5202238" y="6294438"/>
              <a:ext cx="248761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28"/>
            <p:cNvSpPr txBox="1">
              <a:spLocks noChangeArrowheads="1"/>
            </p:cNvSpPr>
            <p:nvPr/>
          </p:nvSpPr>
          <p:spPr bwMode="auto">
            <a:xfrm>
              <a:off x="3538538" y="6129338"/>
              <a:ext cx="18176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b="0">
                  <a:ea typeface="宋体" charset="-122"/>
                </a:rPr>
                <a:t>CRC</a:t>
              </a:r>
              <a:r>
                <a:rPr lang="zh-CN" altLang="en-US" sz="2000" b="0">
                  <a:ea typeface="宋体" charset="-122"/>
                </a:rPr>
                <a:t>码(</a:t>
              </a:r>
              <a:r>
                <a:rPr lang="en-US" altLang="zh-CN" sz="2000" b="0">
                  <a:ea typeface="宋体" charset="-122"/>
                </a:rPr>
                <a:t>n+k</a:t>
              </a:r>
              <a:r>
                <a:rPr lang="zh-CN" altLang="en-US" sz="2000" b="0">
                  <a:ea typeface="宋体" charset="-122"/>
                </a:rPr>
                <a:t>位)</a:t>
              </a:r>
              <a:endParaRPr lang="zh-CN" altLang="en-US" sz="2000" b="0">
                <a:ea typeface="宋体" charset="-122"/>
              </a:endParaRP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384"/>
            <a:ext cx="8229600" cy="774720"/>
          </a:xfrm>
        </p:spPr>
        <p:txBody>
          <a:bodyPr/>
          <a:lstStyle/>
          <a:p>
            <a:r>
              <a:rPr lang="en-US" altLang="zh-CN" dirty="0" smtClean="0"/>
              <a:t>2.7 </a:t>
            </a:r>
            <a:r>
              <a:rPr lang="zh-CN" altLang="en-US" dirty="0" smtClean="0"/>
              <a:t>数据校验码</a:t>
            </a:r>
            <a:endParaRPr lang="zh-CN" altLang="en-US" dirty="0"/>
          </a:p>
        </p:txBody>
      </p:sp>
      <p:sp>
        <p:nvSpPr>
          <p:cNvPr id="3" name="内容占位符 2"/>
          <p:cNvSpPr>
            <a:spLocks noGrp="1"/>
          </p:cNvSpPr>
          <p:nvPr>
            <p:ph idx="1"/>
          </p:nvPr>
        </p:nvSpPr>
        <p:spPr>
          <a:xfrm>
            <a:off x="179512" y="764386"/>
            <a:ext cx="8507288" cy="504056"/>
          </a:xfrm>
        </p:spPr>
        <p:txBody>
          <a:bodyPr/>
          <a:lstStyle/>
          <a:p>
            <a:pPr marL="0" indent="0">
              <a:buNone/>
            </a:pPr>
            <a:r>
              <a:rPr lang="en-US" altLang="zh-CN" dirty="0" smtClean="0"/>
              <a:t>2.7.3 </a:t>
            </a:r>
            <a:r>
              <a:rPr lang="zh-CN" altLang="en-US" dirty="0" smtClean="0"/>
              <a:t>循环冗余校验码  </a:t>
            </a:r>
            <a:r>
              <a:rPr lang="en-US" altLang="zh-CN" dirty="0" smtClean="0"/>
              <a:t>2. </a:t>
            </a:r>
            <a:r>
              <a:rPr lang="zh-CN" altLang="en-US" dirty="0" smtClean="0"/>
              <a:t>校验位的生成</a:t>
            </a:r>
            <a:endParaRPr lang="zh-CN" altLang="en-US" dirty="0" smtClean="0"/>
          </a:p>
          <a:p>
            <a:pPr marL="0" indent="0">
              <a:buNone/>
            </a:pPr>
            <a:endParaRPr lang="zh-CN" altLang="en-US" sz="2000" b="0"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36" name="Rectangle 3"/>
          <p:cNvSpPr txBox="1">
            <a:spLocks noChangeArrowheads="1"/>
          </p:cNvSpPr>
          <p:nvPr/>
        </p:nvSpPr>
        <p:spPr bwMode="auto">
          <a:xfrm>
            <a:off x="-52980" y="1291610"/>
            <a:ext cx="9377507" cy="41433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400" b="1" kern="1200">
                <a:solidFill>
                  <a:schemeClr val="tx1"/>
                </a:solidFill>
                <a:latin typeface="Comic Sans MS"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charset="2"/>
              <a:buChar char="n"/>
              <a:defRPr sz="2200" b="1"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charset="2"/>
              <a:buChar char="p"/>
              <a:defRPr sz="2200" b="1"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charset="2"/>
              <a:buChar char="Ø"/>
              <a:defRPr sz="22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a:buFont typeface="Wingdings" charset="2"/>
              <a:buNone/>
            </a:pPr>
            <a:r>
              <a:rPr lang="zh-CN" altLang="en-US" dirty="0" smtClean="0">
                <a:latin typeface="华文新魏" pitchFamily="2" charset="-122"/>
              </a:rPr>
              <a:t>   校验位的生成：</a:t>
            </a:r>
            <a:r>
              <a:rPr lang="zh-CN" altLang="en-US" dirty="0" smtClean="0"/>
              <a:t>用一个例子来说明校验位的生成过程。</a:t>
            </a:r>
            <a:endParaRPr lang="zh-CN" altLang="en-US" dirty="0" smtClean="0"/>
          </a:p>
          <a:p>
            <a:pPr lvl="1">
              <a:spcBef>
                <a:spcPct val="50000"/>
              </a:spcBef>
            </a:pPr>
            <a:r>
              <a:rPr lang="zh-CN" altLang="en-US" dirty="0" smtClean="0"/>
              <a:t>假设要传送的数据信息为：100011，即报文多项式为：</a:t>
            </a:r>
            <a:endParaRPr lang="zh-CN" altLang="en-US" dirty="0" smtClean="0"/>
          </a:p>
          <a:p>
            <a:pPr lvl="1">
              <a:spcBef>
                <a:spcPct val="50000"/>
              </a:spcBef>
              <a:buFontTx/>
              <a:buNone/>
            </a:pPr>
            <a:r>
              <a:rPr lang="en-US" altLang="zh-CN" dirty="0" smtClean="0"/>
              <a:t>               M(x)= x</a:t>
            </a:r>
            <a:r>
              <a:rPr lang="en-US" altLang="zh-CN" baseline="30000" dirty="0" smtClean="0"/>
              <a:t>5</a:t>
            </a:r>
            <a:r>
              <a:rPr lang="en-US" altLang="zh-CN" dirty="0" smtClean="0"/>
              <a:t> + x + 1。</a:t>
            </a:r>
            <a:r>
              <a:rPr lang="zh-CN" altLang="en-US" dirty="0" smtClean="0"/>
              <a:t>数据信息位数</a:t>
            </a:r>
            <a:r>
              <a:rPr lang="en-US" altLang="zh-CN" dirty="0" smtClean="0"/>
              <a:t>n=6。</a:t>
            </a:r>
            <a:endParaRPr lang="en-US" altLang="zh-CN" dirty="0" smtClean="0"/>
          </a:p>
          <a:p>
            <a:pPr lvl="1">
              <a:lnSpc>
                <a:spcPct val="150000"/>
              </a:lnSpc>
              <a:spcBef>
                <a:spcPct val="50000"/>
              </a:spcBef>
            </a:pPr>
            <a:r>
              <a:rPr lang="zh-CN" altLang="en-US" dirty="0" smtClean="0"/>
              <a:t>若约定的生成多项式为：</a:t>
            </a:r>
            <a:r>
              <a:rPr lang="en-US" altLang="zh-CN" dirty="0" smtClean="0"/>
              <a:t>G(x)= x</a:t>
            </a:r>
            <a:r>
              <a:rPr lang="en-US" altLang="zh-CN" baseline="30000" dirty="0" smtClean="0"/>
              <a:t>3</a:t>
            </a:r>
            <a:r>
              <a:rPr lang="en-US" altLang="zh-CN" dirty="0" smtClean="0"/>
              <a:t>+ 1，</a:t>
            </a:r>
            <a:r>
              <a:rPr lang="zh-CN" altLang="en-US" dirty="0" smtClean="0"/>
              <a:t>则生成多项式位数为4位，所以校验位位数</a:t>
            </a:r>
            <a:r>
              <a:rPr lang="en-US" altLang="zh-CN" dirty="0" smtClean="0"/>
              <a:t>k=3</a:t>
            </a:r>
            <a:r>
              <a:rPr lang="zh-CN" altLang="en-US" dirty="0" smtClean="0"/>
              <a:t>，除数为</a:t>
            </a:r>
            <a:r>
              <a:rPr lang="en-US" altLang="zh-CN" dirty="0" smtClean="0"/>
              <a:t>1001</a:t>
            </a:r>
            <a:r>
              <a:rPr lang="zh-CN" altLang="en-US" dirty="0" smtClean="0"/>
              <a:t>。</a:t>
            </a:r>
            <a:endParaRPr lang="zh-CN" altLang="en-US" dirty="0" smtClean="0"/>
          </a:p>
          <a:p>
            <a:pPr lvl="1">
              <a:spcBef>
                <a:spcPct val="50000"/>
              </a:spcBef>
            </a:pPr>
            <a:r>
              <a:rPr lang="zh-CN" altLang="en-US" dirty="0" smtClean="0"/>
              <a:t>生成校验位时，用</a:t>
            </a:r>
            <a:r>
              <a:rPr lang="en-US" altLang="zh-CN" dirty="0" smtClean="0"/>
              <a:t>x</a:t>
            </a:r>
            <a:r>
              <a:rPr lang="en-US" altLang="zh-CN" baseline="30000" dirty="0" smtClean="0"/>
              <a:t>3</a:t>
            </a:r>
            <a:r>
              <a:rPr lang="en-US" altLang="zh-CN" b="0" baseline="30000" dirty="0" smtClean="0"/>
              <a:t>.</a:t>
            </a:r>
            <a:r>
              <a:rPr lang="en-US" altLang="zh-CN" dirty="0" smtClean="0"/>
              <a:t>M(x)</a:t>
            </a:r>
            <a:r>
              <a:rPr lang="zh-CN" altLang="en-US" dirty="0" smtClean="0"/>
              <a:t>去除以</a:t>
            </a:r>
            <a:r>
              <a:rPr lang="en-US" altLang="zh-CN" dirty="0" smtClean="0"/>
              <a:t>G(x)</a:t>
            </a:r>
            <a:r>
              <a:rPr lang="zh-CN" altLang="en-US" dirty="0" smtClean="0"/>
              <a:t>，即：</a:t>
            </a:r>
            <a:r>
              <a:rPr lang="en-US" altLang="zh-CN" dirty="0" smtClean="0"/>
              <a:t>100011</a:t>
            </a:r>
            <a:r>
              <a:rPr lang="en-US" altLang="zh-CN" dirty="0" smtClean="0">
                <a:solidFill>
                  <a:srgbClr val="CC0000"/>
                </a:solidFill>
              </a:rPr>
              <a:t>000</a:t>
            </a:r>
            <a:r>
              <a:rPr lang="en-US" altLang="zh-CN" dirty="0" smtClean="0">
                <a:solidFill>
                  <a:srgbClr val="000099"/>
                </a:solidFill>
              </a:rPr>
              <a:t>÷</a:t>
            </a:r>
            <a:r>
              <a:rPr lang="en-US" altLang="zh-CN" dirty="0" smtClean="0"/>
              <a:t>1001</a:t>
            </a:r>
            <a:r>
              <a:rPr lang="zh-CN" altLang="en-US" dirty="0" smtClean="0"/>
              <a:t>。</a:t>
            </a:r>
            <a:endParaRPr lang="zh-CN" altLang="en-US" dirty="0" smtClean="0"/>
          </a:p>
          <a:p>
            <a:pPr lvl="1">
              <a:spcBef>
                <a:spcPct val="50000"/>
              </a:spcBef>
            </a:pPr>
            <a:r>
              <a:rPr lang="zh-CN" altLang="en-US" dirty="0" smtClean="0"/>
              <a:t>相除时采用</a:t>
            </a:r>
            <a:r>
              <a:rPr lang="zh-CN" altLang="en-US" dirty="0" smtClean="0">
                <a:solidFill>
                  <a:srgbClr val="CC0000"/>
                </a:solidFill>
              </a:rPr>
              <a:t>“模２运算”</a:t>
            </a:r>
            <a:r>
              <a:rPr lang="zh-CN" altLang="en-US" dirty="0" smtClean="0"/>
              <a:t>的多项式除法。</a:t>
            </a:r>
            <a:endParaRPr lang="zh-CN" altLang="en-US" dirty="0" smtClean="0"/>
          </a:p>
          <a:p>
            <a:pPr lvl="1">
              <a:spcBef>
                <a:spcPct val="50000"/>
              </a:spcBef>
              <a:buFontTx/>
              <a:buNone/>
            </a:pPr>
            <a:r>
              <a:rPr lang="zh-CN" altLang="en-US" dirty="0" smtClean="0">
                <a:solidFill>
                  <a:srgbClr val="006600"/>
                </a:solidFill>
              </a:rPr>
              <a:t>  </a:t>
            </a:r>
            <a:endParaRPr lang="zh-CN" altLang="en-US"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xEl>
                                              <p:pRg st="1" end="1"/>
                                            </p:txEl>
                                          </p:spTgt>
                                        </p:tgtEl>
                                        <p:attrNameLst>
                                          <p:attrName>style.visibility</p:attrName>
                                        </p:attrNameLst>
                                      </p:cBhvr>
                                      <p:to>
                                        <p:strVal val="visible"/>
                                      </p:to>
                                    </p:set>
                                    <p:animEffect transition="in" filter="blinds(horizontal)">
                                      <p:cBhvr>
                                        <p:cTn id="7" dur="500"/>
                                        <p:tgtEl>
                                          <p:spTgt spid="3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
                                            <p:txEl>
                                              <p:pRg st="2" end="2"/>
                                            </p:txEl>
                                          </p:spTgt>
                                        </p:tgtEl>
                                        <p:attrNameLst>
                                          <p:attrName>style.visibility</p:attrName>
                                        </p:attrNameLst>
                                      </p:cBhvr>
                                      <p:to>
                                        <p:strVal val="visible"/>
                                      </p:to>
                                    </p:set>
                                    <p:animEffect transition="in" filter="blinds(horizontal)">
                                      <p:cBhvr>
                                        <p:cTn id="10" dur="500"/>
                                        <p:tgtEl>
                                          <p:spTgt spid="3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6">
                                            <p:txEl>
                                              <p:pRg st="3" end="3"/>
                                            </p:txEl>
                                          </p:spTgt>
                                        </p:tgtEl>
                                        <p:attrNameLst>
                                          <p:attrName>style.visibility</p:attrName>
                                        </p:attrNameLst>
                                      </p:cBhvr>
                                      <p:to>
                                        <p:strVal val="visible"/>
                                      </p:to>
                                    </p:set>
                                    <p:animEffect transition="in" filter="blinds(horizontal)">
                                      <p:cBhvr>
                                        <p:cTn id="15" dur="500"/>
                                        <p:tgtEl>
                                          <p:spTgt spid="3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xEl>
                                              <p:pRg st="4" end="4"/>
                                            </p:txEl>
                                          </p:spTgt>
                                        </p:tgtEl>
                                        <p:attrNameLst>
                                          <p:attrName>style.visibility</p:attrName>
                                        </p:attrNameLst>
                                      </p:cBhvr>
                                      <p:to>
                                        <p:strVal val="visible"/>
                                      </p:to>
                                    </p:set>
                                    <p:animEffect transition="in" filter="blinds(horizontal)">
                                      <p:cBhvr>
                                        <p:cTn id="20" dur="500"/>
                                        <p:tgtEl>
                                          <p:spTgt spid="3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6">
                                            <p:txEl>
                                              <p:pRg st="5" end="5"/>
                                            </p:txEl>
                                          </p:spTgt>
                                        </p:tgtEl>
                                        <p:attrNameLst>
                                          <p:attrName>style.visibility</p:attrName>
                                        </p:attrNameLst>
                                      </p:cBhvr>
                                      <p:to>
                                        <p:strVal val="visible"/>
                                      </p:to>
                                    </p:set>
                                    <p:animEffect transition="in" filter="blinds(horizontal)">
                                      <p:cBhvr>
                                        <p:cTn id="25" dur="500"/>
                                        <p:tgtEl>
                                          <p:spTgt spid="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全屏显示(4:3)</PresentationFormat>
  <Paragraphs>1422</Paragraphs>
  <Slides>0</Slides>
  <Notes>11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101</vt:i4>
      </vt:variant>
    </vt:vector>
  </HeadingPairs>
  <TitlesOfParts>
    <vt:vector size="116" baseType="lpstr">
      <vt:lpstr>Arial</vt:lpstr>
      <vt:lpstr>宋体</vt:lpstr>
      <vt:lpstr>Wingdings</vt:lpstr>
      <vt:lpstr>Comic Sans MS</vt:lpstr>
      <vt:lpstr>微软雅黑</vt:lpstr>
      <vt:lpstr>黑体</vt:lpstr>
      <vt:lpstr>Times New Roman</vt:lpstr>
      <vt:lpstr>华文新魏</vt:lpstr>
      <vt:lpstr>楷体_GB2312</vt:lpstr>
      <vt:lpstr>Calibri</vt:lpstr>
      <vt:lpstr>Tahoma</vt:lpstr>
      <vt:lpstr>Monotype Sorts</vt:lpstr>
      <vt:lpstr>Office 主题</vt:lpstr>
      <vt:lpstr>Equation.3</vt:lpstr>
      <vt:lpstr>Photoshop.Image.5</vt:lpstr>
      <vt:lpstr>计算机组成原理 （Principle of Computer Organization）</vt:lpstr>
      <vt:lpstr>作业</vt:lpstr>
      <vt:lpstr>PowerPoint 演示文稿</vt:lpstr>
      <vt:lpstr>PowerPoint 演示文稿</vt:lpstr>
      <vt:lpstr>大纲   </vt:lpstr>
      <vt:lpstr>2.1 数制和编码</vt:lpstr>
      <vt:lpstr>PowerPoint 演示文稿</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PowerPoint 演示文稿</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2015考研题</vt:lpstr>
      <vt:lpstr>2.2 整数的表示</vt:lpstr>
      <vt:lpstr>2.2 整数的表示</vt:lpstr>
      <vt:lpstr>2.2 整数的表示</vt:lpstr>
      <vt:lpstr>2.2 整数的表示</vt:lpstr>
      <vt:lpstr>2.2 整数的表示</vt:lpstr>
      <vt:lpstr>2.2 整数的表示</vt:lpstr>
      <vt:lpstr>PowerPoint 演示文稿</vt:lpstr>
      <vt:lpstr>PowerPoint 演示文稿</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PowerPoint 演示文稿</vt:lpstr>
      <vt:lpstr>PowerPoint 演示文稿</vt:lpstr>
      <vt:lpstr>2014考研题</vt:lpstr>
      <vt:lpstr>2014考研题</vt:lpstr>
      <vt:lpstr>2.6 数据的宽度和存储</vt:lpstr>
      <vt:lpstr>2.6 数据的宽度和存储</vt:lpstr>
      <vt:lpstr>2.6 数据的宽度和存储</vt:lpstr>
      <vt:lpstr>2.6 数据的宽度和存储</vt:lpstr>
      <vt:lpstr>2.6 数据的宽度和存储</vt:lpstr>
      <vt:lpstr>2.6 数据的宽度和存储</vt:lpstr>
      <vt:lpstr>2.6 数据的宽度和存储</vt:lpstr>
      <vt:lpstr>2.6 数据的宽度和存储</vt:lpstr>
      <vt:lpstr>PowerPoint 演示文稿</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2.7 数据校验码</vt:lpstr>
      <vt:lpstr>PowerPoint 演示文稿</vt:lpstr>
      <vt:lpstr>2.7 数据校验码</vt:lpstr>
      <vt:lpstr>2.7 数据校验码</vt:lpstr>
      <vt:lpstr>2.7 数据校验码</vt:lpstr>
      <vt:lpstr>2.7 数据校验码</vt:lpstr>
      <vt:lpstr>重点内容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iPad</cp:lastModifiedBy>
  <cp:revision>729</cp:revision>
  <cp:lastPrinted>1900-01-01T00:00:00Z</cp:lastPrinted>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2052-11.0.0</vt:lpwstr>
  </property>
</Properties>
</file>