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98"/>
  </p:handoutMasterIdLst>
  <p:sldIdLst>
    <p:sldId id="256" r:id="rId3"/>
    <p:sldId id="597" r:id="rId5"/>
    <p:sldId id="608" r:id="rId6"/>
    <p:sldId id="598" r:id="rId7"/>
    <p:sldId id="430" r:id="rId8"/>
    <p:sldId id="431" r:id="rId9"/>
    <p:sldId id="321" r:id="rId10"/>
    <p:sldId id="504" r:id="rId11"/>
    <p:sldId id="506" r:id="rId12"/>
    <p:sldId id="505" r:id="rId13"/>
    <p:sldId id="507" r:id="rId14"/>
    <p:sldId id="509" r:id="rId15"/>
    <p:sldId id="510" r:id="rId16"/>
    <p:sldId id="511" r:id="rId17"/>
    <p:sldId id="513" r:id="rId18"/>
    <p:sldId id="514" r:id="rId19"/>
    <p:sldId id="607" r:id="rId20"/>
    <p:sldId id="606" r:id="rId21"/>
    <p:sldId id="520" r:id="rId22"/>
    <p:sldId id="516" r:id="rId23"/>
    <p:sldId id="517" r:id="rId24"/>
    <p:sldId id="521" r:id="rId25"/>
    <p:sldId id="522" r:id="rId26"/>
    <p:sldId id="523" r:id="rId27"/>
    <p:sldId id="546" r:id="rId28"/>
    <p:sldId id="524" r:id="rId29"/>
    <p:sldId id="525" r:id="rId30"/>
    <p:sldId id="526" r:id="rId31"/>
    <p:sldId id="527" r:id="rId32"/>
    <p:sldId id="528" r:id="rId33"/>
    <p:sldId id="529" r:id="rId34"/>
    <p:sldId id="547" r:id="rId35"/>
    <p:sldId id="551" r:id="rId36"/>
    <p:sldId id="552" r:id="rId37"/>
    <p:sldId id="549" r:id="rId38"/>
    <p:sldId id="553" r:id="rId39"/>
    <p:sldId id="515" r:id="rId40"/>
    <p:sldId id="530" r:id="rId41"/>
    <p:sldId id="531" r:id="rId42"/>
    <p:sldId id="532" r:id="rId43"/>
    <p:sldId id="533" r:id="rId44"/>
    <p:sldId id="534" r:id="rId45"/>
    <p:sldId id="535" r:id="rId46"/>
    <p:sldId id="536" r:id="rId47"/>
    <p:sldId id="537" r:id="rId48"/>
    <p:sldId id="538" r:id="rId49"/>
    <p:sldId id="539" r:id="rId50"/>
    <p:sldId id="543" r:id="rId51"/>
    <p:sldId id="540" r:id="rId52"/>
    <p:sldId id="541" r:id="rId53"/>
    <p:sldId id="542" r:id="rId54"/>
    <p:sldId id="602" r:id="rId55"/>
    <p:sldId id="603" r:id="rId56"/>
    <p:sldId id="604" r:id="rId57"/>
    <p:sldId id="545" r:id="rId58"/>
    <p:sldId id="555" r:id="rId59"/>
    <p:sldId id="554" r:id="rId60"/>
    <p:sldId id="556" r:id="rId61"/>
    <p:sldId id="558" r:id="rId62"/>
    <p:sldId id="557" r:id="rId63"/>
    <p:sldId id="559" r:id="rId64"/>
    <p:sldId id="560" r:id="rId65"/>
    <p:sldId id="561" r:id="rId66"/>
    <p:sldId id="562" r:id="rId67"/>
    <p:sldId id="563" r:id="rId68"/>
    <p:sldId id="564" r:id="rId69"/>
    <p:sldId id="568" r:id="rId70"/>
    <p:sldId id="569" r:id="rId71"/>
    <p:sldId id="565" r:id="rId72"/>
    <p:sldId id="566" r:id="rId73"/>
    <p:sldId id="567" r:id="rId74"/>
    <p:sldId id="570" r:id="rId75"/>
    <p:sldId id="571" r:id="rId76"/>
    <p:sldId id="575" r:id="rId77"/>
    <p:sldId id="573" r:id="rId78"/>
    <p:sldId id="574" r:id="rId79"/>
    <p:sldId id="572" r:id="rId80"/>
    <p:sldId id="576" r:id="rId81"/>
    <p:sldId id="577" r:id="rId82"/>
    <p:sldId id="578" r:id="rId83"/>
    <p:sldId id="579" r:id="rId84"/>
    <p:sldId id="580" r:id="rId85"/>
    <p:sldId id="591" r:id="rId86"/>
    <p:sldId id="592" r:id="rId87"/>
    <p:sldId id="582" r:id="rId88"/>
    <p:sldId id="584" r:id="rId89"/>
    <p:sldId id="585" r:id="rId90"/>
    <p:sldId id="586" r:id="rId91"/>
    <p:sldId id="587" r:id="rId92"/>
    <p:sldId id="596" r:id="rId93"/>
    <p:sldId id="583" r:id="rId94"/>
    <p:sldId id="588" r:id="rId95"/>
    <p:sldId id="589" r:id="rId96"/>
    <p:sldId id="590" r:id="rId97"/>
  </p:sldIdLst>
  <p:sldSz cx="9144000" cy="6858000" type="screen4x3"/>
  <p:notesSz cx="7099300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9242"/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89977" autoAdjust="0"/>
  </p:normalViewPr>
  <p:slideViewPr>
    <p:cSldViewPr>
      <p:cViewPr varScale="1">
        <p:scale>
          <a:sx n="104" d="100"/>
          <a:sy n="104" d="100"/>
        </p:scale>
        <p:origin x="183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1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presProps" Target="presProps.xml"/><Relationship Id="rId98" Type="http://schemas.openxmlformats.org/officeDocument/2006/relationships/handoutMaster" Target="handoutMasters/handoutMaster1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1" Type="http://schemas.openxmlformats.org/officeDocument/2006/relationships/tableStyles" Target="tableStyles.xml"/><Relationship Id="rId100" Type="http://schemas.openxmlformats.org/officeDocument/2006/relationships/viewProps" Target="view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2013-9-9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1486860F-67D5-4F02-B56A-1DD06599B39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2013-9-9</a:t>
            </a: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D710C41A-2D64-4ECF-8E15-4E8E001C791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2316B-0B62-4BA3-BA48-635790DB5C5A}" type="slidenum">
              <a:rPr lang="zh-CN" altLang="en-US" smtClean="0"/>
            </a:fld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2013-9-9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2013-9-9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10C41A-2D64-4ECF-8E15-4E8E001C79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2013-9-9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10C41A-2D64-4ECF-8E15-4E8E001C79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2013-9-9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10C41A-2D64-4ECF-8E15-4E8E001C79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2013-9-9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10C41A-2D64-4ECF-8E15-4E8E001C79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答案为</a:t>
            </a: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2013-9-9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10C41A-2D64-4ECF-8E15-4E8E001C79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u="none">
                <a:latin typeface="Comic Sans MS" pitchFamily="2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B9456-198F-48BE-9BA9-53D4079995D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计算机</a:t>
            </a:r>
            <a:r>
              <a:rPr lang="zh-CN" altLang="en-US" dirty="0" smtClean="0"/>
              <a:t>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9E7BF-F39D-4D22-9C13-979C7FEC676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omic Sans MS" pitchFamily="2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Comic Sans M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omic Sans MS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CBABA-F677-404A-AEB1-FD48810ABB4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计算机</a:t>
            </a:r>
            <a:r>
              <a:rPr lang="zh-CN" altLang="en-US" dirty="0" smtClean="0"/>
              <a:t>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95FAC-80C8-419A-9C09-74079950159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74720"/>
          </a:xfrm>
        </p:spPr>
        <p:txBody>
          <a:bodyPr/>
          <a:lstStyle>
            <a:lvl1pPr>
              <a:defRPr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12568"/>
          </a:xfrm>
        </p:spPr>
        <p:txBody>
          <a:bodyPr/>
          <a:lstStyle>
            <a:lvl1pPr>
              <a:defRPr sz="2200">
                <a:latin typeface="Comic Sans MS" pitchFamily="2" charset="0"/>
              </a:defRPr>
            </a:lvl1pPr>
            <a:lvl2pPr>
              <a:lnSpc>
                <a:spcPts val="3000"/>
              </a:lnSpc>
              <a:defRPr sz="2000" b="0">
                <a:latin typeface="微软雅黑" pitchFamily="34" charset="-122"/>
                <a:ea typeface="微软雅黑" pitchFamily="34" charset="-122"/>
              </a:defRPr>
            </a:lvl2pPr>
            <a:lvl3pPr>
              <a:lnSpc>
                <a:spcPts val="3000"/>
              </a:lnSpc>
              <a:defRPr sz="2000" b="0">
                <a:latin typeface="微软雅黑" pitchFamily="34" charset="-122"/>
                <a:ea typeface="微软雅黑" pitchFamily="34" charset="-122"/>
              </a:defRPr>
            </a:lvl3pPr>
            <a:lvl4pPr>
              <a:lnSpc>
                <a:spcPts val="3000"/>
              </a:lnSpc>
              <a:defRPr sz="2000" b="0">
                <a:latin typeface="微软雅黑" pitchFamily="34" charset="-122"/>
                <a:ea typeface="微软雅黑" pitchFamily="34" charset="-122"/>
              </a:defRPr>
            </a:lvl4pPr>
            <a:lvl5pPr>
              <a:lnSpc>
                <a:spcPts val="3000"/>
              </a:lnSpc>
              <a:defRPr sz="200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计算机</a:t>
            </a:r>
            <a:r>
              <a:rPr lang="zh-CN" altLang="en-US" dirty="0" smtClean="0"/>
              <a:t>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omic Sans MS" pitchFamily="2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Comic Sans MS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E4B92-66A0-48C6-A84E-2B4459EF1BF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计算机</a:t>
            </a:r>
            <a:r>
              <a:rPr lang="zh-CN" altLang="en-US" dirty="0" smtClean="0"/>
              <a:t>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6D2DD-F25D-447E-8EEE-A680170D45B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ic Sans MS" pitchFamily="2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71612"/>
            <a:ext cx="4038600" cy="4525963"/>
          </a:xfrm>
        </p:spPr>
        <p:txBody>
          <a:bodyPr/>
          <a:lstStyle>
            <a:lvl1pPr>
              <a:defRPr sz="2200">
                <a:latin typeface="Comic Sans MS" pitchFamily="2" charset="0"/>
              </a:defRPr>
            </a:lvl1pPr>
            <a:lvl2pPr>
              <a:defRPr sz="2000" b="1">
                <a:latin typeface="微软雅黑" pitchFamily="34" charset="-122"/>
                <a:ea typeface="微软雅黑" pitchFamily="34" charset="-122"/>
              </a:defRPr>
            </a:lvl2pPr>
            <a:lvl3pPr>
              <a:defRPr sz="2000" b="1">
                <a:latin typeface="微软雅黑" pitchFamily="34" charset="-122"/>
                <a:ea typeface="微软雅黑" pitchFamily="34" charset="-122"/>
              </a:defRPr>
            </a:lvl3pPr>
            <a:lvl4pPr>
              <a:defRPr sz="2000" b="1">
                <a:latin typeface="微软雅黑" pitchFamily="34" charset="-122"/>
                <a:ea typeface="微软雅黑" pitchFamily="34" charset="-122"/>
              </a:defRPr>
            </a:lvl4pPr>
            <a:lvl5pPr>
              <a:defRPr sz="2000" b="1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1612"/>
            <a:ext cx="4038600" cy="4525963"/>
          </a:xfrm>
        </p:spPr>
        <p:txBody>
          <a:bodyPr/>
          <a:lstStyle>
            <a:lvl1pPr>
              <a:defRPr sz="2200">
                <a:latin typeface="Comic Sans MS" pitchFamily="2" charset="0"/>
              </a:defRPr>
            </a:lvl1pPr>
            <a:lvl2pPr>
              <a:defRPr sz="2000" b="1">
                <a:latin typeface="微软雅黑" pitchFamily="34" charset="-122"/>
                <a:ea typeface="微软雅黑" pitchFamily="34" charset="-122"/>
              </a:defRPr>
            </a:lvl2pPr>
            <a:lvl3pPr>
              <a:defRPr sz="2000" b="1">
                <a:latin typeface="微软雅黑" pitchFamily="34" charset="-122"/>
                <a:ea typeface="微软雅黑" pitchFamily="34" charset="-122"/>
              </a:defRPr>
            </a:lvl3pPr>
            <a:lvl4pPr>
              <a:defRPr sz="2000" b="1">
                <a:latin typeface="微软雅黑" pitchFamily="34" charset="-122"/>
                <a:ea typeface="微软雅黑" pitchFamily="34" charset="-122"/>
              </a:defRPr>
            </a:lvl4pPr>
            <a:lvl5pPr>
              <a:defRPr sz="2000" b="1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CF8FA-C29F-4B1C-981A-98B0341AEA9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计算机</a:t>
            </a:r>
            <a:r>
              <a:rPr lang="zh-CN" altLang="en-US" dirty="0" smtClean="0"/>
              <a:t>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0C3C4-C078-41FE-889B-501895F053C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ic Sans MS" pitchFamily="2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28736"/>
            <a:ext cx="4040188" cy="460387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latin typeface="Comic Sans M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000240"/>
            <a:ext cx="4040188" cy="3951288"/>
          </a:xfrm>
        </p:spPr>
        <p:txBody>
          <a:bodyPr/>
          <a:lstStyle>
            <a:lvl1pPr>
              <a:defRPr sz="2200">
                <a:latin typeface="Comic Sans MS" pitchFamily="2" charset="0"/>
              </a:defRPr>
            </a:lvl1pPr>
            <a:lvl2pPr>
              <a:defRPr sz="2000" b="1">
                <a:latin typeface="Comic Sans MS" pitchFamily="2" charset="0"/>
              </a:defRPr>
            </a:lvl2pPr>
            <a:lvl3pPr>
              <a:defRPr sz="2000" b="1">
                <a:latin typeface="Comic Sans MS" pitchFamily="2" charset="0"/>
              </a:defRPr>
            </a:lvl3pPr>
            <a:lvl4pPr>
              <a:defRPr sz="2000" b="1">
                <a:latin typeface="Comic Sans MS" pitchFamily="2" charset="0"/>
              </a:defRPr>
            </a:lvl4pPr>
            <a:lvl5pPr>
              <a:defRPr sz="2000" b="1">
                <a:latin typeface="Comic Sans MS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428736"/>
            <a:ext cx="4041775" cy="460387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latin typeface="Comic Sans M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000240"/>
            <a:ext cx="4041775" cy="3951288"/>
          </a:xfrm>
        </p:spPr>
        <p:txBody>
          <a:bodyPr/>
          <a:lstStyle>
            <a:lvl1pPr>
              <a:defRPr sz="2200">
                <a:latin typeface="Comic Sans MS" pitchFamily="2" charset="0"/>
              </a:defRPr>
            </a:lvl1pPr>
            <a:lvl2pPr>
              <a:defRPr sz="2000" b="1">
                <a:latin typeface="Comic Sans MS" pitchFamily="2" charset="0"/>
              </a:defRPr>
            </a:lvl2pPr>
            <a:lvl3pPr>
              <a:defRPr sz="2000" b="1">
                <a:latin typeface="Comic Sans MS" pitchFamily="2" charset="0"/>
              </a:defRPr>
            </a:lvl3pPr>
            <a:lvl4pPr>
              <a:defRPr sz="2000" b="1">
                <a:latin typeface="Comic Sans MS" pitchFamily="2" charset="0"/>
              </a:defRPr>
            </a:lvl4pPr>
            <a:lvl5pPr>
              <a:defRPr sz="2000" b="1">
                <a:latin typeface="Comic Sans MS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6C3C0-7C73-4A53-BA04-39F161EC80F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计算机</a:t>
            </a:r>
            <a:r>
              <a:rPr lang="zh-CN" altLang="en-US" dirty="0" smtClean="0"/>
              <a:t>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7B5D9-48CB-48E3-853B-A0D3761E651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ic Sans MS" pitchFamily="2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28736"/>
            <a:ext cx="8258204" cy="460387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latin typeface="Comic Sans M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000240"/>
            <a:ext cx="4040188" cy="3951288"/>
          </a:xfrm>
        </p:spPr>
        <p:txBody>
          <a:bodyPr/>
          <a:lstStyle>
            <a:lvl1pPr>
              <a:defRPr sz="2200">
                <a:latin typeface="Comic Sans MS" pitchFamily="2" charset="0"/>
              </a:defRPr>
            </a:lvl1pPr>
            <a:lvl2pPr>
              <a:defRPr sz="2000" b="1">
                <a:latin typeface="Comic Sans MS" pitchFamily="2" charset="0"/>
              </a:defRPr>
            </a:lvl2pPr>
            <a:lvl3pPr>
              <a:defRPr sz="2000" b="1">
                <a:latin typeface="Comic Sans MS" pitchFamily="2" charset="0"/>
              </a:defRPr>
            </a:lvl3pPr>
            <a:lvl4pPr>
              <a:defRPr sz="2000" b="1">
                <a:latin typeface="Comic Sans MS" pitchFamily="2" charset="0"/>
              </a:defRPr>
            </a:lvl4pPr>
            <a:lvl5pPr>
              <a:defRPr sz="2000" b="1">
                <a:latin typeface="Comic Sans MS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000240"/>
            <a:ext cx="4041775" cy="3951288"/>
          </a:xfrm>
        </p:spPr>
        <p:txBody>
          <a:bodyPr/>
          <a:lstStyle>
            <a:lvl1pPr>
              <a:defRPr sz="2200">
                <a:latin typeface="Comic Sans MS" pitchFamily="2" charset="0"/>
              </a:defRPr>
            </a:lvl1pPr>
            <a:lvl2pPr>
              <a:defRPr sz="2000" b="1">
                <a:latin typeface="Comic Sans MS" pitchFamily="2" charset="0"/>
              </a:defRPr>
            </a:lvl2pPr>
            <a:lvl3pPr>
              <a:defRPr sz="2000" b="1">
                <a:latin typeface="Comic Sans MS" pitchFamily="2" charset="0"/>
              </a:defRPr>
            </a:lvl3pPr>
            <a:lvl4pPr>
              <a:defRPr sz="2000" b="1">
                <a:latin typeface="Comic Sans MS" pitchFamily="2" charset="0"/>
              </a:defRPr>
            </a:lvl4pPr>
            <a:lvl5pPr>
              <a:defRPr sz="2000" b="1">
                <a:latin typeface="Comic Sans MS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4180B-87D9-4E75-8763-A25DD86594F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计算机</a:t>
            </a:r>
            <a:r>
              <a:rPr lang="zh-CN" altLang="en-US" dirty="0" smtClean="0"/>
              <a:t>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B8103-0EB7-4250-9E65-DD0B13FCD9B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ic Sans MS" pitchFamily="2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28736"/>
            <a:ext cx="8258204" cy="460387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omic Sans M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000240"/>
            <a:ext cx="8258204" cy="3951288"/>
          </a:xfrm>
        </p:spPr>
        <p:txBody>
          <a:bodyPr/>
          <a:lstStyle>
            <a:lvl1pPr>
              <a:defRPr sz="2000">
                <a:latin typeface="Comic Sans MS" pitchFamily="2" charset="0"/>
              </a:defRPr>
            </a:lvl1pPr>
            <a:lvl2pPr>
              <a:defRPr sz="1800" b="1">
                <a:latin typeface="Comic Sans MS" pitchFamily="2" charset="0"/>
              </a:defRPr>
            </a:lvl2pPr>
            <a:lvl3pPr>
              <a:defRPr sz="1800" b="1">
                <a:latin typeface="Comic Sans MS" pitchFamily="2" charset="0"/>
              </a:defRPr>
            </a:lvl3pPr>
            <a:lvl4pPr>
              <a:defRPr sz="1600" b="1">
                <a:latin typeface="Comic Sans MS" pitchFamily="2" charset="0"/>
              </a:defRPr>
            </a:lvl4pPr>
            <a:lvl5pPr>
              <a:defRPr sz="1600" b="1">
                <a:latin typeface="Comic Sans MS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BE0A7-262C-4AC6-B7F9-116DB47FFF9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计算机</a:t>
            </a:r>
            <a:r>
              <a:rPr lang="zh-CN" altLang="en-US" dirty="0" smtClean="0"/>
              <a:t>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F5D76-675D-423F-9780-4309A43E714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ic Sans MS" pitchFamily="2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0A8D2-6069-4077-A8C4-5708D480205A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272DB-73A9-490C-81BF-8F64DD694FE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0EFDA-EB56-42EA-A73C-8F491EF780A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计算机</a:t>
            </a:r>
            <a:r>
              <a:rPr lang="zh-CN" altLang="en-US" dirty="0" smtClean="0"/>
              <a:t>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836A8-BD9B-48E7-B047-125F94AF7AD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74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980728"/>
            <a:ext cx="8229600" cy="52565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omic Sans MS" pitchFamily="2" charset="0"/>
                <a:ea typeface="+mn-ea"/>
              </a:defRPr>
            </a:lvl1pPr>
          </a:lstStyle>
          <a:p>
            <a:pPr>
              <a:defRPr/>
            </a:pPr>
            <a:fld id="{546E8738-6906-429F-8DCC-23076A20D83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3392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omic Sans MS" pitchFamily="2" charset="0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计算机</a:t>
            </a:r>
            <a:r>
              <a:rPr lang="zh-CN" altLang="en-US" dirty="0" smtClean="0"/>
              <a:t>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omic Sans MS" pitchFamily="2" charset="0"/>
                <a:ea typeface="+mn-ea"/>
              </a:defRPr>
            </a:lvl1pPr>
          </a:lstStyle>
          <a:p>
            <a:pPr>
              <a:defRPr/>
            </a:pPr>
            <a:fld id="{68CC72D9-4F3F-4C3D-9EA5-A07D3392F7E6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458" y="176304"/>
            <a:ext cx="2393809" cy="5268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u="heavy" kern="1200">
          <a:solidFill>
            <a:srgbClr val="FF0000"/>
          </a:solidFill>
          <a:uFill>
            <a:solidFill>
              <a:srgbClr val="0000CC"/>
            </a:solidFill>
          </a:u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 u="sng">
          <a:solidFill>
            <a:srgbClr val="FF0000"/>
          </a:solidFill>
          <a:latin typeface="Comic Sans MS" pitchFamily="2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 u="sng">
          <a:solidFill>
            <a:srgbClr val="FF0000"/>
          </a:solidFill>
          <a:latin typeface="Comic Sans MS" pitchFamily="2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 u="sng">
          <a:solidFill>
            <a:srgbClr val="FF0000"/>
          </a:solidFill>
          <a:latin typeface="Comic Sans MS" pitchFamily="2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 u="sng">
          <a:solidFill>
            <a:srgbClr val="FF0000"/>
          </a:solidFill>
          <a:latin typeface="Comic Sans MS" pitchFamily="2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 u="sng">
          <a:solidFill>
            <a:srgbClr val="FF0000"/>
          </a:solidFill>
          <a:latin typeface="Comic Sans MS" pitchFamily="2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 u="sng">
          <a:solidFill>
            <a:srgbClr val="FF0000"/>
          </a:solidFill>
          <a:latin typeface="Comic Sans MS" pitchFamily="2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 u="sng">
          <a:solidFill>
            <a:srgbClr val="FF0000"/>
          </a:solidFill>
          <a:latin typeface="Comic Sans MS" pitchFamily="2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 u="sng">
          <a:solidFill>
            <a:srgbClr val="FF0000"/>
          </a:solidFill>
          <a:latin typeface="Comic Sans MS" pitchFamily="2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charset="2"/>
        <a:buChar char="p"/>
        <a:defRPr sz="22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charset="2"/>
        <a:buChar char="n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charset="2"/>
        <a:buChar char="p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charset="2"/>
        <a:buChar char="Ø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charset="2"/>
        <a:buChar char="Ø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285875"/>
            <a:ext cx="8856983" cy="147002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dirty="0"/>
              <a:t>计算</a:t>
            </a:r>
            <a:r>
              <a:rPr lang="zh-CN" altLang="en-US" sz="4800" dirty="0" smtClean="0"/>
              <a:t>机组成原理</a:t>
            </a:r>
            <a:br>
              <a:rPr lang="en-US" altLang="zh-CN" sz="4800" dirty="0" smtClean="0"/>
            </a:br>
            <a:r>
              <a:rPr lang="zh-CN" altLang="en-US" sz="4800" dirty="0" smtClean="0"/>
              <a:t>（</a:t>
            </a:r>
            <a:r>
              <a:rPr lang="en-US" altLang="zh-CN" sz="4800" dirty="0" smtClean="0"/>
              <a:t>Principle </a:t>
            </a:r>
            <a:r>
              <a:rPr lang="en-US" altLang="zh-CN" sz="4800" dirty="0"/>
              <a:t>of Computer </a:t>
            </a:r>
            <a:r>
              <a:rPr lang="en-US" altLang="zh-CN" sz="4800" dirty="0" smtClean="0"/>
              <a:t>Organization</a:t>
            </a:r>
            <a:r>
              <a:rPr lang="zh-CN" altLang="en-US" sz="4800" dirty="0" smtClean="0"/>
              <a:t>）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40696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中国石油大学（华东）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计算机与通信工程学院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主讲教师：黄庭培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mtClean="0">
                <a:solidFill>
                  <a:schemeClr val="tx1"/>
                </a:solidFill>
              </a:rPr>
              <a:t>Email:huangtingpei@upc.edu.cn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标题 1"/>
          <p:cNvSpPr txBox="1"/>
          <p:nvPr/>
        </p:nvSpPr>
        <p:spPr>
          <a:xfrm>
            <a:off x="714375" y="3291830"/>
            <a:ext cx="7772400" cy="85725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0033CC"/>
                </a:solidFill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4000" b="1" dirty="0">
                <a:solidFill>
                  <a:srgbClr val="0033CC"/>
                </a:solidFill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4000" b="1" dirty="0" smtClean="0">
                <a:solidFill>
                  <a:srgbClr val="0033CC"/>
                </a:solidFill>
                <a:latin typeface="黑体" pitchFamily="2" charset="-122"/>
                <a:ea typeface="黑体" pitchFamily="2" charset="-122"/>
                <a:cs typeface="+mj-cs"/>
              </a:rPr>
              <a:t>章 运算方法和运算部件</a:t>
            </a:r>
            <a:endParaRPr lang="zh-CN" altLang="en-US" sz="4000" b="1" dirty="0">
              <a:solidFill>
                <a:srgbClr val="0033CC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35388"/>
            <a:ext cx="8229600" cy="774720"/>
          </a:xfrm>
        </p:spPr>
        <p:txBody>
          <a:bodyPr>
            <a:normAutofit/>
          </a:bodyPr>
          <a:lstStyle/>
          <a:p>
            <a:r>
              <a:rPr lang="en-US" altLang="zh-CN" sz="3400" dirty="0"/>
              <a:t>3.1 </a:t>
            </a:r>
            <a:r>
              <a:rPr lang="zh-CN" altLang="en-US" sz="3400" dirty="0"/>
              <a:t>高级语言和机器指令中的运算</a:t>
            </a:r>
            <a:endParaRPr lang="zh-CN" altLang="en-US" sz="3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64704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3.1.1 </a:t>
            </a:r>
            <a:r>
              <a:rPr lang="en-US" altLang="zh-CN" dirty="0"/>
              <a:t>C</a:t>
            </a:r>
            <a:r>
              <a:rPr lang="zh-CN" altLang="en-US" dirty="0"/>
              <a:t>语言程序中涉及的运算</a:t>
            </a:r>
            <a:endParaRPr lang="zh-CN" altLang="en-US" dirty="0"/>
          </a:p>
          <a:p>
            <a:pPr>
              <a:spcBef>
                <a:spcPts val="0"/>
              </a:spcBef>
            </a:pPr>
            <a:r>
              <a:rPr lang="zh-CN" altLang="en-US" sz="2000" dirty="0" smtClean="0">
                <a:latin typeface="Times New Roman" pitchFamily="18" charset="0"/>
              </a:rPr>
              <a:t>按</a:t>
            </a:r>
            <a:r>
              <a:rPr lang="zh-CN" altLang="en-US" sz="2000" dirty="0">
                <a:latin typeface="Times New Roman" pitchFamily="18" charset="0"/>
              </a:rPr>
              <a:t>位运算</a:t>
            </a:r>
            <a:endParaRPr lang="zh-CN" altLang="en-US" sz="2000" dirty="0">
              <a:latin typeface="Times New Roman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dirty="0">
                <a:latin typeface="Times New Roman" pitchFamily="18" charset="0"/>
              </a:rPr>
              <a:t>用途</a:t>
            </a:r>
            <a:endParaRPr lang="zh-CN" altLang="en-US" dirty="0">
              <a:latin typeface="Times New Roman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dirty="0">
                <a:latin typeface="Times New Roman" pitchFamily="18" charset="0"/>
              </a:rPr>
              <a:t>对一个</a:t>
            </a:r>
            <a:r>
              <a:rPr lang="zh-CN" altLang="en-US" u="sng" dirty="0">
                <a:latin typeface="Times New Roman" pitchFamily="18" charset="0"/>
              </a:rPr>
              <a:t>位串</a:t>
            </a:r>
            <a:r>
              <a:rPr lang="zh-CN" altLang="en-US" dirty="0">
                <a:latin typeface="Times New Roman" pitchFamily="18" charset="0"/>
              </a:rPr>
              <a:t>实现“掩码”（</a:t>
            </a:r>
            <a:r>
              <a:rPr lang="en-US" altLang="zh-CN" dirty="0" smtClean="0">
                <a:latin typeface="Times New Roman" pitchFamily="18" charset="0"/>
              </a:rPr>
              <a:t>mask</a:t>
            </a:r>
            <a:r>
              <a:rPr lang="zh-CN" altLang="en-US" dirty="0">
                <a:latin typeface="Times New Roman" pitchFamily="18" charset="0"/>
              </a:rPr>
              <a:t>）操作或相应的其他处理</a:t>
            </a:r>
            <a:endParaRPr lang="zh-CN" altLang="en-US" dirty="0">
              <a:latin typeface="Times New Roman" pitchFamily="18" charset="0"/>
            </a:endParaRPr>
          </a:p>
          <a:p>
            <a:pPr lvl="2">
              <a:spcBef>
                <a:spcPts val="0"/>
              </a:spcBef>
              <a:buFontTx/>
              <a:buNone/>
            </a:pPr>
            <a:r>
              <a:rPr lang="zh-CN" altLang="en-US" dirty="0">
                <a:latin typeface="Times New Roman" pitchFamily="18" charset="0"/>
              </a:rPr>
              <a:t>（主要用于对</a:t>
            </a:r>
            <a:r>
              <a:rPr lang="zh-CN" altLang="en-US" u="sng" dirty="0">
                <a:latin typeface="Times New Roman" pitchFamily="18" charset="0"/>
              </a:rPr>
              <a:t>多媒体数据</a:t>
            </a:r>
            <a:r>
              <a:rPr lang="zh-CN" altLang="en-US" dirty="0">
                <a:latin typeface="Times New Roman" pitchFamily="18" charset="0"/>
              </a:rPr>
              <a:t>或</a:t>
            </a:r>
            <a:r>
              <a:rPr lang="zh-CN" altLang="en-US" u="sng" dirty="0">
                <a:latin typeface="Times New Roman" pitchFamily="18" charset="0"/>
              </a:rPr>
              <a:t>控制信息</a:t>
            </a:r>
            <a:r>
              <a:rPr lang="zh-CN" altLang="en-US" dirty="0">
                <a:latin typeface="Times New Roman" pitchFamily="18" charset="0"/>
              </a:rPr>
              <a:t>进行处理）</a:t>
            </a:r>
            <a:endParaRPr lang="zh-CN" altLang="en-US" dirty="0">
              <a:latin typeface="Times New Roman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dirty="0">
                <a:latin typeface="Times New Roman" pitchFamily="18" charset="0"/>
              </a:rPr>
              <a:t>操作</a:t>
            </a:r>
            <a:endParaRPr lang="zh-CN" altLang="en-US" dirty="0">
              <a:latin typeface="Times New Roman" pitchFamily="18" charset="0"/>
            </a:endParaRPr>
          </a:p>
          <a:p>
            <a:pPr lvl="2">
              <a:spcBef>
                <a:spcPts val="0"/>
              </a:spcBef>
              <a:buFontTx/>
              <a:buNone/>
            </a:pPr>
            <a:r>
              <a:rPr lang="zh-CN" altLang="en-US" dirty="0" smtClean="0">
                <a:solidFill>
                  <a:srgbClr val="CC0000"/>
                </a:solidFill>
                <a:latin typeface="Times New Roman" pitchFamily="18" charset="0"/>
              </a:rPr>
              <a:t>问题</a:t>
            </a:r>
            <a:r>
              <a:rPr lang="zh-CN" altLang="en-US" dirty="0">
                <a:solidFill>
                  <a:srgbClr val="CC0000"/>
                </a:solidFill>
                <a:latin typeface="Times New Roman" pitchFamily="18" charset="0"/>
              </a:rPr>
              <a:t>：如何从一个</a:t>
            </a:r>
            <a:r>
              <a:rPr lang="en-US" altLang="zh-CN" dirty="0">
                <a:solidFill>
                  <a:srgbClr val="CC0000"/>
                </a:solidFill>
                <a:latin typeface="Times New Roman" pitchFamily="18" charset="0"/>
              </a:rPr>
              <a:t>16</a:t>
            </a:r>
            <a:r>
              <a:rPr lang="zh-CN" altLang="en-US" dirty="0">
                <a:solidFill>
                  <a:srgbClr val="CC0000"/>
                </a:solidFill>
                <a:latin typeface="Times New Roman" pitchFamily="18" charset="0"/>
              </a:rPr>
              <a:t>位采样数据</a:t>
            </a:r>
            <a:r>
              <a:rPr lang="en-US" altLang="zh-CN" dirty="0">
                <a:solidFill>
                  <a:srgbClr val="CC0000"/>
                </a:solidFill>
                <a:latin typeface="Times New Roman" pitchFamily="18" charset="0"/>
              </a:rPr>
              <a:t>y</a:t>
            </a:r>
            <a:r>
              <a:rPr lang="zh-CN" altLang="en-US" dirty="0">
                <a:solidFill>
                  <a:srgbClr val="CC0000"/>
                </a:solidFill>
                <a:latin typeface="Times New Roman" pitchFamily="18" charset="0"/>
              </a:rPr>
              <a:t>中提取高位字节，并使低字节为</a:t>
            </a:r>
            <a:r>
              <a:rPr lang="en-US" altLang="zh-CN" dirty="0">
                <a:solidFill>
                  <a:srgbClr val="CC0000"/>
                </a:solidFill>
                <a:latin typeface="Times New Roman" pitchFamily="18" charset="0"/>
              </a:rPr>
              <a:t>0</a:t>
            </a:r>
            <a:r>
              <a:rPr lang="zh-CN" altLang="en-US" dirty="0">
                <a:solidFill>
                  <a:srgbClr val="CC0000"/>
                </a:solidFill>
                <a:latin typeface="Times New Roman" pitchFamily="18" charset="0"/>
              </a:rPr>
              <a:t>？</a:t>
            </a:r>
            <a:endParaRPr lang="zh-CN" altLang="en-US" dirty="0">
              <a:solidFill>
                <a:srgbClr val="CC0000"/>
              </a:solidFill>
              <a:latin typeface="Times New Roman" pitchFamily="18" charset="0"/>
            </a:endParaRPr>
          </a:p>
          <a:p>
            <a:pPr lvl="2">
              <a:spcBef>
                <a:spcPts val="0"/>
              </a:spcBef>
              <a:buFontTx/>
              <a:buNone/>
            </a:pPr>
            <a:r>
              <a:rPr lang="zh-CN" altLang="en-US" dirty="0">
                <a:latin typeface="Times New Roman" pitchFamily="18" charset="0"/>
              </a:rPr>
              <a:t>可用“</a:t>
            </a:r>
            <a:r>
              <a:rPr lang="en-US" altLang="zh-CN" dirty="0">
                <a:latin typeface="Times New Roman" pitchFamily="18" charset="0"/>
              </a:rPr>
              <a:t>&amp;”</a:t>
            </a:r>
            <a:r>
              <a:rPr lang="zh-CN" altLang="en-US" dirty="0">
                <a:latin typeface="Times New Roman" pitchFamily="18" charset="0"/>
              </a:rPr>
              <a:t>实现“掩码”操作：</a:t>
            </a:r>
            <a:r>
              <a:rPr lang="en-US" altLang="zh-CN" dirty="0">
                <a:latin typeface="Times New Roman" pitchFamily="18" charset="0"/>
              </a:rPr>
              <a:t>y &amp; </a:t>
            </a:r>
            <a:r>
              <a:rPr lang="en-US" altLang="zh-CN" dirty="0" smtClean="0">
                <a:latin typeface="Times New Roman" pitchFamily="18" charset="0"/>
              </a:rPr>
              <a:t>0xFF00</a:t>
            </a:r>
            <a:endParaRPr lang="zh-CN" altLang="en-US" dirty="0">
              <a:latin typeface="Times New Roman" pitchFamily="18" charset="0"/>
            </a:endParaRPr>
          </a:p>
          <a:p>
            <a:pPr lvl="2">
              <a:spcBef>
                <a:spcPts val="0"/>
              </a:spcBef>
              <a:buFontTx/>
              <a:buNone/>
            </a:pPr>
            <a:r>
              <a:rPr lang="zh-CN" altLang="en-US" dirty="0">
                <a:latin typeface="Times New Roman" pitchFamily="18" charset="0"/>
              </a:rPr>
              <a:t>例如，当</a:t>
            </a:r>
            <a:r>
              <a:rPr lang="en-US" altLang="zh-CN" dirty="0" smtClean="0">
                <a:latin typeface="Times New Roman" pitchFamily="18" charset="0"/>
              </a:rPr>
              <a:t>y=0x2C0B</a:t>
            </a:r>
            <a:r>
              <a:rPr lang="zh-CN" altLang="en-US" dirty="0">
                <a:latin typeface="Times New Roman" pitchFamily="18" charset="0"/>
              </a:rPr>
              <a:t>时，通过掩码操作得到结果为：</a:t>
            </a:r>
            <a:r>
              <a:rPr lang="en-US" altLang="zh-CN" dirty="0" smtClean="0">
                <a:latin typeface="Times New Roman" pitchFamily="18" charset="0"/>
              </a:rPr>
              <a:t>0x2C00</a:t>
            </a:r>
            <a:endParaRPr lang="en-US" altLang="zh-CN" dirty="0">
              <a:latin typeface="Times New Roman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229600" cy="774720"/>
          </a:xfrm>
        </p:spPr>
        <p:txBody>
          <a:bodyPr>
            <a:normAutofit/>
          </a:bodyPr>
          <a:lstStyle/>
          <a:p>
            <a:r>
              <a:rPr lang="en-US" altLang="zh-CN" sz="3400" dirty="0"/>
              <a:t>3.1 </a:t>
            </a:r>
            <a:r>
              <a:rPr lang="zh-CN" altLang="en-US" sz="3400" dirty="0"/>
              <a:t>高级语言和机器指令中的运算</a:t>
            </a:r>
            <a:endParaRPr lang="zh-CN" altLang="en-US" sz="3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11781"/>
            <a:ext cx="8229600" cy="537562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3.1.1 </a:t>
            </a:r>
            <a:r>
              <a:rPr lang="en-US" altLang="zh-CN" dirty="0"/>
              <a:t>C</a:t>
            </a:r>
            <a:r>
              <a:rPr lang="zh-CN" altLang="en-US" dirty="0"/>
              <a:t>语言程序中涉及的运算</a:t>
            </a:r>
            <a:endParaRPr lang="zh-CN" altLang="en-US" dirty="0"/>
          </a:p>
          <a:p>
            <a:r>
              <a:rPr lang="zh-CN" altLang="en-US" sz="2000" dirty="0">
                <a:latin typeface="Times New Roman" pitchFamily="18" charset="0"/>
              </a:rPr>
              <a:t>逻辑运算</a:t>
            </a:r>
            <a:endParaRPr lang="zh-CN" altLang="en-US" sz="2000" dirty="0">
              <a:latin typeface="Times New Roman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dirty="0">
                <a:latin typeface="Times New Roman" pitchFamily="18" charset="0"/>
              </a:rPr>
              <a:t>用途</a:t>
            </a:r>
            <a:endParaRPr lang="zh-CN" altLang="en-US" dirty="0">
              <a:latin typeface="Times New Roman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dirty="0">
                <a:latin typeface="Times New Roman" pitchFamily="18" charset="0"/>
              </a:rPr>
              <a:t>用于关系表达式的运算</a:t>
            </a:r>
            <a:endParaRPr lang="zh-CN" altLang="en-US" dirty="0">
              <a:latin typeface="Times New Roman" pitchFamily="18" charset="0"/>
            </a:endParaRPr>
          </a:p>
          <a:p>
            <a:pPr lvl="2">
              <a:spcBef>
                <a:spcPts val="0"/>
              </a:spcBef>
              <a:buFontTx/>
              <a:buNone/>
            </a:pPr>
            <a:r>
              <a:rPr lang="zh-CN" altLang="en-US" dirty="0">
                <a:latin typeface="Times New Roman" pitchFamily="18" charset="0"/>
              </a:rPr>
              <a:t>例如，</a:t>
            </a:r>
            <a:r>
              <a:rPr lang="en-US" altLang="zh-CN" dirty="0">
                <a:latin typeface="Times New Roman" pitchFamily="18" charset="0"/>
              </a:rPr>
              <a:t>if </a:t>
            </a:r>
            <a:r>
              <a:rPr lang="zh-CN" altLang="en-US" dirty="0" smtClean="0">
                <a:latin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</a:rPr>
              <a:t>x&gt;y and </a:t>
            </a:r>
            <a:r>
              <a:rPr lang="en-US" altLang="zh-CN" dirty="0" err="1">
                <a:latin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</a:rPr>
              <a:t>&lt;100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en-US" altLang="zh-CN" dirty="0">
                <a:latin typeface="Times New Roman" pitchFamily="18" charset="0"/>
              </a:rPr>
              <a:t>then ……</a:t>
            </a:r>
            <a:r>
              <a:rPr lang="zh-CN" altLang="en-US" dirty="0">
                <a:latin typeface="Times New Roman" pitchFamily="18" charset="0"/>
              </a:rPr>
              <a:t>中的</a:t>
            </a:r>
            <a:r>
              <a:rPr lang="zh-CN" altLang="en-US" dirty="0" smtClean="0">
                <a:latin typeface="Times New Roman" pitchFamily="18" charset="0"/>
              </a:rPr>
              <a:t>“</a:t>
            </a:r>
            <a:r>
              <a:rPr lang="en-US" altLang="zh-CN" dirty="0" smtClean="0">
                <a:latin typeface="Times New Roman" pitchFamily="18" charset="0"/>
              </a:rPr>
              <a:t>and</a:t>
            </a:r>
            <a:r>
              <a:rPr lang="en-US" altLang="zh-CN" dirty="0">
                <a:latin typeface="Times New Roman" pitchFamily="18" charset="0"/>
              </a:rPr>
              <a:t>”</a:t>
            </a:r>
            <a:r>
              <a:rPr lang="zh-CN" altLang="en-US" dirty="0">
                <a:latin typeface="Times New Roman" pitchFamily="18" charset="0"/>
              </a:rPr>
              <a:t>运算</a:t>
            </a:r>
            <a:endParaRPr lang="zh-CN" altLang="en-US" dirty="0">
              <a:latin typeface="Times New Roman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dirty="0">
                <a:latin typeface="Times New Roman" pitchFamily="18" charset="0"/>
              </a:rPr>
              <a:t>操作</a:t>
            </a:r>
            <a:endParaRPr lang="zh-CN" altLang="en-US" dirty="0">
              <a:latin typeface="Times New Roman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dirty="0">
                <a:latin typeface="Times New Roman" pitchFamily="18" charset="0"/>
              </a:rPr>
              <a:t>“</a:t>
            </a:r>
            <a:r>
              <a:rPr lang="en-US" altLang="zh-CN" dirty="0">
                <a:latin typeface="Times New Roman" pitchFamily="18" charset="0"/>
              </a:rPr>
              <a:t>‖”</a:t>
            </a:r>
            <a:r>
              <a:rPr lang="zh-CN" altLang="en-US" dirty="0">
                <a:latin typeface="Times New Roman" pitchFamily="18" charset="0"/>
              </a:rPr>
              <a:t>表示“</a:t>
            </a:r>
            <a:r>
              <a:rPr lang="en-US" altLang="zh-CN" dirty="0">
                <a:latin typeface="Times New Roman" pitchFamily="18" charset="0"/>
              </a:rPr>
              <a:t>OR”</a:t>
            </a:r>
            <a:r>
              <a:rPr lang="zh-CN" altLang="en-US" dirty="0">
                <a:latin typeface="Times New Roman" pitchFamily="18" charset="0"/>
              </a:rPr>
              <a:t>运算</a:t>
            </a:r>
            <a:endParaRPr lang="zh-CN" altLang="en-US" dirty="0">
              <a:latin typeface="Times New Roman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dirty="0">
                <a:latin typeface="Times New Roman" pitchFamily="18" charset="0"/>
              </a:rPr>
              <a:t>“</a:t>
            </a:r>
            <a:r>
              <a:rPr lang="en-US" altLang="zh-CN" dirty="0">
                <a:latin typeface="Times New Roman" pitchFamily="18" charset="0"/>
              </a:rPr>
              <a:t>&amp;&amp;”</a:t>
            </a:r>
            <a:r>
              <a:rPr lang="zh-CN" altLang="en-US" dirty="0">
                <a:latin typeface="Times New Roman" pitchFamily="18" charset="0"/>
              </a:rPr>
              <a:t>表示</a:t>
            </a:r>
            <a:r>
              <a:rPr lang="zh-CN" altLang="en-US" dirty="0" smtClean="0">
                <a:latin typeface="Times New Roman" pitchFamily="18" charset="0"/>
              </a:rPr>
              <a:t>“</a:t>
            </a:r>
            <a:r>
              <a:rPr lang="en-US" altLang="zh-CN" dirty="0" smtClean="0">
                <a:latin typeface="Times New Roman" pitchFamily="18" charset="0"/>
              </a:rPr>
              <a:t>AND</a:t>
            </a:r>
            <a:r>
              <a:rPr lang="en-US" altLang="zh-CN" dirty="0">
                <a:latin typeface="Times New Roman" pitchFamily="18" charset="0"/>
              </a:rPr>
              <a:t>”</a:t>
            </a:r>
            <a:r>
              <a:rPr lang="zh-CN" altLang="en-US" dirty="0">
                <a:latin typeface="Times New Roman" pitchFamily="18" charset="0"/>
              </a:rPr>
              <a:t>运算</a:t>
            </a:r>
            <a:endParaRPr lang="zh-CN" altLang="en-US" dirty="0">
              <a:latin typeface="Times New Roman" pitchFamily="18" charset="0"/>
            </a:endParaRPr>
          </a:p>
          <a:p>
            <a:pPr lvl="2">
              <a:spcBef>
                <a:spcPts val="0"/>
              </a:spcBef>
              <a:buFontTx/>
              <a:buNone/>
            </a:pPr>
            <a:r>
              <a:rPr lang="en-US" altLang="zh-CN" dirty="0">
                <a:latin typeface="Times New Roman" pitchFamily="18" charset="0"/>
              </a:rPr>
              <a:t>       </a:t>
            </a:r>
            <a:r>
              <a:rPr lang="zh-CN" altLang="en-US" dirty="0">
                <a:solidFill>
                  <a:srgbClr val="006600"/>
                </a:solidFill>
                <a:latin typeface="Times New Roman" pitchFamily="18" charset="0"/>
              </a:rPr>
              <a:t>例如， </a:t>
            </a:r>
            <a:r>
              <a:rPr lang="en-US" altLang="zh-CN" dirty="0">
                <a:solidFill>
                  <a:srgbClr val="006600"/>
                </a:solidFill>
                <a:latin typeface="Times New Roman" pitchFamily="18" charset="0"/>
              </a:rPr>
              <a:t>if </a:t>
            </a:r>
            <a:r>
              <a:rPr lang="en-US" altLang="zh-CN" dirty="0" smtClean="0">
                <a:solidFill>
                  <a:srgbClr val="006600"/>
                </a:solidFill>
                <a:latin typeface="Times New Roman" pitchFamily="18" charset="0"/>
              </a:rPr>
              <a:t>((x&gt;y</a:t>
            </a:r>
            <a:r>
              <a:rPr lang="en-US" altLang="zh-CN" dirty="0">
                <a:solidFill>
                  <a:srgbClr val="006600"/>
                </a:solidFill>
                <a:latin typeface="Times New Roman" pitchFamily="18" charset="0"/>
              </a:rPr>
              <a:t>) &amp;&amp; (</a:t>
            </a:r>
            <a:r>
              <a:rPr lang="en-US" altLang="zh-CN" dirty="0" err="1">
                <a:solidFill>
                  <a:srgbClr val="006600"/>
                </a:solidFill>
                <a:latin typeface="Times New Roman" pitchFamily="18" charset="0"/>
              </a:rPr>
              <a:t>i</a:t>
            </a:r>
            <a:r>
              <a:rPr lang="en-US" altLang="zh-CN" dirty="0">
                <a:solidFill>
                  <a:srgbClr val="006600"/>
                </a:solidFill>
                <a:latin typeface="Times New Roman" pitchFamily="18" charset="0"/>
              </a:rPr>
              <a:t>&lt;100)) then ……</a:t>
            </a:r>
            <a:endParaRPr lang="zh-CN" altLang="en-US" dirty="0">
              <a:solidFill>
                <a:srgbClr val="006600"/>
              </a:solidFill>
              <a:latin typeface="Times New Roman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dirty="0">
                <a:latin typeface="Times New Roman" pitchFamily="18" charset="0"/>
              </a:rPr>
              <a:t>“</a:t>
            </a:r>
            <a:r>
              <a:rPr lang="en-US" altLang="zh-CN" dirty="0">
                <a:latin typeface="Times New Roman" pitchFamily="18" charset="0"/>
              </a:rPr>
              <a:t>!”</a:t>
            </a:r>
            <a:r>
              <a:rPr lang="zh-CN" altLang="en-US" dirty="0">
                <a:latin typeface="Times New Roman" pitchFamily="18" charset="0"/>
              </a:rPr>
              <a:t>表示“</a:t>
            </a:r>
            <a:r>
              <a:rPr lang="en-US" altLang="zh-CN" dirty="0">
                <a:latin typeface="Times New Roman" pitchFamily="18" charset="0"/>
              </a:rPr>
              <a:t>NOT”</a:t>
            </a:r>
            <a:r>
              <a:rPr lang="zh-CN" altLang="en-US" dirty="0">
                <a:latin typeface="Times New Roman" pitchFamily="18" charset="0"/>
              </a:rPr>
              <a:t>运算 </a:t>
            </a:r>
            <a:endParaRPr lang="zh-CN" altLang="en-US" dirty="0">
              <a:latin typeface="Times New Roman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dirty="0">
                <a:latin typeface="Times New Roman" pitchFamily="18" charset="0"/>
              </a:rPr>
              <a:t>与按位运算的差别</a:t>
            </a:r>
            <a:endParaRPr lang="zh-CN" altLang="en-US" dirty="0">
              <a:latin typeface="Times New Roman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dirty="0">
                <a:latin typeface="Times New Roman" pitchFamily="18" charset="0"/>
              </a:rPr>
              <a:t>符号表示不同：</a:t>
            </a:r>
            <a:r>
              <a:rPr lang="en-US" altLang="zh-CN" dirty="0">
                <a:solidFill>
                  <a:srgbClr val="009900"/>
                </a:solidFill>
                <a:latin typeface="Times New Roman" pitchFamily="18" charset="0"/>
              </a:rPr>
              <a:t>&amp; </a:t>
            </a:r>
            <a:r>
              <a:rPr lang="en-US" altLang="zh-CN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~ </a:t>
            </a:r>
            <a:r>
              <a:rPr lang="en-US" altLang="zh-CN" dirty="0">
                <a:solidFill>
                  <a:srgbClr val="009900"/>
                </a:solidFill>
                <a:latin typeface="Times New Roman" pitchFamily="18" charset="0"/>
              </a:rPr>
              <a:t>&amp;&amp; </a:t>
            </a:r>
            <a:r>
              <a:rPr lang="zh-CN" altLang="en-US" dirty="0">
                <a:solidFill>
                  <a:srgbClr val="009900"/>
                </a:solidFill>
                <a:latin typeface="Times New Roman" pitchFamily="18" charset="0"/>
              </a:rPr>
              <a:t>；</a:t>
            </a:r>
            <a:r>
              <a:rPr lang="en-US" altLang="zh-CN" dirty="0">
                <a:solidFill>
                  <a:srgbClr val="009900"/>
                </a:solidFill>
                <a:latin typeface="Times New Roman" pitchFamily="18" charset="0"/>
              </a:rPr>
              <a:t>| </a:t>
            </a:r>
            <a:r>
              <a:rPr lang="en-US" altLang="zh-CN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~ </a:t>
            </a:r>
            <a:r>
              <a:rPr lang="en-US" altLang="zh-CN" dirty="0">
                <a:solidFill>
                  <a:srgbClr val="009900"/>
                </a:solidFill>
                <a:latin typeface="Times New Roman" pitchFamily="18" charset="0"/>
              </a:rPr>
              <a:t>‖</a:t>
            </a:r>
            <a:r>
              <a:rPr lang="zh-CN" altLang="en-US" dirty="0">
                <a:solidFill>
                  <a:srgbClr val="009900"/>
                </a:solidFill>
                <a:latin typeface="Times New Roman" pitchFamily="18" charset="0"/>
              </a:rPr>
              <a:t>； </a:t>
            </a:r>
            <a:r>
              <a:rPr lang="en-US" altLang="zh-CN" dirty="0">
                <a:solidFill>
                  <a:srgbClr val="009900"/>
                </a:solidFill>
                <a:latin typeface="Times New Roman" pitchFamily="18" charset="0"/>
              </a:rPr>
              <a:t>……</a:t>
            </a:r>
            <a:endParaRPr lang="en-US" altLang="zh-CN" dirty="0">
              <a:solidFill>
                <a:srgbClr val="009900"/>
              </a:solidFill>
              <a:latin typeface="Times New Roman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dirty="0">
                <a:latin typeface="Times New Roman" pitchFamily="18" charset="0"/>
              </a:rPr>
              <a:t>运算过程不同：</a:t>
            </a:r>
            <a:r>
              <a:rPr lang="zh-CN" altLang="en-US" dirty="0">
                <a:solidFill>
                  <a:srgbClr val="009900"/>
                </a:solidFill>
                <a:latin typeface="Times New Roman" pitchFamily="18" charset="0"/>
              </a:rPr>
              <a:t>按位 </a:t>
            </a:r>
            <a:r>
              <a:rPr lang="en-US" altLang="zh-CN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~ </a:t>
            </a:r>
            <a:r>
              <a:rPr lang="zh-CN" altLang="en-US" dirty="0">
                <a:solidFill>
                  <a:srgbClr val="009900"/>
                </a:solidFill>
                <a:latin typeface="Times New Roman" pitchFamily="18" charset="0"/>
              </a:rPr>
              <a:t>整体</a:t>
            </a:r>
            <a:endParaRPr lang="zh-CN" altLang="en-US" dirty="0">
              <a:solidFill>
                <a:srgbClr val="009900"/>
              </a:solidFill>
              <a:latin typeface="Times New Roman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dirty="0">
                <a:latin typeface="Times New Roman" pitchFamily="18" charset="0"/>
              </a:rPr>
              <a:t>结果类型不同：</a:t>
            </a:r>
            <a:r>
              <a:rPr lang="zh-CN" altLang="en-US" dirty="0">
                <a:solidFill>
                  <a:srgbClr val="009900"/>
                </a:solidFill>
                <a:latin typeface="Times New Roman" pitchFamily="18" charset="0"/>
              </a:rPr>
              <a:t>位串 </a:t>
            </a:r>
            <a:r>
              <a:rPr lang="en-US" altLang="zh-CN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~ </a:t>
            </a:r>
            <a:r>
              <a:rPr lang="zh-CN" altLang="en-US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逻辑值</a:t>
            </a:r>
            <a:endParaRPr lang="en-US" altLang="zh-CN" dirty="0">
              <a:solidFill>
                <a:srgbClr val="009900"/>
              </a:solidFill>
              <a:latin typeface="Times New Roman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229600" cy="774720"/>
          </a:xfrm>
        </p:spPr>
        <p:txBody>
          <a:bodyPr>
            <a:normAutofit/>
          </a:bodyPr>
          <a:lstStyle/>
          <a:p>
            <a:r>
              <a:rPr lang="en-US" altLang="zh-CN" sz="3400" dirty="0"/>
              <a:t>3.1 </a:t>
            </a:r>
            <a:r>
              <a:rPr lang="zh-CN" altLang="en-US" sz="3400" dirty="0"/>
              <a:t>高级语言和机器指令中的运算</a:t>
            </a:r>
            <a:endParaRPr lang="zh-CN" altLang="en-US" sz="3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19344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3.1.1 </a:t>
            </a:r>
            <a:r>
              <a:rPr lang="en-US" altLang="zh-CN" dirty="0"/>
              <a:t>C</a:t>
            </a:r>
            <a:r>
              <a:rPr lang="zh-CN" altLang="en-US" dirty="0"/>
              <a:t>语言程序中涉及的运算</a:t>
            </a:r>
            <a:endParaRPr lang="zh-CN" altLang="en-US" dirty="0"/>
          </a:p>
          <a:p>
            <a:r>
              <a:rPr lang="zh-CN" altLang="en-US" dirty="0" smtClean="0">
                <a:latin typeface="Times New Roman" pitchFamily="18" charset="0"/>
              </a:rPr>
              <a:t>移位</a:t>
            </a:r>
            <a:r>
              <a:rPr lang="zh-CN" altLang="en-US" dirty="0">
                <a:latin typeface="Times New Roman" pitchFamily="18" charset="0"/>
              </a:rPr>
              <a:t>运算</a:t>
            </a:r>
            <a:endParaRPr lang="zh-CN" altLang="en-US" dirty="0">
              <a:latin typeface="Times New Roman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dirty="0">
                <a:latin typeface="Times New Roman" pitchFamily="18" charset="0"/>
              </a:rPr>
              <a:t>用途</a:t>
            </a:r>
            <a:endParaRPr lang="zh-CN" altLang="en-US" dirty="0">
              <a:latin typeface="Times New Roman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dirty="0" smtClean="0">
                <a:latin typeface="Times New Roman" pitchFamily="18" charset="0"/>
              </a:rPr>
              <a:t> 提取</a:t>
            </a:r>
            <a:r>
              <a:rPr lang="zh-CN" altLang="en-US" dirty="0">
                <a:latin typeface="Times New Roman" pitchFamily="18" charset="0"/>
              </a:rPr>
              <a:t>部分信息</a:t>
            </a:r>
            <a:endParaRPr lang="zh-CN" altLang="en-US" dirty="0">
              <a:latin typeface="Times New Roman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dirty="0" smtClean="0">
                <a:latin typeface="Times New Roman" pitchFamily="18" charset="0"/>
              </a:rPr>
              <a:t> 扩大</a:t>
            </a:r>
            <a:r>
              <a:rPr lang="zh-CN" altLang="en-US" dirty="0">
                <a:latin typeface="Times New Roman" pitchFamily="18" charset="0"/>
              </a:rPr>
              <a:t>或缩小数值的</a:t>
            </a:r>
            <a:r>
              <a:rPr lang="en-US" altLang="zh-CN" dirty="0">
                <a:latin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4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8…</a:t>
            </a:r>
            <a:r>
              <a:rPr lang="zh-CN" altLang="en-US" dirty="0">
                <a:latin typeface="Times New Roman" pitchFamily="18" charset="0"/>
              </a:rPr>
              <a:t>倍</a:t>
            </a:r>
            <a:endParaRPr lang="zh-CN" altLang="en-US" dirty="0">
              <a:latin typeface="Times New Roman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dirty="0">
                <a:latin typeface="Times New Roman" pitchFamily="18" charset="0"/>
              </a:rPr>
              <a:t>操作</a:t>
            </a:r>
            <a:endParaRPr lang="zh-CN" altLang="en-US" dirty="0">
              <a:latin typeface="Times New Roman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dirty="0" smtClean="0">
                <a:latin typeface="Times New Roman" pitchFamily="18" charset="0"/>
              </a:rPr>
              <a:t> 左移</a:t>
            </a:r>
            <a:r>
              <a:rPr lang="en-US" altLang="zh-CN" dirty="0">
                <a:latin typeface="Times New Roman" pitchFamily="18" charset="0"/>
              </a:rPr>
              <a:t>:</a:t>
            </a:r>
            <a:r>
              <a:rPr lang="zh-CN" altLang="en-US" dirty="0" smtClean="0">
                <a:latin typeface="Times New Roman" pitchFamily="18" charset="0"/>
              </a:rPr>
              <a:t>：</a:t>
            </a:r>
            <a:r>
              <a:rPr lang="en-US" altLang="zh-CN" dirty="0" smtClean="0">
                <a:latin typeface="Times New Roman" pitchFamily="18" charset="0"/>
              </a:rPr>
              <a:t>x&lt;&lt;</a:t>
            </a:r>
            <a:r>
              <a:rPr lang="en-US" altLang="zh-CN" dirty="0">
                <a:latin typeface="Times New Roman" pitchFamily="18" charset="0"/>
              </a:rPr>
              <a:t>k;   </a:t>
            </a:r>
            <a:r>
              <a:rPr lang="zh-CN" altLang="en-US" dirty="0">
                <a:latin typeface="Times New Roman" pitchFamily="18" charset="0"/>
              </a:rPr>
              <a:t>右移： </a:t>
            </a:r>
            <a:r>
              <a:rPr lang="en-US" altLang="zh-CN" dirty="0" smtClean="0">
                <a:latin typeface="Times New Roman" pitchFamily="18" charset="0"/>
              </a:rPr>
              <a:t>x&gt;&gt;</a:t>
            </a:r>
            <a:r>
              <a:rPr lang="en-US" altLang="zh-CN" dirty="0">
                <a:latin typeface="Times New Roman" pitchFamily="18" charset="0"/>
              </a:rPr>
              <a:t>k</a:t>
            </a:r>
            <a:endParaRPr lang="en-US" altLang="zh-CN" dirty="0">
              <a:latin typeface="Times New Roman" pitchFamily="18" charset="0"/>
            </a:endParaRPr>
          </a:p>
          <a:p>
            <a:pPr lvl="3">
              <a:spcBef>
                <a:spcPts val="0"/>
              </a:spcBef>
            </a:pPr>
            <a:r>
              <a:rPr lang="zh-CN" altLang="en-US" dirty="0">
                <a:latin typeface="Times New Roman" pitchFamily="18" charset="0"/>
              </a:rPr>
              <a:t>不区分是逻辑移位还是算术移位，</a:t>
            </a:r>
            <a:r>
              <a:rPr lang="zh-CN" altLang="en-US" dirty="0" smtClean="0">
                <a:latin typeface="Times New Roman" pitchFamily="18" charset="0"/>
              </a:rPr>
              <a:t>由</a:t>
            </a:r>
            <a:r>
              <a:rPr lang="en-US" altLang="zh-CN" dirty="0" smtClean="0">
                <a:latin typeface="Times New Roman" pitchFamily="18" charset="0"/>
              </a:rPr>
              <a:t>x</a:t>
            </a:r>
            <a:r>
              <a:rPr lang="zh-CN" altLang="en-US" dirty="0" smtClean="0">
                <a:latin typeface="Times New Roman" pitchFamily="18" charset="0"/>
              </a:rPr>
              <a:t>的</a:t>
            </a:r>
            <a:r>
              <a:rPr lang="zh-CN" altLang="en-US" dirty="0">
                <a:latin typeface="Times New Roman" pitchFamily="18" charset="0"/>
              </a:rPr>
              <a:t>类型确定</a:t>
            </a:r>
            <a:endParaRPr lang="zh-CN" altLang="en-US" dirty="0">
              <a:latin typeface="Times New Roman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dirty="0" smtClean="0">
                <a:latin typeface="Times New Roman" pitchFamily="18" charset="0"/>
              </a:rPr>
              <a:t> 无</a:t>
            </a:r>
            <a:r>
              <a:rPr lang="zh-CN" altLang="en-US" dirty="0">
                <a:latin typeface="Times New Roman" pitchFamily="18" charset="0"/>
              </a:rPr>
              <a:t>符号数：逻辑左移、逻辑右移</a:t>
            </a:r>
            <a:endParaRPr lang="zh-CN" altLang="en-US" dirty="0">
              <a:latin typeface="Times New Roman" pitchFamily="18" charset="0"/>
            </a:endParaRPr>
          </a:p>
          <a:p>
            <a:pPr lvl="3">
              <a:spcBef>
                <a:spcPts val="0"/>
              </a:spcBef>
              <a:buFontTx/>
              <a:buNone/>
            </a:pPr>
            <a:r>
              <a:rPr lang="zh-CN" altLang="en-US" b="1" dirty="0">
                <a:solidFill>
                  <a:srgbClr val="CC0000"/>
                </a:solidFill>
              </a:rPr>
              <a:t>高（低）位移出，低（高）位补</a:t>
            </a:r>
            <a:r>
              <a:rPr lang="en-US" altLang="zh-CN" b="1" dirty="0">
                <a:solidFill>
                  <a:srgbClr val="CC0000"/>
                </a:solidFill>
              </a:rPr>
              <a:t>0</a:t>
            </a:r>
            <a:endParaRPr lang="en-US" altLang="zh-CN" b="1" dirty="0">
              <a:solidFill>
                <a:srgbClr val="CC0000"/>
              </a:solidFill>
            </a:endParaRPr>
          </a:p>
          <a:p>
            <a:pPr lvl="3">
              <a:spcBef>
                <a:spcPts val="0"/>
              </a:spcBef>
              <a:buFontTx/>
              <a:buNone/>
            </a:pPr>
            <a:r>
              <a:rPr lang="zh-CN" altLang="en-US" b="1" dirty="0">
                <a:solidFill>
                  <a:srgbClr val="CC0000"/>
                </a:solidFill>
              </a:rPr>
              <a:t>问题：何时可能发生溢出？如何判断溢出？</a:t>
            </a:r>
            <a:endParaRPr lang="en-US" altLang="zh-CN" b="1" dirty="0">
              <a:solidFill>
                <a:srgbClr val="CC0000"/>
              </a:solidFill>
            </a:endParaRPr>
          </a:p>
          <a:p>
            <a:pPr lvl="2">
              <a:spcBef>
                <a:spcPts val="0"/>
              </a:spcBef>
              <a:buFontTx/>
              <a:buNone/>
            </a:pPr>
            <a:r>
              <a:rPr lang="zh-CN" altLang="en-US" dirty="0">
                <a:solidFill>
                  <a:srgbClr val="009900"/>
                </a:solidFill>
                <a:latin typeface="Times New Roman" pitchFamily="18" charset="0"/>
              </a:rPr>
              <a:t>            若高位移出的是</a:t>
            </a:r>
            <a:r>
              <a:rPr lang="en-US" altLang="zh-CN" dirty="0">
                <a:solidFill>
                  <a:srgbClr val="009900"/>
                </a:solidFill>
                <a:latin typeface="Times New Roman" pitchFamily="18" charset="0"/>
              </a:rPr>
              <a:t>1</a:t>
            </a:r>
            <a:r>
              <a:rPr lang="zh-CN" altLang="en-US" dirty="0">
                <a:solidFill>
                  <a:srgbClr val="009900"/>
                </a:solidFill>
                <a:latin typeface="Times New Roman" pitchFamily="18" charset="0"/>
              </a:rPr>
              <a:t>，则左移时发生</a:t>
            </a:r>
            <a:r>
              <a:rPr lang="zh-CN" altLang="en-US" dirty="0" smtClean="0">
                <a:solidFill>
                  <a:srgbClr val="009900"/>
                </a:solidFill>
                <a:latin typeface="Times New Roman" pitchFamily="18" charset="0"/>
              </a:rPr>
              <a:t>溢出</a:t>
            </a:r>
            <a:endParaRPr lang="zh-CN" altLang="en-US" dirty="0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229600" cy="774720"/>
          </a:xfrm>
        </p:spPr>
        <p:txBody>
          <a:bodyPr>
            <a:normAutofit/>
          </a:bodyPr>
          <a:lstStyle/>
          <a:p>
            <a:r>
              <a:rPr lang="en-US" altLang="zh-CN" sz="3400" dirty="0"/>
              <a:t>3.1 </a:t>
            </a:r>
            <a:r>
              <a:rPr lang="zh-CN" altLang="en-US" sz="3400" dirty="0"/>
              <a:t>高级语言和机器指令中的运算</a:t>
            </a:r>
            <a:endParaRPr lang="zh-CN" altLang="en-US" sz="3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64704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3.1.1 </a:t>
            </a:r>
            <a:r>
              <a:rPr lang="en-US" altLang="zh-CN" dirty="0"/>
              <a:t>C</a:t>
            </a:r>
            <a:r>
              <a:rPr lang="zh-CN" altLang="en-US" dirty="0"/>
              <a:t>语言程序中涉及的运算</a:t>
            </a:r>
            <a:endParaRPr lang="zh-CN" altLang="en-US" dirty="0"/>
          </a:p>
          <a:p>
            <a:r>
              <a:rPr lang="zh-CN" altLang="en-US" dirty="0" smtClean="0">
                <a:latin typeface="Times New Roman" pitchFamily="18" charset="0"/>
              </a:rPr>
              <a:t>移位</a:t>
            </a:r>
            <a:r>
              <a:rPr lang="zh-CN" altLang="en-US" dirty="0">
                <a:latin typeface="Times New Roman" pitchFamily="18" charset="0"/>
              </a:rPr>
              <a:t>运算</a:t>
            </a:r>
            <a:endParaRPr lang="zh-CN" altLang="en-US" dirty="0">
              <a:latin typeface="Times New Roman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dirty="0">
                <a:latin typeface="Times New Roman" pitchFamily="18" charset="0"/>
              </a:rPr>
              <a:t>用途</a:t>
            </a:r>
            <a:endParaRPr lang="zh-CN" altLang="en-US" dirty="0">
              <a:latin typeface="Times New Roman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dirty="0">
                <a:latin typeface="Times New Roman" pitchFamily="18" charset="0"/>
              </a:rPr>
              <a:t>提取部分信息</a:t>
            </a:r>
            <a:endParaRPr lang="zh-CN" altLang="en-US" dirty="0">
              <a:latin typeface="Times New Roman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dirty="0">
                <a:latin typeface="Times New Roman" pitchFamily="18" charset="0"/>
              </a:rPr>
              <a:t>扩大或缩小数值的</a:t>
            </a:r>
            <a:r>
              <a:rPr lang="en-US" altLang="zh-CN" dirty="0">
                <a:latin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4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8…</a:t>
            </a:r>
            <a:r>
              <a:rPr lang="zh-CN" altLang="en-US" dirty="0">
                <a:latin typeface="Times New Roman" pitchFamily="18" charset="0"/>
              </a:rPr>
              <a:t>倍</a:t>
            </a:r>
            <a:endParaRPr lang="zh-CN" altLang="en-US" dirty="0">
              <a:latin typeface="Times New Roman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dirty="0">
                <a:latin typeface="Times New Roman" pitchFamily="18" charset="0"/>
              </a:rPr>
              <a:t>操作</a:t>
            </a:r>
            <a:endParaRPr lang="zh-CN" altLang="en-US" dirty="0">
              <a:latin typeface="Times New Roman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dirty="0">
                <a:latin typeface="Times New Roman" pitchFamily="18" charset="0"/>
              </a:rPr>
              <a:t>左移</a:t>
            </a:r>
            <a:r>
              <a:rPr lang="en-US" altLang="zh-CN" dirty="0">
                <a:latin typeface="Times New Roman" pitchFamily="18" charset="0"/>
              </a:rPr>
              <a:t>:</a:t>
            </a:r>
            <a:r>
              <a:rPr lang="zh-CN" altLang="en-US" dirty="0" smtClean="0">
                <a:latin typeface="Times New Roman" pitchFamily="18" charset="0"/>
              </a:rPr>
              <a:t>：</a:t>
            </a:r>
            <a:r>
              <a:rPr lang="en-US" altLang="zh-CN" dirty="0" smtClean="0">
                <a:latin typeface="Times New Roman" pitchFamily="18" charset="0"/>
              </a:rPr>
              <a:t>x&lt;&lt;</a:t>
            </a:r>
            <a:r>
              <a:rPr lang="en-US" altLang="zh-CN" dirty="0">
                <a:latin typeface="Times New Roman" pitchFamily="18" charset="0"/>
              </a:rPr>
              <a:t>k;   </a:t>
            </a:r>
            <a:r>
              <a:rPr lang="zh-CN" altLang="en-US" dirty="0">
                <a:latin typeface="Times New Roman" pitchFamily="18" charset="0"/>
              </a:rPr>
              <a:t>右移： </a:t>
            </a:r>
            <a:r>
              <a:rPr lang="en-US" altLang="zh-CN" dirty="0" smtClean="0">
                <a:latin typeface="Times New Roman" pitchFamily="18" charset="0"/>
              </a:rPr>
              <a:t>x&gt;&gt;</a:t>
            </a:r>
            <a:r>
              <a:rPr lang="en-US" altLang="zh-CN" dirty="0">
                <a:latin typeface="Times New Roman" pitchFamily="18" charset="0"/>
              </a:rPr>
              <a:t>k</a:t>
            </a:r>
            <a:endParaRPr lang="en-US" altLang="zh-CN" dirty="0">
              <a:latin typeface="Times New Roman" pitchFamily="18" charset="0"/>
            </a:endParaRPr>
          </a:p>
          <a:p>
            <a:pPr lvl="3">
              <a:spcBef>
                <a:spcPts val="0"/>
              </a:spcBef>
            </a:pPr>
            <a:r>
              <a:rPr lang="zh-CN" altLang="en-US" dirty="0">
                <a:latin typeface="Times New Roman" pitchFamily="18" charset="0"/>
              </a:rPr>
              <a:t>不区分是逻辑移位还是算术移位，</a:t>
            </a:r>
            <a:r>
              <a:rPr lang="zh-CN" altLang="en-US" dirty="0" smtClean="0">
                <a:latin typeface="Times New Roman" pitchFamily="18" charset="0"/>
              </a:rPr>
              <a:t>由</a:t>
            </a:r>
            <a:r>
              <a:rPr lang="en-US" altLang="zh-CN" dirty="0" smtClean="0">
                <a:latin typeface="Times New Roman" pitchFamily="18" charset="0"/>
              </a:rPr>
              <a:t>x</a:t>
            </a:r>
            <a:r>
              <a:rPr lang="zh-CN" altLang="en-US" dirty="0" smtClean="0">
                <a:latin typeface="Times New Roman" pitchFamily="18" charset="0"/>
              </a:rPr>
              <a:t>的</a:t>
            </a:r>
            <a:r>
              <a:rPr lang="zh-CN" altLang="en-US" dirty="0">
                <a:latin typeface="Times New Roman" pitchFamily="18" charset="0"/>
              </a:rPr>
              <a:t>类型确定</a:t>
            </a:r>
            <a:endParaRPr lang="zh-CN" altLang="en-US" dirty="0">
              <a:latin typeface="Times New Roman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dirty="0" smtClean="0">
                <a:latin typeface="Times New Roman" pitchFamily="18" charset="0"/>
              </a:rPr>
              <a:t>带符号</a:t>
            </a:r>
            <a:r>
              <a:rPr lang="zh-CN" altLang="en-US" dirty="0">
                <a:latin typeface="Times New Roman" pitchFamily="18" charset="0"/>
              </a:rPr>
              <a:t>整数：算术左移、算术右移</a:t>
            </a:r>
            <a:endParaRPr lang="zh-CN" altLang="en-US" dirty="0">
              <a:latin typeface="Times New Roman" pitchFamily="18" charset="0"/>
            </a:endParaRPr>
          </a:p>
          <a:p>
            <a:pPr lvl="3">
              <a:spcBef>
                <a:spcPts val="0"/>
              </a:spcBef>
              <a:buFontTx/>
              <a:buNone/>
            </a:pPr>
            <a:r>
              <a:rPr lang="zh-CN" altLang="en-US" b="1" dirty="0">
                <a:solidFill>
                  <a:srgbClr val="CC0000"/>
                </a:solidFill>
              </a:rPr>
              <a:t>左移：高位移出，低位补</a:t>
            </a:r>
            <a:r>
              <a:rPr lang="en-US" altLang="zh-CN" b="1" dirty="0">
                <a:solidFill>
                  <a:srgbClr val="CC0000"/>
                </a:solidFill>
              </a:rPr>
              <a:t>0</a:t>
            </a:r>
            <a:r>
              <a:rPr lang="zh-CN" altLang="en-US" b="1" dirty="0">
                <a:solidFill>
                  <a:srgbClr val="CC0000"/>
                </a:solidFill>
              </a:rPr>
              <a:t>。</a:t>
            </a:r>
            <a:endParaRPr lang="zh-CN" altLang="en-US" b="1" dirty="0">
              <a:solidFill>
                <a:srgbClr val="CC0000"/>
              </a:solidFill>
            </a:endParaRPr>
          </a:p>
          <a:p>
            <a:pPr lvl="2">
              <a:spcBef>
                <a:spcPts val="0"/>
              </a:spcBef>
              <a:buFontTx/>
              <a:buNone/>
            </a:pPr>
            <a:r>
              <a:rPr lang="zh-CN" altLang="en-US" dirty="0">
                <a:solidFill>
                  <a:srgbClr val="CC0000"/>
                </a:solidFill>
                <a:latin typeface="Times New Roman" pitchFamily="18" charset="0"/>
              </a:rPr>
              <a:t>                   溢出判断：</a:t>
            </a:r>
            <a:r>
              <a:rPr lang="zh-CN" altLang="en-US" dirty="0">
                <a:solidFill>
                  <a:srgbClr val="009900"/>
                </a:solidFill>
                <a:latin typeface="Times New Roman" pitchFamily="18" charset="0"/>
              </a:rPr>
              <a:t>若移出的位不等于新的符号位，则溢出。</a:t>
            </a:r>
            <a:endParaRPr lang="en-US" altLang="zh-CN" dirty="0">
              <a:solidFill>
                <a:srgbClr val="009900"/>
              </a:solidFill>
              <a:latin typeface="Times New Roman" pitchFamily="18" charset="0"/>
            </a:endParaRPr>
          </a:p>
          <a:p>
            <a:pPr lvl="3">
              <a:spcBef>
                <a:spcPts val="0"/>
              </a:spcBef>
              <a:buFontTx/>
              <a:buNone/>
            </a:pPr>
            <a:r>
              <a:rPr lang="zh-CN" altLang="en-US" b="1" dirty="0">
                <a:solidFill>
                  <a:srgbClr val="CC0000"/>
                </a:solidFill>
              </a:rPr>
              <a:t>右移：低位移出，高位补符，可能发生数据丢失。</a:t>
            </a:r>
            <a:endParaRPr lang="zh-CN" altLang="en-US" sz="24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816" y="44624"/>
            <a:ext cx="8229600" cy="774720"/>
          </a:xfrm>
        </p:spPr>
        <p:txBody>
          <a:bodyPr>
            <a:normAutofit/>
          </a:bodyPr>
          <a:lstStyle/>
          <a:p>
            <a:r>
              <a:rPr lang="en-US" altLang="zh-CN" sz="3400" dirty="0"/>
              <a:t>3.1 </a:t>
            </a:r>
            <a:r>
              <a:rPr lang="zh-CN" altLang="en-US" sz="3400" dirty="0"/>
              <a:t>高级语言和机器指令中的运算</a:t>
            </a:r>
            <a:endParaRPr lang="zh-CN" altLang="en-US" sz="3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64704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3.1.1 </a:t>
            </a:r>
            <a:r>
              <a:rPr lang="en-US" altLang="zh-CN" dirty="0"/>
              <a:t>C</a:t>
            </a:r>
            <a:r>
              <a:rPr lang="zh-CN" altLang="en-US" dirty="0"/>
              <a:t>语言程序中涉及的运算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Times New Roman" pitchFamily="18" charset="0"/>
              </a:rPr>
              <a:t>位扩展和位截断运算</a:t>
            </a:r>
            <a:endParaRPr lang="zh-CN" altLang="en-US" dirty="0">
              <a:latin typeface="Times New Roman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Times New Roman" pitchFamily="18" charset="0"/>
              </a:rPr>
              <a:t>用途</a:t>
            </a:r>
            <a:endParaRPr lang="zh-CN" altLang="en-US" dirty="0">
              <a:latin typeface="Times New Roman" pitchFamily="18" charset="0"/>
            </a:endParaRPr>
          </a:p>
          <a:p>
            <a:pPr lvl="2">
              <a:lnSpc>
                <a:spcPct val="100000"/>
              </a:lnSpc>
            </a:pPr>
            <a:r>
              <a:rPr lang="zh-CN" altLang="en-US" dirty="0" smtClean="0">
                <a:latin typeface="Times New Roman" pitchFamily="18" charset="0"/>
              </a:rPr>
              <a:t> 在</a:t>
            </a:r>
            <a:r>
              <a:rPr lang="zh-CN" altLang="en-US" dirty="0">
                <a:latin typeface="Times New Roman" pitchFamily="18" charset="0"/>
              </a:rPr>
              <a:t>进行类型转换时，可能需要数据的扩展或截断</a:t>
            </a:r>
            <a:endParaRPr lang="zh-CN" altLang="en-US" dirty="0">
              <a:latin typeface="Times New Roman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Times New Roman" pitchFamily="18" charset="0"/>
              </a:rPr>
              <a:t>操作</a:t>
            </a:r>
            <a:endParaRPr lang="zh-CN" altLang="en-US" dirty="0">
              <a:latin typeface="Times New Roman" pitchFamily="18" charset="0"/>
            </a:endParaRPr>
          </a:p>
          <a:p>
            <a:pPr lvl="2">
              <a:lnSpc>
                <a:spcPct val="100000"/>
              </a:lnSpc>
            </a:pPr>
            <a:r>
              <a:rPr lang="zh-CN" altLang="en-US" dirty="0" smtClean="0">
                <a:latin typeface="Times New Roman" pitchFamily="18" charset="0"/>
              </a:rPr>
              <a:t> 没有</a:t>
            </a:r>
            <a:r>
              <a:rPr lang="zh-CN" altLang="en-US" dirty="0">
                <a:latin typeface="Times New Roman" pitchFamily="18" charset="0"/>
              </a:rPr>
              <a:t>专门的操作运算符，根据类型转换前后数据长短来确定是扩展还是截断</a:t>
            </a:r>
            <a:endParaRPr lang="zh-CN" altLang="en-US" dirty="0">
              <a:latin typeface="Times New Roman" pitchFamily="18" charset="0"/>
            </a:endParaRPr>
          </a:p>
          <a:p>
            <a:pPr lvl="2">
              <a:lnSpc>
                <a:spcPct val="100000"/>
              </a:lnSpc>
            </a:pPr>
            <a:r>
              <a:rPr lang="zh-CN" altLang="en-US" dirty="0">
                <a:latin typeface="Times New Roman" pitchFamily="18" charset="0"/>
              </a:rPr>
              <a:t>“扩展”：短数转为长数；</a:t>
            </a:r>
            <a:r>
              <a:rPr lang="zh-CN" altLang="en-US" dirty="0" smtClean="0">
                <a:latin typeface="Times New Roman" pitchFamily="18" charset="0"/>
              </a:rPr>
              <a:t>“截断”</a:t>
            </a:r>
            <a:r>
              <a:rPr lang="en-US" altLang="zh-CN" dirty="0" smtClean="0">
                <a:latin typeface="Times New Roman" pitchFamily="18" charset="0"/>
              </a:rPr>
              <a:t>: </a:t>
            </a:r>
            <a:r>
              <a:rPr lang="zh-CN" altLang="en-US" dirty="0" smtClean="0">
                <a:latin typeface="Times New Roman" pitchFamily="18" charset="0"/>
              </a:rPr>
              <a:t>长</a:t>
            </a:r>
            <a:r>
              <a:rPr lang="zh-CN" altLang="en-US" dirty="0">
                <a:latin typeface="Times New Roman" pitchFamily="18" charset="0"/>
              </a:rPr>
              <a:t>数转为短数</a:t>
            </a:r>
            <a:endParaRPr lang="zh-CN" altLang="en-US" dirty="0">
              <a:latin typeface="Times New Roman" pitchFamily="18" charset="0"/>
            </a:endParaRPr>
          </a:p>
          <a:p>
            <a:pPr lvl="2">
              <a:lnSpc>
                <a:spcPct val="100000"/>
              </a:lnSpc>
            </a:pPr>
            <a:r>
              <a:rPr lang="zh-CN" altLang="en-US" dirty="0" smtClean="0">
                <a:latin typeface="Times New Roman" pitchFamily="18" charset="0"/>
              </a:rPr>
              <a:t> 扩展</a:t>
            </a:r>
            <a:endParaRPr lang="zh-CN" altLang="en-US" dirty="0">
              <a:latin typeface="Times New Roman" pitchFamily="18" charset="0"/>
            </a:endParaRPr>
          </a:p>
          <a:p>
            <a:pPr lvl="2">
              <a:lnSpc>
                <a:spcPct val="100000"/>
              </a:lnSpc>
              <a:buFontTx/>
              <a:buNone/>
            </a:pPr>
            <a:r>
              <a:rPr lang="zh-CN" altLang="en-US" sz="1600" dirty="0">
                <a:solidFill>
                  <a:srgbClr val="009900"/>
                </a:solidFill>
                <a:latin typeface="Times New Roman" pitchFamily="18" charset="0"/>
              </a:rPr>
              <a:t>       </a:t>
            </a:r>
            <a:r>
              <a:rPr lang="zh-CN" altLang="en-US" dirty="0">
                <a:solidFill>
                  <a:srgbClr val="009900"/>
                </a:solidFill>
                <a:latin typeface="Times New Roman" pitchFamily="18" charset="0"/>
              </a:rPr>
              <a:t>无符号数：</a:t>
            </a:r>
            <a:r>
              <a:rPr lang="en-US" altLang="zh-CN" dirty="0">
                <a:solidFill>
                  <a:srgbClr val="009900"/>
                </a:solidFill>
                <a:latin typeface="Times New Roman" pitchFamily="18" charset="0"/>
              </a:rPr>
              <a:t>0</a:t>
            </a:r>
            <a:r>
              <a:rPr lang="zh-CN" altLang="en-US" dirty="0">
                <a:solidFill>
                  <a:srgbClr val="009900"/>
                </a:solidFill>
                <a:latin typeface="Times New Roman" pitchFamily="18" charset="0"/>
              </a:rPr>
              <a:t>扩展，即：前面补</a:t>
            </a:r>
            <a:r>
              <a:rPr lang="en-US" altLang="zh-CN" dirty="0">
                <a:solidFill>
                  <a:srgbClr val="009900"/>
                </a:solidFill>
                <a:latin typeface="Times New Roman" pitchFamily="18" charset="0"/>
              </a:rPr>
              <a:t>0 </a:t>
            </a:r>
            <a:endParaRPr lang="en-US" altLang="zh-CN" dirty="0">
              <a:solidFill>
                <a:srgbClr val="009900"/>
              </a:solidFill>
              <a:latin typeface="Times New Roman" pitchFamily="18" charset="0"/>
            </a:endParaRPr>
          </a:p>
          <a:p>
            <a:pPr lvl="2">
              <a:lnSpc>
                <a:spcPct val="100000"/>
              </a:lnSpc>
              <a:buFontTx/>
              <a:buNone/>
            </a:pPr>
            <a:r>
              <a:rPr lang="zh-CN" altLang="en-US" dirty="0">
                <a:solidFill>
                  <a:srgbClr val="009900"/>
                </a:solidFill>
                <a:latin typeface="Times New Roman" pitchFamily="18" charset="0"/>
              </a:rPr>
              <a:t>       带符号整数：符号扩展，即：前面补符号</a:t>
            </a:r>
            <a:endParaRPr lang="zh-CN" altLang="en-US" dirty="0">
              <a:solidFill>
                <a:srgbClr val="009900"/>
              </a:solidFill>
              <a:latin typeface="Times New Roman" pitchFamily="18" charset="0"/>
            </a:endParaRPr>
          </a:p>
          <a:p>
            <a:pPr lvl="2">
              <a:lnSpc>
                <a:spcPct val="100000"/>
              </a:lnSpc>
            </a:pPr>
            <a:r>
              <a:rPr lang="zh-CN" altLang="en-US" dirty="0" smtClean="0">
                <a:latin typeface="Times New Roman" pitchFamily="18" charset="0"/>
              </a:rPr>
              <a:t> 截断</a:t>
            </a:r>
            <a:endParaRPr lang="zh-CN" altLang="en-US" dirty="0">
              <a:latin typeface="Times New Roman" pitchFamily="18" charset="0"/>
            </a:endParaRPr>
          </a:p>
          <a:p>
            <a:pPr lvl="2">
              <a:lnSpc>
                <a:spcPct val="100000"/>
              </a:lnSpc>
              <a:buFontTx/>
              <a:buNone/>
            </a:pPr>
            <a:r>
              <a:rPr lang="zh-CN" altLang="en-US" dirty="0">
                <a:latin typeface="Times New Roman" pitchFamily="18" charset="0"/>
              </a:rPr>
              <a:t>      </a:t>
            </a:r>
            <a:r>
              <a:rPr lang="zh-CN" altLang="en-US" dirty="0">
                <a:solidFill>
                  <a:srgbClr val="009900"/>
                </a:solidFill>
                <a:latin typeface="Times New Roman" pitchFamily="18" charset="0"/>
              </a:rPr>
              <a:t>强行将一个长数的高位丢弃，故可能会发生“溢出”</a:t>
            </a:r>
            <a:endParaRPr lang="zh-CN" altLang="en-US" dirty="0">
              <a:solidFill>
                <a:srgbClr val="009900"/>
              </a:solidFill>
              <a:latin typeface="Times New Roman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54011"/>
            <a:ext cx="8229600" cy="704291"/>
          </a:xfrm>
        </p:spPr>
        <p:txBody>
          <a:bodyPr>
            <a:normAutofit/>
          </a:bodyPr>
          <a:lstStyle/>
          <a:p>
            <a:r>
              <a:rPr lang="en-US" altLang="zh-CN" sz="3400" dirty="0">
                <a:latin typeface="Comic Sans MS" pitchFamily="2" charset="0"/>
              </a:rPr>
              <a:t>3.1 </a:t>
            </a:r>
            <a:r>
              <a:rPr lang="zh-CN" altLang="en-US" sz="3400" dirty="0">
                <a:latin typeface="Comic Sans MS" pitchFamily="2" charset="0"/>
              </a:rPr>
              <a:t>高级语言和机器指令中的运算</a:t>
            </a:r>
            <a:endParaRPr lang="zh-CN" altLang="en-US" sz="3400" dirty="0">
              <a:latin typeface="Comic Sans MS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8824" y="692696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3.1.1 </a:t>
            </a:r>
            <a:r>
              <a:rPr lang="en-US" altLang="zh-CN" dirty="0"/>
              <a:t>C</a:t>
            </a:r>
            <a:r>
              <a:rPr lang="zh-CN" altLang="en-US" dirty="0"/>
              <a:t>语言程序中涉及的运算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zh-CN" altLang="en-US" dirty="0"/>
              <a:t>位扩展和位截断</a:t>
            </a:r>
            <a:r>
              <a:rPr lang="zh-CN" altLang="en-US" dirty="0" smtClean="0"/>
              <a:t>运算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4578" y="1700808"/>
            <a:ext cx="79208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  <a:buFontTx/>
              <a:buNone/>
            </a:pPr>
            <a:r>
              <a:rPr lang="zh-CN" altLang="en-US" sz="2000" dirty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例</a:t>
            </a:r>
            <a:r>
              <a:rPr lang="en-US" altLang="zh-CN" sz="2000" dirty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1</a:t>
            </a:r>
            <a:r>
              <a:rPr lang="zh-CN" altLang="en-US" sz="2000" dirty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：在大端机上输出</a:t>
            </a:r>
            <a:r>
              <a:rPr lang="en-US" altLang="zh-CN" sz="2000" dirty="0" err="1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si</a:t>
            </a:r>
            <a:r>
              <a:rPr lang="en-US" altLang="zh-CN" sz="2000" dirty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, </a:t>
            </a:r>
            <a:r>
              <a:rPr lang="en-US" altLang="zh-CN" sz="2000" dirty="0" err="1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usi</a:t>
            </a:r>
            <a:r>
              <a:rPr lang="en-US" altLang="zh-CN" sz="2000" dirty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, </a:t>
            </a:r>
            <a:r>
              <a:rPr lang="en-US" altLang="zh-CN" sz="2000" dirty="0" err="1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i</a:t>
            </a:r>
            <a:r>
              <a:rPr lang="en-US" altLang="zh-CN" sz="2000" dirty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, </a:t>
            </a:r>
            <a:r>
              <a:rPr lang="en-US" altLang="zh-CN" sz="2000" dirty="0" err="1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ui</a:t>
            </a:r>
            <a:r>
              <a:rPr lang="zh-CN" altLang="en-US" sz="2000" dirty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的十进制和十六进制值是什么？</a:t>
            </a:r>
            <a:endParaRPr lang="en-US" altLang="zh-CN" sz="2000" dirty="0">
              <a:solidFill>
                <a:srgbClr val="CC0000"/>
              </a:solidFill>
              <a:latin typeface="Comic Sans MS" pitchFamily="2" charset="0"/>
              <a:ea typeface="微软雅黑" pitchFamily="34" charset="-122"/>
            </a:endParaRPr>
          </a:p>
          <a:p>
            <a:pPr lvl="1"/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short </a:t>
            </a:r>
            <a:r>
              <a:rPr lang="en-US" altLang="zh-CN" sz="2000" dirty="0" err="1">
                <a:latin typeface="Comic Sans MS" pitchFamily="2" charset="0"/>
                <a:ea typeface="微软雅黑" pitchFamily="34" charset="-122"/>
              </a:rPr>
              <a:t>si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 = -12345;</a:t>
            </a:r>
            <a:endParaRPr lang="en-US" altLang="zh-CN" sz="2000" dirty="0">
              <a:latin typeface="Comic Sans MS" pitchFamily="2" charset="0"/>
              <a:ea typeface="微软雅黑" pitchFamily="34" charset="-122"/>
            </a:endParaRPr>
          </a:p>
          <a:p>
            <a:pPr lvl="1"/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unsigned short </a:t>
            </a:r>
            <a:r>
              <a:rPr lang="en-US" altLang="zh-CN" sz="2000" dirty="0" err="1">
                <a:latin typeface="Comic Sans MS" pitchFamily="2" charset="0"/>
                <a:ea typeface="微软雅黑" pitchFamily="34" charset="-122"/>
              </a:rPr>
              <a:t>usi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 = </a:t>
            </a:r>
            <a:r>
              <a:rPr lang="en-US" altLang="zh-CN" sz="2000" dirty="0" err="1">
                <a:latin typeface="Comic Sans MS" pitchFamily="2" charset="0"/>
                <a:ea typeface="微软雅黑" pitchFamily="34" charset="-122"/>
              </a:rPr>
              <a:t>si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;</a:t>
            </a:r>
            <a:endParaRPr lang="en-US" altLang="zh-CN" sz="2000" dirty="0">
              <a:latin typeface="Comic Sans MS" pitchFamily="2" charset="0"/>
              <a:ea typeface="微软雅黑" pitchFamily="34" charset="-122"/>
            </a:endParaRPr>
          </a:p>
          <a:p>
            <a:pPr lvl="1"/>
            <a:r>
              <a:rPr lang="en-US" altLang="zh-CN" sz="2000" dirty="0" err="1">
                <a:latin typeface="Comic Sans MS" pitchFamily="2" charset="0"/>
                <a:ea typeface="微软雅黑" pitchFamily="34" charset="-122"/>
              </a:rPr>
              <a:t>int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 </a:t>
            </a:r>
            <a:r>
              <a:rPr lang="en-US" altLang="zh-CN" sz="2000" dirty="0" err="1">
                <a:latin typeface="Comic Sans MS" pitchFamily="2" charset="0"/>
                <a:ea typeface="微软雅黑" pitchFamily="34" charset="-122"/>
              </a:rPr>
              <a:t>i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 = </a:t>
            </a:r>
            <a:r>
              <a:rPr lang="en-US" altLang="zh-CN" sz="2000" dirty="0" err="1">
                <a:latin typeface="Comic Sans MS" pitchFamily="2" charset="0"/>
                <a:ea typeface="微软雅黑" pitchFamily="34" charset="-122"/>
              </a:rPr>
              <a:t>si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;</a:t>
            </a:r>
            <a:endParaRPr lang="en-US" altLang="zh-CN" sz="2000" dirty="0">
              <a:latin typeface="Comic Sans MS" pitchFamily="2" charset="0"/>
              <a:ea typeface="微软雅黑" pitchFamily="34" charset="-122"/>
            </a:endParaRPr>
          </a:p>
          <a:p>
            <a:pPr lvl="1"/>
            <a:r>
              <a:rPr lang="en-US" altLang="zh-CN" sz="2000" dirty="0" err="1">
                <a:latin typeface="Comic Sans MS" pitchFamily="2" charset="0"/>
                <a:ea typeface="微软雅黑" pitchFamily="34" charset="-122"/>
              </a:rPr>
              <a:t>unsingned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 </a:t>
            </a:r>
            <a:r>
              <a:rPr lang="en-US" altLang="zh-CN" sz="2000" dirty="0" err="1">
                <a:latin typeface="Comic Sans MS" pitchFamily="2" charset="0"/>
                <a:ea typeface="微软雅黑" pitchFamily="34" charset="-122"/>
              </a:rPr>
              <a:t>ui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 = </a:t>
            </a:r>
            <a:r>
              <a:rPr lang="en-US" altLang="zh-CN" sz="2000" dirty="0" err="1">
                <a:latin typeface="Comic Sans MS" pitchFamily="2" charset="0"/>
                <a:ea typeface="微软雅黑" pitchFamily="34" charset="-122"/>
              </a:rPr>
              <a:t>usi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 ;</a:t>
            </a:r>
            <a:endParaRPr lang="zh-CN" altLang="en-US" sz="2000" dirty="0">
              <a:latin typeface="Comic Sans MS" pitchFamily="2" charset="0"/>
              <a:ea typeface="微软雅黑" pitchFamily="34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62213" y="3501008"/>
            <a:ext cx="355898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889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zh-CN" sz="2000" dirty="0">
                <a:latin typeface="Comic Sans MS" pitchFamily="2" charset="0"/>
                <a:ea typeface="微软雅黑" pitchFamily="34" charset="-122"/>
              </a:rPr>
              <a:t>si = -12345    CF C7</a:t>
            </a:r>
            <a:endParaRPr lang="en-US" altLang="zh-CN" sz="2000" dirty="0">
              <a:latin typeface="Comic Sans MS" pitchFamily="2" charset="0"/>
              <a:ea typeface="微软雅黑" pitchFamily="34" charset="-122"/>
            </a:endParaRPr>
          </a:p>
          <a:p>
            <a:r>
              <a:rPr lang="pt-BR" altLang="zh-CN" sz="2000" dirty="0">
                <a:latin typeface="Comic Sans MS" pitchFamily="2" charset="0"/>
                <a:ea typeface="微软雅黑" pitchFamily="34" charset="-122"/>
              </a:rPr>
              <a:t>usi = 53191   CF C7</a:t>
            </a:r>
            <a:endParaRPr lang="en-US" altLang="zh-CN" sz="2000" dirty="0">
              <a:latin typeface="Comic Sans MS" pitchFamily="2" charset="0"/>
              <a:ea typeface="微软雅黑" pitchFamily="34" charset="-122"/>
            </a:endParaRPr>
          </a:p>
          <a:p>
            <a:r>
              <a:rPr lang="en-US" altLang="zh-CN" sz="2000" dirty="0" err="1">
                <a:latin typeface="Comic Sans MS" pitchFamily="2" charset="0"/>
                <a:ea typeface="微软雅黑" pitchFamily="34" charset="-122"/>
              </a:rPr>
              <a:t>i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 = -12345    FF </a:t>
            </a:r>
            <a:r>
              <a:rPr lang="en-US" altLang="zh-CN" sz="2000" dirty="0" err="1">
                <a:latin typeface="Comic Sans MS" pitchFamily="2" charset="0"/>
                <a:ea typeface="微软雅黑" pitchFamily="34" charset="-122"/>
              </a:rPr>
              <a:t>FF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 CF C7 </a:t>
            </a:r>
            <a:endParaRPr lang="en-US" altLang="zh-CN" sz="2000" dirty="0">
              <a:latin typeface="Comic Sans MS" pitchFamily="2" charset="0"/>
              <a:ea typeface="微软雅黑" pitchFamily="34" charset="-122"/>
            </a:endParaRPr>
          </a:p>
          <a:p>
            <a:r>
              <a:rPr lang="en-US" altLang="zh-CN" sz="2000" dirty="0" err="1">
                <a:latin typeface="Comic Sans MS" pitchFamily="2" charset="0"/>
                <a:ea typeface="微软雅黑" pitchFamily="34" charset="-122"/>
              </a:rPr>
              <a:t>ui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 = 53191    00 00 CF C7</a:t>
            </a:r>
            <a:endParaRPr lang="en-US" altLang="zh-CN" sz="2000" dirty="0">
              <a:latin typeface="Comic Sans MS" pitchFamily="2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649" y="29948"/>
            <a:ext cx="8229600" cy="774720"/>
          </a:xfrm>
        </p:spPr>
        <p:txBody>
          <a:bodyPr/>
          <a:lstStyle/>
          <a:p>
            <a:r>
              <a:rPr lang="en-US" altLang="zh-CN" dirty="0">
                <a:latin typeface="Comic Sans MS" pitchFamily="2" charset="0"/>
              </a:rPr>
              <a:t>3.1 </a:t>
            </a:r>
            <a:r>
              <a:rPr lang="zh-CN" altLang="en-US" dirty="0">
                <a:latin typeface="Comic Sans MS" pitchFamily="2" charset="0"/>
              </a:rPr>
              <a:t>高级语言和机器指令中的运算</a:t>
            </a:r>
            <a:endParaRPr lang="zh-CN" altLang="en-US" dirty="0">
              <a:latin typeface="Comic Sans MS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64704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3.1.1 </a:t>
            </a:r>
            <a:r>
              <a:rPr lang="en-US" altLang="zh-CN" dirty="0"/>
              <a:t>C</a:t>
            </a:r>
            <a:r>
              <a:rPr lang="zh-CN" altLang="en-US" dirty="0"/>
              <a:t>语言程序中涉及的运算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zh-CN" altLang="en-US" dirty="0"/>
              <a:t>位扩展和位截断</a:t>
            </a:r>
            <a:r>
              <a:rPr lang="zh-CN" altLang="en-US" dirty="0" smtClean="0"/>
              <a:t>运算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57200" y="1758010"/>
            <a:ext cx="572561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r>
              <a:rPr lang="zh-CN" altLang="en-US" sz="2000" b="1" dirty="0" smtClean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例</a:t>
            </a:r>
            <a:r>
              <a:rPr lang="en-US" altLang="zh-CN" sz="2000" b="1" dirty="0" smtClean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2</a:t>
            </a:r>
            <a:r>
              <a:rPr lang="zh-CN" altLang="en-US" sz="2000" b="1" dirty="0" smtClean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：在大端机上执行后，</a:t>
            </a:r>
            <a:r>
              <a:rPr lang="en-US" altLang="zh-CN" sz="2000" b="1" dirty="0" err="1" smtClean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i</a:t>
            </a:r>
            <a:r>
              <a:rPr lang="zh-CN" altLang="en-US" sz="2000" b="1" dirty="0" smtClean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和</a:t>
            </a:r>
            <a:r>
              <a:rPr lang="en-US" altLang="zh-CN" sz="2000" b="1" dirty="0" smtClean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j</a:t>
            </a:r>
            <a:r>
              <a:rPr lang="zh-CN" altLang="en-US" sz="2000" b="1" dirty="0" smtClean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是否相等？</a:t>
            </a:r>
            <a:endParaRPr lang="en-US" altLang="zh-CN" sz="2000" b="1" dirty="0" smtClean="0">
              <a:solidFill>
                <a:srgbClr val="CC0000"/>
              </a:solidFill>
              <a:latin typeface="Comic Sans MS" pitchFamily="2" charset="0"/>
              <a:ea typeface="微软雅黑" pitchFamily="34" charset="-122"/>
            </a:endParaRPr>
          </a:p>
          <a:p>
            <a:pPr eaLnBrk="0" hangingPunct="0"/>
            <a:r>
              <a:rPr lang="en-US" altLang="zh-CN" sz="2000" dirty="0" err="1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 = 53191;</a:t>
            </a:r>
            <a:endParaRPr lang="en-US" altLang="zh-CN" sz="2000" dirty="0" smtClean="0">
              <a:solidFill>
                <a:srgbClr val="000000"/>
              </a:solidFill>
              <a:latin typeface="Comic Sans MS" pitchFamily="2" charset="0"/>
              <a:ea typeface="微软雅黑" pitchFamily="34" charset="-122"/>
            </a:endParaRPr>
          </a:p>
          <a:p>
            <a:pPr eaLnBrk="0" hangingPunct="0"/>
            <a:r>
              <a:rPr lang="en-US" altLang="zh-CN" sz="2000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short </a:t>
            </a:r>
            <a:r>
              <a:rPr lang="en-US" altLang="zh-CN" sz="2000" dirty="0" err="1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si</a:t>
            </a:r>
            <a:r>
              <a:rPr lang="en-US" altLang="zh-CN" sz="2000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 = (short)</a:t>
            </a:r>
            <a:r>
              <a:rPr lang="en-US" altLang="zh-CN" sz="2000" dirty="0" err="1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;</a:t>
            </a:r>
            <a:endParaRPr lang="en-US" altLang="zh-CN" sz="2000" dirty="0" smtClean="0">
              <a:solidFill>
                <a:srgbClr val="000000"/>
              </a:solidFill>
              <a:latin typeface="Comic Sans MS" pitchFamily="2" charset="0"/>
              <a:ea typeface="微软雅黑" pitchFamily="34" charset="-122"/>
            </a:endParaRPr>
          </a:p>
          <a:p>
            <a:pPr eaLnBrk="0" hangingPunct="0"/>
            <a:r>
              <a:rPr lang="en-US" altLang="zh-CN" sz="2000" dirty="0" err="1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 j = </a:t>
            </a:r>
            <a:r>
              <a:rPr lang="en-US" altLang="zh-CN" sz="2000" dirty="0" err="1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si</a:t>
            </a:r>
            <a:r>
              <a:rPr lang="en-US" altLang="zh-CN" sz="2000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;</a:t>
            </a:r>
            <a:endParaRPr lang="en-US" altLang="zh-CN" sz="2000" dirty="0" smtClean="0">
              <a:solidFill>
                <a:srgbClr val="000000"/>
              </a:solidFill>
              <a:latin typeface="Comic Sans MS" pitchFamily="2" charset="0"/>
              <a:ea typeface="微软雅黑" pitchFamily="34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94396" y="3320988"/>
            <a:ext cx="371624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889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r>
              <a:rPr lang="zh-CN" altLang="pt-BR" sz="1800" b="1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不相等！</a:t>
            </a:r>
            <a:endParaRPr lang="zh-CN" altLang="pt-BR" sz="1800" b="1" dirty="0" smtClean="0">
              <a:solidFill>
                <a:srgbClr val="000000"/>
              </a:solidFill>
              <a:latin typeface="Comic Sans MS" pitchFamily="2" charset="0"/>
              <a:ea typeface="微软雅黑" pitchFamily="34" charset="-122"/>
            </a:endParaRPr>
          </a:p>
          <a:p>
            <a:pPr eaLnBrk="0" hangingPunct="0"/>
            <a:r>
              <a:rPr lang="pt-BR" altLang="zh-CN" sz="1800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i = 53191  00 00 CF C7</a:t>
            </a:r>
            <a:endParaRPr lang="en-US" altLang="zh-CN" sz="1800" dirty="0" smtClean="0">
              <a:solidFill>
                <a:srgbClr val="000000"/>
              </a:solidFill>
              <a:latin typeface="Comic Sans MS" pitchFamily="2" charset="0"/>
              <a:ea typeface="微软雅黑" pitchFamily="34" charset="-122"/>
            </a:endParaRPr>
          </a:p>
          <a:p>
            <a:pPr eaLnBrk="0" hangingPunct="0"/>
            <a:r>
              <a:rPr lang="en-US" altLang="zh-CN" sz="1800" dirty="0" err="1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si</a:t>
            </a:r>
            <a:r>
              <a:rPr lang="en-US" altLang="zh-CN" sz="1800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 = -12345  CF C7 </a:t>
            </a:r>
            <a:endParaRPr lang="en-US" altLang="zh-CN" sz="1800" dirty="0" smtClean="0">
              <a:solidFill>
                <a:srgbClr val="000000"/>
              </a:solidFill>
              <a:latin typeface="Comic Sans MS" pitchFamily="2" charset="0"/>
              <a:ea typeface="微软雅黑" pitchFamily="34" charset="-122"/>
            </a:endParaRPr>
          </a:p>
          <a:p>
            <a:pPr eaLnBrk="0" hangingPunct="0"/>
            <a:r>
              <a:rPr lang="en-US" altLang="zh-CN" sz="1800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j = -12345     FF </a:t>
            </a:r>
            <a:r>
              <a:rPr lang="en-US" altLang="zh-CN" sz="1800" dirty="0" err="1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FF</a:t>
            </a:r>
            <a:r>
              <a:rPr lang="en-US" altLang="zh-CN" sz="1800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 CF C7</a:t>
            </a:r>
            <a:endParaRPr lang="en-US" altLang="zh-CN" sz="1800" dirty="0" smtClean="0">
              <a:solidFill>
                <a:srgbClr val="000000"/>
              </a:solidFill>
              <a:latin typeface="Comic Sans MS" pitchFamily="2" charset="0"/>
              <a:ea typeface="微软雅黑" pitchFamily="34" charset="-122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707904" y="2568513"/>
            <a:ext cx="449266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6600"/>
                </a:solidFill>
                <a:latin typeface="Comic Sans MS" pitchFamily="2" charset="0"/>
                <a:ea typeface="微软雅黑" pitchFamily="34" charset="-122"/>
              </a:rPr>
              <a:t>原因：对</a:t>
            </a:r>
            <a:r>
              <a:rPr lang="en-US" altLang="zh-CN" sz="2000" dirty="0" err="1">
                <a:solidFill>
                  <a:srgbClr val="006600"/>
                </a:solidFill>
                <a:latin typeface="Comic Sans MS" pitchFamily="2" charset="0"/>
                <a:ea typeface="微软雅黑" pitchFamily="34" charset="-122"/>
              </a:rPr>
              <a:t>i</a:t>
            </a:r>
            <a:r>
              <a:rPr lang="zh-CN" altLang="en-US" sz="2000" dirty="0">
                <a:solidFill>
                  <a:srgbClr val="006600"/>
                </a:solidFill>
                <a:latin typeface="Comic Sans MS" pitchFamily="2" charset="0"/>
                <a:ea typeface="微软雅黑" pitchFamily="34" charset="-122"/>
              </a:rPr>
              <a:t>截断时发生了“溢出”，即：</a:t>
            </a:r>
            <a:r>
              <a:rPr lang="en-US" altLang="zh-CN" sz="2000" dirty="0">
                <a:solidFill>
                  <a:srgbClr val="006600"/>
                </a:solidFill>
                <a:latin typeface="Comic Sans MS" pitchFamily="2" charset="0"/>
                <a:ea typeface="微软雅黑" pitchFamily="34" charset="-122"/>
              </a:rPr>
              <a:t>53191</a:t>
            </a:r>
            <a:r>
              <a:rPr lang="zh-CN" altLang="en-US" sz="2000" dirty="0">
                <a:solidFill>
                  <a:srgbClr val="006600"/>
                </a:solidFill>
                <a:latin typeface="Comic Sans MS" pitchFamily="2" charset="0"/>
                <a:ea typeface="微软雅黑" pitchFamily="34" charset="-122"/>
              </a:rPr>
              <a:t>截断为</a:t>
            </a:r>
            <a:r>
              <a:rPr lang="en-US" altLang="zh-CN" sz="2000" dirty="0">
                <a:solidFill>
                  <a:srgbClr val="006600"/>
                </a:solidFill>
                <a:latin typeface="Comic Sans MS" pitchFamily="2" charset="0"/>
                <a:ea typeface="微软雅黑" pitchFamily="34" charset="-122"/>
              </a:rPr>
              <a:t>16</a:t>
            </a:r>
            <a:r>
              <a:rPr lang="zh-CN" altLang="en-US" sz="2000" dirty="0">
                <a:solidFill>
                  <a:srgbClr val="006600"/>
                </a:solidFill>
                <a:latin typeface="Comic Sans MS" pitchFamily="2" charset="0"/>
                <a:ea typeface="微软雅黑" pitchFamily="34" charset="-122"/>
              </a:rPr>
              <a:t>位数时，无法正确表示！</a:t>
            </a:r>
            <a:endParaRPr lang="en-US" altLang="zh-CN" sz="2000" dirty="0">
              <a:solidFill>
                <a:srgbClr val="006600"/>
              </a:solidFill>
              <a:latin typeface="Comic Sans MS" pitchFamily="2" charset="0"/>
              <a:ea typeface="微软雅黑" pitchFamily="34" charset="-122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75556" y="4985223"/>
            <a:ext cx="785921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</a:rPr>
              <a:t>截断溢出和截断错误只会导致程序出现意外的计算结果，但并不导致任何异常或错误报告，因此，错误的隐蔽性很强，需要引起注意。</a:t>
            </a:r>
            <a:endParaRPr lang="en-US" altLang="zh-CN" sz="2000" b="1" dirty="0">
              <a:solidFill>
                <a:srgbClr val="FF0000"/>
              </a:solidFill>
              <a:latin typeface="Comic Sans MS" pitchFamily="2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矩形 3"/>
          <p:cNvSpPr>
            <a:spLocks noChangeArrowheads="1"/>
          </p:cNvSpPr>
          <p:nvPr/>
        </p:nvSpPr>
        <p:spPr bwMode="auto">
          <a:xfrm>
            <a:off x="217824" y="980728"/>
            <a:ext cx="860264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Comic Sans MS" pitchFamily="2" charset="0"/>
              </a:rPr>
              <a:t>13</a:t>
            </a:r>
            <a:r>
              <a:rPr lang="zh-CN" altLang="en-US" sz="1800" b="0" dirty="0">
                <a:latin typeface="Comic Sans MS" pitchFamily="2" charset="0"/>
              </a:rPr>
              <a:t>．假定编译器规定 </a:t>
            </a:r>
            <a:r>
              <a:rPr lang="en-US" altLang="zh-CN" sz="1800" b="0" dirty="0" err="1">
                <a:latin typeface="Comic Sans MS" pitchFamily="2" charset="0"/>
              </a:rPr>
              <a:t>int</a:t>
            </a:r>
            <a:r>
              <a:rPr lang="en-US" altLang="zh-CN" sz="1800" b="0" dirty="0">
                <a:latin typeface="Comic Sans MS" pitchFamily="2" charset="0"/>
              </a:rPr>
              <a:t> </a:t>
            </a:r>
            <a:r>
              <a:rPr lang="zh-CN" altLang="en-US" sz="1800" b="0" dirty="0">
                <a:latin typeface="Comic Sans MS" pitchFamily="2" charset="0"/>
              </a:rPr>
              <a:t>和 </a:t>
            </a:r>
            <a:r>
              <a:rPr lang="en-US" altLang="zh-CN" sz="1800" b="0" dirty="0">
                <a:latin typeface="Comic Sans MS" pitchFamily="2" charset="0"/>
              </a:rPr>
              <a:t>short </a:t>
            </a:r>
            <a:r>
              <a:rPr lang="zh-CN" altLang="en-US" sz="1800" b="0" dirty="0">
                <a:latin typeface="Comic Sans MS" pitchFamily="2" charset="0"/>
              </a:rPr>
              <a:t>类型长度占 </a:t>
            </a:r>
            <a:r>
              <a:rPr lang="en-US" altLang="zh-CN" sz="1800" b="0" dirty="0">
                <a:latin typeface="Comic Sans MS" pitchFamily="2" charset="0"/>
              </a:rPr>
              <a:t>32 </a:t>
            </a:r>
            <a:r>
              <a:rPr lang="zh-CN" altLang="en-US" sz="1800" b="0" dirty="0">
                <a:latin typeface="Comic Sans MS" pitchFamily="2" charset="0"/>
              </a:rPr>
              <a:t>位和 </a:t>
            </a:r>
            <a:r>
              <a:rPr lang="en-US" altLang="zh-CN" sz="1800" b="0" dirty="0">
                <a:latin typeface="Comic Sans MS" pitchFamily="2" charset="0"/>
              </a:rPr>
              <a:t>16 </a:t>
            </a:r>
            <a:r>
              <a:rPr lang="zh-CN" altLang="en-US" sz="1800" b="0" dirty="0">
                <a:latin typeface="Comic Sans MS" pitchFamily="2" charset="0"/>
              </a:rPr>
              <a:t>位，执行下列 </a:t>
            </a:r>
            <a:r>
              <a:rPr lang="en-US" altLang="zh-CN" sz="1800" b="0" dirty="0">
                <a:latin typeface="Comic Sans MS" pitchFamily="2" charset="0"/>
              </a:rPr>
              <a:t>C </a:t>
            </a:r>
            <a:r>
              <a:rPr lang="zh-CN" altLang="en-US" sz="1800" b="0" dirty="0">
                <a:latin typeface="Comic Sans MS" pitchFamily="2" charset="0"/>
              </a:rPr>
              <a:t>语言语句</a:t>
            </a:r>
            <a:endParaRPr lang="zh-CN" altLang="en-US" sz="1800" b="0" dirty="0">
              <a:latin typeface="Comic Sans MS" pitchFamily="2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Comic Sans MS" pitchFamily="2" charset="0"/>
              </a:rPr>
              <a:t>unsigned short x = 65530;</a:t>
            </a:r>
            <a:endParaRPr lang="en-US" altLang="zh-CN" sz="1800" b="0" dirty="0">
              <a:latin typeface="Comic Sans MS" pitchFamily="2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Comic Sans MS" pitchFamily="2" charset="0"/>
              </a:rPr>
              <a:t>unsigned </a:t>
            </a:r>
            <a:r>
              <a:rPr lang="en-US" altLang="zh-CN" sz="1800" b="0" dirty="0" err="1">
                <a:latin typeface="Comic Sans MS" pitchFamily="2" charset="0"/>
              </a:rPr>
              <a:t>int</a:t>
            </a:r>
            <a:r>
              <a:rPr lang="en-US" altLang="zh-CN" sz="1800" b="0" dirty="0">
                <a:latin typeface="Comic Sans MS" pitchFamily="2" charset="0"/>
              </a:rPr>
              <a:t> y = x;</a:t>
            </a:r>
            <a:endParaRPr lang="en-US" altLang="zh-CN" sz="1800" b="0" dirty="0">
              <a:latin typeface="Comic Sans MS" pitchFamily="2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0" dirty="0">
                <a:latin typeface="Comic Sans MS" pitchFamily="2" charset="0"/>
              </a:rPr>
              <a:t>得到 </a:t>
            </a:r>
            <a:r>
              <a:rPr lang="en-US" altLang="zh-CN" sz="1800" b="0" dirty="0">
                <a:latin typeface="Comic Sans MS" pitchFamily="2" charset="0"/>
              </a:rPr>
              <a:t>y </a:t>
            </a:r>
            <a:r>
              <a:rPr lang="zh-CN" altLang="en-US" sz="1800" b="0" dirty="0">
                <a:latin typeface="Comic Sans MS" pitchFamily="2" charset="0"/>
              </a:rPr>
              <a:t>的机器数为</a:t>
            </a:r>
            <a:endParaRPr lang="zh-CN" altLang="en-US" sz="1800" b="0" dirty="0">
              <a:latin typeface="Comic Sans MS" pitchFamily="2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Comic Sans MS" pitchFamily="2" charset="0"/>
              </a:rPr>
              <a:t>A. 0000 7FFA      B. 0000 FFFA     C. FFFF 7FFA      D. FFFF FFFA</a:t>
            </a:r>
            <a:endParaRPr lang="zh-CN" altLang="en-US" sz="1800" b="0" dirty="0">
              <a:latin typeface="Comic Sans MS" pitchFamily="2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24" y="3037036"/>
            <a:ext cx="8710380" cy="896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504" y="116632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itchFamily="2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charset="-122"/>
              </a:defRPr>
            </a:lvl9pPr>
          </a:lstStyle>
          <a:p>
            <a:pPr algn="l">
              <a:defRPr/>
            </a:pPr>
            <a:r>
              <a:rPr lang="en-US" altLang="zh-CN" u="heavy" kern="0" dirty="0" smtClean="0">
                <a:solidFill>
                  <a:srgbClr val="FF0000"/>
                </a:solidFill>
                <a:uFill>
                  <a:solidFill>
                    <a:srgbClr val="0000CC"/>
                  </a:solidFill>
                </a:uFill>
                <a:latin typeface="Comic Sans MS" pitchFamily="2" charset="0"/>
              </a:rPr>
              <a:t>2012</a:t>
            </a:r>
            <a:r>
              <a:rPr lang="zh-CN" altLang="en-US" u="heavy" kern="0" dirty="0" smtClean="0">
                <a:solidFill>
                  <a:srgbClr val="FF0000"/>
                </a:solidFill>
                <a:uFill>
                  <a:solidFill>
                    <a:srgbClr val="0000CC"/>
                  </a:solidFill>
                </a:uFill>
                <a:latin typeface="Comic Sans MS" pitchFamily="2" charset="0"/>
              </a:rPr>
              <a:t>考</a:t>
            </a:r>
            <a:r>
              <a:rPr lang="zh-CN" altLang="en-US" u="heavy" kern="0" dirty="0">
                <a:solidFill>
                  <a:srgbClr val="FF0000"/>
                </a:solidFill>
                <a:uFill>
                  <a:solidFill>
                    <a:srgbClr val="0000CC"/>
                  </a:solidFill>
                </a:uFill>
                <a:latin typeface="Comic Sans MS" pitchFamily="2" charset="0"/>
              </a:rPr>
              <a:t>研</a:t>
            </a:r>
            <a:r>
              <a:rPr lang="zh-CN" altLang="en-US" u="heavy" kern="0" dirty="0" smtClean="0">
                <a:solidFill>
                  <a:srgbClr val="FF0000"/>
                </a:solidFill>
                <a:uFill>
                  <a:solidFill>
                    <a:srgbClr val="0000CC"/>
                  </a:solidFill>
                </a:uFill>
                <a:latin typeface="Comic Sans MS" pitchFamily="2" charset="0"/>
              </a:rPr>
              <a:t>题                         </a:t>
            </a:r>
            <a:endParaRPr lang="zh-CN" altLang="en-US" u="heavy" kern="0" dirty="0" smtClean="0">
              <a:solidFill>
                <a:srgbClr val="FF0000"/>
              </a:solidFill>
              <a:uFill>
                <a:solidFill>
                  <a:srgbClr val="0000CC"/>
                </a:solidFill>
              </a:uFill>
              <a:latin typeface="Comic Sans M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5"/>
          <p:cNvSpPr>
            <a:spLocks noChangeArrowheads="1"/>
          </p:cNvSpPr>
          <p:nvPr/>
        </p:nvSpPr>
        <p:spPr bwMode="auto">
          <a:xfrm>
            <a:off x="107504" y="980728"/>
            <a:ext cx="9036496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Comic Sans MS" pitchFamily="2" charset="0"/>
              </a:rPr>
              <a:t>14.  </a:t>
            </a:r>
            <a:r>
              <a:rPr lang="zh-CN" altLang="en-US" sz="1800" b="0" dirty="0">
                <a:latin typeface="Comic Sans MS" pitchFamily="2" charset="0"/>
              </a:rPr>
              <a:t>某字长为</a:t>
            </a:r>
            <a:r>
              <a:rPr lang="en-US" altLang="zh-CN" sz="1800" b="0" dirty="0">
                <a:latin typeface="Comic Sans MS" pitchFamily="2" charset="0"/>
              </a:rPr>
              <a:t>8 </a:t>
            </a:r>
            <a:r>
              <a:rPr lang="zh-CN" altLang="en-US" sz="1800" b="0" dirty="0">
                <a:latin typeface="Comic Sans MS" pitchFamily="2" charset="0"/>
              </a:rPr>
              <a:t>位的计算机中，已知整型变量</a:t>
            </a:r>
            <a:r>
              <a:rPr lang="en-US" altLang="zh-CN" sz="1800" b="0" dirty="0">
                <a:latin typeface="Comic Sans MS" pitchFamily="2" charset="0"/>
              </a:rPr>
              <a:t>x</a:t>
            </a:r>
            <a:r>
              <a:rPr lang="zh-CN" altLang="en-US" sz="1800" b="0" dirty="0">
                <a:latin typeface="Comic Sans MS" pitchFamily="2" charset="0"/>
              </a:rPr>
              <a:t>、</a:t>
            </a:r>
            <a:r>
              <a:rPr lang="en-US" altLang="zh-CN" sz="1800" b="0" dirty="0">
                <a:latin typeface="Comic Sans MS" pitchFamily="2" charset="0"/>
              </a:rPr>
              <a:t>y </a:t>
            </a:r>
            <a:r>
              <a:rPr lang="zh-CN" altLang="en-US" sz="1800" b="0" dirty="0">
                <a:latin typeface="Comic Sans MS" pitchFamily="2" charset="0"/>
              </a:rPr>
              <a:t>的机器数分别为</a:t>
            </a:r>
            <a:r>
              <a:rPr lang="en-US" altLang="zh-CN" sz="1800" b="0" dirty="0">
                <a:latin typeface="Comic Sans MS" pitchFamily="2" charset="0"/>
              </a:rPr>
              <a:t>[x]</a:t>
            </a:r>
            <a:r>
              <a:rPr lang="zh-CN" altLang="en-US" sz="1800" b="0" dirty="0">
                <a:latin typeface="Comic Sans MS" pitchFamily="2" charset="0"/>
              </a:rPr>
              <a:t>补</a:t>
            </a:r>
            <a:r>
              <a:rPr lang="en-US" altLang="zh-CN" sz="1800" b="0" dirty="0">
                <a:latin typeface="Comic Sans MS" pitchFamily="2" charset="0"/>
              </a:rPr>
              <a:t>=11110100</a:t>
            </a:r>
            <a:r>
              <a:rPr lang="zh-CN" altLang="en-US" sz="1800" b="0" dirty="0">
                <a:latin typeface="Comic Sans MS" pitchFamily="2" charset="0"/>
              </a:rPr>
              <a:t>，</a:t>
            </a:r>
            <a:r>
              <a:rPr lang="en-US" altLang="zh-CN" sz="1800" b="0" dirty="0">
                <a:latin typeface="Comic Sans MS" pitchFamily="2" charset="0"/>
              </a:rPr>
              <a:t>[y]</a:t>
            </a:r>
            <a:r>
              <a:rPr lang="zh-CN" altLang="en-US" sz="1800" b="0" dirty="0">
                <a:latin typeface="Comic Sans MS" pitchFamily="2" charset="0"/>
              </a:rPr>
              <a:t>补</a:t>
            </a:r>
            <a:r>
              <a:rPr lang="en-US" altLang="zh-CN" sz="1800" b="0" dirty="0">
                <a:latin typeface="Comic Sans MS" pitchFamily="2" charset="0"/>
              </a:rPr>
              <a:t>=10110000</a:t>
            </a:r>
            <a:r>
              <a:rPr lang="zh-CN" altLang="en-US" sz="1800" b="0" dirty="0">
                <a:latin typeface="Comic Sans MS" pitchFamily="2" charset="0"/>
              </a:rPr>
              <a:t>。若整型变量</a:t>
            </a:r>
            <a:r>
              <a:rPr lang="en-US" altLang="zh-CN" sz="1800" b="0" dirty="0">
                <a:latin typeface="Comic Sans MS" pitchFamily="2" charset="0"/>
              </a:rPr>
              <a:t>z=2*</a:t>
            </a:r>
            <a:r>
              <a:rPr lang="en-US" altLang="zh-CN" sz="1800" b="0" dirty="0" err="1">
                <a:latin typeface="Comic Sans MS" pitchFamily="2" charset="0"/>
              </a:rPr>
              <a:t>x+y</a:t>
            </a:r>
            <a:r>
              <a:rPr lang="en-US" altLang="zh-CN" sz="1800" b="0" dirty="0">
                <a:latin typeface="Comic Sans MS" pitchFamily="2" charset="0"/>
              </a:rPr>
              <a:t>/2</a:t>
            </a:r>
            <a:r>
              <a:rPr lang="zh-CN" altLang="en-US" sz="1800" b="0" dirty="0">
                <a:latin typeface="Comic Sans MS" pitchFamily="2" charset="0"/>
              </a:rPr>
              <a:t>，则</a:t>
            </a:r>
            <a:r>
              <a:rPr lang="en-US" altLang="zh-CN" sz="1800" b="0" dirty="0">
                <a:latin typeface="Comic Sans MS" pitchFamily="2" charset="0"/>
              </a:rPr>
              <a:t>z</a:t>
            </a:r>
            <a:r>
              <a:rPr lang="zh-CN" altLang="en-US" sz="1800" b="0" dirty="0">
                <a:latin typeface="Comic Sans MS" pitchFamily="2" charset="0"/>
              </a:rPr>
              <a:t>的机器数为 </a:t>
            </a:r>
            <a:endParaRPr lang="zh-CN" altLang="en-US" sz="1800" b="0" dirty="0">
              <a:latin typeface="Comic Sans MS" pitchFamily="2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Comic Sans MS" pitchFamily="2" charset="0"/>
              </a:rPr>
              <a:t>A. 11000000      B. 00100100       C. 10101010       D. </a:t>
            </a:r>
            <a:r>
              <a:rPr lang="zh-CN" altLang="en-US" sz="1800" b="0" dirty="0">
                <a:latin typeface="Comic Sans MS" pitchFamily="2" charset="0"/>
              </a:rPr>
              <a:t>溢出 </a:t>
            </a:r>
            <a:endParaRPr lang="zh-CN" altLang="en-US" sz="1800" b="0" dirty="0">
              <a:latin typeface="Comic Sans MS" pitchFamily="2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 b="0" dirty="0">
              <a:latin typeface="Comic Sans MS" pitchFamily="2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 b="0" dirty="0">
              <a:latin typeface="Comic Sans MS" pitchFamily="2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 b="0" dirty="0">
              <a:latin typeface="Comic Sans MS" pitchFamily="2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 b="0" dirty="0">
              <a:latin typeface="Comic Sans MS" pitchFamily="2" charset="0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25340" y="2132856"/>
            <a:ext cx="9018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FF0000"/>
                </a:solidFill>
              </a:rPr>
              <a:t>14. A </a:t>
            </a:r>
            <a:r>
              <a:rPr lang="zh-CN" altLang="en-US" sz="1800" b="0" dirty="0">
                <a:solidFill>
                  <a:srgbClr val="FF0000"/>
                </a:solidFill>
              </a:rPr>
              <a:t>解析：将</a:t>
            </a:r>
            <a:r>
              <a:rPr lang="en-US" altLang="zh-CN" sz="1800" b="0" dirty="0">
                <a:solidFill>
                  <a:srgbClr val="FF0000"/>
                </a:solidFill>
              </a:rPr>
              <a:t>x </a:t>
            </a:r>
            <a:r>
              <a:rPr lang="zh-CN" altLang="en-US" sz="1800" b="0" dirty="0">
                <a:solidFill>
                  <a:srgbClr val="FF0000"/>
                </a:solidFill>
              </a:rPr>
              <a:t>左移一位，</a:t>
            </a:r>
            <a:r>
              <a:rPr lang="en-US" altLang="zh-CN" sz="1800" b="0" dirty="0">
                <a:solidFill>
                  <a:srgbClr val="FF0000"/>
                </a:solidFill>
              </a:rPr>
              <a:t>y </a:t>
            </a:r>
            <a:r>
              <a:rPr lang="zh-CN" altLang="en-US" sz="1800" b="0" dirty="0">
                <a:solidFill>
                  <a:srgbClr val="FF0000"/>
                </a:solidFill>
              </a:rPr>
              <a:t>右移一位，两个数的补码相加的机器数</a:t>
            </a:r>
            <a:r>
              <a:rPr lang="zh-CN" altLang="en-US" sz="1800" b="0" dirty="0" smtClean="0">
                <a:solidFill>
                  <a:srgbClr val="FF0000"/>
                </a:solidFill>
              </a:rPr>
              <a:t>为</a:t>
            </a:r>
            <a:r>
              <a:rPr lang="en-US" altLang="zh-CN" sz="1800" b="0" dirty="0" smtClean="0">
                <a:solidFill>
                  <a:srgbClr val="FF0000"/>
                </a:solidFill>
              </a:rPr>
              <a:t>11000000</a:t>
            </a:r>
            <a:endParaRPr lang="en-US" altLang="zh-CN" sz="1800" b="0" dirty="0">
              <a:solidFill>
                <a:srgbClr val="FF000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7504" y="44624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itchFamily="2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charset="-122"/>
              </a:defRPr>
            </a:lvl9pPr>
          </a:lstStyle>
          <a:p>
            <a:pPr algn="l">
              <a:defRPr/>
            </a:pPr>
            <a:r>
              <a:rPr lang="en-US" altLang="zh-CN" u="heavy" kern="0" dirty="0" smtClean="0">
                <a:solidFill>
                  <a:srgbClr val="FF0000"/>
                </a:solidFill>
                <a:uFill>
                  <a:solidFill>
                    <a:srgbClr val="0000CC"/>
                  </a:solidFill>
                </a:uFill>
              </a:rPr>
              <a:t>2013</a:t>
            </a:r>
            <a:r>
              <a:rPr lang="zh-CN" altLang="en-US" u="heavy" kern="0" dirty="0" smtClean="0">
                <a:solidFill>
                  <a:srgbClr val="FF0000"/>
                </a:solidFill>
                <a:uFill>
                  <a:solidFill>
                    <a:srgbClr val="0000CC"/>
                  </a:solidFill>
                </a:uFill>
              </a:rPr>
              <a:t>考研题</a:t>
            </a:r>
            <a:endParaRPr lang="zh-CN" altLang="en-US" u="heavy" kern="0" dirty="0" smtClean="0">
              <a:solidFill>
                <a:srgbClr val="FF0000"/>
              </a:solidFill>
              <a:uFill>
                <a:solidFill>
                  <a:srgbClr val="0000CC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54734"/>
            <a:ext cx="8229600" cy="774720"/>
          </a:xfrm>
        </p:spPr>
        <p:txBody>
          <a:bodyPr>
            <a:normAutofit/>
          </a:bodyPr>
          <a:lstStyle/>
          <a:p>
            <a:r>
              <a:rPr lang="en-US" altLang="zh-CN" sz="3400" dirty="0"/>
              <a:t>3.1 </a:t>
            </a:r>
            <a:r>
              <a:rPr lang="zh-CN" altLang="en-US" sz="3400" dirty="0"/>
              <a:t>高级语言和机器指令中的运算</a:t>
            </a:r>
            <a:endParaRPr lang="zh-CN" altLang="en-US" sz="3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23774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3.1.1 </a:t>
            </a:r>
            <a:r>
              <a:rPr lang="en-US" altLang="zh-CN" dirty="0"/>
              <a:t>C</a:t>
            </a:r>
            <a:r>
              <a:rPr lang="zh-CN" altLang="en-US" dirty="0"/>
              <a:t>语言程序中涉及的运算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Times New Roman" pitchFamily="18" charset="0"/>
              </a:rPr>
              <a:t>计算机如何实现高级语言程序中的运算</a:t>
            </a:r>
            <a:r>
              <a:rPr lang="zh-CN" altLang="en-US" dirty="0" smtClean="0">
                <a:latin typeface="Times New Roman" pitchFamily="18" charset="0"/>
              </a:rPr>
              <a:t>？</a:t>
            </a:r>
            <a:endParaRPr lang="en-US" altLang="zh-CN" dirty="0" smtClean="0">
              <a:latin typeface="Times New Roman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Times New Roman" pitchFamily="18" charset="0"/>
              </a:rPr>
              <a:t>将各类表达式编译（转换）为指令序列</a:t>
            </a:r>
            <a:endParaRPr lang="zh-CN" altLang="en-US" dirty="0">
              <a:latin typeface="Times New Roman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Times New Roman" pitchFamily="18" charset="0"/>
              </a:rPr>
              <a:t>计算机直接执行指令来完成运算</a:t>
            </a:r>
            <a:endParaRPr lang="zh-CN" altLang="en-US" dirty="0">
              <a:latin typeface="Times New Roman" pitchFamily="18" charset="0"/>
            </a:endParaRPr>
          </a:p>
          <a:p>
            <a:pPr>
              <a:lnSpc>
                <a:spcPct val="100000"/>
              </a:lnSpc>
            </a:pP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34756" y="2848734"/>
            <a:ext cx="9009244" cy="228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2667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zh-CN" altLang="en-US" sz="2000" dirty="0">
                <a:latin typeface="Times New Roman" pitchFamily="18" charset="0"/>
                <a:ea typeface="黑体" pitchFamily="2" charset="-122"/>
              </a:rPr>
              <a:t>例：</a:t>
            </a:r>
            <a:r>
              <a:rPr lang="en-US" altLang="zh-CN" sz="2000" dirty="0">
                <a:latin typeface="Times New Roman" pitchFamily="18" charset="0"/>
                <a:ea typeface="黑体" pitchFamily="2" charset="-122"/>
              </a:rPr>
              <a:t>C</a:t>
            </a:r>
            <a:r>
              <a:rPr lang="zh-CN" altLang="en-US" sz="2000" dirty="0">
                <a:latin typeface="Times New Roman" pitchFamily="18" charset="0"/>
                <a:ea typeface="黑体" pitchFamily="2" charset="-122"/>
              </a:rPr>
              <a:t>语言赋值语句</a:t>
            </a:r>
            <a:r>
              <a:rPr lang="zh-CN" altLang="en-US" sz="2000" dirty="0">
                <a:solidFill>
                  <a:srgbClr val="CC3300"/>
                </a:solidFill>
                <a:latin typeface="Times New Roman" pitchFamily="18" charset="0"/>
                <a:ea typeface="黑体" pitchFamily="2" charset="-122"/>
              </a:rPr>
              <a:t>“</a:t>
            </a:r>
            <a:r>
              <a:rPr lang="en-US" altLang="zh-CN" sz="2000" dirty="0">
                <a:solidFill>
                  <a:srgbClr val="CC3300"/>
                </a:solidFill>
                <a:latin typeface="Times New Roman" pitchFamily="18" charset="0"/>
                <a:ea typeface="黑体" pitchFamily="2" charset="-122"/>
              </a:rPr>
              <a:t>f = (</a:t>
            </a:r>
            <a:r>
              <a:rPr lang="en-US" altLang="zh-CN" sz="2000" dirty="0" err="1">
                <a:solidFill>
                  <a:srgbClr val="CC3300"/>
                </a:solidFill>
                <a:latin typeface="Times New Roman" pitchFamily="18" charset="0"/>
                <a:ea typeface="黑体" pitchFamily="2" charset="-122"/>
              </a:rPr>
              <a:t>g+h</a:t>
            </a:r>
            <a:r>
              <a:rPr lang="en-US" altLang="zh-CN" sz="2000" dirty="0">
                <a:solidFill>
                  <a:srgbClr val="CC3300"/>
                </a:solidFill>
                <a:latin typeface="Times New Roman" pitchFamily="18" charset="0"/>
                <a:ea typeface="黑体" pitchFamily="2" charset="-122"/>
              </a:rPr>
              <a:t>) </a:t>
            </a:r>
            <a:r>
              <a:rPr lang="pt-BR" altLang="zh-CN" sz="2000" dirty="0">
                <a:solidFill>
                  <a:srgbClr val="CC3300"/>
                </a:solidFill>
                <a:latin typeface="Times New Roman" pitchFamily="18" charset="0"/>
                <a:ea typeface="黑体" pitchFamily="2" charset="-122"/>
              </a:rPr>
              <a:t>– </a:t>
            </a:r>
            <a:r>
              <a:rPr lang="en-US" altLang="zh-CN" sz="2000" dirty="0">
                <a:solidFill>
                  <a:srgbClr val="CC3300"/>
                </a:solidFill>
                <a:latin typeface="Times New Roman" pitchFamily="18" charset="0"/>
                <a:ea typeface="黑体" pitchFamily="2" charset="-122"/>
              </a:rPr>
              <a:t>(</a:t>
            </a:r>
            <a:r>
              <a:rPr lang="en-US" altLang="zh-CN" sz="2000" dirty="0" err="1">
                <a:solidFill>
                  <a:srgbClr val="CC3300"/>
                </a:solidFill>
                <a:latin typeface="Times New Roman" pitchFamily="18" charset="0"/>
                <a:ea typeface="黑体" pitchFamily="2" charset="-122"/>
              </a:rPr>
              <a:t>i+j</a:t>
            </a:r>
            <a:r>
              <a:rPr lang="en-US" altLang="zh-CN" sz="2000" dirty="0">
                <a:solidFill>
                  <a:srgbClr val="CC3300"/>
                </a:solidFill>
                <a:latin typeface="Times New Roman" pitchFamily="18" charset="0"/>
                <a:ea typeface="黑体" pitchFamily="2" charset="-122"/>
              </a:rPr>
              <a:t>);”</a:t>
            </a:r>
            <a:r>
              <a:rPr lang="zh-CN" altLang="en-US" sz="2000" dirty="0">
                <a:latin typeface="Times New Roman" pitchFamily="18" charset="0"/>
                <a:ea typeface="黑体" pitchFamily="2" charset="-122"/>
              </a:rPr>
              <a:t>中变量</a:t>
            </a:r>
            <a:r>
              <a:rPr lang="en-US" altLang="zh-CN" sz="2000" dirty="0" err="1">
                <a:latin typeface="Times New Roman" pitchFamily="18" charset="0"/>
                <a:ea typeface="黑体" pitchFamily="2" charset="-122"/>
              </a:rPr>
              <a:t>i</a:t>
            </a:r>
            <a:r>
              <a:rPr lang="zh-CN" altLang="en-US" sz="2000" dirty="0">
                <a:latin typeface="Times New Roman" pitchFamily="18" charset="0"/>
                <a:ea typeface="黑体" pitchFamily="2" charset="-122"/>
              </a:rPr>
              <a:t>、</a:t>
            </a:r>
            <a:r>
              <a:rPr lang="en-US" altLang="zh-CN" sz="2000" dirty="0">
                <a:latin typeface="Times New Roman" pitchFamily="18" charset="0"/>
                <a:ea typeface="黑体" pitchFamily="2" charset="-122"/>
              </a:rPr>
              <a:t>j</a:t>
            </a:r>
            <a:r>
              <a:rPr lang="zh-CN" altLang="en-US" sz="2000" dirty="0">
                <a:latin typeface="Times New Roman" pitchFamily="18" charset="0"/>
                <a:ea typeface="黑体" pitchFamily="2" charset="-122"/>
              </a:rPr>
              <a:t>、</a:t>
            </a:r>
            <a:r>
              <a:rPr lang="en-US" altLang="zh-CN" sz="2000" dirty="0">
                <a:latin typeface="Times New Roman" pitchFamily="18" charset="0"/>
                <a:ea typeface="黑体" pitchFamily="2" charset="-122"/>
              </a:rPr>
              <a:t>f</a:t>
            </a:r>
            <a:r>
              <a:rPr lang="zh-CN" altLang="en-US" sz="2000" dirty="0">
                <a:latin typeface="Times New Roman" pitchFamily="18" charset="0"/>
                <a:ea typeface="黑体" pitchFamily="2" charset="-122"/>
              </a:rPr>
              <a:t>、</a:t>
            </a:r>
            <a:r>
              <a:rPr lang="en-US" altLang="zh-CN" sz="2000" dirty="0">
                <a:latin typeface="Times New Roman" pitchFamily="18" charset="0"/>
                <a:ea typeface="黑体" pitchFamily="2" charset="-122"/>
              </a:rPr>
              <a:t>g</a:t>
            </a:r>
            <a:r>
              <a:rPr lang="zh-CN" altLang="en-US" sz="2000" dirty="0">
                <a:latin typeface="Times New Roman" pitchFamily="18" charset="0"/>
                <a:ea typeface="黑体" pitchFamily="2" charset="-122"/>
              </a:rPr>
              <a:t>、</a:t>
            </a:r>
            <a:r>
              <a:rPr lang="en-US" altLang="zh-CN" sz="2000" dirty="0">
                <a:latin typeface="Times New Roman" pitchFamily="18" charset="0"/>
                <a:ea typeface="黑体" pitchFamily="2" charset="-122"/>
              </a:rPr>
              <a:t>h</a:t>
            </a:r>
            <a:r>
              <a:rPr lang="zh-CN" altLang="en-US" sz="2000" dirty="0">
                <a:latin typeface="Times New Roman" pitchFamily="18" charset="0"/>
                <a:ea typeface="黑体" pitchFamily="2" charset="-122"/>
              </a:rPr>
              <a:t>由编译器分别分配给</a:t>
            </a:r>
            <a:r>
              <a:rPr lang="en-US" altLang="zh-CN" sz="2000" dirty="0">
                <a:latin typeface="Times New Roman" pitchFamily="18" charset="0"/>
                <a:ea typeface="黑体" pitchFamily="2" charset="-122"/>
              </a:rPr>
              <a:t>MIPS</a:t>
            </a:r>
            <a:r>
              <a:rPr lang="zh-CN" altLang="en-US" sz="2000" dirty="0">
                <a:latin typeface="Times New Roman" pitchFamily="18" charset="0"/>
                <a:ea typeface="黑体" pitchFamily="2" charset="-122"/>
              </a:rPr>
              <a:t>寄存器</a:t>
            </a:r>
            <a:r>
              <a:rPr lang="en-US" altLang="zh-CN" sz="2000" dirty="0">
                <a:latin typeface="Times New Roman" pitchFamily="18" charset="0"/>
                <a:ea typeface="黑体" pitchFamily="2" charset="-122"/>
              </a:rPr>
              <a:t>$t0~$t4</a:t>
            </a:r>
            <a:r>
              <a:rPr lang="zh-CN" altLang="en-US" sz="2000" dirty="0">
                <a:latin typeface="Times New Roman" pitchFamily="18" charset="0"/>
                <a:ea typeface="黑体" pitchFamily="2" charset="-122"/>
              </a:rPr>
              <a:t>。寄存器</a:t>
            </a:r>
            <a:r>
              <a:rPr lang="en-US" altLang="zh-CN" sz="2000" dirty="0">
                <a:latin typeface="Times New Roman" pitchFamily="18" charset="0"/>
                <a:ea typeface="黑体" pitchFamily="2" charset="-122"/>
              </a:rPr>
              <a:t>$t0~$t7</a:t>
            </a:r>
            <a:r>
              <a:rPr lang="zh-CN" altLang="en-US" sz="2000" dirty="0">
                <a:latin typeface="Times New Roman" pitchFamily="18" charset="0"/>
                <a:ea typeface="黑体" pitchFamily="2" charset="-122"/>
              </a:rPr>
              <a:t>的编号对应</a:t>
            </a:r>
            <a:r>
              <a:rPr lang="en-US" altLang="zh-CN" sz="2000" dirty="0">
                <a:latin typeface="Times New Roman" pitchFamily="18" charset="0"/>
                <a:ea typeface="黑体" pitchFamily="2" charset="-122"/>
              </a:rPr>
              <a:t>8~15</a:t>
            </a:r>
            <a:r>
              <a:rPr lang="zh-CN" altLang="en-US" sz="2000" dirty="0">
                <a:latin typeface="Times New Roman" pitchFamily="18" charset="0"/>
                <a:ea typeface="黑体" pitchFamily="2" charset="-122"/>
              </a:rPr>
              <a:t>，上述程序段对应的</a:t>
            </a:r>
            <a:r>
              <a:rPr lang="en-US" altLang="zh-CN" sz="2000" dirty="0">
                <a:latin typeface="Times New Roman" pitchFamily="18" charset="0"/>
                <a:ea typeface="黑体" pitchFamily="2" charset="-122"/>
              </a:rPr>
              <a:t>MIPS</a:t>
            </a:r>
            <a:r>
              <a:rPr lang="zh-CN" altLang="en-US" sz="2000" dirty="0">
                <a:latin typeface="Times New Roman" pitchFamily="18" charset="0"/>
                <a:ea typeface="黑体" pitchFamily="2" charset="-122"/>
              </a:rPr>
              <a:t>机器代码和汇编表示（</a:t>
            </a:r>
            <a:r>
              <a:rPr lang="en-US" altLang="zh-CN" sz="2000" dirty="0">
                <a:latin typeface="Times New Roman" pitchFamily="18" charset="0"/>
                <a:ea typeface="黑体" pitchFamily="2" charset="-122"/>
              </a:rPr>
              <a:t>#</a:t>
            </a:r>
            <a:r>
              <a:rPr lang="zh-CN" altLang="en-US" sz="2000" dirty="0">
                <a:latin typeface="Times New Roman" pitchFamily="18" charset="0"/>
                <a:ea typeface="黑体" pitchFamily="2" charset="-122"/>
              </a:rPr>
              <a:t>后为注释）如下：</a:t>
            </a:r>
            <a:endParaRPr lang="zh-CN" altLang="en-US" sz="2000" dirty="0">
              <a:latin typeface="Times New Roman" pitchFamily="18" charset="0"/>
              <a:ea typeface="黑体" pitchFamily="2" charset="-122"/>
            </a:endParaRPr>
          </a:p>
          <a:p>
            <a:pPr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en-US" altLang="zh-CN" sz="20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000000 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</a:rPr>
              <a:t>01011</a:t>
            </a:r>
            <a:r>
              <a:rPr lang="en-US" altLang="zh-CN" sz="20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</a:rPr>
              <a:t>01100 01101</a:t>
            </a:r>
            <a:r>
              <a:rPr lang="en-US" altLang="zh-CN" sz="20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 00000 100000   </a:t>
            </a:r>
            <a:r>
              <a:rPr lang="en-US" altLang="zh-CN" sz="2000" dirty="0" smtClean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add </a:t>
            </a:r>
            <a:r>
              <a:rPr lang="en-US" altLang="zh-CN" sz="20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$t5, $t3, $t4   # </a:t>
            </a:r>
            <a:r>
              <a:rPr lang="en-US" altLang="zh-CN" sz="2000" dirty="0" err="1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g+h</a:t>
            </a:r>
            <a:endParaRPr lang="en-US" altLang="zh-CN" sz="2000" dirty="0">
              <a:solidFill>
                <a:srgbClr val="009900"/>
              </a:solidFill>
              <a:latin typeface="Times New Roman" pitchFamily="18" charset="0"/>
              <a:ea typeface="黑体" pitchFamily="2" charset="-122"/>
            </a:endParaRPr>
          </a:p>
          <a:p>
            <a:pPr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en-US" altLang="zh-CN" sz="20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000000 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</a:rPr>
              <a:t>01000 01001 01110</a:t>
            </a:r>
            <a:r>
              <a:rPr lang="en-US" altLang="zh-CN" sz="20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 00000 100000  </a:t>
            </a:r>
            <a:r>
              <a:rPr lang="en-US" altLang="zh-CN" sz="2000" dirty="0" smtClean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add </a:t>
            </a:r>
            <a:r>
              <a:rPr lang="en-US" altLang="zh-CN" sz="20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$t6, $t0, $t1   # </a:t>
            </a:r>
            <a:r>
              <a:rPr lang="en-US" altLang="zh-CN" sz="2000" dirty="0" err="1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i+j</a:t>
            </a:r>
            <a:endParaRPr lang="en-US" altLang="zh-CN" sz="2000" dirty="0">
              <a:solidFill>
                <a:srgbClr val="009900"/>
              </a:solidFill>
              <a:latin typeface="Times New Roman" pitchFamily="18" charset="0"/>
              <a:ea typeface="黑体" pitchFamily="2" charset="-122"/>
            </a:endParaRPr>
          </a:p>
          <a:p>
            <a:pPr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en-US" altLang="zh-CN" sz="20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000000 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</a:rPr>
              <a:t>01101 01110 01010</a:t>
            </a:r>
            <a:r>
              <a:rPr lang="en-US" altLang="zh-CN" sz="20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 00000 100010  sub $t2, $t5, $t6   # f =(</a:t>
            </a:r>
            <a:r>
              <a:rPr lang="en-US" altLang="zh-CN" sz="2000" dirty="0" err="1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g+h</a:t>
            </a:r>
            <a:r>
              <a:rPr lang="en-US" altLang="zh-CN" sz="20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)–(</a:t>
            </a:r>
            <a:r>
              <a:rPr lang="en-US" altLang="zh-CN" sz="2000" dirty="0" err="1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i+j</a:t>
            </a:r>
            <a:r>
              <a:rPr lang="en-US" altLang="zh-CN" sz="20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)</a:t>
            </a:r>
            <a:endParaRPr lang="en-US" altLang="zh-CN" sz="2000" dirty="0">
              <a:solidFill>
                <a:srgbClr val="0099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48961" y="5243549"/>
            <a:ext cx="724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FF0066"/>
                </a:solidFill>
                <a:latin typeface="黑体" pitchFamily="2" charset="-122"/>
                <a:ea typeface="黑体" pitchFamily="2" charset="-122"/>
              </a:rPr>
              <a:t>    需要提供哪些运算类指令才能支持高级语言需求呢？</a:t>
            </a:r>
            <a:endParaRPr lang="zh-CN" altLang="en-US" sz="2000" dirty="0">
              <a:solidFill>
                <a:srgbClr val="FF0066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5869277" y="1376338"/>
            <a:ext cx="2925762" cy="9255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 dirty="0">
                <a:solidFill>
                  <a:srgbClr val="FF0000"/>
                </a:solidFill>
                <a:ea typeface="微软雅黑" pitchFamily="34" charset="-122"/>
              </a:rPr>
              <a:t>逻辑运算、移位、扩展和截断等指令实现较容易，</a:t>
            </a:r>
            <a:r>
              <a:rPr lang="zh-CN" altLang="en-US" sz="1800" dirty="0">
                <a:solidFill>
                  <a:srgbClr val="0033CC"/>
                </a:solidFill>
                <a:ea typeface="微软雅黑" pitchFamily="34" charset="-122"/>
              </a:rPr>
              <a:t>算术运算指令难</a:t>
            </a:r>
            <a:r>
              <a:rPr lang="zh-CN" altLang="en-US" sz="1800" dirty="0">
                <a:solidFill>
                  <a:srgbClr val="FF0000"/>
                </a:solidFill>
                <a:ea typeface="微软雅黑" pitchFamily="34" charset="-122"/>
              </a:rPr>
              <a:t>！</a:t>
            </a:r>
            <a:endParaRPr lang="zh-CN" altLang="en-US" sz="1800" dirty="0">
              <a:solidFill>
                <a:srgbClr val="FF0000"/>
              </a:solidFill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816" y="44624"/>
            <a:ext cx="8229600" cy="774720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章作业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51388"/>
            <a:ext cx="8856984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 dirty="0" smtClean="0"/>
              <a:t>1. </a:t>
            </a:r>
            <a:r>
              <a:rPr lang="zh-CN" altLang="en-US" b="0" dirty="0" smtClean="0"/>
              <a:t>假设某字长为</a:t>
            </a:r>
            <a:r>
              <a:rPr lang="en-US" altLang="zh-CN" b="0" dirty="0" smtClean="0"/>
              <a:t>8</a:t>
            </a:r>
            <a:r>
              <a:rPr lang="zh-CN" altLang="en-US" b="0" dirty="0" smtClean="0"/>
              <a:t>位的计算机中，有</a:t>
            </a:r>
            <a:r>
              <a:rPr lang="zh-CN" altLang="en-US" b="0" dirty="0"/>
              <a:t>两个整数</a:t>
            </a:r>
            <a:r>
              <a:rPr lang="en-US" altLang="zh-CN" b="0" dirty="0"/>
              <a:t>x</a:t>
            </a:r>
            <a:r>
              <a:rPr lang="zh-CN" altLang="en-US" b="0" dirty="0"/>
              <a:t>和</a:t>
            </a:r>
            <a:r>
              <a:rPr lang="en-US" altLang="zh-CN" b="0" dirty="0"/>
              <a:t>y</a:t>
            </a:r>
            <a:r>
              <a:rPr lang="zh-CN" altLang="en-US" b="0" dirty="0"/>
              <a:t>，</a:t>
            </a:r>
            <a:r>
              <a:rPr lang="en-US" altLang="zh-CN" b="0" dirty="0"/>
              <a:t>x=-</a:t>
            </a:r>
            <a:r>
              <a:rPr lang="en-US" altLang="zh-CN" b="0" dirty="0" smtClean="0"/>
              <a:t>60</a:t>
            </a:r>
            <a:r>
              <a:rPr lang="zh-CN" altLang="en-US" b="0" dirty="0" smtClean="0"/>
              <a:t>，</a:t>
            </a:r>
            <a:r>
              <a:rPr lang="en-US" altLang="zh-CN" b="0" dirty="0"/>
              <a:t>y=-</a:t>
            </a:r>
            <a:r>
              <a:rPr lang="en-US" altLang="zh-CN" b="0" dirty="0" smtClean="0"/>
              <a:t>84</a:t>
            </a:r>
            <a:r>
              <a:rPr lang="zh-CN" altLang="en-US" b="0" dirty="0" smtClean="0"/>
              <a:t>，</a:t>
            </a:r>
            <a:r>
              <a:rPr lang="zh-CN" altLang="en-US" b="0" dirty="0"/>
              <a:t>采用补码形式（含一位符号位）表示，</a:t>
            </a:r>
            <a:r>
              <a:rPr lang="en-US" altLang="zh-CN" b="0" dirty="0"/>
              <a:t>x</a:t>
            </a:r>
            <a:r>
              <a:rPr lang="zh-CN" altLang="en-US" b="0" dirty="0"/>
              <a:t>和</a:t>
            </a:r>
            <a:r>
              <a:rPr lang="en-US" altLang="zh-CN" b="0" dirty="0"/>
              <a:t>y</a:t>
            </a:r>
            <a:r>
              <a:rPr lang="zh-CN" altLang="en-US" b="0" dirty="0"/>
              <a:t>分别存放在寄存器</a:t>
            </a:r>
            <a:r>
              <a:rPr lang="en-US" altLang="zh-CN" b="0" dirty="0"/>
              <a:t>A</a:t>
            </a:r>
            <a:r>
              <a:rPr lang="zh-CN" altLang="en-US" b="0" dirty="0"/>
              <a:t>和</a:t>
            </a:r>
            <a:r>
              <a:rPr lang="en-US" altLang="zh-CN" b="0" dirty="0"/>
              <a:t>B</a:t>
            </a:r>
            <a:r>
              <a:rPr lang="zh-CN" altLang="en-US" b="0" dirty="0"/>
              <a:t>中。另外，还有两个寄存器</a:t>
            </a:r>
            <a:r>
              <a:rPr lang="en-US" altLang="zh-CN" b="0" dirty="0"/>
              <a:t>C</a:t>
            </a:r>
            <a:r>
              <a:rPr lang="zh-CN" altLang="en-US" b="0" dirty="0"/>
              <a:t>和</a:t>
            </a:r>
            <a:r>
              <a:rPr lang="en-US" altLang="zh-CN" b="0" dirty="0"/>
              <a:t>D</a:t>
            </a:r>
            <a:r>
              <a:rPr lang="zh-CN" altLang="en-US" b="0" dirty="0"/>
              <a:t>。</a:t>
            </a:r>
            <a:r>
              <a:rPr lang="en-US" altLang="zh-CN" b="0" dirty="0"/>
              <a:t>A</a:t>
            </a:r>
            <a:r>
              <a:rPr lang="zh-CN" altLang="en-US" b="0" dirty="0"/>
              <a:t>、</a:t>
            </a:r>
            <a:r>
              <a:rPr lang="en-US" altLang="zh-CN" b="0" dirty="0"/>
              <a:t>B</a:t>
            </a:r>
            <a:r>
              <a:rPr lang="zh-CN" altLang="en-US" b="0" dirty="0"/>
              <a:t>、</a:t>
            </a:r>
            <a:r>
              <a:rPr lang="en-US" altLang="zh-CN" b="0" dirty="0"/>
              <a:t>C</a:t>
            </a:r>
            <a:r>
              <a:rPr lang="zh-CN" altLang="en-US" b="0" dirty="0"/>
              <a:t>、</a:t>
            </a:r>
            <a:r>
              <a:rPr lang="en-US" altLang="zh-CN" b="0" dirty="0"/>
              <a:t>D</a:t>
            </a:r>
            <a:r>
              <a:rPr lang="zh-CN" altLang="en-US" b="0" dirty="0"/>
              <a:t>都是</a:t>
            </a:r>
            <a:r>
              <a:rPr lang="en-US" altLang="zh-CN" b="0" dirty="0"/>
              <a:t>8</a:t>
            </a:r>
            <a:r>
              <a:rPr lang="zh-CN" altLang="en-US" b="0" dirty="0"/>
              <a:t>位的寄存器。请回答下列问题：（要求最终用十六进制表示二进制序列</a:t>
            </a:r>
            <a:r>
              <a:rPr lang="zh-CN" altLang="en-US" b="0" dirty="0" smtClean="0"/>
              <a:t>）</a:t>
            </a:r>
            <a:endParaRPr lang="en-US" altLang="zh-CN" b="0" dirty="0" smtClean="0"/>
          </a:p>
          <a:p>
            <a:pPr marL="0" indent="0">
              <a:buNone/>
            </a:pPr>
            <a:r>
              <a:rPr lang="zh-CN" altLang="en-US" b="0" dirty="0" smtClean="0"/>
              <a:t>（</a:t>
            </a:r>
            <a:r>
              <a:rPr lang="en-US" altLang="zh-CN" b="0" dirty="0"/>
              <a:t>1</a:t>
            </a:r>
            <a:r>
              <a:rPr lang="zh-CN" altLang="en-US" b="0" dirty="0"/>
              <a:t>）寄存器</a:t>
            </a:r>
            <a:r>
              <a:rPr lang="en-US" altLang="zh-CN" b="0" dirty="0"/>
              <a:t>A</a:t>
            </a:r>
            <a:r>
              <a:rPr lang="zh-CN" altLang="en-US" b="0" dirty="0"/>
              <a:t>和</a:t>
            </a:r>
            <a:r>
              <a:rPr lang="en-US" altLang="zh-CN" b="0" dirty="0"/>
              <a:t>B</a:t>
            </a:r>
            <a:r>
              <a:rPr lang="zh-CN" altLang="en-US" b="0" dirty="0"/>
              <a:t>中的内容分别是什么？</a:t>
            </a:r>
            <a:endParaRPr lang="zh-CN" altLang="en-US" b="0" dirty="0"/>
          </a:p>
          <a:p>
            <a:pPr marL="0" indent="0">
              <a:buNone/>
            </a:pPr>
            <a:r>
              <a:rPr lang="zh-CN" altLang="en-US" b="0" dirty="0"/>
              <a:t>（</a:t>
            </a:r>
            <a:r>
              <a:rPr lang="en-US" altLang="zh-CN" b="0" dirty="0"/>
              <a:t>2</a:t>
            </a:r>
            <a:r>
              <a:rPr lang="zh-CN" altLang="en-US" b="0" dirty="0"/>
              <a:t>）</a:t>
            </a:r>
            <a:r>
              <a:rPr lang="en-US" altLang="zh-CN" b="0" dirty="0"/>
              <a:t>x</a:t>
            </a:r>
            <a:r>
              <a:rPr lang="zh-CN" altLang="en-US" b="0" dirty="0"/>
              <a:t>和</a:t>
            </a:r>
            <a:r>
              <a:rPr lang="en-US" altLang="zh-CN" b="0" dirty="0"/>
              <a:t>y</a:t>
            </a:r>
            <a:r>
              <a:rPr lang="zh-CN" altLang="en-US" b="0" dirty="0"/>
              <a:t>相加后的结果存放在</a:t>
            </a:r>
            <a:r>
              <a:rPr lang="en-US" altLang="zh-CN" b="0" dirty="0"/>
              <a:t>C</a:t>
            </a:r>
            <a:r>
              <a:rPr lang="zh-CN" altLang="en-US" b="0" dirty="0"/>
              <a:t>寄存器中，寄存器</a:t>
            </a:r>
            <a:r>
              <a:rPr lang="en-US" altLang="zh-CN" b="0" dirty="0"/>
              <a:t>C</a:t>
            </a:r>
            <a:r>
              <a:rPr lang="zh-CN" altLang="en-US" b="0" dirty="0"/>
              <a:t>中的内容是什么</a:t>
            </a:r>
            <a:r>
              <a:rPr lang="zh-CN" altLang="en-US" b="0" dirty="0" smtClean="0"/>
              <a:t>？结果是否正确？</a:t>
            </a:r>
            <a:r>
              <a:rPr lang="zh-CN" altLang="en-US" b="0" dirty="0"/>
              <a:t>加法器最高的进位</a:t>
            </a:r>
            <a:r>
              <a:rPr lang="en-US" altLang="zh-CN" b="0" dirty="0" err="1"/>
              <a:t>Cout</a:t>
            </a:r>
            <a:r>
              <a:rPr lang="zh-CN" altLang="en-US" b="0" dirty="0"/>
              <a:t>是什么？溢出标志位</a:t>
            </a:r>
            <a:r>
              <a:rPr lang="en-US" altLang="zh-CN" b="0" dirty="0"/>
              <a:t>OF</a:t>
            </a:r>
            <a:r>
              <a:rPr lang="zh-CN" altLang="en-US" b="0" dirty="0"/>
              <a:t>是什么？符号标志位</a:t>
            </a:r>
            <a:r>
              <a:rPr lang="en-US" altLang="zh-CN" b="0" dirty="0"/>
              <a:t>SF</a:t>
            </a:r>
            <a:r>
              <a:rPr lang="zh-CN" altLang="en-US" b="0" dirty="0"/>
              <a:t>是什么</a:t>
            </a:r>
            <a:r>
              <a:rPr lang="zh-CN" altLang="en-US" b="0" dirty="0" smtClean="0"/>
              <a:t>？零标志</a:t>
            </a:r>
            <a:r>
              <a:rPr lang="en-US" altLang="zh-CN" b="0" dirty="0" smtClean="0"/>
              <a:t>ZF</a:t>
            </a:r>
            <a:r>
              <a:rPr lang="zh-CN" altLang="en-US" b="0" dirty="0" smtClean="0"/>
              <a:t>是</a:t>
            </a:r>
            <a:r>
              <a:rPr lang="zh-CN" altLang="en-US" b="0" dirty="0"/>
              <a:t>什么？</a:t>
            </a:r>
            <a:endParaRPr lang="zh-CN" altLang="en-US" b="0" dirty="0"/>
          </a:p>
          <a:p>
            <a:pPr marL="0" indent="0">
              <a:buNone/>
            </a:pPr>
            <a:r>
              <a:rPr lang="zh-CN" altLang="en-US" b="0" dirty="0"/>
              <a:t>（</a:t>
            </a:r>
            <a:r>
              <a:rPr lang="en-US" altLang="zh-CN" b="0" dirty="0"/>
              <a:t>3</a:t>
            </a:r>
            <a:r>
              <a:rPr lang="zh-CN" altLang="en-US" b="0" dirty="0"/>
              <a:t>）</a:t>
            </a:r>
            <a:r>
              <a:rPr lang="en-US" altLang="zh-CN" b="0" dirty="0"/>
              <a:t>x</a:t>
            </a:r>
            <a:r>
              <a:rPr lang="zh-CN" altLang="en-US" b="0" dirty="0"/>
              <a:t>和</a:t>
            </a:r>
            <a:r>
              <a:rPr lang="en-US" altLang="zh-CN" b="0" dirty="0"/>
              <a:t>y</a:t>
            </a:r>
            <a:r>
              <a:rPr lang="zh-CN" altLang="en-US" b="0" dirty="0"/>
              <a:t>相减后的结果存放在</a:t>
            </a:r>
            <a:r>
              <a:rPr lang="en-US" altLang="zh-CN" b="0" dirty="0"/>
              <a:t>D</a:t>
            </a:r>
            <a:r>
              <a:rPr lang="zh-CN" altLang="en-US" b="0" dirty="0"/>
              <a:t>寄存器中，寄存器</a:t>
            </a:r>
            <a:r>
              <a:rPr lang="en-US" altLang="zh-CN" b="0" dirty="0"/>
              <a:t>D</a:t>
            </a:r>
            <a:r>
              <a:rPr lang="zh-CN" altLang="en-US" b="0" dirty="0"/>
              <a:t>中的内容是什么</a:t>
            </a:r>
            <a:r>
              <a:rPr lang="zh-CN" altLang="en-US" b="0" dirty="0" smtClean="0"/>
              <a:t>？结果是否</a:t>
            </a:r>
            <a:r>
              <a:rPr lang="zh-CN" altLang="en-US" b="0" dirty="0"/>
              <a:t>正确？加法器最高的进位</a:t>
            </a:r>
            <a:r>
              <a:rPr lang="en-US" altLang="zh-CN" b="0" dirty="0" err="1"/>
              <a:t>Cout</a:t>
            </a:r>
            <a:r>
              <a:rPr lang="zh-CN" altLang="en-US" b="0" dirty="0"/>
              <a:t>是什么？溢出标志位</a:t>
            </a:r>
            <a:r>
              <a:rPr lang="en-US" altLang="zh-CN" b="0" dirty="0"/>
              <a:t>OF</a:t>
            </a:r>
            <a:r>
              <a:rPr lang="zh-CN" altLang="en-US" b="0" dirty="0"/>
              <a:t>是什么？符号标志位</a:t>
            </a:r>
            <a:r>
              <a:rPr lang="en-US" altLang="zh-CN" b="0" dirty="0"/>
              <a:t>SF</a:t>
            </a:r>
            <a:r>
              <a:rPr lang="zh-CN" altLang="en-US" b="0" dirty="0"/>
              <a:t>是什么？零标志</a:t>
            </a:r>
            <a:r>
              <a:rPr lang="en-US" altLang="zh-CN" b="0" dirty="0"/>
              <a:t>ZF</a:t>
            </a:r>
            <a:r>
              <a:rPr lang="zh-CN" altLang="en-US" b="0" dirty="0"/>
              <a:t>是什么？</a:t>
            </a:r>
            <a:endParaRPr lang="zh-CN" altLang="en-US" b="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268" y="324"/>
            <a:ext cx="8229600" cy="774720"/>
          </a:xfrm>
        </p:spPr>
        <p:txBody>
          <a:bodyPr>
            <a:normAutofit/>
          </a:bodyPr>
          <a:lstStyle/>
          <a:p>
            <a:r>
              <a:rPr lang="en-US" altLang="zh-CN" sz="3400" dirty="0"/>
              <a:t>3.1 </a:t>
            </a:r>
            <a:r>
              <a:rPr lang="zh-CN" altLang="en-US" sz="3400" dirty="0"/>
              <a:t>高级语言和机器指令中的运算</a:t>
            </a:r>
            <a:endParaRPr lang="zh-CN" altLang="en-US" sz="3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68" y="775044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3.1.2 </a:t>
            </a:r>
            <a:r>
              <a:rPr lang="en-US" altLang="zh-CN" dirty="0"/>
              <a:t>MIPS</a:t>
            </a:r>
            <a:r>
              <a:rPr lang="zh-CN" altLang="en-US" dirty="0"/>
              <a:t>定点算术运算指令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8600" y="1273928"/>
            <a:ext cx="866388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88" tIns="44450" rIns="90488" bIns="4445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charset="2"/>
              <a:buChar char="p"/>
              <a:defRPr sz="2200" b="1" kern="1200">
                <a:solidFill>
                  <a:schemeClr val="tx1"/>
                </a:solidFill>
                <a:latin typeface="Comic Sans MS" pitchFamily="2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charset="2"/>
              <a:buChar char="n"/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charset="2"/>
              <a:buChar char="p"/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charset="2"/>
              <a:buChar char="Ø"/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charset="2"/>
              <a:buChar char="Ø"/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-635">
              <a:buFont typeface="Wingdings" charset="2"/>
              <a:buNone/>
              <a:tabLst>
                <a:tab pos="1828800" algn="l"/>
                <a:tab pos="3429000" algn="l"/>
                <a:tab pos="5143500" algn="l"/>
              </a:tabLst>
            </a:pPr>
            <a:r>
              <a:rPr lang="en-US" altLang="zh-CN" sz="2000" i="1" u="sng" dirty="0" smtClean="0">
                <a:latin typeface="Times New Roman" pitchFamily="18" charset="0"/>
              </a:rPr>
              <a:t>Instruction	Example	Meaning	Comments</a:t>
            </a:r>
            <a:endParaRPr lang="en-US" altLang="zh-CN" sz="2000" i="1" u="sng" dirty="0" smtClean="0">
              <a:latin typeface="Times New Roman" pitchFamily="18" charset="0"/>
            </a:endParaRPr>
          </a:p>
          <a:p>
            <a:pPr defTabSz="-635">
              <a:buFont typeface="Wingdings" charset="2"/>
              <a:buNone/>
              <a:tabLst>
                <a:tab pos="1828800" algn="l"/>
                <a:tab pos="3429000" algn="l"/>
                <a:tab pos="5143500" algn="l"/>
              </a:tabLst>
            </a:pPr>
            <a:r>
              <a:rPr lang="en-US" altLang="zh-CN" sz="1800" dirty="0" smtClean="0">
                <a:latin typeface="Times New Roman" pitchFamily="18" charset="0"/>
              </a:rPr>
              <a:t>add 	add $1,$2,$3	$1 = $2 + $3	3 operands; exception possible</a:t>
            </a:r>
            <a:endParaRPr lang="en-US" altLang="zh-CN" sz="1800" dirty="0" smtClean="0">
              <a:latin typeface="Times New Roman" pitchFamily="18" charset="0"/>
            </a:endParaRPr>
          </a:p>
          <a:p>
            <a:pPr defTabSz="-635">
              <a:buFont typeface="Wingdings" charset="2"/>
              <a:buNone/>
              <a:tabLst>
                <a:tab pos="1828800" algn="l"/>
                <a:tab pos="3429000" algn="l"/>
                <a:tab pos="5143500" algn="l"/>
              </a:tabLst>
            </a:pPr>
            <a:r>
              <a:rPr lang="en-US" altLang="zh-CN" sz="1800" dirty="0" smtClean="0">
                <a:latin typeface="Times New Roman" pitchFamily="18" charset="0"/>
              </a:rPr>
              <a:t>subtract	sub $1,$2,$3	$1 = $2 – $3	3 operands; exception possible</a:t>
            </a:r>
            <a:endParaRPr lang="en-US" altLang="zh-CN" sz="1800" dirty="0" smtClean="0">
              <a:latin typeface="Times New Roman" pitchFamily="18" charset="0"/>
            </a:endParaRPr>
          </a:p>
          <a:p>
            <a:pPr defTabSz="-635">
              <a:buFont typeface="Wingdings" charset="2"/>
              <a:buNone/>
              <a:tabLst>
                <a:tab pos="1828800" algn="l"/>
                <a:tab pos="3429000" algn="l"/>
                <a:tab pos="5143500" algn="l"/>
              </a:tabLst>
            </a:pPr>
            <a:r>
              <a:rPr lang="en-US" altLang="zh-CN" sz="1800" dirty="0" smtClean="0">
                <a:latin typeface="Times New Roman" pitchFamily="18" charset="0"/>
              </a:rPr>
              <a:t>add immediate	</a:t>
            </a:r>
            <a:r>
              <a:rPr lang="en-US" altLang="zh-CN" sz="1800" dirty="0" err="1" smtClean="0">
                <a:latin typeface="Times New Roman" pitchFamily="18" charset="0"/>
              </a:rPr>
              <a:t>addi</a:t>
            </a:r>
            <a:r>
              <a:rPr lang="en-US" altLang="zh-CN" sz="1800" dirty="0" smtClean="0">
                <a:latin typeface="Times New Roman" pitchFamily="18" charset="0"/>
              </a:rPr>
              <a:t> $1,$2,100	$1 = $2 + 100	+ constant; exception possible</a:t>
            </a:r>
            <a:endParaRPr lang="en-US" altLang="zh-CN" sz="1800" dirty="0" smtClean="0">
              <a:latin typeface="Times New Roman" pitchFamily="18" charset="0"/>
            </a:endParaRPr>
          </a:p>
          <a:p>
            <a:pPr defTabSz="-635">
              <a:buFont typeface="Wingdings" charset="2"/>
              <a:buNone/>
              <a:tabLst>
                <a:tab pos="1828800" algn="l"/>
                <a:tab pos="3429000" algn="l"/>
                <a:tab pos="5143500" algn="l"/>
              </a:tabLst>
            </a:pPr>
            <a:r>
              <a:rPr lang="en-US" altLang="zh-CN" sz="1800" dirty="0" smtClean="0">
                <a:latin typeface="Times New Roman" pitchFamily="18" charset="0"/>
              </a:rPr>
              <a:t>add unsigned	</a:t>
            </a:r>
            <a:r>
              <a:rPr lang="en-US" altLang="zh-CN" sz="1800" dirty="0" err="1" smtClean="0">
                <a:latin typeface="Times New Roman" pitchFamily="18" charset="0"/>
              </a:rPr>
              <a:t>addu</a:t>
            </a:r>
            <a:r>
              <a:rPr lang="en-US" altLang="zh-CN" sz="1800" dirty="0" smtClean="0">
                <a:latin typeface="Times New Roman" pitchFamily="18" charset="0"/>
              </a:rPr>
              <a:t> $1,$2,$3	$1 = $2 + $3	3 operands; no exceptions</a:t>
            </a:r>
            <a:endParaRPr lang="en-US" altLang="zh-CN" sz="1800" dirty="0" smtClean="0">
              <a:latin typeface="Times New Roman" pitchFamily="18" charset="0"/>
            </a:endParaRPr>
          </a:p>
          <a:p>
            <a:pPr defTabSz="-635">
              <a:buFont typeface="Wingdings" charset="2"/>
              <a:buNone/>
              <a:tabLst>
                <a:tab pos="1828800" algn="l"/>
                <a:tab pos="3429000" algn="l"/>
                <a:tab pos="5143500" algn="l"/>
              </a:tabLst>
            </a:pPr>
            <a:r>
              <a:rPr lang="en-US" altLang="zh-CN" sz="1800" dirty="0" smtClean="0">
                <a:latin typeface="Times New Roman" pitchFamily="18" charset="0"/>
              </a:rPr>
              <a:t>subtract unsigned	</a:t>
            </a:r>
            <a:r>
              <a:rPr lang="en-US" altLang="zh-CN" sz="1800" dirty="0" err="1" smtClean="0">
                <a:latin typeface="Times New Roman" pitchFamily="18" charset="0"/>
              </a:rPr>
              <a:t>subu</a:t>
            </a:r>
            <a:r>
              <a:rPr lang="en-US" altLang="zh-CN" sz="1800" dirty="0" smtClean="0">
                <a:latin typeface="Times New Roman" pitchFamily="18" charset="0"/>
              </a:rPr>
              <a:t> $1,$2,$3	$1 = $2 – $3	3 operands; no exceptions</a:t>
            </a:r>
            <a:endParaRPr lang="en-US" altLang="zh-CN" sz="1800" dirty="0" smtClean="0">
              <a:latin typeface="Times New Roman" pitchFamily="18" charset="0"/>
            </a:endParaRPr>
          </a:p>
          <a:p>
            <a:pPr defTabSz="-635">
              <a:buFont typeface="Wingdings" charset="2"/>
              <a:buNone/>
              <a:tabLst>
                <a:tab pos="1828800" algn="l"/>
                <a:tab pos="3429000" algn="l"/>
                <a:tab pos="5143500" algn="l"/>
              </a:tabLst>
            </a:pPr>
            <a:r>
              <a:rPr lang="en-US" altLang="zh-CN" sz="1800" dirty="0" smtClean="0">
                <a:latin typeface="Times New Roman" pitchFamily="18" charset="0"/>
              </a:rPr>
              <a:t>add </a:t>
            </a:r>
            <a:r>
              <a:rPr lang="en-US" altLang="zh-CN" sz="1800" dirty="0" err="1" smtClean="0">
                <a:latin typeface="Times New Roman" pitchFamily="18" charset="0"/>
              </a:rPr>
              <a:t>imm</a:t>
            </a:r>
            <a:r>
              <a:rPr lang="en-US" altLang="zh-CN" sz="1800" dirty="0" smtClean="0">
                <a:latin typeface="Times New Roman" pitchFamily="18" charset="0"/>
              </a:rPr>
              <a:t>. </a:t>
            </a:r>
            <a:r>
              <a:rPr lang="en-US" altLang="zh-CN" sz="1800" dirty="0" err="1" smtClean="0">
                <a:latin typeface="Times New Roman" pitchFamily="18" charset="0"/>
              </a:rPr>
              <a:t>unsign</a:t>
            </a:r>
            <a:r>
              <a:rPr lang="en-US" altLang="zh-CN" sz="1800" dirty="0" smtClean="0">
                <a:latin typeface="Times New Roman" pitchFamily="18" charset="0"/>
              </a:rPr>
              <a:t>.	</a:t>
            </a:r>
            <a:r>
              <a:rPr lang="en-US" altLang="zh-CN" sz="1800" dirty="0" err="1" smtClean="0">
                <a:latin typeface="Times New Roman" pitchFamily="18" charset="0"/>
              </a:rPr>
              <a:t>addiu</a:t>
            </a:r>
            <a:r>
              <a:rPr lang="en-US" altLang="zh-CN" sz="1800" dirty="0" smtClean="0">
                <a:latin typeface="Times New Roman" pitchFamily="18" charset="0"/>
              </a:rPr>
              <a:t> $1,$2,100	$1 = $2 + 100	+ constant; no exceptions</a:t>
            </a:r>
            <a:endParaRPr lang="en-US" altLang="zh-CN" sz="1800" dirty="0" smtClean="0">
              <a:latin typeface="Times New Roman" pitchFamily="18" charset="0"/>
            </a:endParaRPr>
          </a:p>
          <a:p>
            <a:pPr defTabSz="-635">
              <a:buFont typeface="Wingdings" charset="2"/>
              <a:buNone/>
              <a:tabLst>
                <a:tab pos="1828800" algn="l"/>
                <a:tab pos="3429000" algn="l"/>
                <a:tab pos="5143500" algn="l"/>
              </a:tabLst>
            </a:pP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</a:rPr>
              <a:t>multiply 	</a:t>
            </a:r>
            <a:r>
              <a:rPr lang="en-US" altLang="zh-CN" sz="1800" dirty="0" err="1" smtClean="0">
                <a:solidFill>
                  <a:srgbClr val="FF0000"/>
                </a:solidFill>
                <a:latin typeface="Times New Roman" pitchFamily="18" charset="0"/>
              </a:rPr>
              <a:t>mult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</a:rPr>
              <a:t> $2,$3	Hi, Lo = $2 x $3	64-bit signed product</a:t>
            </a:r>
            <a:endParaRPr lang="en-US" altLang="zh-CN" sz="180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defTabSz="-635">
              <a:buFont typeface="Wingdings" charset="2"/>
              <a:buNone/>
              <a:tabLst>
                <a:tab pos="1828800" algn="l"/>
                <a:tab pos="3429000" algn="l"/>
                <a:tab pos="5143500" algn="l"/>
              </a:tabLst>
            </a:pP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</a:rPr>
              <a:t>multiply unsigned	multu$2,$3	Hi, Lo = $2 x $3	64-bit unsigned product</a:t>
            </a:r>
            <a:endParaRPr lang="en-US" altLang="zh-CN" sz="180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defTabSz="-635">
              <a:buFont typeface="Wingdings" charset="2"/>
              <a:buNone/>
              <a:tabLst>
                <a:tab pos="1828800" algn="l"/>
                <a:tab pos="3429000" algn="l"/>
                <a:tab pos="5143500" algn="l"/>
              </a:tabLst>
            </a:pP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</a:rPr>
              <a:t>divide 	div $2,$3	Lo = $2 ÷ $3,	Lo = quotient, Hi = remainder </a:t>
            </a:r>
            <a:endParaRPr lang="en-US" altLang="zh-CN" sz="180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defTabSz="-635">
              <a:buFont typeface="Wingdings" charset="2"/>
              <a:buNone/>
              <a:tabLst>
                <a:tab pos="1828800" algn="l"/>
                <a:tab pos="3429000" algn="l"/>
                <a:tab pos="5143500" algn="l"/>
              </a:tabLst>
            </a:pP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</a:rPr>
              <a:t>			 Hi = $2 mod $3 </a:t>
            </a:r>
            <a:endParaRPr lang="en-US" altLang="zh-CN" sz="180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defTabSz="-635">
              <a:buFont typeface="Wingdings" charset="2"/>
              <a:buNone/>
              <a:tabLst>
                <a:tab pos="1828800" algn="l"/>
                <a:tab pos="3429000" algn="l"/>
                <a:tab pos="5143500" algn="l"/>
              </a:tabLst>
            </a:pP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</a:rPr>
              <a:t>divide unsigned 	</a:t>
            </a:r>
            <a:r>
              <a:rPr lang="en-US" altLang="zh-CN" sz="1800" dirty="0" err="1" smtClean="0">
                <a:solidFill>
                  <a:srgbClr val="FF0000"/>
                </a:solidFill>
                <a:latin typeface="Times New Roman" pitchFamily="18" charset="0"/>
              </a:rPr>
              <a:t>divu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</a:rPr>
              <a:t> $2,$3	Lo = $2 ÷ $3,	Unsigned quotient &amp; remainder </a:t>
            </a:r>
            <a:endParaRPr lang="en-US" altLang="zh-CN" sz="180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defTabSz="-635">
              <a:buFont typeface="Wingdings" charset="2"/>
              <a:buNone/>
              <a:tabLst>
                <a:tab pos="1828800" algn="l"/>
                <a:tab pos="3429000" algn="l"/>
                <a:tab pos="5143500" algn="l"/>
              </a:tabLst>
            </a:pP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</a:rPr>
              <a:t>			 Hi = $2 mod $3</a:t>
            </a:r>
            <a:endParaRPr lang="en-US" altLang="zh-CN" sz="18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043608" y="5613744"/>
            <a:ext cx="6735776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涉及到的操作数：</a:t>
            </a:r>
            <a:r>
              <a:rPr lang="en-US" altLang="zh-CN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32/16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位 无符号数， </a:t>
            </a:r>
            <a:r>
              <a:rPr lang="en-US" altLang="zh-CN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32/16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位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带符号数</a:t>
            </a:r>
            <a:endParaRPr lang="zh-CN" altLang="en-US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涉及到的操作：加 </a:t>
            </a:r>
            <a:r>
              <a:rPr lang="en-US" altLang="zh-CN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/ 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减 </a:t>
            </a:r>
            <a:r>
              <a:rPr lang="en-US" altLang="zh-CN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/  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乘 </a:t>
            </a:r>
            <a:r>
              <a:rPr lang="en-US" altLang="zh-CN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/ 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除（有符号 </a:t>
            </a:r>
            <a:r>
              <a:rPr lang="en-US" altLang="zh-CN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/ 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无符号）</a:t>
            </a:r>
            <a:endParaRPr lang="zh-CN" altLang="en-US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324" y="25048"/>
            <a:ext cx="8229600" cy="774720"/>
          </a:xfrm>
        </p:spPr>
        <p:txBody>
          <a:bodyPr>
            <a:normAutofit/>
          </a:bodyPr>
          <a:lstStyle/>
          <a:p>
            <a:r>
              <a:rPr lang="en-US" altLang="zh-CN" sz="3400" dirty="0">
                <a:latin typeface="Comic Sans MS" pitchFamily="2" charset="0"/>
              </a:rPr>
              <a:t>3.1 </a:t>
            </a:r>
            <a:r>
              <a:rPr lang="zh-CN" altLang="en-US" sz="3400" dirty="0">
                <a:latin typeface="Comic Sans MS" pitchFamily="2" charset="0"/>
              </a:rPr>
              <a:t>高级语言和机器指令中的运算</a:t>
            </a:r>
            <a:endParaRPr lang="zh-CN" altLang="en-US" sz="3400" dirty="0">
              <a:latin typeface="Comic Sans MS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64704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3.1.2 </a:t>
            </a:r>
            <a:r>
              <a:rPr lang="en-US" altLang="zh-CN" dirty="0"/>
              <a:t>MIPS</a:t>
            </a:r>
            <a:r>
              <a:rPr lang="zh-CN" altLang="en-US" dirty="0"/>
              <a:t>定点算术运算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r>
              <a:rPr lang="zh-CN" altLang="en-US" dirty="0"/>
              <a:t>实现</a:t>
            </a:r>
            <a:r>
              <a:rPr lang="en-US" altLang="zh-CN" dirty="0"/>
              <a:t>MIPS</a:t>
            </a:r>
            <a:r>
              <a:rPr lang="zh-CN" altLang="en-US" dirty="0"/>
              <a:t>定点运算指令的思路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>
                <a:latin typeface="Comic Sans MS" pitchFamily="2" charset="0"/>
              </a:rPr>
              <a:t>首先实现一个能进行基本算术运算（加</a:t>
            </a:r>
            <a:r>
              <a:rPr lang="en-US" altLang="zh-CN" dirty="0">
                <a:latin typeface="Comic Sans MS" pitchFamily="2" charset="0"/>
              </a:rPr>
              <a:t>/</a:t>
            </a:r>
            <a:r>
              <a:rPr lang="zh-CN" altLang="en-US" dirty="0">
                <a:latin typeface="Comic Sans MS" pitchFamily="2" charset="0"/>
              </a:rPr>
              <a:t>减）和基本逻辑运算（与</a:t>
            </a:r>
            <a:r>
              <a:rPr lang="en-US" altLang="zh-CN" dirty="0">
                <a:latin typeface="Comic Sans MS" pitchFamily="2" charset="0"/>
              </a:rPr>
              <a:t>/</a:t>
            </a:r>
            <a:r>
              <a:rPr lang="zh-CN" altLang="en-US" dirty="0">
                <a:latin typeface="Comic Sans MS" pitchFamily="2" charset="0"/>
              </a:rPr>
              <a:t>或</a:t>
            </a:r>
            <a:r>
              <a:rPr lang="en-US" altLang="zh-CN" dirty="0">
                <a:latin typeface="Comic Sans MS" pitchFamily="2" charset="0"/>
              </a:rPr>
              <a:t>/</a:t>
            </a:r>
            <a:r>
              <a:rPr lang="zh-CN" altLang="en-US" dirty="0">
                <a:latin typeface="Comic Sans MS" pitchFamily="2" charset="0"/>
              </a:rPr>
              <a:t>或非）、并能生成基本条件码（</a:t>
            </a:r>
            <a:r>
              <a:rPr lang="en-US" altLang="zh-CN" dirty="0">
                <a:latin typeface="Comic Sans MS" pitchFamily="2" charset="0"/>
              </a:rPr>
              <a:t>ZF/VF/CF/NF</a:t>
            </a:r>
            <a:r>
              <a:rPr lang="zh-CN" altLang="en-US" dirty="0">
                <a:latin typeface="Comic Sans MS" pitchFamily="2" charset="0"/>
              </a:rPr>
              <a:t>）</a:t>
            </a:r>
            <a:r>
              <a:rPr lang="zh-CN" altLang="en-US" dirty="0" smtClean="0">
                <a:latin typeface="Comic Sans MS" pitchFamily="2" charset="0"/>
              </a:rPr>
              <a:t>的</a:t>
            </a:r>
            <a:r>
              <a:rPr lang="en-US" altLang="zh-CN" dirty="0" smtClean="0">
                <a:latin typeface="Comic Sans MS" pitchFamily="2" charset="0"/>
              </a:rPr>
              <a:t>ALU</a:t>
            </a:r>
            <a:r>
              <a:rPr lang="zh-CN" altLang="en-US" dirty="0">
                <a:latin typeface="Comic Sans MS" pitchFamily="2" charset="0"/>
              </a:rPr>
              <a:t>，再</a:t>
            </a:r>
            <a:r>
              <a:rPr lang="zh-CN" altLang="en-US" dirty="0" smtClean="0">
                <a:latin typeface="Comic Sans MS" pitchFamily="2" charset="0"/>
              </a:rPr>
              <a:t>由</a:t>
            </a:r>
            <a:r>
              <a:rPr lang="en-US" altLang="zh-CN" dirty="0" smtClean="0">
                <a:latin typeface="Comic Sans MS" pitchFamily="2" charset="0"/>
              </a:rPr>
              <a:t>ALU</a:t>
            </a:r>
            <a:r>
              <a:rPr lang="zh-CN" altLang="en-US" dirty="0">
                <a:latin typeface="Comic Sans MS" pitchFamily="2" charset="0"/>
              </a:rPr>
              <a:t>和移位器实现乘除运算器。</a:t>
            </a:r>
            <a:endParaRPr lang="zh-CN" altLang="en-US" dirty="0">
              <a:latin typeface="Comic Sans MS" pitchFamily="2" charset="0"/>
            </a:endParaRPr>
          </a:p>
          <a:p>
            <a:pPr lvl="1"/>
            <a:endParaRPr lang="zh-CN" altLang="en-US" dirty="0">
              <a:latin typeface="Comic Sans MS" pitchFamily="2" charset="0"/>
            </a:endParaRPr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043608" y="3356992"/>
            <a:ext cx="584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ALU</a:t>
            </a:r>
            <a:r>
              <a:rPr lang="zh-CN" altLang="en-US" sz="2000" b="1" dirty="0" smtClean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是运算部件的核心！以下介绍</a:t>
            </a:r>
            <a:r>
              <a:rPr lang="en-US" altLang="zh-CN" sz="2000" b="1" dirty="0" smtClean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ALU</a:t>
            </a:r>
            <a:r>
              <a:rPr lang="zh-CN" altLang="en-US" sz="2000" b="1" dirty="0" smtClean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的实现。</a:t>
            </a:r>
            <a:endParaRPr lang="zh-CN" altLang="en-US" sz="2000" b="1" dirty="0" smtClean="0">
              <a:solidFill>
                <a:srgbClr val="CC0000"/>
              </a:solidFill>
              <a:latin typeface="Comic Sans MS" pitchFamily="2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831" y="-27384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3.2</a:t>
            </a:r>
            <a:r>
              <a:rPr lang="zh-CN" altLang="en-US" dirty="0" smtClean="0"/>
              <a:t> 基本运算部件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64704"/>
            <a:ext cx="8229600" cy="5112568"/>
          </a:xfrm>
        </p:spPr>
        <p:txBody>
          <a:bodyPr/>
          <a:lstStyle/>
          <a:p>
            <a:r>
              <a:rPr lang="zh-CN" altLang="en-US" dirty="0" smtClean="0"/>
              <a:t>回顾：</a:t>
            </a:r>
            <a:r>
              <a:rPr lang="en-US" altLang="zh-CN" dirty="0" smtClean="0"/>
              <a:t> ALU</a:t>
            </a:r>
            <a:r>
              <a:rPr lang="zh-CN" altLang="en-US" dirty="0" smtClean="0"/>
              <a:t>的位置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887982" y="2303488"/>
            <a:ext cx="1484313" cy="466725"/>
          </a:xfrm>
          <a:prstGeom prst="rect">
            <a:avLst/>
          </a:prstGeom>
          <a:solidFill>
            <a:srgbClr val="0000FF">
              <a:alpha val="25882"/>
            </a:srgbClr>
          </a:solidFill>
          <a:ln w="9525" algn="ctr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9pPr>
          </a:lstStyle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控制器</a:t>
            </a: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Group 3"/>
          <p:cNvGrpSpPr/>
          <p:nvPr/>
        </p:nvGrpSpPr>
        <p:grpSpPr bwMode="auto">
          <a:xfrm>
            <a:off x="572070" y="1898675"/>
            <a:ext cx="4949825" cy="4186238"/>
            <a:chOff x="215" y="1026"/>
            <a:chExt cx="3118" cy="2637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215" y="1026"/>
              <a:ext cx="3118" cy="2637"/>
            </a:xfrm>
            <a:prstGeom prst="rect">
              <a:avLst/>
            </a:prstGeom>
            <a:noFill/>
            <a:ln w="38100" cap="rnd" algn="ctr">
              <a:solidFill>
                <a:srgbClr val="FF0000"/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00000">
                      <a:alpha val="18823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414" y="1026"/>
              <a:ext cx="5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>
                      <a:alpha val="25882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CPU</a:t>
              </a:r>
              <a:endPara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912045" y="2393975"/>
            <a:ext cx="1035050" cy="376238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9pPr>
          </a:lstStyle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PC</a:t>
            </a:r>
            <a:endParaRPr kumimoji="0" lang="en-US" altLang="zh-CN" sz="1800" b="1" i="0" u="none" strike="noStrike" kern="0" cap="none" spc="0" normalizeH="0" baseline="0" noProof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Group 7"/>
          <p:cNvGrpSpPr/>
          <p:nvPr/>
        </p:nvGrpSpPr>
        <p:grpSpPr bwMode="auto">
          <a:xfrm>
            <a:off x="8223820" y="2798788"/>
            <a:ext cx="1028700" cy="831850"/>
            <a:chOff x="5035" y="1579"/>
            <a:chExt cx="648" cy="524"/>
          </a:xfrm>
        </p:grpSpPr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5261" y="1579"/>
              <a:ext cx="422" cy="524"/>
            </a:xfrm>
            <a:prstGeom prst="rect">
              <a:avLst/>
            </a:prstGeom>
            <a:solidFill>
              <a:srgbClr val="0000FF">
                <a:alpha val="25882"/>
              </a:srgbClr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marL="342900" indent="-3429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输入</a:t>
              </a: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设备</a:t>
              </a: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AutoShape 9"/>
            <p:cNvSpPr>
              <a:spLocks noChangeArrowheads="1"/>
            </p:cNvSpPr>
            <p:nvPr/>
          </p:nvSpPr>
          <p:spPr bwMode="auto">
            <a:xfrm>
              <a:off x="5035" y="1791"/>
              <a:ext cx="199" cy="141"/>
            </a:xfrm>
            <a:prstGeom prst="leftRightArrow">
              <a:avLst>
                <a:gd name="adj1" fmla="val 50000"/>
                <a:gd name="adj2" fmla="val 28227"/>
              </a:avLst>
            </a:prstGeom>
            <a:solidFill>
              <a:srgbClr val="FFFFFF"/>
            </a:solidFill>
            <a:ln w="28575" algn="ctr">
              <a:solidFill>
                <a:srgbClr val="CC33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342900" marR="0" lvl="0" indent="-34290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Group 10"/>
          <p:cNvGrpSpPr/>
          <p:nvPr/>
        </p:nvGrpSpPr>
        <p:grpSpPr bwMode="auto">
          <a:xfrm>
            <a:off x="8222232" y="4103713"/>
            <a:ext cx="990600" cy="831850"/>
            <a:chOff x="5034" y="2415"/>
            <a:chExt cx="624" cy="524"/>
          </a:xfrm>
        </p:grpSpPr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5261" y="2415"/>
              <a:ext cx="397" cy="524"/>
            </a:xfrm>
            <a:prstGeom prst="rect">
              <a:avLst/>
            </a:prstGeom>
            <a:solidFill>
              <a:srgbClr val="0000FF">
                <a:alpha val="25882"/>
              </a:srgbClr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marL="342900" indent="-3429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输出</a:t>
              </a:r>
              <a:endPara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设备</a:t>
              </a: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AutoShape 12"/>
            <p:cNvSpPr>
              <a:spLocks noChangeArrowheads="1"/>
            </p:cNvSpPr>
            <p:nvPr/>
          </p:nvSpPr>
          <p:spPr bwMode="auto">
            <a:xfrm>
              <a:off x="5034" y="2614"/>
              <a:ext cx="227" cy="141"/>
            </a:xfrm>
            <a:prstGeom prst="leftRightArrow">
              <a:avLst>
                <a:gd name="adj1" fmla="val 50000"/>
                <a:gd name="adj2" fmla="val 32199"/>
              </a:avLst>
            </a:prstGeom>
            <a:solidFill>
              <a:srgbClr val="FFFFFF"/>
            </a:solidFill>
            <a:ln w="28575" algn="ctr">
              <a:solidFill>
                <a:srgbClr val="CC33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</p:grp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4216970" y="2393975"/>
            <a:ext cx="1079500" cy="376238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9pPr>
          </a:lstStyle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MAR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4263007" y="5408638"/>
            <a:ext cx="1079500" cy="376237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9pPr>
          </a:lstStyle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MDR</a:t>
            </a:r>
            <a:endParaRPr kumimoji="0" lang="en-US" altLang="zh-CN" sz="1800" b="1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2372295" y="2573363"/>
            <a:ext cx="5397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CN" altLang="en-US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3947095" y="257336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CN" altLang="en-US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4623370" y="491333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CN" altLang="en-US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23" name="Group 18"/>
          <p:cNvGrpSpPr/>
          <p:nvPr/>
        </p:nvGrpSpPr>
        <p:grpSpPr bwMode="auto">
          <a:xfrm>
            <a:off x="3002532" y="3159150"/>
            <a:ext cx="765175" cy="1484313"/>
            <a:chOff x="3135" y="2472"/>
            <a:chExt cx="454" cy="935"/>
          </a:xfrm>
        </p:grpSpPr>
        <p:grpSp>
          <p:nvGrpSpPr>
            <p:cNvPr id="24" name="Group 19"/>
            <p:cNvGrpSpPr/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26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27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28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29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0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1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2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3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</p:grp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Arial" charset="0"/>
                </a:rPr>
                <a:t>ALU</a:t>
              </a:r>
              <a:endPara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Arial" charset="0"/>
              </a:endParaRPr>
            </a:p>
          </p:txBody>
        </p:sp>
      </p:grpSp>
      <p:grpSp>
        <p:nvGrpSpPr>
          <p:cNvPr id="34" name="Group 29"/>
          <p:cNvGrpSpPr/>
          <p:nvPr/>
        </p:nvGrpSpPr>
        <p:grpSpPr bwMode="auto">
          <a:xfrm>
            <a:off x="3723257" y="3563963"/>
            <a:ext cx="404813" cy="809625"/>
            <a:chOff x="2030" y="2415"/>
            <a:chExt cx="341" cy="510"/>
          </a:xfrm>
        </p:grpSpPr>
        <p:sp>
          <p:nvSpPr>
            <p:cNvPr id="35" name="Line 30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36" name="Line 31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2011932" y="3068663"/>
            <a:ext cx="450850" cy="1625600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9pPr>
          </a:lstStyle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标</a:t>
            </a: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志</a:t>
            </a: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寄</a:t>
            </a: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存</a:t>
            </a: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器</a:t>
            </a: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Line 33"/>
          <p:cNvSpPr>
            <a:spLocks noChangeShapeType="1"/>
          </p:cNvSpPr>
          <p:nvPr/>
        </p:nvSpPr>
        <p:spPr bwMode="auto">
          <a:xfrm flipH="1">
            <a:off x="2462782" y="365445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CN" altLang="en-US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39" name="Group 34"/>
          <p:cNvGrpSpPr/>
          <p:nvPr/>
        </p:nvGrpSpPr>
        <p:grpSpPr bwMode="auto">
          <a:xfrm>
            <a:off x="1742057" y="2754338"/>
            <a:ext cx="227013" cy="855662"/>
            <a:chOff x="895" y="1905"/>
            <a:chExt cx="143" cy="539"/>
          </a:xfrm>
        </p:grpSpPr>
        <p:sp>
          <p:nvSpPr>
            <p:cNvPr id="40" name="Line 35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42" name="Line 37"/>
          <p:cNvSpPr>
            <a:spLocks noChangeShapeType="1"/>
          </p:cNvSpPr>
          <p:nvPr/>
        </p:nvSpPr>
        <p:spPr bwMode="auto">
          <a:xfrm flipV="1">
            <a:off x="4758307" y="279878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CN" altLang="en-US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43" name="Group 38"/>
          <p:cNvGrpSpPr/>
          <p:nvPr/>
        </p:nvGrpSpPr>
        <p:grpSpPr bwMode="auto">
          <a:xfrm>
            <a:off x="2732657" y="4011638"/>
            <a:ext cx="1530350" cy="1487487"/>
            <a:chOff x="1576" y="2924"/>
            <a:chExt cx="964" cy="937"/>
          </a:xfrm>
        </p:grpSpPr>
        <p:sp>
          <p:nvSpPr>
            <p:cNvPr id="44" name="Line 39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6" name="Line 41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47" name="Group 42"/>
          <p:cNvGrpSpPr/>
          <p:nvPr/>
        </p:nvGrpSpPr>
        <p:grpSpPr bwMode="auto">
          <a:xfrm>
            <a:off x="3588320" y="4778400"/>
            <a:ext cx="493712" cy="719138"/>
            <a:chOff x="2115" y="3405"/>
            <a:chExt cx="311" cy="453"/>
          </a:xfrm>
        </p:grpSpPr>
        <p:sp>
          <p:nvSpPr>
            <p:cNvPr id="48" name="Line 43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9" name="Line 44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50" name="Group 45"/>
          <p:cNvGrpSpPr/>
          <p:nvPr/>
        </p:nvGrpSpPr>
        <p:grpSpPr bwMode="auto">
          <a:xfrm>
            <a:off x="1381695" y="2795613"/>
            <a:ext cx="4725987" cy="2298700"/>
            <a:chOff x="725" y="2158"/>
            <a:chExt cx="2977" cy="1448"/>
          </a:xfrm>
        </p:grpSpPr>
        <p:sp>
          <p:nvSpPr>
            <p:cNvPr id="51" name="Line 46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2" name="Line 47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3" name="Line 48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54" name="Text Box 49"/>
          <p:cNvSpPr txBox="1">
            <a:spLocks noChangeArrowheads="1"/>
          </p:cNvSpPr>
          <p:nvPr/>
        </p:nvSpPr>
        <p:spPr bwMode="auto">
          <a:xfrm>
            <a:off x="887982" y="5454675"/>
            <a:ext cx="1035050" cy="376238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9pPr>
          </a:lstStyle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IR</a:t>
            </a:r>
            <a:endParaRPr kumimoji="0" lang="en-US" altLang="zh-CN" sz="1800" b="1" i="0" u="none" strike="noStrike" kern="0" cap="none" spc="0" normalizeH="0" baseline="0" noProof="0" smtClean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Line 50"/>
          <p:cNvSpPr>
            <a:spLocks noChangeShapeType="1"/>
          </p:cNvSpPr>
          <p:nvPr/>
        </p:nvSpPr>
        <p:spPr bwMode="auto">
          <a:xfrm flipH="1">
            <a:off x="1923032" y="5678513"/>
            <a:ext cx="2341563" cy="0"/>
          </a:xfrm>
          <a:prstGeom prst="line">
            <a:avLst/>
          </a:prstGeom>
          <a:noFill/>
          <a:ln w="38100">
            <a:solidFill>
              <a:srgbClr val="009999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56" name="Line 51"/>
          <p:cNvSpPr>
            <a:spLocks noChangeShapeType="1"/>
          </p:cNvSpPr>
          <p:nvPr/>
        </p:nvSpPr>
        <p:spPr bwMode="auto">
          <a:xfrm flipV="1">
            <a:off x="1067370" y="2754338"/>
            <a:ext cx="0" cy="2700337"/>
          </a:xfrm>
          <a:prstGeom prst="line">
            <a:avLst/>
          </a:prstGeom>
          <a:noFill/>
          <a:ln w="38100">
            <a:solidFill>
              <a:srgbClr val="009999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grpSp>
        <p:nvGrpSpPr>
          <p:cNvPr id="57" name="Group 52"/>
          <p:cNvGrpSpPr/>
          <p:nvPr/>
        </p:nvGrpSpPr>
        <p:grpSpPr bwMode="auto">
          <a:xfrm>
            <a:off x="5523482" y="1989163"/>
            <a:ext cx="1262063" cy="3870325"/>
            <a:chOff x="3333" y="1650"/>
            <a:chExt cx="795" cy="2438"/>
          </a:xfrm>
        </p:grpSpPr>
        <p:sp>
          <p:nvSpPr>
            <p:cNvPr id="58" name="Text Box 53"/>
            <p:cNvSpPr txBox="1">
              <a:spLocks noChangeArrowheads="1"/>
            </p:cNvSpPr>
            <p:nvPr/>
          </p:nvSpPr>
          <p:spPr bwMode="auto">
            <a:xfrm>
              <a:off x="3447" y="1650"/>
              <a:ext cx="5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地址</a:t>
              </a: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AutoShape 54"/>
            <p:cNvSpPr>
              <a:spLocks noChangeArrowheads="1"/>
            </p:cNvSpPr>
            <p:nvPr/>
          </p:nvSpPr>
          <p:spPr bwMode="auto">
            <a:xfrm>
              <a:off x="3362" y="2756"/>
              <a:ext cx="765" cy="284"/>
            </a:xfrm>
            <a:prstGeom prst="leftRightArrow">
              <a:avLst>
                <a:gd name="adj1" fmla="val 50000"/>
                <a:gd name="adj2" fmla="val 53873"/>
              </a:avLst>
            </a:prstGeom>
            <a:solidFill>
              <a:srgbClr val="FFFFFF"/>
            </a:solidFill>
            <a:ln w="28575" algn="ctr">
              <a:solidFill>
                <a:srgbClr val="FF33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60" name="Text Box 55"/>
            <p:cNvSpPr txBox="1">
              <a:spLocks noChangeArrowheads="1"/>
            </p:cNvSpPr>
            <p:nvPr/>
          </p:nvSpPr>
          <p:spPr bwMode="auto">
            <a:xfrm>
              <a:off x="3532" y="3634"/>
              <a:ext cx="4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数据</a:t>
              </a: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AutoShape 56"/>
            <p:cNvSpPr>
              <a:spLocks noChangeArrowheads="1"/>
            </p:cNvSpPr>
            <p:nvPr/>
          </p:nvSpPr>
          <p:spPr bwMode="auto">
            <a:xfrm>
              <a:off x="3334" y="3804"/>
              <a:ext cx="794" cy="284"/>
            </a:xfrm>
            <a:prstGeom prst="leftRightArrow">
              <a:avLst>
                <a:gd name="adj1" fmla="val 50000"/>
                <a:gd name="adj2" fmla="val 55915"/>
              </a:avLst>
            </a:prstGeom>
            <a:solidFill>
              <a:srgbClr val="FFFFFF"/>
            </a:solidFill>
            <a:ln w="28575" algn="ctr">
              <a:solidFill>
                <a:srgbClr val="3333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62" name="Text Box 57"/>
            <p:cNvSpPr txBox="1">
              <a:spLocks noChangeArrowheads="1"/>
            </p:cNvSpPr>
            <p:nvPr/>
          </p:nvSpPr>
          <p:spPr bwMode="auto">
            <a:xfrm>
              <a:off x="3504" y="2534"/>
              <a:ext cx="5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控制</a:t>
              </a: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AutoShape 58"/>
            <p:cNvSpPr>
              <a:spLocks noChangeArrowheads="1"/>
            </p:cNvSpPr>
            <p:nvPr/>
          </p:nvSpPr>
          <p:spPr bwMode="auto">
            <a:xfrm>
              <a:off x="3333" y="1843"/>
              <a:ext cx="794" cy="341"/>
            </a:xfrm>
            <a:prstGeom prst="rightArrow">
              <a:avLst>
                <a:gd name="adj1" fmla="val 50000"/>
                <a:gd name="adj2" fmla="val 58211"/>
              </a:avLst>
            </a:prstGeom>
            <a:solidFill>
              <a:srgbClr val="FFFFFF"/>
            </a:solidFill>
            <a:ln w="28575" algn="ctr">
              <a:solidFill>
                <a:srgbClr val="008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64" name="Line 59"/>
            <p:cNvSpPr>
              <a:spLocks noChangeShapeType="1"/>
            </p:cNvSpPr>
            <p:nvPr/>
          </p:nvSpPr>
          <p:spPr bwMode="auto">
            <a:xfrm flipV="1">
              <a:off x="3731" y="2982"/>
              <a:ext cx="0" cy="6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65" name="Group 60"/>
          <p:cNvGrpSpPr/>
          <p:nvPr/>
        </p:nvGrpSpPr>
        <p:grpSpPr bwMode="auto">
          <a:xfrm>
            <a:off x="3721670" y="2838475"/>
            <a:ext cx="1755775" cy="2127250"/>
            <a:chOff x="2199" y="2185"/>
            <a:chExt cx="1106" cy="1340"/>
          </a:xfrm>
        </p:grpSpPr>
        <p:sp>
          <p:nvSpPr>
            <p:cNvPr id="66" name="Text Box 61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>
                      <a:alpha val="25882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GPRs</a:t>
              </a:r>
              <a:endPara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7" name="Group 62"/>
            <p:cNvGrpSpPr/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69" name="Group 63"/>
              <p:cNvGrpSpPr/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74" name="Rectangle 64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2000" b="1">
                      <a:solidFill>
                        <a:srgbClr val="0000CC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rgbClr val="006600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1600" b="1">
                      <a:solidFill>
                        <a:srgbClr val="CC3300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har char="»"/>
                    <a:defRPr sz="1500" b="1">
                      <a:solidFill>
                        <a:srgbClr val="996600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75" name="Line 65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76" name="Line 66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77" name="Line 67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endParaRPr>
                </a:p>
              </p:txBody>
            </p:sp>
          </p:grpSp>
          <p:sp>
            <p:nvSpPr>
              <p:cNvPr id="70" name="Text Box 68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0</a:t>
                </a:r>
                <a:endPara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1" name="Text Box 69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2" name="Text Box 70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3" name="Text Box 71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68" name="Rectangle 72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6862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78" name="Group 73"/>
          <p:cNvGrpSpPr/>
          <p:nvPr/>
        </p:nvGrpSpPr>
        <p:grpSpPr bwMode="auto">
          <a:xfrm>
            <a:off x="6782370" y="1854225"/>
            <a:ext cx="1397000" cy="4049713"/>
            <a:chOff x="4127" y="1565"/>
            <a:chExt cx="880" cy="2551"/>
          </a:xfrm>
        </p:grpSpPr>
        <p:grpSp>
          <p:nvGrpSpPr>
            <p:cNvPr id="79" name="Group 74"/>
            <p:cNvGrpSpPr/>
            <p:nvPr/>
          </p:nvGrpSpPr>
          <p:grpSpPr bwMode="auto">
            <a:xfrm>
              <a:off x="4127" y="1565"/>
              <a:ext cx="880" cy="2551"/>
              <a:chOff x="4156" y="1565"/>
              <a:chExt cx="908" cy="2551"/>
            </a:xfrm>
          </p:grpSpPr>
          <p:sp>
            <p:nvSpPr>
              <p:cNvPr id="81" name="Text Box 75"/>
              <p:cNvSpPr txBox="1">
                <a:spLocks noChangeArrowheads="1"/>
              </p:cNvSpPr>
              <p:nvPr/>
            </p:nvSpPr>
            <p:spPr bwMode="auto">
              <a:xfrm>
                <a:off x="4156" y="1565"/>
                <a:ext cx="737" cy="288"/>
              </a:xfrm>
              <a:prstGeom prst="rect">
                <a:avLst/>
              </a:prstGeom>
              <a:solidFill>
                <a:srgbClr val="0000FF">
                  <a:alpha val="25882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存储器</a:t>
                </a:r>
                <a:endPara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82" name="Group 76"/>
              <p:cNvGrpSpPr/>
              <p:nvPr/>
            </p:nvGrpSpPr>
            <p:grpSpPr bwMode="auto">
              <a:xfrm>
                <a:off x="4156" y="1877"/>
                <a:ext cx="737" cy="2211"/>
                <a:chOff x="3447" y="1423"/>
                <a:chExt cx="879" cy="2211"/>
              </a:xfrm>
            </p:grpSpPr>
            <p:sp>
              <p:nvSpPr>
                <p:cNvPr id="91" name="Rectangle 77"/>
                <p:cNvSpPr>
                  <a:spLocks noChangeArrowheads="1"/>
                </p:cNvSpPr>
                <p:nvPr/>
              </p:nvSpPr>
              <p:spPr bwMode="auto">
                <a:xfrm>
                  <a:off x="3447" y="1423"/>
                  <a:ext cx="879" cy="2211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2000" b="1">
                      <a:solidFill>
                        <a:srgbClr val="0000CC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rgbClr val="006600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1600" b="1">
                      <a:solidFill>
                        <a:srgbClr val="CC3300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har char="»"/>
                    <a:defRPr sz="1500" b="1">
                      <a:solidFill>
                        <a:srgbClr val="996600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92" name="Line 78"/>
                <p:cNvSpPr>
                  <a:spLocks noChangeShapeType="1"/>
                </p:cNvSpPr>
                <p:nvPr/>
              </p:nvSpPr>
              <p:spPr bwMode="auto">
                <a:xfrm>
                  <a:off x="3447" y="1678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93" name="Line 79"/>
                <p:cNvSpPr>
                  <a:spLocks noChangeShapeType="1"/>
                </p:cNvSpPr>
                <p:nvPr/>
              </p:nvSpPr>
              <p:spPr bwMode="auto">
                <a:xfrm>
                  <a:off x="3447" y="1962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94" name="Line 80"/>
                <p:cNvSpPr>
                  <a:spLocks noChangeShapeType="1"/>
                </p:cNvSpPr>
                <p:nvPr/>
              </p:nvSpPr>
              <p:spPr bwMode="auto">
                <a:xfrm>
                  <a:off x="3447" y="2245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95" name="Line 81"/>
                <p:cNvSpPr>
                  <a:spLocks noChangeShapeType="1"/>
                </p:cNvSpPr>
                <p:nvPr/>
              </p:nvSpPr>
              <p:spPr bwMode="auto">
                <a:xfrm>
                  <a:off x="3447" y="2529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96" name="Line 82"/>
                <p:cNvSpPr>
                  <a:spLocks noChangeShapeType="1"/>
                </p:cNvSpPr>
                <p:nvPr/>
              </p:nvSpPr>
              <p:spPr bwMode="auto">
                <a:xfrm>
                  <a:off x="3447" y="2812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97" name="Line 83"/>
                <p:cNvSpPr>
                  <a:spLocks noChangeShapeType="1"/>
                </p:cNvSpPr>
                <p:nvPr/>
              </p:nvSpPr>
              <p:spPr bwMode="auto">
                <a:xfrm>
                  <a:off x="3447" y="3096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98" name="Line 84"/>
                <p:cNvSpPr>
                  <a:spLocks noChangeShapeType="1"/>
                </p:cNvSpPr>
                <p:nvPr/>
              </p:nvSpPr>
              <p:spPr bwMode="auto">
                <a:xfrm>
                  <a:off x="3447" y="3379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endParaRPr>
                </a:p>
              </p:txBody>
            </p:sp>
          </p:grpSp>
          <p:sp>
            <p:nvSpPr>
              <p:cNvPr id="83" name="Text Box 85"/>
              <p:cNvSpPr txBox="1">
                <a:spLocks noChangeArrowheads="1"/>
              </p:cNvSpPr>
              <p:nvPr/>
            </p:nvSpPr>
            <p:spPr bwMode="auto">
              <a:xfrm>
                <a:off x="4864" y="1941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0</a:t>
                </a:r>
                <a:endPara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4" name="Text Box 86"/>
              <p:cNvSpPr txBox="1">
                <a:spLocks noChangeArrowheads="1"/>
              </p:cNvSpPr>
              <p:nvPr/>
            </p:nvSpPr>
            <p:spPr bwMode="auto">
              <a:xfrm>
                <a:off x="4865" y="2160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5" name="Text Box 87"/>
              <p:cNvSpPr txBox="1">
                <a:spLocks noChangeArrowheads="1"/>
              </p:cNvSpPr>
              <p:nvPr/>
            </p:nvSpPr>
            <p:spPr bwMode="auto">
              <a:xfrm>
                <a:off x="4865" y="2472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6" name="Text Box 88"/>
              <p:cNvSpPr txBox="1">
                <a:spLocks noChangeArrowheads="1"/>
              </p:cNvSpPr>
              <p:nvPr/>
            </p:nvSpPr>
            <p:spPr bwMode="auto">
              <a:xfrm>
                <a:off x="4864" y="2755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7" name="Text Box 89"/>
              <p:cNvSpPr txBox="1">
                <a:spLocks noChangeArrowheads="1"/>
              </p:cNvSpPr>
              <p:nvPr/>
            </p:nvSpPr>
            <p:spPr bwMode="auto">
              <a:xfrm>
                <a:off x="4865" y="2982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4</a:t>
                </a:r>
                <a:endPara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8" name="Text Box 90"/>
              <p:cNvSpPr txBox="1">
                <a:spLocks noChangeArrowheads="1"/>
              </p:cNvSpPr>
              <p:nvPr/>
            </p:nvSpPr>
            <p:spPr bwMode="auto">
              <a:xfrm>
                <a:off x="4865" y="3322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5</a:t>
                </a:r>
                <a:endPara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9" name="Text Box 91"/>
              <p:cNvSpPr txBox="1">
                <a:spLocks noChangeArrowheads="1"/>
              </p:cNvSpPr>
              <p:nvPr/>
            </p:nvSpPr>
            <p:spPr bwMode="auto">
              <a:xfrm>
                <a:off x="4864" y="3578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6</a:t>
                </a:r>
                <a:endPara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0" name="Text Box 92"/>
              <p:cNvSpPr txBox="1">
                <a:spLocks noChangeArrowheads="1"/>
              </p:cNvSpPr>
              <p:nvPr/>
            </p:nvSpPr>
            <p:spPr bwMode="auto">
              <a:xfrm>
                <a:off x="4864" y="3885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7</a:t>
                </a:r>
                <a:endPara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0" name="Rectangle 93"/>
            <p:cNvSpPr>
              <a:spLocks noChangeArrowheads="1"/>
            </p:cNvSpPr>
            <p:nvPr/>
          </p:nvSpPr>
          <p:spPr bwMode="auto">
            <a:xfrm>
              <a:off x="4127" y="1877"/>
              <a:ext cx="708" cy="2211"/>
            </a:xfrm>
            <a:prstGeom prst="rect">
              <a:avLst/>
            </a:prstGeom>
            <a:solidFill>
              <a:srgbClr val="008000">
                <a:alpha val="16862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</p:grp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437132" y="1628800"/>
            <a:ext cx="7740650" cy="4545013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7" grpId="0" animBg="1"/>
      <p:bldP spid="38" grpId="0" animBg="1"/>
      <p:bldP spid="42" grpId="0" animBg="1"/>
      <p:bldP spid="54" grpId="0" animBg="1"/>
      <p:bldP spid="55" grpId="0" animBg="1"/>
      <p:bldP spid="56" grpId="0" animBg="1"/>
      <p:bldP spid="9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-27384"/>
            <a:ext cx="8229600" cy="774720"/>
          </a:xfrm>
        </p:spPr>
        <p:txBody>
          <a:bodyPr/>
          <a:lstStyle/>
          <a:p>
            <a:r>
              <a:rPr lang="en-US" altLang="zh-CN" dirty="0" smtClean="0">
                <a:latin typeface="Comic Sans MS" pitchFamily="2" charset="0"/>
              </a:rPr>
              <a:t>3.2</a:t>
            </a:r>
            <a:r>
              <a:rPr lang="zh-CN" altLang="en-US" dirty="0" smtClean="0">
                <a:latin typeface="Comic Sans MS" pitchFamily="2" charset="0"/>
              </a:rPr>
              <a:t> 基本运算部件</a:t>
            </a:r>
            <a:endParaRPr lang="zh-CN" altLang="en-US" dirty="0">
              <a:latin typeface="Comic Sans MS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74" y="620688"/>
            <a:ext cx="8229600" cy="5112568"/>
          </a:xfrm>
        </p:spPr>
        <p:txBody>
          <a:bodyPr/>
          <a:lstStyle/>
          <a:p>
            <a:r>
              <a:rPr lang="en-US" altLang="zh-CN" dirty="0" smtClean="0"/>
              <a:t>3.2.1 </a:t>
            </a:r>
            <a:r>
              <a:rPr lang="zh-CN" altLang="en-US" dirty="0" smtClean="0"/>
              <a:t>串行</a:t>
            </a:r>
            <a:r>
              <a:rPr lang="zh-CN" altLang="en-US" dirty="0"/>
              <a:t>进位加法器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/>
          </a:p>
        </p:txBody>
      </p:sp>
      <p:sp>
        <p:nvSpPr>
          <p:cNvPr id="139" name="Text Box 5"/>
          <p:cNvSpPr txBox="1">
            <a:spLocks noChangeArrowheads="1"/>
          </p:cNvSpPr>
          <p:nvPr/>
        </p:nvSpPr>
        <p:spPr bwMode="auto">
          <a:xfrm>
            <a:off x="231386" y="5285567"/>
            <a:ext cx="4185745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 dirty="0" smtClean="0">
                <a:solidFill>
                  <a:srgbClr val="3333FF"/>
                </a:solidFill>
                <a:latin typeface="Comic Sans MS" pitchFamily="2" charset="0"/>
                <a:ea typeface="微软雅黑" pitchFamily="34" charset="-122"/>
              </a:rPr>
              <a:t>F</a:t>
            </a:r>
            <a:r>
              <a:rPr lang="en-US" altLang="zh-CN" b="1" i="1" baseline="-25000" dirty="0" smtClean="0">
                <a:solidFill>
                  <a:srgbClr val="3333FF"/>
                </a:solidFill>
                <a:latin typeface="Comic Sans MS" pitchFamily="2" charset="0"/>
                <a:ea typeface="微软雅黑" pitchFamily="34" charset="-122"/>
              </a:rPr>
              <a:t>i </a:t>
            </a:r>
            <a:r>
              <a:rPr lang="zh-CN" altLang="en-US" b="1" dirty="0" smtClean="0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延迟为6</a:t>
            </a:r>
            <a:r>
              <a:rPr lang="en-US" altLang="zh-CN" b="1" dirty="0" smtClean="0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ty</a:t>
            </a:r>
            <a:r>
              <a:rPr lang="zh-CN" altLang="en-US" b="1" dirty="0" smtClean="0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；进位</a:t>
            </a:r>
            <a:r>
              <a:rPr lang="en-US" altLang="zh-CN" b="1" i="1" dirty="0" smtClean="0">
                <a:solidFill>
                  <a:srgbClr val="3333FF"/>
                </a:solidFill>
                <a:latin typeface="Comic Sans MS" pitchFamily="2" charset="0"/>
                <a:ea typeface="微软雅黑" pitchFamily="34" charset="-122"/>
              </a:rPr>
              <a:t>C</a:t>
            </a:r>
            <a:r>
              <a:rPr lang="en-US" altLang="zh-CN" b="1" i="1" baseline="-25000" dirty="0" smtClean="0">
                <a:solidFill>
                  <a:srgbClr val="3333FF"/>
                </a:solidFill>
                <a:latin typeface="Comic Sans MS" pitchFamily="2" charset="0"/>
                <a:ea typeface="微软雅黑" pitchFamily="34" charset="-122"/>
              </a:rPr>
              <a:t>i </a:t>
            </a:r>
            <a:r>
              <a:rPr lang="zh-CN" altLang="en-US" b="1" dirty="0" smtClean="0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延迟为２</a:t>
            </a:r>
            <a:r>
              <a:rPr lang="en-US" altLang="zh-CN" b="1" dirty="0" smtClean="0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ty</a:t>
            </a:r>
            <a:endParaRPr lang="en-US" altLang="zh-CN" b="1" dirty="0" smtClean="0">
              <a:solidFill>
                <a:srgbClr val="0000FF"/>
              </a:solidFill>
              <a:latin typeface="Comic Sans MS" pitchFamily="2" charset="0"/>
              <a:ea typeface="微软雅黑" pitchFamily="34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b="1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(</a:t>
            </a:r>
            <a:r>
              <a:rPr lang="zh-CN" altLang="en-US" b="1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假定一个与门</a:t>
            </a:r>
            <a:r>
              <a:rPr lang="en-US" altLang="zh-CN" b="1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/</a:t>
            </a:r>
            <a:r>
              <a:rPr lang="zh-CN" altLang="en-US" b="1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或门延迟为1</a:t>
            </a:r>
            <a:r>
              <a:rPr lang="en-US" altLang="zh-CN" b="1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ty，</a:t>
            </a:r>
            <a:r>
              <a:rPr lang="zh-CN" altLang="en-US" b="1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异或门的延迟为３</a:t>
            </a:r>
            <a:r>
              <a:rPr lang="en-US" altLang="zh-CN" b="1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ty)</a:t>
            </a:r>
            <a:endParaRPr lang="en-US" altLang="zh-CN" b="1" dirty="0" smtClean="0">
              <a:solidFill>
                <a:srgbClr val="000000"/>
              </a:solidFill>
              <a:latin typeface="Comic Sans MS" pitchFamily="2" charset="0"/>
              <a:ea typeface="微软雅黑" pitchFamily="34" charset="-122"/>
            </a:endParaRPr>
          </a:p>
        </p:txBody>
      </p:sp>
      <p:grpSp>
        <p:nvGrpSpPr>
          <p:cNvPr id="140" name="Group 15"/>
          <p:cNvGrpSpPr/>
          <p:nvPr/>
        </p:nvGrpSpPr>
        <p:grpSpPr bwMode="auto">
          <a:xfrm>
            <a:off x="6156642" y="620689"/>
            <a:ext cx="2414832" cy="1498204"/>
            <a:chOff x="3559" y="600"/>
            <a:chExt cx="1925" cy="1002"/>
          </a:xfrm>
        </p:grpSpPr>
        <p:grpSp>
          <p:nvGrpSpPr>
            <p:cNvPr id="141" name="Group 6"/>
            <p:cNvGrpSpPr/>
            <p:nvPr/>
          </p:nvGrpSpPr>
          <p:grpSpPr bwMode="auto">
            <a:xfrm>
              <a:off x="4258" y="637"/>
              <a:ext cx="1226" cy="965"/>
              <a:chOff x="9022" y="9188"/>
              <a:chExt cx="1506" cy="1399"/>
            </a:xfrm>
          </p:grpSpPr>
          <p:sp>
            <p:nvSpPr>
              <p:cNvPr id="143" name="Rectangle 7"/>
              <p:cNvSpPr>
                <a:spLocks noChangeArrowheads="1"/>
              </p:cNvSpPr>
              <p:nvPr/>
            </p:nvSpPr>
            <p:spPr bwMode="auto">
              <a:xfrm>
                <a:off x="9489" y="9643"/>
                <a:ext cx="567" cy="45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 b="1" smtClean="0">
                    <a:solidFill>
                      <a:srgbClr val="000000"/>
                    </a:solidFill>
                    <a:latin typeface="Comic Sans MS" pitchFamily="2" charset="0"/>
                    <a:ea typeface="微软雅黑" pitchFamily="34" charset="-122"/>
                  </a:rPr>
                  <a:t>FA</a:t>
                </a:r>
                <a:endParaRPr lang="en-US" altLang="zh-CN" b="1" dirty="0" smtClean="0">
                  <a:solidFill>
                    <a:srgbClr val="000000"/>
                  </a:solidFill>
                  <a:latin typeface="Comic Sans MS" pitchFamily="2" charset="0"/>
                  <a:ea typeface="微软雅黑" pitchFamily="34" charset="-122"/>
                </a:endParaRPr>
              </a:p>
            </p:txBody>
          </p:sp>
          <p:sp>
            <p:nvSpPr>
              <p:cNvPr id="144" name="Line 8"/>
              <p:cNvSpPr>
                <a:spLocks noChangeShapeType="1"/>
              </p:cNvSpPr>
              <p:nvPr/>
            </p:nvSpPr>
            <p:spPr bwMode="auto">
              <a:xfrm>
                <a:off x="9786" y="9188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1600" b="1" smtClean="0">
                  <a:solidFill>
                    <a:srgbClr val="000000"/>
                  </a:solidFill>
                  <a:latin typeface="Comic Sans MS" pitchFamily="2" charset="0"/>
                  <a:ea typeface="微软雅黑" pitchFamily="34" charset="-122"/>
                </a:endParaRPr>
              </a:p>
            </p:txBody>
          </p:sp>
          <p:sp>
            <p:nvSpPr>
              <p:cNvPr id="145" name="Line 9"/>
              <p:cNvSpPr>
                <a:spLocks noChangeShapeType="1"/>
              </p:cNvSpPr>
              <p:nvPr/>
            </p:nvSpPr>
            <p:spPr bwMode="auto">
              <a:xfrm>
                <a:off x="9696" y="10116"/>
                <a:ext cx="0" cy="4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1600" b="1" smtClean="0">
                  <a:solidFill>
                    <a:srgbClr val="000000"/>
                  </a:solidFill>
                  <a:latin typeface="Comic Sans MS" pitchFamily="2" charset="0"/>
                  <a:ea typeface="微软雅黑" pitchFamily="34" charset="-122"/>
                </a:endParaRPr>
              </a:p>
            </p:txBody>
          </p:sp>
          <p:sp>
            <p:nvSpPr>
              <p:cNvPr id="146" name="Line 10"/>
              <p:cNvSpPr>
                <a:spLocks noChangeShapeType="1"/>
              </p:cNvSpPr>
              <p:nvPr/>
            </p:nvSpPr>
            <p:spPr bwMode="auto">
              <a:xfrm>
                <a:off x="9879" y="10116"/>
                <a:ext cx="0" cy="4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1600" b="1" smtClean="0">
                  <a:solidFill>
                    <a:srgbClr val="000000"/>
                  </a:solidFill>
                  <a:latin typeface="Comic Sans MS" pitchFamily="2" charset="0"/>
                  <a:ea typeface="微软雅黑" pitchFamily="34" charset="-122"/>
                </a:endParaRPr>
              </a:p>
            </p:txBody>
          </p:sp>
          <p:sp>
            <p:nvSpPr>
              <p:cNvPr id="147" name="Freeform 11"/>
              <p:cNvSpPr/>
              <p:nvPr/>
            </p:nvSpPr>
            <p:spPr bwMode="auto">
              <a:xfrm>
                <a:off x="10057" y="9855"/>
                <a:ext cx="471" cy="1"/>
              </a:xfrm>
              <a:custGeom>
                <a:avLst/>
                <a:gdLst>
                  <a:gd name="T0" fmla="*/ 636 w 636"/>
                  <a:gd name="T1" fmla="*/ 0 h 1"/>
                  <a:gd name="T2" fmla="*/ 0 w 636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36" h="1">
                    <a:moveTo>
                      <a:pt x="636" y="0"/>
                    </a:moveTo>
                    <a:lnTo>
                      <a:pt x="0" y="1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1600" b="1" smtClean="0">
                  <a:solidFill>
                    <a:srgbClr val="000000"/>
                  </a:solidFill>
                  <a:latin typeface="Comic Sans MS" pitchFamily="2" charset="0"/>
                  <a:ea typeface="微软雅黑" pitchFamily="34" charset="-122"/>
                </a:endParaRPr>
              </a:p>
            </p:txBody>
          </p:sp>
          <p:sp>
            <p:nvSpPr>
              <p:cNvPr id="148" name="Freeform 12"/>
              <p:cNvSpPr/>
              <p:nvPr/>
            </p:nvSpPr>
            <p:spPr bwMode="auto">
              <a:xfrm>
                <a:off x="9022" y="9844"/>
                <a:ext cx="471" cy="1"/>
              </a:xfrm>
              <a:custGeom>
                <a:avLst/>
                <a:gdLst>
                  <a:gd name="T0" fmla="*/ 569 w 569"/>
                  <a:gd name="T1" fmla="*/ 3 h 3"/>
                  <a:gd name="T2" fmla="*/ 0 w 569"/>
                  <a:gd name="T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69" h="3">
                    <a:moveTo>
                      <a:pt x="569" y="3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1600" b="1" smtClean="0">
                  <a:solidFill>
                    <a:srgbClr val="000000"/>
                  </a:solidFill>
                  <a:latin typeface="Comic Sans MS" pitchFamily="2" charset="0"/>
                  <a:ea typeface="微软雅黑" pitchFamily="34" charset="-122"/>
                </a:endParaRPr>
              </a:p>
            </p:txBody>
          </p:sp>
        </p:grpSp>
        <p:sp>
          <p:nvSpPr>
            <p:cNvPr id="142" name="Text Box 13"/>
            <p:cNvSpPr txBox="1">
              <a:spLocks noChangeArrowheads="1"/>
            </p:cNvSpPr>
            <p:nvPr/>
          </p:nvSpPr>
          <p:spPr bwMode="auto">
            <a:xfrm>
              <a:off x="3559" y="600"/>
              <a:ext cx="1403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000000"/>
                  </a:solidFill>
                  <a:latin typeface="Comic Sans MS" pitchFamily="2" charset="0"/>
                  <a:ea typeface="微软雅黑" pitchFamily="34" charset="-122"/>
                </a:rPr>
                <a:t>全加器符号：</a:t>
              </a:r>
              <a:endParaRPr lang="zh-CN" altLang="en-US" sz="2000" b="1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endParaRPr>
            </a:p>
          </p:txBody>
        </p:sp>
      </p:grpSp>
      <p:grpSp>
        <p:nvGrpSpPr>
          <p:cNvPr id="149" name="Group 38"/>
          <p:cNvGrpSpPr/>
          <p:nvPr/>
        </p:nvGrpSpPr>
        <p:grpSpPr bwMode="auto">
          <a:xfrm>
            <a:off x="3975171" y="2184920"/>
            <a:ext cx="4271961" cy="1838326"/>
            <a:chOff x="2785" y="1368"/>
            <a:chExt cx="2691" cy="1158"/>
          </a:xfrm>
        </p:grpSpPr>
        <p:grpSp>
          <p:nvGrpSpPr>
            <p:cNvPr id="150" name="Group 16"/>
            <p:cNvGrpSpPr/>
            <p:nvPr/>
          </p:nvGrpSpPr>
          <p:grpSpPr bwMode="auto">
            <a:xfrm>
              <a:off x="2785" y="1665"/>
              <a:ext cx="2691" cy="861"/>
              <a:chOff x="2383" y="3703"/>
              <a:chExt cx="5004" cy="1421"/>
            </a:xfrm>
          </p:grpSpPr>
          <p:sp>
            <p:nvSpPr>
              <p:cNvPr id="152" name="Rectangle 17"/>
              <p:cNvSpPr>
                <a:spLocks noChangeArrowheads="1"/>
              </p:cNvSpPr>
              <p:nvPr/>
            </p:nvSpPr>
            <p:spPr bwMode="auto">
              <a:xfrm>
                <a:off x="3977" y="4178"/>
                <a:ext cx="567" cy="45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 sz="1600" dirty="0" smtClean="0">
                    <a:solidFill>
                      <a:srgbClr val="000000"/>
                    </a:solidFill>
                    <a:latin typeface="Comic Sans MS" pitchFamily="2" charset="0"/>
                    <a:ea typeface="微软雅黑" pitchFamily="34" charset="-122"/>
                  </a:rPr>
                  <a:t>FA</a:t>
                </a:r>
                <a:endParaRPr lang="en-US" altLang="zh-CN" sz="1600" dirty="0" smtClean="0">
                  <a:solidFill>
                    <a:srgbClr val="000000"/>
                  </a:solidFill>
                  <a:latin typeface="Comic Sans MS" pitchFamily="2" charset="0"/>
                  <a:ea typeface="微软雅黑" pitchFamily="34" charset="-122"/>
                </a:endParaRPr>
              </a:p>
            </p:txBody>
          </p:sp>
          <p:sp>
            <p:nvSpPr>
              <p:cNvPr id="153" name="Line 18"/>
              <p:cNvSpPr>
                <a:spLocks noChangeShapeType="1"/>
              </p:cNvSpPr>
              <p:nvPr/>
            </p:nvSpPr>
            <p:spPr bwMode="auto">
              <a:xfrm>
                <a:off x="4237" y="3715"/>
                <a:ext cx="0" cy="4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1600" b="1" smtClean="0">
                  <a:solidFill>
                    <a:srgbClr val="000000"/>
                  </a:solidFill>
                  <a:latin typeface="Comic Sans MS" pitchFamily="2" charset="0"/>
                  <a:ea typeface="微软雅黑" pitchFamily="34" charset="-122"/>
                </a:endParaRPr>
              </a:p>
            </p:txBody>
          </p:sp>
          <p:sp>
            <p:nvSpPr>
              <p:cNvPr id="154" name="Line 19"/>
              <p:cNvSpPr>
                <a:spLocks noChangeShapeType="1"/>
              </p:cNvSpPr>
              <p:nvPr/>
            </p:nvSpPr>
            <p:spPr bwMode="auto">
              <a:xfrm>
                <a:off x="4175" y="4615"/>
                <a:ext cx="0" cy="4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1600" b="1" smtClean="0">
                  <a:solidFill>
                    <a:srgbClr val="000000"/>
                  </a:solidFill>
                  <a:latin typeface="Comic Sans MS" pitchFamily="2" charset="0"/>
                  <a:ea typeface="微软雅黑" pitchFamily="34" charset="-122"/>
                </a:endParaRPr>
              </a:p>
            </p:txBody>
          </p:sp>
          <p:sp>
            <p:nvSpPr>
              <p:cNvPr id="155" name="Line 20"/>
              <p:cNvSpPr>
                <a:spLocks noChangeShapeType="1"/>
              </p:cNvSpPr>
              <p:nvPr/>
            </p:nvSpPr>
            <p:spPr bwMode="auto">
              <a:xfrm>
                <a:off x="4332" y="4615"/>
                <a:ext cx="0" cy="4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1600" b="1" smtClean="0">
                  <a:solidFill>
                    <a:srgbClr val="000000"/>
                  </a:solidFill>
                  <a:latin typeface="Comic Sans MS" pitchFamily="2" charset="0"/>
                  <a:ea typeface="微软雅黑" pitchFamily="34" charset="-122"/>
                </a:endParaRPr>
              </a:p>
            </p:txBody>
          </p:sp>
          <p:sp>
            <p:nvSpPr>
              <p:cNvPr id="156" name="Freeform 21"/>
              <p:cNvSpPr/>
              <p:nvPr/>
            </p:nvSpPr>
            <p:spPr bwMode="auto">
              <a:xfrm>
                <a:off x="4562" y="4406"/>
                <a:ext cx="471" cy="4"/>
              </a:xfrm>
              <a:custGeom>
                <a:avLst/>
                <a:gdLst>
                  <a:gd name="T0" fmla="*/ 543 w 543"/>
                  <a:gd name="T1" fmla="*/ 0 h 4"/>
                  <a:gd name="T2" fmla="*/ 0 w 543"/>
                  <a:gd name="T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43" h="4">
                    <a:moveTo>
                      <a:pt x="543" y="0"/>
                    </a:moveTo>
                    <a:lnTo>
                      <a:pt x="0" y="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1600" b="1" smtClean="0">
                  <a:solidFill>
                    <a:srgbClr val="000000"/>
                  </a:solidFill>
                  <a:latin typeface="Comic Sans MS" pitchFamily="2" charset="0"/>
                  <a:ea typeface="微软雅黑" pitchFamily="34" charset="-122"/>
                </a:endParaRPr>
              </a:p>
            </p:txBody>
          </p:sp>
          <p:sp>
            <p:nvSpPr>
              <p:cNvPr id="157" name="Rectangle 22"/>
              <p:cNvSpPr>
                <a:spLocks noChangeArrowheads="1"/>
              </p:cNvSpPr>
              <p:nvPr/>
            </p:nvSpPr>
            <p:spPr bwMode="auto">
              <a:xfrm>
                <a:off x="6336" y="4185"/>
                <a:ext cx="567" cy="45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 sz="1600" smtClean="0">
                    <a:solidFill>
                      <a:srgbClr val="000000"/>
                    </a:solidFill>
                    <a:latin typeface="Comic Sans MS" pitchFamily="2" charset="0"/>
                    <a:ea typeface="微软雅黑" pitchFamily="34" charset="-122"/>
                  </a:rPr>
                  <a:t>FA</a:t>
                </a:r>
                <a:endParaRPr lang="en-US" altLang="zh-CN" sz="1600" dirty="0" smtClean="0">
                  <a:solidFill>
                    <a:srgbClr val="000000"/>
                  </a:solidFill>
                  <a:latin typeface="Comic Sans MS" pitchFamily="2" charset="0"/>
                  <a:ea typeface="微软雅黑" pitchFamily="34" charset="-122"/>
                </a:endParaRPr>
              </a:p>
            </p:txBody>
          </p:sp>
          <p:sp>
            <p:nvSpPr>
              <p:cNvPr id="158" name="Line 23"/>
              <p:cNvSpPr>
                <a:spLocks noChangeShapeType="1"/>
              </p:cNvSpPr>
              <p:nvPr/>
            </p:nvSpPr>
            <p:spPr bwMode="auto">
              <a:xfrm>
                <a:off x="6620" y="3727"/>
                <a:ext cx="0" cy="4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1600" b="1" smtClean="0">
                  <a:solidFill>
                    <a:srgbClr val="000000"/>
                  </a:solidFill>
                  <a:latin typeface="Comic Sans MS" pitchFamily="2" charset="0"/>
                  <a:ea typeface="微软雅黑" pitchFamily="34" charset="-122"/>
                </a:endParaRPr>
              </a:p>
            </p:txBody>
          </p:sp>
          <p:sp>
            <p:nvSpPr>
              <p:cNvPr id="159" name="Freeform 24"/>
              <p:cNvSpPr/>
              <p:nvPr/>
            </p:nvSpPr>
            <p:spPr bwMode="auto">
              <a:xfrm>
                <a:off x="6552" y="4639"/>
                <a:ext cx="6" cy="485"/>
              </a:xfrm>
              <a:custGeom>
                <a:avLst/>
                <a:gdLst>
                  <a:gd name="T0" fmla="*/ 6 w 6"/>
                  <a:gd name="T1" fmla="*/ 0 h 485"/>
                  <a:gd name="T2" fmla="*/ 0 w 6"/>
                  <a:gd name="T3" fmla="*/ 48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" h="485">
                    <a:moveTo>
                      <a:pt x="6" y="0"/>
                    </a:moveTo>
                    <a:lnTo>
                      <a:pt x="0" y="48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1600" b="1" smtClean="0">
                  <a:solidFill>
                    <a:srgbClr val="000000"/>
                  </a:solidFill>
                  <a:latin typeface="Comic Sans MS" pitchFamily="2" charset="0"/>
                  <a:ea typeface="微软雅黑" pitchFamily="34" charset="-122"/>
                </a:endParaRPr>
              </a:p>
            </p:txBody>
          </p:sp>
          <p:sp>
            <p:nvSpPr>
              <p:cNvPr id="160" name="Line 25"/>
              <p:cNvSpPr>
                <a:spLocks noChangeShapeType="1"/>
              </p:cNvSpPr>
              <p:nvPr/>
            </p:nvSpPr>
            <p:spPr bwMode="auto">
              <a:xfrm>
                <a:off x="6693" y="4639"/>
                <a:ext cx="0" cy="4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1600" b="1" smtClean="0">
                  <a:solidFill>
                    <a:srgbClr val="000000"/>
                  </a:solidFill>
                  <a:latin typeface="Comic Sans MS" pitchFamily="2" charset="0"/>
                  <a:ea typeface="微软雅黑" pitchFamily="34" charset="-122"/>
                </a:endParaRPr>
              </a:p>
            </p:txBody>
          </p:sp>
          <p:sp>
            <p:nvSpPr>
              <p:cNvPr id="161" name="Freeform 26"/>
              <p:cNvSpPr/>
              <p:nvPr/>
            </p:nvSpPr>
            <p:spPr bwMode="auto">
              <a:xfrm>
                <a:off x="6916" y="4430"/>
                <a:ext cx="471" cy="4"/>
              </a:xfrm>
              <a:custGeom>
                <a:avLst/>
                <a:gdLst>
                  <a:gd name="T0" fmla="*/ 543 w 543"/>
                  <a:gd name="T1" fmla="*/ 0 h 4"/>
                  <a:gd name="T2" fmla="*/ 0 w 543"/>
                  <a:gd name="T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43" h="4">
                    <a:moveTo>
                      <a:pt x="543" y="0"/>
                    </a:moveTo>
                    <a:lnTo>
                      <a:pt x="0" y="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1600" b="1" smtClean="0">
                  <a:solidFill>
                    <a:srgbClr val="000000"/>
                  </a:solidFill>
                  <a:latin typeface="Comic Sans MS" pitchFamily="2" charset="0"/>
                  <a:ea typeface="微软雅黑" pitchFamily="34" charset="-122"/>
                </a:endParaRPr>
              </a:p>
            </p:txBody>
          </p:sp>
          <p:sp>
            <p:nvSpPr>
              <p:cNvPr id="162" name="Freeform 27"/>
              <p:cNvSpPr/>
              <p:nvPr/>
            </p:nvSpPr>
            <p:spPr bwMode="auto">
              <a:xfrm>
                <a:off x="5869" y="4411"/>
                <a:ext cx="447" cy="5"/>
              </a:xfrm>
              <a:custGeom>
                <a:avLst/>
                <a:gdLst>
                  <a:gd name="T0" fmla="*/ 447 w 447"/>
                  <a:gd name="T1" fmla="*/ 5 h 5"/>
                  <a:gd name="T2" fmla="*/ 0 w 447"/>
                  <a:gd name="T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47" h="5">
                    <a:moveTo>
                      <a:pt x="447" y="5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1600" b="1" smtClean="0">
                  <a:solidFill>
                    <a:srgbClr val="000000"/>
                  </a:solidFill>
                  <a:latin typeface="Comic Sans MS" pitchFamily="2" charset="0"/>
                  <a:ea typeface="微软雅黑" pitchFamily="34" charset="-122"/>
                </a:endParaRPr>
              </a:p>
            </p:txBody>
          </p:sp>
          <p:sp>
            <p:nvSpPr>
              <p:cNvPr id="163" name="Rectangle 28"/>
              <p:cNvSpPr>
                <a:spLocks noChangeArrowheads="1"/>
              </p:cNvSpPr>
              <p:nvPr/>
            </p:nvSpPr>
            <p:spPr bwMode="auto">
              <a:xfrm>
                <a:off x="2829" y="4154"/>
                <a:ext cx="655" cy="45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 dirty="0" smtClean="0">
                    <a:solidFill>
                      <a:srgbClr val="000000"/>
                    </a:solidFill>
                    <a:latin typeface="Comic Sans MS" pitchFamily="2" charset="0"/>
                    <a:ea typeface="微软雅黑" pitchFamily="34" charset="-122"/>
                  </a:rPr>
                  <a:t>FA</a:t>
                </a:r>
                <a:endParaRPr lang="en-US" altLang="zh-CN" b="1" dirty="0" smtClean="0">
                  <a:solidFill>
                    <a:srgbClr val="000000"/>
                  </a:solidFill>
                  <a:latin typeface="Comic Sans MS" pitchFamily="2" charset="0"/>
                  <a:ea typeface="微软雅黑" pitchFamily="34" charset="-122"/>
                </a:endParaRPr>
              </a:p>
            </p:txBody>
          </p:sp>
          <p:sp>
            <p:nvSpPr>
              <p:cNvPr id="164" name="Line 29"/>
              <p:cNvSpPr>
                <a:spLocks noChangeShapeType="1"/>
              </p:cNvSpPr>
              <p:nvPr/>
            </p:nvSpPr>
            <p:spPr bwMode="auto">
              <a:xfrm>
                <a:off x="3180" y="3703"/>
                <a:ext cx="0" cy="4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1600" b="1" smtClean="0">
                  <a:solidFill>
                    <a:srgbClr val="000000"/>
                  </a:solidFill>
                  <a:latin typeface="Comic Sans MS" pitchFamily="2" charset="0"/>
                  <a:ea typeface="微软雅黑" pitchFamily="34" charset="-122"/>
                </a:endParaRPr>
              </a:p>
            </p:txBody>
          </p:sp>
          <p:sp>
            <p:nvSpPr>
              <p:cNvPr id="165" name="Line 30"/>
              <p:cNvSpPr>
                <a:spLocks noChangeShapeType="1"/>
              </p:cNvSpPr>
              <p:nvPr/>
            </p:nvSpPr>
            <p:spPr bwMode="auto">
              <a:xfrm>
                <a:off x="3108" y="4603"/>
                <a:ext cx="0" cy="4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1600" b="1" smtClean="0">
                  <a:solidFill>
                    <a:srgbClr val="000000"/>
                  </a:solidFill>
                  <a:latin typeface="Comic Sans MS" pitchFamily="2" charset="0"/>
                  <a:ea typeface="微软雅黑" pitchFamily="34" charset="-122"/>
                </a:endParaRPr>
              </a:p>
            </p:txBody>
          </p:sp>
          <p:sp>
            <p:nvSpPr>
              <p:cNvPr id="166" name="Line 31"/>
              <p:cNvSpPr>
                <a:spLocks noChangeShapeType="1"/>
              </p:cNvSpPr>
              <p:nvPr/>
            </p:nvSpPr>
            <p:spPr bwMode="auto">
              <a:xfrm>
                <a:off x="3257" y="4603"/>
                <a:ext cx="0" cy="4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1600" b="1" smtClean="0">
                  <a:solidFill>
                    <a:srgbClr val="000000"/>
                  </a:solidFill>
                  <a:latin typeface="Comic Sans MS" pitchFamily="2" charset="0"/>
                  <a:ea typeface="微软雅黑" pitchFamily="34" charset="-122"/>
                </a:endParaRPr>
              </a:p>
            </p:txBody>
          </p:sp>
          <p:sp>
            <p:nvSpPr>
              <p:cNvPr id="167" name="Freeform 32"/>
              <p:cNvSpPr/>
              <p:nvPr/>
            </p:nvSpPr>
            <p:spPr bwMode="auto">
              <a:xfrm>
                <a:off x="3480" y="4387"/>
                <a:ext cx="471" cy="3"/>
              </a:xfrm>
              <a:custGeom>
                <a:avLst/>
                <a:gdLst>
                  <a:gd name="T0" fmla="*/ 624 w 624"/>
                  <a:gd name="T1" fmla="*/ 0 h 3"/>
                  <a:gd name="T2" fmla="*/ 0 w 624"/>
                  <a:gd name="T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24" h="3">
                    <a:moveTo>
                      <a:pt x="624" y="0"/>
                    </a:moveTo>
                    <a:lnTo>
                      <a:pt x="0" y="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1600" b="1" smtClean="0">
                  <a:solidFill>
                    <a:srgbClr val="000000"/>
                  </a:solidFill>
                  <a:latin typeface="Comic Sans MS" pitchFamily="2" charset="0"/>
                  <a:ea typeface="微软雅黑" pitchFamily="34" charset="-122"/>
                </a:endParaRPr>
              </a:p>
            </p:txBody>
          </p:sp>
          <p:sp>
            <p:nvSpPr>
              <p:cNvPr id="168" name="Freeform 33"/>
              <p:cNvSpPr/>
              <p:nvPr/>
            </p:nvSpPr>
            <p:spPr bwMode="auto">
              <a:xfrm>
                <a:off x="2383" y="4380"/>
                <a:ext cx="447" cy="4"/>
              </a:xfrm>
              <a:custGeom>
                <a:avLst/>
                <a:gdLst>
                  <a:gd name="T0" fmla="*/ 447 w 447"/>
                  <a:gd name="T1" fmla="*/ 0 h 4"/>
                  <a:gd name="T2" fmla="*/ 0 w 447"/>
                  <a:gd name="T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47" h="4">
                    <a:moveTo>
                      <a:pt x="447" y="0"/>
                    </a:moveTo>
                    <a:lnTo>
                      <a:pt x="0" y="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1600" b="1" smtClean="0">
                  <a:solidFill>
                    <a:srgbClr val="000000"/>
                  </a:solidFill>
                  <a:latin typeface="Comic Sans MS" pitchFamily="2" charset="0"/>
                  <a:ea typeface="微软雅黑" pitchFamily="34" charset="-122"/>
                </a:endParaRPr>
              </a:p>
            </p:txBody>
          </p:sp>
          <p:sp>
            <p:nvSpPr>
              <p:cNvPr id="169" name="Line 34"/>
              <p:cNvSpPr>
                <a:spLocks noChangeShapeType="1"/>
              </p:cNvSpPr>
              <p:nvPr/>
            </p:nvSpPr>
            <p:spPr bwMode="auto">
              <a:xfrm>
                <a:off x="5215" y="4415"/>
                <a:ext cx="4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1600" b="1" smtClean="0">
                  <a:solidFill>
                    <a:srgbClr val="000000"/>
                  </a:solidFill>
                  <a:latin typeface="Comic Sans MS" pitchFamily="2" charset="0"/>
                  <a:ea typeface="微软雅黑" pitchFamily="34" charset="-122"/>
                </a:endParaRPr>
              </a:p>
            </p:txBody>
          </p:sp>
        </p:grpSp>
        <p:sp>
          <p:nvSpPr>
            <p:cNvPr id="151" name="Text Box 35"/>
            <p:cNvSpPr txBox="1">
              <a:spLocks noChangeArrowheads="1"/>
            </p:cNvSpPr>
            <p:nvPr/>
          </p:nvSpPr>
          <p:spPr bwMode="auto">
            <a:xfrm>
              <a:off x="2886" y="1368"/>
              <a:ext cx="208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 dirty="0" smtClean="0">
                  <a:solidFill>
                    <a:srgbClr val="000000"/>
                  </a:solidFill>
                  <a:latin typeface="Comic Sans MS" pitchFamily="2" charset="0"/>
                  <a:ea typeface="微软雅黑" pitchFamily="34" charset="-122"/>
                </a:rPr>
                <a:t>n</a:t>
              </a:r>
              <a:r>
                <a:rPr lang="zh-CN" altLang="en-US" sz="2000" b="1" dirty="0" smtClean="0">
                  <a:solidFill>
                    <a:srgbClr val="000000"/>
                  </a:solidFill>
                  <a:latin typeface="Comic Sans MS" pitchFamily="2" charset="0"/>
                  <a:ea typeface="微软雅黑" pitchFamily="34" charset="-122"/>
                </a:rPr>
                <a:t>位串行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Comic Sans MS" pitchFamily="2" charset="0"/>
                  <a:ea typeface="微软雅黑" pitchFamily="34" charset="-122"/>
                </a:rPr>
                <a:t>(</a:t>
              </a:r>
              <a:r>
                <a:rPr lang="zh-CN" altLang="en-US" sz="2000" b="1" dirty="0" smtClean="0">
                  <a:solidFill>
                    <a:srgbClr val="000000"/>
                  </a:solidFill>
                  <a:latin typeface="Comic Sans MS" pitchFamily="2" charset="0"/>
                  <a:ea typeface="微软雅黑" pitchFamily="34" charset="-122"/>
                </a:rPr>
                <a:t>行波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Comic Sans MS" pitchFamily="2" charset="0"/>
                  <a:ea typeface="微软雅黑" pitchFamily="34" charset="-122"/>
                </a:rPr>
                <a:t>)</a:t>
              </a:r>
              <a:r>
                <a:rPr lang="zh-CN" altLang="en-US" sz="2000" b="1" dirty="0" smtClean="0">
                  <a:solidFill>
                    <a:srgbClr val="000000"/>
                  </a:solidFill>
                  <a:latin typeface="Comic Sans MS" pitchFamily="2" charset="0"/>
                  <a:ea typeface="微软雅黑" pitchFamily="34" charset="-122"/>
                </a:rPr>
                <a:t>进位加法器：</a:t>
              </a:r>
              <a:endParaRPr lang="en-US" altLang="zh-CN" sz="2000" b="1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endParaRPr>
            </a:p>
          </p:txBody>
        </p:sp>
      </p:grpSp>
      <p:sp>
        <p:nvSpPr>
          <p:cNvPr id="170" name="Text Box 37"/>
          <p:cNvSpPr txBox="1">
            <a:spLocks noChangeArrowheads="1"/>
          </p:cNvSpPr>
          <p:nvPr/>
        </p:nvSpPr>
        <p:spPr bwMode="auto">
          <a:xfrm>
            <a:off x="4331128" y="4179204"/>
            <a:ext cx="38481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串行加法器的缺点：</a:t>
            </a:r>
            <a:endParaRPr lang="zh-CN" altLang="en-US" sz="2000" b="1" dirty="0" smtClean="0">
              <a:solidFill>
                <a:srgbClr val="000000"/>
              </a:solidFill>
              <a:latin typeface="Comic Sans MS" pitchFamily="2" charset="0"/>
              <a:ea typeface="微软雅黑" pitchFamily="34" charset="-122"/>
            </a:endParaRPr>
          </a:p>
          <a:p>
            <a:pPr eaLnBrk="0" hangingPunct="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进位按串行方式传递，速度慢！</a:t>
            </a:r>
            <a:endParaRPr lang="zh-CN" altLang="en-US" sz="2000" b="1" dirty="0" smtClean="0">
              <a:solidFill>
                <a:srgbClr val="CC0000"/>
              </a:solidFill>
              <a:latin typeface="Comic Sans MS" pitchFamily="2" charset="0"/>
              <a:ea typeface="微软雅黑" pitchFamily="34" charset="-122"/>
            </a:endParaRPr>
          </a:p>
        </p:txBody>
      </p:sp>
      <p:sp>
        <p:nvSpPr>
          <p:cNvPr id="171" name="Text Box 39"/>
          <p:cNvSpPr txBox="1">
            <a:spLocks noChangeArrowheads="1"/>
          </p:cNvSpPr>
          <p:nvPr/>
        </p:nvSpPr>
        <p:spPr bwMode="auto">
          <a:xfrm>
            <a:off x="4331128" y="4960188"/>
            <a:ext cx="470536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问题：</a:t>
            </a:r>
            <a:r>
              <a:rPr lang="en-US" altLang="zh-CN" sz="2000" b="1" dirty="0" smtClean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n</a:t>
            </a:r>
            <a:r>
              <a:rPr lang="zh-CN" altLang="en-US" sz="2000" b="1" dirty="0" smtClean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位串行加法器从</a:t>
            </a:r>
            <a:r>
              <a:rPr lang="en-US" altLang="zh-CN" sz="2000" b="1" dirty="0" smtClean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C0</a:t>
            </a:r>
            <a:r>
              <a:rPr lang="zh-CN" altLang="en-US" sz="2000" b="1" dirty="0" smtClean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到</a:t>
            </a:r>
            <a:r>
              <a:rPr lang="en-US" altLang="zh-CN" sz="2000" b="1" dirty="0" smtClean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Cn</a:t>
            </a:r>
            <a:r>
              <a:rPr lang="zh-CN" altLang="en-US" sz="2000" b="1" dirty="0" smtClean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的延迟时间为多少？</a:t>
            </a:r>
            <a:endParaRPr lang="zh-CN" altLang="en-US" sz="2000" b="1" dirty="0" smtClean="0">
              <a:solidFill>
                <a:srgbClr val="CC0000"/>
              </a:solidFill>
              <a:latin typeface="Comic Sans MS" pitchFamily="2" charset="0"/>
              <a:ea typeface="微软雅黑" pitchFamily="34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最后一位和数的延迟时间为多少？</a:t>
            </a:r>
            <a:endParaRPr lang="zh-CN" altLang="en-US" sz="2000" b="1" dirty="0" smtClean="0">
              <a:solidFill>
                <a:srgbClr val="CC0000"/>
              </a:solidFill>
              <a:latin typeface="Comic Sans MS" pitchFamily="2" charset="0"/>
              <a:ea typeface="微软雅黑" pitchFamily="34" charset="-122"/>
            </a:endParaRPr>
          </a:p>
        </p:txBody>
      </p:sp>
      <p:sp>
        <p:nvSpPr>
          <p:cNvPr id="172" name="Rectangle 40"/>
          <p:cNvSpPr>
            <a:spLocks noChangeArrowheads="1"/>
          </p:cNvSpPr>
          <p:nvPr/>
        </p:nvSpPr>
        <p:spPr bwMode="auto">
          <a:xfrm>
            <a:off x="5186276" y="6129887"/>
            <a:ext cx="3150870" cy="39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solidFill>
                  <a:srgbClr val="3333FF"/>
                </a:solidFill>
                <a:latin typeface="Comic Sans MS" pitchFamily="2" charset="0"/>
                <a:ea typeface="微软雅黑" pitchFamily="34" charset="-122"/>
              </a:rPr>
              <a:t>2(n-1)+3=2n+1</a:t>
            </a:r>
            <a:r>
              <a:rPr lang="zh-CN" altLang="en-US" sz="2000" b="1" dirty="0" smtClean="0">
                <a:solidFill>
                  <a:srgbClr val="3333FF"/>
                </a:solidFill>
                <a:latin typeface="Comic Sans MS" pitchFamily="2" charset="0"/>
                <a:ea typeface="微软雅黑" pitchFamily="34" charset="-122"/>
              </a:rPr>
              <a:t>级门延迟！</a:t>
            </a:r>
            <a:endParaRPr lang="zh-CN" altLang="en-US" sz="2000" b="1" dirty="0" smtClean="0">
              <a:solidFill>
                <a:srgbClr val="3333FF"/>
              </a:solidFill>
              <a:latin typeface="Comic Sans MS" pitchFamily="2" charset="0"/>
              <a:ea typeface="微软雅黑" pitchFamily="34" charset="-122"/>
            </a:endParaRPr>
          </a:p>
        </p:txBody>
      </p:sp>
      <p:sp>
        <p:nvSpPr>
          <p:cNvPr id="173" name="Rectangle 41"/>
          <p:cNvSpPr>
            <a:spLocks noChangeArrowheads="1"/>
          </p:cNvSpPr>
          <p:nvPr/>
        </p:nvSpPr>
        <p:spPr bwMode="auto">
          <a:xfrm>
            <a:off x="6173659" y="5246516"/>
            <a:ext cx="17924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solidFill>
                  <a:srgbClr val="3333FF"/>
                </a:solidFill>
                <a:latin typeface="Comic Sans MS" pitchFamily="2" charset="0"/>
                <a:ea typeface="微软雅黑" pitchFamily="34" charset="-122"/>
              </a:rPr>
              <a:t>2n</a:t>
            </a:r>
            <a:r>
              <a:rPr lang="zh-CN" altLang="en-US" sz="2000" b="1" dirty="0" smtClean="0">
                <a:solidFill>
                  <a:srgbClr val="3333FF"/>
                </a:solidFill>
                <a:latin typeface="Comic Sans MS" pitchFamily="2" charset="0"/>
                <a:ea typeface="微软雅黑" pitchFamily="34" charset="-122"/>
              </a:rPr>
              <a:t>级门延迟！</a:t>
            </a:r>
            <a:endParaRPr lang="zh-CN" altLang="en-US" sz="2000" b="1" dirty="0" smtClean="0">
              <a:solidFill>
                <a:srgbClr val="3333FF"/>
              </a:solidFill>
              <a:latin typeface="Comic Sans MS" pitchFamily="2" charset="0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075" y="3212976"/>
            <a:ext cx="3060781" cy="20333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553" y="1018947"/>
            <a:ext cx="3443763" cy="81602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844824"/>
            <a:ext cx="3163994" cy="1447264"/>
          </a:xfrm>
          <a:prstGeom prst="rect">
            <a:avLst/>
          </a:prstGeom>
        </p:spPr>
      </p:pic>
      <p:sp>
        <p:nvSpPr>
          <p:cNvPr id="47" name="Rectangle 41"/>
          <p:cNvSpPr>
            <a:spLocks noChangeArrowheads="1"/>
          </p:cNvSpPr>
          <p:nvPr/>
        </p:nvSpPr>
        <p:spPr bwMode="auto">
          <a:xfrm>
            <a:off x="181104" y="1268760"/>
            <a:ext cx="26627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000" b="1" i="1" dirty="0" smtClean="0">
                <a:solidFill>
                  <a:srgbClr val="3333FF"/>
                </a:solidFill>
                <a:latin typeface="Comic Sans MS" pitchFamily="2" charset="0"/>
                <a:ea typeface="微软雅黑" pitchFamily="34" charset="-122"/>
              </a:rPr>
              <a:t>F</a:t>
            </a:r>
            <a:r>
              <a:rPr lang="en-US" altLang="zh-CN" sz="2000" b="1" i="1" baseline="-25000" dirty="0" smtClean="0">
                <a:solidFill>
                  <a:srgbClr val="3333FF"/>
                </a:solidFill>
                <a:latin typeface="Comic Sans MS" pitchFamily="2" charset="0"/>
                <a:ea typeface="微软雅黑" pitchFamily="34" charset="-122"/>
              </a:rPr>
              <a:t>i</a:t>
            </a:r>
            <a:r>
              <a:rPr lang="zh-CN" altLang="en-US" sz="2000" b="1" dirty="0" smtClean="0">
                <a:solidFill>
                  <a:srgbClr val="3333FF"/>
                </a:solidFill>
                <a:latin typeface="Comic Sans MS" pitchFamily="2" charset="0"/>
                <a:ea typeface="微软雅黑" pitchFamily="34" charset="-122"/>
              </a:rPr>
              <a:t>和</a:t>
            </a:r>
            <a:r>
              <a:rPr lang="en-US" altLang="zh-CN" sz="2000" b="1" i="1" dirty="0" smtClean="0">
                <a:solidFill>
                  <a:srgbClr val="3333FF"/>
                </a:solidFill>
                <a:latin typeface="Comic Sans MS" pitchFamily="2" charset="0"/>
                <a:ea typeface="微软雅黑" pitchFamily="34" charset="-122"/>
              </a:rPr>
              <a:t>C</a:t>
            </a:r>
            <a:r>
              <a:rPr lang="en-US" altLang="zh-CN" sz="2000" b="1" i="1" baseline="-25000" dirty="0" smtClean="0">
                <a:solidFill>
                  <a:srgbClr val="3333FF"/>
                </a:solidFill>
                <a:latin typeface="Comic Sans MS" pitchFamily="2" charset="0"/>
                <a:ea typeface="微软雅黑" pitchFamily="34" charset="-122"/>
              </a:rPr>
              <a:t>i</a:t>
            </a:r>
            <a:r>
              <a:rPr lang="zh-CN" altLang="en-US" sz="2000" b="1" dirty="0" smtClean="0">
                <a:solidFill>
                  <a:srgbClr val="3333FF"/>
                </a:solidFill>
                <a:latin typeface="Comic Sans MS" pitchFamily="2" charset="0"/>
                <a:ea typeface="微软雅黑" pitchFamily="34" charset="-122"/>
              </a:rPr>
              <a:t>的逻辑表达式：</a:t>
            </a:r>
            <a:endParaRPr lang="zh-CN" altLang="en-US" sz="2000" b="1" dirty="0" smtClean="0">
              <a:solidFill>
                <a:srgbClr val="3333FF"/>
              </a:solidFill>
              <a:latin typeface="Comic Sans MS" pitchFamily="2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170" grpId="0"/>
      <p:bldP spid="171" grpId="0"/>
      <p:bldP spid="172" grpId="0"/>
      <p:bldP spid="173" grpId="0"/>
      <p:bldP spid="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61992"/>
            <a:ext cx="8229600" cy="702712"/>
          </a:xfrm>
        </p:spPr>
        <p:txBody>
          <a:bodyPr/>
          <a:lstStyle/>
          <a:p>
            <a:r>
              <a:rPr lang="en-US" altLang="zh-CN" dirty="0" smtClean="0"/>
              <a:t>3.2</a:t>
            </a:r>
            <a:r>
              <a:rPr lang="zh-CN" altLang="en-US" dirty="0" smtClean="0"/>
              <a:t> 基本运算部件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36712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3.2.2</a:t>
            </a:r>
            <a:r>
              <a:rPr lang="zh-CN" altLang="en-US" dirty="0"/>
              <a:t> </a:t>
            </a:r>
            <a:r>
              <a:rPr lang="zh-CN" altLang="en-US" dirty="0" smtClean="0"/>
              <a:t>并行进位加法器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0000CC"/>
                </a:solidFill>
              </a:rPr>
              <a:t>为什么用先行进位方式？</a:t>
            </a:r>
            <a:endParaRPr lang="zh-CN" altLang="en-US" dirty="0">
              <a:solidFill>
                <a:srgbClr val="0000CC"/>
              </a:solidFill>
            </a:endParaRPr>
          </a:p>
          <a:p>
            <a:pPr lvl="1">
              <a:buNone/>
            </a:pPr>
            <a:r>
              <a:rPr lang="zh-CN" altLang="en-US" dirty="0">
                <a:latin typeface="Comic Sans MS" pitchFamily="2" charset="0"/>
              </a:rPr>
              <a:t>    串行（行波）进位加法器采用</a:t>
            </a:r>
            <a:r>
              <a:rPr lang="zh-CN" altLang="en-US" dirty="0">
                <a:solidFill>
                  <a:srgbClr val="FF0000"/>
                </a:solidFill>
                <a:latin typeface="Comic Sans MS" pitchFamily="2" charset="0"/>
              </a:rPr>
              <a:t>串行逐级传递进位</a:t>
            </a:r>
            <a:r>
              <a:rPr lang="zh-CN" altLang="en-US" dirty="0">
                <a:latin typeface="Comic Sans MS" pitchFamily="2" charset="0"/>
              </a:rPr>
              <a:t>，电路的延迟与位数成正比关系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2" charset="0"/>
              </a:rPr>
              <a:t>。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2" charset="0"/>
            </a:endParaRPr>
          </a:p>
          <a:p>
            <a:pPr lvl="1">
              <a:buNone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2" charset="0"/>
              </a:rPr>
              <a:t>    </a:t>
            </a:r>
            <a:r>
              <a:rPr lang="zh-CN" altLang="en-US" dirty="0">
                <a:latin typeface="Comic Sans MS" pitchFamily="2" charset="0"/>
              </a:rPr>
              <a:t>因此，现代计算机采用一种</a:t>
            </a:r>
            <a:r>
              <a:rPr lang="zh-CN" altLang="en-US" dirty="0">
                <a:solidFill>
                  <a:srgbClr val="FF0000"/>
                </a:solidFill>
                <a:latin typeface="Comic Sans MS" pitchFamily="2" charset="0"/>
              </a:rPr>
              <a:t>先行进位(</a:t>
            </a:r>
            <a:r>
              <a:rPr lang="en-US" altLang="zh-CN" dirty="0" smtClean="0">
                <a:solidFill>
                  <a:srgbClr val="FF0000"/>
                </a:solidFill>
                <a:latin typeface="Comic Sans MS" pitchFamily="2" charset="0"/>
              </a:rPr>
              <a:t>Carry </a:t>
            </a:r>
            <a:r>
              <a:rPr lang="en-US" altLang="zh-CN" dirty="0">
                <a:solidFill>
                  <a:srgbClr val="FF0000"/>
                </a:solidFill>
                <a:latin typeface="Comic Sans MS" pitchFamily="2" charset="0"/>
              </a:rPr>
              <a:t>look </a:t>
            </a:r>
            <a:r>
              <a:rPr lang="en-US" altLang="zh-CN" dirty="0" smtClean="0">
                <a:solidFill>
                  <a:srgbClr val="FF0000"/>
                </a:solidFill>
                <a:latin typeface="Comic Sans MS" pitchFamily="2" charset="0"/>
              </a:rPr>
              <a:t>ahead</a:t>
            </a:r>
            <a:r>
              <a:rPr lang="en-US" altLang="zh-CN" dirty="0">
                <a:solidFill>
                  <a:srgbClr val="FF0000"/>
                </a:solidFill>
                <a:latin typeface="Comic Sans MS" pitchFamily="2" charset="0"/>
              </a:rPr>
              <a:t>)</a:t>
            </a:r>
            <a:r>
              <a:rPr lang="zh-CN" altLang="en-US" dirty="0">
                <a:solidFill>
                  <a:srgbClr val="FF0000"/>
                </a:solidFill>
                <a:latin typeface="Comic Sans MS" pitchFamily="2" charset="0"/>
              </a:rPr>
              <a:t>方式</a:t>
            </a:r>
            <a:r>
              <a:rPr lang="zh-CN" altLang="en-US" dirty="0">
                <a:latin typeface="Comic Sans MS" pitchFamily="2" charset="0"/>
              </a:rPr>
              <a:t>。</a:t>
            </a:r>
            <a:endParaRPr lang="zh-CN" altLang="en-US" dirty="0">
              <a:latin typeface="Comic Sans MS" pitchFamily="2" charset="0"/>
            </a:endParaRPr>
          </a:p>
          <a:p>
            <a:r>
              <a:rPr lang="zh-CN" altLang="en-US" dirty="0">
                <a:solidFill>
                  <a:srgbClr val="0000CC"/>
                </a:solidFill>
              </a:rPr>
              <a:t>如何产生先行进位？</a:t>
            </a:r>
            <a:endParaRPr lang="zh-CN" altLang="en-US" dirty="0">
              <a:solidFill>
                <a:srgbClr val="0000CC"/>
              </a:solidFill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22749"/>
            <a:ext cx="8229600" cy="741955"/>
          </a:xfrm>
        </p:spPr>
        <p:txBody>
          <a:bodyPr/>
          <a:lstStyle/>
          <a:p>
            <a:r>
              <a:rPr lang="en-US" altLang="zh-CN" dirty="0"/>
              <a:t>3.2</a:t>
            </a:r>
            <a:r>
              <a:rPr lang="zh-CN" altLang="en-US" dirty="0"/>
              <a:t> 基本运算部件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056625"/>
            <a:ext cx="7499176" cy="4651107"/>
          </a:xfrm>
        </p:spPr>
      </p:pic>
      <p:sp>
        <p:nvSpPr>
          <p:cNvPr id="10" name="矩形 9"/>
          <p:cNvSpPr/>
          <p:nvPr/>
        </p:nvSpPr>
        <p:spPr>
          <a:xfrm>
            <a:off x="107504" y="710348"/>
            <a:ext cx="8435280" cy="120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FF0000"/>
              </a:buClr>
            </a:pPr>
            <a:r>
              <a:rPr lang="en-US" altLang="zh-CN" sz="2200" b="1" dirty="0">
                <a:solidFill>
                  <a:prstClr val="black"/>
                </a:solidFill>
                <a:latin typeface="Comic Sans MS" pitchFamily="2" charset="0"/>
                <a:ea typeface="微软雅黑" pitchFamily="34" charset="-122"/>
              </a:rPr>
              <a:t>3.2.2</a:t>
            </a:r>
            <a:r>
              <a:rPr lang="zh-CN" altLang="en-US" sz="2200" b="1" dirty="0">
                <a:solidFill>
                  <a:prstClr val="black"/>
                </a:solidFill>
                <a:latin typeface="Comic Sans MS" pitchFamily="2" charset="0"/>
                <a:ea typeface="微软雅黑" pitchFamily="34" charset="-122"/>
              </a:rPr>
              <a:t> 并行进位加法器</a:t>
            </a:r>
            <a:endParaRPr lang="en-US" altLang="zh-CN" sz="2200" b="1" dirty="0">
              <a:solidFill>
                <a:prstClr val="black"/>
              </a:solidFill>
              <a:latin typeface="Comic Sans MS" pitchFamily="2" charset="0"/>
              <a:ea typeface="微软雅黑" pitchFamily="34" charset="-122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rgbClr val="FF0000"/>
              </a:buClr>
              <a:buFont typeface="Wingdings" charset="2"/>
              <a:buChar char="p"/>
            </a:pPr>
            <a:r>
              <a:rPr lang="zh-CN" altLang="en-US" sz="2200" b="1" dirty="0">
                <a:solidFill>
                  <a:srgbClr val="0000CC"/>
                </a:solidFill>
                <a:latin typeface="Times New Roman" pitchFamily="18" charset="0"/>
                <a:ea typeface="微软雅黑" pitchFamily="34" charset="-122"/>
              </a:rPr>
              <a:t>如何产生先行进位</a:t>
            </a:r>
            <a:r>
              <a:rPr lang="zh-CN" altLang="en-US" sz="2200" b="1" dirty="0" smtClean="0">
                <a:solidFill>
                  <a:srgbClr val="0000CC"/>
                </a:solidFill>
                <a:latin typeface="Times New Roman" pitchFamily="18" charset="0"/>
                <a:ea typeface="微软雅黑" pitchFamily="34" charset="-122"/>
              </a:rPr>
              <a:t>？</a:t>
            </a:r>
            <a:endParaRPr lang="en-US" altLang="zh-CN" sz="2200" b="1" dirty="0" smtClean="0">
              <a:solidFill>
                <a:srgbClr val="0000CC"/>
              </a:solidFill>
              <a:latin typeface="Times New Roman" pitchFamily="18" charset="0"/>
              <a:ea typeface="微软雅黑" pitchFamily="34" charset="-122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FF0000"/>
              </a:buClr>
              <a:buFont typeface="Wingdings" charset="2"/>
              <a:buChar char="p"/>
            </a:pP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对于一个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4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位加法器，其进位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C1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，</a:t>
            </a:r>
            <a:r>
              <a:rPr lang="en-US" altLang="zh-CN" sz="2000" dirty="0">
                <a:latin typeface="Times New Roman" pitchFamily="18" charset="0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C2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，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 C3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，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 C4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的产生条件为：</a:t>
            </a:r>
            <a:endParaRPr lang="zh-CN" altLang="en-US" sz="2000" dirty="0">
              <a:latin typeface="Times New Roman" pitchFamily="18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3.2</a:t>
            </a:r>
            <a:r>
              <a:rPr lang="zh-CN" altLang="en-US" dirty="0" smtClean="0"/>
              <a:t> 基本运算部件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64704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3.2.2</a:t>
            </a:r>
            <a:r>
              <a:rPr lang="zh-CN" altLang="en-US" dirty="0"/>
              <a:t> </a:t>
            </a:r>
            <a:r>
              <a:rPr lang="zh-CN" altLang="en-US" dirty="0" smtClean="0"/>
              <a:t>并行进位加法器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0033CC"/>
                </a:solidFill>
              </a:rPr>
              <a:t>如何产生先行进位</a:t>
            </a:r>
            <a:r>
              <a:rPr lang="zh-CN" altLang="en-US" dirty="0" smtClean="0">
                <a:solidFill>
                  <a:srgbClr val="0033CC"/>
                </a:solidFill>
              </a:rPr>
              <a:t>？</a:t>
            </a:r>
            <a:endParaRPr lang="en-US" altLang="zh-CN" dirty="0" smtClean="0">
              <a:solidFill>
                <a:srgbClr val="0033CC"/>
              </a:solidFill>
            </a:endParaRPr>
          </a:p>
          <a:p>
            <a:pPr lvl="1"/>
            <a:r>
              <a:rPr lang="zh-CN" altLang="en-US" dirty="0" smtClean="0">
                <a:latin typeface="Comic Sans MS" pitchFamily="2" charset="0"/>
              </a:rPr>
              <a:t>定义</a:t>
            </a:r>
            <a:r>
              <a:rPr lang="zh-CN" altLang="en-US" dirty="0">
                <a:latin typeface="Comic Sans MS" pitchFamily="2" charset="0"/>
              </a:rPr>
              <a:t>两个辅助函数</a:t>
            </a:r>
            <a:r>
              <a:rPr lang="zh-CN" altLang="en-US" dirty="0" smtClean="0">
                <a:latin typeface="Comic Sans MS" pitchFamily="2" charset="0"/>
              </a:rPr>
              <a:t>：</a:t>
            </a:r>
            <a:endParaRPr lang="en-US" altLang="zh-CN" dirty="0" smtClean="0">
              <a:latin typeface="Comic Sans MS" pitchFamily="2" charset="0"/>
            </a:endParaRPr>
          </a:p>
          <a:p>
            <a:pPr lvl="2"/>
            <a:r>
              <a:rPr lang="en-US" altLang="zh-CN" dirty="0" smtClean="0">
                <a:latin typeface="Comic Sans MS" pitchFamily="2" charset="0"/>
              </a:rPr>
              <a:t> </a:t>
            </a:r>
            <a:r>
              <a:rPr lang="en-US" altLang="zh-CN" dirty="0" err="1" smtClean="0">
                <a:latin typeface="Comic Sans MS" pitchFamily="2" charset="0"/>
              </a:rPr>
              <a:t>Gi</a:t>
            </a:r>
            <a:r>
              <a:rPr lang="en-US" altLang="zh-CN" dirty="0" smtClean="0">
                <a:latin typeface="Comic Sans MS" pitchFamily="2" charset="0"/>
              </a:rPr>
              <a:t>=</a:t>
            </a:r>
            <a:r>
              <a:rPr lang="en-US" altLang="zh-CN" dirty="0" err="1" smtClean="0">
                <a:latin typeface="Comic Sans MS" pitchFamily="2" charset="0"/>
              </a:rPr>
              <a:t>XiYi</a:t>
            </a:r>
            <a:r>
              <a:rPr lang="en-US" altLang="zh-CN" dirty="0">
                <a:latin typeface="Comic Sans MS" pitchFamily="2" charset="0"/>
              </a:rPr>
              <a:t>…</a:t>
            </a:r>
            <a:r>
              <a:rPr lang="zh-CN" altLang="en-US" dirty="0">
                <a:latin typeface="Comic Sans MS" pitchFamily="2" charset="0"/>
              </a:rPr>
              <a:t>进位生成      </a:t>
            </a:r>
            <a:endParaRPr lang="en-US" altLang="zh-CN" dirty="0" smtClean="0">
              <a:latin typeface="Comic Sans MS" pitchFamily="2" charset="0"/>
            </a:endParaRPr>
          </a:p>
          <a:p>
            <a:pPr lvl="2"/>
            <a:r>
              <a:rPr lang="en-US" altLang="zh-CN" dirty="0" smtClean="0">
                <a:latin typeface="Comic Sans MS" pitchFamily="2" charset="0"/>
              </a:rPr>
              <a:t> Pi=</a:t>
            </a:r>
            <a:r>
              <a:rPr lang="en-US" altLang="zh-CN" dirty="0" err="1" smtClean="0">
                <a:latin typeface="Comic Sans MS" pitchFamily="2" charset="0"/>
              </a:rPr>
              <a:t>Xi+Yi</a:t>
            </a:r>
            <a:r>
              <a:rPr lang="en-US" altLang="zh-CN" dirty="0">
                <a:latin typeface="Comic Sans MS" pitchFamily="2" charset="0"/>
              </a:rPr>
              <a:t>…</a:t>
            </a:r>
            <a:r>
              <a:rPr lang="zh-CN" altLang="en-US" dirty="0">
                <a:latin typeface="Comic Sans MS" pitchFamily="2" charset="0"/>
              </a:rPr>
              <a:t>进位传递（或 </a:t>
            </a:r>
            <a:r>
              <a:rPr lang="en-US" altLang="zh-CN" dirty="0" smtClean="0">
                <a:latin typeface="Comic Sans MS" pitchFamily="2" charset="0"/>
              </a:rPr>
              <a:t>Pi=</a:t>
            </a:r>
            <a:r>
              <a:rPr lang="en-US" altLang="zh-CN" dirty="0" err="1" smtClean="0">
                <a:latin typeface="Comic Sans MS" pitchFamily="2" charset="0"/>
              </a:rPr>
              <a:t>Xi</a:t>
            </a:r>
            <a:r>
              <a:rPr lang="en-US" altLang="zh-CN" dirty="0" err="1">
                <a:latin typeface="Comic Sans MS" pitchFamily="2" charset="0"/>
              </a:rPr>
              <a:t>⊕Yi</a:t>
            </a:r>
            <a:r>
              <a:rPr lang="en-US" altLang="zh-CN" dirty="0">
                <a:latin typeface="Comic Sans MS" pitchFamily="2" charset="0"/>
              </a:rPr>
              <a:t> </a:t>
            </a:r>
            <a:r>
              <a:rPr lang="zh-CN" altLang="en-US" dirty="0">
                <a:latin typeface="Comic Sans MS" pitchFamily="2" charset="0"/>
              </a:rPr>
              <a:t>）</a:t>
            </a:r>
            <a:endParaRPr lang="zh-CN" altLang="en-US" dirty="0">
              <a:latin typeface="Comic Sans MS" pitchFamily="2" charset="0"/>
            </a:endParaRPr>
          </a:p>
          <a:p>
            <a:pPr marL="457200" lvl="1" indent="0">
              <a:buNone/>
            </a:pPr>
            <a:r>
              <a:rPr lang="zh-CN" altLang="en-US" dirty="0">
                <a:latin typeface="Comic Sans MS" pitchFamily="2" charset="0"/>
              </a:rPr>
              <a:t>     </a:t>
            </a:r>
            <a:r>
              <a:rPr lang="zh-CN" altLang="en-US" dirty="0" smtClean="0">
                <a:latin typeface="Comic Sans MS" pitchFamily="2" charset="0"/>
              </a:rPr>
              <a:t>  通常</a:t>
            </a:r>
            <a:r>
              <a:rPr lang="zh-CN" altLang="en-US" dirty="0">
                <a:latin typeface="Comic Sans MS" pitchFamily="2" charset="0"/>
              </a:rPr>
              <a:t>把实现上述逻辑的电路称为</a:t>
            </a:r>
            <a:r>
              <a:rPr lang="zh-CN" altLang="en-US" dirty="0">
                <a:solidFill>
                  <a:srgbClr val="FF0000"/>
                </a:solidFill>
                <a:latin typeface="Comic Sans MS" pitchFamily="2" charset="0"/>
              </a:rPr>
              <a:t>进位生成</a:t>
            </a:r>
            <a:r>
              <a:rPr lang="en-US" altLang="zh-CN" dirty="0">
                <a:solidFill>
                  <a:srgbClr val="FF0000"/>
                </a:solidFill>
                <a:latin typeface="Comic Sans MS" pitchFamily="2" charset="0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Comic Sans MS" pitchFamily="2" charset="0"/>
              </a:rPr>
              <a:t>传递</a:t>
            </a:r>
            <a:r>
              <a:rPr lang="zh-CN" altLang="en-US" dirty="0" smtClean="0">
                <a:solidFill>
                  <a:srgbClr val="FF0000"/>
                </a:solidFill>
                <a:latin typeface="Comic Sans MS" pitchFamily="2" charset="0"/>
              </a:rPr>
              <a:t>部件</a:t>
            </a:r>
            <a:endParaRPr lang="en-US" altLang="zh-CN" dirty="0" smtClean="0">
              <a:solidFill>
                <a:srgbClr val="FF0000"/>
              </a:solidFill>
              <a:latin typeface="Comic Sans MS" pitchFamily="2" charset="0"/>
            </a:endParaRPr>
          </a:p>
          <a:p>
            <a:pPr lvl="1"/>
            <a:r>
              <a:rPr lang="zh-CN" altLang="en-US" dirty="0" smtClean="0">
                <a:latin typeface="Comic Sans MS" pitchFamily="2" charset="0"/>
              </a:rPr>
              <a:t>全</a:t>
            </a:r>
            <a:r>
              <a:rPr lang="zh-CN" altLang="en-US" dirty="0">
                <a:latin typeface="Comic Sans MS" pitchFamily="2" charset="0"/>
              </a:rPr>
              <a:t>加逻辑方程</a:t>
            </a:r>
            <a:r>
              <a:rPr lang="zh-CN" altLang="en-US" dirty="0" smtClean="0">
                <a:latin typeface="Comic Sans MS" pitchFamily="2" charset="0"/>
              </a:rPr>
              <a:t>：</a:t>
            </a:r>
            <a:r>
              <a:rPr lang="en-US" altLang="zh-CN" dirty="0" smtClean="0">
                <a:latin typeface="Comic Sans MS" pitchFamily="2" charset="0"/>
              </a:rPr>
              <a:t>Fi=Pi</a:t>
            </a:r>
            <a:r>
              <a:rPr lang="en-US" altLang="zh-CN" dirty="0">
                <a:latin typeface="Comic Sans MS" pitchFamily="2" charset="0"/>
              </a:rPr>
              <a:t>⊕</a:t>
            </a:r>
            <a:r>
              <a:rPr lang="en-US" altLang="zh-CN" dirty="0" smtClean="0">
                <a:latin typeface="Comic Sans MS" pitchFamily="2" charset="0"/>
              </a:rPr>
              <a:t>Ci-1   Ci=Gi+PiCi-1 </a:t>
            </a:r>
            <a:r>
              <a:rPr lang="en-US" altLang="zh-CN" dirty="0">
                <a:latin typeface="Comic Sans MS" pitchFamily="2" charset="0"/>
              </a:rPr>
              <a:t>(</a:t>
            </a:r>
            <a:r>
              <a:rPr lang="en-US" altLang="zh-CN" dirty="0" err="1">
                <a:latin typeface="Comic Sans MS" pitchFamily="2" charset="0"/>
              </a:rPr>
              <a:t>i</a:t>
            </a:r>
            <a:r>
              <a:rPr lang="en-US" altLang="zh-CN" dirty="0">
                <a:latin typeface="Comic Sans MS" pitchFamily="2" charset="0"/>
              </a:rPr>
              <a:t>=0,1,…n)</a:t>
            </a:r>
            <a:endParaRPr lang="en-US" altLang="zh-CN" dirty="0">
              <a:latin typeface="Comic Sans MS" pitchFamily="2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Comic Sans MS" pitchFamily="2" charset="0"/>
              </a:rPr>
              <a:t>    </a:t>
            </a:r>
            <a:r>
              <a:rPr lang="zh-CN" altLang="en-US" dirty="0">
                <a:latin typeface="Comic Sans MS" pitchFamily="2" charset="0"/>
              </a:rPr>
              <a:t>设</a:t>
            </a:r>
            <a:r>
              <a:rPr lang="en-US" altLang="zh-CN" dirty="0">
                <a:latin typeface="Comic Sans MS" pitchFamily="2" charset="0"/>
              </a:rPr>
              <a:t>n=4,</a:t>
            </a:r>
            <a:r>
              <a:rPr lang="zh-CN" altLang="en-US" dirty="0">
                <a:latin typeface="Comic Sans MS" pitchFamily="2" charset="0"/>
              </a:rPr>
              <a:t>则</a:t>
            </a:r>
            <a:r>
              <a:rPr lang="zh-CN" altLang="en-US" dirty="0" smtClean="0">
                <a:latin typeface="Comic Sans MS" pitchFamily="2" charset="0"/>
              </a:rPr>
              <a:t>： </a:t>
            </a:r>
            <a:r>
              <a:rPr lang="en-US" altLang="zh-CN" dirty="0" smtClean="0">
                <a:latin typeface="Comic Sans MS" pitchFamily="2" charset="0"/>
              </a:rPr>
              <a:t>C1=G1+P1C0 </a:t>
            </a:r>
            <a:endParaRPr lang="en-US" altLang="zh-CN" dirty="0">
              <a:latin typeface="Comic Sans MS" pitchFamily="2" charset="0"/>
            </a:endParaRPr>
          </a:p>
          <a:p>
            <a:pPr marL="457200" lvl="1" indent="0">
              <a:buNone/>
            </a:pPr>
            <a:r>
              <a:rPr lang="zh-CN" altLang="en-US" dirty="0">
                <a:latin typeface="Comic Sans MS" pitchFamily="2" charset="0"/>
              </a:rPr>
              <a:t>　　　　 　   </a:t>
            </a:r>
            <a:r>
              <a:rPr lang="en-US" altLang="zh-CN" dirty="0" smtClean="0">
                <a:latin typeface="Comic Sans MS" pitchFamily="2" charset="0"/>
              </a:rPr>
              <a:t>C2=G2+P2C1=G2+P2G1+P2P1C0</a:t>
            </a:r>
            <a:endParaRPr lang="en-US" altLang="zh-CN" dirty="0">
              <a:latin typeface="Comic Sans MS" pitchFamily="2" charset="0"/>
            </a:endParaRPr>
          </a:p>
          <a:p>
            <a:pPr marL="457200" lvl="1" indent="0">
              <a:buNone/>
            </a:pPr>
            <a:r>
              <a:rPr lang="en-US" altLang="zh-CN" dirty="0" smtClean="0">
                <a:latin typeface="Comic Sans MS" pitchFamily="2" charset="0"/>
              </a:rPr>
              <a:t>                     C3=G3+P3C2=G3+P3G2+P3P2G1+P3P2P1C0 </a:t>
            </a:r>
            <a:endParaRPr lang="en-US" altLang="zh-CN" dirty="0" smtClean="0">
              <a:latin typeface="Comic Sans MS" pitchFamily="2" charset="0"/>
            </a:endParaRPr>
          </a:p>
          <a:p>
            <a:pPr marL="457200" lvl="1" indent="0">
              <a:buNone/>
            </a:pPr>
            <a:r>
              <a:rPr lang="en-US" altLang="zh-CN" dirty="0" smtClean="0">
                <a:latin typeface="Comic Sans MS" pitchFamily="2" charset="0"/>
              </a:rPr>
              <a:t>C4=G4+P4C3=G4+P4G3+P4P3G2+P4P3P2G1+P4P3P2P1C0</a:t>
            </a:r>
            <a:endParaRPr lang="en-US" altLang="zh-CN" dirty="0" smtClean="0">
              <a:latin typeface="Comic Sans MS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229600" cy="774720"/>
          </a:xfrm>
        </p:spPr>
        <p:txBody>
          <a:bodyPr/>
          <a:lstStyle/>
          <a:p>
            <a:r>
              <a:rPr lang="en-US" altLang="zh-CN" dirty="0" smtClean="0">
                <a:latin typeface="Comic Sans MS" pitchFamily="2" charset="0"/>
              </a:rPr>
              <a:t>3.2</a:t>
            </a:r>
            <a:r>
              <a:rPr lang="zh-CN" altLang="en-US" dirty="0" smtClean="0">
                <a:latin typeface="Comic Sans MS" pitchFamily="2" charset="0"/>
              </a:rPr>
              <a:t> 基本运算部件</a:t>
            </a:r>
            <a:endParaRPr lang="zh-CN" altLang="en-US" dirty="0">
              <a:latin typeface="Comic Sans MS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64704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3.2.2</a:t>
            </a:r>
            <a:r>
              <a:rPr lang="zh-CN" altLang="en-US" dirty="0"/>
              <a:t> 并行（先行）</a:t>
            </a:r>
            <a:r>
              <a:rPr lang="zh-CN" altLang="en-US" dirty="0" smtClean="0"/>
              <a:t>进位加法器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0033CC"/>
                </a:solidFill>
              </a:rPr>
              <a:t>如何产生先行进位</a:t>
            </a:r>
            <a:r>
              <a:rPr lang="zh-CN" altLang="en-US" dirty="0" smtClean="0">
                <a:solidFill>
                  <a:srgbClr val="0033CC"/>
                </a:solidFill>
              </a:rPr>
              <a:t>？</a:t>
            </a:r>
            <a:endParaRPr lang="en-US" altLang="zh-CN" dirty="0" smtClean="0">
              <a:solidFill>
                <a:srgbClr val="0033CC"/>
              </a:solidFill>
            </a:endParaRPr>
          </a:p>
          <a:p>
            <a:pPr lvl="1"/>
            <a:r>
              <a:rPr lang="zh-CN" altLang="en-US" dirty="0" smtClean="0">
                <a:latin typeface="Comic Sans MS" pitchFamily="2" charset="0"/>
              </a:rPr>
              <a:t>由上式可知：</a:t>
            </a:r>
            <a:endParaRPr lang="en-US" altLang="zh-CN" dirty="0" smtClean="0">
              <a:latin typeface="Comic Sans MS" pitchFamily="2" charset="0"/>
            </a:endParaRPr>
          </a:p>
          <a:p>
            <a:pPr lvl="2"/>
            <a:r>
              <a:rPr lang="zh-CN" altLang="en-US" dirty="0" smtClean="0">
                <a:latin typeface="Comic Sans MS" pitchFamily="2" charset="0"/>
              </a:rPr>
              <a:t> 各进位之间无等待，相互独立并同时产生</a:t>
            </a:r>
            <a:endParaRPr lang="zh-CN" altLang="en-US" dirty="0" smtClean="0">
              <a:latin typeface="Comic Sans MS" pitchFamily="2" charset="0"/>
            </a:endParaRPr>
          </a:p>
          <a:p>
            <a:pPr marL="457200" lvl="1" indent="0">
              <a:buNone/>
            </a:pPr>
            <a:r>
              <a:rPr lang="zh-CN" altLang="en-US" dirty="0" smtClean="0">
                <a:latin typeface="Comic Sans MS" pitchFamily="2" charset="0"/>
              </a:rPr>
              <a:t>        通常把实现上述逻辑的电路称为</a:t>
            </a:r>
            <a:r>
              <a:rPr lang="en-US" altLang="zh-CN" dirty="0" smtClean="0">
                <a:solidFill>
                  <a:srgbClr val="FF0000"/>
                </a:solidFill>
                <a:latin typeface="Comic Sans MS" pitchFamily="2" charset="0"/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  <a:latin typeface="Comic Sans MS" pitchFamily="2" charset="0"/>
              </a:rPr>
              <a:t>位先行进位（或超前进位）部件（</a:t>
            </a:r>
            <a:r>
              <a:rPr lang="en-US" altLang="zh-CN" dirty="0">
                <a:solidFill>
                  <a:srgbClr val="FF0000"/>
                </a:solidFill>
                <a:latin typeface="Comic Sans MS" pitchFamily="2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Comic Sans MS" pitchFamily="2" charset="0"/>
              </a:rPr>
              <a:t>CLA </a:t>
            </a:r>
            <a:r>
              <a:rPr lang="zh-CN" altLang="en-US" dirty="0" smtClean="0">
                <a:solidFill>
                  <a:srgbClr val="FF0000"/>
                </a:solidFill>
                <a:latin typeface="Comic Sans MS" pitchFamily="2" charset="0"/>
              </a:rPr>
              <a:t>部件）</a:t>
            </a:r>
            <a:endParaRPr lang="zh-CN" altLang="en-US" dirty="0" smtClean="0">
              <a:solidFill>
                <a:srgbClr val="FF0000"/>
              </a:solidFill>
              <a:latin typeface="Comic Sans MS" pitchFamily="2" charset="0"/>
            </a:endParaRPr>
          </a:p>
          <a:p>
            <a:pPr lvl="2"/>
            <a:r>
              <a:rPr lang="zh-CN" altLang="en-US" dirty="0">
                <a:latin typeface="Comic Sans MS" pitchFamily="2" charset="0"/>
              </a:rPr>
              <a:t> </a:t>
            </a:r>
            <a:r>
              <a:rPr lang="zh-CN" altLang="en-US" dirty="0" smtClean="0">
                <a:latin typeface="Comic Sans MS" pitchFamily="2" charset="0"/>
              </a:rPr>
              <a:t>由此</a:t>
            </a:r>
            <a:r>
              <a:rPr lang="zh-CN" altLang="en-US" dirty="0">
                <a:latin typeface="Comic Sans MS" pitchFamily="2" charset="0"/>
              </a:rPr>
              <a:t>，</a:t>
            </a:r>
            <a:r>
              <a:rPr lang="zh-CN" altLang="en-US" dirty="0" smtClean="0">
                <a:latin typeface="Comic Sans MS" pitchFamily="2" charset="0"/>
              </a:rPr>
              <a:t>根据</a:t>
            </a:r>
            <a:r>
              <a:rPr lang="en-US" altLang="zh-CN" dirty="0" smtClean="0">
                <a:latin typeface="Comic Sans MS" pitchFamily="2" charset="0"/>
              </a:rPr>
              <a:t>Fi=Pi</a:t>
            </a:r>
            <a:r>
              <a:rPr lang="en-US" altLang="zh-CN" dirty="0">
                <a:latin typeface="Comic Sans MS" pitchFamily="2" charset="0"/>
              </a:rPr>
              <a:t>⊕</a:t>
            </a:r>
            <a:r>
              <a:rPr lang="en-US" altLang="zh-CN" dirty="0" smtClean="0">
                <a:latin typeface="Comic Sans MS" pitchFamily="2" charset="0"/>
              </a:rPr>
              <a:t>Ci-1 </a:t>
            </a:r>
            <a:r>
              <a:rPr lang="zh-CN" altLang="en-US" dirty="0">
                <a:latin typeface="Comic Sans MS" pitchFamily="2" charset="0"/>
              </a:rPr>
              <a:t>，可并行求出各位</a:t>
            </a:r>
            <a:r>
              <a:rPr lang="zh-CN" altLang="en-US" dirty="0" smtClean="0">
                <a:latin typeface="Comic Sans MS" pitchFamily="2" charset="0"/>
              </a:rPr>
              <a:t>和</a:t>
            </a:r>
            <a:endParaRPr lang="zh-CN" altLang="en-US" dirty="0">
              <a:latin typeface="Comic Sans MS" pitchFamily="2" charset="0"/>
            </a:endParaRPr>
          </a:p>
          <a:p>
            <a:pPr marL="457200" lvl="1" indent="0">
              <a:buNone/>
            </a:pPr>
            <a:r>
              <a:rPr lang="zh-CN" altLang="en-US" dirty="0" smtClean="0">
                <a:latin typeface="Comic Sans MS" pitchFamily="2" charset="0"/>
              </a:rPr>
              <a:t>            通常把实现</a:t>
            </a:r>
            <a:r>
              <a:rPr lang="en-US" altLang="zh-CN" dirty="0" smtClean="0">
                <a:latin typeface="Comic Sans MS" pitchFamily="2" charset="0"/>
              </a:rPr>
              <a:t>Fi=Pi⊕Ci-1</a:t>
            </a:r>
            <a:r>
              <a:rPr lang="zh-CN" altLang="en-US" dirty="0" smtClean="0">
                <a:latin typeface="Comic Sans MS" pitchFamily="2" charset="0"/>
              </a:rPr>
              <a:t>的电路称为</a:t>
            </a:r>
            <a:r>
              <a:rPr lang="zh-CN" altLang="en-US" dirty="0" smtClean="0">
                <a:solidFill>
                  <a:srgbClr val="FF0000"/>
                </a:solidFill>
                <a:latin typeface="Comic Sans MS" pitchFamily="2" charset="0"/>
              </a:rPr>
              <a:t>求和部件</a:t>
            </a:r>
            <a:endParaRPr lang="zh-CN" altLang="en-US" dirty="0" smtClean="0">
              <a:solidFill>
                <a:srgbClr val="FF0000"/>
              </a:solidFill>
              <a:latin typeface="Comic Sans MS" pitchFamily="2" charset="0"/>
            </a:endParaRPr>
          </a:p>
          <a:p>
            <a:pPr marL="457200" lvl="1" indent="0">
              <a:buNone/>
            </a:pPr>
            <a:r>
              <a:rPr lang="zh-CN" altLang="en-US" dirty="0" smtClean="0">
                <a:latin typeface="Comic Sans MS" pitchFamily="2" charset="0"/>
              </a:rPr>
              <a:t>         </a:t>
            </a:r>
            <a:endParaRPr lang="en-US" altLang="zh-CN" dirty="0" smtClean="0">
              <a:latin typeface="Comic Sans MS" pitchFamily="2" charset="0"/>
            </a:endParaRPr>
          </a:p>
          <a:p>
            <a:pPr marL="457200" lvl="1" indent="0">
              <a:buNone/>
            </a:pPr>
            <a:r>
              <a:rPr lang="en-US" altLang="zh-CN" sz="2400" dirty="0" smtClean="0">
                <a:latin typeface="Comic Sans MS" pitchFamily="2" charset="0"/>
              </a:rPr>
              <a:t>CLA</a:t>
            </a:r>
            <a:r>
              <a:rPr lang="zh-CN" altLang="en-US" sz="2400" dirty="0" smtClean="0">
                <a:latin typeface="Comic Sans MS" pitchFamily="2" charset="0"/>
              </a:rPr>
              <a:t>加法器由</a:t>
            </a:r>
            <a:r>
              <a:rPr lang="zh-CN" altLang="en-US" sz="2400" dirty="0" smtClean="0">
                <a:solidFill>
                  <a:srgbClr val="009242"/>
                </a:solidFill>
                <a:latin typeface="Comic Sans MS" pitchFamily="2" charset="0"/>
              </a:rPr>
              <a:t>“进位生成</a:t>
            </a:r>
            <a:r>
              <a:rPr lang="en-US" altLang="zh-CN" sz="2400" dirty="0" smtClean="0">
                <a:solidFill>
                  <a:srgbClr val="009242"/>
                </a:solidFill>
                <a:latin typeface="Comic Sans MS" pitchFamily="2" charset="0"/>
              </a:rPr>
              <a:t>/</a:t>
            </a:r>
            <a:r>
              <a:rPr lang="zh-CN" altLang="en-US" sz="2400" dirty="0" smtClean="0">
                <a:solidFill>
                  <a:srgbClr val="009242"/>
                </a:solidFill>
                <a:latin typeface="Comic Sans MS" pitchFamily="2" charset="0"/>
              </a:rPr>
              <a:t>传递部件”</a:t>
            </a:r>
            <a:r>
              <a:rPr lang="zh-CN" altLang="en-US" sz="2400" dirty="0" smtClean="0">
                <a:latin typeface="Comic Sans MS" pitchFamily="2" charset="0"/>
              </a:rPr>
              <a:t>、</a:t>
            </a:r>
            <a:r>
              <a:rPr lang="zh-CN" altLang="en-US" sz="2400" dirty="0" smtClean="0">
                <a:solidFill>
                  <a:srgbClr val="009242"/>
                </a:solidFill>
                <a:latin typeface="Comic Sans MS" pitchFamily="2" charset="0"/>
              </a:rPr>
              <a:t>“</a:t>
            </a:r>
            <a:r>
              <a:rPr lang="en-US" altLang="zh-CN" sz="2400" dirty="0" smtClean="0">
                <a:solidFill>
                  <a:srgbClr val="009242"/>
                </a:solidFill>
                <a:latin typeface="Comic Sans MS" pitchFamily="2" charset="0"/>
              </a:rPr>
              <a:t>CLA</a:t>
            </a:r>
            <a:r>
              <a:rPr lang="zh-CN" altLang="en-US" sz="2400" dirty="0" smtClean="0">
                <a:solidFill>
                  <a:srgbClr val="009242"/>
                </a:solidFill>
                <a:latin typeface="Comic Sans MS" pitchFamily="2" charset="0"/>
              </a:rPr>
              <a:t>部件”</a:t>
            </a:r>
            <a:r>
              <a:rPr lang="zh-CN" altLang="en-US" sz="2400" dirty="0" smtClean="0">
                <a:latin typeface="Comic Sans MS" pitchFamily="2" charset="0"/>
              </a:rPr>
              <a:t>和</a:t>
            </a:r>
            <a:r>
              <a:rPr lang="zh-CN" altLang="en-US" sz="2400" dirty="0" smtClean="0">
                <a:solidFill>
                  <a:srgbClr val="009242"/>
                </a:solidFill>
                <a:latin typeface="Comic Sans MS" pitchFamily="2" charset="0"/>
              </a:rPr>
              <a:t>“求和部件”</a:t>
            </a:r>
            <a:r>
              <a:rPr lang="zh-CN" altLang="en-US" sz="2400" dirty="0" smtClean="0">
                <a:latin typeface="Comic Sans MS" pitchFamily="2" charset="0"/>
              </a:rPr>
              <a:t>构成。</a:t>
            </a:r>
            <a:endParaRPr lang="zh-CN" altLang="en-US" sz="2400" dirty="0">
              <a:latin typeface="Comic Sans MS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816" y="49115"/>
            <a:ext cx="8229600" cy="646719"/>
          </a:xfrm>
        </p:spPr>
        <p:txBody>
          <a:bodyPr/>
          <a:lstStyle/>
          <a:p>
            <a:r>
              <a:rPr lang="en-US" altLang="zh-CN" dirty="0" smtClean="0"/>
              <a:t>3.2</a:t>
            </a:r>
            <a:r>
              <a:rPr lang="zh-CN" altLang="en-US" dirty="0" smtClean="0"/>
              <a:t> 基本运算部件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3.2.2</a:t>
            </a:r>
            <a:r>
              <a:rPr lang="zh-CN" altLang="en-US" dirty="0"/>
              <a:t> </a:t>
            </a:r>
            <a:r>
              <a:rPr lang="zh-CN" altLang="en-US" dirty="0" smtClean="0"/>
              <a:t>并行（先行）进位加法器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/>
          </a:p>
        </p:txBody>
      </p:sp>
      <p:grpSp>
        <p:nvGrpSpPr>
          <p:cNvPr id="78" name="组合 77"/>
          <p:cNvGrpSpPr/>
          <p:nvPr/>
        </p:nvGrpSpPr>
        <p:grpSpPr>
          <a:xfrm>
            <a:off x="279400" y="1098074"/>
            <a:ext cx="8037016" cy="4860930"/>
            <a:chOff x="279400" y="764704"/>
            <a:chExt cx="8767710" cy="5194300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1600200" y="1526704"/>
              <a:ext cx="52451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400" b="0" dirty="0">
                  <a:solidFill>
                    <a:srgbClr val="0033CC"/>
                  </a:solidFill>
                  <a:latin typeface="微软雅黑" pitchFamily="34" charset="-122"/>
                  <a:ea typeface="微软雅黑" pitchFamily="34" charset="-122"/>
                </a:rPr>
                <a:t>进位生成/传递部件</a:t>
              </a:r>
              <a:endParaRPr lang="zh-CN" altLang="en-US" sz="2400" b="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2082800" y="1183804"/>
              <a:ext cx="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 flipV="1">
              <a:off x="2311400" y="1336204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3340100" y="1183804"/>
              <a:ext cx="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1790699" y="764704"/>
              <a:ext cx="711200" cy="493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 dirty="0" smtClean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2400" b="0" baseline="-2000" dirty="0" smtClean="0">
                  <a:latin typeface="微软雅黑" pitchFamily="34" charset="-122"/>
                  <a:ea typeface="微软雅黑" pitchFamily="34" charset="-122"/>
                </a:rPr>
                <a:t>7</a:t>
              </a:r>
              <a:endParaRPr lang="en-US" altLang="zh-CN" sz="2400" b="0" baseline="-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4889500" y="1183804"/>
              <a:ext cx="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5118100" y="1336204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6146800" y="1183804"/>
              <a:ext cx="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4597400" y="764704"/>
              <a:ext cx="5461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 dirty="0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2400" b="0" baseline="-2000" dirty="0">
                  <a:latin typeface="微软雅黑" pitchFamily="34" charset="-122"/>
                  <a:ea typeface="微软雅黑" pitchFamily="34" charset="-122"/>
                </a:rPr>
                <a:t>7</a:t>
              </a:r>
              <a:endParaRPr lang="en-US" altLang="zh-CN" sz="2400" b="0" baseline="-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1854200" y="1996604"/>
              <a:ext cx="0" cy="1384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V="1">
              <a:off x="2006600" y="2606204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3035300" y="1996604"/>
              <a:ext cx="0" cy="1384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1816100" y="2060104"/>
              <a:ext cx="5461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sz="2400" b="0" baseline="-2000">
                  <a:latin typeface="微软雅黑" pitchFamily="34" charset="-122"/>
                  <a:ea typeface="微软雅黑" pitchFamily="34" charset="-122"/>
                </a:rPr>
                <a:t>7</a:t>
              </a:r>
              <a:endParaRPr lang="en-US" altLang="zh-CN" sz="2400" b="0" baseline="-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2997200" y="2047404"/>
              <a:ext cx="5461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sz="2400" b="0" baseline="-2000"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2400" b="0" baseline="-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H="1">
              <a:off x="3505200" y="1996604"/>
              <a:ext cx="0" cy="139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3467100" y="2047404"/>
              <a:ext cx="5461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sz="2400" b="0" baseline="-2000">
                  <a:latin typeface="微软雅黑" pitchFamily="34" charset="-122"/>
                  <a:ea typeface="微软雅黑" pitchFamily="34" charset="-122"/>
                </a:rPr>
                <a:t>0</a:t>
              </a:r>
              <a:endParaRPr lang="en-US" altLang="zh-CN" sz="2400" b="0" baseline="-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4699000" y="2009304"/>
              <a:ext cx="0" cy="1384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V="1">
              <a:off x="4902200" y="2898304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5956300" y="2009304"/>
              <a:ext cx="0" cy="139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4737100" y="2072804"/>
              <a:ext cx="647701" cy="493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 dirty="0">
                  <a:latin typeface="微软雅黑" pitchFamily="34" charset="-122"/>
                  <a:ea typeface="微软雅黑" pitchFamily="34" charset="-122"/>
                </a:rPr>
                <a:t>G</a:t>
              </a:r>
              <a:r>
                <a:rPr lang="en-US" altLang="zh-CN" sz="2400" b="0" baseline="-2000" dirty="0">
                  <a:latin typeface="微软雅黑" pitchFamily="34" charset="-122"/>
                  <a:ea typeface="微软雅黑" pitchFamily="34" charset="-122"/>
                </a:rPr>
                <a:t>7</a:t>
              </a:r>
              <a:endParaRPr lang="en-US" altLang="zh-CN" sz="2400" b="0" baseline="-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5816599" y="2060104"/>
              <a:ext cx="647700" cy="493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 dirty="0">
                  <a:latin typeface="微软雅黑" pitchFamily="34" charset="-122"/>
                  <a:ea typeface="微软雅黑" pitchFamily="34" charset="-122"/>
                </a:rPr>
                <a:t>G</a:t>
              </a:r>
              <a:r>
                <a:rPr lang="en-US" altLang="zh-CN" sz="2400" b="0" baseline="-2000" dirty="0"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2400" b="0" baseline="-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6426200" y="2009304"/>
              <a:ext cx="0" cy="139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6388100" y="2060104"/>
              <a:ext cx="622300" cy="493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 dirty="0">
                  <a:latin typeface="微软雅黑" pitchFamily="34" charset="-122"/>
                  <a:ea typeface="微软雅黑" pitchFamily="34" charset="-122"/>
                </a:rPr>
                <a:t>G</a:t>
              </a:r>
              <a:r>
                <a:rPr lang="en-US" altLang="zh-CN" sz="2400" b="0" baseline="-2000" dirty="0">
                  <a:latin typeface="微软雅黑" pitchFamily="34" charset="-122"/>
                  <a:ea typeface="微软雅黑" pitchFamily="34" charset="-122"/>
                </a:rPr>
                <a:t>0</a:t>
              </a:r>
              <a:endParaRPr lang="en-US" altLang="zh-CN" sz="2400" b="0" baseline="-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1587500" y="3393604"/>
              <a:ext cx="52451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400" b="0" dirty="0">
                  <a:solidFill>
                    <a:srgbClr val="0033CC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r>
                <a:rPr lang="zh-CN" altLang="en-US" sz="2400" b="0">
                  <a:solidFill>
                    <a:srgbClr val="0033CC"/>
                  </a:solidFill>
                  <a:latin typeface="微软雅黑" pitchFamily="34" charset="-122"/>
                  <a:ea typeface="微软雅黑" pitchFamily="34" charset="-122"/>
                </a:rPr>
                <a:t>位 </a:t>
              </a:r>
              <a:r>
                <a:rPr lang="en-US" altLang="zh-CN" sz="2400" b="0" smtClean="0">
                  <a:solidFill>
                    <a:srgbClr val="0033CC"/>
                  </a:solidFill>
                  <a:latin typeface="微软雅黑" pitchFamily="34" charset="-122"/>
                  <a:ea typeface="微软雅黑" pitchFamily="34" charset="-122"/>
                </a:rPr>
                <a:t>CLA</a:t>
              </a:r>
              <a:r>
                <a:rPr lang="zh-CN" altLang="en-US" sz="2400" b="0" smtClean="0">
                  <a:solidFill>
                    <a:srgbClr val="0033CC"/>
                  </a:solidFill>
                  <a:latin typeface="微软雅黑" pitchFamily="34" charset="-122"/>
                  <a:ea typeface="微软雅黑" pitchFamily="34" charset="-122"/>
                </a:rPr>
                <a:t>部件</a:t>
              </a:r>
              <a:endParaRPr lang="zh-CN" altLang="en-US" sz="2400" b="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 flipH="1">
              <a:off x="6832600" y="3609504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7289800" y="3558704"/>
              <a:ext cx="749300" cy="493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2400" b="0" baseline="-2000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en-US" altLang="zh-CN" sz="2400" b="0" baseline="-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1651000" y="4689004"/>
              <a:ext cx="52451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400" b="0">
                  <a:solidFill>
                    <a:srgbClr val="0033CC"/>
                  </a:solidFill>
                  <a:latin typeface="微软雅黑" pitchFamily="34" charset="-122"/>
                  <a:ea typeface="微软雅黑" pitchFamily="34" charset="-122"/>
                </a:rPr>
                <a:t>求和部件</a:t>
              </a:r>
              <a:endParaRPr lang="zh-CN" altLang="en-US" sz="2400" b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2540000" y="3863504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2019300" y="4282604"/>
              <a:ext cx="5461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sz="2400" b="0" baseline="-2000">
                  <a:latin typeface="微软雅黑" pitchFamily="34" charset="-122"/>
                  <a:ea typeface="微软雅黑" pitchFamily="34" charset="-122"/>
                </a:rPr>
                <a:t>7</a:t>
              </a:r>
              <a:endParaRPr lang="en-US" altLang="zh-CN" sz="2400" b="0" baseline="-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5181600" y="4282604"/>
              <a:ext cx="5461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sz="2400" b="0" baseline="-2000"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2400" b="0" baseline="-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6032500" y="4269904"/>
              <a:ext cx="5461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sz="2400" b="0" baseline="-2000">
                  <a:latin typeface="微软雅黑" pitchFamily="34" charset="-122"/>
                  <a:ea typeface="微软雅黑" pitchFamily="34" charset="-122"/>
                </a:rPr>
                <a:t>0</a:t>
              </a:r>
              <a:endParaRPr lang="en-US" altLang="zh-CN" sz="2400" b="0" baseline="-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 Box 36"/>
            <p:cNvSpPr txBox="1">
              <a:spLocks noChangeArrowheads="1"/>
            </p:cNvSpPr>
            <p:nvPr/>
          </p:nvSpPr>
          <p:spPr bwMode="auto">
            <a:xfrm>
              <a:off x="6464300" y="4282604"/>
              <a:ext cx="659289" cy="493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 dirty="0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2400" b="0" baseline="-2000" dirty="0">
                  <a:latin typeface="微软雅黑" pitchFamily="34" charset="-122"/>
                  <a:ea typeface="微软雅黑" pitchFamily="34" charset="-122"/>
                </a:rPr>
                <a:t>0</a:t>
              </a:r>
              <a:endParaRPr lang="en-US" altLang="zh-CN" sz="2400" b="0" baseline="-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5537202" y="4282604"/>
              <a:ext cx="622298" cy="493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 dirty="0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2400" b="0" baseline="-2000" dirty="0"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2400" b="0" baseline="-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5676900" y="3876204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 flipH="1">
              <a:off x="7200900" y="3609504"/>
              <a:ext cx="0" cy="55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6502400" y="4155604"/>
              <a:ext cx="71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6502400" y="4168304"/>
              <a:ext cx="0" cy="520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 flipH="1">
              <a:off x="1397000" y="3038004"/>
              <a:ext cx="210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1409700" y="3038004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1409700" y="4155604"/>
              <a:ext cx="4699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6108700" y="415560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auto">
            <a:xfrm>
              <a:off x="3467100" y="2999904"/>
              <a:ext cx="63500" cy="635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auto">
            <a:xfrm>
              <a:off x="7175500" y="3571404"/>
              <a:ext cx="63500" cy="635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 flipH="1" flipV="1">
              <a:off x="1155700" y="2872904"/>
              <a:ext cx="187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auto">
            <a:xfrm>
              <a:off x="3009900" y="2834804"/>
              <a:ext cx="63500" cy="635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 flipH="1">
              <a:off x="1168400" y="2872904"/>
              <a:ext cx="0" cy="1460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>
              <a:off x="1168400" y="4333404"/>
              <a:ext cx="406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5219700" y="4333404"/>
              <a:ext cx="0" cy="355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 flipH="1">
              <a:off x="952500" y="2631604"/>
              <a:ext cx="901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>
              <a:off x="965200" y="2631604"/>
              <a:ext cx="0" cy="1854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>
              <a:off x="965200" y="4485804"/>
              <a:ext cx="1092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Line 56"/>
            <p:cNvSpPr>
              <a:spLocks noChangeShapeType="1"/>
            </p:cNvSpPr>
            <p:nvPr/>
          </p:nvSpPr>
          <p:spPr bwMode="auto">
            <a:xfrm>
              <a:off x="2044700" y="4485804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auto">
            <a:xfrm>
              <a:off x="1828800" y="2606204"/>
              <a:ext cx="63500" cy="635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Text Box 58"/>
            <p:cNvSpPr txBox="1">
              <a:spLocks noChangeArrowheads="1"/>
            </p:cNvSpPr>
            <p:nvPr/>
          </p:nvSpPr>
          <p:spPr bwMode="auto">
            <a:xfrm>
              <a:off x="2501900" y="4282604"/>
              <a:ext cx="619933" cy="493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2400" b="0" baseline="-2000">
                  <a:latin typeface="微软雅黑" pitchFamily="34" charset="-122"/>
                  <a:ea typeface="微软雅黑" pitchFamily="34" charset="-122"/>
                </a:rPr>
                <a:t>7</a:t>
              </a:r>
              <a:endParaRPr lang="en-US" altLang="zh-CN" sz="2400" b="0" baseline="-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Line 59"/>
            <p:cNvSpPr>
              <a:spLocks noChangeShapeType="1"/>
            </p:cNvSpPr>
            <p:nvPr/>
          </p:nvSpPr>
          <p:spPr bwMode="auto">
            <a:xfrm>
              <a:off x="1841500" y="3863504"/>
              <a:ext cx="0" cy="165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Line 60"/>
            <p:cNvSpPr>
              <a:spLocks noChangeShapeType="1"/>
            </p:cNvSpPr>
            <p:nvPr/>
          </p:nvSpPr>
          <p:spPr bwMode="auto">
            <a:xfrm flipH="1">
              <a:off x="685800" y="4015904"/>
              <a:ext cx="1155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Text Box 61"/>
            <p:cNvSpPr txBox="1">
              <a:spLocks noChangeArrowheads="1"/>
            </p:cNvSpPr>
            <p:nvPr/>
          </p:nvSpPr>
          <p:spPr bwMode="auto">
            <a:xfrm>
              <a:off x="279400" y="3952405"/>
              <a:ext cx="609602" cy="493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2400" b="0" baseline="-2000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endParaRPr lang="en-US" altLang="zh-CN" sz="2400" b="0" baseline="-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Line 62"/>
            <p:cNvSpPr>
              <a:spLocks noChangeShapeType="1"/>
            </p:cNvSpPr>
            <p:nvPr/>
          </p:nvSpPr>
          <p:spPr bwMode="auto">
            <a:xfrm>
              <a:off x="6362700" y="5158904"/>
              <a:ext cx="0" cy="40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Line 63"/>
            <p:cNvSpPr>
              <a:spLocks noChangeShapeType="1"/>
            </p:cNvSpPr>
            <p:nvPr/>
          </p:nvSpPr>
          <p:spPr bwMode="auto">
            <a:xfrm>
              <a:off x="5461000" y="5158904"/>
              <a:ext cx="0" cy="40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Line 64"/>
            <p:cNvSpPr>
              <a:spLocks noChangeShapeType="1"/>
            </p:cNvSpPr>
            <p:nvPr/>
          </p:nvSpPr>
          <p:spPr bwMode="auto">
            <a:xfrm>
              <a:off x="2336800" y="5158904"/>
              <a:ext cx="0" cy="40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Text Box 65"/>
            <p:cNvSpPr txBox="1">
              <a:spLocks noChangeArrowheads="1"/>
            </p:cNvSpPr>
            <p:nvPr/>
          </p:nvSpPr>
          <p:spPr bwMode="auto">
            <a:xfrm>
              <a:off x="2095500" y="5501804"/>
              <a:ext cx="5461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latin typeface="微软雅黑" pitchFamily="34" charset="-122"/>
                  <a:ea typeface="微软雅黑" pitchFamily="34" charset="-122"/>
                </a:rPr>
                <a:t>S</a:t>
              </a:r>
              <a:r>
                <a:rPr lang="en-US" altLang="zh-CN" sz="2400" b="0" baseline="-2000">
                  <a:latin typeface="微软雅黑" pitchFamily="34" charset="-122"/>
                  <a:ea typeface="微软雅黑" pitchFamily="34" charset="-122"/>
                </a:rPr>
                <a:t>7</a:t>
              </a:r>
              <a:endParaRPr lang="en-US" altLang="zh-CN" sz="2400" b="0" baseline="-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Text Box 66"/>
            <p:cNvSpPr txBox="1">
              <a:spLocks noChangeArrowheads="1"/>
            </p:cNvSpPr>
            <p:nvPr/>
          </p:nvSpPr>
          <p:spPr bwMode="auto">
            <a:xfrm>
              <a:off x="6134100" y="5501804"/>
              <a:ext cx="5461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 dirty="0">
                  <a:latin typeface="微软雅黑" pitchFamily="34" charset="-122"/>
                  <a:ea typeface="微软雅黑" pitchFamily="34" charset="-122"/>
                </a:rPr>
                <a:t>S</a:t>
              </a:r>
              <a:r>
                <a:rPr lang="en-US" altLang="zh-CN" sz="2400" b="0" baseline="-2000" dirty="0">
                  <a:latin typeface="微软雅黑" pitchFamily="34" charset="-122"/>
                  <a:ea typeface="微软雅黑" pitchFamily="34" charset="-122"/>
                </a:rPr>
                <a:t>0</a:t>
              </a:r>
              <a:endParaRPr lang="en-US" altLang="zh-CN" sz="2400" b="0" baseline="-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Text Box 67"/>
            <p:cNvSpPr txBox="1">
              <a:spLocks noChangeArrowheads="1"/>
            </p:cNvSpPr>
            <p:nvPr/>
          </p:nvSpPr>
          <p:spPr bwMode="auto">
            <a:xfrm>
              <a:off x="5207000" y="5501804"/>
              <a:ext cx="5461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latin typeface="微软雅黑" pitchFamily="34" charset="-122"/>
                  <a:ea typeface="微软雅黑" pitchFamily="34" charset="-122"/>
                </a:rPr>
                <a:t>S</a:t>
              </a:r>
              <a:r>
                <a:rPr lang="en-US" altLang="zh-CN" sz="2400" b="0" baseline="-2000"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2400" b="0" baseline="-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Line 68"/>
            <p:cNvSpPr>
              <a:spLocks noChangeShapeType="1"/>
            </p:cNvSpPr>
            <p:nvPr/>
          </p:nvSpPr>
          <p:spPr bwMode="auto">
            <a:xfrm flipV="1">
              <a:off x="3543300" y="5451004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Line 69"/>
            <p:cNvSpPr>
              <a:spLocks noChangeShapeType="1"/>
            </p:cNvSpPr>
            <p:nvPr/>
          </p:nvSpPr>
          <p:spPr bwMode="auto">
            <a:xfrm>
              <a:off x="7023100" y="1742604"/>
              <a:ext cx="1282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 Box 70"/>
            <p:cNvSpPr txBox="1">
              <a:spLocks noChangeArrowheads="1"/>
            </p:cNvSpPr>
            <p:nvPr/>
          </p:nvSpPr>
          <p:spPr bwMode="auto">
            <a:xfrm>
              <a:off x="7142110" y="1793404"/>
              <a:ext cx="1905000" cy="493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400" b="0" dirty="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2400" b="0" dirty="0" smtClean="0"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2400" b="0" dirty="0" smtClean="0">
                  <a:latin typeface="微软雅黑" pitchFamily="34" charset="-122"/>
                  <a:ea typeface="微软雅黑" pitchFamily="34" charset="-122"/>
                </a:rPr>
                <a:t>1ty</a:t>
              </a:r>
              <a:endParaRPr lang="en-US" altLang="zh-CN" sz="2400" b="0" baseline="-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Text Box 71"/>
            <p:cNvSpPr txBox="1">
              <a:spLocks noChangeArrowheads="1"/>
            </p:cNvSpPr>
            <p:nvPr/>
          </p:nvSpPr>
          <p:spPr bwMode="auto">
            <a:xfrm>
              <a:off x="7962899" y="3571404"/>
              <a:ext cx="927101" cy="493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 dirty="0">
                  <a:latin typeface="微软雅黑" pitchFamily="34" charset="-122"/>
                  <a:ea typeface="微软雅黑" pitchFamily="34" charset="-122"/>
                </a:rPr>
                <a:t>2ty</a:t>
              </a:r>
              <a:endParaRPr lang="en-US" altLang="zh-CN" sz="2400" b="0" baseline="-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Line 72"/>
            <p:cNvSpPr>
              <a:spLocks noChangeShapeType="1"/>
            </p:cNvSpPr>
            <p:nvPr/>
          </p:nvSpPr>
          <p:spPr bwMode="auto">
            <a:xfrm>
              <a:off x="7175500" y="3609504"/>
              <a:ext cx="1282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Line 73"/>
            <p:cNvSpPr>
              <a:spLocks noChangeShapeType="1"/>
            </p:cNvSpPr>
            <p:nvPr/>
          </p:nvSpPr>
          <p:spPr bwMode="auto">
            <a:xfrm>
              <a:off x="7073900" y="4892204"/>
              <a:ext cx="1282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Text Box 74"/>
            <p:cNvSpPr txBox="1">
              <a:spLocks noChangeArrowheads="1"/>
            </p:cNvSpPr>
            <p:nvPr/>
          </p:nvSpPr>
          <p:spPr bwMode="auto">
            <a:xfrm>
              <a:off x="7962899" y="4943004"/>
              <a:ext cx="825501" cy="493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 dirty="0">
                  <a:latin typeface="微软雅黑" pitchFamily="34" charset="-122"/>
                  <a:ea typeface="微软雅黑" pitchFamily="34" charset="-122"/>
                </a:rPr>
                <a:t>3ty</a:t>
              </a:r>
              <a:endParaRPr lang="en-US" altLang="zh-CN" sz="2400" b="0" baseline="-2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7" name="Text Box 75"/>
          <p:cNvSpPr txBox="1">
            <a:spLocks noChangeArrowheads="1"/>
          </p:cNvSpPr>
          <p:nvPr/>
        </p:nvSpPr>
        <p:spPr bwMode="auto">
          <a:xfrm>
            <a:off x="908537" y="5949280"/>
            <a:ext cx="755189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和的总延迟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2+3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6ty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进位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的延迟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3ty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Text Box 75"/>
          <p:cNvSpPr txBox="1">
            <a:spLocks noChangeArrowheads="1"/>
          </p:cNvSpPr>
          <p:nvPr/>
        </p:nvSpPr>
        <p:spPr bwMode="auto">
          <a:xfrm>
            <a:off x="6231164" y="791390"/>
            <a:ext cx="28463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位并行进位加法器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Text Box 7"/>
          <p:cNvSpPr txBox="1">
            <a:spLocks noChangeArrowheads="1"/>
          </p:cNvSpPr>
          <p:nvPr/>
        </p:nvSpPr>
        <p:spPr bwMode="auto">
          <a:xfrm>
            <a:off x="2788678" y="1079787"/>
            <a:ext cx="6519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400" b="0" baseline="-2000" dirty="0">
                <a:latin typeface="微软雅黑" pitchFamily="34" charset="-122"/>
                <a:ea typeface="微软雅黑" pitchFamily="34" charset="-122"/>
              </a:rPr>
              <a:t>0</a:t>
            </a:r>
            <a:endParaRPr lang="en-US" altLang="zh-CN" sz="2400" b="0" baseline="-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 Box 12"/>
          <p:cNvSpPr txBox="1">
            <a:spLocks noChangeArrowheads="1"/>
          </p:cNvSpPr>
          <p:nvPr/>
        </p:nvSpPr>
        <p:spPr bwMode="auto">
          <a:xfrm>
            <a:off x="5424984" y="1079787"/>
            <a:ext cx="5005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b="0" baseline="-2000" dirty="0">
                <a:latin typeface="微软雅黑" pitchFamily="34" charset="-122"/>
                <a:ea typeface="微软雅黑" pitchFamily="34" charset="-122"/>
              </a:rPr>
              <a:t>0</a:t>
            </a:r>
            <a:endParaRPr lang="en-US" altLang="zh-CN" sz="2400" b="0" baseline="-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-27384"/>
            <a:ext cx="8229600" cy="774720"/>
          </a:xfrm>
        </p:spPr>
        <p:txBody>
          <a:bodyPr/>
          <a:lstStyle/>
          <a:p>
            <a:r>
              <a:rPr lang="en-US" altLang="zh-CN" dirty="0" smtClean="0">
                <a:latin typeface="Comic Sans MS" pitchFamily="2" charset="0"/>
              </a:rPr>
              <a:t>3.2</a:t>
            </a:r>
            <a:r>
              <a:rPr lang="zh-CN" altLang="en-US" dirty="0" smtClean="0">
                <a:latin typeface="Comic Sans MS" pitchFamily="2" charset="0"/>
              </a:rPr>
              <a:t> 基本运算部件</a:t>
            </a:r>
            <a:endParaRPr lang="zh-CN" altLang="en-US" dirty="0">
              <a:latin typeface="Comic Sans MS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843528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3.2.3</a:t>
            </a:r>
            <a:r>
              <a:rPr lang="zh-CN" altLang="en-US" dirty="0" smtClean="0"/>
              <a:t> 单级先行进位加法器</a:t>
            </a:r>
            <a:endParaRPr lang="en-US" altLang="zh-CN" dirty="0" smtClean="0"/>
          </a:p>
          <a:p>
            <a:r>
              <a:rPr lang="zh-CN" altLang="en-US" dirty="0" smtClean="0"/>
              <a:t>实现全先行进位加法器的成本太高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Comic Sans MS" pitchFamily="2" charset="0"/>
              </a:rPr>
              <a:t>想象</a:t>
            </a:r>
            <a:r>
              <a:rPr lang="en-US" altLang="zh-CN" dirty="0" smtClean="0">
                <a:latin typeface="Comic Sans MS" pitchFamily="2" charset="0"/>
              </a:rPr>
              <a:t>Cin31</a:t>
            </a:r>
            <a:r>
              <a:rPr lang="zh-CN" altLang="en-US" dirty="0" smtClean="0">
                <a:latin typeface="Comic Sans MS" pitchFamily="2" charset="0"/>
              </a:rPr>
              <a:t>的逻辑方程的长度</a:t>
            </a:r>
            <a:endParaRPr lang="en-US" altLang="zh-CN" dirty="0" smtClean="0">
              <a:latin typeface="Comic Sans MS" pitchFamily="2" charset="0"/>
            </a:endParaRPr>
          </a:p>
          <a:p>
            <a:r>
              <a:rPr lang="zh-CN" altLang="en-US" dirty="0" smtClean="0"/>
              <a:t>一般性经验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Comic Sans MS" pitchFamily="2" charset="0"/>
              </a:rPr>
              <a:t>连接一些</a:t>
            </a:r>
            <a:r>
              <a:rPr lang="en-US" altLang="zh-CN" dirty="0" smtClean="0">
                <a:latin typeface="Comic Sans MS" pitchFamily="2" charset="0"/>
              </a:rPr>
              <a:t>N</a:t>
            </a:r>
            <a:r>
              <a:rPr lang="zh-CN" altLang="en-US" dirty="0" smtClean="0">
                <a:latin typeface="Comic Sans MS" pitchFamily="2" charset="0"/>
              </a:rPr>
              <a:t>位先行进位加法器，形成一个大加法器</a:t>
            </a:r>
            <a:endParaRPr lang="en-US" altLang="zh-CN" dirty="0" smtClean="0">
              <a:latin typeface="Comic Sans MS" pitchFamily="2" charset="0"/>
            </a:endParaRPr>
          </a:p>
          <a:p>
            <a:pPr lvl="1"/>
            <a:r>
              <a:rPr lang="zh-CN" altLang="en-US" dirty="0" smtClean="0">
                <a:latin typeface="Comic Sans MS" pitchFamily="2" charset="0"/>
              </a:rPr>
              <a:t>例如：连接</a:t>
            </a:r>
            <a:r>
              <a:rPr lang="en-US" altLang="zh-CN" dirty="0" smtClean="0">
                <a:latin typeface="Comic Sans MS" pitchFamily="2" charset="0"/>
              </a:rPr>
              <a:t>4</a:t>
            </a:r>
            <a:r>
              <a:rPr lang="zh-CN" altLang="en-US" dirty="0" smtClean="0">
                <a:latin typeface="Comic Sans MS" pitchFamily="2" charset="0"/>
              </a:rPr>
              <a:t>个</a:t>
            </a:r>
            <a:r>
              <a:rPr lang="en-US" altLang="zh-CN" dirty="0" smtClean="0">
                <a:latin typeface="Comic Sans MS" pitchFamily="2" charset="0"/>
              </a:rPr>
              <a:t>8</a:t>
            </a:r>
            <a:r>
              <a:rPr lang="zh-CN" altLang="en-US" dirty="0" smtClean="0">
                <a:latin typeface="Comic Sans MS" pitchFamily="2" charset="0"/>
              </a:rPr>
              <a:t>位先行进位加法器，形成</a:t>
            </a:r>
            <a:r>
              <a:rPr lang="en-US" altLang="zh-CN" dirty="0" smtClean="0">
                <a:latin typeface="Comic Sans MS" pitchFamily="2" charset="0"/>
              </a:rPr>
              <a:t>1</a:t>
            </a:r>
            <a:r>
              <a:rPr lang="zh-CN" altLang="en-US" dirty="0" smtClean="0">
                <a:latin typeface="Comic Sans MS" pitchFamily="2" charset="0"/>
              </a:rPr>
              <a:t>个</a:t>
            </a:r>
            <a:r>
              <a:rPr lang="en-US" altLang="zh-CN" dirty="0" smtClean="0">
                <a:latin typeface="Comic Sans MS" pitchFamily="2" charset="0"/>
              </a:rPr>
              <a:t>32</a:t>
            </a:r>
            <a:r>
              <a:rPr lang="zh-CN" altLang="en-US" dirty="0" smtClean="0">
                <a:latin typeface="Comic Sans MS" pitchFamily="2" charset="0"/>
              </a:rPr>
              <a:t>位局部先行进位加法器。</a:t>
            </a:r>
            <a:endParaRPr lang="en-US" altLang="zh-CN" dirty="0" smtClean="0">
              <a:latin typeface="Comic Sans MS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/>
          </a:p>
        </p:txBody>
      </p:sp>
      <p:pic>
        <p:nvPicPr>
          <p:cNvPr id="80" name="图片 7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42" y="4321175"/>
            <a:ext cx="6934200" cy="2400300"/>
          </a:xfrm>
          <a:prstGeom prst="rect">
            <a:avLst/>
          </a:prstGeom>
        </p:spPr>
      </p:pic>
      <p:sp>
        <p:nvSpPr>
          <p:cNvPr id="81" name="Text Box 4"/>
          <p:cNvSpPr txBox="1">
            <a:spLocks noChangeArrowheads="1"/>
          </p:cNvSpPr>
          <p:nvPr/>
        </p:nvSpPr>
        <p:spPr bwMode="auto">
          <a:xfrm>
            <a:off x="1232400" y="3680197"/>
            <a:ext cx="5067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</a:rPr>
              <a:t>问题：所有和数产生的延迟为多少？</a:t>
            </a:r>
            <a:endParaRPr lang="zh-CN" altLang="en-US" sz="2000" b="1" dirty="0">
              <a:solidFill>
                <a:srgbClr val="FF0000"/>
              </a:solidFill>
              <a:latin typeface="Comic Sans MS" pitchFamily="2" charset="0"/>
              <a:ea typeface="微软雅黑" pitchFamily="34" charset="-122"/>
            </a:endParaRPr>
          </a:p>
        </p:txBody>
      </p:sp>
      <p:sp>
        <p:nvSpPr>
          <p:cNvPr id="82" name="Text Box 6"/>
          <p:cNvSpPr txBox="1">
            <a:spLocks noChangeArrowheads="1"/>
          </p:cNvSpPr>
          <p:nvPr/>
        </p:nvSpPr>
        <p:spPr bwMode="auto">
          <a:xfrm>
            <a:off x="5364088" y="3679331"/>
            <a:ext cx="367240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</a:rPr>
              <a:t>1+2</a:t>
            </a:r>
            <a:r>
              <a:rPr lang="zh-CN" altLang="en-US" sz="2000" b="1" dirty="0" smtClean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</a:rPr>
              <a:t>+</a:t>
            </a:r>
            <a:r>
              <a:rPr lang="zh-CN" altLang="en-US" sz="2000" b="1" dirty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</a:rPr>
              <a:t>2+2</a:t>
            </a:r>
            <a:r>
              <a:rPr lang="zh-CN" altLang="en-US" sz="2000" b="1" dirty="0" smtClean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</a:rPr>
              <a:t>+</a:t>
            </a:r>
            <a:r>
              <a:rPr lang="en-US" altLang="zh-CN" sz="2000" b="1" dirty="0" smtClean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</a:rPr>
              <a:t>2+3</a:t>
            </a:r>
            <a:r>
              <a:rPr lang="zh-CN" altLang="en-US" sz="2000" b="1" dirty="0" smtClean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</a:rPr>
              <a:t>=1</a:t>
            </a:r>
            <a:r>
              <a:rPr lang="en-US" altLang="zh-CN" sz="2000" b="1" dirty="0" smtClean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</a:rPr>
              <a:t>2ty</a:t>
            </a:r>
            <a:endParaRPr lang="en-US" altLang="zh-CN" sz="2000" b="1" dirty="0">
              <a:solidFill>
                <a:srgbClr val="FF0000"/>
              </a:solidFill>
              <a:latin typeface="Comic Sans MS" pitchFamily="2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816" y="44624"/>
            <a:ext cx="8229600" cy="774720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章作业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51388"/>
            <a:ext cx="864096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 dirty="0" smtClean="0"/>
              <a:t>2. </a:t>
            </a:r>
            <a:r>
              <a:rPr lang="zh-CN" altLang="en-US" b="0" dirty="0" smtClean="0"/>
              <a:t>假设某字长为</a:t>
            </a:r>
            <a:r>
              <a:rPr lang="en-US" altLang="zh-CN" b="0" dirty="0" smtClean="0"/>
              <a:t>8</a:t>
            </a:r>
            <a:r>
              <a:rPr lang="zh-CN" altLang="en-US" b="0" dirty="0" smtClean="0"/>
              <a:t>位的计算机中，</a:t>
            </a:r>
            <a:r>
              <a:rPr lang="en-US" altLang="zh-CN" b="0" dirty="0" smtClean="0"/>
              <a:t>x</a:t>
            </a:r>
            <a:r>
              <a:rPr lang="zh-CN" altLang="en-US" b="0" dirty="0"/>
              <a:t>和</a:t>
            </a:r>
            <a:r>
              <a:rPr lang="en-US" altLang="zh-CN" b="0" dirty="0" smtClean="0"/>
              <a:t>y</a:t>
            </a:r>
            <a:r>
              <a:rPr lang="zh-CN" altLang="en-US" b="0" dirty="0" smtClean="0"/>
              <a:t>为无符号整数，</a:t>
            </a:r>
            <a:r>
              <a:rPr lang="en-US" altLang="zh-CN" b="0" dirty="0" smtClean="0"/>
              <a:t>x=60</a:t>
            </a:r>
            <a:r>
              <a:rPr lang="zh-CN" altLang="en-US" b="0" dirty="0" smtClean="0"/>
              <a:t>，</a:t>
            </a:r>
            <a:r>
              <a:rPr lang="en-US" altLang="zh-CN" b="0" dirty="0" smtClean="0"/>
              <a:t>y=84</a:t>
            </a:r>
            <a:r>
              <a:rPr lang="zh-CN" altLang="en-US" b="0" dirty="0" smtClean="0"/>
              <a:t>，</a:t>
            </a:r>
            <a:r>
              <a:rPr lang="en-US" altLang="zh-CN" b="0" dirty="0" smtClean="0"/>
              <a:t>x</a:t>
            </a:r>
            <a:r>
              <a:rPr lang="zh-CN" altLang="en-US" b="0" dirty="0"/>
              <a:t>和</a:t>
            </a:r>
            <a:r>
              <a:rPr lang="en-US" altLang="zh-CN" b="0" dirty="0"/>
              <a:t>y</a:t>
            </a:r>
            <a:r>
              <a:rPr lang="zh-CN" altLang="en-US" b="0" dirty="0"/>
              <a:t>分别存放在寄存器</a:t>
            </a:r>
            <a:r>
              <a:rPr lang="en-US" altLang="zh-CN" b="0" dirty="0"/>
              <a:t>A</a:t>
            </a:r>
            <a:r>
              <a:rPr lang="zh-CN" altLang="en-US" b="0" dirty="0"/>
              <a:t>和</a:t>
            </a:r>
            <a:r>
              <a:rPr lang="en-US" altLang="zh-CN" b="0" dirty="0"/>
              <a:t>B</a:t>
            </a:r>
            <a:r>
              <a:rPr lang="zh-CN" altLang="en-US" b="0" dirty="0"/>
              <a:t>中。另外，还有两个寄存器</a:t>
            </a:r>
            <a:r>
              <a:rPr lang="en-US" altLang="zh-CN" b="0" dirty="0"/>
              <a:t>C</a:t>
            </a:r>
            <a:r>
              <a:rPr lang="zh-CN" altLang="en-US" b="0" dirty="0"/>
              <a:t>和</a:t>
            </a:r>
            <a:r>
              <a:rPr lang="en-US" altLang="zh-CN" b="0" dirty="0"/>
              <a:t>D</a:t>
            </a:r>
            <a:r>
              <a:rPr lang="zh-CN" altLang="en-US" b="0" dirty="0" smtClean="0"/>
              <a:t>。请</a:t>
            </a:r>
            <a:r>
              <a:rPr lang="zh-CN" altLang="en-US" b="0" dirty="0"/>
              <a:t>回答下列问题：（要求最终用十六进制表示二进制序列</a:t>
            </a:r>
            <a:r>
              <a:rPr lang="zh-CN" altLang="en-US" b="0" dirty="0" smtClean="0"/>
              <a:t>）</a:t>
            </a:r>
            <a:endParaRPr lang="en-US" altLang="zh-CN" b="0" dirty="0" smtClean="0"/>
          </a:p>
          <a:p>
            <a:pPr marL="0" indent="0">
              <a:buNone/>
            </a:pPr>
            <a:r>
              <a:rPr lang="zh-CN" altLang="en-US" b="0" dirty="0" smtClean="0"/>
              <a:t>（</a:t>
            </a:r>
            <a:r>
              <a:rPr lang="en-US" altLang="zh-CN" b="0" dirty="0"/>
              <a:t>1</a:t>
            </a:r>
            <a:r>
              <a:rPr lang="zh-CN" altLang="en-US" b="0" dirty="0"/>
              <a:t>）寄存器</a:t>
            </a:r>
            <a:r>
              <a:rPr lang="en-US" altLang="zh-CN" b="0" dirty="0"/>
              <a:t>A</a:t>
            </a:r>
            <a:r>
              <a:rPr lang="zh-CN" altLang="en-US" b="0" dirty="0"/>
              <a:t>和</a:t>
            </a:r>
            <a:r>
              <a:rPr lang="en-US" altLang="zh-CN" b="0" dirty="0"/>
              <a:t>B</a:t>
            </a:r>
            <a:r>
              <a:rPr lang="zh-CN" altLang="en-US" b="0" dirty="0"/>
              <a:t>中的内容分别是什么？</a:t>
            </a:r>
            <a:endParaRPr lang="zh-CN" altLang="en-US" b="0" dirty="0"/>
          </a:p>
          <a:p>
            <a:pPr marL="0" indent="0">
              <a:buNone/>
            </a:pPr>
            <a:r>
              <a:rPr lang="zh-CN" altLang="en-US" b="0" dirty="0"/>
              <a:t>（</a:t>
            </a:r>
            <a:r>
              <a:rPr lang="en-US" altLang="zh-CN" b="0" dirty="0"/>
              <a:t>2</a:t>
            </a:r>
            <a:r>
              <a:rPr lang="zh-CN" altLang="en-US" b="0" dirty="0"/>
              <a:t>）</a:t>
            </a:r>
            <a:r>
              <a:rPr lang="en-US" altLang="zh-CN" b="0" dirty="0"/>
              <a:t>x</a:t>
            </a:r>
            <a:r>
              <a:rPr lang="zh-CN" altLang="en-US" b="0" dirty="0"/>
              <a:t>和</a:t>
            </a:r>
            <a:r>
              <a:rPr lang="en-US" altLang="zh-CN" b="0" dirty="0"/>
              <a:t>y</a:t>
            </a:r>
            <a:r>
              <a:rPr lang="zh-CN" altLang="en-US" b="0" dirty="0"/>
              <a:t>相加后的结果存放在</a:t>
            </a:r>
            <a:r>
              <a:rPr lang="en-US" altLang="zh-CN" b="0" dirty="0"/>
              <a:t>C</a:t>
            </a:r>
            <a:r>
              <a:rPr lang="zh-CN" altLang="en-US" b="0" dirty="0"/>
              <a:t>寄存器中，寄存器</a:t>
            </a:r>
            <a:r>
              <a:rPr lang="en-US" altLang="zh-CN" b="0" dirty="0"/>
              <a:t>C</a:t>
            </a:r>
            <a:r>
              <a:rPr lang="zh-CN" altLang="en-US" b="0" dirty="0"/>
              <a:t>中的内容是什么</a:t>
            </a:r>
            <a:r>
              <a:rPr lang="zh-CN" altLang="en-US" b="0" dirty="0" smtClean="0"/>
              <a:t>？结果是否正确？加法器最高的进位</a:t>
            </a:r>
            <a:r>
              <a:rPr lang="en-US" altLang="zh-CN" b="0" dirty="0" err="1" smtClean="0"/>
              <a:t>Cout</a:t>
            </a:r>
            <a:r>
              <a:rPr lang="zh-CN" altLang="en-US" b="0" dirty="0" smtClean="0"/>
              <a:t>是什么？符号</a:t>
            </a:r>
            <a:r>
              <a:rPr lang="zh-CN" altLang="en-US" b="0" dirty="0"/>
              <a:t>标志位</a:t>
            </a:r>
            <a:r>
              <a:rPr lang="en-US" altLang="zh-CN" b="0" dirty="0"/>
              <a:t>SF</a:t>
            </a:r>
            <a:r>
              <a:rPr lang="zh-CN" altLang="en-US" b="0" dirty="0"/>
              <a:t>是什么</a:t>
            </a:r>
            <a:r>
              <a:rPr lang="zh-CN" altLang="en-US" b="0" dirty="0" smtClean="0"/>
              <a:t>？零标志</a:t>
            </a:r>
            <a:r>
              <a:rPr lang="en-US" altLang="zh-CN" b="0" dirty="0" smtClean="0"/>
              <a:t>ZF</a:t>
            </a:r>
            <a:r>
              <a:rPr lang="zh-CN" altLang="en-US" b="0" dirty="0" smtClean="0"/>
              <a:t>是</a:t>
            </a:r>
            <a:r>
              <a:rPr lang="zh-CN" altLang="en-US" b="0" dirty="0"/>
              <a:t>什么</a:t>
            </a:r>
            <a:r>
              <a:rPr lang="zh-CN" altLang="en-US" b="0" dirty="0" smtClean="0"/>
              <a:t>？进位借位标志</a:t>
            </a:r>
            <a:r>
              <a:rPr lang="en-US" altLang="zh-CN" b="0" dirty="0" smtClean="0"/>
              <a:t>CF</a:t>
            </a:r>
            <a:r>
              <a:rPr lang="zh-CN" altLang="en-US" b="0" dirty="0" smtClean="0"/>
              <a:t>是什么？</a:t>
            </a:r>
            <a:endParaRPr lang="zh-CN" altLang="en-US" b="0" dirty="0"/>
          </a:p>
          <a:p>
            <a:pPr marL="0" indent="0">
              <a:buNone/>
            </a:pPr>
            <a:r>
              <a:rPr lang="zh-CN" altLang="en-US" b="0" dirty="0"/>
              <a:t>（</a:t>
            </a:r>
            <a:r>
              <a:rPr lang="en-US" altLang="zh-CN" b="0" dirty="0"/>
              <a:t>3</a:t>
            </a:r>
            <a:r>
              <a:rPr lang="zh-CN" altLang="en-US" b="0" dirty="0"/>
              <a:t>）</a:t>
            </a:r>
            <a:r>
              <a:rPr lang="en-US" altLang="zh-CN" b="0" dirty="0"/>
              <a:t>x</a:t>
            </a:r>
            <a:r>
              <a:rPr lang="zh-CN" altLang="en-US" b="0" dirty="0"/>
              <a:t>和</a:t>
            </a:r>
            <a:r>
              <a:rPr lang="en-US" altLang="zh-CN" b="0" dirty="0"/>
              <a:t>y</a:t>
            </a:r>
            <a:r>
              <a:rPr lang="zh-CN" altLang="en-US" b="0" dirty="0"/>
              <a:t>相减后的结果存放在</a:t>
            </a:r>
            <a:r>
              <a:rPr lang="en-US" altLang="zh-CN" b="0" dirty="0"/>
              <a:t>D</a:t>
            </a:r>
            <a:r>
              <a:rPr lang="zh-CN" altLang="en-US" b="0" dirty="0"/>
              <a:t>寄存器中，寄存器</a:t>
            </a:r>
            <a:r>
              <a:rPr lang="en-US" altLang="zh-CN" b="0" dirty="0"/>
              <a:t>D</a:t>
            </a:r>
            <a:r>
              <a:rPr lang="zh-CN" altLang="en-US" b="0" dirty="0"/>
              <a:t>中的内容是什么</a:t>
            </a:r>
            <a:r>
              <a:rPr lang="zh-CN" altLang="en-US" b="0" dirty="0" smtClean="0"/>
              <a:t>？结果是否</a:t>
            </a:r>
            <a:r>
              <a:rPr lang="zh-CN" altLang="en-US" b="0" dirty="0"/>
              <a:t>正确？加法器最高的进位</a:t>
            </a:r>
            <a:r>
              <a:rPr lang="en-US" altLang="zh-CN" b="0" dirty="0" err="1"/>
              <a:t>Cout</a:t>
            </a:r>
            <a:r>
              <a:rPr lang="zh-CN" altLang="en-US" b="0" dirty="0"/>
              <a:t>是什么</a:t>
            </a:r>
            <a:r>
              <a:rPr lang="zh-CN" altLang="en-US" b="0" dirty="0" smtClean="0"/>
              <a:t>？符号</a:t>
            </a:r>
            <a:r>
              <a:rPr lang="zh-CN" altLang="en-US" b="0" dirty="0"/>
              <a:t>标志位</a:t>
            </a:r>
            <a:r>
              <a:rPr lang="en-US" altLang="zh-CN" b="0" dirty="0"/>
              <a:t>SF</a:t>
            </a:r>
            <a:r>
              <a:rPr lang="zh-CN" altLang="en-US" b="0" dirty="0"/>
              <a:t>是什么？零标志</a:t>
            </a:r>
            <a:r>
              <a:rPr lang="en-US" altLang="zh-CN" b="0" dirty="0"/>
              <a:t>ZF</a:t>
            </a:r>
            <a:r>
              <a:rPr lang="zh-CN" altLang="en-US" b="0" dirty="0"/>
              <a:t>是什么</a:t>
            </a:r>
            <a:r>
              <a:rPr lang="zh-CN" altLang="en-US" b="0" dirty="0" smtClean="0"/>
              <a:t>？</a:t>
            </a:r>
            <a:r>
              <a:rPr lang="zh-CN" altLang="en-US" b="0" dirty="0"/>
              <a:t>进位借位标志</a:t>
            </a:r>
            <a:r>
              <a:rPr lang="en-US" altLang="zh-CN" b="0" dirty="0"/>
              <a:t>CF</a:t>
            </a:r>
            <a:r>
              <a:rPr lang="zh-CN" altLang="en-US" b="0" dirty="0"/>
              <a:t>是什么？</a:t>
            </a:r>
            <a:endParaRPr lang="zh-CN" altLang="en-US" b="0" dirty="0"/>
          </a:p>
          <a:p>
            <a:pPr marL="0" indent="0">
              <a:buNone/>
            </a:pPr>
            <a:endParaRPr lang="zh-CN" altLang="en-US" b="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229600" cy="774720"/>
          </a:xfrm>
        </p:spPr>
        <p:txBody>
          <a:bodyPr/>
          <a:lstStyle/>
          <a:p>
            <a:r>
              <a:rPr lang="en-US" altLang="zh-CN" dirty="0" smtClean="0">
                <a:latin typeface="Comic Sans MS" pitchFamily="2" charset="0"/>
              </a:rPr>
              <a:t>3.2</a:t>
            </a:r>
            <a:r>
              <a:rPr lang="zh-CN" altLang="en-US" dirty="0" smtClean="0">
                <a:latin typeface="Comic Sans MS" pitchFamily="2" charset="0"/>
              </a:rPr>
              <a:t> 基本运算部件</a:t>
            </a:r>
            <a:endParaRPr lang="zh-CN" altLang="en-US" dirty="0">
              <a:latin typeface="Comic Sans MS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64704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3.2.4</a:t>
            </a:r>
            <a:r>
              <a:rPr lang="zh-CN" altLang="en-US" dirty="0" smtClean="0"/>
              <a:t> </a:t>
            </a:r>
            <a:r>
              <a:rPr lang="zh-CN" altLang="en-US" dirty="0"/>
              <a:t>多</a:t>
            </a:r>
            <a:r>
              <a:rPr lang="zh-CN" altLang="en-US" dirty="0" smtClean="0"/>
              <a:t>级先行进位加法器（自学）</a:t>
            </a:r>
            <a:endParaRPr lang="en-US" altLang="zh-CN" dirty="0" smtClean="0"/>
          </a:p>
          <a:p>
            <a:r>
              <a:rPr lang="zh-CN" altLang="en-US" dirty="0"/>
              <a:t>单</a:t>
            </a:r>
            <a:r>
              <a:rPr lang="zh-CN" altLang="en-US" dirty="0" smtClean="0"/>
              <a:t>先行进位加法器的进位生成方式：组内并行、组间串行</a:t>
            </a:r>
            <a:endParaRPr lang="en-US" altLang="zh-CN" dirty="0" smtClean="0"/>
          </a:p>
          <a:p>
            <a:pPr lvl="1"/>
            <a:r>
              <a:rPr lang="zh-CN" altLang="en-US" dirty="0">
                <a:latin typeface="Comic Sans MS" pitchFamily="2" charset="0"/>
              </a:rPr>
              <a:t>所以，单级先行进位加法器虽然比行波加法器延迟时间短，但高位组进位依赖低位组进位，故仍有较长的时间延迟</a:t>
            </a:r>
            <a:endParaRPr lang="zh-CN" altLang="en-US" dirty="0">
              <a:latin typeface="Comic Sans MS" pitchFamily="2" charset="0"/>
            </a:endParaRPr>
          </a:p>
          <a:p>
            <a:r>
              <a:rPr lang="zh-CN" altLang="en-US" dirty="0"/>
              <a:t>通过引入组进位生成</a:t>
            </a:r>
            <a:r>
              <a:rPr lang="en-US" altLang="zh-CN" dirty="0"/>
              <a:t>/</a:t>
            </a:r>
            <a:r>
              <a:rPr lang="zh-CN" altLang="en-US" dirty="0"/>
              <a:t>传递函数来实现</a:t>
            </a:r>
            <a:r>
              <a:rPr lang="zh-CN" altLang="en-US" dirty="0">
                <a:solidFill>
                  <a:srgbClr val="FF0000"/>
                </a:solidFill>
              </a:rPr>
              <a:t>“组内并行、组间并行”</a:t>
            </a:r>
            <a:r>
              <a:rPr lang="zh-CN" altLang="en-US" dirty="0"/>
              <a:t>进位方式</a:t>
            </a:r>
            <a:endParaRPr lang="zh-CN" altLang="en-US" dirty="0"/>
          </a:p>
          <a:p>
            <a:pPr lvl="1"/>
            <a:endParaRPr lang="en-US" altLang="zh-CN" dirty="0" smtClean="0">
              <a:latin typeface="Comic Sans MS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25116" y="3284984"/>
            <a:ext cx="80283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FontTx/>
              <a:buNone/>
            </a:pPr>
            <a:r>
              <a:rPr lang="zh-CN" altLang="en-US" sz="2000" dirty="0">
                <a:latin typeface="Comic Sans MS" pitchFamily="2" charset="0"/>
                <a:ea typeface="微软雅黑" pitchFamily="34" charset="-122"/>
              </a:rPr>
              <a:t>设</a:t>
            </a:r>
            <a:r>
              <a:rPr lang="en-US" altLang="en-US" sz="2000" dirty="0">
                <a:latin typeface="Comic Sans MS" pitchFamily="2" charset="0"/>
                <a:ea typeface="微软雅黑" pitchFamily="34" charset="-122"/>
              </a:rPr>
              <a:t>n=4,</a:t>
            </a:r>
            <a:r>
              <a:rPr lang="zh-CN" altLang="en-US" sz="2000" dirty="0">
                <a:latin typeface="Comic Sans MS" pitchFamily="2" charset="0"/>
                <a:ea typeface="微软雅黑" pitchFamily="34" charset="-122"/>
              </a:rPr>
              <a:t>则</a:t>
            </a:r>
            <a:r>
              <a:rPr lang="zh-CN" altLang="en-US" sz="2000" dirty="0" smtClean="0">
                <a:latin typeface="Comic Sans MS" pitchFamily="2" charset="0"/>
                <a:ea typeface="微软雅黑" pitchFamily="34" charset="-122"/>
              </a:rPr>
              <a:t>：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</a:rPr>
              <a:t>C</a:t>
            </a:r>
            <a:r>
              <a:rPr lang="en-US" altLang="en-US" sz="2000" baseline="-1000" dirty="0" smtClean="0">
                <a:latin typeface="Comic Sans MS" pitchFamily="2" charset="0"/>
                <a:ea typeface="微软雅黑" pitchFamily="34" charset="-122"/>
              </a:rPr>
              <a:t>1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</a:rPr>
              <a:t>=G</a:t>
            </a:r>
            <a:r>
              <a:rPr lang="en-US" altLang="en-US" sz="2000" baseline="-1000" dirty="0" smtClean="0">
                <a:latin typeface="Comic Sans MS" pitchFamily="2" charset="0"/>
                <a:ea typeface="微软雅黑" pitchFamily="34" charset="-122"/>
              </a:rPr>
              <a:t>0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</a:rPr>
              <a:t>+P</a:t>
            </a:r>
            <a:r>
              <a:rPr lang="en-US" altLang="en-US" sz="2000" baseline="-1000" dirty="0" smtClean="0">
                <a:latin typeface="Comic Sans MS" pitchFamily="2" charset="0"/>
                <a:ea typeface="微软雅黑" pitchFamily="34" charset="-122"/>
              </a:rPr>
              <a:t>0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</a:rPr>
              <a:t>C</a:t>
            </a:r>
            <a:r>
              <a:rPr lang="en-US" altLang="en-US" sz="2000" baseline="-1000" dirty="0" smtClean="0">
                <a:latin typeface="Comic Sans MS" pitchFamily="2" charset="0"/>
                <a:ea typeface="微软雅黑" pitchFamily="34" charset="-122"/>
              </a:rPr>
              <a:t>0 </a:t>
            </a:r>
            <a:endParaRPr lang="en-US" altLang="zh-CN" sz="2000" dirty="0">
              <a:latin typeface="Comic Sans MS" pitchFamily="2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charset="2"/>
              <a:buNone/>
            </a:pP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　　　　 　      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</a:rPr>
              <a:t>C</a:t>
            </a:r>
            <a:r>
              <a:rPr lang="en-US" altLang="en-US" sz="2000" baseline="-1000" dirty="0" smtClean="0">
                <a:latin typeface="Comic Sans MS" pitchFamily="2" charset="0"/>
                <a:ea typeface="微软雅黑" pitchFamily="34" charset="-122"/>
              </a:rPr>
              <a:t>2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</a:rPr>
              <a:t>=G</a:t>
            </a:r>
            <a:r>
              <a:rPr lang="en-US" altLang="en-US" sz="2000" baseline="-1000" dirty="0" smtClean="0">
                <a:latin typeface="Comic Sans MS" pitchFamily="2" charset="0"/>
                <a:ea typeface="微软雅黑" pitchFamily="34" charset="-122"/>
              </a:rPr>
              <a:t>1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</a:rPr>
              <a:t>+P</a:t>
            </a:r>
            <a:r>
              <a:rPr lang="en-US" altLang="en-US" sz="2000" baseline="-1000" dirty="0" smtClean="0">
                <a:latin typeface="Comic Sans MS" pitchFamily="2" charset="0"/>
                <a:ea typeface="微软雅黑" pitchFamily="34" charset="-122"/>
              </a:rPr>
              <a:t>1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</a:rPr>
              <a:t>C</a:t>
            </a:r>
            <a:r>
              <a:rPr lang="en-US" altLang="en-US" sz="2000" baseline="-1000" dirty="0" smtClean="0">
                <a:latin typeface="Comic Sans MS" pitchFamily="2" charset="0"/>
                <a:ea typeface="微软雅黑" pitchFamily="34" charset="-122"/>
              </a:rPr>
              <a:t>1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</a:rPr>
              <a:t>=G</a:t>
            </a:r>
            <a:r>
              <a:rPr lang="en-US" altLang="en-US" sz="2000" baseline="-1000" dirty="0" smtClean="0">
                <a:latin typeface="Comic Sans MS" pitchFamily="2" charset="0"/>
                <a:ea typeface="微软雅黑" pitchFamily="34" charset="-122"/>
              </a:rPr>
              <a:t>1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</a:rPr>
              <a:t>+P</a:t>
            </a:r>
            <a:r>
              <a:rPr lang="en-US" altLang="en-US" sz="2000" baseline="-1000" dirty="0" smtClean="0">
                <a:latin typeface="Comic Sans MS" pitchFamily="2" charset="0"/>
                <a:ea typeface="微软雅黑" pitchFamily="34" charset="-122"/>
              </a:rPr>
              <a:t>1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</a:rPr>
              <a:t>G</a:t>
            </a:r>
            <a:r>
              <a:rPr lang="en-US" altLang="en-US" sz="2000" baseline="-1000" dirty="0" smtClean="0">
                <a:latin typeface="Comic Sans MS" pitchFamily="2" charset="0"/>
                <a:ea typeface="微软雅黑" pitchFamily="34" charset="-122"/>
              </a:rPr>
              <a:t>0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</a:rPr>
              <a:t>+P</a:t>
            </a:r>
            <a:r>
              <a:rPr lang="en-US" altLang="en-US" sz="2000" baseline="-1000" dirty="0" smtClean="0">
                <a:latin typeface="Comic Sans MS" pitchFamily="2" charset="0"/>
                <a:ea typeface="微软雅黑" pitchFamily="34" charset="-122"/>
              </a:rPr>
              <a:t>1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</a:rPr>
              <a:t>P</a:t>
            </a:r>
            <a:r>
              <a:rPr lang="en-US" altLang="en-US" sz="2000" baseline="-1000" dirty="0" smtClean="0">
                <a:latin typeface="Comic Sans MS" pitchFamily="2" charset="0"/>
                <a:ea typeface="微软雅黑" pitchFamily="34" charset="-122"/>
              </a:rPr>
              <a:t>0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</a:rPr>
              <a:t>C</a:t>
            </a:r>
            <a:r>
              <a:rPr lang="en-US" altLang="en-US" sz="2000" baseline="-1000" dirty="0" smtClean="0">
                <a:latin typeface="Comic Sans MS" pitchFamily="2" charset="0"/>
                <a:ea typeface="微软雅黑" pitchFamily="34" charset="-122"/>
              </a:rPr>
              <a:t>0</a:t>
            </a:r>
            <a:endParaRPr lang="en-US" altLang="en-US" sz="2000" baseline="-1000" dirty="0">
              <a:latin typeface="Comic Sans MS" pitchFamily="2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charset="2"/>
              <a:buNone/>
            </a:pPr>
            <a:r>
              <a:rPr lang="en-US" altLang="zh-CN" sz="2000" baseline="-1000" dirty="0">
                <a:latin typeface="Comic Sans MS" pitchFamily="2" charset="0"/>
                <a:ea typeface="微软雅黑" pitchFamily="34" charset="-122"/>
              </a:rPr>
              <a:t>                     </a:t>
            </a:r>
            <a:r>
              <a:rPr lang="en-US" altLang="zh-CN" sz="2000" baseline="-1000" dirty="0" smtClean="0">
                <a:latin typeface="Comic Sans MS" pitchFamily="2" charset="0"/>
                <a:ea typeface="微软雅黑" pitchFamily="34" charset="-122"/>
              </a:rPr>
              <a:t>              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</a:rPr>
              <a:t>C</a:t>
            </a:r>
            <a:r>
              <a:rPr lang="en-US" altLang="en-US" sz="2000" baseline="-1000" dirty="0" smtClean="0">
                <a:latin typeface="Comic Sans MS" pitchFamily="2" charset="0"/>
                <a:ea typeface="微软雅黑" pitchFamily="34" charset="-122"/>
              </a:rPr>
              <a:t>3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</a:rPr>
              <a:t>=G</a:t>
            </a:r>
            <a:r>
              <a:rPr lang="en-US" altLang="en-US" sz="2000" baseline="-1000" dirty="0" smtClean="0">
                <a:latin typeface="Comic Sans MS" pitchFamily="2" charset="0"/>
                <a:ea typeface="微软雅黑" pitchFamily="34" charset="-122"/>
              </a:rPr>
              <a:t>2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</a:rPr>
              <a:t>+P</a:t>
            </a:r>
            <a:r>
              <a:rPr lang="en-US" altLang="en-US" sz="2000" baseline="-1000" dirty="0" smtClean="0">
                <a:latin typeface="Comic Sans MS" pitchFamily="2" charset="0"/>
                <a:ea typeface="微软雅黑" pitchFamily="34" charset="-122"/>
              </a:rPr>
              <a:t>2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</a:rPr>
              <a:t>C</a:t>
            </a:r>
            <a:r>
              <a:rPr lang="en-US" altLang="en-US" sz="2000" baseline="-1000" dirty="0" smtClean="0">
                <a:latin typeface="Comic Sans MS" pitchFamily="2" charset="0"/>
                <a:ea typeface="微软雅黑" pitchFamily="34" charset="-122"/>
              </a:rPr>
              <a:t>2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</a:rPr>
              <a:t>=G</a:t>
            </a:r>
            <a:r>
              <a:rPr lang="en-US" altLang="en-US" sz="2000" baseline="-1000" dirty="0" smtClean="0">
                <a:latin typeface="Comic Sans MS" pitchFamily="2" charset="0"/>
                <a:ea typeface="微软雅黑" pitchFamily="34" charset="-122"/>
              </a:rPr>
              <a:t>2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</a:rPr>
              <a:t>+P</a:t>
            </a:r>
            <a:r>
              <a:rPr lang="en-US" altLang="en-US" sz="2000" baseline="-1000" dirty="0" smtClean="0">
                <a:latin typeface="Comic Sans MS" pitchFamily="2" charset="0"/>
                <a:ea typeface="微软雅黑" pitchFamily="34" charset="-122"/>
              </a:rPr>
              <a:t>2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</a:rPr>
              <a:t>G</a:t>
            </a:r>
            <a:r>
              <a:rPr lang="en-US" altLang="en-US" sz="2000" baseline="-1000" dirty="0" smtClean="0">
                <a:latin typeface="Comic Sans MS" pitchFamily="2" charset="0"/>
                <a:ea typeface="微软雅黑" pitchFamily="34" charset="-122"/>
              </a:rPr>
              <a:t>1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</a:rPr>
              <a:t>+P</a:t>
            </a:r>
            <a:r>
              <a:rPr lang="en-US" altLang="en-US" sz="2000" baseline="-1000" dirty="0" smtClean="0">
                <a:latin typeface="Comic Sans MS" pitchFamily="2" charset="0"/>
                <a:ea typeface="微软雅黑" pitchFamily="34" charset="-122"/>
              </a:rPr>
              <a:t>2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</a:rPr>
              <a:t>P</a:t>
            </a:r>
            <a:r>
              <a:rPr lang="en-US" altLang="en-US" sz="2000" baseline="-1000" dirty="0" smtClean="0">
                <a:latin typeface="Comic Sans MS" pitchFamily="2" charset="0"/>
                <a:ea typeface="微软雅黑" pitchFamily="34" charset="-122"/>
              </a:rPr>
              <a:t>1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</a:rPr>
              <a:t>G</a:t>
            </a:r>
            <a:r>
              <a:rPr lang="en-US" altLang="en-US" sz="2000" baseline="-1000" dirty="0" smtClean="0">
                <a:latin typeface="Comic Sans MS" pitchFamily="2" charset="0"/>
                <a:ea typeface="微软雅黑" pitchFamily="34" charset="-122"/>
              </a:rPr>
              <a:t>0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</a:rPr>
              <a:t>+P</a:t>
            </a:r>
            <a:r>
              <a:rPr lang="en-US" altLang="en-US" sz="2000" baseline="-1000" dirty="0" smtClean="0">
                <a:latin typeface="Comic Sans MS" pitchFamily="2" charset="0"/>
                <a:ea typeface="微软雅黑" pitchFamily="34" charset="-122"/>
              </a:rPr>
              <a:t>2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</a:rPr>
              <a:t>P</a:t>
            </a:r>
            <a:r>
              <a:rPr lang="en-US" altLang="en-US" sz="2000" baseline="-1000" dirty="0" smtClean="0">
                <a:latin typeface="Comic Sans MS" pitchFamily="2" charset="0"/>
                <a:ea typeface="微软雅黑" pitchFamily="34" charset="-122"/>
              </a:rPr>
              <a:t>1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</a:rPr>
              <a:t>P</a:t>
            </a:r>
            <a:r>
              <a:rPr lang="en-US" altLang="en-US" sz="2000" baseline="-1000" dirty="0" smtClean="0">
                <a:latin typeface="Comic Sans MS" pitchFamily="2" charset="0"/>
                <a:ea typeface="微软雅黑" pitchFamily="34" charset="-122"/>
              </a:rPr>
              <a:t>0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</a:rPr>
              <a:t>C</a:t>
            </a:r>
            <a:r>
              <a:rPr lang="en-US" altLang="en-US" sz="2000" baseline="-1000" dirty="0" smtClean="0">
                <a:latin typeface="Comic Sans MS" pitchFamily="2" charset="0"/>
                <a:ea typeface="微软雅黑" pitchFamily="34" charset="-122"/>
              </a:rPr>
              <a:t>0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</a:rPr>
              <a:t> </a:t>
            </a:r>
            <a:endParaRPr lang="en-US" altLang="zh-CN" sz="2000" dirty="0">
              <a:latin typeface="Comic Sans MS" pitchFamily="2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charset="2"/>
              <a:buNone/>
            </a:pP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                        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</a:rPr>
              <a:t>G</a:t>
            </a:r>
            <a:r>
              <a:rPr lang="en-US" altLang="en-US" sz="2000" baseline="-1000" dirty="0" smtClean="0">
                <a:latin typeface="Comic Sans MS" pitchFamily="2" charset="0"/>
                <a:ea typeface="微软雅黑" pitchFamily="34" charset="-122"/>
              </a:rPr>
              <a:t>3</a:t>
            </a:r>
            <a:r>
              <a:rPr lang="en-US" altLang="en-US" sz="2000" baseline="30000" dirty="0">
                <a:latin typeface="Comic Sans MS" pitchFamily="2" charset="0"/>
                <a:ea typeface="微软雅黑" pitchFamily="34" charset="-122"/>
              </a:rPr>
              <a:t>*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=G</a:t>
            </a:r>
            <a:r>
              <a:rPr lang="en-US" altLang="en-US" sz="2000" baseline="-1000" dirty="0">
                <a:latin typeface="Comic Sans MS" pitchFamily="2" charset="0"/>
                <a:ea typeface="微软雅黑" pitchFamily="34" charset="-122"/>
              </a:rPr>
              <a:t>3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+P</a:t>
            </a:r>
            <a:r>
              <a:rPr lang="en-US" altLang="en-US" sz="2000" baseline="-1000" dirty="0">
                <a:latin typeface="Comic Sans MS" pitchFamily="2" charset="0"/>
                <a:ea typeface="微软雅黑" pitchFamily="34" charset="-122"/>
              </a:rPr>
              <a:t>3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C</a:t>
            </a:r>
            <a:r>
              <a:rPr lang="en-US" altLang="en-US" sz="2000" baseline="-1000" dirty="0">
                <a:latin typeface="Comic Sans MS" pitchFamily="2" charset="0"/>
                <a:ea typeface="微软雅黑" pitchFamily="34" charset="-122"/>
              </a:rPr>
              <a:t>3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=G</a:t>
            </a:r>
            <a:r>
              <a:rPr lang="en-US" altLang="en-US" sz="2000" baseline="-1000" dirty="0">
                <a:latin typeface="Comic Sans MS" pitchFamily="2" charset="0"/>
                <a:ea typeface="微软雅黑" pitchFamily="34" charset="-122"/>
              </a:rPr>
              <a:t>3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+P</a:t>
            </a:r>
            <a:r>
              <a:rPr lang="en-US" altLang="en-US" sz="2000" baseline="-1000" dirty="0">
                <a:latin typeface="Comic Sans MS" pitchFamily="2" charset="0"/>
                <a:ea typeface="微软雅黑" pitchFamily="34" charset="-122"/>
              </a:rPr>
              <a:t>3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G</a:t>
            </a:r>
            <a:r>
              <a:rPr lang="en-US" altLang="en-US" sz="2000" baseline="-1000" dirty="0">
                <a:latin typeface="Comic Sans MS" pitchFamily="2" charset="0"/>
                <a:ea typeface="微软雅黑" pitchFamily="34" charset="-122"/>
              </a:rPr>
              <a:t>2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+P</a:t>
            </a:r>
            <a:r>
              <a:rPr lang="en-US" altLang="en-US" sz="2000" baseline="-1000" dirty="0">
                <a:latin typeface="Comic Sans MS" pitchFamily="2" charset="0"/>
                <a:ea typeface="微软雅黑" pitchFamily="34" charset="-122"/>
              </a:rPr>
              <a:t>3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P</a:t>
            </a:r>
            <a:r>
              <a:rPr lang="en-US" altLang="en-US" sz="2000" baseline="-1000" dirty="0">
                <a:latin typeface="Comic Sans MS" pitchFamily="2" charset="0"/>
                <a:ea typeface="微软雅黑" pitchFamily="34" charset="-122"/>
              </a:rPr>
              <a:t>2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G</a:t>
            </a:r>
            <a:r>
              <a:rPr lang="en-US" altLang="en-US" sz="2000" baseline="-1000" dirty="0">
                <a:latin typeface="Comic Sans MS" pitchFamily="2" charset="0"/>
                <a:ea typeface="微软雅黑" pitchFamily="34" charset="-122"/>
              </a:rPr>
              <a:t>1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+P</a:t>
            </a:r>
            <a:r>
              <a:rPr lang="en-US" altLang="en-US" sz="2000" baseline="-1000" dirty="0">
                <a:latin typeface="Comic Sans MS" pitchFamily="2" charset="0"/>
                <a:ea typeface="微软雅黑" pitchFamily="34" charset="-122"/>
              </a:rPr>
              <a:t>3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P</a:t>
            </a:r>
            <a:r>
              <a:rPr lang="en-US" altLang="en-US" sz="2000" baseline="-1000" dirty="0">
                <a:latin typeface="Comic Sans MS" pitchFamily="2" charset="0"/>
                <a:ea typeface="微软雅黑" pitchFamily="34" charset="-122"/>
              </a:rPr>
              <a:t>2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P</a:t>
            </a:r>
            <a:r>
              <a:rPr lang="en-US" altLang="en-US" sz="2000" baseline="-1000" dirty="0">
                <a:latin typeface="Comic Sans MS" pitchFamily="2" charset="0"/>
                <a:ea typeface="微软雅黑" pitchFamily="34" charset="-122"/>
              </a:rPr>
              <a:t>1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G</a:t>
            </a:r>
            <a:r>
              <a:rPr lang="en-US" altLang="en-US" sz="2000" baseline="-1000" dirty="0">
                <a:latin typeface="Comic Sans MS" pitchFamily="2" charset="0"/>
                <a:ea typeface="微软雅黑" pitchFamily="34" charset="-122"/>
              </a:rPr>
              <a:t>0</a:t>
            </a:r>
            <a:endParaRPr lang="en-US" altLang="en-US" sz="2000" baseline="-1000" dirty="0">
              <a:latin typeface="Comic Sans MS" pitchFamily="2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charset="2"/>
              <a:buNone/>
            </a:pPr>
            <a:r>
              <a:rPr lang="en-US" altLang="zh-CN" sz="2000" baseline="-1000" dirty="0">
                <a:latin typeface="Comic Sans MS" pitchFamily="2" charset="0"/>
                <a:ea typeface="微软雅黑" pitchFamily="34" charset="-122"/>
              </a:rPr>
              <a:t>                     </a:t>
            </a:r>
            <a:r>
              <a:rPr lang="en-US" altLang="zh-CN" sz="2000" baseline="-1000" dirty="0" smtClean="0">
                <a:latin typeface="Comic Sans MS" pitchFamily="2" charset="0"/>
                <a:ea typeface="微软雅黑" pitchFamily="34" charset="-122"/>
              </a:rPr>
              <a:t>               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</a:rPr>
              <a:t>P</a:t>
            </a:r>
            <a:r>
              <a:rPr lang="en-US" altLang="en-US" sz="2000" baseline="-1000" dirty="0" smtClean="0">
                <a:latin typeface="Comic Sans MS" pitchFamily="2" charset="0"/>
                <a:ea typeface="微软雅黑" pitchFamily="34" charset="-122"/>
              </a:rPr>
              <a:t>3</a:t>
            </a:r>
            <a:r>
              <a:rPr lang="en-US" altLang="en-US" sz="2000" baseline="30000" dirty="0">
                <a:latin typeface="Comic Sans MS" pitchFamily="2" charset="0"/>
                <a:ea typeface="微软雅黑" pitchFamily="34" charset="-122"/>
              </a:rPr>
              <a:t>*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=P</a:t>
            </a:r>
            <a:r>
              <a:rPr lang="en-US" altLang="en-US" sz="2000" baseline="-1000" dirty="0">
                <a:latin typeface="Comic Sans MS" pitchFamily="2" charset="0"/>
                <a:ea typeface="微软雅黑" pitchFamily="34" charset="-122"/>
              </a:rPr>
              <a:t>3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P</a:t>
            </a:r>
            <a:r>
              <a:rPr lang="en-US" altLang="en-US" sz="2000" baseline="-1000" dirty="0">
                <a:latin typeface="Comic Sans MS" pitchFamily="2" charset="0"/>
                <a:ea typeface="微软雅黑" pitchFamily="34" charset="-122"/>
              </a:rPr>
              <a:t>2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P</a:t>
            </a:r>
            <a:r>
              <a:rPr lang="en-US" altLang="en-US" sz="2000" baseline="-1000" dirty="0">
                <a:latin typeface="Comic Sans MS" pitchFamily="2" charset="0"/>
                <a:ea typeface="微软雅黑" pitchFamily="34" charset="-122"/>
              </a:rPr>
              <a:t>1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P</a:t>
            </a:r>
            <a:r>
              <a:rPr lang="en-US" altLang="en-US" sz="2000" baseline="-1000" dirty="0">
                <a:latin typeface="Comic Sans MS" pitchFamily="2" charset="0"/>
                <a:ea typeface="微软雅黑" pitchFamily="34" charset="-122"/>
              </a:rPr>
              <a:t>0</a:t>
            </a:r>
            <a:endParaRPr lang="en-US" altLang="en-US" sz="2000" baseline="-1000" dirty="0">
              <a:latin typeface="Comic Sans MS" pitchFamily="2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charset="2"/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2" charset="0"/>
                <a:ea typeface="微软雅黑" pitchFamily="34" charset="-122"/>
              </a:rPr>
              <a:t> 所以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C</a:t>
            </a:r>
            <a:r>
              <a:rPr lang="en-US" altLang="en-US" sz="2000" baseline="-1000" dirty="0">
                <a:latin typeface="Comic Sans MS" pitchFamily="2" charset="0"/>
                <a:ea typeface="微软雅黑" pitchFamily="34" charset="-122"/>
              </a:rPr>
              <a:t>4 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=G</a:t>
            </a:r>
            <a:r>
              <a:rPr lang="en-US" altLang="en-US" sz="2000" baseline="-1000" dirty="0">
                <a:latin typeface="Comic Sans MS" pitchFamily="2" charset="0"/>
                <a:ea typeface="微软雅黑" pitchFamily="34" charset="-122"/>
              </a:rPr>
              <a:t>3</a:t>
            </a:r>
            <a:r>
              <a:rPr lang="en-US" altLang="en-US" sz="2000" baseline="30000" dirty="0">
                <a:latin typeface="Comic Sans MS" pitchFamily="2" charset="0"/>
                <a:ea typeface="微软雅黑" pitchFamily="34" charset="-122"/>
              </a:rPr>
              <a:t>*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+P</a:t>
            </a:r>
            <a:r>
              <a:rPr lang="en-US" altLang="en-US" sz="2000" baseline="-1000" dirty="0">
                <a:latin typeface="Comic Sans MS" pitchFamily="2" charset="0"/>
                <a:ea typeface="微软雅黑" pitchFamily="34" charset="-122"/>
              </a:rPr>
              <a:t>3</a:t>
            </a:r>
            <a:r>
              <a:rPr lang="en-US" altLang="en-US" sz="2000" baseline="30000" dirty="0">
                <a:latin typeface="Comic Sans MS" pitchFamily="2" charset="0"/>
                <a:ea typeface="微软雅黑" pitchFamily="34" charset="-122"/>
              </a:rPr>
              <a:t>*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C</a:t>
            </a:r>
            <a:r>
              <a:rPr lang="en-US" altLang="en-US" sz="2000" baseline="-1000" dirty="0">
                <a:latin typeface="Comic Sans MS" pitchFamily="2" charset="0"/>
                <a:ea typeface="微软雅黑" pitchFamily="34" charset="-122"/>
              </a:rPr>
              <a:t>0</a:t>
            </a:r>
            <a:r>
              <a:rPr lang="en-US" altLang="zh-CN" sz="2000" baseline="-1000" dirty="0">
                <a:latin typeface="Comic Sans MS" pitchFamily="2" charset="0"/>
                <a:ea typeface="微软雅黑" pitchFamily="34" charset="-122"/>
              </a:rPr>
              <a:t>。</a:t>
            </a:r>
            <a:r>
              <a:rPr lang="zh-CN" altLang="en-US" sz="2000" dirty="0">
                <a:solidFill>
                  <a:srgbClr val="0033CC"/>
                </a:solidFill>
                <a:latin typeface="Comic Sans MS" pitchFamily="2" charset="0"/>
                <a:ea typeface="微软雅黑" pitchFamily="34" charset="-122"/>
              </a:rPr>
              <a:t>把实现上述逻辑的电路称为</a:t>
            </a:r>
            <a:r>
              <a:rPr lang="zh-CN" altLang="en-US" sz="2000" dirty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4位</a:t>
            </a:r>
            <a:r>
              <a:rPr lang="en-US" altLang="zh-CN" sz="2000" dirty="0" smtClean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BCLA</a:t>
            </a:r>
            <a:r>
              <a:rPr lang="zh-CN" altLang="en-US" sz="2000" dirty="0" smtClean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部件</a:t>
            </a:r>
            <a:r>
              <a:rPr lang="zh-CN" altLang="en-US" sz="2000" dirty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。</a:t>
            </a:r>
            <a:endParaRPr lang="zh-CN" altLang="en-US" sz="2000" dirty="0">
              <a:solidFill>
                <a:srgbClr val="CC0000"/>
              </a:solidFill>
              <a:latin typeface="Comic Sans MS" pitchFamily="2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76482"/>
            <a:ext cx="8229600" cy="774720"/>
          </a:xfrm>
        </p:spPr>
        <p:txBody>
          <a:bodyPr/>
          <a:lstStyle/>
          <a:p>
            <a:r>
              <a:rPr lang="en-US" altLang="zh-CN" dirty="0" smtClean="0">
                <a:latin typeface="Comic Sans MS" pitchFamily="2" charset="0"/>
              </a:rPr>
              <a:t>3.2</a:t>
            </a:r>
            <a:r>
              <a:rPr lang="zh-CN" altLang="en-US" dirty="0" smtClean="0">
                <a:latin typeface="Comic Sans MS" pitchFamily="2" charset="0"/>
              </a:rPr>
              <a:t> 基本运算部件</a:t>
            </a:r>
            <a:endParaRPr lang="zh-CN" altLang="en-US" dirty="0">
              <a:latin typeface="Comic Sans MS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67291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3.2.4</a:t>
            </a:r>
            <a:r>
              <a:rPr lang="zh-CN" altLang="en-US" dirty="0" smtClean="0"/>
              <a:t> </a:t>
            </a:r>
            <a:r>
              <a:rPr lang="zh-CN" altLang="en-US" dirty="0"/>
              <a:t>多</a:t>
            </a:r>
            <a:r>
              <a:rPr lang="zh-CN" altLang="en-US" dirty="0" smtClean="0"/>
              <a:t>级先行进位加法器（自学）</a:t>
            </a:r>
            <a:endParaRPr lang="en-US" altLang="zh-CN" dirty="0" smtClean="0"/>
          </a:p>
          <a:p>
            <a:r>
              <a:rPr lang="en-US" altLang="zh-CN" dirty="0" smtClean="0"/>
              <a:t>16</a:t>
            </a:r>
            <a:r>
              <a:rPr lang="zh-CN" altLang="en-US" dirty="0" smtClean="0"/>
              <a:t>位两级先行进位加法器</a:t>
            </a:r>
            <a:endParaRPr lang="en-US" altLang="zh-CN" dirty="0" smtClean="0"/>
          </a:p>
          <a:p>
            <a:pPr lvl="1"/>
            <a:endParaRPr lang="en-US" altLang="zh-CN" dirty="0" smtClean="0">
              <a:latin typeface="Comic Sans MS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/>
          </a:p>
        </p:txBody>
      </p:sp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1795795" y="4737918"/>
            <a:ext cx="564328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关键路径长度为多少？</a:t>
            </a:r>
            <a:endParaRPr lang="zh-CN" altLang="en-US" sz="1800" dirty="0">
              <a:solidFill>
                <a:srgbClr val="CC0000"/>
              </a:solidFill>
              <a:latin typeface="Comic Sans MS" pitchFamily="2" charset="0"/>
              <a:ea typeface="微软雅黑" pitchFamily="34" charset="-122"/>
            </a:endParaRPr>
          </a:p>
          <a:p>
            <a:endParaRPr lang="zh-CN" altLang="en-US" sz="1800" dirty="0">
              <a:solidFill>
                <a:srgbClr val="CC0000"/>
              </a:solidFill>
              <a:latin typeface="Comic Sans MS" pitchFamily="2" charset="0"/>
              <a:ea typeface="微软雅黑" pitchFamily="34" charset="-122"/>
            </a:endParaRPr>
          </a:p>
          <a:p>
            <a:r>
              <a:rPr lang="zh-CN" altLang="en-US" sz="1800" dirty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最终进位的延迟为多少？</a:t>
            </a:r>
            <a:endParaRPr lang="zh-CN" altLang="en-US" sz="1800" dirty="0">
              <a:solidFill>
                <a:srgbClr val="CC0000"/>
              </a:solidFill>
              <a:latin typeface="Comic Sans MS" pitchFamily="2" charset="0"/>
              <a:ea typeface="微软雅黑" pitchFamily="34" charset="-122"/>
            </a:endParaRPr>
          </a:p>
        </p:txBody>
      </p:sp>
      <p:sp>
        <p:nvSpPr>
          <p:cNvPr id="14" name="Rectangle 94"/>
          <p:cNvSpPr>
            <a:spLocks noChangeArrowheads="1"/>
          </p:cNvSpPr>
          <p:nvPr/>
        </p:nvSpPr>
        <p:spPr bwMode="auto">
          <a:xfrm>
            <a:off x="4494269" y="4739094"/>
            <a:ext cx="17668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009900"/>
                </a:solidFill>
                <a:latin typeface="Comic Sans MS" pitchFamily="2" charset="0"/>
                <a:ea typeface="宋体" charset="-122"/>
              </a:rPr>
              <a:t>3+2+3 = 8ty</a:t>
            </a:r>
            <a:endParaRPr lang="zh-CN" altLang="en-US" sz="2000" dirty="0">
              <a:solidFill>
                <a:srgbClr val="009900"/>
              </a:solidFill>
              <a:latin typeface="Comic Sans MS" pitchFamily="2" charset="0"/>
              <a:ea typeface="宋体" charset="-122"/>
            </a:endParaRPr>
          </a:p>
        </p:txBody>
      </p:sp>
      <p:sp>
        <p:nvSpPr>
          <p:cNvPr id="15" name="Rectangle 95"/>
          <p:cNvSpPr>
            <a:spLocks noChangeArrowheads="1"/>
          </p:cNvSpPr>
          <p:nvPr/>
        </p:nvSpPr>
        <p:spPr bwMode="auto">
          <a:xfrm>
            <a:off x="4532388" y="5261138"/>
            <a:ext cx="12314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009900"/>
                </a:solidFill>
                <a:latin typeface="Comic Sans MS" pitchFamily="2" charset="0"/>
                <a:ea typeface="宋体" charset="-122"/>
              </a:rPr>
              <a:t>3+2=5ty</a:t>
            </a:r>
            <a:endParaRPr lang="en-US" altLang="zh-CN" sz="2000" dirty="0">
              <a:solidFill>
                <a:srgbClr val="009900"/>
              </a:solidFill>
              <a:latin typeface="Comic Sans MS" pitchFamily="2" charset="0"/>
              <a:ea typeface="宋体" charset="-122"/>
            </a:endParaRPr>
          </a:p>
        </p:txBody>
      </p:sp>
      <p:grpSp>
        <p:nvGrpSpPr>
          <p:cNvPr id="90" name="Group 47"/>
          <p:cNvGrpSpPr/>
          <p:nvPr/>
        </p:nvGrpSpPr>
        <p:grpSpPr bwMode="auto">
          <a:xfrm>
            <a:off x="827584" y="1911548"/>
            <a:ext cx="7359325" cy="2726060"/>
            <a:chOff x="202" y="3035"/>
            <a:chExt cx="4014" cy="1160"/>
          </a:xfrm>
        </p:grpSpPr>
        <p:grpSp>
          <p:nvGrpSpPr>
            <p:cNvPr id="91" name="Group 5"/>
            <p:cNvGrpSpPr/>
            <p:nvPr/>
          </p:nvGrpSpPr>
          <p:grpSpPr bwMode="auto">
            <a:xfrm>
              <a:off x="202" y="3035"/>
              <a:ext cx="4014" cy="1028"/>
              <a:chOff x="1449" y="5463"/>
              <a:chExt cx="7981" cy="2101"/>
            </a:xfrm>
          </p:grpSpPr>
          <p:grpSp>
            <p:nvGrpSpPr>
              <p:cNvPr id="93" name="Group 6"/>
              <p:cNvGrpSpPr/>
              <p:nvPr/>
            </p:nvGrpSpPr>
            <p:grpSpPr bwMode="auto">
              <a:xfrm>
                <a:off x="2532" y="7222"/>
                <a:ext cx="5840" cy="342"/>
                <a:chOff x="2798" y="9063"/>
                <a:chExt cx="5840" cy="468"/>
              </a:xfrm>
            </p:grpSpPr>
            <p:sp>
              <p:nvSpPr>
                <p:cNvPr id="124" name="AutoShape 7"/>
                <p:cNvSpPr>
                  <a:spLocks noChangeArrowheads="1"/>
                </p:cNvSpPr>
                <p:nvPr/>
              </p:nvSpPr>
              <p:spPr bwMode="auto">
                <a:xfrm>
                  <a:off x="2798" y="9063"/>
                  <a:ext cx="170" cy="468"/>
                </a:xfrm>
                <a:prstGeom prst="upArrow">
                  <a:avLst>
                    <a:gd name="adj1" fmla="val 50000"/>
                    <a:gd name="adj2" fmla="val 68824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>
                    <a:latin typeface="Comic Sans MS" pitchFamily="2" charset="0"/>
                  </a:endParaRPr>
                </a:p>
              </p:txBody>
            </p:sp>
            <p:sp>
              <p:nvSpPr>
                <p:cNvPr id="125" name="AutoShape 8"/>
                <p:cNvSpPr>
                  <a:spLocks noChangeArrowheads="1"/>
                </p:cNvSpPr>
                <p:nvPr/>
              </p:nvSpPr>
              <p:spPr bwMode="auto">
                <a:xfrm>
                  <a:off x="3323" y="9063"/>
                  <a:ext cx="170" cy="468"/>
                </a:xfrm>
                <a:prstGeom prst="upArrow">
                  <a:avLst>
                    <a:gd name="adj1" fmla="val 50000"/>
                    <a:gd name="adj2" fmla="val 68824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>
                    <a:latin typeface="Comic Sans MS" pitchFamily="2" charset="0"/>
                  </a:endParaRPr>
                </a:p>
              </p:txBody>
            </p:sp>
            <p:sp>
              <p:nvSpPr>
                <p:cNvPr id="126" name="AutoShape 9"/>
                <p:cNvSpPr>
                  <a:spLocks noChangeArrowheads="1"/>
                </p:cNvSpPr>
                <p:nvPr/>
              </p:nvSpPr>
              <p:spPr bwMode="auto">
                <a:xfrm>
                  <a:off x="4583" y="9063"/>
                  <a:ext cx="170" cy="468"/>
                </a:xfrm>
                <a:prstGeom prst="upArrow">
                  <a:avLst>
                    <a:gd name="adj1" fmla="val 50000"/>
                    <a:gd name="adj2" fmla="val 68824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>
                    <a:latin typeface="Comic Sans MS" pitchFamily="2" charset="0"/>
                  </a:endParaRPr>
                </a:p>
              </p:txBody>
            </p:sp>
            <p:sp>
              <p:nvSpPr>
                <p:cNvPr id="127" name="AutoShape 10"/>
                <p:cNvSpPr>
                  <a:spLocks noChangeArrowheads="1"/>
                </p:cNvSpPr>
                <p:nvPr/>
              </p:nvSpPr>
              <p:spPr bwMode="auto">
                <a:xfrm>
                  <a:off x="5108" y="9063"/>
                  <a:ext cx="170" cy="468"/>
                </a:xfrm>
                <a:prstGeom prst="upArrow">
                  <a:avLst>
                    <a:gd name="adj1" fmla="val 50000"/>
                    <a:gd name="adj2" fmla="val 68824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>
                    <a:latin typeface="Comic Sans MS" pitchFamily="2" charset="0"/>
                  </a:endParaRPr>
                </a:p>
              </p:txBody>
            </p:sp>
            <p:sp>
              <p:nvSpPr>
                <p:cNvPr id="128" name="AutoShape 11"/>
                <p:cNvSpPr>
                  <a:spLocks noChangeArrowheads="1"/>
                </p:cNvSpPr>
                <p:nvPr/>
              </p:nvSpPr>
              <p:spPr bwMode="auto">
                <a:xfrm>
                  <a:off x="6263" y="9063"/>
                  <a:ext cx="170" cy="468"/>
                </a:xfrm>
                <a:prstGeom prst="upArrow">
                  <a:avLst>
                    <a:gd name="adj1" fmla="val 50000"/>
                    <a:gd name="adj2" fmla="val 68824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>
                    <a:latin typeface="Comic Sans MS" pitchFamily="2" charset="0"/>
                  </a:endParaRPr>
                </a:p>
              </p:txBody>
            </p:sp>
            <p:sp>
              <p:nvSpPr>
                <p:cNvPr id="129" name="AutoShape 12"/>
                <p:cNvSpPr>
                  <a:spLocks noChangeArrowheads="1"/>
                </p:cNvSpPr>
                <p:nvPr/>
              </p:nvSpPr>
              <p:spPr bwMode="auto">
                <a:xfrm>
                  <a:off x="6788" y="9063"/>
                  <a:ext cx="170" cy="468"/>
                </a:xfrm>
                <a:prstGeom prst="upArrow">
                  <a:avLst>
                    <a:gd name="adj1" fmla="val 50000"/>
                    <a:gd name="adj2" fmla="val 68824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>
                    <a:latin typeface="Comic Sans MS" pitchFamily="2" charset="0"/>
                  </a:endParaRPr>
                </a:p>
              </p:txBody>
            </p:sp>
            <p:sp>
              <p:nvSpPr>
                <p:cNvPr id="130" name="AutoShape 13"/>
                <p:cNvSpPr>
                  <a:spLocks noChangeArrowheads="1"/>
                </p:cNvSpPr>
                <p:nvPr/>
              </p:nvSpPr>
              <p:spPr bwMode="auto">
                <a:xfrm>
                  <a:off x="7943" y="9063"/>
                  <a:ext cx="170" cy="468"/>
                </a:xfrm>
                <a:prstGeom prst="upArrow">
                  <a:avLst>
                    <a:gd name="adj1" fmla="val 50000"/>
                    <a:gd name="adj2" fmla="val 68824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>
                    <a:latin typeface="Comic Sans MS" pitchFamily="2" charset="0"/>
                  </a:endParaRPr>
                </a:p>
              </p:txBody>
            </p:sp>
            <p:sp>
              <p:nvSpPr>
                <p:cNvPr id="131" name="AutoShape 14"/>
                <p:cNvSpPr>
                  <a:spLocks noChangeArrowheads="1"/>
                </p:cNvSpPr>
                <p:nvPr/>
              </p:nvSpPr>
              <p:spPr bwMode="auto">
                <a:xfrm>
                  <a:off x="8468" y="9063"/>
                  <a:ext cx="170" cy="468"/>
                </a:xfrm>
                <a:prstGeom prst="upArrow">
                  <a:avLst>
                    <a:gd name="adj1" fmla="val 50000"/>
                    <a:gd name="adj2" fmla="val 68824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>
                    <a:latin typeface="Comic Sans MS" pitchFamily="2" charset="0"/>
                  </a:endParaRPr>
                </a:p>
              </p:txBody>
            </p:sp>
          </p:grpSp>
          <p:grpSp>
            <p:nvGrpSpPr>
              <p:cNvPr id="94" name="Group 15"/>
              <p:cNvGrpSpPr/>
              <p:nvPr/>
            </p:nvGrpSpPr>
            <p:grpSpPr bwMode="auto">
              <a:xfrm>
                <a:off x="1449" y="5463"/>
                <a:ext cx="7981" cy="1740"/>
                <a:chOff x="1715" y="10090"/>
                <a:chExt cx="7981" cy="1740"/>
              </a:xfrm>
            </p:grpSpPr>
            <p:sp>
              <p:nvSpPr>
                <p:cNvPr id="95" name="Freeform 16"/>
                <p:cNvSpPr/>
                <p:nvPr/>
              </p:nvSpPr>
              <p:spPr bwMode="auto">
                <a:xfrm>
                  <a:off x="8885" y="11493"/>
                  <a:ext cx="811" cy="5"/>
                </a:xfrm>
                <a:custGeom>
                  <a:avLst/>
                  <a:gdLst>
                    <a:gd name="T0" fmla="*/ 811 w 811"/>
                    <a:gd name="T1" fmla="*/ 0 h 5"/>
                    <a:gd name="T2" fmla="*/ 0 w 811"/>
                    <a:gd name="T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811" h="5">
                      <a:moveTo>
                        <a:pt x="811" y="0"/>
                      </a:moveTo>
                      <a:lnTo>
                        <a:pt x="0" y="5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>
                    <a:latin typeface="Comic Sans MS" pitchFamily="2" charset="0"/>
                  </a:endParaRPr>
                </a:p>
              </p:txBody>
            </p:sp>
            <p:sp>
              <p:nvSpPr>
                <p:cNvPr id="96" name="Freeform 17"/>
                <p:cNvSpPr/>
                <p:nvPr/>
              </p:nvSpPr>
              <p:spPr bwMode="auto">
                <a:xfrm>
                  <a:off x="3744" y="11489"/>
                  <a:ext cx="386" cy="3"/>
                </a:xfrm>
                <a:custGeom>
                  <a:avLst/>
                  <a:gdLst>
                    <a:gd name="T0" fmla="*/ 386 w 386"/>
                    <a:gd name="T1" fmla="*/ 0 h 3"/>
                    <a:gd name="T2" fmla="*/ 0 w 386"/>
                    <a:gd name="T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86" h="3">
                      <a:moveTo>
                        <a:pt x="386" y="0"/>
                      </a:moveTo>
                      <a:lnTo>
                        <a:pt x="0" y="3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>
                    <a:latin typeface="Comic Sans MS" pitchFamily="2" charset="0"/>
                  </a:endParaRPr>
                </a:p>
              </p:txBody>
            </p:sp>
            <p:sp>
              <p:nvSpPr>
                <p:cNvPr id="97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715" y="11465"/>
                  <a:ext cx="4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>
                    <a:latin typeface="Comic Sans MS" pitchFamily="2" charset="0"/>
                  </a:endParaRPr>
                </a:p>
              </p:txBody>
            </p:sp>
            <p:sp>
              <p:nvSpPr>
                <p:cNvPr id="98" name="AutoShape 19"/>
                <p:cNvSpPr>
                  <a:spLocks noChangeArrowheads="1"/>
                </p:cNvSpPr>
                <p:nvPr/>
              </p:nvSpPr>
              <p:spPr bwMode="auto">
                <a:xfrm>
                  <a:off x="2765" y="10850"/>
                  <a:ext cx="170" cy="468"/>
                </a:xfrm>
                <a:prstGeom prst="upArrow">
                  <a:avLst>
                    <a:gd name="adj1" fmla="val 50000"/>
                    <a:gd name="adj2" fmla="val 68824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>
                    <a:latin typeface="Comic Sans MS" pitchFamily="2" charset="0"/>
                  </a:endParaRPr>
                </a:p>
              </p:txBody>
            </p:sp>
            <p:sp>
              <p:nvSpPr>
                <p:cNvPr id="99" name="AutoShape 20"/>
                <p:cNvSpPr>
                  <a:spLocks noChangeArrowheads="1"/>
                </p:cNvSpPr>
                <p:nvPr/>
              </p:nvSpPr>
              <p:spPr bwMode="auto">
                <a:xfrm>
                  <a:off x="7910" y="10850"/>
                  <a:ext cx="170" cy="468"/>
                </a:xfrm>
                <a:prstGeom prst="upArrow">
                  <a:avLst>
                    <a:gd name="adj1" fmla="val 50000"/>
                    <a:gd name="adj2" fmla="val 68824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>
                    <a:latin typeface="Comic Sans MS" pitchFamily="2" charset="0"/>
                  </a:endParaRPr>
                </a:p>
              </p:txBody>
            </p:sp>
            <p:sp>
              <p:nvSpPr>
                <p:cNvPr id="100" name="AutoShape 21"/>
                <p:cNvSpPr>
                  <a:spLocks noChangeArrowheads="1"/>
                </p:cNvSpPr>
                <p:nvPr/>
              </p:nvSpPr>
              <p:spPr bwMode="auto">
                <a:xfrm>
                  <a:off x="6230" y="10850"/>
                  <a:ext cx="170" cy="468"/>
                </a:xfrm>
                <a:prstGeom prst="upArrow">
                  <a:avLst>
                    <a:gd name="adj1" fmla="val 50000"/>
                    <a:gd name="adj2" fmla="val 68824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>
                    <a:latin typeface="Comic Sans MS" pitchFamily="2" charset="0"/>
                  </a:endParaRPr>
                </a:p>
              </p:txBody>
            </p:sp>
            <p:sp>
              <p:nvSpPr>
                <p:cNvPr id="101" name="AutoShape 22"/>
                <p:cNvSpPr>
                  <a:spLocks noChangeArrowheads="1"/>
                </p:cNvSpPr>
                <p:nvPr/>
              </p:nvSpPr>
              <p:spPr bwMode="auto">
                <a:xfrm>
                  <a:off x="4550" y="10850"/>
                  <a:ext cx="170" cy="468"/>
                </a:xfrm>
                <a:prstGeom prst="upArrow">
                  <a:avLst>
                    <a:gd name="adj1" fmla="val 50000"/>
                    <a:gd name="adj2" fmla="val 68824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>
                    <a:latin typeface="Comic Sans MS" pitchFamily="2" charset="0"/>
                  </a:endParaRPr>
                </a:p>
              </p:txBody>
            </p:sp>
            <p:sp>
              <p:nvSpPr>
                <p:cNvPr id="102" name="Rectangle 23"/>
                <p:cNvSpPr>
                  <a:spLocks noChangeArrowheads="1"/>
                </p:cNvSpPr>
                <p:nvPr/>
              </p:nvSpPr>
              <p:spPr bwMode="auto">
                <a:xfrm>
                  <a:off x="2450" y="10090"/>
                  <a:ext cx="6930" cy="45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b="0" dirty="0">
                      <a:solidFill>
                        <a:srgbClr val="3333FF"/>
                      </a:solidFill>
                      <a:latin typeface="Comic Sans MS" pitchFamily="2" charset="0"/>
                      <a:ea typeface="宋体" charset="-122"/>
                    </a:rPr>
                    <a:t>4</a:t>
                  </a:r>
                  <a:r>
                    <a:rPr lang="zh-CN" altLang="en-US" b="0" dirty="0">
                      <a:solidFill>
                        <a:srgbClr val="3333FF"/>
                      </a:solidFill>
                      <a:latin typeface="Comic Sans MS" pitchFamily="2" charset="0"/>
                      <a:ea typeface="宋体" charset="-122"/>
                    </a:rPr>
                    <a:t>位成组先行进位部件（</a:t>
                  </a:r>
                  <a:r>
                    <a:rPr lang="en-US" altLang="zh-CN" b="0" dirty="0">
                      <a:solidFill>
                        <a:srgbClr val="3333FF"/>
                      </a:solidFill>
                      <a:latin typeface="Comic Sans MS" pitchFamily="2" charset="0"/>
                      <a:ea typeface="宋体" charset="-122"/>
                    </a:rPr>
                    <a:t>4</a:t>
                  </a:r>
                  <a:r>
                    <a:rPr lang="zh-CN" altLang="en-US" b="0">
                      <a:solidFill>
                        <a:srgbClr val="3333FF"/>
                      </a:solidFill>
                      <a:latin typeface="Comic Sans MS" pitchFamily="2" charset="0"/>
                      <a:ea typeface="宋体" charset="-122"/>
                    </a:rPr>
                    <a:t>位</a:t>
                  </a:r>
                  <a:r>
                    <a:rPr lang="en-US" altLang="zh-CN" b="0" smtClean="0">
                      <a:solidFill>
                        <a:srgbClr val="3333FF"/>
                      </a:solidFill>
                      <a:latin typeface="Comic Sans MS" pitchFamily="2" charset="0"/>
                      <a:ea typeface="宋体" charset="-122"/>
                    </a:rPr>
                    <a:t>BCLA</a:t>
                  </a:r>
                  <a:r>
                    <a:rPr lang="zh-CN" altLang="en-US" b="0" smtClean="0">
                      <a:solidFill>
                        <a:srgbClr val="3333FF"/>
                      </a:solidFill>
                      <a:latin typeface="Comic Sans MS" pitchFamily="2" charset="0"/>
                      <a:ea typeface="宋体" charset="-122"/>
                    </a:rPr>
                    <a:t>部件</a:t>
                  </a:r>
                  <a:r>
                    <a:rPr lang="zh-CN" altLang="en-US" b="0" dirty="0">
                      <a:solidFill>
                        <a:srgbClr val="3333FF"/>
                      </a:solidFill>
                      <a:latin typeface="Comic Sans MS" pitchFamily="2" charset="0"/>
                      <a:ea typeface="宋体" charset="-122"/>
                    </a:rPr>
                    <a:t>）</a:t>
                  </a:r>
                  <a:endParaRPr lang="zh-CN" altLang="en-US" dirty="0">
                    <a:solidFill>
                      <a:srgbClr val="3333FF"/>
                    </a:solidFill>
                    <a:latin typeface="Comic Sans MS" pitchFamily="2" charset="0"/>
                    <a:ea typeface="宋体" charset="-122"/>
                  </a:endParaRPr>
                </a:p>
              </p:txBody>
            </p:sp>
            <p:sp>
              <p:nvSpPr>
                <p:cNvPr id="103" name="Freeform 24"/>
                <p:cNvSpPr/>
                <p:nvPr/>
              </p:nvSpPr>
              <p:spPr bwMode="auto">
                <a:xfrm>
                  <a:off x="3290" y="10550"/>
                  <a:ext cx="2" cy="925"/>
                </a:xfrm>
                <a:custGeom>
                  <a:avLst/>
                  <a:gdLst>
                    <a:gd name="T0" fmla="*/ 2 w 2"/>
                    <a:gd name="T1" fmla="*/ 760 h 760"/>
                    <a:gd name="T2" fmla="*/ 0 w 2"/>
                    <a:gd name="T3" fmla="*/ 0 h 7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" h="760">
                      <a:moveTo>
                        <a:pt x="2" y="7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med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>
                    <a:latin typeface="Comic Sans MS" pitchFamily="2" charset="0"/>
                  </a:endParaRPr>
                </a:p>
              </p:txBody>
            </p:sp>
            <p:sp>
              <p:nvSpPr>
                <p:cNvPr id="104" name="Freeform 25"/>
                <p:cNvSpPr/>
                <p:nvPr/>
              </p:nvSpPr>
              <p:spPr bwMode="auto">
                <a:xfrm>
                  <a:off x="3457" y="10538"/>
                  <a:ext cx="1" cy="940"/>
                </a:xfrm>
                <a:custGeom>
                  <a:avLst/>
                  <a:gdLst>
                    <a:gd name="T0" fmla="*/ 0 w 1"/>
                    <a:gd name="T1" fmla="*/ 772 h 772"/>
                    <a:gd name="T2" fmla="*/ 1 w 1"/>
                    <a:gd name="T3" fmla="*/ 0 h 7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772">
                      <a:moveTo>
                        <a:pt x="0" y="772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med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>
                    <a:latin typeface="Comic Sans MS" pitchFamily="2" charset="0"/>
                  </a:endParaRPr>
                </a:p>
              </p:txBody>
            </p:sp>
            <p:sp>
              <p:nvSpPr>
                <p:cNvPr id="105" name="Freeform 26"/>
                <p:cNvSpPr/>
                <p:nvPr/>
              </p:nvSpPr>
              <p:spPr bwMode="auto">
                <a:xfrm>
                  <a:off x="5075" y="10550"/>
                  <a:ext cx="2" cy="912"/>
                </a:xfrm>
                <a:custGeom>
                  <a:avLst/>
                  <a:gdLst>
                    <a:gd name="T0" fmla="*/ 2 w 2"/>
                    <a:gd name="T1" fmla="*/ 760 h 760"/>
                    <a:gd name="T2" fmla="*/ 0 w 2"/>
                    <a:gd name="T3" fmla="*/ 0 h 7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" h="760">
                      <a:moveTo>
                        <a:pt x="2" y="7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med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>
                    <a:latin typeface="Comic Sans MS" pitchFamily="2" charset="0"/>
                  </a:endParaRPr>
                </a:p>
              </p:txBody>
            </p:sp>
            <p:sp>
              <p:nvSpPr>
                <p:cNvPr id="106" name="Freeform 27"/>
                <p:cNvSpPr/>
                <p:nvPr/>
              </p:nvSpPr>
              <p:spPr bwMode="auto">
                <a:xfrm>
                  <a:off x="5242" y="10538"/>
                  <a:ext cx="1" cy="926"/>
                </a:xfrm>
                <a:custGeom>
                  <a:avLst/>
                  <a:gdLst>
                    <a:gd name="T0" fmla="*/ 0 w 1"/>
                    <a:gd name="T1" fmla="*/ 772 h 772"/>
                    <a:gd name="T2" fmla="*/ 1 w 1"/>
                    <a:gd name="T3" fmla="*/ 0 h 7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772">
                      <a:moveTo>
                        <a:pt x="0" y="772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med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>
                    <a:latin typeface="Comic Sans MS" pitchFamily="2" charset="0"/>
                  </a:endParaRPr>
                </a:p>
              </p:txBody>
            </p:sp>
            <p:sp>
              <p:nvSpPr>
                <p:cNvPr id="107" name="Freeform 28"/>
                <p:cNvSpPr/>
                <p:nvPr/>
              </p:nvSpPr>
              <p:spPr bwMode="auto">
                <a:xfrm>
                  <a:off x="6755" y="10538"/>
                  <a:ext cx="2" cy="912"/>
                </a:xfrm>
                <a:custGeom>
                  <a:avLst/>
                  <a:gdLst>
                    <a:gd name="T0" fmla="*/ 2 w 2"/>
                    <a:gd name="T1" fmla="*/ 760 h 760"/>
                    <a:gd name="T2" fmla="*/ 0 w 2"/>
                    <a:gd name="T3" fmla="*/ 0 h 7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" h="760">
                      <a:moveTo>
                        <a:pt x="2" y="7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med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>
                    <a:latin typeface="Comic Sans MS" pitchFamily="2" charset="0"/>
                  </a:endParaRPr>
                </a:p>
              </p:txBody>
            </p:sp>
            <p:sp>
              <p:nvSpPr>
                <p:cNvPr id="108" name="Freeform 29"/>
                <p:cNvSpPr/>
                <p:nvPr/>
              </p:nvSpPr>
              <p:spPr bwMode="auto">
                <a:xfrm>
                  <a:off x="6965" y="10538"/>
                  <a:ext cx="1" cy="926"/>
                </a:xfrm>
                <a:custGeom>
                  <a:avLst/>
                  <a:gdLst>
                    <a:gd name="T0" fmla="*/ 0 w 1"/>
                    <a:gd name="T1" fmla="*/ 772 h 772"/>
                    <a:gd name="T2" fmla="*/ 1 w 1"/>
                    <a:gd name="T3" fmla="*/ 0 h 7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772">
                      <a:moveTo>
                        <a:pt x="0" y="772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med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>
                    <a:latin typeface="Comic Sans MS" pitchFamily="2" charset="0"/>
                  </a:endParaRPr>
                </a:p>
              </p:txBody>
            </p:sp>
            <p:sp>
              <p:nvSpPr>
                <p:cNvPr id="109" name="Freeform 30"/>
                <p:cNvSpPr/>
                <p:nvPr/>
              </p:nvSpPr>
              <p:spPr bwMode="auto">
                <a:xfrm>
                  <a:off x="8373" y="10550"/>
                  <a:ext cx="2" cy="912"/>
                </a:xfrm>
                <a:custGeom>
                  <a:avLst/>
                  <a:gdLst>
                    <a:gd name="T0" fmla="*/ 2 w 2"/>
                    <a:gd name="T1" fmla="*/ 760 h 760"/>
                    <a:gd name="T2" fmla="*/ 0 w 2"/>
                    <a:gd name="T3" fmla="*/ 0 h 7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" h="760">
                      <a:moveTo>
                        <a:pt x="2" y="7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med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>
                    <a:latin typeface="Comic Sans MS" pitchFamily="2" charset="0"/>
                  </a:endParaRPr>
                </a:p>
              </p:txBody>
            </p:sp>
            <p:sp>
              <p:nvSpPr>
                <p:cNvPr id="110" name="Freeform 31"/>
                <p:cNvSpPr/>
                <p:nvPr/>
              </p:nvSpPr>
              <p:spPr bwMode="auto">
                <a:xfrm>
                  <a:off x="8540" y="10538"/>
                  <a:ext cx="1" cy="926"/>
                </a:xfrm>
                <a:custGeom>
                  <a:avLst/>
                  <a:gdLst>
                    <a:gd name="T0" fmla="*/ 0 w 1"/>
                    <a:gd name="T1" fmla="*/ 772 h 772"/>
                    <a:gd name="T2" fmla="*/ 1 w 1"/>
                    <a:gd name="T3" fmla="*/ 0 h 7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772">
                      <a:moveTo>
                        <a:pt x="0" y="772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med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>
                    <a:latin typeface="Comic Sans MS" pitchFamily="2" charset="0"/>
                  </a:endParaRPr>
                </a:p>
              </p:txBody>
            </p:sp>
            <p:sp>
              <p:nvSpPr>
                <p:cNvPr id="111" name="Freeform 32"/>
                <p:cNvSpPr/>
                <p:nvPr/>
              </p:nvSpPr>
              <p:spPr bwMode="auto">
                <a:xfrm>
                  <a:off x="4128" y="10536"/>
                  <a:ext cx="2" cy="977"/>
                </a:xfrm>
                <a:custGeom>
                  <a:avLst/>
                  <a:gdLst>
                    <a:gd name="T0" fmla="*/ 2 w 2"/>
                    <a:gd name="T1" fmla="*/ 0 h 977"/>
                    <a:gd name="T2" fmla="*/ 0 w 2"/>
                    <a:gd name="T3" fmla="*/ 977 h 9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" h="977">
                      <a:moveTo>
                        <a:pt x="2" y="0"/>
                      </a:moveTo>
                      <a:lnTo>
                        <a:pt x="0" y="97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>
                    <a:latin typeface="Comic Sans MS" pitchFamily="2" charset="0"/>
                  </a:endParaRPr>
                </a:p>
              </p:txBody>
            </p:sp>
            <p:sp>
              <p:nvSpPr>
                <p:cNvPr id="112" name="Rectangle 33"/>
                <p:cNvSpPr>
                  <a:spLocks noChangeArrowheads="1"/>
                </p:cNvSpPr>
                <p:nvPr/>
              </p:nvSpPr>
              <p:spPr bwMode="auto">
                <a:xfrm>
                  <a:off x="2555" y="11206"/>
                  <a:ext cx="1191" cy="62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pPr algn="ctr">
                    <a:lnSpc>
                      <a:spcPct val="88000"/>
                    </a:lnSpc>
                  </a:pPr>
                  <a:r>
                    <a:rPr lang="en-US" altLang="zh-CN" dirty="0">
                      <a:latin typeface="Comic Sans MS" pitchFamily="2" charset="0"/>
                      <a:ea typeface="宋体" charset="-122"/>
                    </a:rPr>
                    <a:t>4</a:t>
                  </a:r>
                  <a:r>
                    <a:rPr lang="zh-CN" altLang="en-US" dirty="0">
                      <a:latin typeface="Comic Sans MS" pitchFamily="2" charset="0"/>
                      <a:ea typeface="宋体" charset="-122"/>
                    </a:rPr>
                    <a:t>位先行进位加法器</a:t>
                  </a:r>
                  <a:endParaRPr lang="zh-CN" altLang="en-US" dirty="0">
                    <a:latin typeface="Comic Sans MS" pitchFamily="2" charset="0"/>
                    <a:ea typeface="宋体" charset="-122"/>
                  </a:endParaRPr>
                </a:p>
              </p:txBody>
            </p:sp>
            <p:sp>
              <p:nvSpPr>
                <p:cNvPr id="113" name="Rectangle 34"/>
                <p:cNvSpPr>
                  <a:spLocks noChangeArrowheads="1"/>
                </p:cNvSpPr>
                <p:nvPr/>
              </p:nvSpPr>
              <p:spPr bwMode="auto">
                <a:xfrm>
                  <a:off x="4327" y="11206"/>
                  <a:ext cx="1191" cy="62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pPr algn="ctr">
                    <a:lnSpc>
                      <a:spcPct val="88000"/>
                    </a:lnSpc>
                  </a:pPr>
                  <a:r>
                    <a:rPr lang="en-US" altLang="zh-CN" dirty="0">
                      <a:latin typeface="Comic Sans MS" pitchFamily="2" charset="0"/>
                      <a:ea typeface="宋体" charset="-122"/>
                    </a:rPr>
                    <a:t>4</a:t>
                  </a:r>
                  <a:r>
                    <a:rPr lang="zh-CN" altLang="en-US" dirty="0">
                      <a:latin typeface="Comic Sans MS" pitchFamily="2" charset="0"/>
                      <a:ea typeface="宋体" charset="-122"/>
                    </a:rPr>
                    <a:t>位先行进位加法器</a:t>
                  </a:r>
                  <a:endParaRPr lang="zh-CN" altLang="en-US" dirty="0">
                    <a:latin typeface="Comic Sans MS" pitchFamily="2" charset="0"/>
                    <a:ea typeface="宋体" charset="-122"/>
                  </a:endParaRPr>
                </a:p>
              </p:txBody>
            </p:sp>
            <p:sp>
              <p:nvSpPr>
                <p:cNvPr id="114" name="Rectangle 35"/>
                <p:cNvSpPr>
                  <a:spLocks noChangeArrowheads="1"/>
                </p:cNvSpPr>
                <p:nvPr/>
              </p:nvSpPr>
              <p:spPr bwMode="auto">
                <a:xfrm>
                  <a:off x="6023" y="11206"/>
                  <a:ext cx="1191" cy="62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pPr algn="ctr">
                    <a:lnSpc>
                      <a:spcPct val="88000"/>
                    </a:lnSpc>
                  </a:pPr>
                  <a:r>
                    <a:rPr lang="en-US" altLang="zh-CN">
                      <a:latin typeface="Comic Sans MS" pitchFamily="2" charset="0"/>
                      <a:ea typeface="宋体" charset="-122"/>
                    </a:rPr>
                    <a:t>4</a:t>
                  </a:r>
                  <a:r>
                    <a:rPr lang="zh-CN" altLang="en-US">
                      <a:latin typeface="Comic Sans MS" pitchFamily="2" charset="0"/>
                      <a:ea typeface="宋体" charset="-122"/>
                    </a:rPr>
                    <a:t>位先行进位加法器</a:t>
                  </a:r>
                  <a:endParaRPr lang="zh-CN" altLang="en-US">
                    <a:latin typeface="Comic Sans MS" pitchFamily="2" charset="0"/>
                    <a:ea typeface="宋体" charset="-122"/>
                  </a:endParaRPr>
                </a:p>
              </p:txBody>
            </p:sp>
            <p:sp>
              <p:nvSpPr>
                <p:cNvPr id="115" name="Rectangle 36"/>
                <p:cNvSpPr>
                  <a:spLocks noChangeArrowheads="1"/>
                </p:cNvSpPr>
                <p:nvPr/>
              </p:nvSpPr>
              <p:spPr bwMode="auto">
                <a:xfrm>
                  <a:off x="7703" y="11206"/>
                  <a:ext cx="1191" cy="62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pPr algn="ctr">
                    <a:lnSpc>
                      <a:spcPct val="88000"/>
                    </a:lnSpc>
                  </a:pPr>
                  <a:r>
                    <a:rPr lang="en-US" altLang="zh-CN">
                      <a:latin typeface="Comic Sans MS" pitchFamily="2" charset="0"/>
                      <a:ea typeface="宋体" charset="-122"/>
                    </a:rPr>
                    <a:t>4</a:t>
                  </a:r>
                  <a:r>
                    <a:rPr lang="zh-CN" altLang="en-US">
                      <a:latin typeface="Comic Sans MS" pitchFamily="2" charset="0"/>
                      <a:ea typeface="宋体" charset="-122"/>
                    </a:rPr>
                    <a:t>位先行进位加法器</a:t>
                  </a:r>
                  <a:endParaRPr lang="zh-CN" altLang="en-US">
                    <a:latin typeface="Comic Sans MS" pitchFamily="2" charset="0"/>
                    <a:ea typeface="宋体" charset="-122"/>
                  </a:endParaRPr>
                </a:p>
              </p:txBody>
            </p:sp>
            <p:sp>
              <p:nvSpPr>
                <p:cNvPr id="116" name="Freeform 37"/>
                <p:cNvSpPr/>
                <p:nvPr/>
              </p:nvSpPr>
              <p:spPr bwMode="auto">
                <a:xfrm>
                  <a:off x="5520" y="11489"/>
                  <a:ext cx="395" cy="3"/>
                </a:xfrm>
                <a:custGeom>
                  <a:avLst/>
                  <a:gdLst>
                    <a:gd name="T0" fmla="*/ 395 w 395"/>
                    <a:gd name="T1" fmla="*/ 0 h 3"/>
                    <a:gd name="T2" fmla="*/ 0 w 395"/>
                    <a:gd name="T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95" h="3">
                      <a:moveTo>
                        <a:pt x="395" y="0"/>
                      </a:moveTo>
                      <a:lnTo>
                        <a:pt x="0" y="3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>
                    <a:latin typeface="Comic Sans MS" pitchFamily="2" charset="0"/>
                  </a:endParaRPr>
                </a:p>
              </p:txBody>
            </p:sp>
            <p:sp>
              <p:nvSpPr>
                <p:cNvPr id="117" name="Line 38"/>
                <p:cNvSpPr>
                  <a:spLocks noChangeShapeType="1"/>
                </p:cNvSpPr>
                <p:nvPr/>
              </p:nvSpPr>
              <p:spPr bwMode="auto">
                <a:xfrm>
                  <a:off x="5915" y="10544"/>
                  <a:ext cx="0" cy="97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>
                    <a:latin typeface="Comic Sans MS" pitchFamily="2" charset="0"/>
                  </a:endParaRPr>
                </a:p>
              </p:txBody>
            </p:sp>
            <p:sp>
              <p:nvSpPr>
                <p:cNvPr id="118" name="Freeform 39"/>
                <p:cNvSpPr/>
                <p:nvPr/>
              </p:nvSpPr>
              <p:spPr bwMode="auto">
                <a:xfrm>
                  <a:off x="7212" y="11489"/>
                  <a:ext cx="383" cy="3"/>
                </a:xfrm>
                <a:custGeom>
                  <a:avLst/>
                  <a:gdLst>
                    <a:gd name="T0" fmla="*/ 383 w 383"/>
                    <a:gd name="T1" fmla="*/ 0 h 3"/>
                    <a:gd name="T2" fmla="*/ 0 w 383"/>
                    <a:gd name="T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83" h="3">
                      <a:moveTo>
                        <a:pt x="383" y="0"/>
                      </a:moveTo>
                      <a:lnTo>
                        <a:pt x="0" y="3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>
                    <a:latin typeface="Comic Sans MS" pitchFamily="2" charset="0"/>
                  </a:endParaRPr>
                </a:p>
              </p:txBody>
            </p:sp>
            <p:sp>
              <p:nvSpPr>
                <p:cNvPr id="119" name="Line 40"/>
                <p:cNvSpPr>
                  <a:spLocks noChangeShapeType="1"/>
                </p:cNvSpPr>
                <p:nvPr/>
              </p:nvSpPr>
              <p:spPr bwMode="auto">
                <a:xfrm>
                  <a:off x="7595" y="10544"/>
                  <a:ext cx="0" cy="97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>
                    <a:latin typeface="Comic Sans MS" pitchFamily="2" charset="0"/>
                  </a:endParaRPr>
                </a:p>
              </p:txBody>
            </p:sp>
            <p:sp>
              <p:nvSpPr>
                <p:cNvPr id="120" name="Freeform 41"/>
                <p:cNvSpPr/>
                <p:nvPr/>
              </p:nvSpPr>
              <p:spPr bwMode="auto">
                <a:xfrm>
                  <a:off x="9695" y="10276"/>
                  <a:ext cx="1" cy="1237"/>
                </a:xfrm>
                <a:custGeom>
                  <a:avLst/>
                  <a:gdLst>
                    <a:gd name="T0" fmla="*/ 0 w 1"/>
                    <a:gd name="T1" fmla="*/ 0 h 1237"/>
                    <a:gd name="T2" fmla="*/ 1 w 1"/>
                    <a:gd name="T3" fmla="*/ 1237 h 1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237">
                      <a:moveTo>
                        <a:pt x="0" y="0"/>
                      </a:moveTo>
                      <a:lnTo>
                        <a:pt x="1" y="123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>
                    <a:latin typeface="Comic Sans MS" pitchFamily="2" charset="0"/>
                  </a:endParaRPr>
                </a:p>
              </p:txBody>
            </p:sp>
            <p:sp>
              <p:nvSpPr>
                <p:cNvPr id="121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9380" y="10279"/>
                  <a:ext cx="31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>
                    <a:latin typeface="Comic Sans MS" pitchFamily="2" charset="0"/>
                  </a:endParaRPr>
                </a:p>
              </p:txBody>
            </p:sp>
            <p:sp>
              <p:nvSpPr>
                <p:cNvPr id="122" name="Freeform 43"/>
                <p:cNvSpPr/>
                <p:nvPr/>
              </p:nvSpPr>
              <p:spPr bwMode="auto">
                <a:xfrm>
                  <a:off x="2135" y="10276"/>
                  <a:ext cx="1" cy="1189"/>
                </a:xfrm>
                <a:custGeom>
                  <a:avLst/>
                  <a:gdLst>
                    <a:gd name="T0" fmla="*/ 0 w 1"/>
                    <a:gd name="T1" fmla="*/ 0 h 1189"/>
                    <a:gd name="T2" fmla="*/ 1 w 1"/>
                    <a:gd name="T3" fmla="*/ 1189 h 1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189">
                      <a:moveTo>
                        <a:pt x="0" y="0"/>
                      </a:moveTo>
                      <a:lnTo>
                        <a:pt x="1" y="1189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>
                    <a:latin typeface="Comic Sans MS" pitchFamily="2" charset="0"/>
                  </a:endParaRPr>
                </a:p>
              </p:txBody>
            </p:sp>
            <p:sp>
              <p:nvSpPr>
                <p:cNvPr id="123" name="Line 44"/>
                <p:cNvSpPr>
                  <a:spLocks noChangeShapeType="1"/>
                </p:cNvSpPr>
                <p:nvPr/>
              </p:nvSpPr>
              <p:spPr bwMode="auto">
                <a:xfrm>
                  <a:off x="2135" y="10276"/>
                  <a:ext cx="31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>
                    <a:latin typeface="Comic Sans MS" pitchFamily="2" charset="0"/>
                  </a:endParaRPr>
                </a:p>
              </p:txBody>
            </p:sp>
          </p:grpSp>
        </p:grpSp>
        <p:sp>
          <p:nvSpPr>
            <p:cNvPr id="92" name="Text Box 46"/>
            <p:cNvSpPr txBox="1">
              <a:spLocks noChangeArrowheads="1"/>
            </p:cNvSpPr>
            <p:nvPr/>
          </p:nvSpPr>
          <p:spPr bwMode="auto">
            <a:xfrm>
              <a:off x="1332" y="4038"/>
              <a:ext cx="1662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latin typeface="Comic Sans MS" pitchFamily="2" charset="0"/>
                  <a:ea typeface="宋体" charset="-122"/>
                </a:rPr>
                <a:t>16</a:t>
              </a:r>
              <a:r>
                <a:rPr lang="zh-CN" altLang="en-US">
                  <a:latin typeface="Comic Sans MS" pitchFamily="2" charset="0"/>
                  <a:ea typeface="宋体" charset="-122"/>
                </a:rPr>
                <a:t>位两级先行进位加法器</a:t>
              </a:r>
              <a:endParaRPr lang="zh-CN" altLang="en-US">
                <a:latin typeface="Comic Sans MS" pitchFamily="2" charset="0"/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7" y="66524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3.2</a:t>
            </a:r>
            <a:r>
              <a:rPr lang="zh-CN" altLang="en-US" dirty="0" smtClean="0"/>
              <a:t> 基本运算部件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9167" y="764704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3.2.5</a:t>
            </a:r>
            <a:r>
              <a:rPr lang="zh-CN" altLang="en-US" dirty="0" smtClean="0"/>
              <a:t> 带标志加法器</a:t>
            </a:r>
            <a:endParaRPr lang="en-US" altLang="zh-CN" dirty="0" smtClean="0"/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位无符号加法器只能用于两个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位二进制数相加，不能进行无符号整数的减运算，也不能进行带符号整数</a:t>
            </a:r>
            <a:r>
              <a:rPr lang="zh-CN" altLang="en-US" dirty="0"/>
              <a:t>（补码</a:t>
            </a:r>
            <a:r>
              <a:rPr lang="zh-CN" altLang="en-US" dirty="0" smtClean="0"/>
              <a:t>）的加减运算。</a:t>
            </a:r>
            <a:endParaRPr lang="en-US" altLang="zh-CN" dirty="0" smtClean="0"/>
          </a:p>
          <a:p>
            <a:r>
              <a:rPr lang="zh-CN" altLang="en-US" dirty="0" smtClean="0"/>
              <a:t>在无符号数加法器的基础上加上相应逻辑门电路，使得加法器不仅能计算和</a:t>
            </a:r>
            <a:r>
              <a:rPr lang="en-US" altLang="zh-CN" dirty="0" smtClean="0"/>
              <a:t>/</a:t>
            </a:r>
            <a:r>
              <a:rPr lang="zh-CN" altLang="en-US" dirty="0" smtClean="0"/>
              <a:t>差，还能生成相应的标志信息。</a:t>
            </a:r>
            <a:endParaRPr lang="zh-CN" altLang="en-US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/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464" y="3050641"/>
            <a:ext cx="3131448" cy="3042655"/>
          </a:xfrm>
          <a:prstGeom prst="rect">
            <a:avLst/>
          </a:prstGeom>
        </p:spPr>
      </p:pic>
      <p:grpSp>
        <p:nvGrpSpPr>
          <p:cNvPr id="53" name="组合 52"/>
          <p:cNvGrpSpPr/>
          <p:nvPr/>
        </p:nvGrpSpPr>
        <p:grpSpPr>
          <a:xfrm>
            <a:off x="4283967" y="3068960"/>
            <a:ext cx="4672023" cy="3240360"/>
            <a:chOff x="473075" y="1909300"/>
            <a:chExt cx="6408738" cy="3973512"/>
          </a:xfrm>
        </p:grpSpPr>
        <p:pic>
          <p:nvPicPr>
            <p:cNvPr id="54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075" y="1909300"/>
              <a:ext cx="6408738" cy="39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Line 7"/>
            <p:cNvSpPr>
              <a:spLocks noChangeShapeType="1"/>
            </p:cNvSpPr>
            <p:nvPr/>
          </p:nvSpPr>
          <p:spPr bwMode="auto">
            <a:xfrm flipV="1">
              <a:off x="2003425" y="2093450"/>
              <a:ext cx="0" cy="17097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8"/>
            <p:cNvSpPr>
              <a:spLocks noChangeShapeType="1"/>
            </p:cNvSpPr>
            <p:nvPr/>
          </p:nvSpPr>
          <p:spPr bwMode="auto">
            <a:xfrm flipV="1">
              <a:off x="4433888" y="2139487"/>
              <a:ext cx="0" cy="1663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9"/>
            <p:cNvSpPr>
              <a:spLocks noChangeShapeType="1"/>
            </p:cNvSpPr>
            <p:nvPr/>
          </p:nvSpPr>
          <p:spPr bwMode="auto">
            <a:xfrm flipV="1">
              <a:off x="5918200" y="2139487"/>
              <a:ext cx="0" cy="1663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229600" cy="774720"/>
          </a:xfrm>
        </p:spPr>
        <p:txBody>
          <a:bodyPr/>
          <a:lstStyle/>
          <a:p>
            <a:r>
              <a:rPr lang="en-US" altLang="zh-CN" dirty="0" smtClean="0">
                <a:latin typeface="Comic Sans MS" pitchFamily="2" charset="0"/>
              </a:rPr>
              <a:t>3.2</a:t>
            </a:r>
            <a:r>
              <a:rPr lang="zh-CN" altLang="en-US" dirty="0" smtClean="0">
                <a:latin typeface="Comic Sans MS" pitchFamily="2" charset="0"/>
              </a:rPr>
              <a:t> 基本运算部件</a:t>
            </a:r>
            <a:endParaRPr lang="zh-CN" altLang="en-US" dirty="0">
              <a:latin typeface="Comic Sans MS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0597" y="764704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3.2.6</a:t>
            </a:r>
            <a:r>
              <a:rPr lang="zh-CN" altLang="en-US" dirty="0" smtClean="0"/>
              <a:t> </a:t>
            </a:r>
            <a:r>
              <a:rPr lang="en-US" altLang="zh-CN" dirty="0" smtClean="0"/>
              <a:t>n</a:t>
            </a:r>
            <a:r>
              <a:rPr lang="zh-CN" altLang="en-US" dirty="0"/>
              <a:t>位整数加</a:t>
            </a:r>
            <a:r>
              <a:rPr lang="en-US" altLang="zh-CN" dirty="0"/>
              <a:t>/</a:t>
            </a:r>
            <a:r>
              <a:rPr lang="zh-CN" altLang="en-US" dirty="0"/>
              <a:t>减运算器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>
              <a:latin typeface="Comic Sans MS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/>
          </a:p>
        </p:txBody>
      </p:sp>
      <p:grpSp>
        <p:nvGrpSpPr>
          <p:cNvPr id="14" name="Group 11"/>
          <p:cNvGrpSpPr/>
          <p:nvPr/>
        </p:nvGrpSpPr>
        <p:grpSpPr bwMode="auto">
          <a:xfrm>
            <a:off x="1619672" y="3248980"/>
            <a:ext cx="5730875" cy="3074987"/>
            <a:chOff x="2150" y="2151"/>
            <a:chExt cx="3610" cy="1937"/>
          </a:xfrm>
        </p:grpSpPr>
        <p:sp>
          <p:nvSpPr>
            <p:cNvPr id="15" name="Rectangle 33"/>
            <p:cNvSpPr>
              <a:spLocks noChangeArrowheads="1"/>
            </p:cNvSpPr>
            <p:nvPr/>
          </p:nvSpPr>
          <p:spPr bwMode="auto">
            <a:xfrm>
              <a:off x="5140" y="2890"/>
              <a:ext cx="3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>
                  <a:latin typeface="Comic Sans MS" pitchFamily="2" charset="0"/>
                  <a:cs typeface="Arial" charset="0"/>
                </a:rPr>
                <a:t>Sum</a:t>
              </a:r>
              <a:endParaRPr lang="en-US" altLang="zh-CN" sz="1600" u="none">
                <a:latin typeface="Comic Sans MS" pitchFamily="2" charset="0"/>
                <a:cs typeface="Arial" charset="0"/>
              </a:endParaRP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 flipH="1">
              <a:off x="3670" y="2599"/>
              <a:ext cx="5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H="1">
              <a:off x="4162" y="2482"/>
              <a:ext cx="6" cy="4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4175" y="2482"/>
              <a:ext cx="399" cy="1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4145" y="2913"/>
              <a:ext cx="151" cy="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4574" y="2676"/>
              <a:ext cx="7" cy="2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 flipV="1">
              <a:off x="4168" y="3064"/>
              <a:ext cx="0" cy="4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V="1">
              <a:off x="4175" y="3257"/>
              <a:ext cx="399" cy="2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4169" y="2981"/>
              <a:ext cx="121" cy="7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V="1">
              <a:off x="4581" y="2966"/>
              <a:ext cx="0" cy="3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4584" y="2973"/>
              <a:ext cx="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3670" y="3346"/>
              <a:ext cx="5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 rot="5400000">
              <a:off x="4088" y="2919"/>
              <a:ext cx="61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u="none" dirty="0">
                  <a:latin typeface="Comic Sans MS" pitchFamily="2" charset="0"/>
                  <a:ea typeface="微软雅黑" pitchFamily="34" charset="-122"/>
                  <a:cs typeface="Arial" charset="0"/>
                </a:rPr>
                <a:t>加法器</a:t>
              </a:r>
              <a:endParaRPr lang="zh-CN" altLang="en-US" sz="1800" u="none" dirty="0">
                <a:latin typeface="Comic Sans MS" pitchFamily="2" charset="0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H="1">
              <a:off x="3834" y="3308"/>
              <a:ext cx="90" cy="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 flipH="1">
              <a:off x="3834" y="2563"/>
              <a:ext cx="90" cy="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H="1">
              <a:off x="4866" y="2935"/>
              <a:ext cx="90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707" y="2599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 dirty="0" smtClean="0">
                  <a:latin typeface="Comic Sans MS" pitchFamily="2" charset="0"/>
                  <a:cs typeface="Arial" charset="0"/>
                </a:rPr>
                <a:t>n</a:t>
              </a:r>
              <a:endParaRPr lang="zh-CN" altLang="en-US" sz="1600" u="none" dirty="0">
                <a:latin typeface="Comic Sans MS" pitchFamily="2" charset="0"/>
                <a:cs typeface="Arial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3707" y="3346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 dirty="0" smtClean="0">
                  <a:latin typeface="Comic Sans MS" pitchFamily="2" charset="0"/>
                  <a:cs typeface="Arial" charset="0"/>
                </a:rPr>
                <a:t>n</a:t>
              </a:r>
              <a:endParaRPr lang="zh-CN" altLang="en-US" sz="1600" u="none" dirty="0">
                <a:latin typeface="Comic Sans MS" pitchFamily="2" charset="0"/>
                <a:cs typeface="Arial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4739" y="2973"/>
              <a:ext cx="18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 dirty="0" smtClean="0">
                  <a:latin typeface="Comic Sans MS" pitchFamily="2" charset="0"/>
                  <a:cs typeface="Arial" charset="0"/>
                </a:rPr>
                <a:t>n</a:t>
              </a:r>
              <a:endParaRPr lang="zh-CN" altLang="en-US" sz="1600" u="none" dirty="0">
                <a:latin typeface="Comic Sans MS" pitchFamily="2" charset="0"/>
                <a:cs typeface="Arial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3624" y="2380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 smtClean="0">
                  <a:latin typeface="Comic Sans MS" pitchFamily="2" charset="0"/>
                  <a:cs typeface="Arial" charset="0"/>
                </a:rPr>
                <a:t>[A]</a:t>
              </a:r>
              <a:r>
                <a:rPr lang="zh-CN" altLang="en-US" sz="1600" u="none" baseline="-25000" dirty="0">
                  <a:latin typeface="Comic Sans MS" pitchFamily="2" charset="0"/>
                  <a:cs typeface="Arial" charset="0"/>
                </a:rPr>
                <a:t>补</a:t>
              </a:r>
              <a:endParaRPr lang="en-US" altLang="zh-CN" sz="1600" u="none" baseline="-25000" dirty="0">
                <a:latin typeface="Comic Sans MS" pitchFamily="2" charset="0"/>
                <a:cs typeface="Arial" charset="0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4986" y="2653"/>
              <a:ext cx="2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>
                  <a:latin typeface="Comic Sans MS" pitchFamily="2" charset="0"/>
                  <a:cs typeface="Arial" charset="0"/>
                </a:rPr>
                <a:t>ZF</a:t>
              </a:r>
              <a:endParaRPr lang="en-US" altLang="zh-CN" sz="1600" u="none">
                <a:latin typeface="Comic Sans MS" pitchFamily="2" charset="0"/>
                <a:cs typeface="Arial" charset="0"/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4416" y="2354"/>
              <a:ext cx="0" cy="2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4449" y="2393"/>
              <a:ext cx="2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>
                  <a:latin typeface="Comic Sans MS" pitchFamily="2" charset="0"/>
                  <a:cs typeface="Arial" charset="0"/>
                </a:rPr>
                <a:t>Cin</a:t>
              </a:r>
              <a:endParaRPr lang="en-US" altLang="zh-CN" sz="1600" u="none">
                <a:latin typeface="Comic Sans MS" pitchFamily="2" charset="0"/>
                <a:cs typeface="Arial" charset="0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4416" y="3350"/>
              <a:ext cx="0" cy="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4449" y="3514"/>
              <a:ext cx="39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>
                  <a:latin typeface="Comic Sans MS" pitchFamily="2" charset="0"/>
                  <a:cs typeface="Arial" charset="0"/>
                </a:rPr>
                <a:t>Cout</a:t>
              </a:r>
              <a:endParaRPr lang="en-US" altLang="zh-CN" sz="1600" u="none">
                <a:latin typeface="Comic Sans MS" pitchFamily="2" charset="0"/>
                <a:cs typeface="Arial" charset="0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 flipH="1">
              <a:off x="2308" y="3222"/>
              <a:ext cx="10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 flipH="1">
              <a:off x="2474" y="3184"/>
              <a:ext cx="89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2345" y="3222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 dirty="0" smtClean="0">
                  <a:latin typeface="Comic Sans MS" pitchFamily="2" charset="0"/>
                  <a:cs typeface="Arial" charset="0"/>
                </a:rPr>
                <a:t>n</a:t>
              </a:r>
              <a:endParaRPr lang="zh-CN" altLang="en-US" sz="1600" u="none" dirty="0">
                <a:latin typeface="Comic Sans MS" pitchFamily="2" charset="0"/>
                <a:cs typeface="Arial" charset="0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2150" y="3027"/>
              <a:ext cx="3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 dirty="0" smtClean="0">
                  <a:latin typeface="Comic Sans MS" pitchFamily="2" charset="0"/>
                  <a:cs typeface="Arial" charset="0"/>
                </a:rPr>
                <a:t>[B</a:t>
              </a:r>
              <a:r>
                <a:rPr lang="en-US" altLang="zh-CN" sz="1600" u="none" dirty="0">
                  <a:latin typeface="Comic Sans MS" pitchFamily="2" charset="0"/>
                  <a:cs typeface="Arial" charset="0"/>
                </a:rPr>
                <a:t>]</a:t>
              </a:r>
              <a:r>
                <a:rPr lang="zh-CN" altLang="en-US" sz="1600" u="none" baseline="-25000" dirty="0">
                  <a:latin typeface="Comic Sans MS" pitchFamily="2" charset="0"/>
                  <a:cs typeface="Arial" charset="0"/>
                </a:rPr>
                <a:t>补</a:t>
              </a:r>
              <a:endParaRPr lang="en-US" altLang="zh-CN" sz="1600" u="none" baseline="-25000" dirty="0">
                <a:latin typeface="Comic Sans MS" pitchFamily="2" charset="0"/>
                <a:cs typeface="Arial" charset="0"/>
              </a:endParaRPr>
            </a:p>
          </p:txBody>
        </p:sp>
        <p:grpSp>
          <p:nvGrpSpPr>
            <p:cNvPr id="44" name="Group 43"/>
            <p:cNvGrpSpPr/>
            <p:nvPr/>
          </p:nvGrpSpPr>
          <p:grpSpPr bwMode="auto">
            <a:xfrm>
              <a:off x="2717" y="3340"/>
              <a:ext cx="290" cy="247"/>
              <a:chOff x="1816" y="3448"/>
              <a:chExt cx="336" cy="288"/>
            </a:xfrm>
          </p:grpSpPr>
          <p:sp>
            <p:nvSpPr>
              <p:cNvPr id="74" name="Oval 44"/>
              <p:cNvSpPr>
                <a:spLocks noChangeArrowheads="1"/>
              </p:cNvSpPr>
              <p:nvPr/>
            </p:nvSpPr>
            <p:spPr bwMode="auto">
              <a:xfrm>
                <a:off x="2072" y="3560"/>
                <a:ext cx="80" cy="8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600" u="none">
                  <a:latin typeface="Comic Sans MS" pitchFamily="2" charset="0"/>
                </a:endParaRPr>
              </a:p>
            </p:txBody>
          </p:sp>
          <p:sp>
            <p:nvSpPr>
              <p:cNvPr id="75" name="Line 45"/>
              <p:cNvSpPr>
                <a:spLocks noChangeShapeType="1"/>
              </p:cNvSpPr>
              <p:nvPr/>
            </p:nvSpPr>
            <p:spPr bwMode="auto">
              <a:xfrm flipH="1" flipV="1">
                <a:off x="1816" y="3448"/>
                <a:ext cx="256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u="none">
                  <a:latin typeface="Comic Sans MS" pitchFamily="2" charset="0"/>
                </a:endParaRPr>
              </a:p>
            </p:txBody>
          </p:sp>
          <p:sp>
            <p:nvSpPr>
              <p:cNvPr id="76" name="Line 46"/>
              <p:cNvSpPr>
                <a:spLocks noChangeShapeType="1"/>
              </p:cNvSpPr>
              <p:nvPr/>
            </p:nvSpPr>
            <p:spPr bwMode="auto">
              <a:xfrm flipH="1">
                <a:off x="1816" y="3608"/>
                <a:ext cx="256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u="none">
                  <a:latin typeface="Comic Sans MS" pitchFamily="2" charset="0"/>
                </a:endParaRPr>
              </a:p>
            </p:txBody>
          </p:sp>
          <p:sp>
            <p:nvSpPr>
              <p:cNvPr id="77" name="Line 47"/>
              <p:cNvSpPr>
                <a:spLocks noChangeShapeType="1"/>
              </p:cNvSpPr>
              <p:nvPr/>
            </p:nvSpPr>
            <p:spPr bwMode="auto">
              <a:xfrm>
                <a:off x="1824" y="3464"/>
                <a:ext cx="0" cy="2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u="none">
                  <a:latin typeface="Comic Sans MS" pitchFamily="2" charset="0"/>
                </a:endParaRPr>
              </a:p>
            </p:txBody>
          </p:sp>
        </p:grpSp>
        <p:sp>
          <p:nvSpPr>
            <p:cNvPr id="45" name="Line 48"/>
            <p:cNvSpPr>
              <a:spLocks noChangeShapeType="1"/>
            </p:cNvSpPr>
            <p:nvPr/>
          </p:nvSpPr>
          <p:spPr bwMode="auto">
            <a:xfrm>
              <a:off x="2601" y="3225"/>
              <a:ext cx="0" cy="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  <p:sp>
          <p:nvSpPr>
            <p:cNvPr id="46" name="Line 49"/>
            <p:cNvSpPr>
              <a:spLocks noChangeShapeType="1"/>
            </p:cNvSpPr>
            <p:nvPr/>
          </p:nvSpPr>
          <p:spPr bwMode="auto">
            <a:xfrm>
              <a:off x="2604" y="3470"/>
              <a:ext cx="1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  <p:sp>
          <p:nvSpPr>
            <p:cNvPr id="47" name="Line 50"/>
            <p:cNvSpPr>
              <a:spLocks noChangeShapeType="1"/>
            </p:cNvSpPr>
            <p:nvPr/>
          </p:nvSpPr>
          <p:spPr bwMode="auto">
            <a:xfrm flipH="1">
              <a:off x="3010" y="3470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  <p:sp>
          <p:nvSpPr>
            <p:cNvPr id="48" name="Line 51"/>
            <p:cNvSpPr>
              <a:spLocks noChangeShapeType="1"/>
            </p:cNvSpPr>
            <p:nvPr/>
          </p:nvSpPr>
          <p:spPr bwMode="auto">
            <a:xfrm flipH="1">
              <a:off x="3092" y="3433"/>
              <a:ext cx="89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  <p:sp>
          <p:nvSpPr>
            <p:cNvPr id="49" name="Rectangle 52"/>
            <p:cNvSpPr>
              <a:spLocks noChangeArrowheads="1"/>
            </p:cNvSpPr>
            <p:nvPr/>
          </p:nvSpPr>
          <p:spPr bwMode="auto">
            <a:xfrm>
              <a:off x="2995" y="3481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 dirty="0" smtClean="0">
                  <a:latin typeface="Comic Sans MS" pitchFamily="2" charset="0"/>
                  <a:cs typeface="Arial" charset="0"/>
                </a:rPr>
                <a:t>n</a:t>
              </a:r>
              <a:endParaRPr lang="zh-CN" altLang="en-US" sz="1600" u="none" dirty="0">
                <a:latin typeface="Comic Sans MS" pitchFamily="2" charset="0"/>
                <a:cs typeface="Arial" charset="0"/>
              </a:endParaRPr>
            </a:p>
          </p:txBody>
        </p:sp>
        <p:sp>
          <p:nvSpPr>
            <p:cNvPr id="50" name="Rectangle 54"/>
            <p:cNvSpPr>
              <a:spLocks noChangeArrowheads="1"/>
            </p:cNvSpPr>
            <p:nvPr/>
          </p:nvSpPr>
          <p:spPr bwMode="auto">
            <a:xfrm>
              <a:off x="3322" y="3108"/>
              <a:ext cx="17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200" u="none">
                  <a:latin typeface="Comic Sans MS" pitchFamily="2" charset="0"/>
                </a:rPr>
                <a:t>0</a:t>
              </a:r>
              <a:endParaRPr lang="zh-CN" altLang="en-US" sz="1200" u="none">
                <a:latin typeface="Comic Sans MS" pitchFamily="2" charset="0"/>
              </a:endParaRPr>
            </a:p>
          </p:txBody>
        </p:sp>
        <p:sp>
          <p:nvSpPr>
            <p:cNvPr id="51" name="Rectangle 55"/>
            <p:cNvSpPr>
              <a:spLocks noChangeArrowheads="1"/>
            </p:cNvSpPr>
            <p:nvPr/>
          </p:nvSpPr>
          <p:spPr bwMode="auto">
            <a:xfrm>
              <a:off x="3309" y="3355"/>
              <a:ext cx="17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200" u="none">
                  <a:latin typeface="Comic Sans MS" pitchFamily="2" charset="0"/>
                </a:rPr>
                <a:t>1</a:t>
              </a:r>
              <a:endParaRPr lang="zh-CN" altLang="en-US" sz="1200" u="none">
                <a:latin typeface="Comic Sans MS" pitchFamily="2" charset="0"/>
              </a:endParaRPr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 rot="5400000">
              <a:off x="3321" y="3279"/>
              <a:ext cx="47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 smtClean="0">
                  <a:latin typeface="Comic Sans MS" pitchFamily="2" charset="0"/>
                  <a:cs typeface="Arial" charset="0"/>
                </a:rPr>
                <a:t>MUX</a:t>
              </a:r>
              <a:endParaRPr lang="en-US" altLang="zh-CN" sz="1600" u="none" dirty="0">
                <a:latin typeface="Comic Sans MS" pitchFamily="2" charset="0"/>
                <a:cs typeface="Arial" charset="0"/>
              </a:endParaRPr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auto">
            <a:xfrm flipV="1">
              <a:off x="3508" y="2205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  <p:sp>
          <p:nvSpPr>
            <p:cNvPr id="60" name="Line 59"/>
            <p:cNvSpPr>
              <a:spLocks noChangeShapeType="1"/>
            </p:cNvSpPr>
            <p:nvPr/>
          </p:nvSpPr>
          <p:spPr bwMode="auto">
            <a:xfrm flipH="1">
              <a:off x="3505" y="2351"/>
              <a:ext cx="9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3126" y="2151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>
                  <a:latin typeface="Comic Sans MS" pitchFamily="2" charset="0"/>
                  <a:cs typeface="Arial" charset="0"/>
                </a:rPr>
                <a:t>Sub</a:t>
              </a:r>
              <a:endParaRPr lang="en-US" altLang="zh-CN" sz="1600" u="none">
                <a:latin typeface="Comic Sans MS" pitchFamily="2" charset="0"/>
                <a:cs typeface="Arial" charset="0"/>
              </a:endParaRPr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2957" y="3266"/>
              <a:ext cx="433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>
                  <a:latin typeface="Comic Sans MS" pitchFamily="2" charset="0"/>
                  <a:cs typeface="Arial" charset="0"/>
                </a:rPr>
                <a:t>[B] </a:t>
              </a:r>
              <a:r>
                <a:rPr lang="zh-CN" altLang="en-US" sz="1600" u="none" baseline="-25000">
                  <a:latin typeface="Comic Sans MS" pitchFamily="2" charset="0"/>
                  <a:cs typeface="Arial" charset="0"/>
                </a:rPr>
                <a:t>补</a:t>
              </a:r>
              <a:endParaRPr lang="en-US" altLang="zh-CN" sz="1600" u="none" baseline="-25000">
                <a:latin typeface="Comic Sans MS" pitchFamily="2" charset="0"/>
                <a:cs typeface="Arial" charset="0"/>
              </a:endParaRPr>
            </a:p>
          </p:txBody>
        </p:sp>
        <p:sp>
          <p:nvSpPr>
            <p:cNvPr id="63" name="Line 63"/>
            <p:cNvSpPr>
              <a:spLocks noChangeShapeType="1"/>
            </p:cNvSpPr>
            <p:nvPr/>
          </p:nvSpPr>
          <p:spPr bwMode="auto">
            <a:xfrm>
              <a:off x="3050" y="3294"/>
              <a:ext cx="9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  <p:sp>
          <p:nvSpPr>
            <p:cNvPr id="64" name="Line 64"/>
            <p:cNvSpPr>
              <a:spLocks noChangeShapeType="1"/>
            </p:cNvSpPr>
            <p:nvPr/>
          </p:nvSpPr>
          <p:spPr bwMode="auto">
            <a:xfrm>
              <a:off x="4577" y="2787"/>
              <a:ext cx="40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  <p:sp>
          <p:nvSpPr>
            <p:cNvPr id="65" name="Line 65"/>
            <p:cNvSpPr>
              <a:spLocks noChangeShapeType="1"/>
            </p:cNvSpPr>
            <p:nvPr/>
          </p:nvSpPr>
          <p:spPr bwMode="auto">
            <a:xfrm>
              <a:off x="4594" y="3206"/>
              <a:ext cx="40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4977" y="3125"/>
              <a:ext cx="29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>
                  <a:latin typeface="Comic Sans MS" pitchFamily="2" charset="0"/>
                  <a:cs typeface="Arial" charset="0"/>
                </a:rPr>
                <a:t>OF</a:t>
              </a:r>
              <a:endParaRPr lang="en-US" altLang="zh-CN" sz="1600" u="none">
                <a:latin typeface="Comic Sans MS" pitchFamily="2" charset="0"/>
                <a:cs typeface="Arial" charset="0"/>
              </a:endParaRPr>
            </a:p>
          </p:txBody>
        </p:sp>
        <p:sp>
          <p:nvSpPr>
            <p:cNvPr id="67" name="Text Box 68"/>
            <p:cNvSpPr txBox="1">
              <a:spLocks noChangeArrowheads="1"/>
            </p:cNvSpPr>
            <p:nvPr/>
          </p:nvSpPr>
          <p:spPr bwMode="auto">
            <a:xfrm>
              <a:off x="2601" y="3797"/>
              <a:ext cx="25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zh-CN" altLang="en-US" u="none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itchFamily="2" charset="0"/>
                  <a:ea typeface="微软雅黑" pitchFamily="34" charset="-122"/>
                </a:rPr>
                <a:t>整数加</a:t>
              </a:r>
              <a:r>
                <a:rPr lang="en-US" altLang="zh-CN" u="none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itchFamily="2" charset="0"/>
                  <a:ea typeface="微软雅黑" pitchFamily="34" charset="-122"/>
                </a:rPr>
                <a:t>/</a:t>
              </a:r>
              <a:r>
                <a:rPr lang="zh-CN" altLang="en-US" u="none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itchFamily="2" charset="0"/>
                  <a:ea typeface="微软雅黑" pitchFamily="34" charset="-122"/>
                </a:rPr>
                <a:t>减运算</a:t>
              </a:r>
              <a:r>
                <a:rPr lang="zh-CN" altLang="en-US" u="none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itchFamily="2" charset="0"/>
                  <a:ea typeface="微软雅黑" pitchFamily="34" charset="-122"/>
                </a:rPr>
                <a:t>部件（核心）</a:t>
              </a:r>
              <a:endParaRPr lang="zh-CN" altLang="en-US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2" charset="0"/>
                <a:ea typeface="微软雅黑" pitchFamily="34" charset="-122"/>
              </a:endParaRPr>
            </a:p>
          </p:txBody>
        </p:sp>
        <p:sp>
          <p:nvSpPr>
            <p:cNvPr id="68" name="Line 63"/>
            <p:cNvSpPr>
              <a:spLocks noChangeShapeType="1"/>
            </p:cNvSpPr>
            <p:nvPr/>
          </p:nvSpPr>
          <p:spPr bwMode="auto">
            <a:xfrm>
              <a:off x="4594" y="2895"/>
              <a:ext cx="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  <p:sp>
          <p:nvSpPr>
            <p:cNvPr id="69" name="Text Box 64"/>
            <p:cNvSpPr txBox="1">
              <a:spLocks noChangeArrowheads="1"/>
            </p:cNvSpPr>
            <p:nvPr/>
          </p:nvSpPr>
          <p:spPr bwMode="auto">
            <a:xfrm>
              <a:off x="5246" y="2777"/>
              <a:ext cx="3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600" u="none">
                  <a:latin typeface="Comic Sans MS" pitchFamily="2" charset="0"/>
                </a:rPr>
                <a:t>SF</a:t>
              </a:r>
              <a:endParaRPr lang="en-US" altLang="zh-CN" sz="1600" u="none">
                <a:latin typeface="Comic Sans MS" pitchFamily="2" charset="0"/>
              </a:endParaRPr>
            </a:p>
          </p:txBody>
        </p:sp>
        <p:sp>
          <p:nvSpPr>
            <p:cNvPr id="70" name="Line 65"/>
            <p:cNvSpPr>
              <a:spLocks noChangeShapeType="1"/>
            </p:cNvSpPr>
            <p:nvPr/>
          </p:nvSpPr>
          <p:spPr bwMode="auto">
            <a:xfrm>
              <a:off x="4594" y="3133"/>
              <a:ext cx="8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  <p:sp>
          <p:nvSpPr>
            <p:cNvPr id="71" name="Text Box 66"/>
            <p:cNvSpPr txBox="1">
              <a:spLocks noChangeArrowheads="1"/>
            </p:cNvSpPr>
            <p:nvPr/>
          </p:nvSpPr>
          <p:spPr bwMode="auto">
            <a:xfrm>
              <a:off x="5416" y="3015"/>
              <a:ext cx="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600" u="none" dirty="0">
                  <a:latin typeface="Comic Sans MS" pitchFamily="2" charset="0"/>
                </a:rPr>
                <a:t>CF</a:t>
              </a:r>
              <a:endParaRPr lang="en-US" altLang="zh-CN" sz="1600" u="none" dirty="0">
                <a:latin typeface="Comic Sans MS" pitchFamily="2" charset="0"/>
              </a:endParaRPr>
            </a:p>
          </p:txBody>
        </p:sp>
        <p:sp>
          <p:nvSpPr>
            <p:cNvPr id="72" name="Text Box 67"/>
            <p:cNvSpPr txBox="1">
              <a:spLocks noChangeArrowheads="1"/>
            </p:cNvSpPr>
            <p:nvPr/>
          </p:nvSpPr>
          <p:spPr bwMode="auto">
            <a:xfrm>
              <a:off x="3883" y="3094"/>
              <a:ext cx="38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600" u="none">
                  <a:latin typeface="Comic Sans MS" pitchFamily="2" charset="0"/>
                </a:rPr>
                <a:t>B</a:t>
              </a:r>
              <a:r>
                <a:rPr lang="zh-CN" altLang="en-US" sz="1600" u="none">
                  <a:latin typeface="Comic Sans MS" pitchFamily="2" charset="0"/>
                </a:rPr>
                <a:t>＇</a:t>
              </a:r>
              <a:endParaRPr lang="en-US" altLang="zh-CN" sz="1600" u="none">
                <a:latin typeface="Comic Sans MS" pitchFamily="2" charset="0"/>
              </a:endParaRPr>
            </a:p>
          </p:txBody>
        </p:sp>
        <p:sp>
          <p:nvSpPr>
            <p:cNvPr id="73" name="AutoShape 68"/>
            <p:cNvSpPr>
              <a:spLocks noChangeArrowheads="1"/>
            </p:cNvSpPr>
            <p:nvPr/>
          </p:nvSpPr>
          <p:spPr bwMode="auto">
            <a:xfrm rot="-5400000">
              <a:off x="3136" y="3171"/>
              <a:ext cx="733" cy="30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9 w 21600"/>
                <a:gd name="T13" fmla="*/ 4474 h 21600"/>
                <a:gd name="T14" fmla="*/ 17091 w 21600"/>
                <a:gd name="T15" fmla="*/ 1712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</p:grpSp>
      <p:sp>
        <p:nvSpPr>
          <p:cNvPr id="78" name="矩形 77"/>
          <p:cNvSpPr/>
          <p:nvPr/>
        </p:nvSpPr>
        <p:spPr>
          <a:xfrm>
            <a:off x="532552" y="1153244"/>
            <a:ext cx="61112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FontTx/>
              <a:buNone/>
            </a:pPr>
            <a:r>
              <a:rPr lang="en-US" altLang="zh-CN" sz="2400" u="none" dirty="0" smtClean="0">
                <a:solidFill>
                  <a:schemeClr val="tx1"/>
                </a:solidFill>
                <a:latin typeface="Comic Sans MS" pitchFamily="2" charset="0"/>
                <a:ea typeface="微软雅黑" pitchFamily="34" charset="-122"/>
              </a:rPr>
              <a:t>[A+B</a:t>
            </a:r>
            <a:r>
              <a:rPr lang="en-US" altLang="zh-CN" sz="2400" u="none" dirty="0">
                <a:solidFill>
                  <a:schemeClr val="tx1"/>
                </a:solidFill>
                <a:latin typeface="Comic Sans MS" pitchFamily="2" charset="0"/>
                <a:ea typeface="微软雅黑" pitchFamily="34" charset="-122"/>
              </a:rPr>
              <a:t>]</a:t>
            </a:r>
            <a:r>
              <a:rPr lang="zh-CN" altLang="en-US" sz="2400" u="none" baseline="-25000" dirty="0">
                <a:solidFill>
                  <a:schemeClr val="tx1"/>
                </a:solidFill>
                <a:latin typeface="Comic Sans MS" pitchFamily="2" charset="0"/>
                <a:ea typeface="微软雅黑" pitchFamily="34" charset="-122"/>
              </a:rPr>
              <a:t>补</a:t>
            </a:r>
            <a:r>
              <a:rPr lang="zh-CN" altLang="en-US" sz="2400" u="none" dirty="0">
                <a:solidFill>
                  <a:schemeClr val="tx1"/>
                </a:solidFill>
                <a:latin typeface="Comic Sans MS" pitchFamily="2" charset="0"/>
                <a:ea typeface="微软雅黑" pitchFamily="34" charset="-122"/>
              </a:rPr>
              <a:t> </a:t>
            </a:r>
            <a:r>
              <a:rPr lang="en-US" altLang="zh-CN" sz="2400" u="none" dirty="0">
                <a:solidFill>
                  <a:schemeClr val="tx1"/>
                </a:solidFill>
                <a:latin typeface="Comic Sans MS" pitchFamily="2" charset="0"/>
                <a:ea typeface="微软雅黑" pitchFamily="34" charset="-122"/>
              </a:rPr>
              <a:t>= </a:t>
            </a:r>
            <a:r>
              <a:rPr lang="en-US" altLang="zh-CN" sz="2400" u="none" dirty="0" smtClean="0">
                <a:solidFill>
                  <a:schemeClr val="tx1"/>
                </a:solidFill>
                <a:latin typeface="Comic Sans MS" pitchFamily="2" charset="0"/>
                <a:ea typeface="微软雅黑" pitchFamily="34" charset="-122"/>
              </a:rPr>
              <a:t>[A]</a:t>
            </a:r>
            <a:r>
              <a:rPr lang="zh-CN" altLang="en-US" sz="2400" u="none" baseline="-25000" dirty="0">
                <a:solidFill>
                  <a:schemeClr val="tx1"/>
                </a:solidFill>
                <a:latin typeface="Comic Sans MS" pitchFamily="2" charset="0"/>
                <a:ea typeface="微软雅黑" pitchFamily="34" charset="-122"/>
              </a:rPr>
              <a:t>补</a:t>
            </a:r>
            <a:r>
              <a:rPr lang="zh-CN" altLang="en-US" sz="2400" u="none" dirty="0">
                <a:solidFill>
                  <a:schemeClr val="tx1"/>
                </a:solidFill>
                <a:latin typeface="Comic Sans MS" pitchFamily="2" charset="0"/>
                <a:ea typeface="微软雅黑" pitchFamily="34" charset="-122"/>
              </a:rPr>
              <a:t> </a:t>
            </a:r>
            <a:r>
              <a:rPr lang="en-US" altLang="zh-CN" sz="2400" u="none" dirty="0">
                <a:solidFill>
                  <a:schemeClr val="tx1"/>
                </a:solidFill>
                <a:latin typeface="Comic Sans MS" pitchFamily="2" charset="0"/>
                <a:ea typeface="微软雅黑" pitchFamily="34" charset="-122"/>
              </a:rPr>
              <a:t>+ [B] </a:t>
            </a:r>
            <a:r>
              <a:rPr lang="zh-CN" altLang="en-US" sz="2400" u="none" baseline="-25000" dirty="0">
                <a:solidFill>
                  <a:schemeClr val="tx1"/>
                </a:solidFill>
                <a:latin typeface="Comic Sans MS" pitchFamily="2" charset="0"/>
                <a:ea typeface="微软雅黑" pitchFamily="34" charset="-122"/>
              </a:rPr>
              <a:t>补</a:t>
            </a:r>
            <a:r>
              <a:rPr lang="zh-CN" altLang="en-US" sz="2400" u="none" dirty="0">
                <a:solidFill>
                  <a:schemeClr val="tx1"/>
                </a:solidFill>
                <a:latin typeface="Comic Sans MS" pitchFamily="2" charset="0"/>
                <a:ea typeface="微软雅黑" pitchFamily="34" charset="-122"/>
              </a:rPr>
              <a:t>  </a:t>
            </a:r>
            <a:r>
              <a:rPr lang="en-US" altLang="zh-CN" sz="2400" u="none" dirty="0">
                <a:solidFill>
                  <a:schemeClr val="tx1"/>
                </a:solidFill>
                <a:latin typeface="Comic Sans MS" pitchFamily="2" charset="0"/>
                <a:ea typeface="微软雅黑" pitchFamily="34" charset="-122"/>
              </a:rPr>
              <a:t>( mod 2</a:t>
            </a:r>
            <a:r>
              <a:rPr lang="en-US" altLang="zh-CN" sz="2400" u="none" baseline="30000" dirty="0">
                <a:solidFill>
                  <a:schemeClr val="tx1"/>
                </a:solidFill>
                <a:latin typeface="Comic Sans MS" pitchFamily="2" charset="0"/>
                <a:ea typeface="微软雅黑" pitchFamily="34" charset="-122"/>
              </a:rPr>
              <a:t>n</a:t>
            </a:r>
            <a:r>
              <a:rPr lang="en-US" altLang="zh-CN" sz="2400" u="none" dirty="0">
                <a:solidFill>
                  <a:schemeClr val="tx1"/>
                </a:solidFill>
                <a:latin typeface="Comic Sans MS" pitchFamily="2" charset="0"/>
                <a:ea typeface="微软雅黑" pitchFamily="34" charset="-122"/>
              </a:rPr>
              <a:t> )</a:t>
            </a:r>
            <a:endParaRPr lang="en-US" altLang="zh-CN" sz="2400" u="none" dirty="0">
              <a:solidFill>
                <a:schemeClr val="tx1"/>
              </a:solidFill>
              <a:latin typeface="Comic Sans MS" pitchFamily="2" charset="0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 sz="2400" u="none" dirty="0" smtClean="0">
                <a:solidFill>
                  <a:schemeClr val="tx1"/>
                </a:solidFill>
                <a:latin typeface="Comic Sans MS" pitchFamily="2" charset="0"/>
                <a:ea typeface="微软雅黑" pitchFamily="34" charset="-122"/>
              </a:rPr>
              <a:t>[A</a:t>
            </a:r>
            <a:r>
              <a:rPr lang="pt-BR" altLang="zh-CN" sz="2400" u="none" dirty="0" smtClean="0">
                <a:solidFill>
                  <a:schemeClr val="tx1"/>
                </a:solidFill>
                <a:latin typeface="Comic Sans MS" pitchFamily="2" charset="0"/>
                <a:ea typeface="微软雅黑" pitchFamily="34" charset="-122"/>
              </a:rPr>
              <a:t>–</a:t>
            </a:r>
            <a:r>
              <a:rPr lang="en-US" altLang="zh-CN" sz="2400" u="none" dirty="0">
                <a:solidFill>
                  <a:schemeClr val="tx1"/>
                </a:solidFill>
                <a:latin typeface="Comic Sans MS" pitchFamily="2" charset="0"/>
                <a:ea typeface="微软雅黑" pitchFamily="34" charset="-122"/>
              </a:rPr>
              <a:t>B]</a:t>
            </a:r>
            <a:r>
              <a:rPr lang="zh-CN" altLang="en-US" sz="2400" u="none" baseline="-25000" dirty="0">
                <a:solidFill>
                  <a:schemeClr val="tx1"/>
                </a:solidFill>
                <a:latin typeface="Comic Sans MS" pitchFamily="2" charset="0"/>
                <a:ea typeface="微软雅黑" pitchFamily="34" charset="-122"/>
              </a:rPr>
              <a:t>补</a:t>
            </a:r>
            <a:r>
              <a:rPr lang="zh-CN" altLang="en-US" sz="2400" u="none" dirty="0">
                <a:solidFill>
                  <a:schemeClr val="tx1"/>
                </a:solidFill>
                <a:latin typeface="Comic Sans MS" pitchFamily="2" charset="0"/>
                <a:ea typeface="微软雅黑" pitchFamily="34" charset="-122"/>
              </a:rPr>
              <a:t> </a:t>
            </a:r>
            <a:r>
              <a:rPr lang="en-US" altLang="zh-CN" sz="2400" u="none" dirty="0">
                <a:solidFill>
                  <a:schemeClr val="tx1"/>
                </a:solidFill>
                <a:latin typeface="Comic Sans MS" pitchFamily="2" charset="0"/>
                <a:ea typeface="微软雅黑" pitchFamily="34" charset="-122"/>
              </a:rPr>
              <a:t>= </a:t>
            </a:r>
            <a:r>
              <a:rPr lang="en-US" altLang="zh-CN" sz="2400" u="none" dirty="0" smtClean="0">
                <a:solidFill>
                  <a:schemeClr val="tx1"/>
                </a:solidFill>
                <a:latin typeface="Comic Sans MS" pitchFamily="2" charset="0"/>
                <a:ea typeface="微软雅黑" pitchFamily="34" charset="-122"/>
              </a:rPr>
              <a:t>[A]</a:t>
            </a:r>
            <a:r>
              <a:rPr lang="zh-CN" altLang="en-US" sz="2400" u="none" baseline="-25000" dirty="0">
                <a:solidFill>
                  <a:schemeClr val="tx1"/>
                </a:solidFill>
                <a:latin typeface="Comic Sans MS" pitchFamily="2" charset="0"/>
                <a:ea typeface="微软雅黑" pitchFamily="34" charset="-122"/>
              </a:rPr>
              <a:t>补</a:t>
            </a:r>
            <a:r>
              <a:rPr lang="zh-CN" altLang="en-US" sz="2400" u="none" dirty="0">
                <a:solidFill>
                  <a:schemeClr val="tx1"/>
                </a:solidFill>
                <a:latin typeface="Comic Sans MS" pitchFamily="2" charset="0"/>
                <a:ea typeface="微软雅黑" pitchFamily="34" charset="-122"/>
              </a:rPr>
              <a:t> </a:t>
            </a:r>
            <a:r>
              <a:rPr lang="en-US" altLang="zh-CN" sz="2400" u="none" dirty="0">
                <a:solidFill>
                  <a:schemeClr val="tx1"/>
                </a:solidFill>
                <a:latin typeface="Comic Sans MS" pitchFamily="2" charset="0"/>
                <a:ea typeface="微软雅黑" pitchFamily="34" charset="-122"/>
              </a:rPr>
              <a:t>+ [</a:t>
            </a:r>
            <a:r>
              <a:rPr lang="pt-BR" altLang="zh-CN" sz="2400" u="none" dirty="0">
                <a:solidFill>
                  <a:schemeClr val="tx1"/>
                </a:solidFill>
                <a:latin typeface="Comic Sans MS" pitchFamily="2" charset="0"/>
                <a:ea typeface="微软雅黑" pitchFamily="34" charset="-122"/>
              </a:rPr>
              <a:t>–</a:t>
            </a:r>
            <a:r>
              <a:rPr lang="en-US" altLang="zh-CN" sz="2400" u="none" dirty="0">
                <a:solidFill>
                  <a:schemeClr val="tx1"/>
                </a:solidFill>
                <a:latin typeface="Comic Sans MS" pitchFamily="2" charset="0"/>
                <a:ea typeface="微软雅黑" pitchFamily="34" charset="-122"/>
              </a:rPr>
              <a:t>B] </a:t>
            </a:r>
            <a:r>
              <a:rPr lang="zh-CN" altLang="en-US" sz="2400" u="none" baseline="-25000" dirty="0">
                <a:solidFill>
                  <a:schemeClr val="tx1"/>
                </a:solidFill>
                <a:latin typeface="Comic Sans MS" pitchFamily="2" charset="0"/>
                <a:ea typeface="微软雅黑" pitchFamily="34" charset="-122"/>
              </a:rPr>
              <a:t>补</a:t>
            </a:r>
            <a:r>
              <a:rPr lang="zh-CN" altLang="en-US" sz="2400" u="none" dirty="0">
                <a:solidFill>
                  <a:schemeClr val="tx1"/>
                </a:solidFill>
                <a:latin typeface="Comic Sans MS" pitchFamily="2" charset="0"/>
                <a:ea typeface="微软雅黑" pitchFamily="34" charset="-122"/>
              </a:rPr>
              <a:t>  </a:t>
            </a:r>
            <a:r>
              <a:rPr lang="en-US" altLang="zh-CN" sz="2400" u="none" dirty="0">
                <a:solidFill>
                  <a:schemeClr val="tx1"/>
                </a:solidFill>
                <a:latin typeface="Comic Sans MS" pitchFamily="2" charset="0"/>
                <a:ea typeface="微软雅黑" pitchFamily="34" charset="-122"/>
              </a:rPr>
              <a:t>( mod 2</a:t>
            </a:r>
            <a:r>
              <a:rPr lang="en-US" altLang="zh-CN" sz="2400" u="none" baseline="30000" dirty="0">
                <a:solidFill>
                  <a:schemeClr val="tx1"/>
                </a:solidFill>
                <a:latin typeface="Comic Sans MS" pitchFamily="2" charset="0"/>
                <a:ea typeface="微软雅黑" pitchFamily="34" charset="-122"/>
              </a:rPr>
              <a:t>n</a:t>
            </a:r>
            <a:r>
              <a:rPr lang="en-US" altLang="zh-CN" sz="2400" u="none" dirty="0">
                <a:solidFill>
                  <a:schemeClr val="tx1"/>
                </a:solidFill>
                <a:latin typeface="Comic Sans MS" pitchFamily="2" charset="0"/>
                <a:ea typeface="微软雅黑" pitchFamily="34" charset="-122"/>
              </a:rPr>
              <a:t> )</a:t>
            </a:r>
            <a:endParaRPr lang="en-US" altLang="zh-CN" sz="2400" u="none" dirty="0">
              <a:solidFill>
                <a:schemeClr val="tx1"/>
              </a:solidFill>
              <a:latin typeface="Comic Sans MS" pitchFamily="2" charset="0"/>
              <a:ea typeface="微软雅黑" pitchFamily="34" charset="-122"/>
            </a:endParaRPr>
          </a:p>
        </p:txBody>
      </p:sp>
      <p:sp>
        <p:nvSpPr>
          <p:cNvPr id="79" name="矩形 78"/>
          <p:cNvSpPr>
            <a:spLocks noChangeArrowheads="1"/>
          </p:cNvSpPr>
          <p:nvPr/>
        </p:nvSpPr>
        <p:spPr bwMode="auto">
          <a:xfrm>
            <a:off x="1259632" y="2452559"/>
            <a:ext cx="263535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sz="2400" u="none" kern="0" dirty="0" smtClean="0">
                <a:solidFill>
                  <a:schemeClr val="tx1"/>
                </a:solidFill>
                <a:latin typeface="Comic Sans MS" pitchFamily="2" charset="0"/>
                <a:ea typeface="微软雅黑" pitchFamily="34" charset="-122"/>
                <a:cs typeface="Times New Roman" pitchFamily="18" charset="0"/>
              </a:rPr>
              <a:t> 如何求</a:t>
            </a:r>
            <a:r>
              <a:rPr lang="en-US" altLang="zh-CN" sz="2400" u="none" dirty="0" smtClean="0">
                <a:solidFill>
                  <a:schemeClr val="tx1"/>
                </a:solidFill>
                <a:latin typeface="Comic Sans MS" pitchFamily="2" charset="0"/>
                <a:ea typeface="微软雅黑" pitchFamily="34" charset="-122"/>
              </a:rPr>
              <a:t> </a:t>
            </a:r>
            <a:r>
              <a:rPr lang="en-US" altLang="zh-CN" sz="2400" u="none" dirty="0">
                <a:solidFill>
                  <a:schemeClr val="tx1"/>
                </a:solidFill>
                <a:latin typeface="Comic Sans MS" pitchFamily="2" charset="0"/>
                <a:ea typeface="微软雅黑" pitchFamily="34" charset="-122"/>
              </a:rPr>
              <a:t>[</a:t>
            </a:r>
            <a:r>
              <a:rPr lang="pt-BR" altLang="zh-CN" sz="2400" u="none" dirty="0">
                <a:solidFill>
                  <a:schemeClr val="tx1"/>
                </a:solidFill>
                <a:latin typeface="Comic Sans MS" pitchFamily="2" charset="0"/>
                <a:ea typeface="微软雅黑" pitchFamily="34" charset="-122"/>
              </a:rPr>
              <a:t>–</a:t>
            </a:r>
            <a:r>
              <a:rPr lang="en-US" altLang="zh-CN" sz="2400" u="none" dirty="0">
                <a:solidFill>
                  <a:schemeClr val="tx1"/>
                </a:solidFill>
                <a:latin typeface="Comic Sans MS" pitchFamily="2" charset="0"/>
                <a:ea typeface="微软雅黑" pitchFamily="34" charset="-122"/>
              </a:rPr>
              <a:t>B] </a:t>
            </a:r>
            <a:r>
              <a:rPr lang="zh-CN" altLang="en-US" sz="2400" u="none" baseline="-25000" dirty="0">
                <a:solidFill>
                  <a:schemeClr val="tx1"/>
                </a:solidFill>
                <a:latin typeface="Comic Sans MS" pitchFamily="2" charset="0"/>
                <a:ea typeface="微软雅黑" pitchFamily="34" charset="-122"/>
              </a:rPr>
              <a:t>补</a:t>
            </a:r>
            <a:r>
              <a:rPr lang="zh-CN" altLang="en-US" sz="2400" u="none" dirty="0">
                <a:solidFill>
                  <a:schemeClr val="tx1"/>
                </a:solidFill>
                <a:latin typeface="Comic Sans MS" pitchFamily="2" charset="0"/>
                <a:ea typeface="微软雅黑" pitchFamily="34" charset="-122"/>
              </a:rPr>
              <a:t> ？</a:t>
            </a:r>
            <a:endParaRPr lang="zh-CN" altLang="en-US" sz="2400" u="none" kern="0" dirty="0">
              <a:solidFill>
                <a:schemeClr val="tx1"/>
              </a:solidFill>
              <a:latin typeface="Comic Sans MS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0" name="Rectangle 6"/>
          <p:cNvSpPr>
            <a:spLocks noChangeArrowheads="1"/>
          </p:cNvSpPr>
          <p:nvPr/>
        </p:nvSpPr>
        <p:spPr bwMode="auto">
          <a:xfrm>
            <a:off x="3967166" y="2462982"/>
            <a:ext cx="3112984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2" charset="0"/>
                <a:ea typeface="微软雅黑" pitchFamily="34" charset="-122"/>
              </a:rPr>
              <a:t>[</a:t>
            </a:r>
            <a:r>
              <a:rPr lang="pt-BR" altLang="zh-CN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2" charset="0"/>
                <a:ea typeface="微软雅黑" pitchFamily="34" charset="-122"/>
              </a:rPr>
              <a:t>–</a:t>
            </a:r>
            <a:r>
              <a:rPr lang="en-US" altLang="zh-CN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2" charset="0"/>
                <a:ea typeface="微软雅黑" pitchFamily="34" charset="-122"/>
              </a:rPr>
              <a:t>B]</a:t>
            </a:r>
            <a:r>
              <a:rPr lang="zh-CN" altLang="en-US" u="none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2" charset="0"/>
                <a:ea typeface="微软雅黑" pitchFamily="34" charset="-122"/>
              </a:rPr>
              <a:t>补</a:t>
            </a:r>
            <a:r>
              <a:rPr lang="en-US" altLang="zh-CN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2" charset="0"/>
                <a:ea typeface="微软雅黑" pitchFamily="34" charset="-122"/>
              </a:rPr>
              <a:t>=[B]</a:t>
            </a:r>
            <a:r>
              <a:rPr lang="zh-CN" altLang="en-US" u="none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2" charset="0"/>
                <a:ea typeface="微软雅黑" pitchFamily="34" charset="-122"/>
              </a:rPr>
              <a:t>补</a:t>
            </a:r>
            <a:r>
              <a:rPr lang="en-US" altLang="zh-CN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2" charset="0"/>
                <a:ea typeface="微软雅黑" pitchFamily="34" charset="-122"/>
              </a:rPr>
              <a:t>+1</a:t>
            </a:r>
            <a:endParaRPr lang="en-US" altLang="zh-CN" u="none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2" charset="0"/>
              <a:ea typeface="微软雅黑" pitchFamily="34" charset="-122"/>
            </a:endParaRPr>
          </a:p>
        </p:txBody>
      </p:sp>
      <p:sp>
        <p:nvSpPr>
          <p:cNvPr id="81" name="Line 7"/>
          <p:cNvSpPr>
            <a:spLocks noChangeShapeType="1"/>
          </p:cNvSpPr>
          <p:nvPr/>
        </p:nvSpPr>
        <p:spPr bwMode="auto">
          <a:xfrm>
            <a:off x="5004048" y="2525701"/>
            <a:ext cx="367823" cy="1587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dirty="0">
              <a:latin typeface="Comic Sans MS" pitchFamily="2" charset="0"/>
            </a:endParaRPr>
          </a:p>
        </p:txBody>
      </p:sp>
      <p:sp>
        <p:nvSpPr>
          <p:cNvPr id="82" name="Rectangle 70"/>
          <p:cNvSpPr>
            <a:spLocks noChangeArrowheads="1"/>
          </p:cNvSpPr>
          <p:nvPr/>
        </p:nvSpPr>
        <p:spPr bwMode="auto">
          <a:xfrm>
            <a:off x="458478" y="3475198"/>
            <a:ext cx="27270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u="none" dirty="0">
                <a:solidFill>
                  <a:srgbClr val="00B0F0"/>
                </a:solidFill>
                <a:latin typeface="Comic Sans MS" pitchFamily="2" charset="0"/>
                <a:ea typeface="微软雅黑" pitchFamily="34" charset="-122"/>
              </a:rPr>
              <a:t>当</a:t>
            </a:r>
            <a:r>
              <a:rPr lang="en-US" altLang="zh-CN" sz="2000" u="none" dirty="0">
                <a:solidFill>
                  <a:srgbClr val="00B0F0"/>
                </a:solidFill>
                <a:latin typeface="Comic Sans MS" pitchFamily="2" charset="0"/>
                <a:ea typeface="微软雅黑" pitchFamily="34" charset="-122"/>
              </a:rPr>
              <a:t>Sub</a:t>
            </a:r>
            <a:r>
              <a:rPr lang="zh-CN" altLang="en-US" sz="2000" u="none" dirty="0">
                <a:solidFill>
                  <a:srgbClr val="00B0F0"/>
                </a:solidFill>
                <a:latin typeface="Comic Sans MS" pitchFamily="2" charset="0"/>
                <a:ea typeface="微软雅黑" pitchFamily="34" charset="-122"/>
              </a:rPr>
              <a:t>为</a:t>
            </a:r>
            <a:r>
              <a:rPr lang="en-US" altLang="zh-CN" sz="2000" u="none" dirty="0">
                <a:solidFill>
                  <a:srgbClr val="00B0F0"/>
                </a:solidFill>
                <a:latin typeface="Comic Sans MS" pitchFamily="2" charset="0"/>
                <a:ea typeface="微软雅黑" pitchFamily="34" charset="-122"/>
              </a:rPr>
              <a:t>1</a:t>
            </a:r>
            <a:r>
              <a:rPr lang="zh-CN" altLang="en-US" sz="2000" u="none" dirty="0">
                <a:solidFill>
                  <a:srgbClr val="00B0F0"/>
                </a:solidFill>
                <a:latin typeface="Comic Sans MS" pitchFamily="2" charset="0"/>
                <a:ea typeface="微软雅黑" pitchFamily="34" charset="-122"/>
              </a:rPr>
              <a:t>时，做减法</a:t>
            </a:r>
            <a:endParaRPr lang="zh-CN" altLang="en-US" sz="2000" u="none" dirty="0">
              <a:solidFill>
                <a:srgbClr val="00B0F0"/>
              </a:solidFill>
              <a:latin typeface="Comic Sans MS" pitchFamily="2" charset="0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u="none" dirty="0">
                <a:solidFill>
                  <a:srgbClr val="00B0F0"/>
                </a:solidFill>
                <a:latin typeface="Comic Sans MS" pitchFamily="2" charset="0"/>
                <a:ea typeface="微软雅黑" pitchFamily="34" charset="-122"/>
              </a:rPr>
              <a:t>当</a:t>
            </a:r>
            <a:r>
              <a:rPr lang="en-US" altLang="zh-CN" sz="2000" u="none" dirty="0">
                <a:solidFill>
                  <a:srgbClr val="00B0F0"/>
                </a:solidFill>
                <a:latin typeface="Comic Sans MS" pitchFamily="2" charset="0"/>
                <a:ea typeface="微软雅黑" pitchFamily="34" charset="-122"/>
              </a:rPr>
              <a:t>Sub</a:t>
            </a:r>
            <a:r>
              <a:rPr lang="zh-CN" altLang="en-US" sz="2000" u="none" dirty="0">
                <a:solidFill>
                  <a:srgbClr val="00B0F0"/>
                </a:solidFill>
                <a:latin typeface="Comic Sans MS" pitchFamily="2" charset="0"/>
                <a:ea typeface="微软雅黑" pitchFamily="34" charset="-122"/>
              </a:rPr>
              <a:t>为</a:t>
            </a:r>
            <a:r>
              <a:rPr lang="en-US" altLang="zh-CN" sz="2000" u="none" dirty="0">
                <a:solidFill>
                  <a:srgbClr val="00B0F0"/>
                </a:solidFill>
                <a:latin typeface="Comic Sans MS" pitchFamily="2" charset="0"/>
                <a:ea typeface="微软雅黑" pitchFamily="34" charset="-122"/>
              </a:rPr>
              <a:t>0</a:t>
            </a:r>
            <a:r>
              <a:rPr lang="zh-CN" altLang="en-US" sz="2000" u="none" dirty="0">
                <a:solidFill>
                  <a:srgbClr val="00B0F0"/>
                </a:solidFill>
                <a:latin typeface="Comic Sans MS" pitchFamily="2" charset="0"/>
                <a:ea typeface="微软雅黑" pitchFamily="34" charset="-122"/>
              </a:rPr>
              <a:t>时，做加法</a:t>
            </a:r>
            <a:endParaRPr lang="zh-CN" altLang="en-US" sz="2000" u="none" dirty="0">
              <a:solidFill>
                <a:srgbClr val="00B0F0"/>
              </a:solidFill>
              <a:latin typeface="Comic Sans MS" pitchFamily="2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597" y="61992"/>
            <a:ext cx="8229600" cy="774720"/>
          </a:xfrm>
        </p:spPr>
        <p:txBody>
          <a:bodyPr/>
          <a:lstStyle/>
          <a:p>
            <a:r>
              <a:rPr lang="en-US" altLang="zh-CN" dirty="0" smtClean="0">
                <a:latin typeface="Comic Sans MS" pitchFamily="2" charset="0"/>
              </a:rPr>
              <a:t>3.2</a:t>
            </a:r>
            <a:r>
              <a:rPr lang="zh-CN" altLang="en-US" dirty="0" smtClean="0">
                <a:latin typeface="Comic Sans MS" pitchFamily="2" charset="0"/>
              </a:rPr>
              <a:t> 基本运算部件</a:t>
            </a:r>
            <a:endParaRPr lang="zh-CN" altLang="en-US" dirty="0">
              <a:latin typeface="Comic Sans MS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222" y="836712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3.2.6</a:t>
            </a:r>
            <a:r>
              <a:rPr lang="zh-CN" altLang="en-US" dirty="0" smtClean="0"/>
              <a:t> </a:t>
            </a:r>
            <a:r>
              <a:rPr lang="en-US" altLang="zh-CN" dirty="0" smtClean="0"/>
              <a:t>n</a:t>
            </a:r>
            <a:r>
              <a:rPr lang="zh-CN" altLang="en-US" dirty="0"/>
              <a:t>位整数加</a:t>
            </a:r>
            <a:r>
              <a:rPr lang="en-US" altLang="zh-CN" dirty="0"/>
              <a:t>/</a:t>
            </a:r>
            <a:r>
              <a:rPr lang="zh-CN" altLang="en-US" dirty="0"/>
              <a:t>减</a:t>
            </a:r>
            <a:r>
              <a:rPr lang="zh-CN" altLang="en-US" dirty="0" smtClean="0"/>
              <a:t>运算器</a:t>
            </a:r>
            <a:endParaRPr lang="en-US" altLang="zh-CN" dirty="0" smtClean="0"/>
          </a:p>
          <a:p>
            <a:r>
              <a:rPr lang="zh-CN" altLang="en-US" dirty="0"/>
              <a:t>几</a:t>
            </a:r>
            <a:r>
              <a:rPr lang="zh-CN" altLang="en-US" dirty="0" smtClean="0"/>
              <a:t>点重要认识</a:t>
            </a:r>
            <a:endParaRPr lang="en-US" altLang="zh-CN" dirty="0" smtClean="0"/>
          </a:p>
          <a:p>
            <a:pPr lvl="1"/>
            <a:r>
              <a:rPr lang="zh-CN" altLang="en-US" dirty="0">
                <a:latin typeface="Comic Sans MS" pitchFamily="2" charset="0"/>
              </a:rPr>
              <a:t>计算机中所有算术运算都基于</a:t>
            </a:r>
            <a:r>
              <a:rPr lang="zh-CN" altLang="en-US" dirty="0">
                <a:solidFill>
                  <a:srgbClr val="FF0000"/>
                </a:solidFill>
                <a:latin typeface="Comic Sans MS" pitchFamily="2" charset="0"/>
              </a:rPr>
              <a:t>加法器</a:t>
            </a:r>
            <a:r>
              <a:rPr lang="zh-CN" altLang="en-US" dirty="0" smtClean="0">
                <a:latin typeface="Comic Sans MS" pitchFamily="2" charset="0"/>
              </a:rPr>
              <a:t>实现</a:t>
            </a:r>
            <a:endParaRPr lang="en-US" altLang="zh-CN" dirty="0" smtClean="0">
              <a:latin typeface="Comic Sans MS" pitchFamily="2" charset="0"/>
            </a:endParaRPr>
          </a:p>
          <a:p>
            <a:pPr lvl="1"/>
            <a:r>
              <a:rPr lang="zh-CN" altLang="en-US" dirty="0">
                <a:latin typeface="Comic Sans MS" pitchFamily="2" charset="0"/>
              </a:rPr>
              <a:t>计算机中所有加法器不知道所运算的是</a:t>
            </a:r>
            <a:r>
              <a:rPr lang="zh-CN" altLang="en-US" dirty="0" smtClean="0">
                <a:latin typeface="Comic Sans MS" pitchFamily="2" charset="0"/>
              </a:rPr>
              <a:t>带符号</a:t>
            </a:r>
            <a:r>
              <a:rPr lang="zh-CN" altLang="en-US" dirty="0">
                <a:latin typeface="Comic Sans MS" pitchFamily="2" charset="0"/>
              </a:rPr>
              <a:t>数还是无符号数。</a:t>
            </a:r>
            <a:endParaRPr lang="zh-CN" altLang="en-US" dirty="0">
              <a:latin typeface="Comic Sans MS" pitchFamily="2" charset="0"/>
            </a:endParaRPr>
          </a:p>
          <a:p>
            <a:pPr lvl="1"/>
            <a:r>
              <a:rPr lang="zh-CN" altLang="en-US" dirty="0">
                <a:latin typeface="Comic Sans MS" pitchFamily="2" charset="0"/>
              </a:rPr>
              <a:t>加法器不判定对错，总是取低</a:t>
            </a:r>
            <a:r>
              <a:rPr lang="en-US" altLang="zh-CN" dirty="0">
                <a:latin typeface="Comic Sans MS" pitchFamily="2" charset="0"/>
              </a:rPr>
              <a:t>n</a:t>
            </a:r>
            <a:r>
              <a:rPr lang="zh-CN" altLang="en-US" dirty="0">
                <a:latin typeface="Comic Sans MS" pitchFamily="2" charset="0"/>
              </a:rPr>
              <a:t>位作为</a:t>
            </a:r>
            <a:r>
              <a:rPr lang="zh-CN" altLang="en-US" dirty="0" smtClean="0">
                <a:latin typeface="Comic Sans MS" pitchFamily="2" charset="0"/>
              </a:rPr>
              <a:t>结果，</a:t>
            </a:r>
            <a:r>
              <a:rPr lang="zh-CN" altLang="en-US" dirty="0">
                <a:latin typeface="Comic Sans MS" pitchFamily="2" charset="0"/>
              </a:rPr>
              <a:t>并生成标志信息。</a:t>
            </a:r>
            <a:endParaRPr lang="zh-CN" altLang="en-US" dirty="0">
              <a:latin typeface="Comic Sans MS" pitchFamily="2" charset="0"/>
            </a:endParaRPr>
          </a:p>
          <a:p>
            <a:pPr lvl="1"/>
            <a:endParaRPr lang="en-US" altLang="zh-CN" dirty="0" smtClean="0">
              <a:latin typeface="Comic Sans MS" pitchFamily="2" charset="0"/>
            </a:endParaRPr>
          </a:p>
          <a:p>
            <a:endParaRPr lang="en-US" altLang="zh-CN" dirty="0" smtClean="0"/>
          </a:p>
          <a:p>
            <a:pPr lvl="1"/>
            <a:endParaRPr lang="en-US" altLang="zh-CN" dirty="0" smtClean="0">
              <a:latin typeface="Comic Sans MS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/>
          </a:p>
        </p:txBody>
      </p:sp>
      <p:grpSp>
        <p:nvGrpSpPr>
          <p:cNvPr id="14" name="Group 11"/>
          <p:cNvGrpSpPr/>
          <p:nvPr/>
        </p:nvGrpSpPr>
        <p:grpSpPr bwMode="auto">
          <a:xfrm>
            <a:off x="1619672" y="3248980"/>
            <a:ext cx="5730875" cy="3074987"/>
            <a:chOff x="2150" y="2151"/>
            <a:chExt cx="3610" cy="1937"/>
          </a:xfrm>
        </p:grpSpPr>
        <p:sp>
          <p:nvSpPr>
            <p:cNvPr id="15" name="Rectangle 33"/>
            <p:cNvSpPr>
              <a:spLocks noChangeArrowheads="1"/>
            </p:cNvSpPr>
            <p:nvPr/>
          </p:nvSpPr>
          <p:spPr bwMode="auto">
            <a:xfrm>
              <a:off x="5140" y="2890"/>
              <a:ext cx="3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>
                  <a:latin typeface="Comic Sans MS" pitchFamily="2" charset="0"/>
                  <a:cs typeface="Arial" charset="0"/>
                </a:rPr>
                <a:t>Sum</a:t>
              </a:r>
              <a:endParaRPr lang="en-US" altLang="zh-CN" sz="1600" u="none">
                <a:latin typeface="Comic Sans MS" pitchFamily="2" charset="0"/>
                <a:cs typeface="Arial" charset="0"/>
              </a:endParaRP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 flipH="1">
              <a:off x="3670" y="2599"/>
              <a:ext cx="5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H="1">
              <a:off x="4162" y="2482"/>
              <a:ext cx="6" cy="4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4175" y="2482"/>
              <a:ext cx="399" cy="1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4145" y="2913"/>
              <a:ext cx="151" cy="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4574" y="2676"/>
              <a:ext cx="7" cy="2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 flipV="1">
              <a:off x="4168" y="3064"/>
              <a:ext cx="0" cy="4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V="1">
              <a:off x="4175" y="3257"/>
              <a:ext cx="399" cy="2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4169" y="2981"/>
              <a:ext cx="121" cy="7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V="1">
              <a:off x="4581" y="2966"/>
              <a:ext cx="0" cy="3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4584" y="2973"/>
              <a:ext cx="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3670" y="3346"/>
              <a:ext cx="5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 rot="5400000">
              <a:off x="4088" y="2919"/>
              <a:ext cx="61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u="none" dirty="0">
                  <a:latin typeface="Comic Sans MS" pitchFamily="2" charset="0"/>
                  <a:ea typeface="微软雅黑" pitchFamily="34" charset="-122"/>
                  <a:cs typeface="Arial" charset="0"/>
                </a:rPr>
                <a:t>加法器</a:t>
              </a:r>
              <a:endParaRPr lang="zh-CN" altLang="en-US" sz="1800" u="none" dirty="0">
                <a:latin typeface="Comic Sans MS" pitchFamily="2" charset="0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H="1">
              <a:off x="3834" y="3308"/>
              <a:ext cx="90" cy="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 flipH="1">
              <a:off x="3834" y="2563"/>
              <a:ext cx="90" cy="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H="1">
              <a:off x="4866" y="2935"/>
              <a:ext cx="90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707" y="2599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 dirty="0" smtClean="0">
                  <a:latin typeface="Comic Sans MS" pitchFamily="2" charset="0"/>
                  <a:cs typeface="Arial" charset="0"/>
                </a:rPr>
                <a:t>n</a:t>
              </a:r>
              <a:endParaRPr lang="zh-CN" altLang="en-US" sz="1600" u="none" dirty="0">
                <a:latin typeface="Comic Sans MS" pitchFamily="2" charset="0"/>
                <a:cs typeface="Arial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3707" y="3346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 dirty="0" smtClean="0">
                  <a:latin typeface="Comic Sans MS" pitchFamily="2" charset="0"/>
                  <a:cs typeface="Arial" charset="0"/>
                </a:rPr>
                <a:t>n</a:t>
              </a:r>
              <a:endParaRPr lang="zh-CN" altLang="en-US" sz="1600" u="none" dirty="0">
                <a:latin typeface="Comic Sans MS" pitchFamily="2" charset="0"/>
                <a:cs typeface="Arial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4739" y="2973"/>
              <a:ext cx="18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 dirty="0" smtClean="0">
                  <a:latin typeface="Comic Sans MS" pitchFamily="2" charset="0"/>
                  <a:cs typeface="Arial" charset="0"/>
                </a:rPr>
                <a:t>n</a:t>
              </a:r>
              <a:endParaRPr lang="zh-CN" altLang="en-US" sz="1600" u="none" dirty="0">
                <a:latin typeface="Comic Sans MS" pitchFamily="2" charset="0"/>
                <a:cs typeface="Arial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3624" y="2380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 smtClean="0">
                  <a:latin typeface="Comic Sans MS" pitchFamily="2" charset="0"/>
                  <a:cs typeface="Arial" charset="0"/>
                </a:rPr>
                <a:t>[A]</a:t>
              </a:r>
              <a:r>
                <a:rPr lang="zh-CN" altLang="en-US" sz="1600" u="none" baseline="-25000" dirty="0">
                  <a:latin typeface="Comic Sans MS" pitchFamily="2" charset="0"/>
                  <a:cs typeface="Arial" charset="0"/>
                </a:rPr>
                <a:t>补</a:t>
              </a:r>
              <a:endParaRPr lang="en-US" altLang="zh-CN" sz="1600" u="none" baseline="-25000" dirty="0">
                <a:latin typeface="Comic Sans MS" pitchFamily="2" charset="0"/>
                <a:cs typeface="Arial" charset="0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4986" y="2653"/>
              <a:ext cx="2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>
                  <a:latin typeface="Comic Sans MS" pitchFamily="2" charset="0"/>
                  <a:cs typeface="Arial" charset="0"/>
                </a:rPr>
                <a:t>ZF</a:t>
              </a:r>
              <a:endParaRPr lang="en-US" altLang="zh-CN" sz="1600" u="none">
                <a:latin typeface="Comic Sans MS" pitchFamily="2" charset="0"/>
                <a:cs typeface="Arial" charset="0"/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4416" y="2354"/>
              <a:ext cx="0" cy="2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4449" y="2393"/>
              <a:ext cx="2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>
                  <a:latin typeface="Comic Sans MS" pitchFamily="2" charset="0"/>
                  <a:cs typeface="Arial" charset="0"/>
                </a:rPr>
                <a:t>Cin</a:t>
              </a:r>
              <a:endParaRPr lang="en-US" altLang="zh-CN" sz="1600" u="none">
                <a:latin typeface="Comic Sans MS" pitchFamily="2" charset="0"/>
                <a:cs typeface="Arial" charset="0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4416" y="3350"/>
              <a:ext cx="0" cy="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4449" y="3514"/>
              <a:ext cx="39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>
                  <a:latin typeface="Comic Sans MS" pitchFamily="2" charset="0"/>
                  <a:cs typeface="Arial" charset="0"/>
                </a:rPr>
                <a:t>Cout</a:t>
              </a:r>
              <a:endParaRPr lang="en-US" altLang="zh-CN" sz="1600" u="none">
                <a:latin typeface="Comic Sans MS" pitchFamily="2" charset="0"/>
                <a:cs typeface="Arial" charset="0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 flipH="1">
              <a:off x="2308" y="3222"/>
              <a:ext cx="10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 flipH="1">
              <a:off x="2474" y="3184"/>
              <a:ext cx="89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2345" y="3222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 dirty="0" smtClean="0">
                  <a:latin typeface="Comic Sans MS" pitchFamily="2" charset="0"/>
                  <a:cs typeface="Arial" charset="0"/>
                </a:rPr>
                <a:t>n</a:t>
              </a:r>
              <a:endParaRPr lang="zh-CN" altLang="en-US" sz="1600" u="none" dirty="0">
                <a:latin typeface="Comic Sans MS" pitchFamily="2" charset="0"/>
                <a:cs typeface="Arial" charset="0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2150" y="3027"/>
              <a:ext cx="3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 dirty="0" smtClean="0">
                  <a:latin typeface="Comic Sans MS" pitchFamily="2" charset="0"/>
                  <a:cs typeface="Arial" charset="0"/>
                </a:rPr>
                <a:t>[B</a:t>
              </a:r>
              <a:r>
                <a:rPr lang="en-US" altLang="zh-CN" sz="1600" u="none" dirty="0">
                  <a:latin typeface="Comic Sans MS" pitchFamily="2" charset="0"/>
                  <a:cs typeface="Arial" charset="0"/>
                </a:rPr>
                <a:t>]</a:t>
              </a:r>
              <a:r>
                <a:rPr lang="zh-CN" altLang="en-US" sz="1600" u="none" baseline="-25000" dirty="0">
                  <a:latin typeface="Comic Sans MS" pitchFamily="2" charset="0"/>
                  <a:cs typeface="Arial" charset="0"/>
                </a:rPr>
                <a:t>补</a:t>
              </a:r>
              <a:endParaRPr lang="en-US" altLang="zh-CN" sz="1600" u="none" baseline="-25000" dirty="0">
                <a:latin typeface="Comic Sans MS" pitchFamily="2" charset="0"/>
                <a:cs typeface="Arial" charset="0"/>
              </a:endParaRPr>
            </a:p>
          </p:txBody>
        </p:sp>
        <p:grpSp>
          <p:nvGrpSpPr>
            <p:cNvPr id="44" name="Group 43"/>
            <p:cNvGrpSpPr/>
            <p:nvPr/>
          </p:nvGrpSpPr>
          <p:grpSpPr bwMode="auto">
            <a:xfrm>
              <a:off x="2717" y="3340"/>
              <a:ext cx="290" cy="247"/>
              <a:chOff x="1816" y="3448"/>
              <a:chExt cx="336" cy="288"/>
            </a:xfrm>
          </p:grpSpPr>
          <p:sp>
            <p:nvSpPr>
              <p:cNvPr id="74" name="Oval 44"/>
              <p:cNvSpPr>
                <a:spLocks noChangeArrowheads="1"/>
              </p:cNvSpPr>
              <p:nvPr/>
            </p:nvSpPr>
            <p:spPr bwMode="auto">
              <a:xfrm>
                <a:off x="2072" y="3560"/>
                <a:ext cx="80" cy="8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600" u="none">
                  <a:latin typeface="Comic Sans MS" pitchFamily="2" charset="0"/>
                </a:endParaRPr>
              </a:p>
            </p:txBody>
          </p:sp>
          <p:sp>
            <p:nvSpPr>
              <p:cNvPr id="75" name="Line 45"/>
              <p:cNvSpPr>
                <a:spLocks noChangeShapeType="1"/>
              </p:cNvSpPr>
              <p:nvPr/>
            </p:nvSpPr>
            <p:spPr bwMode="auto">
              <a:xfrm flipH="1" flipV="1">
                <a:off x="1816" y="3448"/>
                <a:ext cx="256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u="none">
                  <a:latin typeface="Comic Sans MS" pitchFamily="2" charset="0"/>
                </a:endParaRPr>
              </a:p>
            </p:txBody>
          </p:sp>
          <p:sp>
            <p:nvSpPr>
              <p:cNvPr id="76" name="Line 46"/>
              <p:cNvSpPr>
                <a:spLocks noChangeShapeType="1"/>
              </p:cNvSpPr>
              <p:nvPr/>
            </p:nvSpPr>
            <p:spPr bwMode="auto">
              <a:xfrm flipH="1">
                <a:off x="1816" y="3608"/>
                <a:ext cx="256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u="none">
                  <a:latin typeface="Comic Sans MS" pitchFamily="2" charset="0"/>
                </a:endParaRPr>
              </a:p>
            </p:txBody>
          </p:sp>
          <p:sp>
            <p:nvSpPr>
              <p:cNvPr id="77" name="Line 47"/>
              <p:cNvSpPr>
                <a:spLocks noChangeShapeType="1"/>
              </p:cNvSpPr>
              <p:nvPr/>
            </p:nvSpPr>
            <p:spPr bwMode="auto">
              <a:xfrm>
                <a:off x="1824" y="3464"/>
                <a:ext cx="0" cy="2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u="none">
                  <a:latin typeface="Comic Sans MS" pitchFamily="2" charset="0"/>
                </a:endParaRPr>
              </a:p>
            </p:txBody>
          </p:sp>
        </p:grpSp>
        <p:sp>
          <p:nvSpPr>
            <p:cNvPr id="45" name="Line 48"/>
            <p:cNvSpPr>
              <a:spLocks noChangeShapeType="1"/>
            </p:cNvSpPr>
            <p:nvPr/>
          </p:nvSpPr>
          <p:spPr bwMode="auto">
            <a:xfrm>
              <a:off x="2601" y="3225"/>
              <a:ext cx="0" cy="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  <p:sp>
          <p:nvSpPr>
            <p:cNvPr id="46" name="Line 49"/>
            <p:cNvSpPr>
              <a:spLocks noChangeShapeType="1"/>
            </p:cNvSpPr>
            <p:nvPr/>
          </p:nvSpPr>
          <p:spPr bwMode="auto">
            <a:xfrm>
              <a:off x="2604" y="3470"/>
              <a:ext cx="1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  <p:sp>
          <p:nvSpPr>
            <p:cNvPr id="47" name="Line 50"/>
            <p:cNvSpPr>
              <a:spLocks noChangeShapeType="1"/>
            </p:cNvSpPr>
            <p:nvPr/>
          </p:nvSpPr>
          <p:spPr bwMode="auto">
            <a:xfrm flipH="1">
              <a:off x="3010" y="3470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  <p:sp>
          <p:nvSpPr>
            <p:cNvPr id="48" name="Line 51"/>
            <p:cNvSpPr>
              <a:spLocks noChangeShapeType="1"/>
            </p:cNvSpPr>
            <p:nvPr/>
          </p:nvSpPr>
          <p:spPr bwMode="auto">
            <a:xfrm flipH="1">
              <a:off x="3092" y="3433"/>
              <a:ext cx="89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  <p:sp>
          <p:nvSpPr>
            <p:cNvPr id="49" name="Rectangle 52"/>
            <p:cNvSpPr>
              <a:spLocks noChangeArrowheads="1"/>
            </p:cNvSpPr>
            <p:nvPr/>
          </p:nvSpPr>
          <p:spPr bwMode="auto">
            <a:xfrm>
              <a:off x="2995" y="3481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 dirty="0" smtClean="0">
                  <a:latin typeface="Comic Sans MS" pitchFamily="2" charset="0"/>
                  <a:cs typeface="Arial" charset="0"/>
                </a:rPr>
                <a:t>n</a:t>
              </a:r>
              <a:endParaRPr lang="zh-CN" altLang="en-US" sz="1600" u="none" dirty="0">
                <a:latin typeface="Comic Sans MS" pitchFamily="2" charset="0"/>
                <a:cs typeface="Arial" charset="0"/>
              </a:endParaRPr>
            </a:p>
          </p:txBody>
        </p:sp>
        <p:sp>
          <p:nvSpPr>
            <p:cNvPr id="50" name="Rectangle 54"/>
            <p:cNvSpPr>
              <a:spLocks noChangeArrowheads="1"/>
            </p:cNvSpPr>
            <p:nvPr/>
          </p:nvSpPr>
          <p:spPr bwMode="auto">
            <a:xfrm>
              <a:off x="3322" y="3108"/>
              <a:ext cx="17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200" u="none">
                  <a:latin typeface="Comic Sans MS" pitchFamily="2" charset="0"/>
                </a:rPr>
                <a:t>0</a:t>
              </a:r>
              <a:endParaRPr lang="zh-CN" altLang="en-US" sz="1200" u="none">
                <a:latin typeface="Comic Sans MS" pitchFamily="2" charset="0"/>
              </a:endParaRPr>
            </a:p>
          </p:txBody>
        </p:sp>
        <p:sp>
          <p:nvSpPr>
            <p:cNvPr id="51" name="Rectangle 55"/>
            <p:cNvSpPr>
              <a:spLocks noChangeArrowheads="1"/>
            </p:cNvSpPr>
            <p:nvPr/>
          </p:nvSpPr>
          <p:spPr bwMode="auto">
            <a:xfrm>
              <a:off x="3309" y="3355"/>
              <a:ext cx="17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200" u="none">
                  <a:latin typeface="Comic Sans MS" pitchFamily="2" charset="0"/>
                </a:rPr>
                <a:t>1</a:t>
              </a:r>
              <a:endParaRPr lang="zh-CN" altLang="en-US" sz="1200" u="none">
                <a:latin typeface="Comic Sans MS" pitchFamily="2" charset="0"/>
              </a:endParaRPr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 rot="5400000">
              <a:off x="3321" y="3279"/>
              <a:ext cx="47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 smtClean="0">
                  <a:latin typeface="Comic Sans MS" pitchFamily="2" charset="0"/>
                  <a:cs typeface="Arial" charset="0"/>
                </a:rPr>
                <a:t>MUX</a:t>
              </a:r>
              <a:endParaRPr lang="en-US" altLang="zh-CN" sz="1600" u="none" dirty="0">
                <a:latin typeface="Comic Sans MS" pitchFamily="2" charset="0"/>
                <a:cs typeface="Arial" charset="0"/>
              </a:endParaRPr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auto">
            <a:xfrm flipV="1">
              <a:off x="3508" y="2205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  <p:sp>
          <p:nvSpPr>
            <p:cNvPr id="60" name="Line 59"/>
            <p:cNvSpPr>
              <a:spLocks noChangeShapeType="1"/>
            </p:cNvSpPr>
            <p:nvPr/>
          </p:nvSpPr>
          <p:spPr bwMode="auto">
            <a:xfrm flipH="1">
              <a:off x="3505" y="2351"/>
              <a:ext cx="9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3126" y="2151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>
                  <a:latin typeface="Comic Sans MS" pitchFamily="2" charset="0"/>
                  <a:cs typeface="Arial" charset="0"/>
                </a:rPr>
                <a:t>Sub</a:t>
              </a:r>
              <a:endParaRPr lang="en-US" altLang="zh-CN" sz="1600" u="none">
                <a:latin typeface="Comic Sans MS" pitchFamily="2" charset="0"/>
                <a:cs typeface="Arial" charset="0"/>
              </a:endParaRPr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2957" y="3266"/>
              <a:ext cx="433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>
                  <a:latin typeface="Comic Sans MS" pitchFamily="2" charset="0"/>
                  <a:cs typeface="Arial" charset="0"/>
                </a:rPr>
                <a:t>[B] </a:t>
              </a:r>
              <a:r>
                <a:rPr lang="zh-CN" altLang="en-US" sz="1600" u="none" baseline="-25000">
                  <a:latin typeface="Comic Sans MS" pitchFamily="2" charset="0"/>
                  <a:cs typeface="Arial" charset="0"/>
                </a:rPr>
                <a:t>补</a:t>
              </a:r>
              <a:endParaRPr lang="en-US" altLang="zh-CN" sz="1600" u="none" baseline="-25000">
                <a:latin typeface="Comic Sans MS" pitchFamily="2" charset="0"/>
                <a:cs typeface="Arial" charset="0"/>
              </a:endParaRPr>
            </a:p>
          </p:txBody>
        </p:sp>
        <p:sp>
          <p:nvSpPr>
            <p:cNvPr id="63" name="Line 63"/>
            <p:cNvSpPr>
              <a:spLocks noChangeShapeType="1"/>
            </p:cNvSpPr>
            <p:nvPr/>
          </p:nvSpPr>
          <p:spPr bwMode="auto">
            <a:xfrm>
              <a:off x="3050" y="3294"/>
              <a:ext cx="9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  <p:sp>
          <p:nvSpPr>
            <p:cNvPr id="64" name="Line 64"/>
            <p:cNvSpPr>
              <a:spLocks noChangeShapeType="1"/>
            </p:cNvSpPr>
            <p:nvPr/>
          </p:nvSpPr>
          <p:spPr bwMode="auto">
            <a:xfrm>
              <a:off x="4577" y="2787"/>
              <a:ext cx="40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  <p:sp>
          <p:nvSpPr>
            <p:cNvPr id="65" name="Line 65"/>
            <p:cNvSpPr>
              <a:spLocks noChangeShapeType="1"/>
            </p:cNvSpPr>
            <p:nvPr/>
          </p:nvSpPr>
          <p:spPr bwMode="auto">
            <a:xfrm>
              <a:off x="4594" y="3206"/>
              <a:ext cx="40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4977" y="3125"/>
              <a:ext cx="29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>
                  <a:latin typeface="Comic Sans MS" pitchFamily="2" charset="0"/>
                  <a:cs typeface="Arial" charset="0"/>
                </a:rPr>
                <a:t>OF</a:t>
              </a:r>
              <a:endParaRPr lang="en-US" altLang="zh-CN" sz="1600" u="none">
                <a:latin typeface="Comic Sans MS" pitchFamily="2" charset="0"/>
                <a:cs typeface="Arial" charset="0"/>
              </a:endParaRPr>
            </a:p>
          </p:txBody>
        </p:sp>
        <p:sp>
          <p:nvSpPr>
            <p:cNvPr id="67" name="Text Box 68"/>
            <p:cNvSpPr txBox="1">
              <a:spLocks noChangeArrowheads="1"/>
            </p:cNvSpPr>
            <p:nvPr/>
          </p:nvSpPr>
          <p:spPr bwMode="auto">
            <a:xfrm>
              <a:off x="2601" y="3797"/>
              <a:ext cx="25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zh-CN" altLang="en-US" u="none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itchFamily="2" charset="0"/>
                  <a:ea typeface="微软雅黑" pitchFamily="34" charset="-122"/>
                </a:rPr>
                <a:t>整数加</a:t>
              </a:r>
              <a:r>
                <a:rPr lang="en-US" altLang="zh-CN" u="none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itchFamily="2" charset="0"/>
                  <a:ea typeface="微软雅黑" pitchFamily="34" charset="-122"/>
                </a:rPr>
                <a:t>/</a:t>
              </a:r>
              <a:r>
                <a:rPr lang="zh-CN" altLang="en-US" u="none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itchFamily="2" charset="0"/>
                  <a:ea typeface="微软雅黑" pitchFamily="34" charset="-122"/>
                </a:rPr>
                <a:t>减运算</a:t>
              </a:r>
              <a:r>
                <a:rPr lang="zh-CN" altLang="en-US" u="none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itchFamily="2" charset="0"/>
                  <a:ea typeface="微软雅黑" pitchFamily="34" charset="-122"/>
                </a:rPr>
                <a:t>部件（核心）</a:t>
              </a:r>
              <a:endParaRPr lang="zh-CN" altLang="en-US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2" charset="0"/>
                <a:ea typeface="微软雅黑" pitchFamily="34" charset="-122"/>
              </a:endParaRPr>
            </a:p>
          </p:txBody>
        </p:sp>
        <p:sp>
          <p:nvSpPr>
            <p:cNvPr id="68" name="Line 63"/>
            <p:cNvSpPr>
              <a:spLocks noChangeShapeType="1"/>
            </p:cNvSpPr>
            <p:nvPr/>
          </p:nvSpPr>
          <p:spPr bwMode="auto">
            <a:xfrm>
              <a:off x="4594" y="2895"/>
              <a:ext cx="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  <p:sp>
          <p:nvSpPr>
            <p:cNvPr id="69" name="Text Box 64"/>
            <p:cNvSpPr txBox="1">
              <a:spLocks noChangeArrowheads="1"/>
            </p:cNvSpPr>
            <p:nvPr/>
          </p:nvSpPr>
          <p:spPr bwMode="auto">
            <a:xfrm>
              <a:off x="5246" y="2777"/>
              <a:ext cx="3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600" u="none">
                  <a:latin typeface="Comic Sans MS" pitchFamily="2" charset="0"/>
                </a:rPr>
                <a:t>SF</a:t>
              </a:r>
              <a:endParaRPr lang="en-US" altLang="zh-CN" sz="1600" u="none">
                <a:latin typeface="Comic Sans MS" pitchFamily="2" charset="0"/>
              </a:endParaRPr>
            </a:p>
          </p:txBody>
        </p:sp>
        <p:sp>
          <p:nvSpPr>
            <p:cNvPr id="70" name="Line 65"/>
            <p:cNvSpPr>
              <a:spLocks noChangeShapeType="1"/>
            </p:cNvSpPr>
            <p:nvPr/>
          </p:nvSpPr>
          <p:spPr bwMode="auto">
            <a:xfrm>
              <a:off x="4594" y="3133"/>
              <a:ext cx="8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  <p:sp>
          <p:nvSpPr>
            <p:cNvPr id="71" name="Text Box 66"/>
            <p:cNvSpPr txBox="1">
              <a:spLocks noChangeArrowheads="1"/>
            </p:cNvSpPr>
            <p:nvPr/>
          </p:nvSpPr>
          <p:spPr bwMode="auto">
            <a:xfrm>
              <a:off x="5416" y="3015"/>
              <a:ext cx="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600" u="none" dirty="0">
                  <a:latin typeface="Comic Sans MS" pitchFamily="2" charset="0"/>
                </a:rPr>
                <a:t>CF</a:t>
              </a:r>
              <a:endParaRPr lang="en-US" altLang="zh-CN" sz="1600" u="none" dirty="0">
                <a:latin typeface="Comic Sans MS" pitchFamily="2" charset="0"/>
              </a:endParaRPr>
            </a:p>
          </p:txBody>
        </p:sp>
        <p:sp>
          <p:nvSpPr>
            <p:cNvPr id="72" name="Text Box 67"/>
            <p:cNvSpPr txBox="1">
              <a:spLocks noChangeArrowheads="1"/>
            </p:cNvSpPr>
            <p:nvPr/>
          </p:nvSpPr>
          <p:spPr bwMode="auto">
            <a:xfrm>
              <a:off x="3883" y="3094"/>
              <a:ext cx="38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600" u="none">
                  <a:latin typeface="Comic Sans MS" pitchFamily="2" charset="0"/>
                </a:rPr>
                <a:t>B</a:t>
              </a:r>
              <a:r>
                <a:rPr lang="zh-CN" altLang="en-US" sz="1600" u="none">
                  <a:latin typeface="Comic Sans MS" pitchFamily="2" charset="0"/>
                </a:rPr>
                <a:t>＇</a:t>
              </a:r>
              <a:endParaRPr lang="en-US" altLang="zh-CN" sz="1600" u="none">
                <a:latin typeface="Comic Sans MS" pitchFamily="2" charset="0"/>
              </a:endParaRPr>
            </a:p>
          </p:txBody>
        </p:sp>
        <p:sp>
          <p:nvSpPr>
            <p:cNvPr id="73" name="AutoShape 68"/>
            <p:cNvSpPr>
              <a:spLocks noChangeArrowheads="1"/>
            </p:cNvSpPr>
            <p:nvPr/>
          </p:nvSpPr>
          <p:spPr bwMode="auto">
            <a:xfrm rot="-5400000">
              <a:off x="3136" y="3171"/>
              <a:ext cx="733" cy="30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9 w 21600"/>
                <a:gd name="T13" fmla="*/ 4474 h 21600"/>
                <a:gd name="T14" fmla="*/ 17091 w 21600"/>
                <a:gd name="T15" fmla="*/ 1712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u="none">
                <a:latin typeface="Comic Sans MS" pitchFamily="2" charset="0"/>
              </a:endParaRPr>
            </a:p>
          </p:txBody>
        </p:sp>
      </p:grpSp>
      <p:sp>
        <p:nvSpPr>
          <p:cNvPr id="82" name="Rectangle 70"/>
          <p:cNvSpPr>
            <a:spLocks noChangeArrowheads="1"/>
          </p:cNvSpPr>
          <p:nvPr/>
        </p:nvSpPr>
        <p:spPr bwMode="auto">
          <a:xfrm>
            <a:off x="458478" y="3475198"/>
            <a:ext cx="27270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u="none" dirty="0">
                <a:solidFill>
                  <a:srgbClr val="00B0F0"/>
                </a:solidFill>
                <a:latin typeface="Comic Sans MS" pitchFamily="2" charset="0"/>
                <a:ea typeface="微软雅黑" pitchFamily="34" charset="-122"/>
              </a:rPr>
              <a:t>当</a:t>
            </a:r>
            <a:r>
              <a:rPr lang="en-US" altLang="zh-CN" sz="2000" u="none" dirty="0">
                <a:solidFill>
                  <a:srgbClr val="00B0F0"/>
                </a:solidFill>
                <a:latin typeface="Comic Sans MS" pitchFamily="2" charset="0"/>
                <a:ea typeface="微软雅黑" pitchFamily="34" charset="-122"/>
              </a:rPr>
              <a:t>Sub</a:t>
            </a:r>
            <a:r>
              <a:rPr lang="zh-CN" altLang="en-US" sz="2000" u="none" dirty="0">
                <a:solidFill>
                  <a:srgbClr val="00B0F0"/>
                </a:solidFill>
                <a:latin typeface="Comic Sans MS" pitchFamily="2" charset="0"/>
                <a:ea typeface="微软雅黑" pitchFamily="34" charset="-122"/>
              </a:rPr>
              <a:t>为</a:t>
            </a:r>
            <a:r>
              <a:rPr lang="en-US" altLang="zh-CN" sz="2000" u="none" dirty="0">
                <a:solidFill>
                  <a:srgbClr val="00B0F0"/>
                </a:solidFill>
                <a:latin typeface="Comic Sans MS" pitchFamily="2" charset="0"/>
                <a:ea typeface="微软雅黑" pitchFamily="34" charset="-122"/>
              </a:rPr>
              <a:t>1</a:t>
            </a:r>
            <a:r>
              <a:rPr lang="zh-CN" altLang="en-US" sz="2000" u="none" dirty="0">
                <a:solidFill>
                  <a:srgbClr val="00B0F0"/>
                </a:solidFill>
                <a:latin typeface="Comic Sans MS" pitchFamily="2" charset="0"/>
                <a:ea typeface="微软雅黑" pitchFamily="34" charset="-122"/>
              </a:rPr>
              <a:t>时，做减法</a:t>
            </a:r>
            <a:endParaRPr lang="zh-CN" altLang="en-US" sz="2000" u="none" dirty="0">
              <a:solidFill>
                <a:srgbClr val="00B0F0"/>
              </a:solidFill>
              <a:latin typeface="Comic Sans MS" pitchFamily="2" charset="0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u="none" dirty="0">
                <a:solidFill>
                  <a:srgbClr val="00B0F0"/>
                </a:solidFill>
                <a:latin typeface="Comic Sans MS" pitchFamily="2" charset="0"/>
                <a:ea typeface="微软雅黑" pitchFamily="34" charset="-122"/>
              </a:rPr>
              <a:t>当</a:t>
            </a:r>
            <a:r>
              <a:rPr lang="en-US" altLang="zh-CN" sz="2000" u="none" dirty="0">
                <a:solidFill>
                  <a:srgbClr val="00B0F0"/>
                </a:solidFill>
                <a:latin typeface="Comic Sans MS" pitchFamily="2" charset="0"/>
                <a:ea typeface="微软雅黑" pitchFamily="34" charset="-122"/>
              </a:rPr>
              <a:t>Sub</a:t>
            </a:r>
            <a:r>
              <a:rPr lang="zh-CN" altLang="en-US" sz="2000" u="none" dirty="0">
                <a:solidFill>
                  <a:srgbClr val="00B0F0"/>
                </a:solidFill>
                <a:latin typeface="Comic Sans MS" pitchFamily="2" charset="0"/>
                <a:ea typeface="微软雅黑" pitchFamily="34" charset="-122"/>
              </a:rPr>
              <a:t>为</a:t>
            </a:r>
            <a:r>
              <a:rPr lang="en-US" altLang="zh-CN" sz="2000" u="none" dirty="0">
                <a:solidFill>
                  <a:srgbClr val="00B0F0"/>
                </a:solidFill>
                <a:latin typeface="Comic Sans MS" pitchFamily="2" charset="0"/>
                <a:ea typeface="微软雅黑" pitchFamily="34" charset="-122"/>
              </a:rPr>
              <a:t>0</a:t>
            </a:r>
            <a:r>
              <a:rPr lang="zh-CN" altLang="en-US" sz="2000" u="none" dirty="0">
                <a:solidFill>
                  <a:srgbClr val="00B0F0"/>
                </a:solidFill>
                <a:latin typeface="Comic Sans MS" pitchFamily="2" charset="0"/>
                <a:ea typeface="微软雅黑" pitchFamily="34" charset="-122"/>
              </a:rPr>
              <a:t>时，做加法</a:t>
            </a:r>
            <a:endParaRPr lang="zh-CN" altLang="en-US" sz="2000" u="none" dirty="0">
              <a:solidFill>
                <a:srgbClr val="00B0F0"/>
              </a:solidFill>
              <a:latin typeface="Comic Sans MS" pitchFamily="2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742" y="-10016"/>
            <a:ext cx="8229600" cy="774720"/>
          </a:xfrm>
        </p:spPr>
        <p:txBody>
          <a:bodyPr/>
          <a:lstStyle/>
          <a:p>
            <a:r>
              <a:rPr lang="en-US" altLang="zh-CN" dirty="0" smtClean="0">
                <a:latin typeface="Comic Sans MS" pitchFamily="2" charset="0"/>
              </a:rPr>
              <a:t>3.2</a:t>
            </a:r>
            <a:r>
              <a:rPr lang="zh-CN" altLang="en-US" dirty="0" smtClean="0">
                <a:latin typeface="Comic Sans MS" pitchFamily="2" charset="0"/>
              </a:rPr>
              <a:t> 基本运算部件</a:t>
            </a:r>
            <a:endParaRPr lang="zh-CN" altLang="en-US" dirty="0">
              <a:latin typeface="Comic Sans MS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882" y="764704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3.2.5</a:t>
            </a:r>
            <a:r>
              <a:rPr lang="zh-CN" altLang="en-US" dirty="0" smtClean="0"/>
              <a:t> 带标志加法器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>
              <a:latin typeface="Comic Sans MS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/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864" y="1322449"/>
            <a:ext cx="3131448" cy="3042655"/>
          </a:xfrm>
          <a:prstGeom prst="rect">
            <a:avLst/>
          </a:prstGeom>
        </p:spPr>
      </p:pic>
      <p:grpSp>
        <p:nvGrpSpPr>
          <p:cNvPr id="53" name="组合 52"/>
          <p:cNvGrpSpPr/>
          <p:nvPr/>
        </p:nvGrpSpPr>
        <p:grpSpPr>
          <a:xfrm>
            <a:off x="4045079" y="1250588"/>
            <a:ext cx="4672023" cy="3240360"/>
            <a:chOff x="473075" y="1909300"/>
            <a:chExt cx="6408738" cy="3973512"/>
          </a:xfrm>
        </p:grpSpPr>
        <p:pic>
          <p:nvPicPr>
            <p:cNvPr id="54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075" y="1909300"/>
              <a:ext cx="6408738" cy="39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Line 7"/>
            <p:cNvSpPr>
              <a:spLocks noChangeShapeType="1"/>
            </p:cNvSpPr>
            <p:nvPr/>
          </p:nvSpPr>
          <p:spPr bwMode="auto">
            <a:xfrm flipV="1">
              <a:off x="2003425" y="2093450"/>
              <a:ext cx="0" cy="17097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omic Sans MS" pitchFamily="2" charset="0"/>
              </a:endParaRPr>
            </a:p>
          </p:txBody>
        </p:sp>
        <p:sp>
          <p:nvSpPr>
            <p:cNvPr id="56" name="Line 8"/>
            <p:cNvSpPr>
              <a:spLocks noChangeShapeType="1"/>
            </p:cNvSpPr>
            <p:nvPr/>
          </p:nvSpPr>
          <p:spPr bwMode="auto">
            <a:xfrm flipV="1">
              <a:off x="4433888" y="2139487"/>
              <a:ext cx="0" cy="1663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omic Sans MS" pitchFamily="2" charset="0"/>
              </a:endParaRPr>
            </a:p>
          </p:txBody>
        </p:sp>
        <p:sp>
          <p:nvSpPr>
            <p:cNvPr id="57" name="Line 9"/>
            <p:cNvSpPr>
              <a:spLocks noChangeShapeType="1"/>
            </p:cNvSpPr>
            <p:nvPr/>
          </p:nvSpPr>
          <p:spPr bwMode="auto">
            <a:xfrm flipV="1">
              <a:off x="5918200" y="2139487"/>
              <a:ext cx="0" cy="1663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omic Sans MS" pitchFamily="2" charset="0"/>
              </a:endParaRPr>
            </a:p>
          </p:txBody>
        </p:sp>
      </p:grp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94482" y="4627002"/>
            <a:ext cx="376149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Ins="0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u="sng" kern="1200">
                <a:solidFill>
                  <a:srgbClr val="6600FF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u="sng" kern="1200">
                <a:solidFill>
                  <a:srgbClr val="6600FF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u="sng" kern="1200">
                <a:solidFill>
                  <a:srgbClr val="6600FF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u="sng" kern="1200">
                <a:solidFill>
                  <a:srgbClr val="6600FF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u="sng" kern="1200">
                <a:solidFill>
                  <a:srgbClr val="6600FF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b="1" u="sng" kern="1200">
                <a:solidFill>
                  <a:srgbClr val="6600FF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b="1" u="sng" kern="1200">
                <a:solidFill>
                  <a:srgbClr val="6600FF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b="1" u="sng" kern="1200">
                <a:solidFill>
                  <a:srgbClr val="6600FF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b="1" u="sng" kern="1200">
                <a:solidFill>
                  <a:srgbClr val="6600FF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2" charset="0"/>
                <a:ea typeface="微软雅黑" pitchFamily="34" charset="-122"/>
              </a:rPr>
              <a:t>溢出标志</a:t>
            </a:r>
            <a:r>
              <a:rPr lang="en-US" altLang="zh-CN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2" charset="0"/>
                <a:ea typeface="微软雅黑" pitchFamily="34" charset="-122"/>
              </a:rPr>
              <a:t>OF</a:t>
            </a:r>
            <a:r>
              <a:rPr lang="zh-CN" altLang="en-US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2" charset="0"/>
                <a:ea typeface="微软雅黑" pitchFamily="34" charset="-122"/>
              </a:rPr>
              <a:t>：</a:t>
            </a:r>
            <a:r>
              <a:rPr lang="en-US" altLang="zh-CN" u="none" dirty="0">
                <a:latin typeface="Comic Sans MS" pitchFamily="2" charset="0"/>
                <a:ea typeface="微软雅黑" pitchFamily="34" charset="-122"/>
              </a:rPr>
              <a:t>OF=C</a:t>
            </a:r>
            <a:r>
              <a:rPr lang="en-US" altLang="zh-CN" u="none" baseline="-25000" dirty="0">
                <a:latin typeface="Comic Sans MS" pitchFamily="2" charset="0"/>
                <a:ea typeface="微软雅黑" pitchFamily="34" charset="-122"/>
              </a:rPr>
              <a:t>n</a:t>
            </a:r>
            <a:r>
              <a:rPr lang="en-US" altLang="zh-CN" u="none" dirty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</a:t>
            </a:r>
            <a:r>
              <a:rPr lang="en-US" altLang="zh-CN" u="none" dirty="0">
                <a:latin typeface="Comic Sans MS" pitchFamily="2" charset="0"/>
                <a:ea typeface="微软雅黑" pitchFamily="34" charset="-122"/>
              </a:rPr>
              <a:t>C</a:t>
            </a:r>
            <a:r>
              <a:rPr lang="en-US" altLang="zh-CN" u="none" baseline="-25000" dirty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n-1</a:t>
            </a:r>
            <a:endParaRPr lang="zh-CN" altLang="en-US" u="none" baseline="-25000" dirty="0">
              <a:latin typeface="Comic Sans MS" pitchFamily="2" charset="0"/>
              <a:ea typeface="微软雅黑" pitchFamily="34" charset="-122"/>
              <a:sym typeface="Symbol" pitchFamily="18" charset="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2" charset="0"/>
                <a:ea typeface="微软雅黑" pitchFamily="34" charset="-122"/>
                <a:sym typeface="Symbol" pitchFamily="18" charset="2"/>
              </a:rPr>
              <a:t>符号标志</a:t>
            </a:r>
            <a:r>
              <a:rPr lang="en-US" altLang="zh-CN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2" charset="0"/>
                <a:ea typeface="微软雅黑" pitchFamily="34" charset="-122"/>
                <a:sym typeface="Symbol" pitchFamily="18" charset="2"/>
              </a:rPr>
              <a:t>SF</a:t>
            </a:r>
            <a:r>
              <a:rPr lang="zh-CN" altLang="en-US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2" charset="0"/>
                <a:ea typeface="微软雅黑" pitchFamily="34" charset="-122"/>
                <a:sym typeface="Symbol" pitchFamily="18" charset="2"/>
              </a:rPr>
              <a:t>：</a:t>
            </a:r>
            <a:r>
              <a:rPr lang="en-US" altLang="zh-CN" u="none" dirty="0" smtClean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SF=F</a:t>
            </a:r>
            <a:r>
              <a:rPr lang="en-US" altLang="zh-CN" u="none" baseline="-25000" dirty="0" smtClean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n-1</a:t>
            </a:r>
            <a:endParaRPr lang="en-US" altLang="zh-CN" u="none" baseline="-25000" dirty="0" smtClean="0">
              <a:latin typeface="Comic Sans MS" pitchFamily="2" charset="0"/>
              <a:ea typeface="微软雅黑" pitchFamily="34" charset="-122"/>
              <a:sym typeface="Symbol" pitchFamily="18" charset="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2" charset="0"/>
                <a:ea typeface="微软雅黑" pitchFamily="34" charset="-122"/>
                <a:sym typeface="Symbol" pitchFamily="18" charset="2"/>
              </a:rPr>
              <a:t>零标志</a:t>
            </a:r>
            <a:r>
              <a:rPr lang="en-US" altLang="zh-CN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2" charset="0"/>
                <a:ea typeface="微软雅黑" pitchFamily="34" charset="-122"/>
                <a:sym typeface="Symbol" pitchFamily="18" charset="2"/>
              </a:rPr>
              <a:t>ZF</a:t>
            </a:r>
            <a:r>
              <a:rPr lang="zh-CN" altLang="en-US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2" charset="0"/>
                <a:ea typeface="微软雅黑" pitchFamily="34" charset="-122"/>
                <a:sym typeface="Symbol" pitchFamily="18" charset="2"/>
              </a:rPr>
              <a:t>：</a:t>
            </a:r>
            <a:r>
              <a:rPr lang="en-US" altLang="zh-CN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2" charset="0"/>
                <a:ea typeface="微软雅黑" pitchFamily="34" charset="-122"/>
                <a:sym typeface="Symbol" pitchFamily="18" charset="2"/>
              </a:rPr>
              <a:t>ZF=1</a:t>
            </a:r>
            <a:r>
              <a:rPr lang="zh-CN" altLang="en-US" u="none" dirty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当且仅当</a:t>
            </a:r>
            <a:r>
              <a:rPr lang="en-US" altLang="zh-CN" u="none" dirty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F=0</a:t>
            </a:r>
            <a:endParaRPr lang="zh-CN" altLang="en-US" u="none" dirty="0">
              <a:latin typeface="Comic Sans MS" pitchFamily="2" charset="0"/>
              <a:ea typeface="微软雅黑" pitchFamily="34" charset="-122"/>
              <a:sym typeface="Symbol" pitchFamily="18" charset="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2" charset="0"/>
                <a:ea typeface="微软雅黑" pitchFamily="34" charset="-122"/>
                <a:sym typeface="Symbol" pitchFamily="18" charset="2"/>
              </a:rPr>
              <a:t>进位</a:t>
            </a:r>
            <a:r>
              <a:rPr lang="en-US" altLang="zh-CN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2" charset="0"/>
                <a:ea typeface="微软雅黑" pitchFamily="34" charset="-122"/>
                <a:sym typeface="Symbol" pitchFamily="18" charset="2"/>
              </a:rPr>
              <a:t>/</a:t>
            </a:r>
            <a:r>
              <a:rPr lang="zh-CN" altLang="en-US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2" charset="0"/>
                <a:ea typeface="微软雅黑" pitchFamily="34" charset="-122"/>
                <a:sym typeface="Symbol" pitchFamily="18" charset="2"/>
              </a:rPr>
              <a:t>借位标志</a:t>
            </a:r>
            <a:r>
              <a:rPr lang="en-US" altLang="zh-CN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2" charset="0"/>
                <a:ea typeface="微软雅黑" pitchFamily="34" charset="-122"/>
                <a:sym typeface="Symbol" pitchFamily="18" charset="2"/>
              </a:rPr>
              <a:t>CF</a:t>
            </a:r>
            <a:r>
              <a:rPr lang="zh-CN" altLang="en-US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2" charset="0"/>
                <a:ea typeface="微软雅黑" pitchFamily="34" charset="-122"/>
                <a:sym typeface="Symbol" pitchFamily="18" charset="2"/>
              </a:rPr>
              <a:t>：</a:t>
            </a:r>
            <a:r>
              <a:rPr lang="en-US" altLang="zh-CN" u="none" dirty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CF=</a:t>
            </a:r>
            <a:r>
              <a:rPr lang="en-US" altLang="zh-CN" u="none" dirty="0" err="1">
                <a:latin typeface="Comic Sans MS" pitchFamily="2" charset="0"/>
                <a:ea typeface="微软雅黑" pitchFamily="34" charset="-122"/>
                <a:sym typeface="Symbol" pitchFamily="18" charset="2"/>
              </a:rPr>
              <a:t>Cout</a:t>
            </a:r>
            <a:r>
              <a:rPr lang="en-US" altLang="zh-CN" u="none" dirty="0" err="1" smtClean="0">
                <a:latin typeface="Comic Sans MS" pitchFamily="2" charset="0"/>
                <a:ea typeface="微软雅黑" pitchFamily="34" charset="-122"/>
              </a:rPr>
              <a:t>Cin</a:t>
            </a:r>
            <a:endParaRPr lang="zh-CN" altLang="en-US" u="none" dirty="0">
              <a:latin typeface="Comic Sans MS" pitchFamily="2" charset="0"/>
              <a:ea typeface="微软雅黑" pitchFamily="34" charset="-122"/>
              <a:sym typeface="Symbol" pitchFamily="18" charset="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93258" y="4711640"/>
            <a:ext cx="4572000" cy="166968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25000"/>
              </a:lnSpc>
              <a:defRPr/>
            </a:pPr>
            <a:r>
              <a:rPr lang="zh-CN" altLang="en-US" sz="2000" b="1" kern="0" dirty="0" smtClean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</a:rPr>
              <a:t>重要认识：</a:t>
            </a:r>
            <a:r>
              <a:rPr lang="zh-CN" altLang="en-US" sz="2000" b="1" kern="0" dirty="0" smtClean="0">
                <a:solidFill>
                  <a:prstClr val="black"/>
                </a:solidFill>
                <a:latin typeface="Comic Sans MS" pitchFamily="2" charset="0"/>
                <a:ea typeface="微软雅黑" pitchFamily="34" charset="-122"/>
              </a:rPr>
              <a:t>加法</a:t>
            </a:r>
            <a:r>
              <a:rPr lang="zh-CN" altLang="en-US" sz="2000" b="1" kern="0" dirty="0">
                <a:solidFill>
                  <a:prstClr val="black"/>
                </a:solidFill>
                <a:latin typeface="Comic Sans MS" pitchFamily="2" charset="0"/>
                <a:ea typeface="微软雅黑" pitchFamily="34" charset="-122"/>
              </a:rPr>
              <a:t>由组合逻辑部件实现，而其他所有</a:t>
            </a: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2" charset="0"/>
                <a:ea typeface="微软雅黑" pitchFamily="34" charset="-122"/>
              </a:rPr>
              <a:t>算数运算</a:t>
            </a:r>
            <a:r>
              <a:rPr lang="zh-CN" altLang="en-US" sz="2000" b="1" kern="0" dirty="0">
                <a:solidFill>
                  <a:prstClr val="black"/>
                </a:solidFill>
                <a:latin typeface="Comic Sans MS" pitchFamily="2" charset="0"/>
                <a:ea typeface="微软雅黑" pitchFamily="34" charset="-122"/>
              </a:rPr>
              <a:t>都基于</a:t>
            </a:r>
            <a:r>
              <a:rPr lang="zh-CN" altLang="en-US" sz="2000" b="1" kern="0" dirty="0">
                <a:solidFill>
                  <a:srgbClr val="00B0F0"/>
                </a:solidFill>
                <a:latin typeface="Comic Sans MS" pitchFamily="2" charset="0"/>
                <a:ea typeface="微软雅黑" pitchFamily="34" charset="-122"/>
              </a:rPr>
              <a:t>加法器</a:t>
            </a:r>
            <a:r>
              <a:rPr lang="zh-CN" altLang="en-US" sz="2000" b="1" kern="0" dirty="0">
                <a:solidFill>
                  <a:prstClr val="black"/>
                </a:solidFill>
                <a:latin typeface="Comic Sans MS" pitchFamily="2" charset="0"/>
                <a:ea typeface="微软雅黑" pitchFamily="34" charset="-122"/>
              </a:rPr>
              <a:t>和</a:t>
            </a:r>
            <a:r>
              <a:rPr lang="zh-CN" altLang="en-US" sz="2000" b="1" kern="0" dirty="0">
                <a:solidFill>
                  <a:srgbClr val="00B0F0"/>
                </a:solidFill>
                <a:latin typeface="Comic Sans MS" pitchFamily="2" charset="0"/>
                <a:ea typeface="微软雅黑" pitchFamily="34" charset="-122"/>
              </a:rPr>
              <a:t>逻辑运算</a:t>
            </a:r>
            <a:r>
              <a:rPr lang="zh-CN" altLang="en-US" sz="2000" b="1" kern="0" dirty="0">
                <a:solidFill>
                  <a:prstClr val="black"/>
                </a:solidFill>
                <a:latin typeface="Comic Sans MS" pitchFamily="2" charset="0"/>
                <a:ea typeface="微软雅黑" pitchFamily="34" charset="-122"/>
              </a:rPr>
              <a:t>实现的。因此，所有算数运算都是基于</a:t>
            </a:r>
            <a:r>
              <a:rPr lang="en-US" altLang="zh-CN" sz="2000" b="1" kern="0" dirty="0">
                <a:solidFill>
                  <a:prstClr val="black"/>
                </a:solidFill>
                <a:latin typeface="Comic Sans MS" pitchFamily="2" charset="0"/>
                <a:ea typeface="微软雅黑" pitchFamily="34" charset="-122"/>
              </a:rPr>
              <a:t>0</a:t>
            </a:r>
            <a:r>
              <a:rPr lang="zh-CN" altLang="en-US" sz="2000" b="1" kern="0" dirty="0">
                <a:solidFill>
                  <a:prstClr val="black"/>
                </a:solidFill>
                <a:latin typeface="Comic Sans MS" pitchFamily="2" charset="0"/>
                <a:ea typeface="微软雅黑" pitchFamily="34" charset="-122"/>
              </a:rPr>
              <a:t>和</a:t>
            </a:r>
            <a:r>
              <a:rPr lang="en-US" altLang="zh-CN" sz="2000" b="1" kern="0" dirty="0">
                <a:solidFill>
                  <a:prstClr val="black"/>
                </a:solidFill>
                <a:latin typeface="Comic Sans MS" pitchFamily="2" charset="0"/>
                <a:ea typeface="微软雅黑" pitchFamily="34" charset="-122"/>
              </a:rPr>
              <a:t>1</a:t>
            </a:r>
            <a:r>
              <a:rPr lang="zh-CN" altLang="en-US" sz="2000" b="1" kern="0" dirty="0">
                <a:solidFill>
                  <a:prstClr val="black"/>
                </a:solidFill>
                <a:latin typeface="Comic Sans MS" pitchFamily="2" charset="0"/>
                <a:ea typeface="微软雅黑" pitchFamily="34" charset="-122"/>
              </a:rPr>
              <a:t>以及逻辑运算实现的</a:t>
            </a:r>
            <a:r>
              <a:rPr lang="zh-CN" altLang="en-US" sz="2200" b="1" kern="0" dirty="0">
                <a:solidFill>
                  <a:prstClr val="black"/>
                </a:solidFill>
                <a:latin typeface="Comic Sans MS" pitchFamily="2" charset="0"/>
                <a:ea typeface="微软雅黑" pitchFamily="34" charset="-122"/>
              </a:rPr>
              <a:t>。</a:t>
            </a:r>
            <a:endParaRPr lang="zh-CN" altLang="en-US" sz="2200" b="1" kern="0" dirty="0">
              <a:solidFill>
                <a:prstClr val="black"/>
              </a:solidFill>
              <a:latin typeface="Comic Sans MS" pitchFamily="2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246" y="44624"/>
            <a:ext cx="8229600" cy="774720"/>
          </a:xfrm>
        </p:spPr>
        <p:txBody>
          <a:bodyPr/>
          <a:lstStyle/>
          <a:p>
            <a:r>
              <a:rPr lang="en-US" altLang="zh-CN" dirty="0" smtClean="0">
                <a:latin typeface="Comic Sans MS" pitchFamily="2" charset="0"/>
              </a:rPr>
              <a:t>3.2</a:t>
            </a:r>
            <a:r>
              <a:rPr lang="zh-CN" altLang="en-US" dirty="0" smtClean="0">
                <a:latin typeface="Comic Sans MS" pitchFamily="2" charset="0"/>
              </a:rPr>
              <a:t> 基本运算部件</a:t>
            </a:r>
            <a:endParaRPr lang="zh-CN" altLang="en-US" dirty="0">
              <a:latin typeface="Comic Sans MS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246" y="764704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3.2.7</a:t>
            </a:r>
            <a:r>
              <a:rPr lang="zh-CN" altLang="en-US" dirty="0" smtClean="0"/>
              <a:t> 算术</a:t>
            </a:r>
            <a:r>
              <a:rPr lang="zh-CN" altLang="en-US" dirty="0"/>
              <a:t>逻辑单元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ALU</a:t>
            </a:r>
            <a:r>
              <a:rPr lang="zh-CN" altLang="en-US" dirty="0"/>
              <a:t>）</a:t>
            </a:r>
            <a:endParaRPr lang="zh-CN" altLang="en-US" dirty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整数加</a:t>
            </a:r>
            <a:r>
              <a:rPr lang="en-US" altLang="zh-CN" dirty="0"/>
              <a:t>/</a:t>
            </a:r>
            <a:r>
              <a:rPr lang="zh-CN" altLang="en-US" dirty="0"/>
              <a:t>减运算部件的基础上，加上寄存器、移位器</a:t>
            </a:r>
            <a:r>
              <a:rPr lang="zh-CN" altLang="en-US" dirty="0" smtClean="0"/>
              <a:t>以及控制</a:t>
            </a:r>
            <a:r>
              <a:rPr lang="zh-CN" altLang="en-US" dirty="0"/>
              <a:t>逻辑，就可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ALU</a:t>
            </a:r>
            <a:r>
              <a:rPr lang="zh-CN" altLang="en-US" dirty="0"/>
              <a:t>、乘</a:t>
            </a:r>
            <a:r>
              <a:rPr lang="en-US" altLang="zh-CN" dirty="0"/>
              <a:t>/</a:t>
            </a:r>
            <a:r>
              <a:rPr lang="zh-CN" altLang="en-US" dirty="0"/>
              <a:t>除运算以及浮点运算电路。</a:t>
            </a:r>
            <a:endParaRPr lang="zh-CN" altLang="en-US" dirty="0"/>
          </a:p>
          <a:p>
            <a:pPr lvl="1"/>
            <a:endParaRPr lang="en-US" altLang="zh-CN" dirty="0" smtClean="0">
              <a:latin typeface="Comic Sans MS" pitchFamily="2" charset="0"/>
            </a:endParaRPr>
          </a:p>
          <a:p>
            <a:endParaRPr lang="en-US" altLang="zh-CN" dirty="0" smtClean="0"/>
          </a:p>
          <a:p>
            <a:pPr lvl="1"/>
            <a:endParaRPr lang="en-US" altLang="zh-CN" dirty="0" smtClean="0">
              <a:latin typeface="Comic Sans MS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/>
          </a:p>
        </p:txBody>
      </p:sp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40488"/>
            <a:ext cx="3606211" cy="3808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矩形 78"/>
          <p:cNvSpPr/>
          <p:nvPr/>
        </p:nvSpPr>
        <p:spPr bwMode="auto">
          <a:xfrm>
            <a:off x="4128730" y="2415108"/>
            <a:ext cx="4342856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u="sng" kern="1200">
                <a:solidFill>
                  <a:srgbClr val="6600FF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u="sng" kern="1200">
                <a:solidFill>
                  <a:srgbClr val="6600FF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u="sng" kern="1200">
                <a:solidFill>
                  <a:srgbClr val="6600FF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u="sng" kern="1200">
                <a:solidFill>
                  <a:srgbClr val="6600FF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u="sng" kern="1200">
                <a:solidFill>
                  <a:srgbClr val="6600FF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b="1" u="sng" kern="1200">
                <a:solidFill>
                  <a:srgbClr val="6600FF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b="1" u="sng" kern="1200">
                <a:solidFill>
                  <a:srgbClr val="6600FF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b="1" u="sng" kern="1200">
                <a:solidFill>
                  <a:srgbClr val="6600FF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b="1" u="sng" kern="1200">
                <a:solidFill>
                  <a:srgbClr val="6600FF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u="none" kern="0" dirty="0">
                <a:ln w="1905"/>
                <a:gradFill>
                  <a:gsLst>
                    <a:gs pos="0">
                      <a:srgbClr val="AE4845">
                        <a:shade val="20000"/>
                        <a:satMod val="200000"/>
                      </a:srgbClr>
                    </a:gs>
                    <a:gs pos="78000">
                      <a:srgbClr val="AE4845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AE4845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2" charset="0"/>
                <a:ea typeface="微软雅黑" pitchFamily="34" charset="-122"/>
              </a:rPr>
              <a:t>核心电路</a:t>
            </a:r>
            <a:r>
              <a:rPr lang="zh-CN" altLang="en-US" sz="2400" u="none" dirty="0">
                <a:solidFill>
                  <a:schemeClr val="tx1"/>
                </a:solidFill>
                <a:latin typeface="Comic Sans MS" pitchFamily="2" charset="0"/>
                <a:ea typeface="微软雅黑" pitchFamily="34" charset="-122"/>
              </a:rPr>
              <a:t>是</a:t>
            </a:r>
            <a:r>
              <a:rPr lang="zh-CN" altLang="en-US" sz="2400" u="none" dirty="0">
                <a:solidFill>
                  <a:srgbClr val="00B0F0"/>
                </a:solidFill>
                <a:latin typeface="Comic Sans MS" pitchFamily="2" charset="0"/>
                <a:ea typeface="微软雅黑" pitchFamily="34" charset="-122"/>
              </a:rPr>
              <a:t>整数加</a:t>
            </a:r>
            <a:r>
              <a:rPr lang="en-US" altLang="zh-CN" sz="2400" u="none" dirty="0">
                <a:solidFill>
                  <a:srgbClr val="00B0F0"/>
                </a:solidFill>
                <a:latin typeface="Comic Sans MS" pitchFamily="2" charset="0"/>
                <a:ea typeface="微软雅黑" pitchFamily="34" charset="-122"/>
              </a:rPr>
              <a:t>/</a:t>
            </a:r>
            <a:r>
              <a:rPr lang="zh-CN" altLang="en-US" sz="2400" u="none" dirty="0">
                <a:solidFill>
                  <a:srgbClr val="00B0F0"/>
                </a:solidFill>
                <a:latin typeface="Comic Sans MS" pitchFamily="2" charset="0"/>
                <a:ea typeface="微软雅黑" pitchFamily="34" charset="-122"/>
              </a:rPr>
              <a:t>减运算</a:t>
            </a:r>
            <a:r>
              <a:rPr lang="zh-CN" altLang="en-US" sz="2400" u="none" dirty="0" smtClean="0">
                <a:solidFill>
                  <a:srgbClr val="00B0F0"/>
                </a:solidFill>
                <a:latin typeface="Comic Sans MS" pitchFamily="2" charset="0"/>
                <a:ea typeface="微软雅黑" pitchFamily="34" charset="-122"/>
              </a:rPr>
              <a:t>部件</a:t>
            </a:r>
            <a:endParaRPr lang="zh-CN" altLang="en-US" sz="2400" u="none" kern="0" dirty="0">
              <a:ln w="1905"/>
              <a:gradFill>
                <a:gsLst>
                  <a:gs pos="0">
                    <a:srgbClr val="AE4845">
                      <a:shade val="20000"/>
                      <a:satMod val="200000"/>
                    </a:srgbClr>
                  </a:gs>
                  <a:gs pos="78000">
                    <a:srgbClr val="AE4845">
                      <a:tint val="90000"/>
                      <a:shade val="89000"/>
                      <a:satMod val="220000"/>
                    </a:srgbClr>
                  </a:gs>
                  <a:gs pos="100000">
                    <a:srgbClr val="AE4845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2" charset="0"/>
              <a:ea typeface="微软雅黑" pitchFamily="34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4151792" y="3051206"/>
            <a:ext cx="40222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u="none" kern="0" dirty="0" err="1" smtClean="0">
                <a:ln w="1905"/>
                <a:gradFill>
                  <a:gsLst>
                    <a:gs pos="0">
                      <a:srgbClr val="AE4845">
                        <a:shade val="20000"/>
                        <a:satMod val="200000"/>
                      </a:srgbClr>
                    </a:gs>
                    <a:gs pos="78000">
                      <a:srgbClr val="AE4845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AE4845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2" charset="0"/>
                <a:ea typeface="微软雅黑" pitchFamily="34" charset="-122"/>
              </a:rPr>
              <a:t>ALUop</a:t>
            </a:r>
            <a:r>
              <a:rPr lang="zh-CN" altLang="en-US" sz="2400" u="none" kern="0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2" charset="0"/>
                <a:ea typeface="微软雅黑" pitchFamily="34" charset="-122"/>
              </a:rPr>
              <a:t>决定</a:t>
            </a:r>
            <a:r>
              <a:rPr lang="en-US" altLang="zh-CN" sz="2400" u="none" kern="0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2" charset="0"/>
                <a:ea typeface="微软雅黑" pitchFamily="34" charset="-122"/>
              </a:rPr>
              <a:t>ALU</a:t>
            </a:r>
            <a:r>
              <a:rPr lang="zh-CN" altLang="en-US" sz="2400" u="none" kern="0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2" charset="0"/>
                <a:ea typeface="微软雅黑" pitchFamily="34" charset="-122"/>
              </a:rPr>
              <a:t>的处理功能</a:t>
            </a:r>
            <a:endParaRPr lang="zh-CN" altLang="en-US" sz="2400" u="none" kern="0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2" charset="0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19088" y="3915357"/>
            <a:ext cx="436771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2" charset="0"/>
                <a:ea typeface="微软雅黑" pitchFamily="34" charset="-122"/>
              </a:rPr>
              <a:t>ALUop</a:t>
            </a:r>
            <a:r>
              <a:rPr lang="zh-CN" altLang="en-US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2" charset="0"/>
                <a:ea typeface="微软雅黑" pitchFamily="34" charset="-122"/>
              </a:rPr>
              <a:t>的位数</a:t>
            </a:r>
            <a:r>
              <a:rPr lang="en-US" altLang="zh-CN" sz="2200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2" charset="0"/>
                <a:ea typeface="微软雅黑" pitchFamily="34" charset="-122"/>
              </a:rPr>
              <a:t>k</a:t>
            </a:r>
            <a:r>
              <a:rPr lang="zh-CN" altLang="en-US" sz="22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2" charset="0"/>
                <a:ea typeface="微软雅黑" pitchFamily="34" charset="-122"/>
              </a:rPr>
              <a:t>决定了</a:t>
            </a:r>
            <a:r>
              <a:rPr lang="zh-CN" altLang="en-US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2" charset="0"/>
                <a:ea typeface="微软雅黑" pitchFamily="34" charset="-122"/>
              </a:rPr>
              <a:t>操作的种类。</a:t>
            </a:r>
            <a:endParaRPr lang="zh-CN" altLang="en-US" sz="2200" b="1" dirty="0">
              <a:solidFill>
                <a:prstClr val="black"/>
              </a:solidFill>
              <a:latin typeface="Comic Sans MS" pitchFamily="2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44624"/>
            <a:ext cx="8229600" cy="774720"/>
          </a:xfrm>
        </p:spPr>
        <p:txBody>
          <a:bodyPr/>
          <a:lstStyle/>
          <a:p>
            <a:r>
              <a:rPr lang="en-US" altLang="zh-CN" dirty="0">
                <a:latin typeface="Comic Sans MS" pitchFamily="2" charset="0"/>
              </a:rPr>
              <a:t>3.2</a:t>
            </a:r>
            <a:r>
              <a:rPr lang="zh-CN" altLang="en-US" dirty="0">
                <a:latin typeface="Comic Sans MS" pitchFamily="2" charset="0"/>
              </a:rPr>
              <a:t> 基本运算部件</a:t>
            </a:r>
            <a:endParaRPr lang="zh-CN" altLang="en-US" dirty="0">
              <a:latin typeface="Comic Sans MS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764704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3.2.7 </a:t>
            </a:r>
            <a:r>
              <a:rPr lang="zh-CN" altLang="en-US" dirty="0" smtClean="0"/>
              <a:t>算术</a:t>
            </a:r>
            <a:r>
              <a:rPr lang="zh-CN" altLang="en-US" dirty="0"/>
              <a:t>逻辑单元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ALU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先行进位</a:t>
            </a:r>
            <a:r>
              <a:rPr lang="en-US" altLang="zh-CN" dirty="0" smtClean="0"/>
              <a:t>ALU </a:t>
            </a:r>
            <a:r>
              <a:rPr lang="zh-CN" altLang="en-US" dirty="0"/>
              <a:t>芯片（</a:t>
            </a:r>
            <a:r>
              <a:rPr lang="en-US" altLang="zh-CN" dirty="0"/>
              <a:t>SN74181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>
                <a:latin typeface="Comic Sans MS" pitchFamily="2" charset="0"/>
              </a:rPr>
              <a:t>四</a:t>
            </a:r>
            <a:r>
              <a:rPr lang="zh-CN" altLang="en-US" dirty="0" smtClean="0">
                <a:latin typeface="Comic Sans MS" pitchFamily="2" charset="0"/>
              </a:rPr>
              <a:t>位</a:t>
            </a:r>
            <a:r>
              <a:rPr lang="en-US" altLang="zh-CN" dirty="0" smtClean="0">
                <a:latin typeface="Comic Sans MS" pitchFamily="2" charset="0"/>
              </a:rPr>
              <a:t>ALU</a:t>
            </a:r>
            <a:r>
              <a:rPr lang="zh-CN" altLang="en-US" dirty="0">
                <a:latin typeface="Comic Sans MS" pitchFamily="2" charset="0"/>
              </a:rPr>
              <a:t>芯片，中规模集成电路。在先行进位加法器基础上附加部分线路，具有基本的算术运算和逻辑运算功能。</a:t>
            </a:r>
            <a:endParaRPr lang="zh-CN" altLang="en-US" dirty="0">
              <a:latin typeface="Comic Sans MS" pitchFamily="2" charset="0"/>
            </a:endParaRPr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915816" y="6169580"/>
            <a:ext cx="2618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</a:rPr>
              <a:t>SN74181</a:t>
            </a:r>
            <a:r>
              <a:rPr lang="zh-CN" altLang="en-US" b="1" dirty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</a:rPr>
              <a:t>正逻辑功能表</a:t>
            </a:r>
            <a:endParaRPr lang="zh-CN" altLang="en-US" b="1" dirty="0">
              <a:solidFill>
                <a:srgbClr val="FF0000"/>
              </a:solidFill>
              <a:latin typeface="Comic Sans MS" pitchFamily="2" charset="0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414289"/>
            <a:ext cx="5968752" cy="37552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0408" y="61992"/>
            <a:ext cx="8229600" cy="774720"/>
          </a:xfrm>
        </p:spPr>
        <p:txBody>
          <a:bodyPr/>
          <a:lstStyle/>
          <a:p>
            <a:r>
              <a:rPr lang="en-US" altLang="zh-CN" dirty="0"/>
              <a:t>3.2</a:t>
            </a:r>
            <a:r>
              <a:rPr lang="zh-CN" altLang="en-US" dirty="0"/>
              <a:t> 基本运算部件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3499" y="836712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3.2.7 </a:t>
            </a:r>
            <a:r>
              <a:rPr lang="zh-CN" altLang="en-US" dirty="0"/>
              <a:t>算术逻辑单元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ALU</a:t>
            </a:r>
            <a:r>
              <a:rPr lang="zh-CN" altLang="en-US" dirty="0"/>
              <a:t>）</a:t>
            </a:r>
            <a:endParaRPr lang="zh-CN" altLang="en-US" dirty="0"/>
          </a:p>
          <a:p>
            <a:r>
              <a:rPr lang="zh-CN" altLang="en-US" dirty="0" smtClean="0"/>
              <a:t>先行进位</a:t>
            </a:r>
            <a:r>
              <a:rPr lang="en-US" altLang="zh-CN" dirty="0" smtClean="0"/>
              <a:t>ALU </a:t>
            </a:r>
            <a:r>
              <a:rPr lang="zh-CN" altLang="en-US" dirty="0"/>
              <a:t>芯片（</a:t>
            </a:r>
            <a:r>
              <a:rPr lang="en-US" altLang="zh-CN" dirty="0"/>
              <a:t>SN74181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84606"/>
            <a:ext cx="6206379" cy="50368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2282"/>
            <a:ext cx="8229600" cy="774720"/>
          </a:xfrm>
        </p:spPr>
        <p:txBody>
          <a:bodyPr/>
          <a:lstStyle/>
          <a:p>
            <a:r>
              <a:rPr lang="en-US" altLang="zh-CN" dirty="0">
                <a:latin typeface="Comic Sans MS" pitchFamily="2" charset="0"/>
              </a:rPr>
              <a:t>3.2</a:t>
            </a:r>
            <a:r>
              <a:rPr lang="zh-CN" altLang="en-US" dirty="0">
                <a:latin typeface="Comic Sans MS" pitchFamily="2" charset="0"/>
              </a:rPr>
              <a:t> 基本运算部件</a:t>
            </a:r>
            <a:endParaRPr lang="zh-CN" altLang="en-US" dirty="0">
              <a:latin typeface="Comic Sans MS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3.2.7 </a:t>
            </a:r>
            <a:r>
              <a:rPr lang="zh-CN" altLang="en-US" dirty="0"/>
              <a:t>算术逻辑单元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ALU</a:t>
            </a:r>
            <a:r>
              <a:rPr lang="zh-CN" altLang="en-US" dirty="0"/>
              <a:t>）</a:t>
            </a:r>
            <a:endParaRPr lang="zh-CN" altLang="en-US" dirty="0"/>
          </a:p>
          <a:p>
            <a:r>
              <a:rPr lang="zh-CN" altLang="en-US" dirty="0" smtClean="0"/>
              <a:t>先行进位</a:t>
            </a:r>
            <a:r>
              <a:rPr lang="en-US" altLang="zh-CN" dirty="0" smtClean="0"/>
              <a:t>ALU </a:t>
            </a:r>
            <a:r>
              <a:rPr lang="zh-CN" altLang="en-US" dirty="0"/>
              <a:t>芯片（</a:t>
            </a:r>
            <a:r>
              <a:rPr lang="en-US" altLang="zh-CN" dirty="0"/>
              <a:t>SN74181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>
              <a:latin typeface="Comic Sans MS" pitchFamily="2" charset="0"/>
            </a:endParaRPr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/>
          </a:p>
        </p:txBody>
      </p:sp>
      <p:pic>
        <p:nvPicPr>
          <p:cNvPr id="8" name="Picture 3" descr="SN74181负逻辑操作数(HBH 3_P72)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90651"/>
            <a:ext cx="7023100" cy="4035425"/>
          </a:xfrm>
          <a:prstGeom prst="rect">
            <a:avLst/>
          </a:prstGeom>
          <a:noFill/>
          <a:ln w="28575">
            <a:solidFill>
              <a:srgbClr val="0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237784" y="4455851"/>
            <a:ext cx="3556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latin typeface="Comic Sans MS" pitchFamily="2" charset="0"/>
                <a:ea typeface="宋体" charset="-122"/>
              </a:rPr>
              <a:t>P</a:t>
            </a:r>
            <a:endParaRPr lang="en-US" altLang="zh-CN" sz="1800" b="0">
              <a:latin typeface="Comic Sans MS" pitchFamily="2" charset="0"/>
              <a:ea typeface="宋体" charset="-122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V="1">
            <a:off x="967284" y="3006551"/>
            <a:ext cx="6883400" cy="27813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omic Sans MS" pitchFamily="2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6529884" y="2790651"/>
            <a:ext cx="1079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0">
                <a:solidFill>
                  <a:schemeClr val="hlink"/>
                </a:solidFill>
                <a:latin typeface="Comic Sans MS" pitchFamily="2" charset="0"/>
                <a:ea typeface="宋体" charset="-122"/>
              </a:rPr>
              <a:t>输入端</a:t>
            </a:r>
            <a:endParaRPr lang="zh-CN" altLang="en-US" sz="2000" b="0">
              <a:solidFill>
                <a:schemeClr val="hlink"/>
              </a:solidFill>
              <a:latin typeface="Comic Sans MS" pitchFamily="2" charset="0"/>
              <a:ea typeface="宋体" charset="-122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872784" y="3273251"/>
            <a:ext cx="1079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0">
                <a:solidFill>
                  <a:schemeClr val="hlink"/>
                </a:solidFill>
                <a:latin typeface="Comic Sans MS" pitchFamily="2" charset="0"/>
                <a:ea typeface="宋体" charset="-122"/>
              </a:rPr>
              <a:t>输出端</a:t>
            </a:r>
            <a:endParaRPr lang="zh-CN" altLang="en-US" sz="2000" b="0">
              <a:solidFill>
                <a:schemeClr val="hlink"/>
              </a:solidFill>
              <a:latin typeface="Comic Sans MS" pitchFamily="2" charset="0"/>
              <a:ea typeface="宋体" charset="-122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57200" y="1556792"/>
            <a:ext cx="8229600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3333FF"/>
                </a:solidFill>
                <a:latin typeface="Comic Sans MS" pitchFamily="2" charset="0"/>
                <a:ea typeface="微软雅黑" pitchFamily="34" charset="-122"/>
              </a:rPr>
              <a:t>输入端</a:t>
            </a:r>
            <a:r>
              <a:rPr lang="zh-CN" altLang="en-US" sz="2000" dirty="0" smtClean="0">
                <a:solidFill>
                  <a:srgbClr val="3333FF"/>
                </a:solidFill>
                <a:latin typeface="Comic Sans MS" pitchFamily="2" charset="0"/>
                <a:ea typeface="微软雅黑" pitchFamily="34" charset="-122"/>
              </a:rPr>
              <a:t>：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</a:rPr>
              <a:t>Ai</a:t>
            </a:r>
            <a:r>
              <a:rPr lang="zh-CN" altLang="en-US" sz="2000" dirty="0">
                <a:latin typeface="Comic Sans MS" pitchFamily="2" charset="0"/>
                <a:ea typeface="微软雅黑" pitchFamily="34" charset="-122"/>
              </a:rPr>
              <a:t>和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Bi</a:t>
            </a:r>
            <a:r>
              <a:rPr lang="zh-CN" altLang="en-US" sz="2000" dirty="0">
                <a:latin typeface="Comic Sans MS" pitchFamily="2" charset="0"/>
                <a:ea typeface="微软雅黑" pitchFamily="34" charset="-122"/>
              </a:rPr>
              <a:t>分别为第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1</a:t>
            </a:r>
            <a:r>
              <a:rPr lang="zh-CN" altLang="en-US" sz="2000" dirty="0">
                <a:latin typeface="Comic Sans MS" pitchFamily="2" charset="0"/>
                <a:ea typeface="微软雅黑" pitchFamily="34" charset="-122"/>
              </a:rPr>
              <a:t>和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2</a:t>
            </a:r>
            <a:r>
              <a:rPr lang="zh-CN" altLang="en-US" sz="2000" dirty="0">
                <a:latin typeface="Comic Sans MS" pitchFamily="2" charset="0"/>
                <a:ea typeface="微软雅黑" pitchFamily="34" charset="-122"/>
              </a:rPr>
              <a:t>操作数，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Cn</a:t>
            </a:r>
            <a:r>
              <a:rPr lang="zh-CN" altLang="en-US" sz="2000" dirty="0">
                <a:latin typeface="Comic Sans MS" pitchFamily="2" charset="0"/>
                <a:ea typeface="微软雅黑" pitchFamily="34" charset="-122"/>
              </a:rPr>
              <a:t>为低位进位，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M</a:t>
            </a:r>
            <a:r>
              <a:rPr lang="zh-CN" altLang="en-US" sz="2000" dirty="0">
                <a:latin typeface="Comic Sans MS" pitchFamily="2" charset="0"/>
                <a:ea typeface="微软雅黑" pitchFamily="34" charset="-122"/>
              </a:rPr>
              <a:t>为功能选择线，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Si</a:t>
            </a:r>
            <a:r>
              <a:rPr lang="zh-CN" altLang="en-US" sz="2000" dirty="0">
                <a:latin typeface="Comic Sans MS" pitchFamily="2" charset="0"/>
                <a:ea typeface="微软雅黑" pitchFamily="34" charset="-122"/>
              </a:rPr>
              <a:t>为操作选择线，共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4</a:t>
            </a:r>
            <a:r>
              <a:rPr lang="zh-CN" altLang="en-US" sz="2000" dirty="0">
                <a:latin typeface="Comic Sans MS" pitchFamily="2" charset="0"/>
                <a:ea typeface="微软雅黑" pitchFamily="34" charset="-122"/>
              </a:rPr>
              <a:t>位，故最多有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16</a:t>
            </a:r>
            <a:r>
              <a:rPr lang="zh-CN" altLang="en-US" sz="2000" dirty="0">
                <a:latin typeface="Comic Sans MS" pitchFamily="2" charset="0"/>
                <a:ea typeface="微软雅黑" pitchFamily="34" charset="-122"/>
              </a:rPr>
              <a:t>种运算。</a:t>
            </a:r>
            <a:endParaRPr lang="zh-CN" altLang="en-US" sz="2000" dirty="0">
              <a:latin typeface="Comic Sans MS" pitchFamily="2" charset="0"/>
              <a:ea typeface="微软雅黑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000" dirty="0">
                <a:solidFill>
                  <a:srgbClr val="3333FF"/>
                </a:solidFill>
                <a:latin typeface="Comic Sans MS" pitchFamily="2" charset="0"/>
                <a:ea typeface="微软雅黑" pitchFamily="34" charset="-122"/>
              </a:rPr>
              <a:t>输出端：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Fi</a:t>
            </a:r>
            <a:r>
              <a:rPr lang="zh-CN" altLang="en-US" sz="2000" dirty="0">
                <a:latin typeface="Comic Sans MS" pitchFamily="2" charset="0"/>
                <a:ea typeface="微软雅黑" pitchFamily="34" charset="-122"/>
              </a:rPr>
              <a:t>为运算结果，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C</a:t>
            </a:r>
            <a:r>
              <a:rPr lang="en-US" altLang="zh-CN" sz="2000" baseline="-14000" dirty="0">
                <a:latin typeface="Comic Sans MS" pitchFamily="2" charset="0"/>
                <a:ea typeface="微软雅黑" pitchFamily="34" charset="-122"/>
              </a:rPr>
              <a:t>n+4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、P</a:t>
            </a:r>
            <a:r>
              <a:rPr lang="zh-CN" altLang="en-US" sz="2000" dirty="0">
                <a:latin typeface="Comic Sans MS" pitchFamily="2" charset="0"/>
                <a:ea typeface="微软雅黑" pitchFamily="34" charset="-122"/>
              </a:rPr>
              <a:t>和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G</a:t>
            </a:r>
            <a:r>
              <a:rPr lang="zh-CN" altLang="en-US" sz="2000" dirty="0">
                <a:latin typeface="Comic Sans MS" pitchFamily="2" charset="0"/>
                <a:ea typeface="微软雅黑" pitchFamily="34" charset="-122"/>
              </a:rPr>
              <a:t>为进位，</a:t>
            </a:r>
            <a:r>
              <a:rPr lang="zh-CN" altLang="en-US" sz="2000" dirty="0" smtClean="0">
                <a:latin typeface="Comic Sans MS" pitchFamily="2" charset="0"/>
                <a:ea typeface="微软雅黑" pitchFamily="34" charset="-122"/>
              </a:rPr>
              <a:t>“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</a:rPr>
              <a:t>A=B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”</a:t>
            </a:r>
            <a:r>
              <a:rPr lang="zh-CN" altLang="en-US" sz="2000" dirty="0">
                <a:latin typeface="Comic Sans MS" pitchFamily="2" charset="0"/>
                <a:ea typeface="微软雅黑" pitchFamily="34" charset="-122"/>
              </a:rPr>
              <a:t>为相等标志</a:t>
            </a:r>
            <a:endParaRPr lang="zh-CN" altLang="en-US" sz="2000" dirty="0">
              <a:latin typeface="Comic Sans MS" pitchFamily="2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-10016"/>
            <a:ext cx="8229600" cy="774720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章作业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dirty="0" smtClean="0"/>
              <a:t>袁春风老师教材第</a:t>
            </a:r>
            <a:r>
              <a:rPr lang="en-US" altLang="zh-CN" b="0" dirty="0" smtClean="0"/>
              <a:t>3</a:t>
            </a:r>
            <a:r>
              <a:rPr lang="zh-CN" altLang="en-US" b="0" dirty="0" smtClean="0"/>
              <a:t>章课后习题：</a:t>
            </a:r>
            <a:endParaRPr lang="en-US" altLang="zh-CN" b="0" dirty="0" smtClean="0"/>
          </a:p>
          <a:p>
            <a:pPr marL="0" indent="0">
              <a:buNone/>
            </a:pPr>
            <a:r>
              <a:rPr lang="en-US" altLang="zh-CN" b="0" dirty="0" smtClean="0"/>
              <a:t>3</a:t>
            </a:r>
            <a:endParaRPr lang="en-US" altLang="zh-CN" b="0" dirty="0" smtClean="0"/>
          </a:p>
          <a:p>
            <a:pPr marL="0" indent="0">
              <a:buNone/>
            </a:pPr>
            <a:r>
              <a:rPr lang="en-US" altLang="zh-CN" b="0" dirty="0" smtClean="0"/>
              <a:t>4</a:t>
            </a:r>
            <a:endParaRPr lang="en-US" altLang="zh-CN" b="0" dirty="0" smtClean="0"/>
          </a:p>
          <a:p>
            <a:pPr marL="0" indent="0">
              <a:buNone/>
            </a:pPr>
            <a:r>
              <a:rPr lang="en-US" altLang="zh-CN" b="0" dirty="0"/>
              <a:t>5</a:t>
            </a:r>
            <a:endParaRPr lang="en-US" altLang="zh-CN" b="0" dirty="0" smtClean="0"/>
          </a:p>
          <a:p>
            <a:pPr marL="0" indent="0">
              <a:buNone/>
            </a:pPr>
            <a:r>
              <a:rPr lang="en-US" altLang="zh-CN" b="0" dirty="0" smtClean="0"/>
              <a:t>7</a:t>
            </a:r>
            <a:r>
              <a:rPr lang="zh-CN" altLang="en-US" b="0" dirty="0" smtClean="0">
                <a:sym typeface="Wingdings" charset="2"/>
              </a:rPr>
              <a:t>：</a:t>
            </a:r>
            <a:r>
              <a:rPr lang="en-US" altLang="zh-CN" b="0" dirty="0" smtClean="0">
                <a:sym typeface="Wingdings" charset="2"/>
              </a:rPr>
              <a:t>(1),(2)</a:t>
            </a:r>
            <a:r>
              <a:rPr lang="en-US" altLang="zh-CN" b="0" dirty="0">
                <a:sym typeface="Wingdings" charset="2"/>
              </a:rPr>
              <a:t>,</a:t>
            </a:r>
            <a:r>
              <a:rPr lang="en-US" altLang="zh-CN" b="0" dirty="0" smtClean="0">
                <a:sym typeface="Wingdings" charset="2"/>
              </a:rPr>
              <a:t>(3),(4),</a:t>
            </a:r>
            <a:r>
              <a:rPr lang="zh-CN" altLang="en-US" b="0" dirty="0" smtClean="0">
                <a:sym typeface="Wingdings" charset="2"/>
              </a:rPr>
              <a:t>第</a:t>
            </a:r>
            <a:r>
              <a:rPr lang="en-US" altLang="zh-CN" b="0" dirty="0" smtClean="0">
                <a:sym typeface="Wingdings" charset="2"/>
              </a:rPr>
              <a:t>(3)</a:t>
            </a:r>
            <a:r>
              <a:rPr lang="zh-CN" altLang="en-US" b="0" dirty="0" smtClean="0">
                <a:sym typeface="Wingdings" charset="2"/>
              </a:rPr>
              <a:t>问用补码一位乘即可</a:t>
            </a:r>
            <a:endParaRPr lang="en-US" altLang="zh-CN" b="0" dirty="0" smtClean="0">
              <a:sym typeface="Wingdings" charset="2"/>
            </a:endParaRPr>
          </a:p>
          <a:p>
            <a:pPr marL="0" indent="0">
              <a:buNone/>
            </a:pPr>
            <a:endParaRPr lang="en-US" altLang="zh-CN" b="0" dirty="0" smtClean="0"/>
          </a:p>
          <a:p>
            <a:pPr marL="0" indent="0">
              <a:buNone/>
            </a:pPr>
            <a:endParaRPr lang="zh-CN" altLang="en-US" b="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229600" cy="774720"/>
          </a:xfrm>
        </p:spPr>
        <p:txBody>
          <a:bodyPr/>
          <a:lstStyle/>
          <a:p>
            <a:r>
              <a:rPr lang="en-US" altLang="zh-CN" dirty="0"/>
              <a:t>3.2</a:t>
            </a:r>
            <a:r>
              <a:rPr lang="zh-CN" altLang="en-US" dirty="0"/>
              <a:t> 基本运算部件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64704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3.2.7 </a:t>
            </a:r>
            <a:r>
              <a:rPr lang="zh-CN" altLang="en-US" dirty="0"/>
              <a:t>算术逻辑单元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ALU</a:t>
            </a:r>
            <a:r>
              <a:rPr lang="zh-CN" altLang="en-US" dirty="0"/>
              <a:t>）</a:t>
            </a:r>
            <a:endParaRPr lang="zh-CN" altLang="en-US" dirty="0"/>
          </a:p>
          <a:p>
            <a:r>
              <a:rPr lang="en-US" altLang="zh-CN" dirty="0" smtClean="0"/>
              <a:t>4</a:t>
            </a:r>
            <a:r>
              <a:rPr lang="zh-CN" altLang="en-US" dirty="0"/>
              <a:t>位</a:t>
            </a:r>
            <a:r>
              <a:rPr lang="en-US" altLang="zh-CN" dirty="0" smtClean="0"/>
              <a:t>BCLA </a:t>
            </a:r>
            <a:r>
              <a:rPr lang="en-US" altLang="zh-CN" dirty="0"/>
              <a:t>(</a:t>
            </a:r>
            <a:r>
              <a:rPr lang="zh-CN" altLang="en-US" dirty="0"/>
              <a:t>成组先行进位</a:t>
            </a:r>
            <a:r>
              <a:rPr lang="en-US" altLang="zh-CN" dirty="0"/>
              <a:t>)</a:t>
            </a:r>
            <a:r>
              <a:rPr lang="zh-CN" altLang="en-US" dirty="0" smtClean="0"/>
              <a:t>芯片（</a:t>
            </a:r>
            <a:r>
              <a:rPr lang="en-US" altLang="zh-CN" dirty="0" smtClean="0"/>
              <a:t>SN74182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/>
          </a:p>
        </p:txBody>
      </p:sp>
      <p:pic>
        <p:nvPicPr>
          <p:cNvPr id="15" name="Picture 3" descr="SN74182逻辑图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01" y="1684874"/>
            <a:ext cx="6731619" cy="5141944"/>
          </a:xfrm>
          <a:prstGeom prst="rect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61992"/>
            <a:ext cx="8229600" cy="774720"/>
          </a:xfrm>
        </p:spPr>
        <p:txBody>
          <a:bodyPr/>
          <a:lstStyle/>
          <a:p>
            <a:r>
              <a:rPr lang="en-US" altLang="zh-CN" dirty="0">
                <a:latin typeface="Comic Sans MS" pitchFamily="2" charset="0"/>
              </a:rPr>
              <a:t>3.2</a:t>
            </a:r>
            <a:r>
              <a:rPr lang="zh-CN" altLang="en-US" dirty="0">
                <a:latin typeface="Comic Sans MS" pitchFamily="2" charset="0"/>
              </a:rPr>
              <a:t> 基本运算部件</a:t>
            </a:r>
            <a:endParaRPr lang="zh-CN" altLang="en-US" dirty="0">
              <a:latin typeface="Comic Sans MS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55581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3.2.7 </a:t>
            </a:r>
            <a:r>
              <a:rPr lang="zh-CN" altLang="en-US" dirty="0"/>
              <a:t>算术逻辑单元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ALU</a:t>
            </a:r>
            <a:r>
              <a:rPr lang="zh-CN" altLang="en-US" dirty="0"/>
              <a:t>）</a:t>
            </a:r>
            <a:endParaRPr lang="zh-CN" altLang="en-US" dirty="0"/>
          </a:p>
          <a:p>
            <a:r>
              <a:rPr lang="en-US" altLang="zh-CN" dirty="0" smtClean="0"/>
              <a:t>4</a:t>
            </a:r>
            <a:r>
              <a:rPr lang="zh-CN" altLang="en-US" dirty="0"/>
              <a:t>位</a:t>
            </a:r>
            <a:r>
              <a:rPr lang="en-US" altLang="zh-CN" dirty="0" smtClean="0"/>
              <a:t>BCLA </a:t>
            </a:r>
            <a:r>
              <a:rPr lang="en-US" altLang="zh-CN" dirty="0"/>
              <a:t>(</a:t>
            </a:r>
            <a:r>
              <a:rPr lang="zh-CN" altLang="en-US" dirty="0"/>
              <a:t>成组先行进位</a:t>
            </a:r>
            <a:r>
              <a:rPr lang="en-US" altLang="zh-CN" dirty="0"/>
              <a:t>)</a:t>
            </a:r>
            <a:r>
              <a:rPr lang="zh-CN" altLang="en-US" dirty="0" smtClean="0"/>
              <a:t>芯片（</a:t>
            </a:r>
            <a:r>
              <a:rPr lang="en-US" altLang="zh-CN" dirty="0" smtClean="0"/>
              <a:t>SN74182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>
              <a:latin typeface="Comic Sans MS" pitchFamily="2" charset="0"/>
            </a:endParaRPr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/>
          </a:p>
        </p:txBody>
      </p:sp>
      <p:pic>
        <p:nvPicPr>
          <p:cNvPr id="8" name="Picture 3" descr="74182芯片方框（引脚）图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28800"/>
            <a:ext cx="6286128" cy="336613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58280" y="5124961"/>
            <a:ext cx="8208912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CC"/>
                </a:solidFill>
                <a:latin typeface="Comic Sans MS" pitchFamily="2" charset="0"/>
                <a:ea typeface="微软雅黑" pitchFamily="34" charset="-122"/>
              </a:rPr>
              <a:t>输入端：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Pi</a:t>
            </a:r>
            <a:r>
              <a:rPr lang="zh-CN" altLang="en-US" sz="2000" dirty="0">
                <a:latin typeface="Comic Sans MS" pitchFamily="2" charset="0"/>
                <a:ea typeface="微软雅黑" pitchFamily="34" charset="-122"/>
              </a:rPr>
              <a:t>和</a:t>
            </a:r>
            <a:r>
              <a:rPr lang="en-US" altLang="zh-CN" sz="2000" dirty="0" err="1">
                <a:latin typeface="Comic Sans MS" pitchFamily="2" charset="0"/>
                <a:ea typeface="微软雅黑" pitchFamily="34" charset="-122"/>
              </a:rPr>
              <a:t>Gi</a:t>
            </a:r>
            <a:r>
              <a:rPr lang="zh-CN" altLang="en-US" sz="2000" dirty="0">
                <a:latin typeface="Comic Sans MS" pitchFamily="2" charset="0"/>
                <a:ea typeface="微软雅黑" pitchFamily="34" charset="-122"/>
              </a:rPr>
              <a:t>分别为第</a:t>
            </a:r>
            <a:r>
              <a:rPr lang="en-US" altLang="zh-CN" sz="2000" dirty="0" err="1">
                <a:latin typeface="Comic Sans MS" pitchFamily="2" charset="0"/>
                <a:ea typeface="微软雅黑" pitchFamily="34" charset="-122"/>
              </a:rPr>
              <a:t>i</a:t>
            </a:r>
            <a:r>
              <a:rPr lang="zh-CN" altLang="en-US" sz="2000" dirty="0">
                <a:latin typeface="Comic Sans MS" pitchFamily="2" charset="0"/>
                <a:ea typeface="微软雅黑" pitchFamily="34" charset="-122"/>
              </a:rPr>
              <a:t>组的组内进位传递函数和进位生成函数， 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Cn</a:t>
            </a:r>
            <a:r>
              <a:rPr lang="zh-CN" altLang="en-US" sz="2000" dirty="0">
                <a:latin typeface="Comic Sans MS" pitchFamily="2" charset="0"/>
                <a:ea typeface="微软雅黑" pitchFamily="34" charset="-122"/>
              </a:rPr>
              <a:t>为低位进位。</a:t>
            </a:r>
            <a:endParaRPr lang="zh-CN" altLang="en-US" sz="2000" dirty="0">
              <a:latin typeface="Comic Sans MS" pitchFamily="2" charset="0"/>
              <a:ea typeface="微软雅黑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000" dirty="0">
                <a:solidFill>
                  <a:srgbClr val="0000CC"/>
                </a:solidFill>
                <a:latin typeface="Comic Sans MS" pitchFamily="2" charset="0"/>
                <a:ea typeface="微软雅黑" pitchFamily="34" charset="-122"/>
              </a:rPr>
              <a:t>输出端： 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Cn+4、Cn+8 、Cn+12</a:t>
            </a:r>
            <a:r>
              <a:rPr lang="zh-CN" altLang="en-US" sz="2000" dirty="0">
                <a:latin typeface="Comic Sans MS" pitchFamily="2" charset="0"/>
                <a:ea typeface="微软雅黑" pitchFamily="34" charset="-122"/>
              </a:rPr>
              <a:t>为相应组的组内进位，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P*</a:t>
            </a:r>
            <a:r>
              <a:rPr lang="zh-CN" altLang="en-US" sz="2000" dirty="0">
                <a:latin typeface="Comic Sans MS" pitchFamily="2" charset="0"/>
                <a:ea typeface="微软雅黑" pitchFamily="34" charset="-122"/>
              </a:rPr>
              <a:t>和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G*</a:t>
            </a:r>
            <a:r>
              <a:rPr lang="zh-CN" altLang="en-US" sz="2000" dirty="0">
                <a:latin typeface="Comic Sans MS" pitchFamily="2" charset="0"/>
                <a:ea typeface="微软雅黑" pitchFamily="34" charset="-122"/>
              </a:rPr>
              <a:t>分别为整个大组的组进位传递函数和进位生成函数。</a:t>
            </a:r>
            <a:endParaRPr lang="zh-CN" altLang="en-US" sz="2000" dirty="0">
              <a:latin typeface="Comic Sans MS" pitchFamily="2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14679"/>
            <a:ext cx="8229600" cy="774720"/>
          </a:xfrm>
        </p:spPr>
        <p:txBody>
          <a:bodyPr/>
          <a:lstStyle/>
          <a:p>
            <a:r>
              <a:rPr lang="en-US" altLang="zh-CN" dirty="0">
                <a:latin typeface="Comic Sans MS" pitchFamily="2" charset="0"/>
              </a:rPr>
              <a:t>3.2</a:t>
            </a:r>
            <a:r>
              <a:rPr lang="zh-CN" altLang="en-US" dirty="0">
                <a:latin typeface="Comic Sans MS" pitchFamily="2" charset="0"/>
              </a:rPr>
              <a:t> 基本运算部件</a:t>
            </a:r>
            <a:endParaRPr lang="zh-CN" altLang="en-US" dirty="0">
              <a:latin typeface="Comic Sans MS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96090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3.2.7 </a:t>
            </a:r>
            <a:r>
              <a:rPr lang="zh-CN" altLang="en-US" dirty="0"/>
              <a:t>算术逻辑单元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ALU</a:t>
            </a:r>
            <a:r>
              <a:rPr lang="zh-CN" altLang="en-US" dirty="0"/>
              <a:t>）</a:t>
            </a:r>
            <a:endParaRPr lang="zh-CN" altLang="en-US" dirty="0"/>
          </a:p>
          <a:p>
            <a:r>
              <a:rPr lang="zh-CN" altLang="en-US" dirty="0" smtClean="0"/>
              <a:t>多</a:t>
            </a:r>
            <a:r>
              <a:rPr lang="zh-CN" altLang="en-US" dirty="0"/>
              <a:t>芯片级联构成</a:t>
            </a:r>
            <a:r>
              <a:rPr lang="zh-CN" altLang="en-US" dirty="0" smtClean="0"/>
              <a:t>先行进位</a:t>
            </a:r>
            <a:r>
              <a:rPr lang="en-US" altLang="zh-CN" dirty="0" smtClean="0"/>
              <a:t>ALU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>
              <a:latin typeface="Comic Sans MS" pitchFamily="2" charset="0"/>
            </a:endParaRPr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/>
          </a:p>
        </p:txBody>
      </p:sp>
      <p:pic>
        <p:nvPicPr>
          <p:cNvPr id="10" name="Picture 3" descr="16位完全先行进位加法器(ZHM 0_P41)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1360"/>
            <a:ext cx="6766659" cy="437872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1866195" y="6125234"/>
            <a:ext cx="54116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</a:rPr>
              <a:t>SN74181</a:t>
            </a:r>
            <a:r>
              <a:rPr lang="zh-CN" altLang="en-US" sz="2000" b="1" dirty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</a:rPr>
              <a:t>和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</a:rPr>
              <a:t>SN74182</a:t>
            </a:r>
            <a:r>
              <a:rPr lang="zh-CN" altLang="en-US" sz="2000" b="1" dirty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</a:rPr>
              <a:t>组成16</a:t>
            </a:r>
            <a:r>
              <a:rPr lang="zh-CN" altLang="en-US" sz="2000" b="1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</a:rPr>
              <a:t>位</a:t>
            </a:r>
            <a:r>
              <a:rPr lang="zh-CN" altLang="en-US" sz="2000" b="1" smtClean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</a:rPr>
              <a:t>先行进位</a:t>
            </a:r>
            <a:r>
              <a:rPr lang="en-US" altLang="zh-CN" sz="2000" b="1" smtClean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</a:rPr>
              <a:t>ALU</a:t>
            </a:r>
            <a:endParaRPr lang="zh-CN" altLang="en-US" sz="2000" b="1" dirty="0">
              <a:solidFill>
                <a:srgbClr val="FF0000"/>
              </a:solidFill>
              <a:latin typeface="Comic Sans MS" pitchFamily="2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81" y="70362"/>
            <a:ext cx="8229600" cy="774720"/>
          </a:xfrm>
        </p:spPr>
        <p:txBody>
          <a:bodyPr/>
          <a:lstStyle/>
          <a:p>
            <a:r>
              <a:rPr lang="en-US" altLang="zh-CN" dirty="0" smtClean="0">
                <a:latin typeface="Comic Sans MS" pitchFamily="2" charset="0"/>
              </a:rPr>
              <a:t>3.3 </a:t>
            </a:r>
            <a:r>
              <a:rPr lang="zh-CN" altLang="en-US" dirty="0" smtClean="0">
                <a:latin typeface="Comic Sans MS" pitchFamily="2" charset="0"/>
              </a:rPr>
              <a:t>定点运算</a:t>
            </a:r>
            <a:endParaRPr lang="zh-CN" altLang="en-US" dirty="0">
              <a:latin typeface="Comic Sans MS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26" y="864796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3.3.1 </a:t>
            </a:r>
            <a:r>
              <a:rPr lang="zh-CN" altLang="en-US" dirty="0" smtClean="0"/>
              <a:t>补码加减运算</a:t>
            </a:r>
            <a:endParaRPr lang="en-US" altLang="zh-CN" dirty="0" smtClean="0"/>
          </a:p>
          <a:p>
            <a:r>
              <a:rPr lang="zh-CN" altLang="en-US" sz="2000" dirty="0"/>
              <a:t>补码加减运算公式</a:t>
            </a:r>
            <a:endParaRPr lang="zh-CN" altLang="en-US" sz="2000" dirty="0"/>
          </a:p>
          <a:p>
            <a:pPr lvl="1"/>
            <a:r>
              <a:rPr lang="en-US" altLang="zh-CN" dirty="0" smtClean="0">
                <a:latin typeface="Comic Sans MS" pitchFamily="2" charset="0"/>
              </a:rPr>
              <a:t>[X+Y</a:t>
            </a:r>
            <a:r>
              <a:rPr lang="en-US" altLang="zh-CN" dirty="0">
                <a:latin typeface="Comic Sans MS" pitchFamily="2" charset="0"/>
              </a:rPr>
              <a:t>]</a:t>
            </a:r>
            <a:r>
              <a:rPr lang="zh-CN" altLang="en-US" dirty="0">
                <a:latin typeface="Comic Sans MS" pitchFamily="2" charset="0"/>
              </a:rPr>
              <a:t>补 </a:t>
            </a:r>
            <a:r>
              <a:rPr lang="en-US" altLang="zh-CN" dirty="0">
                <a:latin typeface="Comic Sans MS" pitchFamily="2" charset="0"/>
              </a:rPr>
              <a:t>= </a:t>
            </a:r>
            <a:r>
              <a:rPr lang="en-US" altLang="zh-CN" dirty="0" smtClean="0">
                <a:latin typeface="Comic Sans MS" pitchFamily="2" charset="0"/>
              </a:rPr>
              <a:t>[X]</a:t>
            </a:r>
            <a:r>
              <a:rPr lang="zh-CN" altLang="en-US" dirty="0">
                <a:latin typeface="Comic Sans MS" pitchFamily="2" charset="0"/>
              </a:rPr>
              <a:t>补 </a:t>
            </a:r>
            <a:r>
              <a:rPr lang="en-US" altLang="zh-CN" dirty="0">
                <a:latin typeface="Comic Sans MS" pitchFamily="2" charset="0"/>
              </a:rPr>
              <a:t>+ [Y] </a:t>
            </a:r>
            <a:r>
              <a:rPr lang="zh-CN" altLang="en-US" dirty="0">
                <a:latin typeface="Comic Sans MS" pitchFamily="2" charset="0"/>
              </a:rPr>
              <a:t>补  </a:t>
            </a:r>
            <a:r>
              <a:rPr lang="en-US" altLang="zh-CN" dirty="0">
                <a:latin typeface="Comic Sans MS" pitchFamily="2" charset="0"/>
              </a:rPr>
              <a:t>( MOD 2</a:t>
            </a:r>
            <a:r>
              <a:rPr lang="en-US" altLang="zh-CN" baseline="30000" dirty="0">
                <a:latin typeface="Comic Sans MS" pitchFamily="2" charset="0"/>
              </a:rPr>
              <a:t>n</a:t>
            </a:r>
            <a:r>
              <a:rPr lang="en-US" altLang="zh-CN" dirty="0">
                <a:latin typeface="Comic Sans MS" pitchFamily="2" charset="0"/>
              </a:rPr>
              <a:t> )</a:t>
            </a:r>
            <a:endParaRPr lang="en-US" altLang="zh-CN" dirty="0">
              <a:latin typeface="Comic Sans MS" pitchFamily="2" charset="0"/>
            </a:endParaRPr>
          </a:p>
          <a:p>
            <a:pPr lvl="1"/>
            <a:r>
              <a:rPr lang="en-US" altLang="zh-CN" dirty="0" smtClean="0">
                <a:latin typeface="Comic Sans MS" pitchFamily="2" charset="0"/>
              </a:rPr>
              <a:t>[X</a:t>
            </a:r>
            <a:r>
              <a:rPr lang="pt-BR" altLang="zh-CN" dirty="0" smtClean="0">
                <a:latin typeface="Comic Sans MS" pitchFamily="2" charset="0"/>
              </a:rPr>
              <a:t>–</a:t>
            </a:r>
            <a:r>
              <a:rPr lang="en-US" altLang="zh-CN" dirty="0">
                <a:latin typeface="Comic Sans MS" pitchFamily="2" charset="0"/>
              </a:rPr>
              <a:t>Y]</a:t>
            </a:r>
            <a:r>
              <a:rPr lang="zh-CN" altLang="en-US" dirty="0">
                <a:latin typeface="Comic Sans MS" pitchFamily="2" charset="0"/>
              </a:rPr>
              <a:t>补 </a:t>
            </a:r>
            <a:r>
              <a:rPr lang="en-US" altLang="zh-CN" dirty="0">
                <a:latin typeface="Comic Sans MS" pitchFamily="2" charset="0"/>
              </a:rPr>
              <a:t>= </a:t>
            </a:r>
            <a:r>
              <a:rPr lang="en-US" altLang="zh-CN" dirty="0" smtClean="0">
                <a:latin typeface="Comic Sans MS" pitchFamily="2" charset="0"/>
              </a:rPr>
              <a:t>[X]</a:t>
            </a:r>
            <a:r>
              <a:rPr lang="zh-CN" altLang="en-US" dirty="0">
                <a:latin typeface="Comic Sans MS" pitchFamily="2" charset="0"/>
              </a:rPr>
              <a:t>补 </a:t>
            </a:r>
            <a:r>
              <a:rPr lang="en-US" altLang="zh-CN" dirty="0">
                <a:latin typeface="Comic Sans MS" pitchFamily="2" charset="0"/>
              </a:rPr>
              <a:t>+ [</a:t>
            </a:r>
            <a:r>
              <a:rPr lang="pt-BR" altLang="zh-CN" dirty="0">
                <a:latin typeface="Comic Sans MS" pitchFamily="2" charset="0"/>
              </a:rPr>
              <a:t>–</a:t>
            </a:r>
            <a:r>
              <a:rPr lang="en-US" altLang="zh-CN" dirty="0">
                <a:latin typeface="Comic Sans MS" pitchFamily="2" charset="0"/>
              </a:rPr>
              <a:t>Y] </a:t>
            </a:r>
            <a:r>
              <a:rPr lang="zh-CN" altLang="en-US" dirty="0">
                <a:latin typeface="Comic Sans MS" pitchFamily="2" charset="0"/>
              </a:rPr>
              <a:t>补  </a:t>
            </a:r>
            <a:r>
              <a:rPr lang="en-US" altLang="zh-CN" dirty="0">
                <a:latin typeface="Comic Sans MS" pitchFamily="2" charset="0"/>
              </a:rPr>
              <a:t>( MOD 2</a:t>
            </a:r>
            <a:r>
              <a:rPr lang="en-US" altLang="zh-CN" baseline="30000" dirty="0">
                <a:latin typeface="Comic Sans MS" pitchFamily="2" charset="0"/>
              </a:rPr>
              <a:t>n</a:t>
            </a:r>
            <a:r>
              <a:rPr lang="en-US" altLang="zh-CN" dirty="0">
                <a:latin typeface="Comic Sans MS" pitchFamily="2" charset="0"/>
              </a:rPr>
              <a:t> )</a:t>
            </a:r>
            <a:endParaRPr lang="en-US" altLang="zh-CN" dirty="0" smtClean="0">
              <a:latin typeface="Comic Sans MS" pitchFamily="2" charset="0"/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/>
          </a:p>
        </p:txBody>
      </p:sp>
      <p:grpSp>
        <p:nvGrpSpPr>
          <p:cNvPr id="8" name="Group 69"/>
          <p:cNvGrpSpPr/>
          <p:nvPr/>
        </p:nvGrpSpPr>
        <p:grpSpPr bwMode="auto">
          <a:xfrm>
            <a:off x="1524000" y="2797192"/>
            <a:ext cx="5348288" cy="2427288"/>
            <a:chOff x="2331" y="2754"/>
            <a:chExt cx="3369" cy="1529"/>
          </a:xfrm>
        </p:grpSpPr>
        <p:grpSp>
          <p:nvGrpSpPr>
            <p:cNvPr id="9" name="Group 67"/>
            <p:cNvGrpSpPr/>
            <p:nvPr/>
          </p:nvGrpSpPr>
          <p:grpSpPr bwMode="auto">
            <a:xfrm>
              <a:off x="2331" y="2754"/>
              <a:ext cx="3369" cy="1298"/>
              <a:chOff x="2331" y="2754"/>
              <a:chExt cx="3369" cy="1298"/>
            </a:xfrm>
          </p:grpSpPr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 flipH="1">
                <a:off x="3750" y="3105"/>
                <a:ext cx="46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omic Sans MS" pitchFamily="2" charset="0"/>
                </a:endParaRPr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 flipH="1">
                <a:off x="4206" y="3013"/>
                <a:ext cx="5" cy="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omic Sans MS" pitchFamily="2" charset="0"/>
                </a:endParaRPr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>
                <a:off x="4218" y="3013"/>
                <a:ext cx="369" cy="15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omic Sans MS" pitchFamily="2" charset="0"/>
                </a:endParaRPr>
              </a:p>
            </p:txBody>
          </p:sp>
          <p:sp>
            <p:nvSpPr>
              <p:cNvPr id="14" name="Line 14"/>
              <p:cNvSpPr>
                <a:spLocks noChangeShapeType="1"/>
              </p:cNvSpPr>
              <p:nvPr/>
            </p:nvSpPr>
            <p:spPr bwMode="auto">
              <a:xfrm>
                <a:off x="4218" y="3208"/>
                <a:ext cx="140" cy="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omic Sans MS" pitchFamily="2" charset="0"/>
                </a:endParaRPr>
              </a:p>
            </p:txBody>
          </p:sp>
          <p:sp>
            <p:nvSpPr>
              <p:cNvPr id="15" name="Line 15"/>
              <p:cNvSpPr>
                <a:spLocks noChangeShapeType="1"/>
              </p:cNvSpPr>
              <p:nvPr/>
            </p:nvSpPr>
            <p:spPr bwMode="auto">
              <a:xfrm>
                <a:off x="4359" y="3252"/>
                <a:ext cx="5" cy="1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omic Sans MS" pitchFamily="2" charset="0"/>
                </a:endParaRPr>
              </a:p>
            </p:txBody>
          </p:sp>
          <p:sp>
            <p:nvSpPr>
              <p:cNvPr id="16" name="Line 16"/>
              <p:cNvSpPr>
                <a:spLocks noChangeShapeType="1"/>
              </p:cNvSpPr>
              <p:nvPr/>
            </p:nvSpPr>
            <p:spPr bwMode="auto">
              <a:xfrm>
                <a:off x="4587" y="3165"/>
                <a:ext cx="7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omic Sans MS" pitchFamily="2" charset="0"/>
                </a:endParaRPr>
              </a:p>
            </p:txBody>
          </p:sp>
          <p:grpSp>
            <p:nvGrpSpPr>
              <p:cNvPr id="17" name="Group 17"/>
              <p:cNvGrpSpPr/>
              <p:nvPr/>
            </p:nvGrpSpPr>
            <p:grpSpPr bwMode="auto">
              <a:xfrm>
                <a:off x="4211" y="3392"/>
                <a:ext cx="383" cy="401"/>
                <a:chOff x="3504" y="3016"/>
                <a:chExt cx="480" cy="592"/>
              </a:xfrm>
            </p:grpSpPr>
            <p:sp>
              <p:nvSpPr>
                <p:cNvPr id="61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3504" y="3304"/>
                  <a:ext cx="0" cy="30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omic Sans MS" pitchFamily="2" charset="0"/>
                  </a:endParaRPr>
                </a:p>
              </p:txBody>
            </p:sp>
            <p:sp>
              <p:nvSpPr>
                <p:cNvPr id="62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512" y="3352"/>
                  <a:ext cx="464" cy="2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omic Sans MS" pitchFamily="2" charset="0"/>
                  </a:endParaRPr>
                </a:p>
              </p:txBody>
            </p:sp>
            <p:sp>
              <p:nvSpPr>
                <p:cNvPr id="63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512" y="3208"/>
                  <a:ext cx="176" cy="11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omic Sans MS" pitchFamily="2" charset="0"/>
                  </a:endParaRPr>
                </a:p>
              </p:txBody>
            </p:sp>
            <p:sp>
              <p:nvSpPr>
                <p:cNvPr id="64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3696" y="3016"/>
                  <a:ext cx="0" cy="20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omic Sans MS" pitchFamily="2" charset="0"/>
                  </a:endParaRPr>
                </a:p>
              </p:txBody>
            </p:sp>
            <p:sp>
              <p:nvSpPr>
                <p:cNvPr id="65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984" y="3016"/>
                  <a:ext cx="0" cy="35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omic Sans MS" pitchFamily="2" charset="0"/>
                  </a:endParaRPr>
                </a:p>
              </p:txBody>
            </p:sp>
          </p:grpSp>
          <p:sp>
            <p:nvSpPr>
              <p:cNvPr id="18" name="Line 23"/>
              <p:cNvSpPr>
                <a:spLocks noChangeShapeType="1"/>
              </p:cNvSpPr>
              <p:nvPr/>
            </p:nvSpPr>
            <p:spPr bwMode="auto">
              <a:xfrm>
                <a:off x="4597" y="3398"/>
                <a:ext cx="56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omic Sans MS" pitchFamily="2" charset="0"/>
                </a:endParaRPr>
              </a:p>
            </p:txBody>
          </p:sp>
          <p:sp>
            <p:nvSpPr>
              <p:cNvPr id="19" name="Line 24"/>
              <p:cNvSpPr>
                <a:spLocks noChangeShapeType="1"/>
              </p:cNvSpPr>
              <p:nvPr/>
            </p:nvSpPr>
            <p:spPr bwMode="auto">
              <a:xfrm flipH="1">
                <a:off x="3750" y="3690"/>
                <a:ext cx="46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omic Sans MS" pitchFamily="2" charset="0"/>
                </a:endParaRPr>
              </a:p>
            </p:txBody>
          </p:sp>
          <p:sp>
            <p:nvSpPr>
              <p:cNvPr id="20" name="Rectangle 25"/>
              <p:cNvSpPr>
                <a:spLocks noChangeArrowheads="1"/>
              </p:cNvSpPr>
              <p:nvPr/>
            </p:nvSpPr>
            <p:spPr bwMode="auto">
              <a:xfrm rot="5400000">
                <a:off x="4249" y="3357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mtClean="0">
                    <a:latin typeface="Comic Sans MS" pitchFamily="2" charset="0"/>
                    <a:ea typeface="宋体" charset="-122"/>
                    <a:cs typeface="Arial" charset="0"/>
                  </a:rPr>
                  <a:t>ALU</a:t>
                </a:r>
                <a:endParaRPr lang="en-US" altLang="zh-CN" dirty="0">
                  <a:latin typeface="Comic Sans MS" pitchFamily="2" charset="0"/>
                  <a:ea typeface="宋体" charset="-122"/>
                  <a:cs typeface="Arial" charset="0"/>
                </a:endParaRPr>
              </a:p>
            </p:txBody>
          </p:sp>
          <p:sp>
            <p:nvSpPr>
              <p:cNvPr id="21" name="Line 26"/>
              <p:cNvSpPr>
                <a:spLocks noChangeShapeType="1"/>
              </p:cNvSpPr>
              <p:nvPr/>
            </p:nvSpPr>
            <p:spPr bwMode="auto">
              <a:xfrm flipH="1">
                <a:off x="3902" y="3660"/>
                <a:ext cx="83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omic Sans MS" pitchFamily="2" charset="0"/>
                </a:endParaRPr>
              </a:p>
            </p:txBody>
          </p:sp>
          <p:sp>
            <p:nvSpPr>
              <p:cNvPr id="22" name="Line 27"/>
              <p:cNvSpPr>
                <a:spLocks noChangeShapeType="1"/>
              </p:cNvSpPr>
              <p:nvPr/>
            </p:nvSpPr>
            <p:spPr bwMode="auto">
              <a:xfrm flipH="1">
                <a:off x="3902" y="3076"/>
                <a:ext cx="83" cy="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omic Sans MS" pitchFamily="2" charset="0"/>
                </a:endParaRPr>
              </a:p>
            </p:txBody>
          </p:sp>
          <p:sp>
            <p:nvSpPr>
              <p:cNvPr id="23" name="Line 28"/>
              <p:cNvSpPr>
                <a:spLocks noChangeShapeType="1"/>
              </p:cNvSpPr>
              <p:nvPr/>
            </p:nvSpPr>
            <p:spPr bwMode="auto">
              <a:xfrm flipH="1">
                <a:off x="4858" y="3368"/>
                <a:ext cx="83" cy="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omic Sans MS" pitchFamily="2" charset="0"/>
                </a:endParaRPr>
              </a:p>
            </p:txBody>
          </p:sp>
          <p:sp>
            <p:nvSpPr>
              <p:cNvPr id="24" name="Rectangle 29"/>
              <p:cNvSpPr>
                <a:spLocks noChangeArrowheads="1"/>
              </p:cNvSpPr>
              <p:nvPr/>
            </p:nvSpPr>
            <p:spPr bwMode="auto">
              <a:xfrm>
                <a:off x="3784" y="310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zh-CN" altLang="en-US">
                    <a:latin typeface="Comic Sans MS" pitchFamily="2" charset="0"/>
                    <a:ea typeface="宋体" charset="-122"/>
                    <a:cs typeface="Arial" charset="0"/>
                  </a:rPr>
                  <a:t>4</a:t>
                </a:r>
                <a:endParaRPr lang="zh-CN" altLang="en-US">
                  <a:latin typeface="Comic Sans MS" pitchFamily="2" charset="0"/>
                  <a:ea typeface="宋体" charset="-122"/>
                  <a:cs typeface="Arial" charset="0"/>
                </a:endParaRPr>
              </a:p>
            </p:txBody>
          </p:sp>
          <p:sp>
            <p:nvSpPr>
              <p:cNvPr id="25" name="Rectangle 30"/>
              <p:cNvSpPr>
                <a:spLocks noChangeArrowheads="1"/>
              </p:cNvSpPr>
              <p:nvPr/>
            </p:nvSpPr>
            <p:spPr bwMode="auto">
              <a:xfrm>
                <a:off x="3784" y="369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zh-CN" altLang="en-US">
                    <a:latin typeface="Comic Sans MS" pitchFamily="2" charset="0"/>
                    <a:ea typeface="宋体" charset="-122"/>
                    <a:cs typeface="Arial" charset="0"/>
                  </a:rPr>
                  <a:t>4</a:t>
                </a:r>
                <a:endParaRPr lang="zh-CN" altLang="en-US">
                  <a:latin typeface="Comic Sans MS" pitchFamily="2" charset="0"/>
                  <a:ea typeface="宋体" charset="-122"/>
                  <a:cs typeface="Arial" charset="0"/>
                </a:endParaRPr>
              </a:p>
            </p:txBody>
          </p:sp>
          <p:sp>
            <p:nvSpPr>
              <p:cNvPr id="26" name="Rectangle 31"/>
              <p:cNvSpPr>
                <a:spLocks noChangeArrowheads="1"/>
              </p:cNvSpPr>
              <p:nvPr/>
            </p:nvSpPr>
            <p:spPr bwMode="auto">
              <a:xfrm>
                <a:off x="4740" y="3398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zh-CN" altLang="en-US">
                    <a:latin typeface="Comic Sans MS" pitchFamily="2" charset="0"/>
                    <a:ea typeface="宋体" charset="-122"/>
                    <a:cs typeface="Arial" charset="0"/>
                  </a:rPr>
                  <a:t>4</a:t>
                </a:r>
                <a:endParaRPr lang="zh-CN" altLang="en-US">
                  <a:latin typeface="Comic Sans MS" pitchFamily="2" charset="0"/>
                  <a:ea typeface="宋体" charset="-122"/>
                  <a:cs typeface="Arial" charset="0"/>
                </a:endParaRPr>
              </a:p>
            </p:txBody>
          </p:sp>
          <p:sp>
            <p:nvSpPr>
              <p:cNvPr id="27" name="Rectangle 32"/>
              <p:cNvSpPr>
                <a:spLocks noChangeArrowheads="1"/>
              </p:cNvSpPr>
              <p:nvPr/>
            </p:nvSpPr>
            <p:spPr bwMode="auto">
              <a:xfrm>
                <a:off x="3707" y="2933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mtClean="0">
                    <a:latin typeface="Comic Sans MS" pitchFamily="2" charset="0"/>
                    <a:ea typeface="宋体" charset="-122"/>
                    <a:cs typeface="Arial" charset="0"/>
                  </a:rPr>
                  <a:t>A</a:t>
                </a:r>
                <a:endParaRPr lang="en-US" altLang="zh-CN" dirty="0">
                  <a:latin typeface="Comic Sans MS" pitchFamily="2" charset="0"/>
                  <a:ea typeface="宋体" charset="-122"/>
                  <a:cs typeface="Arial" charset="0"/>
                </a:endParaRPr>
              </a:p>
            </p:txBody>
          </p:sp>
          <p:sp>
            <p:nvSpPr>
              <p:cNvPr id="28" name="Rectangle 33"/>
              <p:cNvSpPr>
                <a:spLocks noChangeArrowheads="1"/>
              </p:cNvSpPr>
              <p:nvPr/>
            </p:nvSpPr>
            <p:spPr bwMode="auto">
              <a:xfrm>
                <a:off x="5160" y="3333"/>
                <a:ext cx="5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dirty="0">
                    <a:latin typeface="Comic Sans MS" pitchFamily="2" charset="0"/>
                    <a:ea typeface="宋体" charset="-122"/>
                    <a:cs typeface="Arial" charset="0"/>
                  </a:rPr>
                  <a:t>Result</a:t>
                </a:r>
                <a:endParaRPr lang="en-US" altLang="zh-CN" dirty="0">
                  <a:latin typeface="Comic Sans MS" pitchFamily="2" charset="0"/>
                  <a:ea typeface="宋体" charset="-122"/>
                  <a:cs typeface="Arial" charset="0"/>
                </a:endParaRPr>
              </a:p>
            </p:txBody>
          </p:sp>
          <p:sp>
            <p:nvSpPr>
              <p:cNvPr id="29" name="Rectangle 34"/>
              <p:cNvSpPr>
                <a:spLocks noChangeArrowheads="1"/>
              </p:cNvSpPr>
              <p:nvPr/>
            </p:nvSpPr>
            <p:spPr bwMode="auto">
              <a:xfrm>
                <a:off x="4969" y="3147"/>
                <a:ext cx="44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dirty="0">
                    <a:latin typeface="Comic Sans MS" pitchFamily="2" charset="0"/>
                    <a:ea typeface="宋体" charset="-122"/>
                    <a:cs typeface="Arial" charset="0"/>
                  </a:rPr>
                  <a:t>Zero</a:t>
                </a:r>
                <a:endParaRPr lang="en-US" altLang="zh-CN" dirty="0">
                  <a:latin typeface="Comic Sans MS" pitchFamily="2" charset="0"/>
                  <a:ea typeface="宋体" charset="-122"/>
                  <a:cs typeface="Arial" charset="0"/>
                </a:endParaRPr>
              </a:p>
            </p:txBody>
          </p:sp>
          <p:sp>
            <p:nvSpPr>
              <p:cNvPr id="30" name="Line 35"/>
              <p:cNvSpPr>
                <a:spLocks noChangeShapeType="1"/>
              </p:cNvSpPr>
              <p:nvPr/>
            </p:nvSpPr>
            <p:spPr bwMode="auto">
              <a:xfrm>
                <a:off x="4441" y="2913"/>
                <a:ext cx="0" cy="1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omic Sans MS" pitchFamily="2" charset="0"/>
                </a:endParaRPr>
              </a:p>
            </p:txBody>
          </p:sp>
          <p:sp>
            <p:nvSpPr>
              <p:cNvPr id="31" name="Rectangle 36"/>
              <p:cNvSpPr>
                <a:spLocks noChangeArrowheads="1"/>
              </p:cNvSpPr>
              <p:nvPr/>
            </p:nvSpPr>
            <p:spPr bwMode="auto">
              <a:xfrm>
                <a:off x="4472" y="2943"/>
                <a:ext cx="6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dirty="0" err="1" smtClean="0">
                    <a:latin typeface="Comic Sans MS" pitchFamily="2" charset="0"/>
                    <a:ea typeface="宋体" charset="-122"/>
                    <a:cs typeface="Arial" charset="0"/>
                  </a:rPr>
                  <a:t>CarryIn</a:t>
                </a:r>
                <a:endParaRPr lang="en-US" altLang="zh-CN" dirty="0">
                  <a:latin typeface="Comic Sans MS" pitchFamily="2" charset="0"/>
                  <a:ea typeface="宋体" charset="-122"/>
                  <a:cs typeface="Arial" charset="0"/>
                </a:endParaRPr>
              </a:p>
            </p:txBody>
          </p:sp>
          <p:sp>
            <p:nvSpPr>
              <p:cNvPr id="32" name="Line 37"/>
              <p:cNvSpPr>
                <a:spLocks noChangeShapeType="1"/>
              </p:cNvSpPr>
              <p:nvPr/>
            </p:nvSpPr>
            <p:spPr bwMode="auto">
              <a:xfrm>
                <a:off x="4441" y="3693"/>
                <a:ext cx="0" cy="2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omic Sans MS" pitchFamily="2" charset="0"/>
                </a:endParaRPr>
              </a:p>
            </p:txBody>
          </p:sp>
          <p:sp>
            <p:nvSpPr>
              <p:cNvPr id="33" name="Rectangle 38"/>
              <p:cNvSpPr>
                <a:spLocks noChangeArrowheads="1"/>
              </p:cNvSpPr>
              <p:nvPr/>
            </p:nvSpPr>
            <p:spPr bwMode="auto">
              <a:xfrm>
                <a:off x="4472" y="3821"/>
                <a:ext cx="75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dirty="0" err="1" smtClean="0">
                    <a:latin typeface="Comic Sans MS" pitchFamily="2" charset="0"/>
                    <a:ea typeface="宋体" charset="-122"/>
                    <a:cs typeface="Arial" charset="0"/>
                  </a:rPr>
                  <a:t>CarryOut</a:t>
                </a:r>
                <a:endParaRPr lang="en-US" altLang="zh-CN" dirty="0">
                  <a:latin typeface="Comic Sans MS" pitchFamily="2" charset="0"/>
                  <a:ea typeface="宋体" charset="-122"/>
                  <a:cs typeface="Arial" charset="0"/>
                </a:endParaRPr>
              </a:p>
            </p:txBody>
          </p:sp>
          <p:sp>
            <p:nvSpPr>
              <p:cNvPr id="34" name="Line 39"/>
              <p:cNvSpPr>
                <a:spLocks noChangeShapeType="1"/>
              </p:cNvSpPr>
              <p:nvPr/>
            </p:nvSpPr>
            <p:spPr bwMode="auto">
              <a:xfrm flipH="1">
                <a:off x="2488" y="3593"/>
                <a:ext cx="9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omic Sans MS" pitchFamily="2" charset="0"/>
                </a:endParaRPr>
              </a:p>
            </p:txBody>
          </p:sp>
          <p:sp>
            <p:nvSpPr>
              <p:cNvPr id="35" name="Line 40"/>
              <p:cNvSpPr>
                <a:spLocks noChangeShapeType="1"/>
              </p:cNvSpPr>
              <p:nvPr/>
            </p:nvSpPr>
            <p:spPr bwMode="auto">
              <a:xfrm flipH="1">
                <a:off x="2641" y="3563"/>
                <a:ext cx="83" cy="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omic Sans MS" pitchFamily="2" charset="0"/>
                </a:endParaRPr>
              </a:p>
            </p:txBody>
          </p:sp>
          <p:sp>
            <p:nvSpPr>
              <p:cNvPr id="36" name="Rectangle 41"/>
              <p:cNvSpPr>
                <a:spLocks noChangeArrowheads="1"/>
              </p:cNvSpPr>
              <p:nvPr/>
            </p:nvSpPr>
            <p:spPr bwMode="auto">
              <a:xfrm>
                <a:off x="2522" y="3593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zh-CN" altLang="en-US" dirty="0">
                    <a:latin typeface="Comic Sans MS" pitchFamily="2" charset="0"/>
                    <a:ea typeface="宋体" charset="-122"/>
                    <a:cs typeface="Arial" charset="0"/>
                  </a:rPr>
                  <a:t>4</a:t>
                </a:r>
                <a:endParaRPr lang="zh-CN" altLang="en-US" dirty="0">
                  <a:latin typeface="Comic Sans MS" pitchFamily="2" charset="0"/>
                  <a:ea typeface="宋体" charset="-122"/>
                  <a:cs typeface="Arial" charset="0"/>
                </a:endParaRPr>
              </a:p>
            </p:txBody>
          </p:sp>
          <p:sp>
            <p:nvSpPr>
              <p:cNvPr id="37" name="Rectangle 42"/>
              <p:cNvSpPr>
                <a:spLocks noChangeArrowheads="1"/>
              </p:cNvSpPr>
              <p:nvPr/>
            </p:nvSpPr>
            <p:spPr bwMode="auto">
              <a:xfrm>
                <a:off x="2331" y="3528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>
                    <a:latin typeface="Comic Sans MS" pitchFamily="2" charset="0"/>
                    <a:ea typeface="宋体" charset="-122"/>
                    <a:cs typeface="Arial" charset="0"/>
                  </a:rPr>
                  <a:t>B</a:t>
                </a:r>
                <a:endParaRPr lang="en-US" altLang="zh-CN">
                  <a:latin typeface="Comic Sans MS" pitchFamily="2" charset="0"/>
                  <a:ea typeface="宋体" charset="-122"/>
                  <a:cs typeface="Arial" charset="0"/>
                </a:endParaRPr>
              </a:p>
            </p:txBody>
          </p:sp>
          <p:grpSp>
            <p:nvGrpSpPr>
              <p:cNvPr id="38" name="Group 43"/>
              <p:cNvGrpSpPr/>
              <p:nvPr/>
            </p:nvGrpSpPr>
            <p:grpSpPr bwMode="auto">
              <a:xfrm>
                <a:off x="2867" y="3685"/>
                <a:ext cx="268" cy="194"/>
                <a:chOff x="1816" y="3448"/>
                <a:chExt cx="336" cy="288"/>
              </a:xfrm>
            </p:grpSpPr>
            <p:sp>
              <p:nvSpPr>
                <p:cNvPr id="57" name="Oval 44"/>
                <p:cNvSpPr>
                  <a:spLocks noChangeArrowheads="1"/>
                </p:cNvSpPr>
                <p:nvPr/>
              </p:nvSpPr>
              <p:spPr bwMode="auto">
                <a:xfrm>
                  <a:off x="2072" y="3560"/>
                  <a:ext cx="80" cy="8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omic Sans MS" pitchFamily="2" charset="0"/>
                  </a:endParaRPr>
                </a:p>
              </p:txBody>
            </p:sp>
            <p:sp>
              <p:nvSpPr>
                <p:cNvPr id="58" name="Line 45"/>
                <p:cNvSpPr>
                  <a:spLocks noChangeShapeType="1"/>
                </p:cNvSpPr>
                <p:nvPr/>
              </p:nvSpPr>
              <p:spPr bwMode="auto">
                <a:xfrm flipH="1" flipV="1">
                  <a:off x="1816" y="3448"/>
                  <a:ext cx="256" cy="1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omic Sans MS" pitchFamily="2" charset="0"/>
                  </a:endParaRPr>
                </a:p>
              </p:txBody>
            </p:sp>
            <p:sp>
              <p:nvSpPr>
                <p:cNvPr id="59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1816" y="3608"/>
                  <a:ext cx="256" cy="12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omic Sans MS" pitchFamily="2" charset="0"/>
                  </a:endParaRPr>
                </a:p>
              </p:txBody>
            </p:sp>
            <p:sp>
              <p:nvSpPr>
                <p:cNvPr id="60" name="Line 47"/>
                <p:cNvSpPr>
                  <a:spLocks noChangeShapeType="1"/>
                </p:cNvSpPr>
                <p:nvPr/>
              </p:nvSpPr>
              <p:spPr bwMode="auto">
                <a:xfrm>
                  <a:off x="1824" y="3464"/>
                  <a:ext cx="0" cy="27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omic Sans MS" pitchFamily="2" charset="0"/>
                  </a:endParaRPr>
                </a:p>
              </p:txBody>
            </p:sp>
          </p:grpSp>
          <p:sp>
            <p:nvSpPr>
              <p:cNvPr id="39" name="Line 48"/>
              <p:cNvSpPr>
                <a:spLocks noChangeShapeType="1"/>
              </p:cNvSpPr>
              <p:nvPr/>
            </p:nvSpPr>
            <p:spPr bwMode="auto">
              <a:xfrm>
                <a:off x="2759" y="3595"/>
                <a:ext cx="0" cy="1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omic Sans MS" pitchFamily="2" charset="0"/>
                </a:endParaRPr>
              </a:p>
            </p:txBody>
          </p:sp>
          <p:sp>
            <p:nvSpPr>
              <p:cNvPr id="40" name="Line 49"/>
              <p:cNvSpPr>
                <a:spLocks noChangeShapeType="1"/>
              </p:cNvSpPr>
              <p:nvPr/>
            </p:nvSpPr>
            <p:spPr bwMode="auto">
              <a:xfrm>
                <a:off x="2762" y="3787"/>
                <a:ext cx="1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omic Sans MS" pitchFamily="2" charset="0"/>
                </a:endParaRPr>
              </a:p>
            </p:txBody>
          </p:sp>
          <p:sp>
            <p:nvSpPr>
              <p:cNvPr id="41" name="Line 50"/>
              <p:cNvSpPr>
                <a:spLocks noChangeShapeType="1"/>
              </p:cNvSpPr>
              <p:nvPr/>
            </p:nvSpPr>
            <p:spPr bwMode="auto">
              <a:xfrm flipH="1">
                <a:off x="3138" y="3787"/>
                <a:ext cx="3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omic Sans MS" pitchFamily="2" charset="0"/>
                </a:endParaRPr>
              </a:p>
            </p:txBody>
          </p:sp>
          <p:sp>
            <p:nvSpPr>
              <p:cNvPr id="42" name="Line 51"/>
              <p:cNvSpPr>
                <a:spLocks noChangeShapeType="1"/>
              </p:cNvSpPr>
              <p:nvPr/>
            </p:nvSpPr>
            <p:spPr bwMode="auto">
              <a:xfrm flipH="1">
                <a:off x="3214" y="3758"/>
                <a:ext cx="83" cy="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omic Sans MS" pitchFamily="2" charset="0"/>
                </a:endParaRPr>
              </a:p>
            </p:txBody>
          </p:sp>
          <p:sp>
            <p:nvSpPr>
              <p:cNvPr id="43" name="Rectangle 52"/>
              <p:cNvSpPr>
                <a:spLocks noChangeArrowheads="1"/>
              </p:cNvSpPr>
              <p:nvPr/>
            </p:nvSpPr>
            <p:spPr bwMode="auto">
              <a:xfrm>
                <a:off x="3124" y="3796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zh-CN" altLang="en-US" dirty="0">
                    <a:latin typeface="Comic Sans MS" pitchFamily="2" charset="0"/>
                    <a:ea typeface="宋体" charset="-122"/>
                    <a:cs typeface="Arial" charset="0"/>
                  </a:rPr>
                  <a:t>4</a:t>
                </a:r>
                <a:endParaRPr lang="zh-CN" altLang="en-US" dirty="0">
                  <a:latin typeface="Comic Sans MS" pitchFamily="2" charset="0"/>
                  <a:ea typeface="宋体" charset="-122"/>
                  <a:cs typeface="Arial" charset="0"/>
                </a:endParaRPr>
              </a:p>
            </p:txBody>
          </p:sp>
          <p:sp>
            <p:nvSpPr>
              <p:cNvPr id="44" name="Rectangle 53"/>
              <p:cNvSpPr>
                <a:spLocks noChangeArrowheads="1"/>
              </p:cNvSpPr>
              <p:nvPr/>
            </p:nvSpPr>
            <p:spPr bwMode="auto">
              <a:xfrm>
                <a:off x="3453" y="3436"/>
                <a:ext cx="293" cy="54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omic Sans MS" pitchFamily="2" charset="0"/>
                </a:endParaRPr>
              </a:p>
            </p:txBody>
          </p:sp>
          <p:sp>
            <p:nvSpPr>
              <p:cNvPr id="45" name="Rectangle 54"/>
              <p:cNvSpPr>
                <a:spLocks noChangeArrowheads="1"/>
              </p:cNvSpPr>
              <p:nvPr/>
            </p:nvSpPr>
            <p:spPr bwMode="auto">
              <a:xfrm>
                <a:off x="3427" y="3503"/>
                <a:ext cx="17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zh-CN" altLang="en-US" sz="1200">
                    <a:latin typeface="Comic Sans MS" pitchFamily="2" charset="0"/>
                    <a:ea typeface="宋体" charset="-122"/>
                  </a:rPr>
                  <a:t>0</a:t>
                </a:r>
                <a:endParaRPr lang="zh-CN" altLang="en-US" sz="1200">
                  <a:latin typeface="Comic Sans MS" pitchFamily="2" charset="0"/>
                  <a:ea typeface="宋体" charset="-122"/>
                </a:endParaRPr>
              </a:p>
            </p:txBody>
          </p:sp>
          <p:sp>
            <p:nvSpPr>
              <p:cNvPr id="46" name="Rectangle 55"/>
              <p:cNvSpPr>
                <a:spLocks noChangeArrowheads="1"/>
              </p:cNvSpPr>
              <p:nvPr/>
            </p:nvSpPr>
            <p:spPr bwMode="auto">
              <a:xfrm>
                <a:off x="3415" y="3697"/>
                <a:ext cx="15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zh-CN" altLang="en-US" sz="1200">
                    <a:latin typeface="Comic Sans MS" pitchFamily="2" charset="0"/>
                    <a:ea typeface="宋体" charset="-122"/>
                  </a:rPr>
                  <a:t>1</a:t>
                </a:r>
                <a:endParaRPr lang="zh-CN" altLang="en-US" sz="1200">
                  <a:latin typeface="Comic Sans MS" pitchFamily="2" charset="0"/>
                  <a:ea typeface="宋体" charset="-122"/>
                </a:endParaRPr>
              </a:p>
            </p:txBody>
          </p:sp>
          <p:sp>
            <p:nvSpPr>
              <p:cNvPr id="47" name="Rectangle 56"/>
              <p:cNvSpPr>
                <a:spLocks noChangeArrowheads="1"/>
              </p:cNvSpPr>
              <p:nvPr/>
            </p:nvSpPr>
            <p:spPr bwMode="auto">
              <a:xfrm rot="5400000">
                <a:off x="3402" y="3654"/>
                <a:ext cx="4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488" tIns="44450" rIns="90488" bIns="44450">
                <a:spAutoFit/>
              </a:bodyPr>
              <a:lstStyle/>
              <a:p>
                <a:r>
                  <a:rPr lang="en-US" altLang="zh-CN" smtClean="0">
                    <a:latin typeface="Comic Sans MS" pitchFamily="2" charset="0"/>
                    <a:ea typeface="宋体" charset="-122"/>
                    <a:cs typeface="Arial" charset="0"/>
                  </a:rPr>
                  <a:t>Mux</a:t>
                </a:r>
                <a:endParaRPr lang="en-US" altLang="zh-CN" dirty="0">
                  <a:latin typeface="Comic Sans MS" pitchFamily="2" charset="0"/>
                  <a:ea typeface="宋体" charset="-122"/>
                  <a:cs typeface="Arial" charset="0"/>
                </a:endParaRPr>
              </a:p>
            </p:txBody>
          </p:sp>
          <p:sp>
            <p:nvSpPr>
              <p:cNvPr id="48" name="Line 57"/>
              <p:cNvSpPr>
                <a:spLocks noChangeShapeType="1"/>
              </p:cNvSpPr>
              <p:nvPr/>
            </p:nvSpPr>
            <p:spPr bwMode="auto">
              <a:xfrm flipV="1">
                <a:off x="3600" y="2778"/>
                <a:ext cx="0" cy="6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omic Sans MS" pitchFamily="2" charset="0"/>
                </a:endParaRPr>
              </a:p>
            </p:txBody>
          </p:sp>
          <p:sp>
            <p:nvSpPr>
              <p:cNvPr id="49" name="Rectangle 58"/>
              <p:cNvSpPr>
                <a:spLocks noChangeArrowheads="1"/>
              </p:cNvSpPr>
              <p:nvPr/>
            </p:nvSpPr>
            <p:spPr bwMode="auto">
              <a:xfrm>
                <a:off x="3503" y="3426"/>
                <a:ext cx="26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200">
                    <a:latin typeface="Comic Sans MS" pitchFamily="2" charset="0"/>
                    <a:ea typeface="宋体" charset="-122"/>
                  </a:rPr>
                  <a:t>Sel</a:t>
                </a:r>
                <a:endParaRPr lang="en-US" altLang="zh-CN" sz="1200">
                  <a:latin typeface="Comic Sans MS" pitchFamily="2" charset="0"/>
                  <a:ea typeface="宋体" charset="-122"/>
                </a:endParaRPr>
              </a:p>
            </p:txBody>
          </p:sp>
          <p:sp>
            <p:nvSpPr>
              <p:cNvPr id="50" name="Line 59"/>
              <p:cNvSpPr>
                <a:spLocks noChangeShapeType="1"/>
              </p:cNvSpPr>
              <p:nvPr/>
            </p:nvSpPr>
            <p:spPr bwMode="auto">
              <a:xfrm flipH="1">
                <a:off x="3597" y="2910"/>
                <a:ext cx="84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omic Sans MS" pitchFamily="2" charset="0"/>
                </a:endParaRPr>
              </a:p>
            </p:txBody>
          </p:sp>
          <p:sp>
            <p:nvSpPr>
              <p:cNvPr id="51" name="Rectangle 60"/>
              <p:cNvSpPr>
                <a:spLocks noChangeArrowheads="1"/>
              </p:cNvSpPr>
              <p:nvPr/>
            </p:nvSpPr>
            <p:spPr bwMode="auto">
              <a:xfrm>
                <a:off x="3246" y="2754"/>
                <a:ext cx="37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>
                    <a:latin typeface="Comic Sans MS" pitchFamily="2" charset="0"/>
                    <a:ea typeface="宋体" charset="-122"/>
                    <a:cs typeface="Arial" charset="0"/>
                  </a:rPr>
                  <a:t>Sub</a:t>
                </a:r>
                <a:endParaRPr lang="en-US" altLang="zh-CN">
                  <a:latin typeface="Comic Sans MS" pitchFamily="2" charset="0"/>
                  <a:ea typeface="宋体" charset="-122"/>
                  <a:cs typeface="Arial" charset="0"/>
                </a:endParaRPr>
              </a:p>
            </p:txBody>
          </p:sp>
          <p:sp>
            <p:nvSpPr>
              <p:cNvPr id="52" name="Rectangle 62"/>
              <p:cNvSpPr>
                <a:spLocks noChangeArrowheads="1"/>
              </p:cNvSpPr>
              <p:nvPr/>
            </p:nvSpPr>
            <p:spPr bwMode="auto">
              <a:xfrm>
                <a:off x="3085" y="3627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>
                    <a:latin typeface="Comic Sans MS" pitchFamily="2" charset="0"/>
                    <a:ea typeface="宋体" charset="-122"/>
                    <a:cs typeface="Arial" charset="0"/>
                  </a:rPr>
                  <a:t>B</a:t>
                </a:r>
                <a:endParaRPr lang="en-US" altLang="zh-CN">
                  <a:latin typeface="Comic Sans MS" pitchFamily="2" charset="0"/>
                  <a:ea typeface="宋体" charset="-122"/>
                  <a:cs typeface="Arial" charset="0"/>
                </a:endParaRPr>
              </a:p>
            </p:txBody>
          </p:sp>
          <p:sp>
            <p:nvSpPr>
              <p:cNvPr id="53" name="Line 63"/>
              <p:cNvSpPr>
                <a:spLocks noChangeShapeType="1"/>
              </p:cNvSpPr>
              <p:nvPr/>
            </p:nvSpPr>
            <p:spPr bwMode="auto">
              <a:xfrm>
                <a:off x="3138" y="3666"/>
                <a:ext cx="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Comic Sans MS" pitchFamily="2" charset="0"/>
                </a:endParaRPr>
              </a:p>
            </p:txBody>
          </p:sp>
          <p:sp>
            <p:nvSpPr>
              <p:cNvPr id="54" name="Line 64"/>
              <p:cNvSpPr>
                <a:spLocks noChangeShapeType="1"/>
              </p:cNvSpPr>
              <p:nvPr/>
            </p:nvSpPr>
            <p:spPr bwMode="auto">
              <a:xfrm>
                <a:off x="4590" y="3252"/>
                <a:ext cx="37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Comic Sans MS" pitchFamily="2" charset="0"/>
                </a:endParaRPr>
              </a:p>
            </p:txBody>
          </p:sp>
          <p:sp>
            <p:nvSpPr>
              <p:cNvPr id="55" name="Line 65"/>
              <p:cNvSpPr>
                <a:spLocks noChangeShapeType="1"/>
              </p:cNvSpPr>
              <p:nvPr/>
            </p:nvSpPr>
            <p:spPr bwMode="auto">
              <a:xfrm>
                <a:off x="4606" y="3580"/>
                <a:ext cx="37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Comic Sans MS" pitchFamily="2" charset="0"/>
                </a:endParaRPr>
              </a:p>
            </p:txBody>
          </p:sp>
          <p:sp>
            <p:nvSpPr>
              <p:cNvPr id="56" name="Rectangle 66"/>
              <p:cNvSpPr>
                <a:spLocks noChangeArrowheads="1"/>
              </p:cNvSpPr>
              <p:nvPr/>
            </p:nvSpPr>
            <p:spPr bwMode="auto">
              <a:xfrm>
                <a:off x="4961" y="3517"/>
                <a:ext cx="7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dirty="0">
                    <a:latin typeface="Comic Sans MS" pitchFamily="2" charset="0"/>
                    <a:ea typeface="宋体" charset="-122"/>
                    <a:cs typeface="Arial" charset="0"/>
                  </a:rPr>
                  <a:t>overflow</a:t>
                </a:r>
                <a:endParaRPr lang="en-US" altLang="zh-CN" dirty="0">
                  <a:latin typeface="Comic Sans MS" pitchFamily="2" charset="0"/>
                  <a:ea typeface="宋体" charset="-122"/>
                  <a:cs typeface="Arial" charset="0"/>
                </a:endParaRPr>
              </a:p>
            </p:txBody>
          </p:sp>
        </p:grpSp>
        <p:sp>
          <p:nvSpPr>
            <p:cNvPr id="10" name="Text Box 68"/>
            <p:cNvSpPr txBox="1">
              <a:spLocks noChangeArrowheads="1"/>
            </p:cNvSpPr>
            <p:nvPr/>
          </p:nvSpPr>
          <p:spPr bwMode="auto">
            <a:xfrm>
              <a:off x="3372" y="4050"/>
              <a:ext cx="166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 smtClean="0">
                  <a:solidFill>
                    <a:srgbClr val="FF0000"/>
                  </a:solidFill>
                  <a:latin typeface="Comic Sans MS" pitchFamily="2" charset="0"/>
                  <a:ea typeface="宋体" charset="-122"/>
                </a:rPr>
                <a:t>4</a:t>
              </a:r>
              <a:r>
                <a:rPr lang="zh-CN" altLang="en-US" b="1" dirty="0" smtClean="0">
                  <a:solidFill>
                    <a:srgbClr val="FF0000"/>
                  </a:solidFill>
                  <a:latin typeface="Comic Sans MS" pitchFamily="2" charset="0"/>
                  <a:ea typeface="宋体" charset="-122"/>
                </a:rPr>
                <a:t>位补码</a:t>
              </a:r>
              <a:r>
                <a:rPr lang="zh-CN" altLang="en-US" b="1" dirty="0">
                  <a:solidFill>
                    <a:srgbClr val="FF0000"/>
                  </a:solidFill>
                  <a:latin typeface="Comic Sans MS" pitchFamily="2" charset="0"/>
                  <a:ea typeface="宋体" charset="-122"/>
                </a:rPr>
                <a:t>加减运算部件</a:t>
              </a:r>
              <a:endParaRPr lang="zh-CN" altLang="en-US" b="1" dirty="0">
                <a:solidFill>
                  <a:srgbClr val="FF0000"/>
                </a:solidFill>
                <a:latin typeface="Comic Sans MS" pitchFamily="2" charset="0"/>
                <a:ea typeface="宋体" charset="-122"/>
              </a:endParaRPr>
            </a:p>
          </p:txBody>
        </p:sp>
      </p:grpSp>
      <p:sp>
        <p:nvSpPr>
          <p:cNvPr id="66" name="Rectangle 70"/>
          <p:cNvSpPr>
            <a:spLocks noChangeArrowheads="1"/>
          </p:cNvSpPr>
          <p:nvPr/>
        </p:nvSpPr>
        <p:spPr bwMode="auto">
          <a:xfrm>
            <a:off x="2047582" y="5415097"/>
            <a:ext cx="47199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000" dirty="0">
                <a:solidFill>
                  <a:srgbClr val="009242"/>
                </a:solidFill>
                <a:latin typeface="Comic Sans MS" pitchFamily="2" charset="0"/>
                <a:ea typeface="微软雅黑" pitchFamily="34" charset="-122"/>
              </a:rPr>
              <a:t>当控制端</a:t>
            </a:r>
            <a:r>
              <a:rPr lang="en-US" altLang="zh-CN" sz="2000" dirty="0">
                <a:solidFill>
                  <a:srgbClr val="009242"/>
                </a:solidFill>
                <a:latin typeface="Comic Sans MS" pitchFamily="2" charset="0"/>
                <a:ea typeface="微软雅黑" pitchFamily="34" charset="-122"/>
              </a:rPr>
              <a:t>Sub</a:t>
            </a:r>
            <a:r>
              <a:rPr lang="zh-CN" altLang="en-US" sz="2000" dirty="0">
                <a:solidFill>
                  <a:srgbClr val="009242"/>
                </a:solidFill>
                <a:latin typeface="Comic Sans MS" pitchFamily="2" charset="0"/>
                <a:ea typeface="微软雅黑" pitchFamily="34" charset="-122"/>
              </a:rPr>
              <a:t>为</a:t>
            </a:r>
            <a:r>
              <a:rPr lang="en-US" altLang="zh-CN" sz="2000" dirty="0">
                <a:solidFill>
                  <a:srgbClr val="009242"/>
                </a:solidFill>
                <a:latin typeface="Comic Sans MS" pitchFamily="2" charset="0"/>
                <a:ea typeface="微软雅黑" pitchFamily="34" charset="-122"/>
              </a:rPr>
              <a:t>1</a:t>
            </a:r>
            <a:r>
              <a:rPr lang="zh-CN" altLang="en-US" sz="2000" dirty="0">
                <a:solidFill>
                  <a:srgbClr val="009242"/>
                </a:solidFill>
                <a:latin typeface="Comic Sans MS" pitchFamily="2" charset="0"/>
                <a:ea typeface="微软雅黑" pitchFamily="34" charset="-122"/>
              </a:rPr>
              <a:t>时，做减法，</a:t>
            </a:r>
            <a:r>
              <a:rPr lang="zh-CN" altLang="en-US" sz="2000" dirty="0" smtClean="0">
                <a:solidFill>
                  <a:srgbClr val="009242"/>
                </a:solidFill>
                <a:latin typeface="Comic Sans MS" pitchFamily="2" charset="0"/>
                <a:ea typeface="微软雅黑" pitchFamily="34" charset="-122"/>
              </a:rPr>
              <a:t>实现</a:t>
            </a:r>
            <a:r>
              <a:rPr lang="en-US" altLang="zh-CN" sz="2000" dirty="0" smtClean="0">
                <a:solidFill>
                  <a:srgbClr val="009242"/>
                </a:solidFill>
                <a:latin typeface="Comic Sans MS" pitchFamily="2" charset="0"/>
                <a:ea typeface="微软雅黑" pitchFamily="34" charset="-122"/>
              </a:rPr>
              <a:t>A</a:t>
            </a:r>
            <a:r>
              <a:rPr lang="pt-BR" altLang="zh-CN" sz="2000" dirty="0" smtClean="0">
                <a:solidFill>
                  <a:srgbClr val="009242"/>
                </a:solidFill>
                <a:latin typeface="Comic Sans MS" pitchFamily="2" charset="0"/>
                <a:ea typeface="微软雅黑" pitchFamily="34" charset="-122"/>
              </a:rPr>
              <a:t>–</a:t>
            </a:r>
            <a:r>
              <a:rPr lang="en-US" altLang="zh-CN" sz="2000" dirty="0" smtClean="0">
                <a:solidFill>
                  <a:srgbClr val="009242"/>
                </a:solidFill>
                <a:latin typeface="Comic Sans MS" pitchFamily="2" charset="0"/>
                <a:ea typeface="微软雅黑" pitchFamily="34" charset="-122"/>
              </a:rPr>
              <a:t>B</a:t>
            </a:r>
            <a:endParaRPr lang="en-US" altLang="zh-CN" sz="2000" dirty="0" smtClean="0">
              <a:solidFill>
                <a:srgbClr val="009242"/>
              </a:solidFill>
              <a:latin typeface="Comic Sans MS" pitchFamily="2" charset="0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rgbClr val="009242"/>
                </a:solidFill>
                <a:latin typeface="Comic Sans MS" pitchFamily="2" charset="0"/>
                <a:ea typeface="微软雅黑" pitchFamily="34" charset="-122"/>
              </a:rPr>
              <a:t>当</a:t>
            </a:r>
            <a:r>
              <a:rPr lang="zh-CN" altLang="en-US" sz="2000" dirty="0">
                <a:solidFill>
                  <a:srgbClr val="009242"/>
                </a:solidFill>
                <a:latin typeface="Comic Sans MS" pitchFamily="2" charset="0"/>
                <a:ea typeface="微软雅黑" pitchFamily="34" charset="-122"/>
              </a:rPr>
              <a:t>控制端</a:t>
            </a:r>
            <a:r>
              <a:rPr lang="en-US" altLang="zh-CN" sz="2000" dirty="0">
                <a:solidFill>
                  <a:srgbClr val="009242"/>
                </a:solidFill>
                <a:latin typeface="Comic Sans MS" pitchFamily="2" charset="0"/>
                <a:ea typeface="微软雅黑" pitchFamily="34" charset="-122"/>
              </a:rPr>
              <a:t>Sub</a:t>
            </a:r>
            <a:r>
              <a:rPr lang="zh-CN" altLang="en-US" sz="2000" dirty="0">
                <a:solidFill>
                  <a:srgbClr val="009242"/>
                </a:solidFill>
                <a:latin typeface="Comic Sans MS" pitchFamily="2" charset="0"/>
                <a:ea typeface="微软雅黑" pitchFamily="34" charset="-122"/>
              </a:rPr>
              <a:t>为</a:t>
            </a:r>
            <a:r>
              <a:rPr lang="en-US" altLang="zh-CN" sz="2000" dirty="0">
                <a:solidFill>
                  <a:srgbClr val="009242"/>
                </a:solidFill>
                <a:latin typeface="Comic Sans MS" pitchFamily="2" charset="0"/>
                <a:ea typeface="微软雅黑" pitchFamily="34" charset="-122"/>
              </a:rPr>
              <a:t>0</a:t>
            </a:r>
            <a:r>
              <a:rPr lang="zh-CN" altLang="en-US" sz="2000" dirty="0">
                <a:solidFill>
                  <a:srgbClr val="009242"/>
                </a:solidFill>
                <a:latin typeface="Comic Sans MS" pitchFamily="2" charset="0"/>
                <a:ea typeface="微软雅黑" pitchFamily="34" charset="-122"/>
              </a:rPr>
              <a:t>时，做加法，</a:t>
            </a:r>
            <a:r>
              <a:rPr lang="zh-CN" altLang="en-US" sz="2000" dirty="0" smtClean="0">
                <a:solidFill>
                  <a:srgbClr val="009242"/>
                </a:solidFill>
                <a:latin typeface="Comic Sans MS" pitchFamily="2" charset="0"/>
                <a:ea typeface="微软雅黑" pitchFamily="34" charset="-122"/>
              </a:rPr>
              <a:t>实现</a:t>
            </a:r>
            <a:r>
              <a:rPr lang="en-US" altLang="zh-CN" sz="2000" dirty="0" smtClean="0">
                <a:solidFill>
                  <a:srgbClr val="009242"/>
                </a:solidFill>
                <a:latin typeface="Comic Sans MS" pitchFamily="2" charset="0"/>
                <a:ea typeface="微软雅黑" pitchFamily="34" charset="-122"/>
              </a:rPr>
              <a:t>A+B</a:t>
            </a:r>
            <a:endParaRPr lang="zh-CN" altLang="en-US" sz="2000" dirty="0">
              <a:solidFill>
                <a:srgbClr val="009242"/>
              </a:solidFill>
              <a:latin typeface="Comic Sans MS" pitchFamily="2" charset="0"/>
              <a:ea typeface="微软雅黑" pitchFamily="34" charset="-122"/>
            </a:endParaRPr>
          </a:p>
        </p:txBody>
      </p:sp>
      <p:sp>
        <p:nvSpPr>
          <p:cNvPr id="67" name="Text Box 4"/>
          <p:cNvSpPr txBox="1">
            <a:spLocks noChangeArrowheads="1"/>
          </p:cNvSpPr>
          <p:nvPr/>
        </p:nvSpPr>
        <p:spPr bwMode="auto">
          <a:xfrm>
            <a:off x="5977452" y="1695971"/>
            <a:ext cx="2867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问题：如何求</a:t>
            </a:r>
            <a:r>
              <a:rPr lang="en-US" altLang="zh-CN" sz="2000" b="1" dirty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[</a:t>
            </a:r>
            <a:r>
              <a:rPr lang="pt-BR" altLang="zh-CN" sz="2000" b="1" dirty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–</a:t>
            </a:r>
            <a:r>
              <a:rPr lang="en-US" altLang="zh-CN" sz="2000" b="1" dirty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Y] </a:t>
            </a:r>
            <a:r>
              <a:rPr lang="zh-CN" altLang="en-US" sz="2000" b="1" baseline="-25000" dirty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补</a:t>
            </a:r>
            <a:r>
              <a:rPr lang="zh-CN" altLang="en-US" sz="2000" b="1" dirty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？</a:t>
            </a:r>
            <a:endParaRPr lang="zh-CN" altLang="en-US" sz="2000" b="1" dirty="0">
              <a:solidFill>
                <a:srgbClr val="CC0000"/>
              </a:solidFill>
              <a:latin typeface="Comic Sans MS" pitchFamily="2" charset="0"/>
              <a:ea typeface="微软雅黑" pitchFamily="34" charset="-122"/>
            </a:endParaRPr>
          </a:p>
        </p:txBody>
      </p:sp>
      <p:grpSp>
        <p:nvGrpSpPr>
          <p:cNvPr id="69" name="Group 9"/>
          <p:cNvGrpSpPr/>
          <p:nvPr/>
        </p:nvGrpSpPr>
        <p:grpSpPr bwMode="auto">
          <a:xfrm>
            <a:off x="6222864" y="2143893"/>
            <a:ext cx="2376200" cy="400050"/>
            <a:chOff x="407" y="3398"/>
            <a:chExt cx="1545" cy="252"/>
          </a:xfrm>
        </p:grpSpPr>
        <p:sp>
          <p:nvSpPr>
            <p:cNvPr id="70" name="Rectangle 6"/>
            <p:cNvSpPr>
              <a:spLocks noChangeArrowheads="1"/>
            </p:cNvSpPr>
            <p:nvPr/>
          </p:nvSpPr>
          <p:spPr bwMode="auto">
            <a:xfrm>
              <a:off x="407" y="3398"/>
              <a:ext cx="154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2000" b="1" dirty="0" smtClean="0">
                  <a:solidFill>
                    <a:srgbClr val="3333FF"/>
                  </a:solidFill>
                  <a:latin typeface="Comic Sans MS" pitchFamily="2" charset="0"/>
                  <a:ea typeface="微软雅黑" pitchFamily="34" charset="-122"/>
                </a:rPr>
                <a:t>[</a:t>
              </a:r>
              <a:r>
                <a:rPr lang="pt-BR" altLang="zh-CN" sz="2000" b="1" dirty="0" smtClean="0">
                  <a:solidFill>
                    <a:srgbClr val="3333FF"/>
                  </a:solidFill>
                  <a:latin typeface="Comic Sans MS" pitchFamily="2" charset="0"/>
                  <a:ea typeface="微软雅黑" pitchFamily="34" charset="-122"/>
                </a:rPr>
                <a:t>–</a:t>
              </a:r>
              <a:r>
                <a:rPr lang="en-US" altLang="zh-CN" sz="2000" b="1" dirty="0">
                  <a:solidFill>
                    <a:srgbClr val="3333FF"/>
                  </a:solidFill>
                  <a:latin typeface="Comic Sans MS" pitchFamily="2" charset="0"/>
                  <a:ea typeface="微软雅黑" pitchFamily="34" charset="-122"/>
                </a:rPr>
                <a:t>Y</a:t>
              </a:r>
              <a:r>
                <a:rPr lang="en-US" altLang="zh-CN" sz="2000" b="1" dirty="0" smtClean="0">
                  <a:solidFill>
                    <a:srgbClr val="3333FF"/>
                  </a:solidFill>
                  <a:latin typeface="Comic Sans MS" pitchFamily="2" charset="0"/>
                  <a:ea typeface="微软雅黑" pitchFamily="34" charset="-122"/>
                </a:rPr>
                <a:t>] </a:t>
              </a:r>
              <a:r>
                <a:rPr lang="zh-CN" altLang="en-US" sz="2000" b="1" baseline="-25000" dirty="0" smtClean="0">
                  <a:solidFill>
                    <a:srgbClr val="3333FF"/>
                  </a:solidFill>
                  <a:latin typeface="Comic Sans MS" pitchFamily="2" charset="0"/>
                  <a:ea typeface="微软雅黑" pitchFamily="34" charset="-122"/>
                </a:rPr>
                <a:t>补</a:t>
              </a:r>
              <a:r>
                <a:rPr lang="en-US" altLang="zh-CN" sz="2000" b="1" dirty="0">
                  <a:solidFill>
                    <a:srgbClr val="3333FF"/>
                  </a:solidFill>
                  <a:latin typeface="Comic Sans MS" pitchFamily="2" charset="0"/>
                  <a:ea typeface="微软雅黑" pitchFamily="34" charset="-122"/>
                </a:rPr>
                <a:t>= </a:t>
              </a:r>
              <a:r>
                <a:rPr lang="en-US" altLang="zh-CN" sz="2000" b="1" dirty="0" smtClean="0">
                  <a:solidFill>
                    <a:srgbClr val="3333FF"/>
                  </a:solidFill>
                  <a:latin typeface="Comic Sans MS" pitchFamily="2" charset="0"/>
                  <a:ea typeface="微软雅黑" pitchFamily="34" charset="-122"/>
                </a:rPr>
                <a:t>[Y</a:t>
              </a:r>
              <a:r>
                <a:rPr lang="en-US" altLang="zh-CN" sz="2000" b="1" dirty="0">
                  <a:solidFill>
                    <a:srgbClr val="3333FF"/>
                  </a:solidFill>
                  <a:latin typeface="Comic Sans MS" pitchFamily="2" charset="0"/>
                  <a:ea typeface="微软雅黑" pitchFamily="34" charset="-122"/>
                </a:rPr>
                <a:t>] </a:t>
              </a:r>
              <a:r>
                <a:rPr lang="zh-CN" altLang="en-US" sz="2000" b="1" baseline="-25000" dirty="0" smtClean="0">
                  <a:solidFill>
                    <a:srgbClr val="3333FF"/>
                  </a:solidFill>
                  <a:latin typeface="Comic Sans MS" pitchFamily="2" charset="0"/>
                  <a:ea typeface="微软雅黑" pitchFamily="34" charset="-122"/>
                </a:rPr>
                <a:t>补</a:t>
              </a:r>
              <a:r>
                <a:rPr lang="en-US" altLang="zh-CN" sz="2000" b="1" dirty="0" smtClean="0">
                  <a:solidFill>
                    <a:srgbClr val="3333FF"/>
                  </a:solidFill>
                  <a:latin typeface="Comic Sans MS" pitchFamily="2" charset="0"/>
                  <a:ea typeface="微软雅黑" pitchFamily="34" charset="-122"/>
                </a:rPr>
                <a:t>+1</a:t>
              </a:r>
              <a:endParaRPr lang="en-US" altLang="zh-CN" sz="2000" b="1" dirty="0" smtClean="0">
                <a:solidFill>
                  <a:srgbClr val="3333FF"/>
                </a:solidFill>
                <a:latin typeface="Comic Sans MS" pitchFamily="2" charset="0"/>
                <a:ea typeface="微软雅黑" pitchFamily="34" charset="-122"/>
              </a:endParaRPr>
            </a:p>
          </p:txBody>
        </p:sp>
        <p:sp>
          <p:nvSpPr>
            <p:cNvPr id="71" name="Line 7"/>
            <p:cNvSpPr>
              <a:spLocks noChangeShapeType="1"/>
            </p:cNvSpPr>
            <p:nvPr/>
          </p:nvSpPr>
          <p:spPr bwMode="auto">
            <a:xfrm flipH="1">
              <a:off x="1140" y="3429"/>
              <a:ext cx="187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z="2000" b="1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87365"/>
            <a:ext cx="8229600" cy="774720"/>
          </a:xfrm>
        </p:spPr>
        <p:txBody>
          <a:bodyPr/>
          <a:lstStyle/>
          <a:p>
            <a:r>
              <a:rPr lang="en-US" altLang="zh-CN" dirty="0" smtClean="0">
                <a:latin typeface="Comic Sans MS" pitchFamily="2" charset="0"/>
              </a:rPr>
              <a:t>3.3 </a:t>
            </a:r>
            <a:r>
              <a:rPr lang="zh-CN" altLang="en-US" dirty="0" smtClean="0">
                <a:latin typeface="Comic Sans MS" pitchFamily="2" charset="0"/>
              </a:rPr>
              <a:t>定点运算</a:t>
            </a:r>
            <a:endParaRPr lang="zh-CN" altLang="en-US" dirty="0">
              <a:latin typeface="Comic Sans MS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64704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3.3.1 </a:t>
            </a:r>
            <a:r>
              <a:rPr lang="zh-CN" altLang="en-US" dirty="0" smtClean="0"/>
              <a:t>补码加减运算</a:t>
            </a:r>
            <a:endParaRPr lang="en-US" altLang="zh-CN" dirty="0" smtClean="0"/>
          </a:p>
          <a:p>
            <a:r>
              <a:rPr lang="zh-CN" altLang="en-US" sz="2000" dirty="0"/>
              <a:t>补码加减运算公式</a:t>
            </a:r>
            <a:endParaRPr lang="zh-CN" altLang="en-US" sz="2000" dirty="0"/>
          </a:p>
          <a:p>
            <a:pPr lvl="1"/>
            <a:r>
              <a:rPr lang="en-US" altLang="zh-CN" dirty="0" smtClean="0">
                <a:latin typeface="Comic Sans MS" pitchFamily="2" charset="0"/>
              </a:rPr>
              <a:t>[X+Y</a:t>
            </a:r>
            <a:r>
              <a:rPr lang="en-US" altLang="zh-CN" dirty="0">
                <a:latin typeface="Comic Sans MS" pitchFamily="2" charset="0"/>
              </a:rPr>
              <a:t>]</a:t>
            </a:r>
            <a:r>
              <a:rPr lang="zh-CN" altLang="en-US" dirty="0">
                <a:latin typeface="Comic Sans MS" pitchFamily="2" charset="0"/>
              </a:rPr>
              <a:t>补 </a:t>
            </a:r>
            <a:r>
              <a:rPr lang="en-US" altLang="zh-CN" dirty="0">
                <a:latin typeface="Comic Sans MS" pitchFamily="2" charset="0"/>
              </a:rPr>
              <a:t>= </a:t>
            </a:r>
            <a:r>
              <a:rPr lang="en-US" altLang="zh-CN" dirty="0" smtClean="0">
                <a:latin typeface="Comic Sans MS" pitchFamily="2" charset="0"/>
              </a:rPr>
              <a:t>[X]</a:t>
            </a:r>
            <a:r>
              <a:rPr lang="zh-CN" altLang="en-US" dirty="0">
                <a:latin typeface="Comic Sans MS" pitchFamily="2" charset="0"/>
              </a:rPr>
              <a:t>补 </a:t>
            </a:r>
            <a:r>
              <a:rPr lang="en-US" altLang="zh-CN" dirty="0">
                <a:latin typeface="Comic Sans MS" pitchFamily="2" charset="0"/>
              </a:rPr>
              <a:t>+ [Y] </a:t>
            </a:r>
            <a:r>
              <a:rPr lang="zh-CN" altLang="en-US" dirty="0">
                <a:latin typeface="Comic Sans MS" pitchFamily="2" charset="0"/>
              </a:rPr>
              <a:t>补  </a:t>
            </a:r>
            <a:r>
              <a:rPr lang="en-US" altLang="zh-CN" dirty="0">
                <a:latin typeface="Comic Sans MS" pitchFamily="2" charset="0"/>
              </a:rPr>
              <a:t>( MOD 2</a:t>
            </a:r>
            <a:r>
              <a:rPr lang="en-US" altLang="zh-CN" baseline="30000" dirty="0">
                <a:latin typeface="Comic Sans MS" pitchFamily="2" charset="0"/>
              </a:rPr>
              <a:t>n</a:t>
            </a:r>
            <a:r>
              <a:rPr lang="en-US" altLang="zh-CN" dirty="0">
                <a:latin typeface="Comic Sans MS" pitchFamily="2" charset="0"/>
              </a:rPr>
              <a:t> )</a:t>
            </a:r>
            <a:endParaRPr lang="en-US" altLang="zh-CN" dirty="0">
              <a:latin typeface="Comic Sans MS" pitchFamily="2" charset="0"/>
            </a:endParaRPr>
          </a:p>
          <a:p>
            <a:pPr lvl="1"/>
            <a:r>
              <a:rPr lang="en-US" altLang="zh-CN" dirty="0" smtClean="0">
                <a:latin typeface="Comic Sans MS" pitchFamily="2" charset="0"/>
              </a:rPr>
              <a:t>[X</a:t>
            </a:r>
            <a:r>
              <a:rPr lang="pt-BR" altLang="zh-CN" dirty="0" smtClean="0">
                <a:latin typeface="Comic Sans MS" pitchFamily="2" charset="0"/>
              </a:rPr>
              <a:t>–</a:t>
            </a:r>
            <a:r>
              <a:rPr lang="en-US" altLang="zh-CN" dirty="0">
                <a:latin typeface="Comic Sans MS" pitchFamily="2" charset="0"/>
              </a:rPr>
              <a:t>Y]</a:t>
            </a:r>
            <a:r>
              <a:rPr lang="zh-CN" altLang="en-US" dirty="0">
                <a:latin typeface="Comic Sans MS" pitchFamily="2" charset="0"/>
              </a:rPr>
              <a:t>补 </a:t>
            </a:r>
            <a:r>
              <a:rPr lang="en-US" altLang="zh-CN" dirty="0">
                <a:latin typeface="Comic Sans MS" pitchFamily="2" charset="0"/>
              </a:rPr>
              <a:t>= </a:t>
            </a:r>
            <a:r>
              <a:rPr lang="en-US" altLang="zh-CN" dirty="0" smtClean="0">
                <a:latin typeface="Comic Sans MS" pitchFamily="2" charset="0"/>
              </a:rPr>
              <a:t>[X]</a:t>
            </a:r>
            <a:r>
              <a:rPr lang="zh-CN" altLang="en-US" dirty="0">
                <a:latin typeface="Comic Sans MS" pitchFamily="2" charset="0"/>
              </a:rPr>
              <a:t>补 </a:t>
            </a:r>
            <a:r>
              <a:rPr lang="en-US" altLang="zh-CN" dirty="0">
                <a:latin typeface="Comic Sans MS" pitchFamily="2" charset="0"/>
              </a:rPr>
              <a:t>+ [</a:t>
            </a:r>
            <a:r>
              <a:rPr lang="pt-BR" altLang="zh-CN" dirty="0">
                <a:latin typeface="Comic Sans MS" pitchFamily="2" charset="0"/>
              </a:rPr>
              <a:t>–</a:t>
            </a:r>
            <a:r>
              <a:rPr lang="en-US" altLang="zh-CN" dirty="0">
                <a:latin typeface="Comic Sans MS" pitchFamily="2" charset="0"/>
              </a:rPr>
              <a:t>Y] </a:t>
            </a:r>
            <a:r>
              <a:rPr lang="zh-CN" altLang="en-US" dirty="0">
                <a:latin typeface="Comic Sans MS" pitchFamily="2" charset="0"/>
              </a:rPr>
              <a:t>补  </a:t>
            </a:r>
            <a:r>
              <a:rPr lang="en-US" altLang="zh-CN" dirty="0">
                <a:latin typeface="Comic Sans MS" pitchFamily="2" charset="0"/>
              </a:rPr>
              <a:t>( MOD 2</a:t>
            </a:r>
            <a:r>
              <a:rPr lang="en-US" altLang="zh-CN" baseline="30000" dirty="0">
                <a:latin typeface="Comic Sans MS" pitchFamily="2" charset="0"/>
              </a:rPr>
              <a:t>n</a:t>
            </a:r>
            <a:r>
              <a:rPr lang="en-US" altLang="zh-CN" dirty="0">
                <a:latin typeface="Comic Sans MS" pitchFamily="2" charset="0"/>
              </a:rPr>
              <a:t> )</a:t>
            </a:r>
            <a:endParaRPr lang="en-US" altLang="zh-CN" dirty="0" smtClean="0">
              <a:latin typeface="Comic Sans MS" pitchFamily="2" charset="0"/>
            </a:endParaRPr>
          </a:p>
          <a:p>
            <a:r>
              <a:rPr lang="zh-CN" altLang="en-US" sz="2000" dirty="0"/>
              <a:t>补码加减运算要点和运算部件</a:t>
            </a:r>
            <a:endParaRPr lang="zh-CN" altLang="en-US" sz="2000" dirty="0"/>
          </a:p>
          <a:p>
            <a:pPr lvl="1"/>
            <a:r>
              <a:rPr lang="zh-CN" altLang="en-US" dirty="0">
                <a:latin typeface="Comic Sans MS" pitchFamily="2" charset="0"/>
              </a:rPr>
              <a:t>加、减法运算统一采用加法来处理</a:t>
            </a:r>
            <a:endParaRPr lang="zh-CN" altLang="en-US" dirty="0">
              <a:latin typeface="Comic Sans MS" pitchFamily="2" charset="0"/>
            </a:endParaRPr>
          </a:p>
          <a:p>
            <a:pPr lvl="1"/>
            <a:r>
              <a:rPr lang="zh-CN" altLang="en-US" dirty="0">
                <a:latin typeface="Comic Sans MS" pitchFamily="2" charset="0"/>
              </a:rPr>
              <a:t>符号位（最高有效位</a:t>
            </a:r>
            <a:r>
              <a:rPr lang="en-US" altLang="zh-CN" dirty="0">
                <a:latin typeface="Comic Sans MS" pitchFamily="2" charset="0"/>
              </a:rPr>
              <a:t>MSB</a:t>
            </a:r>
            <a:r>
              <a:rPr lang="zh-CN" altLang="en-US" dirty="0" smtClean="0">
                <a:latin typeface="Comic Sans MS" pitchFamily="2" charset="0"/>
              </a:rPr>
              <a:t>）和</a:t>
            </a:r>
            <a:r>
              <a:rPr lang="zh-CN" altLang="en-US" dirty="0">
                <a:latin typeface="Comic Sans MS" pitchFamily="2" charset="0"/>
              </a:rPr>
              <a:t>数值位一起参与运算</a:t>
            </a:r>
            <a:endParaRPr lang="zh-CN" altLang="en-US" dirty="0">
              <a:latin typeface="Comic Sans MS" pitchFamily="2" charset="0"/>
            </a:endParaRPr>
          </a:p>
          <a:p>
            <a:pPr lvl="1"/>
            <a:r>
              <a:rPr lang="zh-CN" altLang="en-US" dirty="0">
                <a:latin typeface="Comic Sans MS" pitchFamily="2" charset="0"/>
              </a:rPr>
              <a:t>直接</a:t>
            </a:r>
            <a:r>
              <a:rPr lang="zh-CN" altLang="en-US" dirty="0" smtClean="0">
                <a:latin typeface="Comic Sans MS" pitchFamily="2" charset="0"/>
              </a:rPr>
              <a:t>用</a:t>
            </a:r>
            <a:r>
              <a:rPr lang="en-US" altLang="zh-CN" dirty="0" smtClean="0">
                <a:latin typeface="Comic Sans MS" pitchFamily="2" charset="0"/>
              </a:rPr>
              <a:t>ALU</a:t>
            </a:r>
            <a:r>
              <a:rPr lang="zh-CN" altLang="en-US" dirty="0">
                <a:latin typeface="Comic Sans MS" pitchFamily="2" charset="0"/>
              </a:rPr>
              <a:t>实现两个数的加运算（模运算系统）</a:t>
            </a:r>
            <a:endParaRPr lang="zh-CN" altLang="en-US" dirty="0">
              <a:latin typeface="Comic Sans MS" pitchFamily="2" charset="0"/>
            </a:endParaRPr>
          </a:p>
          <a:p>
            <a:pPr lvl="1"/>
            <a:r>
              <a:rPr lang="zh-CN" altLang="en-US" b="1" dirty="0">
                <a:latin typeface="Comic Sans MS" pitchFamily="2" charset="0"/>
              </a:rPr>
              <a:t> </a:t>
            </a:r>
            <a:r>
              <a:rPr lang="zh-CN" altLang="en-US" b="1" dirty="0" smtClean="0">
                <a:solidFill>
                  <a:srgbClr val="CC0000"/>
                </a:solidFill>
                <a:latin typeface="Comic Sans MS" pitchFamily="2" charset="0"/>
              </a:rPr>
              <a:t>问题</a:t>
            </a:r>
            <a:r>
              <a:rPr lang="zh-CN" altLang="en-US" b="1" dirty="0">
                <a:solidFill>
                  <a:srgbClr val="CC0000"/>
                </a:solidFill>
                <a:latin typeface="Comic Sans MS" pitchFamily="2" charset="0"/>
              </a:rPr>
              <a:t>：模是多少？</a:t>
            </a:r>
            <a:endParaRPr lang="zh-CN" altLang="en-US" b="1" dirty="0">
              <a:solidFill>
                <a:srgbClr val="CC0000"/>
              </a:solidFill>
              <a:latin typeface="Comic Sans MS" pitchFamily="2" charset="0"/>
            </a:endParaRPr>
          </a:p>
          <a:p>
            <a:pPr lvl="2"/>
            <a:r>
              <a:rPr lang="zh-CN" altLang="en-US" dirty="0">
                <a:latin typeface="Comic Sans MS" pitchFamily="2" charset="0"/>
              </a:rPr>
              <a:t>运算结果的高位丢弃，保留低</a:t>
            </a:r>
            <a:r>
              <a:rPr lang="en-US" altLang="zh-CN" dirty="0">
                <a:latin typeface="Comic Sans MS" pitchFamily="2" charset="0"/>
              </a:rPr>
              <a:t>n</a:t>
            </a:r>
            <a:r>
              <a:rPr lang="zh-CN" altLang="en-US" dirty="0">
                <a:latin typeface="Comic Sans MS" pitchFamily="2" charset="0"/>
              </a:rPr>
              <a:t>位，相当于对和数取模</a:t>
            </a:r>
            <a:r>
              <a:rPr lang="en-US" altLang="zh-CN" dirty="0">
                <a:latin typeface="Comic Sans MS" pitchFamily="2" charset="0"/>
              </a:rPr>
              <a:t>2</a:t>
            </a:r>
            <a:r>
              <a:rPr lang="en-US" altLang="zh-CN" baseline="30000" dirty="0">
                <a:latin typeface="Comic Sans MS" pitchFamily="2" charset="0"/>
              </a:rPr>
              <a:t>n</a:t>
            </a:r>
            <a:r>
              <a:rPr lang="en-US" altLang="zh-CN" dirty="0">
                <a:latin typeface="Comic Sans MS" pitchFamily="2" charset="0"/>
              </a:rPr>
              <a:t> </a:t>
            </a:r>
            <a:endParaRPr lang="en-US" altLang="zh-CN" dirty="0">
              <a:latin typeface="Comic Sans MS" pitchFamily="2" charset="0"/>
            </a:endParaRPr>
          </a:p>
          <a:p>
            <a:pPr lvl="2"/>
            <a:r>
              <a:rPr lang="zh-CN" altLang="en-US" dirty="0">
                <a:latin typeface="Comic Sans MS" pitchFamily="2" charset="0"/>
              </a:rPr>
              <a:t>实现减法的主要工作在于：求</a:t>
            </a:r>
            <a:r>
              <a:rPr lang="en-US" altLang="zh-CN" dirty="0">
                <a:latin typeface="Comic Sans MS" pitchFamily="2" charset="0"/>
              </a:rPr>
              <a:t>[</a:t>
            </a:r>
            <a:r>
              <a:rPr lang="pt-BR" altLang="zh-CN" dirty="0">
                <a:latin typeface="Comic Sans MS" pitchFamily="2" charset="0"/>
              </a:rPr>
              <a:t>–</a:t>
            </a:r>
            <a:r>
              <a:rPr lang="en-US" altLang="zh-CN" dirty="0">
                <a:latin typeface="Comic Sans MS" pitchFamily="2" charset="0"/>
              </a:rPr>
              <a:t>Y] </a:t>
            </a:r>
            <a:r>
              <a:rPr lang="zh-CN" altLang="en-US" baseline="-25000" dirty="0" smtClean="0">
                <a:latin typeface="Comic Sans MS" pitchFamily="2" charset="0"/>
              </a:rPr>
              <a:t>补</a:t>
            </a:r>
            <a:endParaRPr lang="zh-CN" altLang="en-US" baseline="-25000" dirty="0">
              <a:latin typeface="Comic Sans MS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680" y="63452"/>
            <a:ext cx="8229600" cy="774720"/>
          </a:xfrm>
        </p:spPr>
        <p:txBody>
          <a:bodyPr/>
          <a:lstStyle/>
          <a:p>
            <a:r>
              <a:rPr lang="en-US" altLang="zh-CN" dirty="0" smtClean="0">
                <a:latin typeface="Comic Sans MS" pitchFamily="2" charset="0"/>
              </a:rPr>
              <a:t>3.3 </a:t>
            </a:r>
            <a:r>
              <a:rPr lang="zh-CN" altLang="en-US" dirty="0" smtClean="0">
                <a:latin typeface="Comic Sans MS" pitchFamily="2" charset="0"/>
              </a:rPr>
              <a:t>定点运算</a:t>
            </a:r>
            <a:endParaRPr lang="zh-CN" altLang="en-US" dirty="0">
              <a:latin typeface="Comic Sans MS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66" y="804727"/>
            <a:ext cx="8805014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3.3.1 </a:t>
            </a:r>
            <a:r>
              <a:rPr lang="zh-CN" altLang="en-US" dirty="0" smtClean="0"/>
              <a:t>补码加减运算</a:t>
            </a:r>
            <a:endParaRPr lang="en-US" altLang="zh-CN" dirty="0" smtClean="0"/>
          </a:p>
          <a:p>
            <a:r>
              <a:rPr lang="zh-CN" altLang="en-US" dirty="0"/>
              <a:t>补码加</a:t>
            </a:r>
            <a:r>
              <a:rPr lang="en-US" altLang="zh-CN" dirty="0"/>
              <a:t>/</a:t>
            </a:r>
            <a:r>
              <a:rPr lang="zh-CN" altLang="en-US" dirty="0"/>
              <a:t>减运算与“溢出”判断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9748" y="1722617"/>
            <a:ext cx="9021564" cy="352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charset="2"/>
              <a:buChar char="p"/>
              <a:defRPr sz="2200" b="1" kern="1200">
                <a:solidFill>
                  <a:schemeClr val="tx1"/>
                </a:solidFill>
                <a:latin typeface="Comic Sans MS" pitchFamily="2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charset="2"/>
              <a:buChar char="n"/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charset="2"/>
              <a:buChar char="p"/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charset="2"/>
              <a:buChar char="Ø"/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charset="2"/>
              <a:buChar char="Ø"/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zh-CN" altLang="en-US" sz="2000" dirty="0" smtClean="0"/>
              <a:t>例</a:t>
            </a:r>
            <a:r>
              <a:rPr lang="en-US" altLang="zh-CN" sz="2000" dirty="0" smtClean="0"/>
              <a:t>1:  -7 - 6  = -7 + (- 6) = +3	 -3 - 5 = - 3 + (- 5)  = - 8</a:t>
            </a:r>
            <a:endParaRPr lang="en-US" altLang="zh-CN" sz="20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128143" y="2633842"/>
            <a:ext cx="29816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 dirty="0">
                <a:latin typeface="Comic Sans MS" pitchFamily="2" charset="0"/>
                <a:ea typeface="宋体" charset="-122"/>
                <a:cs typeface="Arial" charset="0"/>
              </a:rPr>
              <a:t>1</a:t>
            </a:r>
            <a:endParaRPr lang="en-US" altLang="zh-CN" sz="2000" dirty="0">
              <a:latin typeface="Comic Sans MS" pitchFamily="2" charset="0"/>
              <a:ea typeface="宋体" charset="-122"/>
              <a:cs typeface="Arial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128143" y="3014842"/>
            <a:ext cx="29816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000">
                <a:latin typeface="Comic Sans MS" pitchFamily="2" charset="0"/>
                <a:ea typeface="宋体" charset="-122"/>
                <a:cs typeface="Arial" charset="0"/>
              </a:rPr>
              <a:t>1</a:t>
            </a:r>
            <a:endParaRPr lang="zh-CN" altLang="en-US" sz="2000">
              <a:latin typeface="Comic Sans MS" pitchFamily="2" charset="0"/>
              <a:ea typeface="宋体" charset="-122"/>
              <a:cs typeface="Arial" charset="0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366143" y="3014842"/>
            <a:ext cx="306175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000">
                <a:latin typeface="Comic Sans MS" pitchFamily="2" charset="0"/>
                <a:ea typeface="宋体" charset="-122"/>
                <a:cs typeface="Arial" charset="0"/>
              </a:rPr>
              <a:t>+</a:t>
            </a:r>
            <a:endParaRPr lang="zh-CN" altLang="en-US" sz="2000">
              <a:latin typeface="Comic Sans MS" pitchFamily="2" charset="0"/>
              <a:ea typeface="宋体" charset="-122"/>
              <a:cs typeface="Arial" charset="0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1386780" y="3319642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omic Sans MS" pitchFamily="2" charset="0"/>
            </a:endParaRPr>
          </a:p>
        </p:txBody>
      </p:sp>
      <p:sp>
        <p:nvSpPr>
          <p:cNvPr id="12" name="Rectangle 28"/>
          <p:cNvSpPr>
            <a:spLocks noChangeArrowheads="1"/>
          </p:cNvSpPr>
          <p:nvPr/>
        </p:nvSpPr>
        <p:spPr bwMode="auto">
          <a:xfrm>
            <a:off x="5404743" y="3014842"/>
            <a:ext cx="306175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000">
                <a:latin typeface="Comic Sans MS" pitchFamily="2" charset="0"/>
                <a:ea typeface="宋体" charset="-122"/>
                <a:cs typeface="Arial" charset="0"/>
              </a:rPr>
              <a:t>+</a:t>
            </a:r>
            <a:endParaRPr lang="zh-CN" altLang="en-US" sz="2000">
              <a:latin typeface="Comic Sans MS" pitchFamily="2" charset="0"/>
              <a:ea typeface="宋体" charset="-122"/>
              <a:cs typeface="Arial" charset="0"/>
            </a:endParaRPr>
          </a:p>
        </p:txBody>
      </p:sp>
      <p:sp>
        <p:nvSpPr>
          <p:cNvPr id="13" name="Line 29"/>
          <p:cNvSpPr>
            <a:spLocks noChangeShapeType="1"/>
          </p:cNvSpPr>
          <p:nvPr/>
        </p:nvSpPr>
        <p:spPr bwMode="auto">
          <a:xfrm>
            <a:off x="5425380" y="3319642"/>
            <a:ext cx="2730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omic Sans MS" pitchFamily="2" charset="0"/>
            </a:endParaRPr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128143" y="2252842"/>
            <a:ext cx="33983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>
                <a:latin typeface="Comic Sans MS" pitchFamily="2" charset="0"/>
                <a:ea typeface="宋体" charset="-122"/>
                <a:cs typeface="Arial" charset="0"/>
              </a:rPr>
              <a:t>0</a:t>
            </a:r>
            <a:endParaRPr lang="en-US" altLang="zh-CN" sz="2000">
              <a:latin typeface="Comic Sans MS" pitchFamily="2" charset="0"/>
              <a:ea typeface="宋体" charset="-122"/>
              <a:cs typeface="Arial" charset="0"/>
            </a:endParaRPr>
          </a:p>
        </p:txBody>
      </p:sp>
      <p:sp>
        <p:nvSpPr>
          <p:cNvPr id="15" name="Line 39"/>
          <p:cNvSpPr>
            <a:spLocks noChangeShapeType="1"/>
          </p:cNvSpPr>
          <p:nvPr/>
        </p:nvSpPr>
        <p:spPr bwMode="auto">
          <a:xfrm flipH="1" flipV="1">
            <a:off x="2364680" y="2475092"/>
            <a:ext cx="3937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omic Sans MS" pitchFamily="2" charset="0"/>
            </a:endParaRPr>
          </a:p>
        </p:txBody>
      </p:sp>
      <p:sp>
        <p:nvSpPr>
          <p:cNvPr id="16" name="Line 41"/>
          <p:cNvSpPr>
            <a:spLocks noChangeShapeType="1"/>
          </p:cNvSpPr>
          <p:nvPr/>
        </p:nvSpPr>
        <p:spPr bwMode="auto">
          <a:xfrm flipH="1" flipV="1">
            <a:off x="1755080" y="2475092"/>
            <a:ext cx="3937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omic Sans MS" pitchFamily="2" charset="0"/>
            </a:endParaRPr>
          </a:p>
        </p:txBody>
      </p:sp>
      <p:sp>
        <p:nvSpPr>
          <p:cNvPr id="17" name="Rectangle 87"/>
          <p:cNvSpPr>
            <a:spLocks noChangeArrowheads="1"/>
          </p:cNvSpPr>
          <p:nvPr/>
        </p:nvSpPr>
        <p:spPr bwMode="auto">
          <a:xfrm>
            <a:off x="2720280" y="2649717"/>
            <a:ext cx="33983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>
                <a:latin typeface="Comic Sans MS" pitchFamily="2" charset="0"/>
                <a:ea typeface="宋体" charset="-122"/>
                <a:cs typeface="Arial" charset="0"/>
              </a:rPr>
              <a:t>0</a:t>
            </a:r>
            <a:endParaRPr lang="en-US" altLang="zh-CN" sz="2000">
              <a:latin typeface="Comic Sans MS" pitchFamily="2" charset="0"/>
              <a:ea typeface="宋体" charset="-122"/>
              <a:cs typeface="Arial" charset="0"/>
            </a:endParaRPr>
          </a:p>
        </p:txBody>
      </p:sp>
      <p:sp>
        <p:nvSpPr>
          <p:cNvPr id="18" name="Rectangle 88"/>
          <p:cNvSpPr>
            <a:spLocks noChangeArrowheads="1"/>
          </p:cNvSpPr>
          <p:nvPr/>
        </p:nvSpPr>
        <p:spPr bwMode="auto">
          <a:xfrm>
            <a:off x="3312418" y="2660829"/>
            <a:ext cx="33983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>
                <a:latin typeface="Comic Sans MS" pitchFamily="2" charset="0"/>
                <a:ea typeface="宋体" charset="-122"/>
                <a:cs typeface="Arial" charset="0"/>
              </a:rPr>
              <a:t>0</a:t>
            </a:r>
            <a:endParaRPr lang="en-US" altLang="zh-CN" sz="2000">
              <a:latin typeface="Comic Sans MS" pitchFamily="2" charset="0"/>
              <a:ea typeface="宋体" charset="-122"/>
              <a:cs typeface="Arial" charset="0"/>
            </a:endParaRPr>
          </a:p>
        </p:txBody>
      </p:sp>
      <p:sp>
        <p:nvSpPr>
          <p:cNvPr id="19" name="Rectangle 89"/>
          <p:cNvSpPr>
            <a:spLocks noChangeArrowheads="1"/>
          </p:cNvSpPr>
          <p:nvPr/>
        </p:nvSpPr>
        <p:spPr bwMode="auto">
          <a:xfrm>
            <a:off x="3307655" y="3008492"/>
            <a:ext cx="29816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000">
                <a:latin typeface="Comic Sans MS" pitchFamily="2" charset="0"/>
                <a:ea typeface="宋体" charset="-122"/>
                <a:cs typeface="Arial" charset="0"/>
              </a:rPr>
              <a:t>1</a:t>
            </a:r>
            <a:endParaRPr lang="zh-CN" altLang="en-US" sz="2000">
              <a:latin typeface="Comic Sans MS" pitchFamily="2" charset="0"/>
              <a:ea typeface="宋体" charset="-122"/>
              <a:cs typeface="Arial" charset="0"/>
            </a:endParaRPr>
          </a:p>
        </p:txBody>
      </p:sp>
      <p:sp>
        <p:nvSpPr>
          <p:cNvPr id="20" name="Rectangle 90"/>
          <p:cNvSpPr>
            <a:spLocks noChangeArrowheads="1"/>
          </p:cNvSpPr>
          <p:nvPr/>
        </p:nvSpPr>
        <p:spPr bwMode="auto">
          <a:xfrm>
            <a:off x="3936305" y="2651304"/>
            <a:ext cx="29816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000">
                <a:latin typeface="Comic Sans MS" pitchFamily="2" charset="0"/>
                <a:ea typeface="宋体" charset="-122"/>
                <a:cs typeface="Arial" charset="0"/>
              </a:rPr>
              <a:t>1</a:t>
            </a:r>
            <a:endParaRPr lang="zh-CN" altLang="en-US" sz="2000">
              <a:latin typeface="Comic Sans MS" pitchFamily="2" charset="0"/>
              <a:ea typeface="宋体" charset="-122"/>
              <a:cs typeface="Arial" charset="0"/>
            </a:endParaRPr>
          </a:p>
        </p:txBody>
      </p:sp>
      <p:sp>
        <p:nvSpPr>
          <p:cNvPr id="21" name="Rectangle 91"/>
          <p:cNvSpPr>
            <a:spLocks noChangeArrowheads="1"/>
          </p:cNvSpPr>
          <p:nvPr/>
        </p:nvSpPr>
        <p:spPr bwMode="auto">
          <a:xfrm>
            <a:off x="3936305" y="3408542"/>
            <a:ext cx="29816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000">
                <a:latin typeface="Comic Sans MS" pitchFamily="2" charset="0"/>
                <a:ea typeface="宋体" charset="-122"/>
                <a:cs typeface="Arial" charset="0"/>
              </a:rPr>
              <a:t>1</a:t>
            </a:r>
            <a:endParaRPr lang="zh-CN" altLang="en-US" sz="2000">
              <a:latin typeface="Comic Sans MS" pitchFamily="2" charset="0"/>
              <a:ea typeface="宋体" charset="-122"/>
              <a:cs typeface="Arial" charset="0"/>
            </a:endParaRPr>
          </a:p>
        </p:txBody>
      </p:sp>
      <p:sp>
        <p:nvSpPr>
          <p:cNvPr id="22" name="Rectangle 92"/>
          <p:cNvSpPr>
            <a:spLocks noChangeArrowheads="1"/>
          </p:cNvSpPr>
          <p:nvPr/>
        </p:nvSpPr>
        <p:spPr bwMode="auto">
          <a:xfrm>
            <a:off x="6122293" y="3394254"/>
            <a:ext cx="29816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000">
                <a:latin typeface="Comic Sans MS" pitchFamily="2" charset="0"/>
                <a:ea typeface="宋体" charset="-122"/>
                <a:cs typeface="Arial" charset="0"/>
              </a:rPr>
              <a:t>1</a:t>
            </a:r>
            <a:endParaRPr lang="zh-CN" altLang="en-US" sz="2000">
              <a:latin typeface="Comic Sans MS" pitchFamily="2" charset="0"/>
              <a:ea typeface="宋体" charset="-122"/>
              <a:cs typeface="Arial" charset="0"/>
            </a:endParaRPr>
          </a:p>
        </p:txBody>
      </p:sp>
      <p:sp>
        <p:nvSpPr>
          <p:cNvPr id="23" name="Rectangle 93"/>
          <p:cNvSpPr>
            <a:spLocks noChangeArrowheads="1"/>
          </p:cNvSpPr>
          <p:nvPr/>
        </p:nvSpPr>
        <p:spPr bwMode="auto">
          <a:xfrm>
            <a:off x="6709668" y="3410129"/>
            <a:ext cx="33983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>
                <a:latin typeface="Comic Sans MS" pitchFamily="2" charset="0"/>
                <a:ea typeface="宋体" charset="-122"/>
                <a:cs typeface="Arial" charset="0"/>
              </a:rPr>
              <a:t>0</a:t>
            </a:r>
            <a:endParaRPr lang="en-US" altLang="zh-CN" sz="2000">
              <a:latin typeface="Comic Sans MS" pitchFamily="2" charset="0"/>
              <a:ea typeface="宋体" charset="-122"/>
              <a:cs typeface="Arial" charset="0"/>
            </a:endParaRPr>
          </a:p>
        </p:txBody>
      </p:sp>
      <p:sp>
        <p:nvSpPr>
          <p:cNvPr id="24" name="Rectangle 94"/>
          <p:cNvSpPr>
            <a:spLocks noChangeArrowheads="1"/>
          </p:cNvSpPr>
          <p:nvPr/>
        </p:nvSpPr>
        <p:spPr bwMode="auto">
          <a:xfrm>
            <a:off x="7282755" y="3426004"/>
            <a:ext cx="33983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>
                <a:latin typeface="Comic Sans MS" pitchFamily="2" charset="0"/>
                <a:ea typeface="宋体" charset="-122"/>
                <a:cs typeface="Arial" charset="0"/>
              </a:rPr>
              <a:t>0</a:t>
            </a:r>
            <a:endParaRPr lang="en-US" altLang="zh-CN" sz="2000">
              <a:latin typeface="Comic Sans MS" pitchFamily="2" charset="0"/>
              <a:ea typeface="宋体" charset="-122"/>
              <a:cs typeface="Arial" charset="0"/>
            </a:endParaRPr>
          </a:p>
        </p:txBody>
      </p:sp>
      <p:sp>
        <p:nvSpPr>
          <p:cNvPr id="25" name="Rectangle 95"/>
          <p:cNvSpPr>
            <a:spLocks noChangeArrowheads="1"/>
          </p:cNvSpPr>
          <p:nvPr/>
        </p:nvSpPr>
        <p:spPr bwMode="auto">
          <a:xfrm>
            <a:off x="7284343" y="2970392"/>
            <a:ext cx="29816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000">
                <a:latin typeface="Comic Sans MS" pitchFamily="2" charset="0"/>
                <a:ea typeface="宋体" charset="-122"/>
                <a:cs typeface="Arial" charset="0"/>
              </a:rPr>
              <a:t>1</a:t>
            </a:r>
            <a:endParaRPr lang="zh-CN" altLang="en-US" sz="2000">
              <a:latin typeface="Comic Sans MS" pitchFamily="2" charset="0"/>
              <a:ea typeface="宋体" charset="-122"/>
              <a:cs typeface="Arial" charset="0"/>
            </a:endParaRPr>
          </a:p>
        </p:txBody>
      </p:sp>
      <p:sp>
        <p:nvSpPr>
          <p:cNvPr id="26" name="Rectangle 96"/>
          <p:cNvSpPr>
            <a:spLocks noChangeArrowheads="1"/>
          </p:cNvSpPr>
          <p:nvPr/>
        </p:nvSpPr>
        <p:spPr bwMode="auto">
          <a:xfrm>
            <a:off x="7914580" y="3000554"/>
            <a:ext cx="29816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000">
                <a:latin typeface="Comic Sans MS" pitchFamily="2" charset="0"/>
                <a:ea typeface="宋体" charset="-122"/>
                <a:cs typeface="Arial" charset="0"/>
              </a:rPr>
              <a:t>1</a:t>
            </a:r>
            <a:endParaRPr lang="zh-CN" altLang="en-US" sz="2000">
              <a:latin typeface="Comic Sans MS" pitchFamily="2" charset="0"/>
              <a:ea typeface="宋体" charset="-122"/>
              <a:cs typeface="Arial" charset="0"/>
            </a:endParaRPr>
          </a:p>
        </p:txBody>
      </p:sp>
      <p:sp>
        <p:nvSpPr>
          <p:cNvPr id="27" name="Rectangle 97"/>
          <p:cNvSpPr>
            <a:spLocks noChangeArrowheads="1"/>
          </p:cNvSpPr>
          <p:nvPr/>
        </p:nvSpPr>
        <p:spPr bwMode="auto">
          <a:xfrm>
            <a:off x="7916168" y="2659242"/>
            <a:ext cx="29816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000">
                <a:latin typeface="Comic Sans MS" pitchFamily="2" charset="0"/>
                <a:ea typeface="宋体" charset="-122"/>
                <a:cs typeface="Arial" charset="0"/>
              </a:rPr>
              <a:t>1</a:t>
            </a:r>
            <a:endParaRPr lang="zh-CN" altLang="en-US" sz="2000">
              <a:latin typeface="Comic Sans MS" pitchFamily="2" charset="0"/>
              <a:ea typeface="宋体" charset="-122"/>
              <a:cs typeface="Arial" charset="0"/>
            </a:endParaRPr>
          </a:p>
        </p:txBody>
      </p:sp>
      <p:sp>
        <p:nvSpPr>
          <p:cNvPr id="28" name="Rectangle 98"/>
          <p:cNvSpPr>
            <a:spLocks noChangeArrowheads="1"/>
          </p:cNvSpPr>
          <p:nvPr/>
        </p:nvSpPr>
        <p:spPr bwMode="auto">
          <a:xfrm>
            <a:off x="7274818" y="2660829"/>
            <a:ext cx="33983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>
                <a:latin typeface="Comic Sans MS" pitchFamily="2" charset="0"/>
                <a:ea typeface="宋体" charset="-122"/>
                <a:cs typeface="Arial" charset="0"/>
              </a:rPr>
              <a:t>0</a:t>
            </a:r>
            <a:endParaRPr lang="en-US" altLang="zh-CN" sz="2000">
              <a:latin typeface="Comic Sans MS" pitchFamily="2" charset="0"/>
              <a:ea typeface="宋体" charset="-122"/>
              <a:cs typeface="Arial" charset="0"/>
            </a:endParaRPr>
          </a:p>
        </p:txBody>
      </p:sp>
      <p:sp>
        <p:nvSpPr>
          <p:cNvPr id="29" name="Rectangle 99"/>
          <p:cNvSpPr>
            <a:spLocks noChangeArrowheads="1"/>
          </p:cNvSpPr>
          <p:nvPr/>
        </p:nvSpPr>
        <p:spPr bwMode="auto">
          <a:xfrm>
            <a:off x="6123880" y="2970392"/>
            <a:ext cx="29816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000">
                <a:latin typeface="Comic Sans MS" pitchFamily="2" charset="0"/>
                <a:ea typeface="宋体" charset="-122"/>
                <a:cs typeface="Arial" charset="0"/>
              </a:rPr>
              <a:t>1</a:t>
            </a:r>
            <a:endParaRPr lang="zh-CN" altLang="en-US" sz="2000">
              <a:latin typeface="Comic Sans MS" pitchFamily="2" charset="0"/>
              <a:ea typeface="宋体" charset="-122"/>
              <a:cs typeface="Arial" charset="0"/>
            </a:endParaRPr>
          </a:p>
        </p:txBody>
      </p:sp>
      <p:grpSp>
        <p:nvGrpSpPr>
          <p:cNvPr id="30" name="Group 137"/>
          <p:cNvGrpSpPr/>
          <p:nvPr/>
        </p:nvGrpSpPr>
        <p:grpSpPr bwMode="auto">
          <a:xfrm>
            <a:off x="6662043" y="2324279"/>
            <a:ext cx="1277937" cy="849313"/>
            <a:chOff x="4075" y="797"/>
            <a:chExt cx="805" cy="535"/>
          </a:xfrm>
        </p:grpSpPr>
        <p:sp>
          <p:nvSpPr>
            <p:cNvPr id="31" name="Line 34"/>
            <p:cNvSpPr>
              <a:spLocks noChangeShapeType="1"/>
            </p:cNvSpPr>
            <p:nvPr/>
          </p:nvSpPr>
          <p:spPr bwMode="auto">
            <a:xfrm flipH="1" flipV="1">
              <a:off x="4248" y="892"/>
              <a:ext cx="248" cy="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Comic Sans MS" pitchFamily="2" charset="0"/>
              </a:endParaRPr>
            </a:p>
          </p:txBody>
        </p:sp>
        <p:sp>
          <p:nvSpPr>
            <p:cNvPr id="32" name="Line 37"/>
            <p:cNvSpPr>
              <a:spLocks noChangeShapeType="1"/>
            </p:cNvSpPr>
            <p:nvPr/>
          </p:nvSpPr>
          <p:spPr bwMode="auto">
            <a:xfrm flipH="1" flipV="1">
              <a:off x="4632" y="892"/>
              <a:ext cx="248" cy="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Comic Sans MS" pitchFamily="2" charset="0"/>
              </a:endParaRPr>
            </a:p>
          </p:txBody>
        </p:sp>
        <p:sp>
          <p:nvSpPr>
            <p:cNvPr id="33" name="Rectangle 100"/>
            <p:cNvSpPr>
              <a:spLocks noChangeArrowheads="1"/>
            </p:cNvSpPr>
            <p:nvPr/>
          </p:nvSpPr>
          <p:spPr bwMode="auto">
            <a:xfrm>
              <a:off x="4470" y="797"/>
              <a:ext cx="1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zh-CN" altLang="en-US" sz="2000">
                  <a:latin typeface="Comic Sans MS" pitchFamily="2" charset="0"/>
                  <a:ea typeface="宋体" charset="-122"/>
                  <a:cs typeface="Arial" charset="0"/>
                </a:rPr>
                <a:t>1</a:t>
              </a:r>
              <a:endParaRPr lang="zh-CN" altLang="en-US" sz="2000">
                <a:latin typeface="Comic Sans MS" pitchFamily="2" charset="0"/>
                <a:ea typeface="宋体" charset="-122"/>
                <a:cs typeface="Arial" charset="0"/>
              </a:endParaRPr>
            </a:p>
          </p:txBody>
        </p:sp>
        <p:sp>
          <p:nvSpPr>
            <p:cNvPr id="34" name="Rectangle 101"/>
            <p:cNvSpPr>
              <a:spLocks noChangeArrowheads="1"/>
            </p:cNvSpPr>
            <p:nvPr/>
          </p:nvSpPr>
          <p:spPr bwMode="auto">
            <a:xfrm>
              <a:off x="4075" y="798"/>
              <a:ext cx="1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zh-CN" altLang="en-US" sz="2000">
                  <a:latin typeface="Comic Sans MS" pitchFamily="2" charset="0"/>
                  <a:ea typeface="宋体" charset="-122"/>
                  <a:cs typeface="Arial" charset="0"/>
                </a:rPr>
                <a:t>1</a:t>
              </a:r>
              <a:endParaRPr lang="zh-CN" altLang="en-US" sz="2000">
                <a:latin typeface="Comic Sans MS" pitchFamily="2" charset="0"/>
                <a:ea typeface="宋体" charset="-122"/>
                <a:cs typeface="Arial" charset="0"/>
              </a:endParaRPr>
            </a:p>
          </p:txBody>
        </p:sp>
      </p:grpSp>
      <p:sp>
        <p:nvSpPr>
          <p:cNvPr id="35" name="Rectangle 103"/>
          <p:cNvSpPr>
            <a:spLocks noChangeArrowheads="1"/>
          </p:cNvSpPr>
          <p:nvPr/>
        </p:nvSpPr>
        <p:spPr bwMode="auto">
          <a:xfrm>
            <a:off x="1547118" y="2251254"/>
            <a:ext cx="29816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000">
                <a:latin typeface="Comic Sans MS" pitchFamily="2" charset="0"/>
                <a:ea typeface="宋体" charset="-122"/>
                <a:cs typeface="Arial" charset="0"/>
              </a:rPr>
              <a:t>1</a:t>
            </a:r>
            <a:endParaRPr lang="zh-CN" altLang="en-US" sz="2000">
              <a:latin typeface="Comic Sans MS" pitchFamily="2" charset="0"/>
              <a:ea typeface="宋体" charset="-122"/>
              <a:cs typeface="Arial" charset="0"/>
            </a:endParaRPr>
          </a:p>
        </p:txBody>
      </p:sp>
      <p:sp>
        <p:nvSpPr>
          <p:cNvPr id="36" name="Rectangle 104"/>
          <p:cNvSpPr>
            <a:spLocks noChangeArrowheads="1"/>
          </p:cNvSpPr>
          <p:nvPr/>
        </p:nvSpPr>
        <p:spPr bwMode="auto">
          <a:xfrm>
            <a:off x="2129730" y="3378379"/>
            <a:ext cx="33983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>
                <a:latin typeface="Comic Sans MS" pitchFamily="2" charset="0"/>
                <a:ea typeface="宋体" charset="-122"/>
                <a:cs typeface="Arial" charset="0"/>
              </a:rPr>
              <a:t>0</a:t>
            </a:r>
            <a:endParaRPr lang="en-US" altLang="zh-CN" sz="2000">
              <a:latin typeface="Comic Sans MS" pitchFamily="2" charset="0"/>
              <a:ea typeface="宋体" charset="-122"/>
              <a:cs typeface="Arial" charset="0"/>
            </a:endParaRPr>
          </a:p>
        </p:txBody>
      </p:sp>
      <p:sp>
        <p:nvSpPr>
          <p:cNvPr id="37" name="Rectangle 105"/>
          <p:cNvSpPr>
            <a:spLocks noChangeArrowheads="1"/>
          </p:cNvSpPr>
          <p:nvPr/>
        </p:nvSpPr>
        <p:spPr bwMode="auto">
          <a:xfrm>
            <a:off x="2717105" y="3394254"/>
            <a:ext cx="33983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000">
                <a:latin typeface="Comic Sans MS" pitchFamily="2" charset="0"/>
                <a:ea typeface="宋体" charset="-122"/>
                <a:cs typeface="Arial" charset="0"/>
              </a:rPr>
              <a:t>0</a:t>
            </a:r>
            <a:endParaRPr lang="zh-CN" altLang="en-US" sz="2000">
              <a:latin typeface="Comic Sans MS" pitchFamily="2" charset="0"/>
              <a:ea typeface="宋体" charset="-122"/>
              <a:cs typeface="Arial" charset="0"/>
            </a:endParaRPr>
          </a:p>
        </p:txBody>
      </p:sp>
      <p:sp>
        <p:nvSpPr>
          <p:cNvPr id="38" name="Rectangle 106"/>
          <p:cNvSpPr>
            <a:spLocks noChangeArrowheads="1"/>
          </p:cNvSpPr>
          <p:nvPr/>
        </p:nvSpPr>
        <p:spPr bwMode="auto">
          <a:xfrm>
            <a:off x="2718693" y="3024367"/>
            <a:ext cx="33983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000">
                <a:latin typeface="Comic Sans MS" pitchFamily="2" charset="0"/>
                <a:ea typeface="宋体" charset="-122"/>
                <a:cs typeface="Arial" charset="0"/>
              </a:rPr>
              <a:t>0</a:t>
            </a:r>
            <a:endParaRPr lang="zh-CN" altLang="en-US" sz="2000">
              <a:latin typeface="Comic Sans MS" pitchFamily="2" charset="0"/>
              <a:ea typeface="宋体" charset="-122"/>
              <a:cs typeface="Arial" charset="0"/>
            </a:endParaRPr>
          </a:p>
        </p:txBody>
      </p:sp>
      <p:sp>
        <p:nvSpPr>
          <p:cNvPr id="39" name="Rectangle 107"/>
          <p:cNvSpPr>
            <a:spLocks noChangeArrowheads="1"/>
          </p:cNvSpPr>
          <p:nvPr/>
        </p:nvSpPr>
        <p:spPr bwMode="auto">
          <a:xfrm>
            <a:off x="3318768" y="3395842"/>
            <a:ext cx="29816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>
                <a:latin typeface="Comic Sans MS" pitchFamily="2" charset="0"/>
                <a:ea typeface="宋体" charset="-122"/>
                <a:cs typeface="Arial" charset="0"/>
              </a:rPr>
              <a:t>1</a:t>
            </a:r>
            <a:endParaRPr lang="en-US" altLang="zh-CN" sz="2000">
              <a:latin typeface="Comic Sans MS" pitchFamily="2" charset="0"/>
              <a:ea typeface="宋体" charset="-122"/>
              <a:cs typeface="Arial" charset="0"/>
            </a:endParaRPr>
          </a:p>
        </p:txBody>
      </p:sp>
      <p:sp>
        <p:nvSpPr>
          <p:cNvPr id="40" name="Rectangle 108"/>
          <p:cNvSpPr>
            <a:spLocks noChangeArrowheads="1"/>
          </p:cNvSpPr>
          <p:nvPr/>
        </p:nvSpPr>
        <p:spPr bwMode="auto">
          <a:xfrm>
            <a:off x="3934718" y="2997379"/>
            <a:ext cx="33983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000">
                <a:latin typeface="Comic Sans MS" pitchFamily="2" charset="0"/>
                <a:ea typeface="宋体" charset="-122"/>
                <a:cs typeface="Arial" charset="0"/>
              </a:rPr>
              <a:t>0</a:t>
            </a:r>
            <a:endParaRPr lang="zh-CN" altLang="en-US" sz="2000">
              <a:latin typeface="Comic Sans MS" pitchFamily="2" charset="0"/>
              <a:ea typeface="宋体" charset="-122"/>
              <a:cs typeface="Arial" charset="0"/>
            </a:endParaRPr>
          </a:p>
        </p:txBody>
      </p:sp>
      <p:sp>
        <p:nvSpPr>
          <p:cNvPr id="41" name="Rectangle 109"/>
          <p:cNvSpPr>
            <a:spLocks noChangeArrowheads="1"/>
          </p:cNvSpPr>
          <p:nvPr/>
        </p:nvSpPr>
        <p:spPr bwMode="auto">
          <a:xfrm>
            <a:off x="7909818" y="3438704"/>
            <a:ext cx="33983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000">
                <a:latin typeface="Comic Sans MS" pitchFamily="2" charset="0"/>
                <a:ea typeface="宋体" charset="-122"/>
                <a:cs typeface="Arial" charset="0"/>
              </a:rPr>
              <a:t>0</a:t>
            </a:r>
            <a:endParaRPr lang="zh-CN" altLang="en-US" sz="2000">
              <a:latin typeface="Comic Sans MS" pitchFamily="2" charset="0"/>
              <a:ea typeface="宋体" charset="-122"/>
              <a:cs typeface="Arial" charset="0"/>
            </a:endParaRPr>
          </a:p>
        </p:txBody>
      </p:sp>
      <p:sp>
        <p:nvSpPr>
          <p:cNvPr id="42" name="Rectangle 110"/>
          <p:cNvSpPr>
            <a:spLocks noChangeArrowheads="1"/>
          </p:cNvSpPr>
          <p:nvPr/>
        </p:nvSpPr>
        <p:spPr bwMode="auto">
          <a:xfrm>
            <a:off x="6711255" y="2968804"/>
            <a:ext cx="33983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000">
                <a:latin typeface="Comic Sans MS" pitchFamily="2" charset="0"/>
                <a:ea typeface="宋体" charset="-122"/>
                <a:cs typeface="Arial" charset="0"/>
              </a:rPr>
              <a:t>0</a:t>
            </a:r>
            <a:endParaRPr lang="zh-CN" altLang="en-US" sz="2000">
              <a:latin typeface="Comic Sans MS" pitchFamily="2" charset="0"/>
              <a:ea typeface="宋体" charset="-122"/>
              <a:cs typeface="Arial" charset="0"/>
            </a:endParaRPr>
          </a:p>
        </p:txBody>
      </p:sp>
      <p:sp>
        <p:nvSpPr>
          <p:cNvPr id="43" name="Rectangle 111"/>
          <p:cNvSpPr>
            <a:spLocks noChangeArrowheads="1"/>
          </p:cNvSpPr>
          <p:nvPr/>
        </p:nvSpPr>
        <p:spPr bwMode="auto">
          <a:xfrm>
            <a:off x="6712843" y="2656067"/>
            <a:ext cx="29816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>
                <a:latin typeface="Comic Sans MS" pitchFamily="2" charset="0"/>
                <a:ea typeface="宋体" charset="-122"/>
                <a:cs typeface="Arial" charset="0"/>
              </a:rPr>
              <a:t>1</a:t>
            </a:r>
            <a:endParaRPr lang="en-US" altLang="zh-CN" sz="2000">
              <a:latin typeface="Comic Sans MS" pitchFamily="2" charset="0"/>
              <a:ea typeface="宋体" charset="-122"/>
              <a:cs typeface="Arial" charset="0"/>
            </a:endParaRPr>
          </a:p>
        </p:txBody>
      </p:sp>
      <p:sp>
        <p:nvSpPr>
          <p:cNvPr id="44" name="Rectangle 112"/>
          <p:cNvSpPr>
            <a:spLocks noChangeArrowheads="1"/>
          </p:cNvSpPr>
          <p:nvPr/>
        </p:nvSpPr>
        <p:spPr bwMode="auto">
          <a:xfrm>
            <a:off x="6142930" y="2657654"/>
            <a:ext cx="29816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>
                <a:latin typeface="Comic Sans MS" pitchFamily="2" charset="0"/>
                <a:ea typeface="宋体" charset="-122"/>
                <a:cs typeface="Arial" charset="0"/>
              </a:rPr>
              <a:t>1</a:t>
            </a:r>
            <a:endParaRPr lang="en-US" altLang="zh-CN" sz="2000">
              <a:latin typeface="Comic Sans MS" pitchFamily="2" charset="0"/>
              <a:ea typeface="宋体" charset="-122"/>
              <a:cs typeface="Arial" charset="0"/>
            </a:endParaRPr>
          </a:p>
        </p:txBody>
      </p:sp>
      <p:sp>
        <p:nvSpPr>
          <p:cNvPr id="45" name="Text Box 132"/>
          <p:cNvSpPr txBox="1">
            <a:spLocks noChangeArrowheads="1"/>
          </p:cNvSpPr>
          <p:nvPr/>
        </p:nvSpPr>
        <p:spPr bwMode="auto">
          <a:xfrm>
            <a:off x="1542355" y="2263954"/>
            <a:ext cx="944563" cy="40011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000">
              <a:latin typeface="Comic Sans MS" pitchFamily="2" charset="0"/>
              <a:ea typeface="宋体" charset="-122"/>
            </a:endParaRPr>
          </a:p>
        </p:txBody>
      </p:sp>
      <p:grpSp>
        <p:nvGrpSpPr>
          <p:cNvPr id="46" name="Group 138"/>
          <p:cNvGrpSpPr/>
          <p:nvPr/>
        </p:nvGrpSpPr>
        <p:grpSpPr bwMode="auto">
          <a:xfrm>
            <a:off x="5449193" y="2311579"/>
            <a:ext cx="1277937" cy="849313"/>
            <a:chOff x="4075" y="797"/>
            <a:chExt cx="805" cy="535"/>
          </a:xfrm>
        </p:grpSpPr>
        <p:sp>
          <p:nvSpPr>
            <p:cNvPr id="47" name="Line 139"/>
            <p:cNvSpPr>
              <a:spLocks noChangeShapeType="1"/>
            </p:cNvSpPr>
            <p:nvPr/>
          </p:nvSpPr>
          <p:spPr bwMode="auto">
            <a:xfrm flipH="1" flipV="1">
              <a:off x="4248" y="892"/>
              <a:ext cx="248" cy="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Comic Sans MS" pitchFamily="2" charset="0"/>
              </a:endParaRPr>
            </a:p>
          </p:txBody>
        </p:sp>
        <p:sp>
          <p:nvSpPr>
            <p:cNvPr id="48" name="Line 140"/>
            <p:cNvSpPr>
              <a:spLocks noChangeShapeType="1"/>
            </p:cNvSpPr>
            <p:nvPr/>
          </p:nvSpPr>
          <p:spPr bwMode="auto">
            <a:xfrm flipH="1" flipV="1">
              <a:off x="4632" y="892"/>
              <a:ext cx="248" cy="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Comic Sans MS" pitchFamily="2" charset="0"/>
              </a:endParaRPr>
            </a:p>
          </p:txBody>
        </p:sp>
        <p:sp>
          <p:nvSpPr>
            <p:cNvPr id="49" name="Rectangle 141"/>
            <p:cNvSpPr>
              <a:spLocks noChangeArrowheads="1"/>
            </p:cNvSpPr>
            <p:nvPr/>
          </p:nvSpPr>
          <p:spPr bwMode="auto">
            <a:xfrm>
              <a:off x="4470" y="797"/>
              <a:ext cx="1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zh-CN" altLang="en-US" sz="2000">
                  <a:latin typeface="Comic Sans MS" pitchFamily="2" charset="0"/>
                  <a:ea typeface="宋体" charset="-122"/>
                  <a:cs typeface="Arial" charset="0"/>
                </a:rPr>
                <a:t>1</a:t>
              </a:r>
              <a:endParaRPr lang="zh-CN" altLang="en-US" sz="2000">
                <a:latin typeface="Comic Sans MS" pitchFamily="2" charset="0"/>
                <a:ea typeface="宋体" charset="-122"/>
                <a:cs typeface="Arial" charset="0"/>
              </a:endParaRPr>
            </a:p>
          </p:txBody>
        </p:sp>
        <p:sp>
          <p:nvSpPr>
            <p:cNvPr id="50" name="Rectangle 142"/>
            <p:cNvSpPr>
              <a:spLocks noChangeArrowheads="1"/>
            </p:cNvSpPr>
            <p:nvPr/>
          </p:nvSpPr>
          <p:spPr bwMode="auto">
            <a:xfrm>
              <a:off x="4075" y="798"/>
              <a:ext cx="1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zh-CN" altLang="en-US" sz="2000">
                  <a:latin typeface="Comic Sans MS" pitchFamily="2" charset="0"/>
                  <a:ea typeface="宋体" charset="-122"/>
                  <a:cs typeface="Arial" charset="0"/>
                </a:rPr>
                <a:t>1</a:t>
              </a:r>
              <a:endParaRPr lang="zh-CN" altLang="en-US" sz="2000">
                <a:latin typeface="Comic Sans MS" pitchFamily="2" charset="0"/>
                <a:ea typeface="宋体" charset="-122"/>
                <a:cs typeface="Arial" charset="0"/>
              </a:endParaRPr>
            </a:p>
          </p:txBody>
        </p:sp>
      </p:grpSp>
      <p:sp>
        <p:nvSpPr>
          <p:cNvPr id="51" name="Rectangle 144"/>
          <p:cNvSpPr>
            <a:spLocks noChangeArrowheads="1"/>
          </p:cNvSpPr>
          <p:nvPr/>
        </p:nvSpPr>
        <p:spPr bwMode="auto">
          <a:xfrm>
            <a:off x="774005" y="4092337"/>
            <a:ext cx="811847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zh-CN" altLang="en-US" sz="2000" b="1" dirty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</a:rPr>
              <a:t>溢出现象：</a:t>
            </a:r>
            <a:r>
              <a:rPr kumimoji="1" lang="en-US" altLang="zh-CN" sz="2000" b="1" dirty="0">
                <a:solidFill>
                  <a:srgbClr val="3333FF"/>
                </a:solidFill>
                <a:latin typeface="Comic Sans MS" pitchFamily="2" charset="0"/>
                <a:ea typeface="微软雅黑" pitchFamily="34" charset="-122"/>
              </a:rPr>
              <a:t>(1) </a:t>
            </a:r>
            <a:r>
              <a:rPr kumimoji="1" lang="zh-CN" altLang="en-US" sz="2000" b="1" dirty="0">
                <a:solidFill>
                  <a:srgbClr val="3333FF"/>
                </a:solidFill>
                <a:latin typeface="Comic Sans MS" pitchFamily="2" charset="0"/>
                <a:ea typeface="微软雅黑" pitchFamily="34" charset="-122"/>
              </a:rPr>
              <a:t>最高位和次高位的进位不同</a:t>
            </a:r>
            <a:endParaRPr kumimoji="1" lang="en-US" altLang="zh-CN" sz="2000" b="1" dirty="0">
              <a:solidFill>
                <a:srgbClr val="3333FF"/>
              </a:solidFill>
              <a:latin typeface="Comic Sans MS" pitchFamily="2" charset="0"/>
              <a:ea typeface="微软雅黑" pitchFamily="34" charset="-122"/>
            </a:endParaRPr>
          </a:p>
          <a:p>
            <a:pPr>
              <a:lnSpc>
                <a:spcPct val="115000"/>
              </a:lnSpc>
            </a:pPr>
            <a:r>
              <a:rPr kumimoji="1" lang="en-US" altLang="zh-CN" sz="2000" b="1" dirty="0">
                <a:solidFill>
                  <a:srgbClr val="3333FF"/>
                </a:solidFill>
                <a:latin typeface="Comic Sans MS" pitchFamily="2" charset="0"/>
                <a:ea typeface="微软雅黑" pitchFamily="34" charset="-122"/>
              </a:rPr>
              <a:t>         </a:t>
            </a:r>
            <a:r>
              <a:rPr kumimoji="1" lang="en-US" altLang="zh-CN" sz="2000" b="1" dirty="0" smtClean="0">
                <a:solidFill>
                  <a:srgbClr val="3333FF"/>
                </a:solidFill>
                <a:latin typeface="Comic Sans MS" pitchFamily="2" charset="0"/>
                <a:ea typeface="微软雅黑" pitchFamily="34" charset="-122"/>
              </a:rPr>
              <a:t>   </a:t>
            </a:r>
            <a:r>
              <a:rPr kumimoji="1" lang="en-US" altLang="zh-CN" sz="2000" b="1" dirty="0">
                <a:solidFill>
                  <a:srgbClr val="3333FF"/>
                </a:solidFill>
                <a:latin typeface="Comic Sans MS" pitchFamily="2" charset="0"/>
                <a:ea typeface="微软雅黑" pitchFamily="34" charset="-122"/>
              </a:rPr>
              <a:t>(2) </a:t>
            </a:r>
            <a:r>
              <a:rPr lang="zh-CN" altLang="en-US" sz="2000" b="1" dirty="0">
                <a:solidFill>
                  <a:srgbClr val="3333FF"/>
                </a:solidFill>
                <a:latin typeface="Comic Sans MS" pitchFamily="2" charset="0"/>
                <a:ea typeface="微软雅黑" pitchFamily="34" charset="-122"/>
              </a:rPr>
              <a:t>和的符号位和加数的符号位不同</a:t>
            </a:r>
            <a:endParaRPr lang="zh-CN" altLang="en-US" sz="2000" b="1" dirty="0">
              <a:solidFill>
                <a:srgbClr val="3333FF"/>
              </a:solidFill>
              <a:latin typeface="Comic Sans MS" pitchFamily="2" charset="0"/>
              <a:ea typeface="微软雅黑" pitchFamily="34" charset="-122"/>
            </a:endParaRPr>
          </a:p>
        </p:txBody>
      </p:sp>
      <p:sp>
        <p:nvSpPr>
          <p:cNvPr id="52" name="Rectangle 145"/>
          <p:cNvSpPr>
            <a:spLocks noChangeArrowheads="1"/>
          </p:cNvSpPr>
          <p:nvPr/>
        </p:nvSpPr>
        <p:spPr bwMode="auto">
          <a:xfrm>
            <a:off x="2123380" y="2613204"/>
            <a:ext cx="377825" cy="10890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omic Sans MS" pitchFamily="2" charset="0"/>
            </a:endParaRPr>
          </a:p>
        </p:txBody>
      </p:sp>
      <p:sp>
        <p:nvSpPr>
          <p:cNvPr id="53" name="Text Box 147"/>
          <p:cNvSpPr txBox="1">
            <a:spLocks noChangeArrowheads="1"/>
          </p:cNvSpPr>
          <p:nvPr/>
        </p:nvSpPr>
        <p:spPr bwMode="auto">
          <a:xfrm>
            <a:off x="4294312" y="1700808"/>
            <a:ext cx="4937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CC0000"/>
                </a:solidFill>
                <a:latin typeface="Comic Sans MS" pitchFamily="2" charset="0"/>
                <a:ea typeface="宋体" charset="-122"/>
                <a:cs typeface="Arial" charset="0"/>
              </a:rPr>
              <a:t>X</a:t>
            </a:r>
            <a:endParaRPr lang="en-US" altLang="zh-CN" sz="2000" dirty="0">
              <a:solidFill>
                <a:srgbClr val="CC0000"/>
              </a:solidFill>
              <a:latin typeface="Comic Sans MS" pitchFamily="2" charset="0"/>
              <a:ea typeface="宋体" charset="-122"/>
              <a:cs typeface="Arial" charset="0"/>
            </a:endParaRPr>
          </a:p>
        </p:txBody>
      </p:sp>
      <p:sp>
        <p:nvSpPr>
          <p:cNvPr id="54" name="Text Box 148"/>
          <p:cNvSpPr txBox="1">
            <a:spLocks noChangeArrowheads="1"/>
          </p:cNvSpPr>
          <p:nvPr/>
        </p:nvSpPr>
        <p:spPr bwMode="auto">
          <a:xfrm>
            <a:off x="8544096" y="1734304"/>
            <a:ext cx="493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C0000"/>
                </a:solidFill>
                <a:latin typeface="Comic Sans MS" pitchFamily="2" charset="0"/>
                <a:ea typeface="宋体" charset="-122"/>
                <a:cs typeface="Arial" charset="0"/>
              </a:rPr>
              <a:t>√</a:t>
            </a:r>
            <a:endParaRPr lang="en-US" altLang="zh-CN" sz="2000" dirty="0">
              <a:solidFill>
                <a:srgbClr val="CC0000"/>
              </a:solidFill>
              <a:latin typeface="Comic Sans MS" pitchFamily="2" charset="0"/>
              <a:ea typeface="宋体" charset="-122"/>
              <a:cs typeface="Arial" charset="0"/>
            </a:endParaRPr>
          </a:p>
        </p:txBody>
      </p:sp>
      <p:sp>
        <p:nvSpPr>
          <p:cNvPr id="55" name="Rectangle 120"/>
          <p:cNvSpPr>
            <a:spLocks noChangeArrowheads="1"/>
          </p:cNvSpPr>
          <p:nvPr/>
        </p:nvSpPr>
        <p:spPr bwMode="auto">
          <a:xfrm>
            <a:off x="257909" y="2638777"/>
            <a:ext cx="1359544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ct val="25000"/>
              </a:spcBef>
              <a:buClr>
                <a:schemeClr val="accent1"/>
              </a:buClr>
              <a:buFont typeface="Wingdings" charset="2"/>
              <a:buNone/>
            </a:pPr>
            <a:r>
              <a:rPr kumimoji="1" lang="en-US" altLang="zh-CN" sz="2000" dirty="0" smtClean="0">
                <a:solidFill>
                  <a:srgbClr val="3D2EFC"/>
                </a:solidFill>
                <a:latin typeface="Comic Sans MS" pitchFamily="2" charset="0"/>
                <a:ea typeface="微软雅黑" pitchFamily="34" charset="-122"/>
                <a:cs typeface="Arial" charset="0"/>
              </a:rPr>
              <a:t>4</a:t>
            </a:r>
            <a:r>
              <a:rPr kumimoji="1" lang="zh-CN" altLang="en-US" sz="2000" dirty="0" smtClean="0">
                <a:solidFill>
                  <a:srgbClr val="3D2EFC"/>
                </a:solidFill>
                <a:latin typeface="Comic Sans MS" pitchFamily="2" charset="0"/>
                <a:ea typeface="微软雅黑" pitchFamily="34" charset="-122"/>
                <a:cs typeface="Arial" charset="0"/>
              </a:rPr>
              <a:t>位补码</a:t>
            </a:r>
            <a:endParaRPr kumimoji="1" lang="zh-CN" altLang="en-US" sz="2000" dirty="0">
              <a:latin typeface="Comic Sans MS" pitchFamily="2" charset="0"/>
              <a:ea typeface="微软雅黑" pitchFamily="34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1" grpId="0" build="allAtOnce"/>
      <p:bldP spid="52" grpId="0" animBg="1"/>
      <p:bldP spid="53" grpId="0"/>
      <p:bldP spid="5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81" y="93773"/>
            <a:ext cx="8229600" cy="774720"/>
          </a:xfrm>
        </p:spPr>
        <p:txBody>
          <a:bodyPr/>
          <a:lstStyle/>
          <a:p>
            <a:r>
              <a:rPr lang="en-US" altLang="zh-CN" dirty="0" smtClean="0">
                <a:latin typeface="Comic Sans MS" pitchFamily="2" charset="0"/>
              </a:rPr>
              <a:t>3.3 </a:t>
            </a:r>
            <a:r>
              <a:rPr lang="zh-CN" altLang="en-US" dirty="0" smtClean="0">
                <a:latin typeface="Comic Sans MS" pitchFamily="2" charset="0"/>
              </a:rPr>
              <a:t>定点运算</a:t>
            </a:r>
            <a:endParaRPr lang="zh-CN" altLang="en-US" dirty="0">
              <a:latin typeface="Comic Sans MS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66" y="868493"/>
            <a:ext cx="8805014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3.3.1 </a:t>
            </a:r>
            <a:r>
              <a:rPr lang="zh-CN" altLang="en-US" dirty="0" smtClean="0"/>
              <a:t>补码加减运算</a:t>
            </a:r>
            <a:endParaRPr lang="en-US" altLang="zh-CN" dirty="0" smtClean="0"/>
          </a:p>
          <a:p>
            <a:r>
              <a:rPr lang="zh-CN" altLang="en-US" dirty="0"/>
              <a:t>补码加</a:t>
            </a:r>
            <a:r>
              <a:rPr lang="en-US" altLang="zh-CN" dirty="0"/>
              <a:t>/</a:t>
            </a:r>
            <a:r>
              <a:rPr lang="zh-CN" altLang="en-US" dirty="0"/>
              <a:t>减运算与“溢出”判断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/>
          </a:p>
        </p:txBody>
      </p:sp>
      <p:sp>
        <p:nvSpPr>
          <p:cNvPr id="55" name="Rectangle 120"/>
          <p:cNvSpPr>
            <a:spLocks noChangeArrowheads="1"/>
          </p:cNvSpPr>
          <p:nvPr/>
        </p:nvSpPr>
        <p:spPr bwMode="auto">
          <a:xfrm>
            <a:off x="395536" y="1793501"/>
            <a:ext cx="8496944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ct val="25000"/>
              </a:spcBef>
              <a:buClr>
                <a:schemeClr val="accent1"/>
              </a:buClr>
              <a:buFont typeface="Wingdings" charset="2"/>
              <a:buNone/>
            </a:pPr>
            <a:r>
              <a:rPr kumimoji="1" lang="zh-CN" altLang="en-US" sz="2000" dirty="0" smtClean="0">
                <a:latin typeface="Comic Sans MS" pitchFamily="2" charset="0"/>
                <a:ea typeface="微软雅黑" pitchFamily="34" charset="-122"/>
                <a:cs typeface="Arial" charset="0"/>
              </a:rPr>
              <a:t>例</a:t>
            </a:r>
            <a:r>
              <a:rPr kumimoji="1" lang="en-US" altLang="zh-CN" sz="2000" dirty="0" smtClean="0">
                <a:latin typeface="Comic Sans MS" pitchFamily="2" charset="0"/>
                <a:ea typeface="微软雅黑" pitchFamily="34" charset="-122"/>
                <a:cs typeface="Arial" charset="0"/>
              </a:rPr>
              <a:t>2</a:t>
            </a:r>
            <a:r>
              <a:rPr kumimoji="1" lang="en-US" altLang="zh-CN" sz="2000" dirty="0">
                <a:latin typeface="Comic Sans MS" pitchFamily="2" charset="0"/>
                <a:ea typeface="微软雅黑" pitchFamily="34" charset="-122"/>
                <a:cs typeface="Arial" charset="0"/>
              </a:rPr>
              <a:t>: </a:t>
            </a:r>
            <a:r>
              <a:rPr kumimoji="1" lang="zh-CN" altLang="en-US" sz="2000" dirty="0">
                <a:solidFill>
                  <a:srgbClr val="3D2EFC"/>
                </a:solidFill>
                <a:latin typeface="Comic Sans MS" pitchFamily="2" charset="0"/>
                <a:ea typeface="微软雅黑" pitchFamily="34" charset="-122"/>
                <a:cs typeface="Arial" charset="0"/>
              </a:rPr>
              <a:t>用</a:t>
            </a:r>
            <a:r>
              <a:rPr kumimoji="1" lang="en-US" altLang="zh-CN" sz="2000" dirty="0">
                <a:solidFill>
                  <a:srgbClr val="3D2EFC"/>
                </a:solidFill>
                <a:latin typeface="Comic Sans MS" pitchFamily="2" charset="0"/>
                <a:ea typeface="微软雅黑" pitchFamily="34" charset="-122"/>
                <a:cs typeface="Arial" charset="0"/>
              </a:rPr>
              <a:t>8</a:t>
            </a:r>
            <a:r>
              <a:rPr kumimoji="1" lang="zh-CN" altLang="en-US" sz="2000" dirty="0">
                <a:solidFill>
                  <a:srgbClr val="3D2EFC"/>
                </a:solidFill>
                <a:latin typeface="Comic Sans MS" pitchFamily="2" charset="0"/>
                <a:ea typeface="微软雅黑" pitchFamily="34" charset="-122"/>
                <a:cs typeface="Arial" charset="0"/>
              </a:rPr>
              <a:t>位补码求 </a:t>
            </a:r>
            <a:r>
              <a:rPr kumimoji="1" lang="en-US" altLang="zh-CN" sz="2000" dirty="0">
                <a:solidFill>
                  <a:srgbClr val="3D2EFC"/>
                </a:solidFill>
                <a:latin typeface="Comic Sans MS" pitchFamily="2" charset="0"/>
                <a:ea typeface="微软雅黑" pitchFamily="34" charset="-122"/>
                <a:cs typeface="Arial" charset="0"/>
              </a:rPr>
              <a:t>107 </a:t>
            </a:r>
            <a:r>
              <a:rPr kumimoji="1" lang="zh-CN" altLang="en-US" sz="2000" dirty="0">
                <a:solidFill>
                  <a:srgbClr val="3D2EFC"/>
                </a:solidFill>
                <a:latin typeface="Comic Sans MS" pitchFamily="2" charset="0"/>
                <a:ea typeface="微软雅黑" pitchFamily="34" charset="-122"/>
                <a:cs typeface="Arial" charset="0"/>
              </a:rPr>
              <a:t>和 </a:t>
            </a:r>
            <a:r>
              <a:rPr kumimoji="1" lang="en-US" altLang="zh-CN" sz="2000" dirty="0">
                <a:solidFill>
                  <a:srgbClr val="3D2EFC"/>
                </a:solidFill>
                <a:latin typeface="Comic Sans MS" pitchFamily="2" charset="0"/>
                <a:ea typeface="微软雅黑" pitchFamily="34" charset="-122"/>
                <a:cs typeface="Arial" charset="0"/>
              </a:rPr>
              <a:t>46</a:t>
            </a:r>
            <a:r>
              <a:rPr kumimoji="1" lang="zh-CN" altLang="en-US" sz="2000" dirty="0">
                <a:solidFill>
                  <a:srgbClr val="3D2EFC"/>
                </a:solidFill>
                <a:latin typeface="Comic Sans MS" pitchFamily="2" charset="0"/>
                <a:ea typeface="微软雅黑" pitchFamily="34" charset="-122"/>
                <a:cs typeface="Arial" charset="0"/>
              </a:rPr>
              <a:t>的</a:t>
            </a:r>
            <a:r>
              <a:rPr kumimoji="1" lang="zh-CN" altLang="en-US" sz="2000" dirty="0" smtClean="0">
                <a:solidFill>
                  <a:srgbClr val="3D2EFC"/>
                </a:solidFill>
                <a:latin typeface="Comic Sans MS" pitchFamily="2" charset="0"/>
                <a:ea typeface="微软雅黑" pitchFamily="34" charset="-122"/>
                <a:cs typeface="Arial" charset="0"/>
              </a:rPr>
              <a:t>“和”，</a:t>
            </a:r>
            <a:r>
              <a:rPr kumimoji="1" lang="zh-CN" altLang="en-US" sz="2000" dirty="0" smtClean="0">
                <a:latin typeface="Comic Sans MS" pitchFamily="2" charset="0"/>
                <a:ea typeface="微软雅黑" pitchFamily="34" charset="-122"/>
                <a:cs typeface="Arial" charset="0"/>
              </a:rPr>
              <a:t>结果</a:t>
            </a:r>
            <a:r>
              <a:rPr kumimoji="1" lang="zh-CN" altLang="en-US" sz="2000" dirty="0">
                <a:latin typeface="Comic Sans MS" pitchFamily="2" charset="0"/>
                <a:ea typeface="微软雅黑" pitchFamily="34" charset="-122"/>
                <a:cs typeface="Arial" charset="0"/>
              </a:rPr>
              <a:t>错误</a:t>
            </a:r>
            <a:r>
              <a:rPr kumimoji="1" lang="en-US" altLang="zh-CN" sz="2000" dirty="0">
                <a:latin typeface="Comic Sans MS" pitchFamily="2" charset="0"/>
                <a:ea typeface="微软雅黑" pitchFamily="34" charset="-122"/>
                <a:cs typeface="Arial" charset="0"/>
              </a:rPr>
              <a:t>: 107 + 46 = -103.</a:t>
            </a:r>
            <a:endParaRPr kumimoji="1" lang="zh-CN" altLang="en-US" sz="2000" dirty="0">
              <a:latin typeface="Comic Sans MS" pitchFamily="2" charset="0"/>
              <a:ea typeface="微软雅黑" pitchFamily="34" charset="-122"/>
              <a:cs typeface="Arial" charset="0"/>
            </a:endParaRPr>
          </a:p>
        </p:txBody>
      </p:sp>
      <p:grpSp>
        <p:nvGrpSpPr>
          <p:cNvPr id="56" name="Group 149"/>
          <p:cNvGrpSpPr/>
          <p:nvPr/>
        </p:nvGrpSpPr>
        <p:grpSpPr bwMode="auto">
          <a:xfrm>
            <a:off x="2916237" y="2658553"/>
            <a:ext cx="3887786" cy="1457326"/>
            <a:chOff x="2939" y="2594"/>
            <a:chExt cx="2449" cy="918"/>
          </a:xfrm>
        </p:grpSpPr>
        <p:sp>
          <p:nvSpPr>
            <p:cNvPr id="66" name="Text Box 121"/>
            <p:cNvSpPr txBox="1">
              <a:spLocks noChangeArrowheads="1"/>
            </p:cNvSpPr>
            <p:nvPr/>
          </p:nvSpPr>
          <p:spPr bwMode="auto">
            <a:xfrm>
              <a:off x="3495" y="2775"/>
              <a:ext cx="1893" cy="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mic Sans MS" pitchFamily="2" charset="0"/>
                  <a:ea typeface="宋体" charset="-122"/>
                  <a:cs typeface="Arial" charset="0"/>
                </a:rPr>
                <a:t>107</a:t>
              </a:r>
              <a:r>
                <a:rPr lang="en-US" altLang="zh-CN" sz="2000" baseline="-25000" dirty="0">
                  <a:latin typeface="Comic Sans MS" pitchFamily="2" charset="0"/>
                  <a:ea typeface="宋体" charset="-122"/>
                  <a:cs typeface="Arial" charset="0"/>
                </a:rPr>
                <a:t>10</a:t>
              </a:r>
              <a:r>
                <a:rPr lang="en-US" altLang="zh-CN" sz="2000" dirty="0">
                  <a:latin typeface="Comic Sans MS" pitchFamily="2" charset="0"/>
                  <a:ea typeface="宋体" charset="-122"/>
                  <a:cs typeface="Arial" charset="0"/>
                </a:rPr>
                <a:t>= 0110 1011</a:t>
              </a:r>
              <a:r>
                <a:rPr lang="en-US" altLang="zh-CN" sz="2000" baseline="-25000" dirty="0">
                  <a:latin typeface="Comic Sans MS" pitchFamily="2" charset="0"/>
                  <a:ea typeface="宋体" charset="-122"/>
                  <a:cs typeface="Arial" charset="0"/>
                </a:rPr>
                <a:t>2</a:t>
              </a:r>
              <a:endParaRPr lang="en-US" altLang="zh-CN" sz="2000" baseline="-25000" dirty="0">
                <a:latin typeface="Comic Sans MS" pitchFamily="2" charset="0"/>
                <a:ea typeface="宋体" charset="-122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latin typeface="Comic Sans MS" pitchFamily="2" charset="0"/>
                  <a:ea typeface="宋体" charset="-122"/>
                  <a:cs typeface="Arial" charset="0"/>
                </a:rPr>
                <a:t>46</a:t>
              </a:r>
              <a:r>
                <a:rPr lang="en-US" altLang="zh-CN" sz="2000" baseline="-25000" dirty="0" smtClean="0">
                  <a:latin typeface="Comic Sans MS" pitchFamily="2" charset="0"/>
                  <a:ea typeface="宋体" charset="-122"/>
                  <a:cs typeface="Arial" charset="0"/>
                </a:rPr>
                <a:t>10  </a:t>
              </a:r>
              <a:r>
                <a:rPr lang="en-US" altLang="zh-CN" sz="2000" dirty="0">
                  <a:latin typeface="Comic Sans MS" pitchFamily="2" charset="0"/>
                  <a:ea typeface="宋体" charset="-122"/>
                  <a:cs typeface="Arial" charset="0"/>
                </a:rPr>
                <a:t>= 0010 1110</a:t>
              </a:r>
              <a:r>
                <a:rPr lang="en-US" altLang="zh-CN" sz="2000" baseline="-25000" dirty="0">
                  <a:latin typeface="Comic Sans MS" pitchFamily="2" charset="0"/>
                  <a:ea typeface="宋体" charset="-122"/>
                  <a:cs typeface="Arial" charset="0"/>
                </a:rPr>
                <a:t>2</a:t>
              </a:r>
              <a:endParaRPr lang="en-US" altLang="zh-CN" sz="2000" baseline="-25000" dirty="0">
                <a:latin typeface="Comic Sans MS" pitchFamily="2" charset="0"/>
                <a:ea typeface="宋体" charset="-122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endParaRPr lang="en-US" altLang="zh-CN" sz="2000" baseline="-25000" dirty="0">
                <a:latin typeface="Comic Sans MS" pitchFamily="2" charset="0"/>
                <a:ea typeface="宋体" charset="-122"/>
                <a:cs typeface="Arial" charset="0"/>
              </a:endParaRPr>
            </a:p>
          </p:txBody>
        </p:sp>
        <p:sp>
          <p:nvSpPr>
            <p:cNvPr id="67" name="Line 122"/>
            <p:cNvSpPr>
              <a:spLocks noChangeShapeType="1"/>
            </p:cNvSpPr>
            <p:nvPr/>
          </p:nvSpPr>
          <p:spPr bwMode="auto">
            <a:xfrm>
              <a:off x="3209" y="3260"/>
              <a:ext cx="1792" cy="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Comic Sans MS" pitchFamily="2" charset="0"/>
              </a:endParaRPr>
            </a:p>
          </p:txBody>
        </p:sp>
        <p:sp>
          <p:nvSpPr>
            <p:cNvPr id="68" name="Text Box 123"/>
            <p:cNvSpPr txBox="1">
              <a:spLocks noChangeArrowheads="1"/>
            </p:cNvSpPr>
            <p:nvPr/>
          </p:nvSpPr>
          <p:spPr bwMode="auto">
            <a:xfrm>
              <a:off x="3373" y="3252"/>
              <a:ext cx="188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mic Sans MS" pitchFamily="2" charset="0"/>
                  <a:ea typeface="宋体" charset="-122"/>
                  <a:cs typeface="Arial" charset="0"/>
                </a:rPr>
                <a:t>        </a:t>
              </a:r>
              <a:r>
                <a:rPr lang="en-US" altLang="zh-CN" sz="2000" dirty="0">
                  <a:latin typeface="Comic Sans MS" pitchFamily="2" charset="0"/>
                  <a:ea typeface="宋体" charset="-122"/>
                  <a:cs typeface="Arial" charset="0"/>
                </a:rPr>
                <a:t>0 1001 1001</a:t>
              </a:r>
              <a:endParaRPr lang="en-US" altLang="zh-CN" sz="2000" dirty="0">
                <a:latin typeface="Comic Sans MS" pitchFamily="2" charset="0"/>
                <a:ea typeface="宋体" charset="-122"/>
                <a:cs typeface="Arial" charset="0"/>
              </a:endParaRPr>
            </a:p>
          </p:txBody>
        </p:sp>
        <p:sp>
          <p:nvSpPr>
            <p:cNvPr id="69" name="Text Box 124"/>
            <p:cNvSpPr txBox="1">
              <a:spLocks noChangeArrowheads="1"/>
            </p:cNvSpPr>
            <p:nvPr/>
          </p:nvSpPr>
          <p:spPr bwMode="auto">
            <a:xfrm>
              <a:off x="2939" y="2594"/>
              <a:ext cx="238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mic Sans MS" pitchFamily="2" charset="0"/>
                  <a:ea typeface="宋体" charset="-122"/>
                </a:rPr>
                <a:t>                </a:t>
              </a:r>
              <a:r>
                <a:rPr lang="en-US" altLang="zh-CN" sz="2000" dirty="0">
                  <a:latin typeface="Comic Sans MS" pitchFamily="2" charset="0"/>
                  <a:ea typeface="宋体" charset="-122"/>
                  <a:cs typeface="Arial" charset="0"/>
                </a:rPr>
                <a:t>11  1 11</a:t>
              </a:r>
              <a:endParaRPr lang="en-US" altLang="zh-CN" sz="2000" dirty="0">
                <a:latin typeface="Comic Sans MS" pitchFamily="2" charset="0"/>
                <a:ea typeface="宋体" charset="-122"/>
                <a:cs typeface="Arial" charset="0"/>
              </a:endParaRPr>
            </a:p>
          </p:txBody>
        </p:sp>
      </p:grpSp>
      <p:grpSp>
        <p:nvGrpSpPr>
          <p:cNvPr id="58" name="Group 130"/>
          <p:cNvGrpSpPr/>
          <p:nvPr/>
        </p:nvGrpSpPr>
        <p:grpSpPr bwMode="auto">
          <a:xfrm>
            <a:off x="3548965" y="3735442"/>
            <a:ext cx="5545128" cy="995363"/>
            <a:chOff x="3081" y="3008"/>
            <a:chExt cx="3493" cy="627"/>
          </a:xfrm>
        </p:grpSpPr>
        <p:sp>
          <p:nvSpPr>
            <p:cNvPr id="63" name="Rectangle 127"/>
            <p:cNvSpPr>
              <a:spLocks noChangeArrowheads="1"/>
            </p:cNvSpPr>
            <p:nvPr/>
          </p:nvSpPr>
          <p:spPr bwMode="auto">
            <a:xfrm>
              <a:off x="3708" y="3008"/>
              <a:ext cx="183" cy="210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Comic Sans MS" pitchFamily="2" charset="0"/>
              </a:endParaRPr>
            </a:p>
          </p:txBody>
        </p:sp>
        <p:sp>
          <p:nvSpPr>
            <p:cNvPr id="64" name="Text Box 128"/>
            <p:cNvSpPr txBox="1">
              <a:spLocks noChangeArrowheads="1"/>
            </p:cNvSpPr>
            <p:nvPr/>
          </p:nvSpPr>
          <p:spPr bwMode="auto">
            <a:xfrm>
              <a:off x="3081" y="3383"/>
              <a:ext cx="349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3333FF"/>
                  </a:solidFill>
                  <a:latin typeface="Comic Sans MS" pitchFamily="2" charset="0"/>
                  <a:ea typeface="微软雅黑" pitchFamily="34" charset="-122"/>
                  <a:cs typeface="Arial" charset="0"/>
                </a:rPr>
                <a:t>溢出时，符号位的进位是真正的符号：</a:t>
              </a:r>
              <a:r>
                <a:rPr lang="en-US" altLang="zh-CN" sz="2000" dirty="0">
                  <a:solidFill>
                    <a:srgbClr val="3333FF"/>
                  </a:solidFill>
                  <a:latin typeface="Comic Sans MS" pitchFamily="2" charset="0"/>
                  <a:ea typeface="微软雅黑" pitchFamily="34" charset="-122"/>
                  <a:cs typeface="Arial" charset="0"/>
                </a:rPr>
                <a:t>+153</a:t>
              </a:r>
              <a:endParaRPr lang="en-US" altLang="zh-CN" sz="2000" dirty="0">
                <a:solidFill>
                  <a:srgbClr val="3333FF"/>
                </a:solidFill>
                <a:latin typeface="Comic Sans MS" pitchFamily="2" charset="0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65" name="Line 129"/>
            <p:cNvSpPr>
              <a:spLocks noChangeShapeType="1"/>
            </p:cNvSpPr>
            <p:nvPr/>
          </p:nvSpPr>
          <p:spPr bwMode="auto">
            <a:xfrm flipH="1" flipV="1">
              <a:off x="3859" y="3246"/>
              <a:ext cx="328" cy="155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Comic Sans MS" pitchFamily="2" charset="0"/>
              </a:endParaRPr>
            </a:p>
          </p:txBody>
        </p:sp>
      </p:grpSp>
      <p:sp>
        <p:nvSpPr>
          <p:cNvPr id="60" name="Text Box 152"/>
          <p:cNvSpPr txBox="1">
            <a:spLocks noChangeArrowheads="1"/>
          </p:cNvSpPr>
          <p:nvPr/>
        </p:nvSpPr>
        <p:spPr bwMode="auto">
          <a:xfrm>
            <a:off x="1235545" y="4885815"/>
            <a:ext cx="677609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dirty="0">
                <a:latin typeface="Comic Sans MS" pitchFamily="2" charset="0"/>
                <a:ea typeface="微软雅黑" pitchFamily="34" charset="-122"/>
              </a:rPr>
              <a:t>结果的值为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01 0011001</a:t>
            </a:r>
            <a:r>
              <a:rPr lang="zh-CN" altLang="en-US" sz="2000" dirty="0">
                <a:latin typeface="Comic Sans MS" pitchFamily="2" charset="0"/>
                <a:ea typeface="微软雅黑" pitchFamily="34" charset="-122"/>
              </a:rPr>
              <a:t>，左边第一位为真正的符号，数值部分进到了右边符号位上。</a:t>
            </a:r>
            <a:endParaRPr lang="zh-CN" altLang="en-US" sz="2000" dirty="0">
              <a:latin typeface="Comic Sans MS" pitchFamily="2" charset="0"/>
              <a:ea typeface="微软雅黑" pitchFamily="34" charset="-122"/>
            </a:endParaRPr>
          </a:p>
        </p:txBody>
      </p:sp>
      <p:sp>
        <p:nvSpPr>
          <p:cNvPr id="70" name="Rectangle 144"/>
          <p:cNvSpPr>
            <a:spLocks noChangeArrowheads="1"/>
          </p:cNvSpPr>
          <p:nvPr/>
        </p:nvSpPr>
        <p:spPr bwMode="auto">
          <a:xfrm>
            <a:off x="3141655" y="5687562"/>
            <a:ext cx="3514011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zh-CN" altLang="en-US" sz="2000" b="1" dirty="0" smtClean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</a:rPr>
              <a:t>可用变形补码来判断是否溢出</a:t>
            </a:r>
            <a:endParaRPr lang="zh-CN" altLang="en-US" sz="2000" dirty="0">
              <a:solidFill>
                <a:srgbClr val="3333FF"/>
              </a:solidFill>
              <a:latin typeface="Comic Sans MS" pitchFamily="2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allAtOnce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35237"/>
            <a:ext cx="8229600" cy="774720"/>
          </a:xfrm>
        </p:spPr>
        <p:txBody>
          <a:bodyPr/>
          <a:lstStyle/>
          <a:p>
            <a:r>
              <a:rPr lang="en-US" altLang="zh-CN" dirty="0" smtClean="0">
                <a:latin typeface="Comic Sans MS" pitchFamily="2" charset="0"/>
              </a:rPr>
              <a:t>3.3 </a:t>
            </a:r>
            <a:r>
              <a:rPr lang="zh-CN" altLang="en-US" dirty="0" smtClean="0">
                <a:latin typeface="Comic Sans MS" pitchFamily="2" charset="0"/>
              </a:rPr>
              <a:t>定点运算</a:t>
            </a:r>
            <a:endParaRPr lang="zh-CN" altLang="en-US" dirty="0">
              <a:latin typeface="Comic Sans MS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6230" y="749778"/>
            <a:ext cx="8805014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3.3.1 </a:t>
            </a:r>
            <a:r>
              <a:rPr lang="zh-CN" altLang="en-US" dirty="0" smtClean="0"/>
              <a:t>补码加减运算</a:t>
            </a:r>
            <a:endParaRPr lang="en-US" altLang="zh-CN" dirty="0" smtClean="0"/>
          </a:p>
          <a:p>
            <a:r>
              <a:rPr lang="zh-CN" altLang="en-US" dirty="0"/>
              <a:t>补码加</a:t>
            </a:r>
            <a:r>
              <a:rPr lang="en-US" altLang="zh-CN" dirty="0"/>
              <a:t>/</a:t>
            </a:r>
            <a:r>
              <a:rPr lang="zh-CN" altLang="en-US" dirty="0"/>
              <a:t>减运算与“溢出”判断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/>
          </a:p>
        </p:txBody>
      </p:sp>
      <p:sp>
        <p:nvSpPr>
          <p:cNvPr id="55" name="Rectangle 120"/>
          <p:cNvSpPr>
            <a:spLocks noChangeArrowheads="1"/>
          </p:cNvSpPr>
          <p:nvPr/>
        </p:nvSpPr>
        <p:spPr bwMode="auto">
          <a:xfrm>
            <a:off x="755576" y="1793501"/>
            <a:ext cx="6545263" cy="8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ct val="25000"/>
              </a:spcBef>
              <a:buClr>
                <a:schemeClr val="accent1"/>
              </a:buClr>
              <a:buFont typeface="Wingdings" charset="2"/>
              <a:buNone/>
            </a:pPr>
            <a:r>
              <a:rPr kumimoji="1" lang="zh-CN" altLang="en-US" sz="2000" dirty="0" smtClean="0">
                <a:latin typeface="Comic Sans MS" pitchFamily="2" charset="0"/>
                <a:ea typeface="微软雅黑" pitchFamily="34" charset="-122"/>
                <a:cs typeface="Arial" charset="0"/>
              </a:rPr>
              <a:t>例</a:t>
            </a:r>
            <a:r>
              <a:rPr kumimoji="1" lang="en-US" altLang="zh-CN" sz="2000" dirty="0" smtClean="0">
                <a:latin typeface="Comic Sans MS" pitchFamily="2" charset="0"/>
                <a:ea typeface="微软雅黑" pitchFamily="34" charset="-122"/>
                <a:cs typeface="Arial" charset="0"/>
              </a:rPr>
              <a:t>2</a:t>
            </a:r>
            <a:r>
              <a:rPr kumimoji="1" lang="en-US" altLang="zh-CN" sz="2000" dirty="0">
                <a:latin typeface="Comic Sans MS" pitchFamily="2" charset="0"/>
                <a:ea typeface="微软雅黑" pitchFamily="34" charset="-122"/>
                <a:cs typeface="Arial" charset="0"/>
              </a:rPr>
              <a:t>: </a:t>
            </a:r>
            <a:r>
              <a:rPr kumimoji="1" lang="zh-CN" altLang="en-US" sz="2000" dirty="0">
                <a:solidFill>
                  <a:srgbClr val="3D2EFC"/>
                </a:solidFill>
                <a:latin typeface="Comic Sans MS" pitchFamily="2" charset="0"/>
                <a:ea typeface="微软雅黑" pitchFamily="34" charset="-122"/>
                <a:cs typeface="Arial" charset="0"/>
              </a:rPr>
              <a:t>用</a:t>
            </a:r>
            <a:r>
              <a:rPr kumimoji="1" lang="en-US" altLang="zh-CN" sz="2000" dirty="0">
                <a:solidFill>
                  <a:srgbClr val="3D2EFC"/>
                </a:solidFill>
                <a:latin typeface="Comic Sans MS" pitchFamily="2" charset="0"/>
                <a:ea typeface="微软雅黑" pitchFamily="34" charset="-122"/>
                <a:cs typeface="Arial" charset="0"/>
              </a:rPr>
              <a:t>8</a:t>
            </a:r>
            <a:r>
              <a:rPr kumimoji="1" lang="zh-CN" altLang="en-US" sz="2000" dirty="0">
                <a:solidFill>
                  <a:srgbClr val="3D2EFC"/>
                </a:solidFill>
                <a:latin typeface="Comic Sans MS" pitchFamily="2" charset="0"/>
                <a:ea typeface="微软雅黑" pitchFamily="34" charset="-122"/>
                <a:cs typeface="Arial" charset="0"/>
              </a:rPr>
              <a:t>位补码求 </a:t>
            </a:r>
            <a:r>
              <a:rPr kumimoji="1" lang="en-US" altLang="zh-CN" sz="2000" dirty="0">
                <a:solidFill>
                  <a:srgbClr val="3D2EFC"/>
                </a:solidFill>
                <a:latin typeface="Comic Sans MS" pitchFamily="2" charset="0"/>
                <a:ea typeface="微软雅黑" pitchFamily="34" charset="-122"/>
                <a:cs typeface="Arial" charset="0"/>
              </a:rPr>
              <a:t>107 </a:t>
            </a:r>
            <a:r>
              <a:rPr kumimoji="1" lang="zh-CN" altLang="en-US" sz="2000" dirty="0">
                <a:solidFill>
                  <a:srgbClr val="3D2EFC"/>
                </a:solidFill>
                <a:latin typeface="Comic Sans MS" pitchFamily="2" charset="0"/>
                <a:ea typeface="微软雅黑" pitchFamily="34" charset="-122"/>
                <a:cs typeface="Arial" charset="0"/>
              </a:rPr>
              <a:t>和 </a:t>
            </a:r>
            <a:r>
              <a:rPr kumimoji="1" lang="en-US" altLang="zh-CN" sz="2000" dirty="0">
                <a:solidFill>
                  <a:srgbClr val="3D2EFC"/>
                </a:solidFill>
                <a:latin typeface="Comic Sans MS" pitchFamily="2" charset="0"/>
                <a:ea typeface="微软雅黑" pitchFamily="34" charset="-122"/>
                <a:cs typeface="Arial" charset="0"/>
              </a:rPr>
              <a:t>46</a:t>
            </a:r>
            <a:r>
              <a:rPr kumimoji="1" lang="zh-CN" altLang="en-US" sz="2000" dirty="0">
                <a:solidFill>
                  <a:srgbClr val="3D2EFC"/>
                </a:solidFill>
                <a:latin typeface="Comic Sans MS" pitchFamily="2" charset="0"/>
                <a:ea typeface="微软雅黑" pitchFamily="34" charset="-122"/>
                <a:cs typeface="Arial" charset="0"/>
              </a:rPr>
              <a:t>的“和”</a:t>
            </a:r>
            <a:endParaRPr kumimoji="1" lang="zh-CN" altLang="en-US" sz="2000" dirty="0">
              <a:solidFill>
                <a:srgbClr val="3D2EFC"/>
              </a:solidFill>
              <a:latin typeface="Comic Sans MS" pitchFamily="2" charset="0"/>
              <a:ea typeface="微软雅黑" pitchFamily="34" charset="-122"/>
              <a:cs typeface="Arial" charset="0"/>
            </a:endParaRPr>
          </a:p>
          <a:p>
            <a:pPr>
              <a:lnSpc>
                <a:spcPct val="115000"/>
              </a:lnSpc>
              <a:spcBef>
                <a:spcPct val="25000"/>
              </a:spcBef>
            </a:pPr>
            <a:r>
              <a:rPr kumimoji="1" lang="zh-CN" altLang="en-US" sz="2000" dirty="0">
                <a:latin typeface="Comic Sans MS" pitchFamily="2" charset="0"/>
                <a:ea typeface="微软雅黑" pitchFamily="34" charset="-122"/>
                <a:cs typeface="Arial" charset="0"/>
              </a:rPr>
              <a:t>     结果错误</a:t>
            </a:r>
            <a:r>
              <a:rPr kumimoji="1" lang="en-US" altLang="zh-CN" sz="2000" dirty="0">
                <a:latin typeface="Comic Sans MS" pitchFamily="2" charset="0"/>
                <a:ea typeface="微软雅黑" pitchFamily="34" charset="-122"/>
                <a:cs typeface="Arial" charset="0"/>
              </a:rPr>
              <a:t>: 107 + 46 = -103.</a:t>
            </a:r>
            <a:endParaRPr kumimoji="1" lang="zh-CN" altLang="en-US" sz="2000" dirty="0">
              <a:latin typeface="Comic Sans MS" pitchFamily="2" charset="0"/>
              <a:ea typeface="微软雅黑" pitchFamily="34" charset="-122"/>
              <a:cs typeface="Arial" charset="0"/>
            </a:endParaRPr>
          </a:p>
        </p:txBody>
      </p:sp>
      <p:grpSp>
        <p:nvGrpSpPr>
          <p:cNvPr id="56" name="Group 149"/>
          <p:cNvGrpSpPr/>
          <p:nvPr/>
        </p:nvGrpSpPr>
        <p:grpSpPr bwMode="auto">
          <a:xfrm>
            <a:off x="3276046" y="2812772"/>
            <a:ext cx="3816348" cy="1389063"/>
            <a:chOff x="2900" y="2637"/>
            <a:chExt cx="2404" cy="875"/>
          </a:xfrm>
        </p:grpSpPr>
        <p:sp>
          <p:nvSpPr>
            <p:cNvPr id="66" name="Text Box 121"/>
            <p:cNvSpPr txBox="1">
              <a:spLocks noChangeArrowheads="1"/>
            </p:cNvSpPr>
            <p:nvPr/>
          </p:nvSpPr>
          <p:spPr bwMode="auto">
            <a:xfrm>
              <a:off x="3337" y="2775"/>
              <a:ext cx="1893" cy="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mic Sans MS" pitchFamily="2" charset="0"/>
                  <a:ea typeface="宋体" charset="-122"/>
                  <a:cs typeface="Arial" charset="0"/>
                </a:rPr>
                <a:t>107</a:t>
              </a:r>
              <a:r>
                <a:rPr lang="en-US" altLang="zh-CN" sz="2000" baseline="-25000" dirty="0">
                  <a:latin typeface="Comic Sans MS" pitchFamily="2" charset="0"/>
                  <a:ea typeface="宋体" charset="-122"/>
                  <a:cs typeface="Arial" charset="0"/>
                </a:rPr>
                <a:t>10</a:t>
              </a:r>
              <a:r>
                <a:rPr lang="en-US" altLang="zh-CN" sz="2000" dirty="0">
                  <a:latin typeface="Comic Sans MS" pitchFamily="2" charset="0"/>
                  <a:ea typeface="宋体" charset="-122"/>
                  <a:cs typeface="Arial" charset="0"/>
                </a:rPr>
                <a:t>= 0110 1011</a:t>
              </a:r>
              <a:r>
                <a:rPr lang="en-US" altLang="zh-CN" sz="2000" baseline="-25000" dirty="0">
                  <a:latin typeface="Comic Sans MS" pitchFamily="2" charset="0"/>
                  <a:ea typeface="宋体" charset="-122"/>
                  <a:cs typeface="Arial" charset="0"/>
                </a:rPr>
                <a:t>2</a:t>
              </a:r>
              <a:endParaRPr lang="en-US" altLang="zh-CN" sz="2000" baseline="-25000" dirty="0">
                <a:latin typeface="Comic Sans MS" pitchFamily="2" charset="0"/>
                <a:ea typeface="宋体" charset="-122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mic Sans MS" pitchFamily="2" charset="0"/>
                  <a:ea typeface="宋体" charset="-122"/>
                  <a:cs typeface="Arial" charset="0"/>
                </a:rPr>
                <a:t> 46</a:t>
              </a:r>
              <a:r>
                <a:rPr lang="en-US" altLang="zh-CN" sz="2000" baseline="-25000" dirty="0">
                  <a:latin typeface="Comic Sans MS" pitchFamily="2" charset="0"/>
                  <a:ea typeface="宋体" charset="-122"/>
                  <a:cs typeface="Arial" charset="0"/>
                </a:rPr>
                <a:t>10 </a:t>
              </a:r>
              <a:r>
                <a:rPr lang="en-US" altLang="zh-CN" sz="2000" dirty="0" smtClean="0">
                  <a:latin typeface="Comic Sans MS" pitchFamily="2" charset="0"/>
                  <a:ea typeface="宋体" charset="-122"/>
                  <a:cs typeface="Arial" charset="0"/>
                </a:rPr>
                <a:t>= </a:t>
              </a:r>
              <a:r>
                <a:rPr lang="en-US" altLang="zh-CN" sz="2000" dirty="0">
                  <a:latin typeface="Comic Sans MS" pitchFamily="2" charset="0"/>
                  <a:ea typeface="宋体" charset="-122"/>
                  <a:cs typeface="Arial" charset="0"/>
                </a:rPr>
                <a:t>0010 1110</a:t>
              </a:r>
              <a:r>
                <a:rPr lang="en-US" altLang="zh-CN" sz="2000" baseline="-25000" dirty="0">
                  <a:latin typeface="Comic Sans MS" pitchFamily="2" charset="0"/>
                  <a:ea typeface="宋体" charset="-122"/>
                  <a:cs typeface="Arial" charset="0"/>
                </a:rPr>
                <a:t>2</a:t>
              </a:r>
              <a:endParaRPr lang="en-US" altLang="zh-CN" sz="2000" baseline="-25000" dirty="0">
                <a:latin typeface="Comic Sans MS" pitchFamily="2" charset="0"/>
                <a:ea typeface="宋体" charset="-122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endParaRPr lang="en-US" altLang="zh-CN" sz="2000" baseline="-25000" dirty="0">
                <a:latin typeface="Comic Sans MS" pitchFamily="2" charset="0"/>
                <a:ea typeface="宋体" charset="-122"/>
                <a:cs typeface="Arial" charset="0"/>
              </a:endParaRPr>
            </a:p>
          </p:txBody>
        </p:sp>
        <p:sp>
          <p:nvSpPr>
            <p:cNvPr id="67" name="Line 122"/>
            <p:cNvSpPr>
              <a:spLocks noChangeShapeType="1"/>
            </p:cNvSpPr>
            <p:nvPr/>
          </p:nvSpPr>
          <p:spPr bwMode="auto">
            <a:xfrm>
              <a:off x="3209" y="3260"/>
              <a:ext cx="1792" cy="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Comic Sans MS" pitchFamily="2" charset="0"/>
              </a:endParaRPr>
            </a:p>
          </p:txBody>
        </p:sp>
        <p:sp>
          <p:nvSpPr>
            <p:cNvPr id="68" name="Text Box 123"/>
            <p:cNvSpPr txBox="1">
              <a:spLocks noChangeArrowheads="1"/>
            </p:cNvSpPr>
            <p:nvPr/>
          </p:nvSpPr>
          <p:spPr bwMode="auto">
            <a:xfrm>
              <a:off x="3548" y="3252"/>
              <a:ext cx="175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mic Sans MS" pitchFamily="2" charset="0"/>
                  <a:ea typeface="宋体" charset="-122"/>
                  <a:cs typeface="Arial" charset="0"/>
                </a:rPr>
                <a:t>     </a:t>
              </a:r>
              <a:r>
                <a:rPr lang="en-US" altLang="zh-CN" sz="2000" dirty="0" smtClean="0">
                  <a:latin typeface="Comic Sans MS" pitchFamily="2" charset="0"/>
                  <a:ea typeface="宋体" charset="-122"/>
                  <a:cs typeface="Arial" charset="0"/>
                </a:rPr>
                <a:t>0 10011001</a:t>
              </a:r>
              <a:endParaRPr lang="en-US" altLang="zh-CN" sz="2000" dirty="0">
                <a:latin typeface="Comic Sans MS" pitchFamily="2" charset="0"/>
                <a:ea typeface="宋体" charset="-122"/>
                <a:cs typeface="Arial" charset="0"/>
              </a:endParaRPr>
            </a:p>
          </p:txBody>
        </p:sp>
        <p:sp>
          <p:nvSpPr>
            <p:cNvPr id="69" name="Text Box 124"/>
            <p:cNvSpPr txBox="1">
              <a:spLocks noChangeArrowheads="1"/>
            </p:cNvSpPr>
            <p:nvPr/>
          </p:nvSpPr>
          <p:spPr bwMode="auto">
            <a:xfrm>
              <a:off x="2900" y="2637"/>
              <a:ext cx="22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mic Sans MS" pitchFamily="2" charset="0"/>
                  <a:ea typeface="宋体" charset="-122"/>
                </a:rPr>
                <a:t>                </a:t>
              </a:r>
              <a:r>
                <a:rPr lang="en-US" altLang="zh-CN" sz="2000" dirty="0">
                  <a:latin typeface="Comic Sans MS" pitchFamily="2" charset="0"/>
                  <a:ea typeface="宋体" charset="-122"/>
                  <a:cs typeface="Arial" charset="0"/>
                </a:rPr>
                <a:t>11  1 11</a:t>
              </a:r>
              <a:endParaRPr lang="en-US" altLang="zh-CN" sz="2000" dirty="0">
                <a:latin typeface="Comic Sans MS" pitchFamily="2" charset="0"/>
                <a:ea typeface="宋体" charset="-122"/>
                <a:cs typeface="Arial" charset="0"/>
              </a:endParaRPr>
            </a:p>
          </p:txBody>
        </p:sp>
      </p:grpSp>
      <p:grpSp>
        <p:nvGrpSpPr>
          <p:cNvPr id="58" name="Group 130"/>
          <p:cNvGrpSpPr/>
          <p:nvPr/>
        </p:nvGrpSpPr>
        <p:grpSpPr bwMode="auto">
          <a:xfrm>
            <a:off x="3890947" y="3826980"/>
            <a:ext cx="5545128" cy="995363"/>
            <a:chOff x="3081" y="3008"/>
            <a:chExt cx="3493" cy="627"/>
          </a:xfrm>
        </p:grpSpPr>
        <p:sp>
          <p:nvSpPr>
            <p:cNvPr id="63" name="Rectangle 127"/>
            <p:cNvSpPr>
              <a:spLocks noChangeArrowheads="1"/>
            </p:cNvSpPr>
            <p:nvPr/>
          </p:nvSpPr>
          <p:spPr bwMode="auto">
            <a:xfrm>
              <a:off x="3708" y="3008"/>
              <a:ext cx="183" cy="210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Comic Sans MS" pitchFamily="2" charset="0"/>
              </a:endParaRPr>
            </a:p>
          </p:txBody>
        </p:sp>
        <p:sp>
          <p:nvSpPr>
            <p:cNvPr id="64" name="Text Box 128"/>
            <p:cNvSpPr txBox="1">
              <a:spLocks noChangeArrowheads="1"/>
            </p:cNvSpPr>
            <p:nvPr/>
          </p:nvSpPr>
          <p:spPr bwMode="auto">
            <a:xfrm>
              <a:off x="3081" y="3383"/>
              <a:ext cx="349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3333FF"/>
                  </a:solidFill>
                  <a:latin typeface="Comic Sans MS" pitchFamily="2" charset="0"/>
                  <a:ea typeface="微软雅黑" pitchFamily="34" charset="-122"/>
                  <a:cs typeface="Arial" charset="0"/>
                </a:rPr>
                <a:t>溢出时，符号位的进位是真正的符号：</a:t>
              </a:r>
              <a:r>
                <a:rPr lang="en-US" altLang="zh-CN" sz="2000" dirty="0">
                  <a:solidFill>
                    <a:srgbClr val="3333FF"/>
                  </a:solidFill>
                  <a:latin typeface="Comic Sans MS" pitchFamily="2" charset="0"/>
                  <a:ea typeface="微软雅黑" pitchFamily="34" charset="-122"/>
                  <a:cs typeface="Arial" charset="0"/>
                </a:rPr>
                <a:t>+153</a:t>
              </a:r>
              <a:endParaRPr lang="en-US" altLang="zh-CN" sz="2000" dirty="0">
                <a:solidFill>
                  <a:srgbClr val="3333FF"/>
                </a:solidFill>
                <a:latin typeface="Comic Sans MS" pitchFamily="2" charset="0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65" name="Line 129"/>
            <p:cNvSpPr>
              <a:spLocks noChangeShapeType="1"/>
            </p:cNvSpPr>
            <p:nvPr/>
          </p:nvSpPr>
          <p:spPr bwMode="auto">
            <a:xfrm flipH="1" flipV="1">
              <a:off x="3859" y="3246"/>
              <a:ext cx="328" cy="155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Comic Sans MS" pitchFamily="2" charset="0"/>
              </a:endParaRPr>
            </a:p>
          </p:txBody>
        </p:sp>
      </p:grpSp>
      <p:sp>
        <p:nvSpPr>
          <p:cNvPr id="59" name="Text Box 151"/>
          <p:cNvSpPr txBox="1">
            <a:spLocks noChangeArrowheads="1"/>
          </p:cNvSpPr>
          <p:nvPr/>
        </p:nvSpPr>
        <p:spPr bwMode="auto">
          <a:xfrm>
            <a:off x="709048" y="4968232"/>
            <a:ext cx="73913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问题：若采用变形补码则结果怎样？有何好处？</a:t>
            </a:r>
            <a:endParaRPr lang="en-US" altLang="zh-CN" sz="2000" dirty="0">
              <a:solidFill>
                <a:srgbClr val="CC0000"/>
              </a:solidFill>
              <a:latin typeface="Comic Sans MS" pitchFamily="2" charset="0"/>
              <a:ea typeface="微软雅黑" pitchFamily="34" charset="-122"/>
            </a:endParaRPr>
          </a:p>
        </p:txBody>
      </p:sp>
      <p:sp>
        <p:nvSpPr>
          <p:cNvPr id="61" name="Text Box 153"/>
          <p:cNvSpPr txBox="1">
            <a:spLocks noChangeArrowheads="1"/>
          </p:cNvSpPr>
          <p:nvPr/>
        </p:nvSpPr>
        <p:spPr bwMode="auto">
          <a:xfrm>
            <a:off x="653560" y="2961180"/>
            <a:ext cx="298284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3333FF"/>
                </a:solidFill>
                <a:latin typeface="Comic Sans MS" pitchFamily="2" charset="0"/>
                <a:ea typeface="微软雅黑" pitchFamily="34" charset="-122"/>
              </a:rPr>
              <a:t>采用变形补码时的“溢出”判断条件</a:t>
            </a:r>
            <a:r>
              <a:rPr lang="zh-CN" altLang="en-US" sz="2000" dirty="0" smtClean="0">
                <a:solidFill>
                  <a:srgbClr val="3333FF"/>
                </a:solidFill>
                <a:latin typeface="Comic Sans MS" pitchFamily="2" charset="0"/>
                <a:ea typeface="微软雅黑" pitchFamily="34" charset="-122"/>
              </a:rPr>
              <a:t>：</a:t>
            </a:r>
            <a:endParaRPr lang="en-US" altLang="zh-CN" sz="2000" dirty="0" smtClean="0">
              <a:solidFill>
                <a:srgbClr val="3333FF"/>
              </a:solidFill>
              <a:latin typeface="Comic Sans MS" pitchFamily="2" charset="0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9900"/>
                </a:solidFill>
                <a:latin typeface="Comic Sans MS" pitchFamily="2" charset="0"/>
                <a:ea typeface="微软雅黑" pitchFamily="34" charset="-122"/>
              </a:rPr>
              <a:t>结果</a:t>
            </a:r>
            <a:r>
              <a:rPr lang="zh-CN" altLang="en-US" sz="2000" dirty="0">
                <a:solidFill>
                  <a:srgbClr val="009900"/>
                </a:solidFill>
                <a:latin typeface="Comic Sans MS" pitchFamily="2" charset="0"/>
                <a:ea typeface="微软雅黑" pitchFamily="34" charset="-122"/>
              </a:rPr>
              <a:t>的两个符号位不同</a:t>
            </a:r>
            <a:endParaRPr lang="zh-CN" altLang="en-US" sz="2000" dirty="0">
              <a:solidFill>
                <a:srgbClr val="009900"/>
              </a:solidFill>
              <a:latin typeface="Comic Sans MS" pitchFamily="2" charset="0"/>
              <a:ea typeface="微软雅黑" pitchFamily="34" charset="-122"/>
            </a:endParaRPr>
          </a:p>
        </p:txBody>
      </p:sp>
      <p:sp>
        <p:nvSpPr>
          <p:cNvPr id="62" name="Text Box 154"/>
          <p:cNvSpPr txBox="1">
            <a:spLocks noChangeArrowheads="1"/>
          </p:cNvSpPr>
          <p:nvPr/>
        </p:nvSpPr>
        <p:spPr bwMode="auto">
          <a:xfrm>
            <a:off x="713018" y="5478311"/>
            <a:ext cx="81074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采用变形补码时，可保留运算中间结果。从乘除运算过程可看出这点！</a:t>
            </a:r>
            <a:endParaRPr lang="zh-CN" altLang="en-US" sz="2000" dirty="0">
              <a:solidFill>
                <a:srgbClr val="CC0000"/>
              </a:solidFill>
              <a:latin typeface="Comic Sans MS" pitchFamily="2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96601"/>
            <a:ext cx="8229600" cy="774720"/>
          </a:xfrm>
        </p:spPr>
        <p:txBody>
          <a:bodyPr/>
          <a:lstStyle/>
          <a:p>
            <a:r>
              <a:rPr lang="en-US" altLang="zh-CN" dirty="0" smtClean="0">
                <a:latin typeface="Comic Sans MS" pitchFamily="2" charset="0"/>
              </a:rPr>
              <a:t>3.3 </a:t>
            </a:r>
            <a:r>
              <a:rPr lang="zh-CN" altLang="en-US" dirty="0" smtClean="0">
                <a:latin typeface="Comic Sans MS" pitchFamily="2" charset="0"/>
              </a:rPr>
              <a:t>定点运算</a:t>
            </a:r>
            <a:endParaRPr lang="zh-CN" altLang="en-US" dirty="0">
              <a:latin typeface="Comic Sans MS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71321"/>
            <a:ext cx="8805014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3.3.1 </a:t>
            </a:r>
            <a:r>
              <a:rPr lang="zh-CN" altLang="en-US" dirty="0" smtClean="0"/>
              <a:t>补码加减运算</a:t>
            </a:r>
            <a:endParaRPr lang="en-US" altLang="zh-CN" dirty="0" smtClean="0"/>
          </a:p>
          <a:p>
            <a:r>
              <a:rPr lang="zh-CN" altLang="en-US" dirty="0"/>
              <a:t>补码加</a:t>
            </a:r>
            <a:r>
              <a:rPr lang="en-US" altLang="zh-CN" dirty="0"/>
              <a:t>/</a:t>
            </a:r>
            <a:r>
              <a:rPr lang="zh-CN" altLang="en-US" dirty="0"/>
              <a:t>减</a:t>
            </a:r>
            <a:r>
              <a:rPr lang="zh-CN" altLang="en-US" dirty="0" smtClean="0"/>
              <a:t>运算 “溢出”判断</a:t>
            </a:r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/>
          </a:p>
        </p:txBody>
      </p:sp>
      <p:sp>
        <p:nvSpPr>
          <p:cNvPr id="20" name="Rectangle 126"/>
          <p:cNvSpPr>
            <a:spLocks noChangeArrowheads="1"/>
          </p:cNvSpPr>
          <p:nvPr/>
        </p:nvSpPr>
        <p:spPr bwMode="auto">
          <a:xfrm>
            <a:off x="685800" y="1916832"/>
            <a:ext cx="800100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2FED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Char char="u"/>
              <a:defRPr sz="2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100000"/>
              <a:buChar char="•"/>
              <a:defRPr sz="2000" b="1">
                <a:solidFill>
                  <a:srgbClr val="0000FF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buClr>
                <a:srgbClr val="CC3300"/>
              </a:buClr>
              <a:buFont typeface="Wingdings" charset="2"/>
              <a:buNone/>
            </a:pPr>
            <a:r>
              <a:rPr lang="zh-CN" altLang="en-US" sz="2000" dirty="0">
                <a:solidFill>
                  <a:srgbClr val="3333FF"/>
                </a:solidFill>
                <a:latin typeface="Comic Sans MS" pitchFamily="2" charset="0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rgbClr val="3333FF"/>
                </a:solidFill>
                <a:latin typeface="Comic Sans MS" pitchFamily="2" charset="0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</a:rPr>
              <a:t>有三种</a:t>
            </a:r>
            <a:r>
              <a:rPr lang="zh-CN" altLang="en-US" sz="2000" dirty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  <a:cs typeface="Arial" charset="0"/>
              </a:rPr>
              <a:t>“溢出”判断</a:t>
            </a:r>
            <a:r>
              <a:rPr lang="zh-CN" altLang="en-US" sz="2000" dirty="0" smtClean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  <a:cs typeface="Arial" charset="0"/>
              </a:rPr>
              <a:t>规则</a:t>
            </a:r>
            <a:r>
              <a:rPr lang="zh-CN" altLang="en-US" sz="2000" dirty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  <a:cs typeface="Arial" charset="0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  <a:cs typeface="Arial" charset="0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omic Sans MS" pitchFamily="2" charset="0"/>
              <a:ea typeface="微软雅黑" pitchFamily="34" charset="-122"/>
              <a:cs typeface="Arial" charset="0"/>
            </a:endParaRPr>
          </a:p>
          <a:p>
            <a:pPr>
              <a:buClr>
                <a:srgbClr val="CC3300"/>
              </a:buClr>
              <a:buFont typeface="Wingdings" charset="2"/>
              <a:buNone/>
            </a:pPr>
            <a:r>
              <a:rPr lang="en-US" altLang="zh-CN" sz="2000" dirty="0">
                <a:solidFill>
                  <a:srgbClr val="0000CC"/>
                </a:solidFill>
                <a:latin typeface="Comic Sans MS" pitchFamily="2" charset="0"/>
                <a:ea typeface="微软雅黑" pitchFamily="34" charset="-122"/>
                <a:cs typeface="Arial" charset="0"/>
              </a:rPr>
              <a:t>   </a:t>
            </a:r>
            <a:r>
              <a:rPr lang="en-US" altLang="zh-CN" sz="2000" dirty="0">
                <a:solidFill>
                  <a:srgbClr val="009900"/>
                </a:solidFill>
                <a:latin typeface="Comic Sans MS" pitchFamily="2" charset="0"/>
                <a:ea typeface="微软雅黑" pitchFamily="34" charset="-122"/>
                <a:cs typeface="Arial" charset="0"/>
              </a:rPr>
              <a:t>1.</a:t>
            </a:r>
            <a:r>
              <a:rPr lang="zh-CN" altLang="en-US" sz="2000" dirty="0">
                <a:solidFill>
                  <a:srgbClr val="009900"/>
                </a:solidFill>
                <a:latin typeface="Comic Sans MS" pitchFamily="2" charset="0"/>
                <a:ea typeface="微软雅黑" pitchFamily="34" charset="-122"/>
                <a:cs typeface="Arial" charset="0"/>
              </a:rPr>
              <a:t> 和的符号位和加数的符号位不同</a:t>
            </a:r>
            <a:endParaRPr lang="en-US" altLang="zh-CN" sz="2000" dirty="0">
              <a:solidFill>
                <a:srgbClr val="009900"/>
              </a:solidFill>
              <a:latin typeface="Comic Sans MS" pitchFamily="2" charset="0"/>
              <a:ea typeface="微软雅黑" pitchFamily="34" charset="-122"/>
              <a:cs typeface="Arial" charset="0"/>
            </a:endParaRPr>
          </a:p>
          <a:p>
            <a:pPr>
              <a:buClr>
                <a:srgbClr val="CC3300"/>
              </a:buClr>
              <a:buFont typeface="Wingdings" charset="2"/>
              <a:buNone/>
            </a:pPr>
            <a:r>
              <a:rPr lang="en-US" altLang="zh-CN" sz="2000" dirty="0">
                <a:solidFill>
                  <a:srgbClr val="009900"/>
                </a:solidFill>
                <a:latin typeface="Comic Sans MS" pitchFamily="2" charset="0"/>
                <a:ea typeface="微软雅黑" pitchFamily="34" charset="-122"/>
                <a:cs typeface="Arial" charset="0"/>
              </a:rPr>
              <a:t>   2. </a:t>
            </a:r>
            <a:r>
              <a:rPr lang="zh-CN" altLang="en-US" sz="2000" dirty="0">
                <a:solidFill>
                  <a:srgbClr val="009900"/>
                </a:solidFill>
                <a:latin typeface="Comic Sans MS" pitchFamily="2" charset="0"/>
                <a:ea typeface="微软雅黑" pitchFamily="34" charset="-122"/>
                <a:cs typeface="Arial" charset="0"/>
              </a:rPr>
              <a:t>最高位和次高位的进位</a:t>
            </a:r>
            <a:r>
              <a:rPr lang="zh-CN" altLang="en-US" sz="2000" dirty="0" smtClean="0">
                <a:solidFill>
                  <a:srgbClr val="009900"/>
                </a:solidFill>
                <a:latin typeface="Comic Sans MS" pitchFamily="2" charset="0"/>
                <a:ea typeface="微软雅黑" pitchFamily="34" charset="-122"/>
                <a:cs typeface="Arial" charset="0"/>
              </a:rPr>
              <a:t>不同</a:t>
            </a:r>
            <a:endParaRPr lang="en-US" altLang="zh-CN" sz="2000" dirty="0" smtClean="0">
              <a:solidFill>
                <a:srgbClr val="009900"/>
              </a:solidFill>
              <a:latin typeface="Comic Sans MS" pitchFamily="2" charset="0"/>
              <a:ea typeface="微软雅黑" pitchFamily="34" charset="-122"/>
              <a:cs typeface="Arial" charset="0"/>
            </a:endParaRPr>
          </a:p>
          <a:p>
            <a:pPr>
              <a:buClr>
                <a:srgbClr val="CC3300"/>
              </a:buClr>
              <a:buNone/>
            </a:pPr>
            <a:r>
              <a:rPr lang="en-US" altLang="zh-CN" sz="2000" dirty="0" smtClean="0">
                <a:solidFill>
                  <a:srgbClr val="009900"/>
                </a:solidFill>
                <a:latin typeface="Comic Sans MS" pitchFamily="2" charset="0"/>
                <a:ea typeface="微软雅黑" pitchFamily="34" charset="-122"/>
                <a:cs typeface="Arial" charset="0"/>
              </a:rPr>
              <a:t>   3. </a:t>
            </a:r>
            <a:r>
              <a:rPr lang="zh-CN" altLang="en-US" sz="2000" dirty="0" smtClean="0">
                <a:solidFill>
                  <a:srgbClr val="3333FF"/>
                </a:solidFill>
                <a:latin typeface="Comic Sans MS" pitchFamily="2" charset="0"/>
                <a:ea typeface="微软雅黑" pitchFamily="34" charset="-122"/>
              </a:rPr>
              <a:t>采用</a:t>
            </a:r>
            <a:r>
              <a:rPr lang="zh-CN" altLang="en-US" sz="2000" dirty="0">
                <a:solidFill>
                  <a:srgbClr val="3333FF"/>
                </a:solidFill>
                <a:latin typeface="Comic Sans MS" pitchFamily="2" charset="0"/>
                <a:ea typeface="微软雅黑" pitchFamily="34" charset="-122"/>
              </a:rPr>
              <a:t>变形补码时的“溢出”判断条件：</a:t>
            </a:r>
            <a:r>
              <a:rPr lang="zh-CN" altLang="en-US" sz="2000" dirty="0">
                <a:solidFill>
                  <a:srgbClr val="009900"/>
                </a:solidFill>
                <a:latin typeface="Comic Sans MS" pitchFamily="2" charset="0"/>
                <a:ea typeface="微软雅黑" pitchFamily="34" charset="-122"/>
              </a:rPr>
              <a:t>结果的两个符号位不同。</a:t>
            </a:r>
            <a:endParaRPr lang="zh-CN" altLang="en-US" sz="2000" dirty="0">
              <a:solidFill>
                <a:srgbClr val="009900"/>
              </a:solidFill>
              <a:latin typeface="Comic Sans MS" pitchFamily="2" charset="0"/>
              <a:ea typeface="微软雅黑" pitchFamily="34" charset="-122"/>
            </a:endParaRPr>
          </a:p>
          <a:p>
            <a:pPr>
              <a:buClr>
                <a:srgbClr val="CC3300"/>
              </a:buClr>
              <a:buFont typeface="Wingdings" charset="2"/>
              <a:buNone/>
            </a:pPr>
            <a:endParaRPr lang="en-US" altLang="zh-CN" sz="2000" dirty="0">
              <a:solidFill>
                <a:srgbClr val="009900"/>
              </a:solidFill>
              <a:latin typeface="Comic Sans MS" pitchFamily="2" charset="0"/>
              <a:ea typeface="微软雅黑" pitchFamily="34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663" y="41607"/>
            <a:ext cx="8229600" cy="774720"/>
          </a:xfrm>
        </p:spPr>
        <p:txBody>
          <a:bodyPr/>
          <a:lstStyle/>
          <a:p>
            <a:r>
              <a:rPr lang="en-US" altLang="zh-CN" dirty="0" smtClean="0">
                <a:latin typeface="Comic Sans MS" pitchFamily="2" charset="0"/>
              </a:rPr>
              <a:t>3.3 </a:t>
            </a:r>
            <a:r>
              <a:rPr lang="zh-CN" altLang="en-US" dirty="0" smtClean="0">
                <a:latin typeface="Comic Sans MS" pitchFamily="2" charset="0"/>
              </a:rPr>
              <a:t>定点运算</a:t>
            </a:r>
            <a:endParaRPr lang="zh-CN" altLang="en-US" dirty="0">
              <a:latin typeface="Comic Sans MS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16327"/>
            <a:ext cx="8805014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3.3.1 </a:t>
            </a:r>
            <a:r>
              <a:rPr lang="zh-CN" altLang="en-US" dirty="0" smtClean="0"/>
              <a:t>补码加减运算</a:t>
            </a:r>
            <a:endParaRPr lang="en-US" altLang="zh-CN" dirty="0" smtClean="0"/>
          </a:p>
          <a:p>
            <a:r>
              <a:rPr lang="en-US" altLang="zh-CN" dirty="0"/>
              <a:t>Overflow Detection </a:t>
            </a:r>
            <a:r>
              <a:rPr lang="en-US" altLang="zh-CN" dirty="0" smtClean="0"/>
              <a:t>Logic (</a:t>
            </a:r>
            <a:r>
              <a:rPr lang="zh-CN" altLang="en-US" dirty="0"/>
              <a:t>溢出判断逻辑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/>
          </a:p>
        </p:txBody>
      </p:sp>
      <p:grpSp>
        <p:nvGrpSpPr>
          <p:cNvPr id="20" name="Group 139"/>
          <p:cNvGrpSpPr/>
          <p:nvPr/>
        </p:nvGrpSpPr>
        <p:grpSpPr bwMode="auto">
          <a:xfrm>
            <a:off x="2395538" y="4914900"/>
            <a:ext cx="5129212" cy="920750"/>
            <a:chOff x="1509" y="3096"/>
            <a:chExt cx="3231" cy="580"/>
          </a:xfrm>
        </p:grpSpPr>
        <p:sp>
          <p:nvSpPr>
            <p:cNvPr id="21" name="Line 49"/>
            <p:cNvSpPr>
              <a:spLocks noChangeShapeType="1"/>
            </p:cNvSpPr>
            <p:nvPr/>
          </p:nvSpPr>
          <p:spPr bwMode="auto">
            <a:xfrm>
              <a:off x="1509" y="3673"/>
              <a:ext cx="138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omic Sans MS" pitchFamily="2" charset="0"/>
                <a:ea typeface="微软雅黑" pitchFamily="34" charset="-122"/>
              </a:endParaRPr>
            </a:p>
          </p:txBody>
        </p:sp>
        <p:sp>
          <p:nvSpPr>
            <p:cNvPr id="22" name="Line 50"/>
            <p:cNvSpPr>
              <a:spLocks noChangeShapeType="1"/>
            </p:cNvSpPr>
            <p:nvPr/>
          </p:nvSpPr>
          <p:spPr bwMode="auto">
            <a:xfrm>
              <a:off x="1510" y="3096"/>
              <a:ext cx="138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omic Sans MS" pitchFamily="2" charset="0"/>
                <a:ea typeface="微软雅黑" pitchFamily="34" charset="-122"/>
              </a:endParaRPr>
            </a:p>
          </p:txBody>
        </p:sp>
        <p:grpSp>
          <p:nvGrpSpPr>
            <p:cNvPr id="23" name="Group 60"/>
            <p:cNvGrpSpPr/>
            <p:nvPr/>
          </p:nvGrpSpPr>
          <p:grpSpPr bwMode="auto">
            <a:xfrm>
              <a:off x="3086" y="3201"/>
              <a:ext cx="816" cy="376"/>
              <a:chOff x="3068" y="3273"/>
              <a:chExt cx="816" cy="376"/>
            </a:xfrm>
          </p:grpSpPr>
          <p:sp>
            <p:nvSpPr>
              <p:cNvPr id="30" name="Arc 51"/>
              <p:cNvSpPr/>
              <p:nvPr/>
            </p:nvSpPr>
            <p:spPr bwMode="auto">
              <a:xfrm>
                <a:off x="3305" y="3273"/>
                <a:ext cx="399" cy="184"/>
              </a:xfrm>
              <a:custGeom>
                <a:avLst/>
                <a:gdLst>
                  <a:gd name="G0" fmla="+- 54 0 0"/>
                  <a:gd name="G1" fmla="+- 21600 0 0"/>
                  <a:gd name="G2" fmla="+- 21600 0 0"/>
                  <a:gd name="T0" fmla="*/ 0 w 21654"/>
                  <a:gd name="T1" fmla="*/ 0 h 21600"/>
                  <a:gd name="T2" fmla="*/ 21654 w 21654"/>
                  <a:gd name="T3" fmla="*/ 21600 h 21600"/>
                  <a:gd name="T4" fmla="*/ 54 w 2165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54" h="21600" fill="none" extrusionOk="0">
                    <a:moveTo>
                      <a:pt x="0" y="0"/>
                    </a:moveTo>
                    <a:cubicBezTo>
                      <a:pt x="18" y="0"/>
                      <a:pt x="36" y="-1"/>
                      <a:pt x="54" y="0"/>
                    </a:cubicBezTo>
                    <a:cubicBezTo>
                      <a:pt x="11983" y="0"/>
                      <a:pt x="21654" y="9670"/>
                      <a:pt x="21654" y="21600"/>
                    </a:cubicBezTo>
                  </a:path>
                  <a:path w="21654" h="21600" stroke="0" extrusionOk="0">
                    <a:moveTo>
                      <a:pt x="0" y="0"/>
                    </a:moveTo>
                    <a:cubicBezTo>
                      <a:pt x="18" y="0"/>
                      <a:pt x="36" y="-1"/>
                      <a:pt x="54" y="0"/>
                    </a:cubicBezTo>
                    <a:cubicBezTo>
                      <a:pt x="11983" y="0"/>
                      <a:pt x="21654" y="9670"/>
                      <a:pt x="21654" y="21600"/>
                    </a:cubicBezTo>
                    <a:lnTo>
                      <a:pt x="54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omic Sans MS" pitchFamily="2" charset="0"/>
                  <a:ea typeface="微软雅黑" pitchFamily="34" charset="-122"/>
                </a:endParaRPr>
              </a:p>
            </p:txBody>
          </p:sp>
          <p:sp>
            <p:nvSpPr>
              <p:cNvPr id="31" name="Arc 52"/>
              <p:cNvSpPr/>
              <p:nvPr/>
            </p:nvSpPr>
            <p:spPr bwMode="auto">
              <a:xfrm rot="10800000">
                <a:off x="3313" y="3465"/>
                <a:ext cx="399" cy="18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21600"/>
                  <a:gd name="T1" fmla="*/ 21600 h 21600"/>
                  <a:gd name="T2" fmla="*/ 21546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599"/>
                    </a:moveTo>
                    <a:cubicBezTo>
                      <a:pt x="0" y="9691"/>
                      <a:pt x="9637" y="29"/>
                      <a:pt x="21546" y="0"/>
                    </a:cubicBezTo>
                  </a:path>
                  <a:path w="21600" h="21600" stroke="0" extrusionOk="0">
                    <a:moveTo>
                      <a:pt x="0" y="21599"/>
                    </a:moveTo>
                    <a:cubicBezTo>
                      <a:pt x="0" y="9691"/>
                      <a:pt x="9637" y="29"/>
                      <a:pt x="21546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omic Sans MS" pitchFamily="2" charset="0"/>
                  <a:ea typeface="微软雅黑" pitchFamily="34" charset="-122"/>
                </a:endParaRPr>
              </a:p>
            </p:txBody>
          </p:sp>
          <p:sp>
            <p:nvSpPr>
              <p:cNvPr id="32" name="Arc 53"/>
              <p:cNvSpPr/>
              <p:nvPr/>
            </p:nvSpPr>
            <p:spPr bwMode="auto">
              <a:xfrm>
                <a:off x="3264" y="3273"/>
                <a:ext cx="114" cy="18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omic Sans MS" pitchFamily="2" charset="0"/>
                  <a:ea typeface="微软雅黑" pitchFamily="34" charset="-122"/>
                </a:endParaRPr>
              </a:p>
            </p:txBody>
          </p:sp>
          <p:sp>
            <p:nvSpPr>
              <p:cNvPr id="33" name="Arc 54"/>
              <p:cNvSpPr/>
              <p:nvPr/>
            </p:nvSpPr>
            <p:spPr bwMode="auto">
              <a:xfrm rot="10800000">
                <a:off x="3273" y="3465"/>
                <a:ext cx="114" cy="184"/>
              </a:xfrm>
              <a:custGeom>
                <a:avLst/>
                <a:gdLst>
                  <a:gd name="G0" fmla="+- 21600 0 0"/>
                  <a:gd name="G1" fmla="+- 21599 0 0"/>
                  <a:gd name="G2" fmla="+- 21600 0 0"/>
                  <a:gd name="T0" fmla="*/ 0 w 21600"/>
                  <a:gd name="T1" fmla="*/ 21599 h 21599"/>
                  <a:gd name="T2" fmla="*/ 21411 w 21600"/>
                  <a:gd name="T3" fmla="*/ 0 h 21599"/>
                  <a:gd name="T4" fmla="*/ 21600 w 21600"/>
                  <a:gd name="T5" fmla="*/ 21599 h 21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599" fill="none" extrusionOk="0">
                    <a:moveTo>
                      <a:pt x="0" y="21598"/>
                    </a:moveTo>
                    <a:cubicBezTo>
                      <a:pt x="0" y="9743"/>
                      <a:pt x="9555" y="103"/>
                      <a:pt x="21410" y="-1"/>
                    </a:cubicBezTo>
                  </a:path>
                  <a:path w="21600" h="21599" stroke="0" extrusionOk="0">
                    <a:moveTo>
                      <a:pt x="0" y="21598"/>
                    </a:moveTo>
                    <a:cubicBezTo>
                      <a:pt x="0" y="9743"/>
                      <a:pt x="9555" y="103"/>
                      <a:pt x="21410" y="-1"/>
                    </a:cubicBezTo>
                    <a:lnTo>
                      <a:pt x="21600" y="21599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omic Sans MS" pitchFamily="2" charset="0"/>
                  <a:ea typeface="微软雅黑" pitchFamily="34" charset="-122"/>
                </a:endParaRPr>
              </a:p>
            </p:txBody>
          </p:sp>
          <p:sp>
            <p:nvSpPr>
              <p:cNvPr id="34" name="Arc 55"/>
              <p:cNvSpPr/>
              <p:nvPr/>
            </p:nvSpPr>
            <p:spPr bwMode="auto">
              <a:xfrm>
                <a:off x="3168" y="3273"/>
                <a:ext cx="114" cy="18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omic Sans MS" pitchFamily="2" charset="0"/>
                  <a:ea typeface="微软雅黑" pitchFamily="34" charset="-122"/>
                </a:endParaRPr>
              </a:p>
            </p:txBody>
          </p:sp>
          <p:sp>
            <p:nvSpPr>
              <p:cNvPr id="35" name="Arc 56"/>
              <p:cNvSpPr/>
              <p:nvPr/>
            </p:nvSpPr>
            <p:spPr bwMode="auto">
              <a:xfrm rot="10800000">
                <a:off x="3177" y="3465"/>
                <a:ext cx="114" cy="184"/>
              </a:xfrm>
              <a:custGeom>
                <a:avLst/>
                <a:gdLst>
                  <a:gd name="G0" fmla="+- 21600 0 0"/>
                  <a:gd name="G1" fmla="+- 21599 0 0"/>
                  <a:gd name="G2" fmla="+- 21600 0 0"/>
                  <a:gd name="T0" fmla="*/ 0 w 21600"/>
                  <a:gd name="T1" fmla="*/ 21599 h 21599"/>
                  <a:gd name="T2" fmla="*/ 21411 w 21600"/>
                  <a:gd name="T3" fmla="*/ 0 h 21599"/>
                  <a:gd name="T4" fmla="*/ 21600 w 21600"/>
                  <a:gd name="T5" fmla="*/ 21599 h 21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599" fill="none" extrusionOk="0">
                    <a:moveTo>
                      <a:pt x="0" y="21598"/>
                    </a:moveTo>
                    <a:cubicBezTo>
                      <a:pt x="0" y="9743"/>
                      <a:pt x="9555" y="103"/>
                      <a:pt x="21410" y="-1"/>
                    </a:cubicBezTo>
                  </a:path>
                  <a:path w="21600" h="21599" stroke="0" extrusionOk="0">
                    <a:moveTo>
                      <a:pt x="0" y="21598"/>
                    </a:moveTo>
                    <a:cubicBezTo>
                      <a:pt x="0" y="9743"/>
                      <a:pt x="9555" y="103"/>
                      <a:pt x="21410" y="-1"/>
                    </a:cubicBezTo>
                    <a:lnTo>
                      <a:pt x="21600" y="21599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omic Sans MS" pitchFamily="2" charset="0"/>
                  <a:ea typeface="微软雅黑" pitchFamily="34" charset="-122"/>
                </a:endParaRPr>
              </a:p>
            </p:txBody>
          </p:sp>
          <p:sp>
            <p:nvSpPr>
              <p:cNvPr id="36" name="Line 57"/>
              <p:cNvSpPr>
                <a:spLocks noChangeShapeType="1"/>
              </p:cNvSpPr>
              <p:nvPr/>
            </p:nvSpPr>
            <p:spPr bwMode="auto">
              <a:xfrm>
                <a:off x="3700" y="3456"/>
                <a:ext cx="184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omic Sans MS" pitchFamily="2" charset="0"/>
                  <a:ea typeface="微软雅黑" pitchFamily="34" charset="-122"/>
                </a:endParaRPr>
              </a:p>
            </p:txBody>
          </p:sp>
          <p:sp>
            <p:nvSpPr>
              <p:cNvPr id="37" name="Line 58"/>
              <p:cNvSpPr>
                <a:spLocks noChangeShapeType="1"/>
              </p:cNvSpPr>
              <p:nvPr/>
            </p:nvSpPr>
            <p:spPr bwMode="auto">
              <a:xfrm flipH="1">
                <a:off x="3068" y="3360"/>
                <a:ext cx="20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omic Sans MS" pitchFamily="2" charset="0"/>
                  <a:ea typeface="微软雅黑" pitchFamily="34" charset="-122"/>
                </a:endParaRPr>
              </a:p>
            </p:txBody>
          </p:sp>
          <p:sp>
            <p:nvSpPr>
              <p:cNvPr id="38" name="Line 59"/>
              <p:cNvSpPr>
                <a:spLocks noChangeShapeType="1"/>
              </p:cNvSpPr>
              <p:nvPr/>
            </p:nvSpPr>
            <p:spPr bwMode="auto">
              <a:xfrm flipH="1">
                <a:off x="3068" y="3552"/>
                <a:ext cx="20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omic Sans MS" pitchFamily="2" charset="0"/>
                  <a:ea typeface="微软雅黑" pitchFamily="34" charset="-122"/>
                </a:endParaRPr>
              </a:p>
            </p:txBody>
          </p:sp>
        </p:grpSp>
        <p:sp>
          <p:nvSpPr>
            <p:cNvPr id="24" name="Line 61"/>
            <p:cNvSpPr>
              <a:spLocks noChangeShapeType="1"/>
            </p:cNvSpPr>
            <p:nvPr/>
          </p:nvSpPr>
          <p:spPr bwMode="auto">
            <a:xfrm flipV="1">
              <a:off x="2898" y="3476"/>
              <a:ext cx="0" cy="2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omic Sans MS" pitchFamily="2" charset="0"/>
                <a:ea typeface="微软雅黑" pitchFamily="34" charset="-122"/>
              </a:endParaRPr>
            </a:p>
          </p:txBody>
        </p:sp>
        <p:sp>
          <p:nvSpPr>
            <p:cNvPr id="25" name="Line 62"/>
            <p:cNvSpPr>
              <a:spLocks noChangeShapeType="1"/>
            </p:cNvSpPr>
            <p:nvPr/>
          </p:nvSpPr>
          <p:spPr bwMode="auto">
            <a:xfrm>
              <a:off x="2902" y="3480"/>
              <a:ext cx="18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omic Sans MS" pitchFamily="2" charset="0"/>
                <a:ea typeface="微软雅黑" pitchFamily="34" charset="-122"/>
              </a:endParaRPr>
            </a:p>
          </p:txBody>
        </p:sp>
        <p:sp>
          <p:nvSpPr>
            <p:cNvPr id="26" name="Line 63"/>
            <p:cNvSpPr>
              <a:spLocks noChangeShapeType="1"/>
            </p:cNvSpPr>
            <p:nvPr/>
          </p:nvSpPr>
          <p:spPr bwMode="auto">
            <a:xfrm flipH="1">
              <a:off x="2894" y="3288"/>
              <a:ext cx="20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omic Sans MS" pitchFamily="2" charset="0"/>
                <a:ea typeface="微软雅黑" pitchFamily="34" charset="-122"/>
              </a:endParaRPr>
            </a:p>
          </p:txBody>
        </p:sp>
        <p:sp>
          <p:nvSpPr>
            <p:cNvPr id="27" name="Line 64"/>
            <p:cNvSpPr>
              <a:spLocks noChangeShapeType="1"/>
            </p:cNvSpPr>
            <p:nvPr/>
          </p:nvSpPr>
          <p:spPr bwMode="auto">
            <a:xfrm>
              <a:off x="2898" y="3100"/>
              <a:ext cx="0" cy="18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omic Sans MS" pitchFamily="2" charset="0"/>
                <a:ea typeface="微软雅黑" pitchFamily="34" charset="-122"/>
              </a:endParaRPr>
            </a:p>
          </p:txBody>
        </p:sp>
        <p:sp>
          <p:nvSpPr>
            <p:cNvPr id="28" name="Line 65"/>
            <p:cNvSpPr>
              <a:spLocks noChangeShapeType="1"/>
            </p:cNvSpPr>
            <p:nvPr/>
          </p:nvSpPr>
          <p:spPr bwMode="auto">
            <a:xfrm>
              <a:off x="3910" y="3384"/>
              <a:ext cx="80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omic Sans MS" pitchFamily="2" charset="0"/>
                <a:ea typeface="微软雅黑" pitchFamily="34" charset="-122"/>
              </a:endParaRPr>
            </a:p>
          </p:txBody>
        </p:sp>
        <p:sp>
          <p:nvSpPr>
            <p:cNvPr id="29" name="Rectangle 66"/>
            <p:cNvSpPr>
              <a:spLocks noChangeArrowheads="1"/>
            </p:cNvSpPr>
            <p:nvPr/>
          </p:nvSpPr>
          <p:spPr bwMode="auto">
            <a:xfrm>
              <a:off x="3993" y="3192"/>
              <a:ext cx="7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mic Sans MS" pitchFamily="2" charset="0"/>
                  <a:ea typeface="微软雅黑" pitchFamily="34" charset="-122"/>
                </a:rPr>
                <a:t>Overflow</a:t>
              </a:r>
              <a:endParaRPr lang="en-US" altLang="zh-CN" dirty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</a:endParaRPr>
            </a:p>
          </p:txBody>
        </p:sp>
      </p:grpSp>
      <p:sp>
        <p:nvSpPr>
          <p:cNvPr id="39" name="Rectangle 67"/>
          <p:cNvSpPr>
            <a:spLocks noChangeArrowheads="1"/>
          </p:cNvSpPr>
          <p:nvPr/>
        </p:nvSpPr>
        <p:spPr bwMode="auto">
          <a:xfrm>
            <a:off x="5319713" y="2667000"/>
            <a:ext cx="34945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mtClean="0">
                <a:latin typeface="Comic Sans MS" pitchFamily="2" charset="0"/>
                <a:ea typeface="微软雅黑" pitchFamily="34" charset="-122"/>
              </a:rPr>
              <a:t>X</a:t>
            </a:r>
            <a:endParaRPr lang="en-US" altLang="zh-CN" dirty="0">
              <a:latin typeface="Comic Sans MS" pitchFamily="2" charset="0"/>
              <a:ea typeface="微软雅黑" pitchFamily="34" charset="-122"/>
            </a:endParaRPr>
          </a:p>
        </p:txBody>
      </p:sp>
      <p:sp>
        <p:nvSpPr>
          <p:cNvPr id="40" name="Rectangle 68"/>
          <p:cNvSpPr>
            <a:spLocks noChangeArrowheads="1"/>
          </p:cNvSpPr>
          <p:nvPr/>
        </p:nvSpPr>
        <p:spPr bwMode="auto">
          <a:xfrm>
            <a:off x="6234113" y="2667000"/>
            <a:ext cx="32861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Comic Sans MS" pitchFamily="2" charset="0"/>
                <a:ea typeface="微软雅黑" pitchFamily="34" charset="-122"/>
              </a:rPr>
              <a:t>Y</a:t>
            </a:r>
            <a:endParaRPr lang="en-US" altLang="zh-CN">
              <a:latin typeface="Comic Sans MS" pitchFamily="2" charset="0"/>
              <a:ea typeface="微软雅黑" pitchFamily="34" charset="-122"/>
            </a:endParaRPr>
          </a:p>
        </p:txBody>
      </p:sp>
      <p:sp>
        <p:nvSpPr>
          <p:cNvPr id="41" name="Rectangle 69"/>
          <p:cNvSpPr>
            <a:spLocks noChangeArrowheads="1"/>
          </p:cNvSpPr>
          <p:nvPr/>
        </p:nvSpPr>
        <p:spPr bwMode="auto">
          <a:xfrm>
            <a:off x="6919913" y="2667000"/>
            <a:ext cx="140423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mtClean="0">
                <a:latin typeface="Comic Sans MS" pitchFamily="2" charset="0"/>
                <a:ea typeface="微软雅黑" pitchFamily="34" charset="-122"/>
              </a:rPr>
              <a:t>X   XOR   </a:t>
            </a:r>
            <a:r>
              <a:rPr lang="en-US" altLang="zh-CN" dirty="0">
                <a:latin typeface="Comic Sans MS" pitchFamily="2" charset="0"/>
                <a:ea typeface="微软雅黑" pitchFamily="34" charset="-122"/>
              </a:rPr>
              <a:t>Y</a:t>
            </a:r>
            <a:endParaRPr lang="en-US" altLang="zh-CN" dirty="0">
              <a:latin typeface="Comic Sans MS" pitchFamily="2" charset="0"/>
              <a:ea typeface="微软雅黑" pitchFamily="34" charset="-122"/>
            </a:endParaRPr>
          </a:p>
        </p:txBody>
      </p:sp>
      <p:sp>
        <p:nvSpPr>
          <p:cNvPr id="42" name="Line 70"/>
          <p:cNvSpPr>
            <a:spLocks noChangeShapeType="1"/>
          </p:cNvSpPr>
          <p:nvPr/>
        </p:nvSpPr>
        <p:spPr bwMode="auto">
          <a:xfrm>
            <a:off x="5111750" y="29718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omic Sans MS" pitchFamily="2" charset="0"/>
              <a:ea typeface="微软雅黑" pitchFamily="34" charset="-122"/>
            </a:endParaRPr>
          </a:p>
        </p:txBody>
      </p:sp>
      <p:sp>
        <p:nvSpPr>
          <p:cNvPr id="43" name="Line 71"/>
          <p:cNvSpPr>
            <a:spLocks noChangeShapeType="1"/>
          </p:cNvSpPr>
          <p:nvPr/>
        </p:nvSpPr>
        <p:spPr bwMode="auto">
          <a:xfrm>
            <a:off x="5111750" y="30480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omic Sans MS" pitchFamily="2" charset="0"/>
              <a:ea typeface="微软雅黑" pitchFamily="34" charset="-122"/>
            </a:endParaRPr>
          </a:p>
        </p:txBody>
      </p:sp>
      <p:sp>
        <p:nvSpPr>
          <p:cNvPr id="44" name="Line 72"/>
          <p:cNvSpPr>
            <a:spLocks noChangeShapeType="1"/>
          </p:cNvSpPr>
          <p:nvPr/>
        </p:nvSpPr>
        <p:spPr bwMode="auto">
          <a:xfrm>
            <a:off x="5111750" y="33528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omic Sans MS" pitchFamily="2" charset="0"/>
              <a:ea typeface="微软雅黑" pitchFamily="34" charset="-122"/>
            </a:endParaRPr>
          </a:p>
        </p:txBody>
      </p:sp>
      <p:sp>
        <p:nvSpPr>
          <p:cNvPr id="45" name="Rectangle 73"/>
          <p:cNvSpPr>
            <a:spLocks noChangeArrowheads="1"/>
          </p:cNvSpPr>
          <p:nvPr/>
        </p:nvSpPr>
        <p:spPr bwMode="auto">
          <a:xfrm>
            <a:off x="5395913" y="3048000"/>
            <a:ext cx="32380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>
                <a:latin typeface="Comic Sans MS" pitchFamily="2" charset="0"/>
                <a:ea typeface="微软雅黑" pitchFamily="34" charset="-122"/>
                <a:cs typeface="Arial" charset="0"/>
              </a:rPr>
              <a:t>0</a:t>
            </a:r>
            <a:endParaRPr lang="zh-CN" altLang="en-US">
              <a:latin typeface="Comic Sans MS" pitchFamily="2" charset="0"/>
              <a:ea typeface="微软雅黑" pitchFamily="34" charset="-122"/>
              <a:cs typeface="Arial" charset="0"/>
            </a:endParaRPr>
          </a:p>
        </p:txBody>
      </p:sp>
      <p:sp>
        <p:nvSpPr>
          <p:cNvPr id="46" name="Rectangle 74"/>
          <p:cNvSpPr>
            <a:spLocks noChangeArrowheads="1"/>
          </p:cNvSpPr>
          <p:nvPr/>
        </p:nvSpPr>
        <p:spPr bwMode="auto">
          <a:xfrm>
            <a:off x="6234113" y="3048000"/>
            <a:ext cx="32380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>
                <a:latin typeface="Comic Sans MS" pitchFamily="2" charset="0"/>
                <a:ea typeface="微软雅黑" pitchFamily="34" charset="-122"/>
                <a:cs typeface="Arial" charset="0"/>
              </a:rPr>
              <a:t>0</a:t>
            </a:r>
            <a:endParaRPr lang="zh-CN" altLang="en-US">
              <a:latin typeface="Comic Sans MS" pitchFamily="2" charset="0"/>
              <a:ea typeface="微软雅黑" pitchFamily="34" charset="-122"/>
              <a:cs typeface="Arial" charset="0"/>
            </a:endParaRPr>
          </a:p>
        </p:txBody>
      </p:sp>
      <p:sp>
        <p:nvSpPr>
          <p:cNvPr id="47" name="Rectangle 75"/>
          <p:cNvSpPr>
            <a:spLocks noChangeArrowheads="1"/>
          </p:cNvSpPr>
          <p:nvPr/>
        </p:nvSpPr>
        <p:spPr bwMode="auto">
          <a:xfrm>
            <a:off x="7377113" y="3048000"/>
            <a:ext cx="32380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>
                <a:latin typeface="Comic Sans MS" pitchFamily="2" charset="0"/>
                <a:ea typeface="微软雅黑" pitchFamily="34" charset="-122"/>
                <a:cs typeface="Arial" charset="0"/>
              </a:rPr>
              <a:t>0</a:t>
            </a:r>
            <a:endParaRPr lang="zh-CN" altLang="en-US">
              <a:latin typeface="Comic Sans MS" pitchFamily="2" charset="0"/>
              <a:ea typeface="微软雅黑" pitchFamily="34" charset="-122"/>
              <a:cs typeface="Arial" charset="0"/>
            </a:endParaRPr>
          </a:p>
        </p:txBody>
      </p:sp>
      <p:sp>
        <p:nvSpPr>
          <p:cNvPr id="48" name="Line 76"/>
          <p:cNvSpPr>
            <a:spLocks noChangeShapeType="1"/>
          </p:cNvSpPr>
          <p:nvPr/>
        </p:nvSpPr>
        <p:spPr bwMode="auto">
          <a:xfrm>
            <a:off x="5943600" y="2673350"/>
            <a:ext cx="0" cy="158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omic Sans MS" pitchFamily="2" charset="0"/>
              <a:ea typeface="微软雅黑" pitchFamily="34" charset="-122"/>
            </a:endParaRPr>
          </a:p>
        </p:txBody>
      </p:sp>
      <p:sp>
        <p:nvSpPr>
          <p:cNvPr id="49" name="Line 77"/>
          <p:cNvSpPr>
            <a:spLocks noChangeShapeType="1"/>
          </p:cNvSpPr>
          <p:nvPr/>
        </p:nvSpPr>
        <p:spPr bwMode="auto">
          <a:xfrm>
            <a:off x="6781800" y="2673350"/>
            <a:ext cx="0" cy="158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omic Sans MS" pitchFamily="2" charset="0"/>
              <a:ea typeface="微软雅黑" pitchFamily="34" charset="-122"/>
            </a:endParaRPr>
          </a:p>
        </p:txBody>
      </p:sp>
      <p:sp>
        <p:nvSpPr>
          <p:cNvPr id="50" name="Line 78"/>
          <p:cNvSpPr>
            <a:spLocks noChangeShapeType="1"/>
          </p:cNvSpPr>
          <p:nvPr/>
        </p:nvSpPr>
        <p:spPr bwMode="auto">
          <a:xfrm>
            <a:off x="6858000" y="2673350"/>
            <a:ext cx="0" cy="158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omic Sans MS" pitchFamily="2" charset="0"/>
              <a:ea typeface="微软雅黑" pitchFamily="34" charset="-122"/>
            </a:endParaRPr>
          </a:p>
        </p:txBody>
      </p:sp>
      <p:sp>
        <p:nvSpPr>
          <p:cNvPr id="51" name="Line 79"/>
          <p:cNvSpPr>
            <a:spLocks noChangeShapeType="1"/>
          </p:cNvSpPr>
          <p:nvPr/>
        </p:nvSpPr>
        <p:spPr bwMode="auto">
          <a:xfrm>
            <a:off x="5111750" y="36576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omic Sans MS" pitchFamily="2" charset="0"/>
              <a:ea typeface="微软雅黑" pitchFamily="34" charset="-122"/>
            </a:endParaRPr>
          </a:p>
        </p:txBody>
      </p:sp>
      <p:sp>
        <p:nvSpPr>
          <p:cNvPr id="52" name="Rectangle 81"/>
          <p:cNvSpPr>
            <a:spLocks noChangeArrowheads="1"/>
          </p:cNvSpPr>
          <p:nvPr/>
        </p:nvSpPr>
        <p:spPr bwMode="auto">
          <a:xfrm>
            <a:off x="6234113" y="3352800"/>
            <a:ext cx="28693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>
                <a:latin typeface="Comic Sans MS" pitchFamily="2" charset="0"/>
                <a:ea typeface="微软雅黑" pitchFamily="34" charset="-122"/>
                <a:cs typeface="Arial" charset="0"/>
              </a:rPr>
              <a:t>1</a:t>
            </a:r>
            <a:endParaRPr lang="zh-CN" altLang="en-US">
              <a:latin typeface="Comic Sans MS" pitchFamily="2" charset="0"/>
              <a:ea typeface="微软雅黑" pitchFamily="34" charset="-122"/>
              <a:cs typeface="Arial" charset="0"/>
            </a:endParaRPr>
          </a:p>
        </p:txBody>
      </p:sp>
      <p:sp>
        <p:nvSpPr>
          <p:cNvPr id="53" name="Rectangle 82"/>
          <p:cNvSpPr>
            <a:spLocks noChangeArrowheads="1"/>
          </p:cNvSpPr>
          <p:nvPr/>
        </p:nvSpPr>
        <p:spPr bwMode="auto">
          <a:xfrm>
            <a:off x="7377113" y="3352800"/>
            <a:ext cx="28693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>
                <a:latin typeface="Comic Sans MS" pitchFamily="2" charset="0"/>
                <a:ea typeface="微软雅黑" pitchFamily="34" charset="-122"/>
                <a:cs typeface="Arial" charset="0"/>
              </a:rPr>
              <a:t>1</a:t>
            </a:r>
            <a:endParaRPr lang="zh-CN" altLang="en-US">
              <a:latin typeface="Comic Sans MS" pitchFamily="2" charset="0"/>
              <a:ea typeface="微软雅黑" pitchFamily="34" charset="-122"/>
              <a:cs typeface="Arial" charset="0"/>
            </a:endParaRPr>
          </a:p>
        </p:txBody>
      </p:sp>
      <p:sp>
        <p:nvSpPr>
          <p:cNvPr id="54" name="Line 83"/>
          <p:cNvSpPr>
            <a:spLocks noChangeShapeType="1"/>
          </p:cNvSpPr>
          <p:nvPr/>
        </p:nvSpPr>
        <p:spPr bwMode="auto">
          <a:xfrm>
            <a:off x="5111750" y="39624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omic Sans MS" pitchFamily="2" charset="0"/>
              <a:ea typeface="微软雅黑" pitchFamily="34" charset="-122"/>
            </a:endParaRPr>
          </a:p>
        </p:txBody>
      </p:sp>
      <p:sp>
        <p:nvSpPr>
          <p:cNvPr id="57" name="Rectangle 84"/>
          <p:cNvSpPr>
            <a:spLocks noChangeArrowheads="1"/>
          </p:cNvSpPr>
          <p:nvPr/>
        </p:nvSpPr>
        <p:spPr bwMode="auto">
          <a:xfrm>
            <a:off x="5395913" y="3657600"/>
            <a:ext cx="28693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>
                <a:latin typeface="Comic Sans MS" pitchFamily="2" charset="0"/>
                <a:ea typeface="微软雅黑" pitchFamily="34" charset="-122"/>
                <a:cs typeface="Arial" charset="0"/>
              </a:rPr>
              <a:t>1</a:t>
            </a:r>
            <a:endParaRPr lang="zh-CN" altLang="en-US">
              <a:latin typeface="Comic Sans MS" pitchFamily="2" charset="0"/>
              <a:ea typeface="微软雅黑" pitchFamily="34" charset="-122"/>
              <a:cs typeface="Arial" charset="0"/>
            </a:endParaRPr>
          </a:p>
        </p:txBody>
      </p:sp>
      <p:sp>
        <p:nvSpPr>
          <p:cNvPr id="60" name="Rectangle 85"/>
          <p:cNvSpPr>
            <a:spLocks noChangeArrowheads="1"/>
          </p:cNvSpPr>
          <p:nvPr/>
        </p:nvSpPr>
        <p:spPr bwMode="auto">
          <a:xfrm>
            <a:off x="6234113" y="3657600"/>
            <a:ext cx="32380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>
                <a:latin typeface="Comic Sans MS" pitchFamily="2" charset="0"/>
                <a:ea typeface="微软雅黑" pitchFamily="34" charset="-122"/>
                <a:cs typeface="Arial" charset="0"/>
              </a:rPr>
              <a:t>0</a:t>
            </a:r>
            <a:endParaRPr lang="zh-CN" altLang="en-US">
              <a:latin typeface="Comic Sans MS" pitchFamily="2" charset="0"/>
              <a:ea typeface="微软雅黑" pitchFamily="34" charset="-122"/>
              <a:cs typeface="Arial" charset="0"/>
            </a:endParaRPr>
          </a:p>
        </p:txBody>
      </p:sp>
      <p:sp>
        <p:nvSpPr>
          <p:cNvPr id="70" name="Rectangle 86"/>
          <p:cNvSpPr>
            <a:spLocks noChangeArrowheads="1"/>
          </p:cNvSpPr>
          <p:nvPr/>
        </p:nvSpPr>
        <p:spPr bwMode="auto">
          <a:xfrm>
            <a:off x="7377113" y="3657600"/>
            <a:ext cx="28693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>
                <a:latin typeface="Comic Sans MS" pitchFamily="2" charset="0"/>
                <a:ea typeface="微软雅黑" pitchFamily="34" charset="-122"/>
                <a:cs typeface="Arial" charset="0"/>
              </a:rPr>
              <a:t>1</a:t>
            </a:r>
            <a:endParaRPr lang="zh-CN" altLang="en-US">
              <a:latin typeface="Comic Sans MS" pitchFamily="2" charset="0"/>
              <a:ea typeface="微软雅黑" pitchFamily="34" charset="-122"/>
              <a:cs typeface="Arial" charset="0"/>
            </a:endParaRPr>
          </a:p>
        </p:txBody>
      </p:sp>
      <p:sp>
        <p:nvSpPr>
          <p:cNvPr id="71" name="Rectangle 87"/>
          <p:cNvSpPr>
            <a:spLocks noChangeArrowheads="1"/>
          </p:cNvSpPr>
          <p:nvPr/>
        </p:nvSpPr>
        <p:spPr bwMode="auto">
          <a:xfrm>
            <a:off x="5395913" y="3962400"/>
            <a:ext cx="28693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>
                <a:latin typeface="Comic Sans MS" pitchFamily="2" charset="0"/>
                <a:ea typeface="微软雅黑" pitchFamily="34" charset="-122"/>
                <a:cs typeface="Arial" charset="0"/>
              </a:rPr>
              <a:t>1</a:t>
            </a:r>
            <a:endParaRPr lang="zh-CN" altLang="en-US">
              <a:latin typeface="Comic Sans MS" pitchFamily="2" charset="0"/>
              <a:ea typeface="微软雅黑" pitchFamily="34" charset="-122"/>
              <a:cs typeface="Arial" charset="0"/>
            </a:endParaRPr>
          </a:p>
        </p:txBody>
      </p:sp>
      <p:sp>
        <p:nvSpPr>
          <p:cNvPr id="72" name="Rectangle 88"/>
          <p:cNvSpPr>
            <a:spLocks noChangeArrowheads="1"/>
          </p:cNvSpPr>
          <p:nvPr/>
        </p:nvSpPr>
        <p:spPr bwMode="auto">
          <a:xfrm>
            <a:off x="6234113" y="3962400"/>
            <a:ext cx="28693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>
                <a:latin typeface="Comic Sans MS" pitchFamily="2" charset="0"/>
                <a:ea typeface="微软雅黑" pitchFamily="34" charset="-122"/>
                <a:cs typeface="Arial" charset="0"/>
              </a:rPr>
              <a:t>1</a:t>
            </a:r>
            <a:endParaRPr lang="zh-CN" altLang="en-US">
              <a:latin typeface="Comic Sans MS" pitchFamily="2" charset="0"/>
              <a:ea typeface="微软雅黑" pitchFamily="34" charset="-122"/>
              <a:cs typeface="Arial" charset="0"/>
            </a:endParaRPr>
          </a:p>
        </p:txBody>
      </p:sp>
      <p:sp>
        <p:nvSpPr>
          <p:cNvPr id="73" name="Rectangle 89"/>
          <p:cNvSpPr>
            <a:spLocks noChangeArrowheads="1"/>
          </p:cNvSpPr>
          <p:nvPr/>
        </p:nvSpPr>
        <p:spPr bwMode="auto">
          <a:xfrm>
            <a:off x="7377113" y="3962400"/>
            <a:ext cx="32380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>
                <a:latin typeface="Comic Sans MS" pitchFamily="2" charset="0"/>
                <a:ea typeface="微软雅黑" pitchFamily="34" charset="-122"/>
                <a:cs typeface="Arial" charset="0"/>
              </a:rPr>
              <a:t>0</a:t>
            </a:r>
            <a:endParaRPr lang="zh-CN" altLang="en-US">
              <a:latin typeface="Comic Sans MS" pitchFamily="2" charset="0"/>
              <a:ea typeface="微软雅黑" pitchFamily="34" charset="-122"/>
              <a:cs typeface="Arial" charset="0"/>
            </a:endParaRPr>
          </a:p>
        </p:txBody>
      </p:sp>
      <p:sp>
        <p:nvSpPr>
          <p:cNvPr id="74" name="Rectangle 90"/>
          <p:cNvSpPr>
            <a:spLocks noChangeArrowheads="1"/>
          </p:cNvSpPr>
          <p:nvPr/>
        </p:nvSpPr>
        <p:spPr bwMode="auto">
          <a:xfrm>
            <a:off x="5118100" y="2679700"/>
            <a:ext cx="3098800" cy="157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omic Sans MS" pitchFamily="2" charset="0"/>
              <a:ea typeface="微软雅黑" pitchFamily="34" charset="-122"/>
            </a:endParaRPr>
          </a:p>
        </p:txBody>
      </p:sp>
      <p:grpSp>
        <p:nvGrpSpPr>
          <p:cNvPr id="75" name="Group 91"/>
          <p:cNvGrpSpPr/>
          <p:nvPr/>
        </p:nvGrpSpPr>
        <p:grpSpPr bwMode="auto">
          <a:xfrm>
            <a:off x="993775" y="1900238"/>
            <a:ext cx="3352800" cy="4381499"/>
            <a:chOff x="3516" y="1011"/>
            <a:chExt cx="2112" cy="2760"/>
          </a:xfrm>
        </p:grpSpPr>
        <p:sp>
          <p:nvSpPr>
            <p:cNvPr id="76" name="Rectangle 92"/>
            <p:cNvSpPr>
              <a:spLocks noChangeArrowheads="1"/>
            </p:cNvSpPr>
            <p:nvPr/>
          </p:nvSpPr>
          <p:spPr bwMode="auto">
            <a:xfrm>
              <a:off x="3516" y="1332"/>
              <a:ext cx="3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mtClean="0">
                  <a:latin typeface="Comic Sans MS" pitchFamily="2" charset="0"/>
                  <a:ea typeface="微软雅黑" pitchFamily="34" charset="-122"/>
                  <a:cs typeface="Arial" charset="0"/>
                </a:rPr>
                <a:t>A0</a:t>
              </a:r>
              <a:endParaRPr lang="en-US" altLang="zh-CN" dirty="0">
                <a:latin typeface="Comic Sans MS" pitchFamily="2" charset="0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77" name="Rectangle 93"/>
            <p:cNvSpPr>
              <a:spLocks noChangeArrowheads="1"/>
            </p:cNvSpPr>
            <p:nvPr/>
          </p:nvSpPr>
          <p:spPr bwMode="auto">
            <a:xfrm>
              <a:off x="3516" y="1572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>
                  <a:latin typeface="Comic Sans MS" pitchFamily="2" charset="0"/>
                  <a:ea typeface="微软雅黑" pitchFamily="34" charset="-122"/>
                  <a:cs typeface="Arial" charset="0"/>
                </a:rPr>
                <a:t>B0</a:t>
              </a:r>
              <a:endParaRPr lang="en-US" altLang="zh-CN">
                <a:latin typeface="Comic Sans MS" pitchFamily="2" charset="0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78" name="Rectangle 94"/>
            <p:cNvSpPr>
              <a:spLocks noChangeArrowheads="1"/>
            </p:cNvSpPr>
            <p:nvPr/>
          </p:nvSpPr>
          <p:spPr bwMode="auto">
            <a:xfrm>
              <a:off x="4061" y="1388"/>
              <a:ext cx="656" cy="3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omic Sans MS" pitchFamily="2" charset="0"/>
                <a:ea typeface="微软雅黑" pitchFamily="34" charset="-122"/>
              </a:endParaRPr>
            </a:p>
          </p:txBody>
        </p:sp>
        <p:sp>
          <p:nvSpPr>
            <p:cNvPr id="79" name="Rectangle 95"/>
            <p:cNvSpPr>
              <a:spLocks noChangeArrowheads="1"/>
            </p:cNvSpPr>
            <p:nvPr/>
          </p:nvSpPr>
          <p:spPr bwMode="auto">
            <a:xfrm>
              <a:off x="4156" y="1380"/>
              <a:ext cx="448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zh-CN" altLang="en-US" dirty="0">
                  <a:latin typeface="Comic Sans MS" pitchFamily="2" charset="0"/>
                  <a:ea typeface="微软雅黑" pitchFamily="34" charset="-122"/>
                </a:rPr>
                <a:t>1-</a:t>
              </a:r>
              <a:r>
                <a:rPr lang="en-US" altLang="zh-CN" dirty="0">
                  <a:latin typeface="Comic Sans MS" pitchFamily="2" charset="0"/>
                  <a:ea typeface="微软雅黑" pitchFamily="34" charset="-122"/>
                </a:rPr>
                <a:t>bit</a:t>
              </a:r>
              <a:endParaRPr lang="en-US" altLang="zh-CN" dirty="0">
                <a:latin typeface="Comic Sans MS" pitchFamily="2" charset="0"/>
                <a:ea typeface="微软雅黑" pitchFamily="34" charset="-122"/>
              </a:endParaRPr>
            </a:p>
            <a:p>
              <a:pPr algn="ctr"/>
              <a:r>
                <a:rPr lang="en-US" altLang="zh-CN" smtClean="0">
                  <a:latin typeface="Comic Sans MS" pitchFamily="2" charset="0"/>
                  <a:ea typeface="微软雅黑" pitchFamily="34" charset="-122"/>
                </a:rPr>
                <a:t>ALU</a:t>
              </a:r>
              <a:endParaRPr lang="en-US" altLang="zh-CN" dirty="0">
                <a:latin typeface="Comic Sans MS" pitchFamily="2" charset="0"/>
                <a:ea typeface="微软雅黑" pitchFamily="34" charset="-122"/>
              </a:endParaRPr>
            </a:p>
          </p:txBody>
        </p:sp>
        <p:sp>
          <p:nvSpPr>
            <p:cNvPr id="80" name="Line 96"/>
            <p:cNvSpPr>
              <a:spLocks noChangeShapeType="1"/>
            </p:cNvSpPr>
            <p:nvPr/>
          </p:nvSpPr>
          <p:spPr bwMode="auto">
            <a:xfrm>
              <a:off x="4729" y="1524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omic Sans MS" pitchFamily="2" charset="0"/>
                <a:ea typeface="微软雅黑" pitchFamily="34" charset="-122"/>
              </a:endParaRPr>
            </a:p>
          </p:txBody>
        </p:sp>
        <p:sp>
          <p:nvSpPr>
            <p:cNvPr id="81" name="Line 97"/>
            <p:cNvSpPr>
              <a:spLocks noChangeShapeType="1"/>
            </p:cNvSpPr>
            <p:nvPr/>
          </p:nvSpPr>
          <p:spPr bwMode="auto">
            <a:xfrm>
              <a:off x="3721" y="1476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omic Sans MS" pitchFamily="2" charset="0"/>
                <a:ea typeface="微软雅黑" pitchFamily="34" charset="-122"/>
              </a:endParaRPr>
            </a:p>
          </p:txBody>
        </p:sp>
        <p:sp>
          <p:nvSpPr>
            <p:cNvPr id="82" name="Line 98"/>
            <p:cNvSpPr>
              <a:spLocks noChangeShapeType="1"/>
            </p:cNvSpPr>
            <p:nvPr/>
          </p:nvSpPr>
          <p:spPr bwMode="auto">
            <a:xfrm>
              <a:off x="3721" y="1620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omic Sans MS" pitchFamily="2" charset="0"/>
                <a:ea typeface="微软雅黑" pitchFamily="34" charset="-122"/>
              </a:endParaRPr>
            </a:p>
          </p:txBody>
        </p:sp>
        <p:sp>
          <p:nvSpPr>
            <p:cNvPr id="83" name="Rectangle 99"/>
            <p:cNvSpPr>
              <a:spLocks noChangeArrowheads="1"/>
            </p:cNvSpPr>
            <p:nvPr/>
          </p:nvSpPr>
          <p:spPr bwMode="auto">
            <a:xfrm>
              <a:off x="5004" y="1428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>
                  <a:latin typeface="Comic Sans MS" pitchFamily="2" charset="0"/>
                  <a:ea typeface="微软雅黑" pitchFamily="34" charset="-122"/>
                  <a:cs typeface="Arial" charset="0"/>
                </a:rPr>
                <a:t>Result0</a:t>
              </a:r>
              <a:endParaRPr lang="en-US" altLang="zh-CN">
                <a:latin typeface="Comic Sans MS" pitchFamily="2" charset="0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84" name="Line 100"/>
            <p:cNvSpPr>
              <a:spLocks noChangeShapeType="1"/>
            </p:cNvSpPr>
            <p:nvPr/>
          </p:nvSpPr>
          <p:spPr bwMode="auto">
            <a:xfrm>
              <a:off x="4389" y="1144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omic Sans MS" pitchFamily="2" charset="0"/>
                <a:ea typeface="微软雅黑" pitchFamily="34" charset="-122"/>
              </a:endParaRPr>
            </a:p>
          </p:txBody>
        </p:sp>
        <p:sp>
          <p:nvSpPr>
            <p:cNvPr id="85" name="Rectangle 101"/>
            <p:cNvSpPr>
              <a:spLocks noChangeArrowheads="1"/>
            </p:cNvSpPr>
            <p:nvPr/>
          </p:nvSpPr>
          <p:spPr bwMode="auto">
            <a:xfrm>
              <a:off x="3695" y="1011"/>
              <a:ext cx="7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dirty="0" smtClean="0">
                  <a:latin typeface="Comic Sans MS" pitchFamily="2" charset="0"/>
                  <a:ea typeface="微软雅黑" pitchFamily="34" charset="-122"/>
                  <a:cs typeface="Arial" charset="0"/>
                </a:rPr>
                <a:t>CarryIn0</a:t>
              </a:r>
              <a:endParaRPr lang="en-US" altLang="zh-CN" dirty="0">
                <a:latin typeface="Comic Sans MS" pitchFamily="2" charset="0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86" name="Rectangle 102"/>
            <p:cNvSpPr>
              <a:spLocks noChangeArrowheads="1"/>
            </p:cNvSpPr>
            <p:nvPr/>
          </p:nvSpPr>
          <p:spPr bwMode="auto">
            <a:xfrm>
              <a:off x="4428" y="1716"/>
              <a:ext cx="84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mtClean="0">
                  <a:latin typeface="Comic Sans MS" pitchFamily="2" charset="0"/>
                  <a:ea typeface="微软雅黑" pitchFamily="34" charset="-122"/>
                  <a:cs typeface="Arial" charset="0"/>
                </a:rPr>
                <a:t>CarryOut0</a:t>
              </a:r>
              <a:endParaRPr lang="en-US" altLang="zh-CN" dirty="0">
                <a:latin typeface="Comic Sans MS" pitchFamily="2" charset="0"/>
                <a:ea typeface="微软雅黑" pitchFamily="34" charset="-122"/>
                <a:cs typeface="Arial" charset="0"/>
              </a:endParaRPr>
            </a:p>
          </p:txBody>
        </p:sp>
        <p:grpSp>
          <p:nvGrpSpPr>
            <p:cNvPr id="87" name="Group 103"/>
            <p:cNvGrpSpPr/>
            <p:nvPr/>
          </p:nvGrpSpPr>
          <p:grpSpPr bwMode="auto">
            <a:xfrm>
              <a:off x="3516" y="1720"/>
              <a:ext cx="2112" cy="803"/>
              <a:chOff x="3543" y="1828"/>
              <a:chExt cx="2112" cy="803"/>
            </a:xfrm>
          </p:grpSpPr>
          <p:sp>
            <p:nvSpPr>
              <p:cNvPr id="112" name="Rectangle 104"/>
              <p:cNvSpPr>
                <a:spLocks noChangeArrowheads="1"/>
              </p:cNvSpPr>
              <p:nvPr/>
            </p:nvSpPr>
            <p:spPr bwMode="auto">
              <a:xfrm>
                <a:off x="3543" y="2016"/>
                <a:ext cx="28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mtClean="0">
                    <a:latin typeface="Comic Sans MS" pitchFamily="2" charset="0"/>
                    <a:ea typeface="微软雅黑" pitchFamily="34" charset="-122"/>
                    <a:cs typeface="Arial" charset="0"/>
                  </a:rPr>
                  <a:t>A1</a:t>
                </a:r>
                <a:endParaRPr lang="en-US" altLang="zh-CN" dirty="0">
                  <a:latin typeface="Comic Sans MS" pitchFamily="2" charset="0"/>
                  <a:ea typeface="微软雅黑" pitchFamily="34" charset="-122"/>
                  <a:cs typeface="Arial" charset="0"/>
                </a:endParaRPr>
              </a:p>
            </p:txBody>
          </p:sp>
          <p:sp>
            <p:nvSpPr>
              <p:cNvPr id="113" name="Rectangle 105"/>
              <p:cNvSpPr>
                <a:spLocks noChangeArrowheads="1"/>
              </p:cNvSpPr>
              <p:nvPr/>
            </p:nvSpPr>
            <p:spPr bwMode="auto">
              <a:xfrm>
                <a:off x="3543" y="2256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>
                    <a:latin typeface="Comic Sans MS" pitchFamily="2" charset="0"/>
                    <a:ea typeface="微软雅黑" pitchFamily="34" charset="-122"/>
                    <a:cs typeface="Arial" charset="0"/>
                  </a:rPr>
                  <a:t>B1</a:t>
                </a:r>
                <a:endParaRPr lang="en-US" altLang="zh-CN">
                  <a:latin typeface="Comic Sans MS" pitchFamily="2" charset="0"/>
                  <a:ea typeface="微软雅黑" pitchFamily="34" charset="-122"/>
                  <a:cs typeface="Arial" charset="0"/>
                </a:endParaRPr>
              </a:p>
            </p:txBody>
          </p:sp>
          <p:sp>
            <p:nvSpPr>
              <p:cNvPr id="114" name="Rectangle 106"/>
              <p:cNvSpPr>
                <a:spLocks noChangeArrowheads="1"/>
              </p:cNvSpPr>
              <p:nvPr/>
            </p:nvSpPr>
            <p:spPr bwMode="auto">
              <a:xfrm>
                <a:off x="4088" y="2072"/>
                <a:ext cx="656" cy="3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omic Sans MS" pitchFamily="2" charset="0"/>
                  <a:ea typeface="微软雅黑" pitchFamily="34" charset="-122"/>
                </a:endParaRPr>
              </a:p>
            </p:txBody>
          </p:sp>
          <p:sp>
            <p:nvSpPr>
              <p:cNvPr id="115" name="Rectangle 107"/>
              <p:cNvSpPr>
                <a:spLocks noChangeArrowheads="1"/>
              </p:cNvSpPr>
              <p:nvPr/>
            </p:nvSpPr>
            <p:spPr bwMode="auto">
              <a:xfrm>
                <a:off x="4183" y="2064"/>
                <a:ext cx="448" cy="4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zh-CN" altLang="en-US" dirty="0">
                    <a:latin typeface="Comic Sans MS" pitchFamily="2" charset="0"/>
                    <a:ea typeface="微软雅黑" pitchFamily="34" charset="-122"/>
                  </a:rPr>
                  <a:t>1-</a:t>
                </a:r>
                <a:r>
                  <a:rPr lang="en-US" altLang="zh-CN" dirty="0">
                    <a:latin typeface="Comic Sans MS" pitchFamily="2" charset="0"/>
                    <a:ea typeface="微软雅黑" pitchFamily="34" charset="-122"/>
                  </a:rPr>
                  <a:t>bit</a:t>
                </a:r>
                <a:endParaRPr lang="en-US" altLang="zh-CN" dirty="0">
                  <a:latin typeface="Comic Sans MS" pitchFamily="2" charset="0"/>
                  <a:ea typeface="微软雅黑" pitchFamily="34" charset="-122"/>
                </a:endParaRPr>
              </a:p>
              <a:p>
                <a:pPr algn="ctr"/>
                <a:r>
                  <a:rPr lang="en-US" altLang="zh-CN" smtClean="0">
                    <a:latin typeface="Comic Sans MS" pitchFamily="2" charset="0"/>
                    <a:ea typeface="微软雅黑" pitchFamily="34" charset="-122"/>
                  </a:rPr>
                  <a:t>ALU</a:t>
                </a:r>
                <a:endParaRPr lang="en-US" altLang="zh-CN" dirty="0">
                  <a:latin typeface="Comic Sans MS" pitchFamily="2" charset="0"/>
                  <a:ea typeface="微软雅黑" pitchFamily="34" charset="-122"/>
                </a:endParaRPr>
              </a:p>
            </p:txBody>
          </p:sp>
          <p:sp>
            <p:nvSpPr>
              <p:cNvPr id="116" name="Line 108"/>
              <p:cNvSpPr>
                <a:spLocks noChangeShapeType="1"/>
              </p:cNvSpPr>
              <p:nvPr/>
            </p:nvSpPr>
            <p:spPr bwMode="auto">
              <a:xfrm>
                <a:off x="4756" y="2208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omic Sans MS" pitchFamily="2" charset="0"/>
                  <a:ea typeface="微软雅黑" pitchFamily="34" charset="-122"/>
                </a:endParaRPr>
              </a:p>
            </p:txBody>
          </p:sp>
          <p:sp>
            <p:nvSpPr>
              <p:cNvPr id="117" name="Line 109"/>
              <p:cNvSpPr>
                <a:spLocks noChangeShapeType="1"/>
              </p:cNvSpPr>
              <p:nvPr/>
            </p:nvSpPr>
            <p:spPr bwMode="auto">
              <a:xfrm>
                <a:off x="3748" y="2160"/>
                <a:ext cx="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omic Sans MS" pitchFamily="2" charset="0"/>
                  <a:ea typeface="微软雅黑" pitchFamily="34" charset="-122"/>
                </a:endParaRPr>
              </a:p>
            </p:txBody>
          </p:sp>
          <p:sp>
            <p:nvSpPr>
              <p:cNvPr id="118" name="Line 110"/>
              <p:cNvSpPr>
                <a:spLocks noChangeShapeType="1"/>
              </p:cNvSpPr>
              <p:nvPr/>
            </p:nvSpPr>
            <p:spPr bwMode="auto">
              <a:xfrm>
                <a:off x="3748" y="2304"/>
                <a:ext cx="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omic Sans MS" pitchFamily="2" charset="0"/>
                  <a:ea typeface="微软雅黑" pitchFamily="34" charset="-122"/>
                </a:endParaRPr>
              </a:p>
            </p:txBody>
          </p:sp>
          <p:sp>
            <p:nvSpPr>
              <p:cNvPr id="119" name="Rectangle 111"/>
              <p:cNvSpPr>
                <a:spLocks noChangeArrowheads="1"/>
              </p:cNvSpPr>
              <p:nvPr/>
            </p:nvSpPr>
            <p:spPr bwMode="auto">
              <a:xfrm>
                <a:off x="5031" y="2112"/>
                <a:ext cx="62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>
                    <a:latin typeface="Comic Sans MS" pitchFamily="2" charset="0"/>
                    <a:ea typeface="微软雅黑" pitchFamily="34" charset="-122"/>
                    <a:cs typeface="Arial" charset="0"/>
                  </a:rPr>
                  <a:t>Result1</a:t>
                </a:r>
                <a:endParaRPr lang="en-US" altLang="zh-CN">
                  <a:latin typeface="Comic Sans MS" pitchFamily="2" charset="0"/>
                  <a:ea typeface="微软雅黑" pitchFamily="34" charset="-122"/>
                  <a:cs typeface="Arial" charset="0"/>
                </a:endParaRPr>
              </a:p>
            </p:txBody>
          </p:sp>
          <p:sp>
            <p:nvSpPr>
              <p:cNvPr id="120" name="Line 112"/>
              <p:cNvSpPr>
                <a:spLocks noChangeShapeType="1"/>
              </p:cNvSpPr>
              <p:nvPr/>
            </p:nvSpPr>
            <p:spPr bwMode="auto">
              <a:xfrm>
                <a:off x="4416" y="1828"/>
                <a:ext cx="0" cy="2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omic Sans MS" pitchFamily="2" charset="0"/>
                  <a:ea typeface="微软雅黑" pitchFamily="34" charset="-122"/>
                </a:endParaRPr>
              </a:p>
            </p:txBody>
          </p:sp>
          <p:sp>
            <p:nvSpPr>
              <p:cNvPr id="121" name="Rectangle 113"/>
              <p:cNvSpPr>
                <a:spLocks noChangeArrowheads="1"/>
              </p:cNvSpPr>
              <p:nvPr/>
            </p:nvSpPr>
            <p:spPr bwMode="auto">
              <a:xfrm>
                <a:off x="3737" y="1872"/>
                <a:ext cx="71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dirty="0" smtClean="0">
                    <a:latin typeface="Comic Sans MS" pitchFamily="2" charset="0"/>
                    <a:ea typeface="微软雅黑" pitchFamily="34" charset="-122"/>
                    <a:cs typeface="Arial" charset="0"/>
                  </a:rPr>
                  <a:t>CarryIn1</a:t>
                </a:r>
                <a:endParaRPr lang="en-US" altLang="zh-CN" dirty="0">
                  <a:latin typeface="Comic Sans MS" pitchFamily="2" charset="0"/>
                  <a:ea typeface="微软雅黑" pitchFamily="34" charset="-122"/>
                  <a:cs typeface="Arial" charset="0"/>
                </a:endParaRPr>
              </a:p>
            </p:txBody>
          </p:sp>
          <p:sp>
            <p:nvSpPr>
              <p:cNvPr id="122" name="Rectangle 114"/>
              <p:cNvSpPr>
                <a:spLocks noChangeArrowheads="1"/>
              </p:cNvSpPr>
              <p:nvPr/>
            </p:nvSpPr>
            <p:spPr bwMode="auto">
              <a:xfrm>
                <a:off x="4455" y="2400"/>
                <a:ext cx="8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mtClean="0">
                    <a:latin typeface="Comic Sans MS" pitchFamily="2" charset="0"/>
                    <a:ea typeface="微软雅黑" pitchFamily="34" charset="-122"/>
                    <a:cs typeface="Arial" charset="0"/>
                  </a:rPr>
                  <a:t>CarryOut1</a:t>
                </a:r>
                <a:endParaRPr lang="en-US" altLang="zh-CN" dirty="0">
                  <a:latin typeface="Comic Sans MS" pitchFamily="2" charset="0"/>
                  <a:ea typeface="微软雅黑" pitchFamily="34" charset="-122"/>
                  <a:cs typeface="Arial" charset="0"/>
                </a:endParaRPr>
              </a:p>
            </p:txBody>
          </p:sp>
        </p:grpSp>
        <p:grpSp>
          <p:nvGrpSpPr>
            <p:cNvPr id="88" name="Group 115"/>
            <p:cNvGrpSpPr/>
            <p:nvPr/>
          </p:nvGrpSpPr>
          <p:grpSpPr bwMode="auto">
            <a:xfrm>
              <a:off x="3516" y="2296"/>
              <a:ext cx="2112" cy="803"/>
              <a:chOff x="3543" y="2404"/>
              <a:chExt cx="2112" cy="803"/>
            </a:xfrm>
          </p:grpSpPr>
          <p:sp>
            <p:nvSpPr>
              <p:cNvPr id="101" name="Rectangle 116"/>
              <p:cNvSpPr>
                <a:spLocks noChangeArrowheads="1"/>
              </p:cNvSpPr>
              <p:nvPr/>
            </p:nvSpPr>
            <p:spPr bwMode="auto">
              <a:xfrm>
                <a:off x="3543" y="2592"/>
                <a:ext cx="31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mtClean="0">
                    <a:latin typeface="Comic Sans MS" pitchFamily="2" charset="0"/>
                    <a:ea typeface="微软雅黑" pitchFamily="34" charset="-122"/>
                    <a:cs typeface="Arial" charset="0"/>
                  </a:rPr>
                  <a:t>A2</a:t>
                </a:r>
                <a:endParaRPr lang="en-US" altLang="zh-CN" dirty="0">
                  <a:latin typeface="Comic Sans MS" pitchFamily="2" charset="0"/>
                  <a:ea typeface="微软雅黑" pitchFamily="34" charset="-122"/>
                  <a:cs typeface="Arial" charset="0"/>
                </a:endParaRPr>
              </a:p>
            </p:txBody>
          </p:sp>
          <p:sp>
            <p:nvSpPr>
              <p:cNvPr id="102" name="Rectangle 117"/>
              <p:cNvSpPr>
                <a:spLocks noChangeArrowheads="1"/>
              </p:cNvSpPr>
              <p:nvPr/>
            </p:nvSpPr>
            <p:spPr bwMode="auto">
              <a:xfrm>
                <a:off x="3543" y="2832"/>
                <a:ext cx="2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>
                    <a:latin typeface="Comic Sans MS" pitchFamily="2" charset="0"/>
                    <a:ea typeface="微软雅黑" pitchFamily="34" charset="-122"/>
                    <a:cs typeface="Arial" charset="0"/>
                  </a:rPr>
                  <a:t>B2</a:t>
                </a:r>
                <a:endParaRPr lang="en-US" altLang="zh-CN">
                  <a:latin typeface="Comic Sans MS" pitchFamily="2" charset="0"/>
                  <a:ea typeface="微软雅黑" pitchFamily="34" charset="-122"/>
                  <a:cs typeface="Arial" charset="0"/>
                </a:endParaRPr>
              </a:p>
            </p:txBody>
          </p:sp>
          <p:sp>
            <p:nvSpPr>
              <p:cNvPr id="103" name="Rectangle 118"/>
              <p:cNvSpPr>
                <a:spLocks noChangeArrowheads="1"/>
              </p:cNvSpPr>
              <p:nvPr/>
            </p:nvSpPr>
            <p:spPr bwMode="auto">
              <a:xfrm>
                <a:off x="4088" y="2648"/>
                <a:ext cx="656" cy="3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omic Sans MS" pitchFamily="2" charset="0"/>
                  <a:ea typeface="微软雅黑" pitchFamily="34" charset="-122"/>
                </a:endParaRPr>
              </a:p>
            </p:txBody>
          </p:sp>
          <p:sp>
            <p:nvSpPr>
              <p:cNvPr id="104" name="Rectangle 119"/>
              <p:cNvSpPr>
                <a:spLocks noChangeArrowheads="1"/>
              </p:cNvSpPr>
              <p:nvPr/>
            </p:nvSpPr>
            <p:spPr bwMode="auto">
              <a:xfrm>
                <a:off x="4183" y="2640"/>
                <a:ext cx="448" cy="4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zh-CN" altLang="en-US" dirty="0">
                    <a:latin typeface="Comic Sans MS" pitchFamily="2" charset="0"/>
                    <a:ea typeface="微软雅黑" pitchFamily="34" charset="-122"/>
                  </a:rPr>
                  <a:t>1-</a:t>
                </a:r>
                <a:r>
                  <a:rPr lang="en-US" altLang="zh-CN" dirty="0">
                    <a:latin typeface="Comic Sans MS" pitchFamily="2" charset="0"/>
                    <a:ea typeface="微软雅黑" pitchFamily="34" charset="-122"/>
                  </a:rPr>
                  <a:t>bit</a:t>
                </a:r>
                <a:endParaRPr lang="en-US" altLang="zh-CN" dirty="0">
                  <a:latin typeface="Comic Sans MS" pitchFamily="2" charset="0"/>
                  <a:ea typeface="微软雅黑" pitchFamily="34" charset="-122"/>
                </a:endParaRPr>
              </a:p>
              <a:p>
                <a:pPr algn="ctr"/>
                <a:r>
                  <a:rPr lang="en-US" altLang="zh-CN" smtClean="0">
                    <a:latin typeface="Comic Sans MS" pitchFamily="2" charset="0"/>
                    <a:ea typeface="微软雅黑" pitchFamily="34" charset="-122"/>
                  </a:rPr>
                  <a:t>ALU</a:t>
                </a:r>
                <a:endParaRPr lang="en-US" altLang="zh-CN" dirty="0">
                  <a:latin typeface="Comic Sans MS" pitchFamily="2" charset="0"/>
                  <a:ea typeface="微软雅黑" pitchFamily="34" charset="-122"/>
                </a:endParaRPr>
              </a:p>
            </p:txBody>
          </p:sp>
          <p:sp>
            <p:nvSpPr>
              <p:cNvPr id="105" name="Line 120"/>
              <p:cNvSpPr>
                <a:spLocks noChangeShapeType="1"/>
              </p:cNvSpPr>
              <p:nvPr/>
            </p:nvSpPr>
            <p:spPr bwMode="auto">
              <a:xfrm>
                <a:off x="4756" y="2784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omic Sans MS" pitchFamily="2" charset="0"/>
                  <a:ea typeface="微软雅黑" pitchFamily="34" charset="-122"/>
                </a:endParaRPr>
              </a:p>
            </p:txBody>
          </p:sp>
          <p:sp>
            <p:nvSpPr>
              <p:cNvPr id="106" name="Line 121"/>
              <p:cNvSpPr>
                <a:spLocks noChangeShapeType="1"/>
              </p:cNvSpPr>
              <p:nvPr/>
            </p:nvSpPr>
            <p:spPr bwMode="auto">
              <a:xfrm>
                <a:off x="3748" y="2736"/>
                <a:ext cx="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omic Sans MS" pitchFamily="2" charset="0"/>
                  <a:ea typeface="微软雅黑" pitchFamily="34" charset="-122"/>
                </a:endParaRPr>
              </a:p>
            </p:txBody>
          </p:sp>
          <p:sp>
            <p:nvSpPr>
              <p:cNvPr id="107" name="Line 122"/>
              <p:cNvSpPr>
                <a:spLocks noChangeShapeType="1"/>
              </p:cNvSpPr>
              <p:nvPr/>
            </p:nvSpPr>
            <p:spPr bwMode="auto">
              <a:xfrm>
                <a:off x="3748" y="2880"/>
                <a:ext cx="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omic Sans MS" pitchFamily="2" charset="0"/>
                  <a:ea typeface="微软雅黑" pitchFamily="34" charset="-122"/>
                </a:endParaRPr>
              </a:p>
            </p:txBody>
          </p:sp>
          <p:sp>
            <p:nvSpPr>
              <p:cNvPr id="108" name="Rectangle 123"/>
              <p:cNvSpPr>
                <a:spLocks noChangeArrowheads="1"/>
              </p:cNvSpPr>
              <p:nvPr/>
            </p:nvSpPr>
            <p:spPr bwMode="auto">
              <a:xfrm>
                <a:off x="5031" y="2688"/>
                <a:ext cx="62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>
                    <a:latin typeface="Comic Sans MS" pitchFamily="2" charset="0"/>
                    <a:ea typeface="微软雅黑" pitchFamily="34" charset="-122"/>
                    <a:cs typeface="Arial" charset="0"/>
                  </a:rPr>
                  <a:t>Result2</a:t>
                </a:r>
                <a:endParaRPr lang="en-US" altLang="zh-CN">
                  <a:latin typeface="Comic Sans MS" pitchFamily="2" charset="0"/>
                  <a:ea typeface="微软雅黑" pitchFamily="34" charset="-122"/>
                  <a:cs typeface="Arial" charset="0"/>
                </a:endParaRPr>
              </a:p>
            </p:txBody>
          </p:sp>
          <p:sp>
            <p:nvSpPr>
              <p:cNvPr id="109" name="Line 124"/>
              <p:cNvSpPr>
                <a:spLocks noChangeShapeType="1"/>
              </p:cNvSpPr>
              <p:nvPr/>
            </p:nvSpPr>
            <p:spPr bwMode="auto">
              <a:xfrm>
                <a:off x="4416" y="2404"/>
                <a:ext cx="0" cy="2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omic Sans MS" pitchFamily="2" charset="0"/>
                  <a:ea typeface="微软雅黑" pitchFamily="34" charset="-122"/>
                </a:endParaRPr>
              </a:p>
            </p:txBody>
          </p:sp>
          <p:sp>
            <p:nvSpPr>
              <p:cNvPr id="110" name="Rectangle 125"/>
              <p:cNvSpPr>
                <a:spLocks noChangeArrowheads="1"/>
              </p:cNvSpPr>
              <p:nvPr/>
            </p:nvSpPr>
            <p:spPr bwMode="auto">
              <a:xfrm>
                <a:off x="3737" y="2448"/>
                <a:ext cx="73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mtClean="0">
                    <a:latin typeface="Comic Sans MS" pitchFamily="2" charset="0"/>
                    <a:ea typeface="微软雅黑" pitchFamily="34" charset="-122"/>
                    <a:cs typeface="Arial" charset="0"/>
                  </a:rPr>
                  <a:t>CarryIn2</a:t>
                </a:r>
                <a:endParaRPr lang="en-US" altLang="zh-CN" dirty="0">
                  <a:latin typeface="Comic Sans MS" pitchFamily="2" charset="0"/>
                  <a:ea typeface="微软雅黑" pitchFamily="34" charset="-122"/>
                  <a:cs typeface="Arial" charset="0"/>
                </a:endParaRPr>
              </a:p>
            </p:txBody>
          </p:sp>
          <p:sp>
            <p:nvSpPr>
              <p:cNvPr id="111" name="Rectangle 126"/>
              <p:cNvSpPr>
                <a:spLocks noChangeArrowheads="1"/>
              </p:cNvSpPr>
              <p:nvPr/>
            </p:nvSpPr>
            <p:spPr bwMode="auto">
              <a:xfrm>
                <a:off x="4455" y="2976"/>
                <a:ext cx="84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mtClean="0">
                    <a:latin typeface="Comic Sans MS" pitchFamily="2" charset="0"/>
                    <a:ea typeface="微软雅黑" pitchFamily="34" charset="-122"/>
                    <a:cs typeface="Arial" charset="0"/>
                  </a:rPr>
                  <a:t>CarryOut2</a:t>
                </a:r>
                <a:endParaRPr lang="en-US" altLang="zh-CN" dirty="0">
                  <a:latin typeface="Comic Sans MS" pitchFamily="2" charset="0"/>
                  <a:ea typeface="微软雅黑" pitchFamily="34" charset="-122"/>
                  <a:cs typeface="Arial" charset="0"/>
                </a:endParaRPr>
              </a:p>
            </p:txBody>
          </p:sp>
        </p:grpSp>
        <p:sp>
          <p:nvSpPr>
            <p:cNvPr id="89" name="Rectangle 127"/>
            <p:cNvSpPr>
              <a:spLocks noChangeArrowheads="1"/>
            </p:cNvSpPr>
            <p:nvPr/>
          </p:nvSpPr>
          <p:spPr bwMode="auto">
            <a:xfrm>
              <a:off x="3516" y="3060"/>
              <a:ext cx="3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mtClean="0">
                  <a:latin typeface="Comic Sans MS" pitchFamily="2" charset="0"/>
                  <a:ea typeface="微软雅黑" pitchFamily="34" charset="-122"/>
                  <a:cs typeface="Arial" charset="0"/>
                </a:rPr>
                <a:t>A3</a:t>
              </a:r>
              <a:endParaRPr lang="en-US" altLang="zh-CN" dirty="0">
                <a:latin typeface="Comic Sans MS" pitchFamily="2" charset="0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90" name="Rectangle 128"/>
            <p:cNvSpPr>
              <a:spLocks noChangeArrowheads="1"/>
            </p:cNvSpPr>
            <p:nvPr/>
          </p:nvSpPr>
          <p:spPr bwMode="auto">
            <a:xfrm>
              <a:off x="3516" y="3300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>
                  <a:latin typeface="Comic Sans MS" pitchFamily="2" charset="0"/>
                  <a:ea typeface="微软雅黑" pitchFamily="34" charset="-122"/>
                  <a:cs typeface="Arial" charset="0"/>
                </a:rPr>
                <a:t>B3</a:t>
              </a:r>
              <a:endParaRPr lang="en-US" altLang="zh-CN">
                <a:latin typeface="Comic Sans MS" pitchFamily="2" charset="0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91" name="Rectangle 129"/>
            <p:cNvSpPr>
              <a:spLocks noChangeArrowheads="1"/>
            </p:cNvSpPr>
            <p:nvPr/>
          </p:nvSpPr>
          <p:spPr bwMode="auto">
            <a:xfrm>
              <a:off x="4061" y="3116"/>
              <a:ext cx="656" cy="3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omic Sans MS" pitchFamily="2" charset="0"/>
                <a:ea typeface="微软雅黑" pitchFamily="34" charset="-122"/>
              </a:endParaRPr>
            </a:p>
          </p:txBody>
        </p:sp>
        <p:sp>
          <p:nvSpPr>
            <p:cNvPr id="92" name="Rectangle 130"/>
            <p:cNvSpPr>
              <a:spLocks noChangeArrowheads="1"/>
            </p:cNvSpPr>
            <p:nvPr/>
          </p:nvSpPr>
          <p:spPr bwMode="auto">
            <a:xfrm>
              <a:off x="4156" y="3108"/>
              <a:ext cx="448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zh-CN" altLang="en-US" dirty="0">
                  <a:latin typeface="Comic Sans MS" pitchFamily="2" charset="0"/>
                  <a:ea typeface="微软雅黑" pitchFamily="34" charset="-122"/>
                </a:rPr>
                <a:t>1-</a:t>
              </a:r>
              <a:r>
                <a:rPr lang="en-US" altLang="zh-CN" dirty="0">
                  <a:latin typeface="Comic Sans MS" pitchFamily="2" charset="0"/>
                  <a:ea typeface="微软雅黑" pitchFamily="34" charset="-122"/>
                </a:rPr>
                <a:t>bit</a:t>
              </a:r>
              <a:endParaRPr lang="en-US" altLang="zh-CN" dirty="0">
                <a:latin typeface="Comic Sans MS" pitchFamily="2" charset="0"/>
                <a:ea typeface="微软雅黑" pitchFamily="34" charset="-122"/>
              </a:endParaRPr>
            </a:p>
            <a:p>
              <a:pPr algn="ctr"/>
              <a:r>
                <a:rPr lang="en-US" altLang="zh-CN" smtClean="0">
                  <a:latin typeface="Comic Sans MS" pitchFamily="2" charset="0"/>
                  <a:ea typeface="微软雅黑" pitchFamily="34" charset="-122"/>
                </a:rPr>
                <a:t>ALU</a:t>
              </a:r>
              <a:endParaRPr lang="en-US" altLang="zh-CN" dirty="0">
                <a:latin typeface="Comic Sans MS" pitchFamily="2" charset="0"/>
                <a:ea typeface="微软雅黑" pitchFamily="34" charset="-122"/>
              </a:endParaRPr>
            </a:p>
          </p:txBody>
        </p:sp>
        <p:sp>
          <p:nvSpPr>
            <p:cNvPr id="93" name="Line 131"/>
            <p:cNvSpPr>
              <a:spLocks noChangeShapeType="1"/>
            </p:cNvSpPr>
            <p:nvPr/>
          </p:nvSpPr>
          <p:spPr bwMode="auto">
            <a:xfrm>
              <a:off x="4729" y="3252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omic Sans MS" pitchFamily="2" charset="0"/>
                <a:ea typeface="微软雅黑" pitchFamily="34" charset="-122"/>
              </a:endParaRPr>
            </a:p>
          </p:txBody>
        </p:sp>
        <p:sp>
          <p:nvSpPr>
            <p:cNvPr id="94" name="Line 132"/>
            <p:cNvSpPr>
              <a:spLocks noChangeShapeType="1"/>
            </p:cNvSpPr>
            <p:nvPr/>
          </p:nvSpPr>
          <p:spPr bwMode="auto">
            <a:xfrm>
              <a:off x="3721" y="3204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omic Sans MS" pitchFamily="2" charset="0"/>
                <a:ea typeface="微软雅黑" pitchFamily="34" charset="-122"/>
              </a:endParaRPr>
            </a:p>
          </p:txBody>
        </p:sp>
        <p:sp>
          <p:nvSpPr>
            <p:cNvPr id="95" name="Line 133"/>
            <p:cNvSpPr>
              <a:spLocks noChangeShapeType="1"/>
            </p:cNvSpPr>
            <p:nvPr/>
          </p:nvSpPr>
          <p:spPr bwMode="auto">
            <a:xfrm>
              <a:off x="3721" y="3348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omic Sans MS" pitchFamily="2" charset="0"/>
                <a:ea typeface="微软雅黑" pitchFamily="34" charset="-122"/>
              </a:endParaRPr>
            </a:p>
          </p:txBody>
        </p:sp>
        <p:sp>
          <p:nvSpPr>
            <p:cNvPr id="96" name="Rectangle 134"/>
            <p:cNvSpPr>
              <a:spLocks noChangeArrowheads="1"/>
            </p:cNvSpPr>
            <p:nvPr/>
          </p:nvSpPr>
          <p:spPr bwMode="auto">
            <a:xfrm>
              <a:off x="5004" y="3156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>
                  <a:latin typeface="Comic Sans MS" pitchFamily="2" charset="0"/>
                  <a:ea typeface="微软雅黑" pitchFamily="34" charset="-122"/>
                  <a:cs typeface="Arial" charset="0"/>
                </a:rPr>
                <a:t>Result3</a:t>
              </a:r>
              <a:endParaRPr lang="en-US" altLang="zh-CN">
                <a:latin typeface="Comic Sans MS" pitchFamily="2" charset="0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97" name="Line 135"/>
            <p:cNvSpPr>
              <a:spLocks noChangeShapeType="1"/>
            </p:cNvSpPr>
            <p:nvPr/>
          </p:nvSpPr>
          <p:spPr bwMode="auto">
            <a:xfrm>
              <a:off x="4389" y="2872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omic Sans MS" pitchFamily="2" charset="0"/>
                <a:ea typeface="微软雅黑" pitchFamily="34" charset="-122"/>
              </a:endParaRPr>
            </a:p>
          </p:txBody>
        </p:sp>
        <p:sp>
          <p:nvSpPr>
            <p:cNvPr id="98" name="Rectangle 136"/>
            <p:cNvSpPr>
              <a:spLocks noChangeArrowheads="1"/>
            </p:cNvSpPr>
            <p:nvPr/>
          </p:nvSpPr>
          <p:spPr bwMode="auto">
            <a:xfrm>
              <a:off x="3683" y="2907"/>
              <a:ext cx="7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mtClean="0">
                  <a:latin typeface="Comic Sans MS" pitchFamily="2" charset="0"/>
                  <a:ea typeface="微软雅黑" pitchFamily="34" charset="-122"/>
                  <a:cs typeface="Arial" charset="0"/>
                </a:rPr>
                <a:t>CarryIn3</a:t>
              </a:r>
              <a:endParaRPr lang="en-US" altLang="zh-CN" dirty="0">
                <a:latin typeface="Comic Sans MS" pitchFamily="2" charset="0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99" name="Rectangle 137"/>
            <p:cNvSpPr>
              <a:spLocks noChangeArrowheads="1"/>
            </p:cNvSpPr>
            <p:nvPr/>
          </p:nvSpPr>
          <p:spPr bwMode="auto">
            <a:xfrm>
              <a:off x="4380" y="3540"/>
              <a:ext cx="84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mtClean="0">
                  <a:latin typeface="Comic Sans MS" pitchFamily="2" charset="0"/>
                  <a:ea typeface="微软雅黑" pitchFamily="34" charset="-122"/>
                  <a:cs typeface="Arial" charset="0"/>
                </a:rPr>
                <a:t>CarryOut3</a:t>
              </a:r>
              <a:endParaRPr lang="en-US" altLang="zh-CN" dirty="0">
                <a:latin typeface="Comic Sans MS" pitchFamily="2" charset="0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100" name="Line 138"/>
            <p:cNvSpPr>
              <a:spLocks noChangeShapeType="1"/>
            </p:cNvSpPr>
            <p:nvPr/>
          </p:nvSpPr>
          <p:spPr bwMode="auto">
            <a:xfrm>
              <a:off x="4389" y="3448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omic Sans MS" pitchFamily="2" charset="0"/>
                <a:ea typeface="微软雅黑" pitchFamily="34" charset="-122"/>
              </a:endParaRPr>
            </a:p>
          </p:txBody>
        </p:sp>
      </p:grpSp>
      <p:sp>
        <p:nvSpPr>
          <p:cNvPr id="123" name="Rectangle 140"/>
          <p:cNvSpPr>
            <a:spLocks noChangeArrowheads="1"/>
          </p:cNvSpPr>
          <p:nvPr/>
        </p:nvSpPr>
        <p:spPr bwMode="auto">
          <a:xfrm>
            <a:off x="5411788" y="3335338"/>
            <a:ext cx="32380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>
                <a:latin typeface="Comic Sans MS" pitchFamily="2" charset="0"/>
                <a:ea typeface="微软雅黑" pitchFamily="34" charset="-122"/>
                <a:cs typeface="Arial" charset="0"/>
              </a:rPr>
              <a:t>0</a:t>
            </a:r>
            <a:endParaRPr lang="zh-CN" altLang="en-US">
              <a:latin typeface="Comic Sans MS" pitchFamily="2" charset="0"/>
              <a:ea typeface="微软雅黑" pitchFamily="34" charset="-122"/>
              <a:cs typeface="Arial" charset="0"/>
            </a:endParaRPr>
          </a:p>
        </p:txBody>
      </p:sp>
      <p:sp>
        <p:nvSpPr>
          <p:cNvPr id="124" name="Text Box 141"/>
          <p:cNvSpPr txBox="1">
            <a:spLocks noChangeArrowheads="1"/>
          </p:cNvSpPr>
          <p:nvPr/>
        </p:nvSpPr>
        <p:spPr bwMode="auto">
          <a:xfrm>
            <a:off x="5372100" y="5915025"/>
            <a:ext cx="2724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也可以用其他判断方法。</a:t>
            </a:r>
            <a:endParaRPr lang="zh-CN" altLang="en-US" dirty="0">
              <a:solidFill>
                <a:srgbClr val="CC0000"/>
              </a:solidFill>
              <a:latin typeface="Comic Sans MS" pitchFamily="2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77713" y="891430"/>
            <a:ext cx="4167187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9pPr>
          </a:lstStyle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宋体" charset="-122"/>
              </a:rPr>
              <a:t>/*---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宋体" charset="-122"/>
              </a:rPr>
              <a:t>sum.c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宋体" charset="-122"/>
              </a:rPr>
              <a:t>---*/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宋体" charset="-122"/>
            </a:endParaRPr>
          </a:p>
          <a:p>
            <a:pPr marL="342900" marR="0" lvl="0" indent="-342900" defTabSz="914400" eaLnBrk="0" fontAlgn="auto" latinLnBrk="0" hangingPunct="0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int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 </a:t>
            </a: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sum(</a:t>
            </a:r>
            <a:r>
              <a:rPr kumimoji="0" lang="en-US" altLang="zh-CN" sz="2200" b="1" i="0" u="none" strike="noStrike" kern="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int</a:t>
            </a: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 a[ 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], unsigned 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len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)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</a:endParaRP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{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</a:endParaRP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	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int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 	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i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，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sum = 0;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</a:endParaRP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	for	(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i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 = 0; 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i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 &lt;= 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len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–1; 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i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++)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</a:endParaRP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      	sum </a:t>
            </a: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+= a[i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];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</a:endParaRP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	return sum;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</a:endParaRP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}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04700" y="3906093"/>
            <a:ext cx="3376613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9pPr>
          </a:lstStyle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宋体" charset="-122"/>
              </a:rPr>
              <a:t>/*---main.c-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宋体" charset="-122"/>
              </a:rPr>
              <a:t>--*/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宋体" charset="-122"/>
            </a:endParaRP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int</a:t>
            </a: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 main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()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</a:endParaRP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{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</a:endParaRP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	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int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 </a:t>
            </a: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	a[1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]={100};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</a:endParaRP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	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int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   sum</a:t>
            </a: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; sum=sum(a,0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);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</a:endParaRP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    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printf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(“%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d”,sum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);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</a:endParaRP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}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grpSp>
        <p:nvGrpSpPr>
          <p:cNvPr id="9" name="Group 5"/>
          <p:cNvGrpSpPr/>
          <p:nvPr/>
        </p:nvGrpSpPr>
        <p:grpSpPr bwMode="auto">
          <a:xfrm>
            <a:off x="2304925" y="891430"/>
            <a:ext cx="5310188" cy="4454525"/>
            <a:chOff x="1264" y="516"/>
            <a:chExt cx="3345" cy="2806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1264" y="3294"/>
              <a:ext cx="31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V="1">
              <a:off x="1576" y="686"/>
              <a:ext cx="1786" cy="26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3334" y="516"/>
              <a:ext cx="127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smtClean="0">
                  <a:solidFill>
                    <a:srgbClr val="FF0000"/>
                  </a:solidFill>
                  <a:ea typeface="微软雅黑" pitchFamily="34" charset="-122"/>
                </a:rPr>
                <a:t>数据的表示</a:t>
              </a:r>
              <a:endParaRPr lang="zh-CN" altLang="en-US" sz="2000" smtClean="0">
                <a:solidFill>
                  <a:srgbClr val="FF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13" name="Group 9"/>
          <p:cNvGrpSpPr/>
          <p:nvPr/>
        </p:nvGrpSpPr>
        <p:grpSpPr bwMode="auto">
          <a:xfrm>
            <a:off x="1449263" y="1296243"/>
            <a:ext cx="6165850" cy="1755775"/>
            <a:chOff x="725" y="771"/>
            <a:chExt cx="3884" cy="1106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725" y="1877"/>
              <a:ext cx="993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V="1">
              <a:off x="1718" y="941"/>
              <a:ext cx="1644" cy="936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334" y="771"/>
              <a:ext cx="127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dirty="0" smtClean="0">
                  <a:solidFill>
                    <a:srgbClr val="0033CC"/>
                  </a:solidFill>
                  <a:ea typeface="微软雅黑" pitchFamily="34" charset="-122"/>
                </a:rPr>
                <a:t>数据的运算</a:t>
              </a:r>
              <a:endParaRPr lang="zh-CN" altLang="en-US" sz="2000" dirty="0" smtClean="0">
                <a:solidFill>
                  <a:srgbClr val="0033CC"/>
                </a:solidFill>
                <a:ea typeface="微软雅黑" pitchFamily="34" charset="-122"/>
              </a:endParaRPr>
            </a:p>
          </p:txBody>
        </p:sp>
      </p:grp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4914775" y="2961530"/>
            <a:ext cx="4049713" cy="227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如果程序处理的是图像、视频、声音、文字等数据，那么，</a:t>
            </a:r>
            <a:endParaRPr lang="zh-CN" altLang="en-US" sz="2200" dirty="0" smtClean="0">
              <a:solidFill>
                <a:srgbClr val="000000"/>
              </a:solidFill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200" dirty="0" smtClean="0">
                <a:solidFill>
                  <a:srgbClr val="FF0000"/>
                </a:solidFill>
                <a:ea typeface="微软雅黑" pitchFamily="34" charset="-122"/>
              </a:rPr>
              <a:t>（</a:t>
            </a:r>
            <a:r>
              <a:rPr lang="en-US" altLang="zh-CN" sz="2200" dirty="0" smtClean="0">
                <a:solidFill>
                  <a:srgbClr val="FF0000"/>
                </a:solidFill>
                <a:ea typeface="微软雅黑" pitchFamily="34" charset="-122"/>
              </a:rPr>
              <a:t>1</a:t>
            </a:r>
            <a:r>
              <a:rPr lang="zh-CN" altLang="en-US" sz="2200" dirty="0" smtClean="0">
                <a:solidFill>
                  <a:srgbClr val="FF0000"/>
                </a:solidFill>
                <a:ea typeface="微软雅黑" pitchFamily="34" charset="-122"/>
              </a:rPr>
              <a:t>）如何获得这些数据？</a:t>
            </a:r>
            <a:endParaRPr lang="zh-CN" altLang="en-US" sz="2200" dirty="0" smtClean="0">
              <a:solidFill>
                <a:srgbClr val="FF0000"/>
              </a:solidFill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200" dirty="0" smtClean="0">
                <a:solidFill>
                  <a:srgbClr val="FF0000"/>
                </a:solidFill>
                <a:ea typeface="微软雅黑" pitchFamily="34" charset="-122"/>
              </a:rPr>
              <a:t>（</a:t>
            </a:r>
            <a:r>
              <a:rPr lang="en-US" altLang="zh-CN" sz="2200" dirty="0" smtClean="0">
                <a:solidFill>
                  <a:srgbClr val="FF0000"/>
                </a:solidFill>
                <a:ea typeface="微软雅黑" pitchFamily="34" charset="-122"/>
              </a:rPr>
              <a:t>2</a:t>
            </a:r>
            <a:r>
              <a:rPr lang="zh-CN" altLang="en-US" sz="2200" dirty="0" smtClean="0">
                <a:solidFill>
                  <a:srgbClr val="FF0000"/>
                </a:solidFill>
                <a:ea typeface="微软雅黑" pitchFamily="34" charset="-122"/>
              </a:rPr>
              <a:t>）如何表示这些数据？</a:t>
            </a:r>
            <a:endParaRPr lang="zh-CN" altLang="en-US" sz="2200" dirty="0" smtClean="0">
              <a:solidFill>
                <a:srgbClr val="FF0000"/>
              </a:solidFill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200" dirty="0" smtClean="0">
                <a:solidFill>
                  <a:srgbClr val="009242"/>
                </a:solidFill>
                <a:ea typeface="微软雅黑" pitchFamily="34" charset="-122"/>
              </a:rPr>
              <a:t>（</a:t>
            </a:r>
            <a:r>
              <a:rPr lang="en-US" altLang="zh-CN" sz="2200" dirty="0" smtClean="0">
                <a:solidFill>
                  <a:srgbClr val="009242"/>
                </a:solidFill>
                <a:ea typeface="微软雅黑" pitchFamily="34" charset="-122"/>
              </a:rPr>
              <a:t>3</a:t>
            </a:r>
            <a:r>
              <a:rPr lang="zh-CN" altLang="en-US" sz="2200" dirty="0" smtClean="0">
                <a:solidFill>
                  <a:srgbClr val="009242"/>
                </a:solidFill>
                <a:ea typeface="微软雅黑" pitchFamily="34" charset="-122"/>
              </a:rPr>
              <a:t>）</a:t>
            </a:r>
            <a:r>
              <a:rPr lang="zh-CN" altLang="en-US" sz="2200" dirty="0" smtClean="0">
                <a:solidFill>
                  <a:srgbClr val="0033CC"/>
                </a:solidFill>
                <a:ea typeface="微软雅黑" pitchFamily="34" charset="-122"/>
              </a:rPr>
              <a:t>如何处理这些数据？</a:t>
            </a:r>
            <a:endParaRPr lang="zh-CN" altLang="en-US" sz="2200" dirty="0" smtClean="0">
              <a:solidFill>
                <a:srgbClr val="0033CC"/>
              </a:solidFill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44" y="42721"/>
            <a:ext cx="8229600" cy="774720"/>
          </a:xfrm>
        </p:spPr>
        <p:txBody>
          <a:bodyPr/>
          <a:lstStyle/>
          <a:p>
            <a:r>
              <a:rPr lang="en-US" altLang="zh-CN" dirty="0" smtClean="0">
                <a:latin typeface="Comic Sans MS" pitchFamily="2" charset="0"/>
              </a:rPr>
              <a:t>3.3 </a:t>
            </a:r>
            <a:r>
              <a:rPr lang="zh-CN" altLang="en-US" dirty="0" smtClean="0">
                <a:latin typeface="Comic Sans MS" pitchFamily="2" charset="0"/>
              </a:rPr>
              <a:t>定点运算</a:t>
            </a:r>
            <a:endParaRPr lang="zh-CN" altLang="en-US" dirty="0">
              <a:latin typeface="Comic Sans MS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092" y="770597"/>
            <a:ext cx="8805014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3.3.1 </a:t>
            </a:r>
            <a:r>
              <a:rPr lang="zh-CN" altLang="en-US" dirty="0" smtClean="0"/>
              <a:t>补码加减运算</a:t>
            </a:r>
            <a:endParaRPr lang="en-US" altLang="zh-CN" dirty="0" smtClean="0"/>
          </a:p>
          <a:p>
            <a:r>
              <a:rPr lang="en-US" altLang="zh-CN" dirty="0"/>
              <a:t>Zero Detection </a:t>
            </a:r>
            <a:r>
              <a:rPr lang="en-US" altLang="zh-CN" dirty="0" smtClean="0"/>
              <a:t>Logic (</a:t>
            </a:r>
            <a:r>
              <a:rPr lang="zh-CN" altLang="en-US" dirty="0"/>
              <a:t>判</a:t>
            </a:r>
            <a:r>
              <a:rPr lang="en-US" altLang="zh-CN" dirty="0"/>
              <a:t>0</a:t>
            </a:r>
            <a:r>
              <a:rPr lang="zh-CN" altLang="en-US" dirty="0"/>
              <a:t>逻辑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/>
          </a:p>
        </p:txBody>
      </p:sp>
      <p:grpSp>
        <p:nvGrpSpPr>
          <p:cNvPr id="125" name="Group 115"/>
          <p:cNvGrpSpPr/>
          <p:nvPr/>
        </p:nvGrpSpPr>
        <p:grpSpPr bwMode="auto">
          <a:xfrm>
            <a:off x="2803649" y="2468959"/>
            <a:ext cx="4178300" cy="2755900"/>
            <a:chOff x="2134" y="1783"/>
            <a:chExt cx="2632" cy="1736"/>
          </a:xfrm>
        </p:grpSpPr>
        <p:sp>
          <p:nvSpPr>
            <p:cNvPr id="126" name="Line 9"/>
            <p:cNvSpPr>
              <a:spLocks noChangeShapeType="1"/>
            </p:cNvSpPr>
            <p:nvPr/>
          </p:nvSpPr>
          <p:spPr bwMode="auto">
            <a:xfrm>
              <a:off x="2134" y="1787"/>
              <a:ext cx="904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omic Sans MS" pitchFamily="2" charset="0"/>
              </a:endParaRPr>
            </a:p>
          </p:txBody>
        </p:sp>
        <p:sp>
          <p:nvSpPr>
            <p:cNvPr id="127" name="Line 19"/>
            <p:cNvSpPr>
              <a:spLocks noChangeShapeType="1"/>
            </p:cNvSpPr>
            <p:nvPr/>
          </p:nvSpPr>
          <p:spPr bwMode="auto">
            <a:xfrm>
              <a:off x="2134" y="2363"/>
              <a:ext cx="664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omic Sans MS" pitchFamily="2" charset="0"/>
              </a:endParaRPr>
            </a:p>
          </p:txBody>
        </p:sp>
        <p:sp>
          <p:nvSpPr>
            <p:cNvPr id="128" name="Line 30"/>
            <p:cNvSpPr>
              <a:spLocks noChangeShapeType="1"/>
            </p:cNvSpPr>
            <p:nvPr/>
          </p:nvSpPr>
          <p:spPr bwMode="auto">
            <a:xfrm>
              <a:off x="2134" y="2939"/>
              <a:ext cx="664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omic Sans MS" pitchFamily="2" charset="0"/>
              </a:endParaRPr>
            </a:p>
          </p:txBody>
        </p:sp>
        <p:sp>
          <p:nvSpPr>
            <p:cNvPr id="129" name="Line 41"/>
            <p:cNvSpPr>
              <a:spLocks noChangeShapeType="1"/>
            </p:cNvSpPr>
            <p:nvPr/>
          </p:nvSpPr>
          <p:spPr bwMode="auto">
            <a:xfrm>
              <a:off x="2134" y="3515"/>
              <a:ext cx="952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omic Sans MS" pitchFamily="2" charset="0"/>
              </a:endParaRPr>
            </a:p>
          </p:txBody>
        </p:sp>
        <p:grpSp>
          <p:nvGrpSpPr>
            <p:cNvPr id="130" name="Group 53"/>
            <p:cNvGrpSpPr/>
            <p:nvPr/>
          </p:nvGrpSpPr>
          <p:grpSpPr bwMode="auto">
            <a:xfrm>
              <a:off x="3426" y="2468"/>
              <a:ext cx="448" cy="376"/>
              <a:chOff x="3504" y="2265"/>
              <a:chExt cx="448" cy="376"/>
            </a:xfrm>
          </p:grpSpPr>
          <p:sp>
            <p:nvSpPr>
              <p:cNvPr id="142" name="Arc 49"/>
              <p:cNvSpPr/>
              <p:nvPr/>
            </p:nvSpPr>
            <p:spPr bwMode="auto">
              <a:xfrm>
                <a:off x="3545" y="2265"/>
                <a:ext cx="399" cy="184"/>
              </a:xfrm>
              <a:custGeom>
                <a:avLst/>
                <a:gdLst>
                  <a:gd name="G0" fmla="+- 54 0 0"/>
                  <a:gd name="G1" fmla="+- 21600 0 0"/>
                  <a:gd name="G2" fmla="+- 21600 0 0"/>
                  <a:gd name="T0" fmla="*/ 0 w 21654"/>
                  <a:gd name="T1" fmla="*/ 0 h 21600"/>
                  <a:gd name="T2" fmla="*/ 21654 w 21654"/>
                  <a:gd name="T3" fmla="*/ 21600 h 21600"/>
                  <a:gd name="T4" fmla="*/ 54 w 2165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54" h="21600" fill="none" extrusionOk="0">
                    <a:moveTo>
                      <a:pt x="0" y="0"/>
                    </a:moveTo>
                    <a:cubicBezTo>
                      <a:pt x="18" y="0"/>
                      <a:pt x="36" y="-1"/>
                      <a:pt x="54" y="0"/>
                    </a:cubicBezTo>
                    <a:cubicBezTo>
                      <a:pt x="11983" y="0"/>
                      <a:pt x="21654" y="9670"/>
                      <a:pt x="21654" y="21600"/>
                    </a:cubicBezTo>
                  </a:path>
                  <a:path w="21654" h="21600" stroke="0" extrusionOk="0">
                    <a:moveTo>
                      <a:pt x="0" y="0"/>
                    </a:moveTo>
                    <a:cubicBezTo>
                      <a:pt x="18" y="0"/>
                      <a:pt x="36" y="-1"/>
                      <a:pt x="54" y="0"/>
                    </a:cubicBezTo>
                    <a:cubicBezTo>
                      <a:pt x="11983" y="0"/>
                      <a:pt x="21654" y="9670"/>
                      <a:pt x="21654" y="21600"/>
                    </a:cubicBezTo>
                    <a:lnTo>
                      <a:pt x="54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CC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omic Sans MS" pitchFamily="2" charset="0"/>
                </a:endParaRPr>
              </a:p>
            </p:txBody>
          </p:sp>
          <p:sp>
            <p:nvSpPr>
              <p:cNvPr id="143" name="Arc 50"/>
              <p:cNvSpPr/>
              <p:nvPr/>
            </p:nvSpPr>
            <p:spPr bwMode="auto">
              <a:xfrm rot="10800000">
                <a:off x="3553" y="2457"/>
                <a:ext cx="399" cy="18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21600"/>
                  <a:gd name="T1" fmla="*/ 21600 h 21600"/>
                  <a:gd name="T2" fmla="*/ 21546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599"/>
                    </a:moveTo>
                    <a:cubicBezTo>
                      <a:pt x="0" y="9691"/>
                      <a:pt x="9637" y="29"/>
                      <a:pt x="21546" y="0"/>
                    </a:cubicBezTo>
                  </a:path>
                  <a:path w="21600" h="21600" stroke="0" extrusionOk="0">
                    <a:moveTo>
                      <a:pt x="0" y="21599"/>
                    </a:moveTo>
                    <a:cubicBezTo>
                      <a:pt x="0" y="9691"/>
                      <a:pt x="9637" y="29"/>
                      <a:pt x="21546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CC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omic Sans MS" pitchFamily="2" charset="0"/>
                </a:endParaRPr>
              </a:p>
            </p:txBody>
          </p:sp>
          <p:sp>
            <p:nvSpPr>
              <p:cNvPr id="144" name="Arc 51"/>
              <p:cNvSpPr/>
              <p:nvPr/>
            </p:nvSpPr>
            <p:spPr bwMode="auto">
              <a:xfrm>
                <a:off x="3504" y="2265"/>
                <a:ext cx="114" cy="18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CC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omic Sans MS" pitchFamily="2" charset="0"/>
                </a:endParaRPr>
              </a:p>
            </p:txBody>
          </p:sp>
          <p:sp>
            <p:nvSpPr>
              <p:cNvPr id="145" name="Arc 52"/>
              <p:cNvSpPr/>
              <p:nvPr/>
            </p:nvSpPr>
            <p:spPr bwMode="auto">
              <a:xfrm rot="10800000">
                <a:off x="3513" y="2457"/>
                <a:ext cx="114" cy="184"/>
              </a:xfrm>
              <a:custGeom>
                <a:avLst/>
                <a:gdLst>
                  <a:gd name="G0" fmla="+- 21600 0 0"/>
                  <a:gd name="G1" fmla="+- 21599 0 0"/>
                  <a:gd name="G2" fmla="+- 21600 0 0"/>
                  <a:gd name="T0" fmla="*/ 0 w 21600"/>
                  <a:gd name="T1" fmla="*/ 21599 h 21599"/>
                  <a:gd name="T2" fmla="*/ 21411 w 21600"/>
                  <a:gd name="T3" fmla="*/ 0 h 21599"/>
                  <a:gd name="T4" fmla="*/ 21600 w 21600"/>
                  <a:gd name="T5" fmla="*/ 21599 h 21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599" fill="none" extrusionOk="0">
                    <a:moveTo>
                      <a:pt x="0" y="21598"/>
                    </a:moveTo>
                    <a:cubicBezTo>
                      <a:pt x="0" y="9743"/>
                      <a:pt x="9555" y="103"/>
                      <a:pt x="21410" y="-1"/>
                    </a:cubicBezTo>
                  </a:path>
                  <a:path w="21600" h="21599" stroke="0" extrusionOk="0">
                    <a:moveTo>
                      <a:pt x="0" y="21598"/>
                    </a:moveTo>
                    <a:cubicBezTo>
                      <a:pt x="0" y="9743"/>
                      <a:pt x="9555" y="103"/>
                      <a:pt x="21410" y="-1"/>
                    </a:cubicBezTo>
                    <a:lnTo>
                      <a:pt x="21600" y="21599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CC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omic Sans MS" pitchFamily="2" charset="0"/>
                </a:endParaRPr>
              </a:p>
            </p:txBody>
          </p:sp>
        </p:grpSp>
        <p:sp>
          <p:nvSpPr>
            <p:cNvPr id="131" name="Oval 54"/>
            <p:cNvSpPr>
              <a:spLocks noChangeArrowheads="1"/>
            </p:cNvSpPr>
            <p:nvPr/>
          </p:nvSpPr>
          <p:spPr bwMode="auto">
            <a:xfrm>
              <a:off x="3866" y="2611"/>
              <a:ext cx="80" cy="80"/>
            </a:xfrm>
            <a:prstGeom prst="ellipse">
              <a:avLst/>
            </a:prstGeom>
            <a:noFill/>
            <a:ln w="25400">
              <a:solidFill>
                <a:srgbClr val="CC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omic Sans MS" pitchFamily="2" charset="0"/>
              </a:endParaRPr>
            </a:p>
          </p:txBody>
        </p:sp>
        <p:sp>
          <p:nvSpPr>
            <p:cNvPr id="132" name="Line 55"/>
            <p:cNvSpPr>
              <a:spLocks noChangeShapeType="1"/>
            </p:cNvSpPr>
            <p:nvPr/>
          </p:nvSpPr>
          <p:spPr bwMode="auto">
            <a:xfrm flipH="1">
              <a:off x="2798" y="2603"/>
              <a:ext cx="728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omic Sans MS" pitchFamily="2" charset="0"/>
              </a:endParaRPr>
            </a:p>
          </p:txBody>
        </p:sp>
        <p:sp>
          <p:nvSpPr>
            <p:cNvPr id="133" name="Line 56"/>
            <p:cNvSpPr>
              <a:spLocks noChangeShapeType="1"/>
            </p:cNvSpPr>
            <p:nvPr/>
          </p:nvSpPr>
          <p:spPr bwMode="auto">
            <a:xfrm flipH="1">
              <a:off x="2798" y="2699"/>
              <a:ext cx="728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omic Sans MS" pitchFamily="2" charset="0"/>
              </a:endParaRPr>
            </a:p>
          </p:txBody>
        </p:sp>
        <p:sp>
          <p:nvSpPr>
            <p:cNvPr id="134" name="Line 57"/>
            <p:cNvSpPr>
              <a:spLocks noChangeShapeType="1"/>
            </p:cNvSpPr>
            <p:nvPr/>
          </p:nvSpPr>
          <p:spPr bwMode="auto">
            <a:xfrm flipH="1">
              <a:off x="3038" y="2507"/>
              <a:ext cx="440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omic Sans MS" pitchFamily="2" charset="0"/>
              </a:endParaRPr>
            </a:p>
          </p:txBody>
        </p:sp>
        <p:sp>
          <p:nvSpPr>
            <p:cNvPr id="135" name="Line 58"/>
            <p:cNvSpPr>
              <a:spLocks noChangeShapeType="1"/>
            </p:cNvSpPr>
            <p:nvPr/>
          </p:nvSpPr>
          <p:spPr bwMode="auto">
            <a:xfrm flipH="1">
              <a:off x="3086" y="2795"/>
              <a:ext cx="392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omic Sans MS" pitchFamily="2" charset="0"/>
              </a:endParaRPr>
            </a:p>
          </p:txBody>
        </p:sp>
        <p:sp>
          <p:nvSpPr>
            <p:cNvPr id="136" name="Line 59"/>
            <p:cNvSpPr>
              <a:spLocks noChangeShapeType="1"/>
            </p:cNvSpPr>
            <p:nvPr/>
          </p:nvSpPr>
          <p:spPr bwMode="auto">
            <a:xfrm>
              <a:off x="2802" y="2367"/>
              <a:ext cx="0" cy="232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omic Sans MS" pitchFamily="2" charset="0"/>
              </a:endParaRPr>
            </a:p>
          </p:txBody>
        </p:sp>
        <p:sp>
          <p:nvSpPr>
            <p:cNvPr id="137" name="Line 60"/>
            <p:cNvSpPr>
              <a:spLocks noChangeShapeType="1"/>
            </p:cNvSpPr>
            <p:nvPr/>
          </p:nvSpPr>
          <p:spPr bwMode="auto">
            <a:xfrm>
              <a:off x="2802" y="2703"/>
              <a:ext cx="0" cy="232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omic Sans MS" pitchFamily="2" charset="0"/>
              </a:endParaRPr>
            </a:p>
          </p:txBody>
        </p:sp>
        <p:sp>
          <p:nvSpPr>
            <p:cNvPr id="138" name="Line 61"/>
            <p:cNvSpPr>
              <a:spLocks noChangeShapeType="1"/>
            </p:cNvSpPr>
            <p:nvPr/>
          </p:nvSpPr>
          <p:spPr bwMode="auto">
            <a:xfrm flipV="1">
              <a:off x="3042" y="1783"/>
              <a:ext cx="0" cy="728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omic Sans MS" pitchFamily="2" charset="0"/>
              </a:endParaRPr>
            </a:p>
          </p:txBody>
        </p:sp>
        <p:sp>
          <p:nvSpPr>
            <p:cNvPr id="139" name="Line 62"/>
            <p:cNvSpPr>
              <a:spLocks noChangeShapeType="1"/>
            </p:cNvSpPr>
            <p:nvPr/>
          </p:nvSpPr>
          <p:spPr bwMode="auto">
            <a:xfrm flipV="1">
              <a:off x="3090" y="2791"/>
              <a:ext cx="0" cy="728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omic Sans MS" pitchFamily="2" charset="0"/>
              </a:endParaRPr>
            </a:p>
          </p:txBody>
        </p:sp>
        <p:sp>
          <p:nvSpPr>
            <p:cNvPr id="140" name="Line 64"/>
            <p:cNvSpPr>
              <a:spLocks noChangeShapeType="1"/>
            </p:cNvSpPr>
            <p:nvPr/>
          </p:nvSpPr>
          <p:spPr bwMode="auto">
            <a:xfrm>
              <a:off x="3958" y="2651"/>
              <a:ext cx="808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omic Sans MS" pitchFamily="2" charset="0"/>
              </a:endParaRPr>
            </a:p>
          </p:txBody>
        </p:sp>
        <p:sp>
          <p:nvSpPr>
            <p:cNvPr id="141" name="Rectangle 65"/>
            <p:cNvSpPr>
              <a:spLocks noChangeArrowheads="1"/>
            </p:cNvSpPr>
            <p:nvPr/>
          </p:nvSpPr>
          <p:spPr bwMode="auto">
            <a:xfrm>
              <a:off x="4233" y="2459"/>
              <a:ext cx="44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  <a:latin typeface="Comic Sans MS" pitchFamily="2" charset="0"/>
                  <a:ea typeface="宋体" charset="-122"/>
                  <a:cs typeface="Arial" charset="0"/>
                </a:rPr>
                <a:t>Zero</a:t>
              </a:r>
              <a:endParaRPr lang="en-US" altLang="zh-CN">
                <a:solidFill>
                  <a:srgbClr val="CC0000"/>
                </a:solidFill>
                <a:latin typeface="Comic Sans MS" pitchFamily="2" charset="0"/>
                <a:ea typeface="宋体" charset="-122"/>
                <a:cs typeface="Arial" charset="0"/>
              </a:endParaRPr>
            </a:p>
          </p:txBody>
        </p:sp>
      </p:grpSp>
      <p:sp>
        <p:nvSpPr>
          <p:cNvPr id="146" name="Rectangle 68"/>
          <p:cNvSpPr>
            <a:spLocks noChangeArrowheads="1"/>
          </p:cNvSpPr>
          <p:nvPr/>
        </p:nvSpPr>
        <p:spPr bwMode="auto">
          <a:xfrm>
            <a:off x="452561" y="2176859"/>
            <a:ext cx="49212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mtClean="0">
                <a:latin typeface="Comic Sans MS" pitchFamily="2" charset="0"/>
                <a:ea typeface="宋体" charset="-122"/>
                <a:cs typeface="Arial" charset="0"/>
              </a:rPr>
              <a:t>A0</a:t>
            </a:r>
            <a:endParaRPr lang="en-US" altLang="zh-CN" dirty="0">
              <a:latin typeface="Comic Sans MS" pitchFamily="2" charset="0"/>
              <a:ea typeface="宋体" charset="-122"/>
              <a:cs typeface="Arial" charset="0"/>
            </a:endParaRPr>
          </a:p>
        </p:txBody>
      </p:sp>
      <p:sp>
        <p:nvSpPr>
          <p:cNvPr id="147" name="Rectangle 69"/>
          <p:cNvSpPr>
            <a:spLocks noChangeArrowheads="1"/>
          </p:cNvSpPr>
          <p:nvPr/>
        </p:nvSpPr>
        <p:spPr bwMode="auto">
          <a:xfrm>
            <a:off x="452561" y="2557859"/>
            <a:ext cx="46968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Comic Sans MS" pitchFamily="2" charset="0"/>
                <a:ea typeface="宋体" charset="-122"/>
                <a:cs typeface="Arial" charset="0"/>
              </a:rPr>
              <a:t>B0</a:t>
            </a:r>
            <a:endParaRPr lang="en-US" altLang="zh-CN">
              <a:latin typeface="Comic Sans MS" pitchFamily="2" charset="0"/>
              <a:ea typeface="宋体" charset="-122"/>
              <a:cs typeface="Arial" charset="0"/>
            </a:endParaRPr>
          </a:p>
        </p:txBody>
      </p:sp>
      <p:sp>
        <p:nvSpPr>
          <p:cNvPr id="148" name="Rectangle 70"/>
          <p:cNvSpPr>
            <a:spLocks noChangeArrowheads="1"/>
          </p:cNvSpPr>
          <p:nvPr/>
        </p:nvSpPr>
        <p:spPr bwMode="auto">
          <a:xfrm>
            <a:off x="1317749" y="2265759"/>
            <a:ext cx="1041400" cy="508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omic Sans MS" pitchFamily="2" charset="0"/>
            </a:endParaRPr>
          </a:p>
        </p:txBody>
      </p:sp>
      <p:sp>
        <p:nvSpPr>
          <p:cNvPr id="149" name="Rectangle 71"/>
          <p:cNvSpPr>
            <a:spLocks noChangeArrowheads="1"/>
          </p:cNvSpPr>
          <p:nvPr/>
        </p:nvSpPr>
        <p:spPr bwMode="auto">
          <a:xfrm>
            <a:off x="1478706" y="2253059"/>
            <a:ext cx="692499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zh-CN" altLang="en-US" dirty="0">
                <a:latin typeface="Comic Sans MS" pitchFamily="2" charset="0"/>
                <a:ea typeface="宋体" charset="-122"/>
              </a:rPr>
              <a:t>1-</a:t>
            </a:r>
            <a:r>
              <a:rPr lang="en-US" altLang="zh-CN" dirty="0">
                <a:latin typeface="Comic Sans MS" pitchFamily="2" charset="0"/>
                <a:ea typeface="宋体" charset="-122"/>
              </a:rPr>
              <a:t>bit</a:t>
            </a:r>
            <a:endParaRPr lang="en-US" altLang="zh-CN" dirty="0">
              <a:latin typeface="Comic Sans MS" pitchFamily="2" charset="0"/>
              <a:ea typeface="宋体" charset="-122"/>
            </a:endParaRPr>
          </a:p>
          <a:p>
            <a:pPr algn="ctr"/>
            <a:r>
              <a:rPr lang="en-US" altLang="zh-CN" smtClean="0">
                <a:latin typeface="Comic Sans MS" pitchFamily="2" charset="0"/>
                <a:ea typeface="宋体" charset="-122"/>
              </a:rPr>
              <a:t>ALU</a:t>
            </a:r>
            <a:endParaRPr lang="en-US" altLang="zh-CN" dirty="0">
              <a:latin typeface="Comic Sans MS" pitchFamily="2" charset="0"/>
              <a:ea typeface="宋体" charset="-122"/>
            </a:endParaRPr>
          </a:p>
        </p:txBody>
      </p:sp>
      <p:sp>
        <p:nvSpPr>
          <p:cNvPr id="150" name="Line 72"/>
          <p:cNvSpPr>
            <a:spLocks noChangeShapeType="1"/>
          </p:cNvSpPr>
          <p:nvPr/>
        </p:nvSpPr>
        <p:spPr bwMode="auto">
          <a:xfrm>
            <a:off x="2378199" y="2481659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omic Sans MS" pitchFamily="2" charset="0"/>
            </a:endParaRPr>
          </a:p>
        </p:txBody>
      </p:sp>
      <p:sp>
        <p:nvSpPr>
          <p:cNvPr id="151" name="Line 73"/>
          <p:cNvSpPr>
            <a:spLocks noChangeShapeType="1"/>
          </p:cNvSpPr>
          <p:nvPr/>
        </p:nvSpPr>
        <p:spPr bwMode="auto">
          <a:xfrm>
            <a:off x="777999" y="2405459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omic Sans MS" pitchFamily="2" charset="0"/>
            </a:endParaRPr>
          </a:p>
        </p:txBody>
      </p:sp>
      <p:sp>
        <p:nvSpPr>
          <p:cNvPr id="152" name="Line 74"/>
          <p:cNvSpPr>
            <a:spLocks noChangeShapeType="1"/>
          </p:cNvSpPr>
          <p:nvPr/>
        </p:nvSpPr>
        <p:spPr bwMode="auto">
          <a:xfrm>
            <a:off x="777999" y="2634059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omic Sans MS" pitchFamily="2" charset="0"/>
            </a:endParaRPr>
          </a:p>
        </p:txBody>
      </p:sp>
      <p:sp>
        <p:nvSpPr>
          <p:cNvPr id="153" name="Rectangle 75"/>
          <p:cNvSpPr>
            <a:spLocks noChangeArrowheads="1"/>
          </p:cNvSpPr>
          <p:nvPr/>
        </p:nvSpPr>
        <p:spPr bwMode="auto">
          <a:xfrm>
            <a:off x="2814761" y="2157809"/>
            <a:ext cx="99867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Comic Sans MS" pitchFamily="2" charset="0"/>
                <a:ea typeface="宋体" charset="-122"/>
                <a:cs typeface="Arial" charset="0"/>
              </a:rPr>
              <a:t>Result0</a:t>
            </a:r>
            <a:endParaRPr lang="en-US" altLang="zh-CN">
              <a:latin typeface="Comic Sans MS" pitchFamily="2" charset="0"/>
              <a:ea typeface="宋体" charset="-122"/>
              <a:cs typeface="Arial" charset="0"/>
            </a:endParaRPr>
          </a:p>
        </p:txBody>
      </p:sp>
      <p:sp>
        <p:nvSpPr>
          <p:cNvPr id="154" name="Line 76"/>
          <p:cNvSpPr>
            <a:spLocks noChangeShapeType="1"/>
          </p:cNvSpPr>
          <p:nvPr/>
        </p:nvSpPr>
        <p:spPr bwMode="auto">
          <a:xfrm>
            <a:off x="1838449" y="1878409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omic Sans MS" pitchFamily="2" charset="0"/>
            </a:endParaRPr>
          </a:p>
        </p:txBody>
      </p:sp>
      <p:sp>
        <p:nvSpPr>
          <p:cNvPr id="155" name="Rectangle 77"/>
          <p:cNvSpPr>
            <a:spLocks noChangeArrowheads="1"/>
          </p:cNvSpPr>
          <p:nvPr/>
        </p:nvSpPr>
        <p:spPr bwMode="auto">
          <a:xfrm>
            <a:off x="885949" y="1667272"/>
            <a:ext cx="117019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mtClean="0">
                <a:latin typeface="Comic Sans MS" pitchFamily="2" charset="0"/>
                <a:ea typeface="宋体" charset="-122"/>
                <a:cs typeface="Arial" charset="0"/>
              </a:rPr>
              <a:t>CarryIn0</a:t>
            </a:r>
            <a:endParaRPr lang="en-US" altLang="zh-CN" dirty="0">
              <a:latin typeface="Comic Sans MS" pitchFamily="2" charset="0"/>
              <a:ea typeface="宋体" charset="-122"/>
              <a:cs typeface="Arial" charset="0"/>
            </a:endParaRPr>
          </a:p>
        </p:txBody>
      </p:sp>
      <p:sp>
        <p:nvSpPr>
          <p:cNvPr id="156" name="Rectangle 78"/>
          <p:cNvSpPr>
            <a:spLocks noChangeArrowheads="1"/>
          </p:cNvSpPr>
          <p:nvPr/>
        </p:nvSpPr>
        <p:spPr bwMode="auto">
          <a:xfrm>
            <a:off x="1900361" y="2786459"/>
            <a:ext cx="133690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mtClean="0">
                <a:latin typeface="Comic Sans MS" pitchFamily="2" charset="0"/>
                <a:ea typeface="宋体" charset="-122"/>
                <a:cs typeface="Arial" charset="0"/>
              </a:rPr>
              <a:t>CarryOut0</a:t>
            </a:r>
            <a:endParaRPr lang="en-US" altLang="zh-CN" dirty="0">
              <a:latin typeface="Comic Sans MS" pitchFamily="2" charset="0"/>
              <a:ea typeface="宋体" charset="-122"/>
              <a:cs typeface="Arial" charset="0"/>
            </a:endParaRPr>
          </a:p>
        </p:txBody>
      </p:sp>
      <p:sp>
        <p:nvSpPr>
          <p:cNvPr id="157" name="Rectangle 80"/>
          <p:cNvSpPr>
            <a:spLocks noChangeArrowheads="1"/>
          </p:cNvSpPr>
          <p:nvPr/>
        </p:nvSpPr>
        <p:spPr bwMode="auto">
          <a:xfrm>
            <a:off x="452561" y="3091259"/>
            <a:ext cx="45525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mtClean="0">
                <a:latin typeface="Comic Sans MS" pitchFamily="2" charset="0"/>
                <a:ea typeface="宋体" charset="-122"/>
                <a:cs typeface="Arial" charset="0"/>
              </a:rPr>
              <a:t>A1</a:t>
            </a:r>
            <a:endParaRPr lang="en-US" altLang="zh-CN" dirty="0">
              <a:latin typeface="Comic Sans MS" pitchFamily="2" charset="0"/>
              <a:ea typeface="宋体" charset="-122"/>
              <a:cs typeface="Arial" charset="0"/>
            </a:endParaRPr>
          </a:p>
        </p:txBody>
      </p:sp>
      <p:sp>
        <p:nvSpPr>
          <p:cNvPr id="158" name="Rectangle 81"/>
          <p:cNvSpPr>
            <a:spLocks noChangeArrowheads="1"/>
          </p:cNvSpPr>
          <p:nvPr/>
        </p:nvSpPr>
        <p:spPr bwMode="auto">
          <a:xfrm>
            <a:off x="452561" y="3472259"/>
            <a:ext cx="43281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Comic Sans MS" pitchFamily="2" charset="0"/>
                <a:ea typeface="宋体" charset="-122"/>
                <a:cs typeface="Arial" charset="0"/>
              </a:rPr>
              <a:t>B1</a:t>
            </a:r>
            <a:endParaRPr lang="en-US" altLang="zh-CN">
              <a:latin typeface="Comic Sans MS" pitchFamily="2" charset="0"/>
              <a:ea typeface="宋体" charset="-122"/>
              <a:cs typeface="Arial" charset="0"/>
            </a:endParaRPr>
          </a:p>
        </p:txBody>
      </p:sp>
      <p:sp>
        <p:nvSpPr>
          <p:cNvPr id="159" name="Rectangle 82"/>
          <p:cNvSpPr>
            <a:spLocks noChangeArrowheads="1"/>
          </p:cNvSpPr>
          <p:nvPr/>
        </p:nvSpPr>
        <p:spPr bwMode="auto">
          <a:xfrm>
            <a:off x="1317749" y="3180159"/>
            <a:ext cx="1041400" cy="508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omic Sans MS" pitchFamily="2" charset="0"/>
            </a:endParaRPr>
          </a:p>
        </p:txBody>
      </p:sp>
      <p:sp>
        <p:nvSpPr>
          <p:cNvPr id="160" name="Rectangle 83"/>
          <p:cNvSpPr>
            <a:spLocks noChangeArrowheads="1"/>
          </p:cNvSpPr>
          <p:nvPr/>
        </p:nvSpPr>
        <p:spPr bwMode="auto">
          <a:xfrm>
            <a:off x="1478706" y="3167459"/>
            <a:ext cx="692499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zh-CN" altLang="en-US" dirty="0">
                <a:latin typeface="Comic Sans MS" pitchFamily="2" charset="0"/>
                <a:ea typeface="宋体" charset="-122"/>
              </a:rPr>
              <a:t>1-</a:t>
            </a:r>
            <a:r>
              <a:rPr lang="en-US" altLang="zh-CN" dirty="0">
                <a:latin typeface="Comic Sans MS" pitchFamily="2" charset="0"/>
                <a:ea typeface="宋体" charset="-122"/>
              </a:rPr>
              <a:t>bit</a:t>
            </a:r>
            <a:endParaRPr lang="en-US" altLang="zh-CN" dirty="0">
              <a:latin typeface="Comic Sans MS" pitchFamily="2" charset="0"/>
              <a:ea typeface="宋体" charset="-122"/>
            </a:endParaRPr>
          </a:p>
          <a:p>
            <a:pPr algn="ctr"/>
            <a:r>
              <a:rPr lang="en-US" altLang="zh-CN" smtClean="0">
                <a:latin typeface="Comic Sans MS" pitchFamily="2" charset="0"/>
                <a:ea typeface="宋体" charset="-122"/>
              </a:rPr>
              <a:t>ALU</a:t>
            </a:r>
            <a:endParaRPr lang="en-US" altLang="zh-CN" dirty="0">
              <a:latin typeface="Comic Sans MS" pitchFamily="2" charset="0"/>
              <a:ea typeface="宋体" charset="-122"/>
            </a:endParaRPr>
          </a:p>
        </p:txBody>
      </p:sp>
      <p:sp>
        <p:nvSpPr>
          <p:cNvPr id="161" name="Line 84"/>
          <p:cNvSpPr>
            <a:spLocks noChangeShapeType="1"/>
          </p:cNvSpPr>
          <p:nvPr/>
        </p:nvSpPr>
        <p:spPr bwMode="auto">
          <a:xfrm>
            <a:off x="2378199" y="3396059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omic Sans MS" pitchFamily="2" charset="0"/>
            </a:endParaRPr>
          </a:p>
        </p:txBody>
      </p:sp>
      <p:sp>
        <p:nvSpPr>
          <p:cNvPr id="162" name="Line 85"/>
          <p:cNvSpPr>
            <a:spLocks noChangeShapeType="1"/>
          </p:cNvSpPr>
          <p:nvPr/>
        </p:nvSpPr>
        <p:spPr bwMode="auto">
          <a:xfrm>
            <a:off x="777999" y="3319859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omic Sans MS" pitchFamily="2" charset="0"/>
            </a:endParaRPr>
          </a:p>
        </p:txBody>
      </p:sp>
      <p:sp>
        <p:nvSpPr>
          <p:cNvPr id="163" name="Line 86"/>
          <p:cNvSpPr>
            <a:spLocks noChangeShapeType="1"/>
          </p:cNvSpPr>
          <p:nvPr/>
        </p:nvSpPr>
        <p:spPr bwMode="auto">
          <a:xfrm>
            <a:off x="777999" y="3548459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omic Sans MS" pitchFamily="2" charset="0"/>
            </a:endParaRPr>
          </a:p>
        </p:txBody>
      </p:sp>
      <p:sp>
        <p:nvSpPr>
          <p:cNvPr id="164" name="Rectangle 87"/>
          <p:cNvSpPr>
            <a:spLocks noChangeArrowheads="1"/>
          </p:cNvSpPr>
          <p:nvPr/>
        </p:nvSpPr>
        <p:spPr bwMode="auto">
          <a:xfrm>
            <a:off x="2814761" y="3072209"/>
            <a:ext cx="96180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Comic Sans MS" pitchFamily="2" charset="0"/>
                <a:ea typeface="宋体" charset="-122"/>
                <a:cs typeface="Arial" charset="0"/>
              </a:rPr>
              <a:t>Result1</a:t>
            </a:r>
            <a:endParaRPr lang="en-US" altLang="zh-CN">
              <a:latin typeface="Comic Sans MS" pitchFamily="2" charset="0"/>
              <a:ea typeface="宋体" charset="-122"/>
              <a:cs typeface="Arial" charset="0"/>
            </a:endParaRPr>
          </a:p>
        </p:txBody>
      </p:sp>
      <p:sp>
        <p:nvSpPr>
          <p:cNvPr id="165" name="Line 88"/>
          <p:cNvSpPr>
            <a:spLocks noChangeShapeType="1"/>
          </p:cNvSpPr>
          <p:nvPr/>
        </p:nvSpPr>
        <p:spPr bwMode="auto">
          <a:xfrm>
            <a:off x="1838449" y="2792809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omic Sans MS" pitchFamily="2" charset="0"/>
            </a:endParaRPr>
          </a:p>
        </p:txBody>
      </p:sp>
      <p:sp>
        <p:nvSpPr>
          <p:cNvPr id="166" name="Rectangle 89"/>
          <p:cNvSpPr>
            <a:spLocks noChangeArrowheads="1"/>
          </p:cNvSpPr>
          <p:nvPr/>
        </p:nvSpPr>
        <p:spPr bwMode="auto">
          <a:xfrm>
            <a:off x="909761" y="2862659"/>
            <a:ext cx="11333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mtClean="0">
                <a:latin typeface="Comic Sans MS" pitchFamily="2" charset="0"/>
                <a:ea typeface="宋体" charset="-122"/>
                <a:cs typeface="Arial" charset="0"/>
              </a:rPr>
              <a:t>CarryIn1</a:t>
            </a:r>
            <a:endParaRPr lang="en-US" altLang="zh-CN" dirty="0">
              <a:latin typeface="Comic Sans MS" pitchFamily="2" charset="0"/>
              <a:ea typeface="宋体" charset="-122"/>
              <a:cs typeface="Arial" charset="0"/>
            </a:endParaRPr>
          </a:p>
        </p:txBody>
      </p:sp>
      <p:sp>
        <p:nvSpPr>
          <p:cNvPr id="167" name="Rectangle 90"/>
          <p:cNvSpPr>
            <a:spLocks noChangeArrowheads="1"/>
          </p:cNvSpPr>
          <p:nvPr/>
        </p:nvSpPr>
        <p:spPr bwMode="auto">
          <a:xfrm>
            <a:off x="1900361" y="3700859"/>
            <a:ext cx="130003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mtClean="0">
                <a:latin typeface="Comic Sans MS" pitchFamily="2" charset="0"/>
                <a:ea typeface="宋体" charset="-122"/>
                <a:cs typeface="Arial" charset="0"/>
              </a:rPr>
              <a:t>CarryOut1</a:t>
            </a:r>
            <a:endParaRPr lang="en-US" altLang="zh-CN" dirty="0">
              <a:latin typeface="Comic Sans MS" pitchFamily="2" charset="0"/>
              <a:ea typeface="宋体" charset="-122"/>
              <a:cs typeface="Arial" charset="0"/>
            </a:endParaRPr>
          </a:p>
        </p:txBody>
      </p:sp>
      <p:sp>
        <p:nvSpPr>
          <p:cNvPr id="168" name="Rectangle 92"/>
          <p:cNvSpPr>
            <a:spLocks noChangeArrowheads="1"/>
          </p:cNvSpPr>
          <p:nvPr/>
        </p:nvSpPr>
        <p:spPr bwMode="auto">
          <a:xfrm>
            <a:off x="452561" y="4005659"/>
            <a:ext cx="49212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mtClean="0">
                <a:latin typeface="Comic Sans MS" pitchFamily="2" charset="0"/>
                <a:ea typeface="宋体" charset="-122"/>
                <a:cs typeface="Arial" charset="0"/>
              </a:rPr>
              <a:t>A2</a:t>
            </a:r>
            <a:endParaRPr lang="en-US" altLang="zh-CN" dirty="0">
              <a:latin typeface="Comic Sans MS" pitchFamily="2" charset="0"/>
              <a:ea typeface="宋体" charset="-122"/>
              <a:cs typeface="Arial" charset="0"/>
            </a:endParaRPr>
          </a:p>
        </p:txBody>
      </p:sp>
      <p:sp>
        <p:nvSpPr>
          <p:cNvPr id="169" name="Rectangle 93"/>
          <p:cNvSpPr>
            <a:spLocks noChangeArrowheads="1"/>
          </p:cNvSpPr>
          <p:nvPr/>
        </p:nvSpPr>
        <p:spPr bwMode="auto">
          <a:xfrm>
            <a:off x="452561" y="4386659"/>
            <a:ext cx="46968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Comic Sans MS" pitchFamily="2" charset="0"/>
                <a:ea typeface="宋体" charset="-122"/>
                <a:cs typeface="Arial" charset="0"/>
              </a:rPr>
              <a:t>B2</a:t>
            </a:r>
            <a:endParaRPr lang="en-US" altLang="zh-CN">
              <a:latin typeface="Comic Sans MS" pitchFamily="2" charset="0"/>
              <a:ea typeface="宋体" charset="-122"/>
              <a:cs typeface="Arial" charset="0"/>
            </a:endParaRPr>
          </a:p>
        </p:txBody>
      </p:sp>
      <p:sp>
        <p:nvSpPr>
          <p:cNvPr id="170" name="Rectangle 94"/>
          <p:cNvSpPr>
            <a:spLocks noChangeArrowheads="1"/>
          </p:cNvSpPr>
          <p:nvPr/>
        </p:nvSpPr>
        <p:spPr bwMode="auto">
          <a:xfrm>
            <a:off x="1317749" y="4094559"/>
            <a:ext cx="1041400" cy="508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omic Sans MS" pitchFamily="2" charset="0"/>
            </a:endParaRPr>
          </a:p>
        </p:txBody>
      </p:sp>
      <p:sp>
        <p:nvSpPr>
          <p:cNvPr id="171" name="Rectangle 95"/>
          <p:cNvSpPr>
            <a:spLocks noChangeArrowheads="1"/>
          </p:cNvSpPr>
          <p:nvPr/>
        </p:nvSpPr>
        <p:spPr bwMode="auto">
          <a:xfrm>
            <a:off x="1478706" y="4081859"/>
            <a:ext cx="692499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zh-CN" altLang="en-US" dirty="0">
                <a:latin typeface="Comic Sans MS" pitchFamily="2" charset="0"/>
                <a:ea typeface="宋体" charset="-122"/>
              </a:rPr>
              <a:t>1-</a:t>
            </a:r>
            <a:r>
              <a:rPr lang="en-US" altLang="zh-CN" dirty="0">
                <a:latin typeface="Comic Sans MS" pitchFamily="2" charset="0"/>
                <a:ea typeface="宋体" charset="-122"/>
              </a:rPr>
              <a:t>bit</a:t>
            </a:r>
            <a:endParaRPr lang="en-US" altLang="zh-CN" dirty="0">
              <a:latin typeface="Comic Sans MS" pitchFamily="2" charset="0"/>
              <a:ea typeface="宋体" charset="-122"/>
            </a:endParaRPr>
          </a:p>
          <a:p>
            <a:pPr algn="ctr"/>
            <a:r>
              <a:rPr lang="en-US" altLang="zh-CN" smtClean="0">
                <a:latin typeface="Comic Sans MS" pitchFamily="2" charset="0"/>
                <a:ea typeface="宋体" charset="-122"/>
              </a:rPr>
              <a:t>ALU</a:t>
            </a:r>
            <a:endParaRPr lang="en-US" altLang="zh-CN" dirty="0">
              <a:latin typeface="Comic Sans MS" pitchFamily="2" charset="0"/>
              <a:ea typeface="宋体" charset="-122"/>
            </a:endParaRPr>
          </a:p>
        </p:txBody>
      </p:sp>
      <p:sp>
        <p:nvSpPr>
          <p:cNvPr id="172" name="Line 96"/>
          <p:cNvSpPr>
            <a:spLocks noChangeShapeType="1"/>
          </p:cNvSpPr>
          <p:nvPr/>
        </p:nvSpPr>
        <p:spPr bwMode="auto">
          <a:xfrm>
            <a:off x="2378199" y="4310459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omic Sans MS" pitchFamily="2" charset="0"/>
            </a:endParaRPr>
          </a:p>
        </p:txBody>
      </p:sp>
      <p:sp>
        <p:nvSpPr>
          <p:cNvPr id="173" name="Line 97"/>
          <p:cNvSpPr>
            <a:spLocks noChangeShapeType="1"/>
          </p:cNvSpPr>
          <p:nvPr/>
        </p:nvSpPr>
        <p:spPr bwMode="auto">
          <a:xfrm>
            <a:off x="777999" y="4234259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omic Sans MS" pitchFamily="2" charset="0"/>
            </a:endParaRPr>
          </a:p>
        </p:txBody>
      </p:sp>
      <p:sp>
        <p:nvSpPr>
          <p:cNvPr id="174" name="Line 98"/>
          <p:cNvSpPr>
            <a:spLocks noChangeShapeType="1"/>
          </p:cNvSpPr>
          <p:nvPr/>
        </p:nvSpPr>
        <p:spPr bwMode="auto">
          <a:xfrm>
            <a:off x="777999" y="4462859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omic Sans MS" pitchFamily="2" charset="0"/>
            </a:endParaRPr>
          </a:p>
        </p:txBody>
      </p:sp>
      <p:sp>
        <p:nvSpPr>
          <p:cNvPr id="175" name="Rectangle 99"/>
          <p:cNvSpPr>
            <a:spLocks noChangeArrowheads="1"/>
          </p:cNvSpPr>
          <p:nvPr/>
        </p:nvSpPr>
        <p:spPr bwMode="auto">
          <a:xfrm>
            <a:off x="2814761" y="3986609"/>
            <a:ext cx="99867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Comic Sans MS" pitchFamily="2" charset="0"/>
                <a:ea typeface="宋体" charset="-122"/>
                <a:cs typeface="Arial" charset="0"/>
              </a:rPr>
              <a:t>Result2</a:t>
            </a:r>
            <a:endParaRPr lang="en-US" altLang="zh-CN">
              <a:latin typeface="Comic Sans MS" pitchFamily="2" charset="0"/>
              <a:ea typeface="宋体" charset="-122"/>
              <a:cs typeface="Arial" charset="0"/>
            </a:endParaRPr>
          </a:p>
        </p:txBody>
      </p:sp>
      <p:sp>
        <p:nvSpPr>
          <p:cNvPr id="176" name="Line 100"/>
          <p:cNvSpPr>
            <a:spLocks noChangeShapeType="1"/>
          </p:cNvSpPr>
          <p:nvPr/>
        </p:nvSpPr>
        <p:spPr bwMode="auto">
          <a:xfrm>
            <a:off x="1838449" y="3707209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omic Sans MS" pitchFamily="2" charset="0"/>
            </a:endParaRPr>
          </a:p>
        </p:txBody>
      </p:sp>
      <p:sp>
        <p:nvSpPr>
          <p:cNvPr id="177" name="Rectangle 101"/>
          <p:cNvSpPr>
            <a:spLocks noChangeArrowheads="1"/>
          </p:cNvSpPr>
          <p:nvPr/>
        </p:nvSpPr>
        <p:spPr bwMode="auto">
          <a:xfrm>
            <a:off x="909761" y="3777059"/>
            <a:ext cx="117019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mtClean="0">
                <a:latin typeface="Comic Sans MS" pitchFamily="2" charset="0"/>
                <a:ea typeface="宋体" charset="-122"/>
                <a:cs typeface="Arial" charset="0"/>
              </a:rPr>
              <a:t>CarryIn2</a:t>
            </a:r>
            <a:endParaRPr lang="en-US" altLang="zh-CN" dirty="0">
              <a:latin typeface="Comic Sans MS" pitchFamily="2" charset="0"/>
              <a:ea typeface="宋体" charset="-122"/>
              <a:cs typeface="Arial" charset="0"/>
            </a:endParaRPr>
          </a:p>
        </p:txBody>
      </p:sp>
      <p:sp>
        <p:nvSpPr>
          <p:cNvPr id="178" name="Rectangle 102"/>
          <p:cNvSpPr>
            <a:spLocks noChangeArrowheads="1"/>
          </p:cNvSpPr>
          <p:nvPr/>
        </p:nvSpPr>
        <p:spPr bwMode="auto">
          <a:xfrm>
            <a:off x="1900361" y="4615259"/>
            <a:ext cx="133690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mtClean="0">
                <a:latin typeface="Comic Sans MS" pitchFamily="2" charset="0"/>
                <a:ea typeface="宋体" charset="-122"/>
                <a:cs typeface="Arial" charset="0"/>
              </a:rPr>
              <a:t>CarryOut2</a:t>
            </a:r>
            <a:endParaRPr lang="en-US" altLang="zh-CN" dirty="0">
              <a:latin typeface="Comic Sans MS" pitchFamily="2" charset="0"/>
              <a:ea typeface="宋体" charset="-122"/>
              <a:cs typeface="Arial" charset="0"/>
            </a:endParaRPr>
          </a:p>
        </p:txBody>
      </p:sp>
      <p:sp>
        <p:nvSpPr>
          <p:cNvPr id="179" name="Rectangle 103"/>
          <p:cNvSpPr>
            <a:spLocks noChangeArrowheads="1"/>
          </p:cNvSpPr>
          <p:nvPr/>
        </p:nvSpPr>
        <p:spPr bwMode="auto">
          <a:xfrm>
            <a:off x="452561" y="4920059"/>
            <a:ext cx="49212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mtClean="0">
                <a:latin typeface="Comic Sans MS" pitchFamily="2" charset="0"/>
                <a:ea typeface="宋体" charset="-122"/>
                <a:cs typeface="Arial" charset="0"/>
              </a:rPr>
              <a:t>A3</a:t>
            </a:r>
            <a:endParaRPr lang="en-US" altLang="zh-CN" dirty="0">
              <a:latin typeface="Comic Sans MS" pitchFamily="2" charset="0"/>
              <a:ea typeface="宋体" charset="-122"/>
              <a:cs typeface="Arial" charset="0"/>
            </a:endParaRPr>
          </a:p>
        </p:txBody>
      </p:sp>
      <p:sp>
        <p:nvSpPr>
          <p:cNvPr id="180" name="Rectangle 104"/>
          <p:cNvSpPr>
            <a:spLocks noChangeArrowheads="1"/>
          </p:cNvSpPr>
          <p:nvPr/>
        </p:nvSpPr>
        <p:spPr bwMode="auto">
          <a:xfrm>
            <a:off x="452561" y="5301059"/>
            <a:ext cx="46968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Comic Sans MS" pitchFamily="2" charset="0"/>
                <a:ea typeface="宋体" charset="-122"/>
                <a:cs typeface="Arial" charset="0"/>
              </a:rPr>
              <a:t>B3</a:t>
            </a:r>
            <a:endParaRPr lang="en-US" altLang="zh-CN">
              <a:latin typeface="Comic Sans MS" pitchFamily="2" charset="0"/>
              <a:ea typeface="宋体" charset="-122"/>
              <a:cs typeface="Arial" charset="0"/>
            </a:endParaRPr>
          </a:p>
        </p:txBody>
      </p:sp>
      <p:sp>
        <p:nvSpPr>
          <p:cNvPr id="181" name="Rectangle 105"/>
          <p:cNvSpPr>
            <a:spLocks noChangeArrowheads="1"/>
          </p:cNvSpPr>
          <p:nvPr/>
        </p:nvSpPr>
        <p:spPr bwMode="auto">
          <a:xfrm>
            <a:off x="1317749" y="5008959"/>
            <a:ext cx="1041400" cy="508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omic Sans MS" pitchFamily="2" charset="0"/>
            </a:endParaRPr>
          </a:p>
        </p:txBody>
      </p:sp>
      <p:sp>
        <p:nvSpPr>
          <p:cNvPr id="182" name="Rectangle 106"/>
          <p:cNvSpPr>
            <a:spLocks noChangeArrowheads="1"/>
          </p:cNvSpPr>
          <p:nvPr/>
        </p:nvSpPr>
        <p:spPr bwMode="auto">
          <a:xfrm>
            <a:off x="1478706" y="4996259"/>
            <a:ext cx="692499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zh-CN" altLang="en-US" dirty="0">
                <a:latin typeface="Comic Sans MS" pitchFamily="2" charset="0"/>
                <a:ea typeface="宋体" charset="-122"/>
              </a:rPr>
              <a:t>1-</a:t>
            </a:r>
            <a:r>
              <a:rPr lang="en-US" altLang="zh-CN" dirty="0">
                <a:latin typeface="Comic Sans MS" pitchFamily="2" charset="0"/>
                <a:ea typeface="宋体" charset="-122"/>
              </a:rPr>
              <a:t>bit</a:t>
            </a:r>
            <a:endParaRPr lang="en-US" altLang="zh-CN" dirty="0">
              <a:latin typeface="Comic Sans MS" pitchFamily="2" charset="0"/>
              <a:ea typeface="宋体" charset="-122"/>
            </a:endParaRPr>
          </a:p>
          <a:p>
            <a:pPr algn="ctr"/>
            <a:r>
              <a:rPr lang="en-US" altLang="zh-CN" smtClean="0">
                <a:latin typeface="Comic Sans MS" pitchFamily="2" charset="0"/>
                <a:ea typeface="宋体" charset="-122"/>
              </a:rPr>
              <a:t>ALU</a:t>
            </a:r>
            <a:endParaRPr lang="en-US" altLang="zh-CN" dirty="0">
              <a:latin typeface="Comic Sans MS" pitchFamily="2" charset="0"/>
              <a:ea typeface="宋体" charset="-122"/>
            </a:endParaRPr>
          </a:p>
        </p:txBody>
      </p:sp>
      <p:sp>
        <p:nvSpPr>
          <p:cNvPr id="183" name="Line 107"/>
          <p:cNvSpPr>
            <a:spLocks noChangeShapeType="1"/>
          </p:cNvSpPr>
          <p:nvPr/>
        </p:nvSpPr>
        <p:spPr bwMode="auto">
          <a:xfrm>
            <a:off x="2378199" y="5224859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omic Sans MS" pitchFamily="2" charset="0"/>
            </a:endParaRPr>
          </a:p>
        </p:txBody>
      </p:sp>
      <p:sp>
        <p:nvSpPr>
          <p:cNvPr id="184" name="Line 108"/>
          <p:cNvSpPr>
            <a:spLocks noChangeShapeType="1"/>
          </p:cNvSpPr>
          <p:nvPr/>
        </p:nvSpPr>
        <p:spPr bwMode="auto">
          <a:xfrm>
            <a:off x="777999" y="5148659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omic Sans MS" pitchFamily="2" charset="0"/>
            </a:endParaRPr>
          </a:p>
        </p:txBody>
      </p:sp>
      <p:sp>
        <p:nvSpPr>
          <p:cNvPr id="185" name="Line 109"/>
          <p:cNvSpPr>
            <a:spLocks noChangeShapeType="1"/>
          </p:cNvSpPr>
          <p:nvPr/>
        </p:nvSpPr>
        <p:spPr bwMode="auto">
          <a:xfrm>
            <a:off x="777999" y="5377259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omic Sans MS" pitchFamily="2" charset="0"/>
            </a:endParaRPr>
          </a:p>
        </p:txBody>
      </p:sp>
      <p:sp>
        <p:nvSpPr>
          <p:cNvPr id="186" name="Rectangle 110"/>
          <p:cNvSpPr>
            <a:spLocks noChangeArrowheads="1"/>
          </p:cNvSpPr>
          <p:nvPr/>
        </p:nvSpPr>
        <p:spPr bwMode="auto">
          <a:xfrm>
            <a:off x="2814761" y="4901009"/>
            <a:ext cx="99867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Comic Sans MS" pitchFamily="2" charset="0"/>
                <a:ea typeface="宋体" charset="-122"/>
                <a:cs typeface="Arial" charset="0"/>
              </a:rPr>
              <a:t>Result3</a:t>
            </a:r>
            <a:endParaRPr lang="en-US" altLang="zh-CN">
              <a:latin typeface="Comic Sans MS" pitchFamily="2" charset="0"/>
              <a:ea typeface="宋体" charset="-122"/>
              <a:cs typeface="Arial" charset="0"/>
            </a:endParaRPr>
          </a:p>
        </p:txBody>
      </p:sp>
      <p:sp>
        <p:nvSpPr>
          <p:cNvPr id="187" name="Line 111"/>
          <p:cNvSpPr>
            <a:spLocks noChangeShapeType="1"/>
          </p:cNvSpPr>
          <p:nvPr/>
        </p:nvSpPr>
        <p:spPr bwMode="auto">
          <a:xfrm>
            <a:off x="1838449" y="4621609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omic Sans MS" pitchFamily="2" charset="0"/>
            </a:endParaRPr>
          </a:p>
        </p:txBody>
      </p:sp>
      <p:sp>
        <p:nvSpPr>
          <p:cNvPr id="188" name="Rectangle 112"/>
          <p:cNvSpPr>
            <a:spLocks noChangeArrowheads="1"/>
          </p:cNvSpPr>
          <p:nvPr/>
        </p:nvSpPr>
        <p:spPr bwMode="auto">
          <a:xfrm>
            <a:off x="866899" y="4677172"/>
            <a:ext cx="117019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mtClean="0">
                <a:latin typeface="Comic Sans MS" pitchFamily="2" charset="0"/>
                <a:ea typeface="宋体" charset="-122"/>
                <a:cs typeface="Arial" charset="0"/>
              </a:rPr>
              <a:t>CarryIn3</a:t>
            </a:r>
            <a:endParaRPr lang="en-US" altLang="zh-CN" dirty="0">
              <a:latin typeface="Comic Sans MS" pitchFamily="2" charset="0"/>
              <a:ea typeface="宋体" charset="-122"/>
              <a:cs typeface="Arial" charset="0"/>
            </a:endParaRPr>
          </a:p>
        </p:txBody>
      </p:sp>
      <p:sp>
        <p:nvSpPr>
          <p:cNvPr id="189" name="Rectangle 113"/>
          <p:cNvSpPr>
            <a:spLocks noChangeArrowheads="1"/>
          </p:cNvSpPr>
          <p:nvPr/>
        </p:nvSpPr>
        <p:spPr bwMode="auto">
          <a:xfrm>
            <a:off x="2103561" y="5682059"/>
            <a:ext cx="133690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mtClean="0">
                <a:latin typeface="Comic Sans MS" pitchFamily="2" charset="0"/>
                <a:ea typeface="宋体" charset="-122"/>
                <a:cs typeface="Arial" charset="0"/>
              </a:rPr>
              <a:t>CarryOut3</a:t>
            </a:r>
            <a:endParaRPr lang="en-US" altLang="zh-CN" dirty="0">
              <a:latin typeface="Comic Sans MS" pitchFamily="2" charset="0"/>
              <a:ea typeface="宋体" charset="-122"/>
              <a:cs typeface="Arial" charset="0"/>
            </a:endParaRPr>
          </a:p>
        </p:txBody>
      </p:sp>
      <p:sp>
        <p:nvSpPr>
          <p:cNvPr id="190" name="Line 114"/>
          <p:cNvSpPr>
            <a:spLocks noChangeShapeType="1"/>
          </p:cNvSpPr>
          <p:nvPr/>
        </p:nvSpPr>
        <p:spPr bwMode="auto">
          <a:xfrm>
            <a:off x="2117849" y="5536009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omic Sans MS" pitchFamily="2" charset="0"/>
            </a:endParaRPr>
          </a:p>
        </p:txBody>
      </p:sp>
      <p:sp>
        <p:nvSpPr>
          <p:cNvPr id="192" name="Text Box 121"/>
          <p:cNvSpPr txBox="1">
            <a:spLocks noChangeArrowheads="1"/>
          </p:cNvSpPr>
          <p:nvPr/>
        </p:nvSpPr>
        <p:spPr bwMode="auto">
          <a:xfrm>
            <a:off x="4536536" y="1914921"/>
            <a:ext cx="45339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CC0000"/>
                </a:solidFill>
                <a:latin typeface="Comic Sans MS" pitchFamily="2" charset="0"/>
                <a:ea typeface="宋体" charset="-122"/>
              </a:rPr>
              <a:t>问题：</a:t>
            </a:r>
            <a:r>
              <a:rPr lang="en-US" altLang="zh-CN" sz="1800" dirty="0">
                <a:solidFill>
                  <a:srgbClr val="CC0000"/>
                </a:solidFill>
                <a:latin typeface="Comic Sans MS" pitchFamily="2" charset="0"/>
                <a:ea typeface="宋体" charset="-122"/>
              </a:rPr>
              <a:t>MIPS</a:t>
            </a:r>
            <a:r>
              <a:rPr lang="zh-CN" altLang="en-US" sz="1800" dirty="0">
                <a:solidFill>
                  <a:srgbClr val="CC0000"/>
                </a:solidFill>
                <a:latin typeface="Comic Sans MS" pitchFamily="2" charset="0"/>
                <a:ea typeface="宋体" charset="-122"/>
              </a:rPr>
              <a:t>指令 </a:t>
            </a:r>
            <a:r>
              <a:rPr lang="en-US" altLang="zh-CN" sz="1800" dirty="0" err="1">
                <a:solidFill>
                  <a:srgbClr val="CC0000"/>
                </a:solidFill>
                <a:latin typeface="Comic Sans MS" pitchFamily="2" charset="0"/>
                <a:ea typeface="宋体" charset="-122"/>
              </a:rPr>
              <a:t>bne</a:t>
            </a:r>
            <a:r>
              <a:rPr lang="en-US" altLang="zh-CN" sz="1800" dirty="0">
                <a:solidFill>
                  <a:srgbClr val="CC0000"/>
                </a:solidFill>
                <a:latin typeface="Comic Sans MS" pitchFamily="2" charset="0"/>
                <a:ea typeface="宋体" charset="-122"/>
              </a:rPr>
              <a:t> $1,$2,25</a:t>
            </a:r>
            <a:r>
              <a:rPr lang="zh-CN" altLang="en-US" sz="1800" dirty="0">
                <a:solidFill>
                  <a:srgbClr val="CC0000"/>
                </a:solidFill>
                <a:latin typeface="Comic Sans MS" pitchFamily="2" charset="0"/>
                <a:ea typeface="宋体" charset="-122"/>
              </a:rPr>
              <a:t>的含义为：</a:t>
            </a:r>
            <a:endParaRPr lang="zh-CN" altLang="en-US" sz="1800" dirty="0">
              <a:solidFill>
                <a:srgbClr val="CC0000"/>
              </a:solidFill>
              <a:latin typeface="Comic Sans MS" pitchFamily="2" charset="0"/>
              <a:ea typeface="宋体" charset="-122"/>
            </a:endParaRPr>
          </a:p>
          <a:p>
            <a:r>
              <a:rPr lang="en-US" altLang="zh-CN" sz="1800" dirty="0">
                <a:solidFill>
                  <a:srgbClr val="CC0000"/>
                </a:solidFill>
                <a:latin typeface="Comic Sans MS" pitchFamily="2" charset="0"/>
                <a:ea typeface="宋体" charset="-122"/>
              </a:rPr>
              <a:t>If ($1!=$2) </a:t>
            </a:r>
            <a:r>
              <a:rPr lang="en-US" altLang="zh-CN" sz="1800" dirty="0" err="1">
                <a:solidFill>
                  <a:srgbClr val="CC0000"/>
                </a:solidFill>
                <a:latin typeface="Comic Sans MS" pitchFamily="2" charset="0"/>
                <a:ea typeface="宋体" charset="-122"/>
              </a:rPr>
              <a:t>goto</a:t>
            </a:r>
            <a:r>
              <a:rPr lang="en-US" altLang="zh-CN" sz="1800" dirty="0">
                <a:solidFill>
                  <a:srgbClr val="CC0000"/>
                </a:solidFill>
                <a:latin typeface="Comic Sans MS" pitchFamily="2" charset="0"/>
                <a:ea typeface="宋体" charset="-122"/>
              </a:rPr>
              <a:t> PC+4+100 else </a:t>
            </a:r>
            <a:r>
              <a:rPr lang="en-US" altLang="zh-CN" sz="1800" dirty="0" err="1">
                <a:solidFill>
                  <a:srgbClr val="CC0000"/>
                </a:solidFill>
                <a:latin typeface="Comic Sans MS" pitchFamily="2" charset="0"/>
                <a:ea typeface="宋体" charset="-122"/>
              </a:rPr>
              <a:t>goto</a:t>
            </a:r>
            <a:r>
              <a:rPr lang="en-US" altLang="zh-CN" sz="1800" dirty="0">
                <a:solidFill>
                  <a:srgbClr val="CC0000"/>
                </a:solidFill>
                <a:latin typeface="Comic Sans MS" pitchFamily="2" charset="0"/>
                <a:ea typeface="宋体" charset="-122"/>
              </a:rPr>
              <a:t> PC+4</a:t>
            </a:r>
            <a:endParaRPr lang="en-US" altLang="zh-CN" sz="1800" dirty="0">
              <a:solidFill>
                <a:srgbClr val="CC0000"/>
              </a:solidFill>
              <a:latin typeface="Comic Sans MS" pitchFamily="2" charset="0"/>
              <a:ea typeface="宋体" charset="-122"/>
            </a:endParaRPr>
          </a:p>
          <a:p>
            <a:r>
              <a:rPr lang="zh-CN" altLang="en-US" sz="1800" dirty="0">
                <a:solidFill>
                  <a:srgbClr val="CC0000"/>
                </a:solidFill>
                <a:latin typeface="Comic Sans MS" pitchFamily="2" charset="0"/>
                <a:ea typeface="宋体" charset="-122"/>
              </a:rPr>
              <a:t>执行</a:t>
            </a:r>
            <a:r>
              <a:rPr lang="en-US" altLang="zh-CN" sz="1800" dirty="0" err="1">
                <a:solidFill>
                  <a:srgbClr val="CC0000"/>
                </a:solidFill>
                <a:latin typeface="Comic Sans MS" pitchFamily="2" charset="0"/>
                <a:ea typeface="宋体" charset="-122"/>
              </a:rPr>
              <a:t>beq</a:t>
            </a:r>
            <a:r>
              <a:rPr lang="zh-CN" altLang="en-US" sz="1800" dirty="0">
                <a:solidFill>
                  <a:srgbClr val="CC0000"/>
                </a:solidFill>
                <a:latin typeface="Comic Sans MS" pitchFamily="2" charset="0"/>
                <a:ea typeface="宋体" charset="-122"/>
              </a:rPr>
              <a:t>指令，需要判断什么标志？</a:t>
            </a:r>
            <a:endParaRPr lang="zh-CN" altLang="en-US" sz="1800" dirty="0">
              <a:solidFill>
                <a:srgbClr val="CC0000"/>
              </a:solidFill>
              <a:latin typeface="Comic Sans MS" pitchFamily="2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774720"/>
          </a:xfrm>
        </p:spPr>
        <p:txBody>
          <a:bodyPr/>
          <a:lstStyle/>
          <a:p>
            <a:r>
              <a:rPr lang="en-US" altLang="zh-CN" dirty="0" smtClean="0">
                <a:latin typeface="Comic Sans MS" pitchFamily="2" charset="0"/>
              </a:rPr>
              <a:t>3.3 </a:t>
            </a:r>
            <a:r>
              <a:rPr lang="zh-CN" altLang="en-US" dirty="0" smtClean="0">
                <a:latin typeface="Comic Sans MS" pitchFamily="2" charset="0"/>
              </a:rPr>
              <a:t>定点运算</a:t>
            </a:r>
            <a:endParaRPr lang="zh-CN" altLang="en-US" dirty="0">
              <a:latin typeface="Comic Sans MS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8805014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3.3.1 </a:t>
            </a:r>
            <a:r>
              <a:rPr lang="zh-CN" altLang="en-US" dirty="0" smtClean="0"/>
              <a:t>补码加减运算</a:t>
            </a:r>
            <a:endParaRPr lang="en-US" altLang="zh-CN" dirty="0" smtClean="0"/>
          </a:p>
          <a:p>
            <a:r>
              <a:rPr lang="en-US" altLang="zh-CN" dirty="0"/>
              <a:t>Zero Detection </a:t>
            </a:r>
            <a:r>
              <a:rPr lang="en-US" altLang="zh-CN" dirty="0" smtClean="0"/>
              <a:t>Logic (</a:t>
            </a:r>
            <a:r>
              <a:rPr lang="zh-CN" altLang="en-US" dirty="0"/>
              <a:t>判</a:t>
            </a:r>
            <a:r>
              <a:rPr lang="en-US" altLang="zh-CN" dirty="0"/>
              <a:t>0</a:t>
            </a:r>
            <a:r>
              <a:rPr lang="zh-CN" altLang="en-US" dirty="0"/>
              <a:t>逻辑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/>
          </a:p>
        </p:txBody>
      </p:sp>
      <p:sp>
        <p:nvSpPr>
          <p:cNvPr id="191" name="Rectangle 119"/>
          <p:cNvSpPr>
            <a:spLocks noChangeArrowheads="1"/>
          </p:cNvSpPr>
          <p:nvPr/>
        </p:nvSpPr>
        <p:spPr bwMode="auto">
          <a:xfrm>
            <a:off x="457200" y="1772816"/>
            <a:ext cx="7272808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285750" indent="-285750">
              <a:spcBef>
                <a:spcPct val="35000"/>
              </a:spcBef>
              <a:buClr>
                <a:srgbClr val="FF0000"/>
              </a:buClr>
              <a:buFont typeface="Wingdings" charset="2"/>
              <a:buChar char="n"/>
            </a:pPr>
            <a:r>
              <a:rPr lang="zh-CN" altLang="en-US" sz="2000" dirty="0">
                <a:latin typeface="Comic Sans MS" pitchFamily="2" charset="0"/>
                <a:ea typeface="微软雅黑" pitchFamily="34" charset="-122"/>
              </a:rPr>
              <a:t> 除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Result</a:t>
            </a:r>
            <a:r>
              <a:rPr lang="zh-CN" altLang="en-US" sz="2000" dirty="0">
                <a:latin typeface="Comic Sans MS" pitchFamily="2" charset="0"/>
                <a:ea typeface="微软雅黑" pitchFamily="34" charset="-122"/>
              </a:rPr>
              <a:t>、“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0”</a:t>
            </a:r>
            <a:r>
              <a:rPr lang="zh-CN" altLang="en-US" sz="2000" dirty="0">
                <a:latin typeface="Comic Sans MS" pitchFamily="2" charset="0"/>
                <a:ea typeface="微软雅黑" pitchFamily="34" charset="-122"/>
              </a:rPr>
              <a:t>（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ZF</a:t>
            </a:r>
            <a:r>
              <a:rPr lang="zh-CN" altLang="en-US" sz="2000" dirty="0">
                <a:latin typeface="Comic Sans MS" pitchFamily="2" charset="0"/>
                <a:ea typeface="微软雅黑" pitchFamily="34" charset="-122"/>
              </a:rPr>
              <a:t>）、“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Overflow”</a:t>
            </a:r>
            <a:r>
              <a:rPr lang="zh-CN" altLang="en-US" sz="2000" dirty="0">
                <a:latin typeface="Comic Sans MS" pitchFamily="2" charset="0"/>
                <a:ea typeface="微软雅黑" pitchFamily="34" charset="-122"/>
              </a:rPr>
              <a:t>标志（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OF</a:t>
            </a:r>
            <a:r>
              <a:rPr lang="zh-CN" altLang="en-US" sz="2000" dirty="0">
                <a:latin typeface="Comic Sans MS" pitchFamily="2" charset="0"/>
                <a:ea typeface="微软雅黑" pitchFamily="34" charset="-122"/>
              </a:rPr>
              <a:t>）外，许多机器还提供</a:t>
            </a:r>
            <a:r>
              <a:rPr lang="zh-CN" altLang="en-US" sz="2000" dirty="0" smtClean="0">
                <a:latin typeface="Comic Sans MS" pitchFamily="2" charset="0"/>
                <a:ea typeface="微软雅黑" pitchFamily="34" charset="-122"/>
              </a:rPr>
              <a:t>进位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</a:rPr>
              <a:t>/</a:t>
            </a:r>
            <a:r>
              <a:rPr lang="zh-CN" altLang="en-US" sz="2000" dirty="0" smtClean="0">
                <a:latin typeface="Comic Sans MS" pitchFamily="2" charset="0"/>
                <a:ea typeface="微软雅黑" pitchFamily="34" charset="-122"/>
              </a:rPr>
              <a:t>借位标志</a:t>
            </a:r>
            <a:r>
              <a:rPr lang="zh-CN" altLang="en-US" sz="2000" dirty="0">
                <a:latin typeface="Comic Sans MS" pitchFamily="2" charset="0"/>
                <a:ea typeface="微软雅黑" pitchFamily="34" charset="-122"/>
              </a:rPr>
              <a:t>（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CF</a:t>
            </a:r>
            <a:r>
              <a:rPr lang="zh-CN" altLang="en-US" sz="2000" dirty="0">
                <a:latin typeface="Comic Sans MS" pitchFamily="2" charset="0"/>
                <a:ea typeface="微软雅黑" pitchFamily="34" charset="-122"/>
              </a:rPr>
              <a:t>）、符号标志（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NF / SF</a:t>
            </a:r>
            <a:r>
              <a:rPr lang="zh-CN" altLang="en-US" sz="2000" dirty="0">
                <a:latin typeface="Comic Sans MS" pitchFamily="2" charset="0"/>
                <a:ea typeface="微软雅黑" pitchFamily="34" charset="-122"/>
              </a:rPr>
              <a:t>）等。</a:t>
            </a:r>
            <a:endParaRPr lang="zh-CN" altLang="en-US" sz="2000" dirty="0">
              <a:latin typeface="Comic Sans MS" pitchFamily="2" charset="0"/>
              <a:ea typeface="微软雅黑" pitchFamily="34" charset="-122"/>
            </a:endParaRPr>
          </a:p>
          <a:p>
            <a:pPr marL="285750" indent="-285750">
              <a:spcBef>
                <a:spcPct val="35000"/>
              </a:spcBef>
              <a:buClr>
                <a:srgbClr val="FF0000"/>
              </a:buClr>
              <a:buFont typeface="Wingdings" charset="2"/>
              <a:buChar char="n"/>
            </a:pPr>
            <a:r>
              <a:rPr lang="zh-CN" altLang="en-US" sz="2000" dirty="0">
                <a:latin typeface="Comic Sans MS" pitchFamily="2" charset="0"/>
                <a:ea typeface="微软雅黑" pitchFamily="34" charset="-122"/>
              </a:rPr>
              <a:t> 标志在运算电路中产生，被记录到专门的寄存器中，以便在分支指令中被用来作为条件。</a:t>
            </a:r>
            <a:endParaRPr lang="zh-CN" altLang="en-US" sz="2000" dirty="0">
              <a:latin typeface="Comic Sans MS" pitchFamily="2" charset="0"/>
              <a:ea typeface="微软雅黑" pitchFamily="34" charset="-122"/>
            </a:endParaRPr>
          </a:p>
          <a:p>
            <a:pPr marL="285750" indent="-285750">
              <a:spcBef>
                <a:spcPct val="35000"/>
              </a:spcBef>
              <a:buClr>
                <a:srgbClr val="FF0000"/>
              </a:buClr>
              <a:buFont typeface="Wingdings" charset="2"/>
              <a:buChar char="n"/>
            </a:pPr>
            <a:r>
              <a:rPr lang="zh-CN" altLang="en-US" sz="2000" dirty="0">
                <a:latin typeface="Comic Sans MS" pitchFamily="2" charset="0"/>
                <a:ea typeface="微软雅黑" pitchFamily="34" charset="-122"/>
              </a:rPr>
              <a:t> 存放标志的寄存器通常称为</a:t>
            </a:r>
            <a:r>
              <a:rPr lang="zh-CN" altLang="en-US" sz="2000" dirty="0">
                <a:solidFill>
                  <a:srgbClr val="CC3300"/>
                </a:solidFill>
                <a:latin typeface="Comic Sans MS" pitchFamily="2" charset="0"/>
                <a:ea typeface="微软雅黑" pitchFamily="34" charset="-122"/>
              </a:rPr>
              <a:t>程序</a:t>
            </a:r>
            <a:r>
              <a:rPr lang="en-US" altLang="zh-CN" sz="2000" dirty="0">
                <a:solidFill>
                  <a:srgbClr val="CC3300"/>
                </a:solidFill>
                <a:latin typeface="Comic Sans MS" pitchFamily="2" charset="0"/>
                <a:ea typeface="微软雅黑" pitchFamily="34" charset="-122"/>
              </a:rPr>
              <a:t>/</a:t>
            </a:r>
            <a:r>
              <a:rPr lang="zh-CN" altLang="en-US" sz="2000" dirty="0">
                <a:solidFill>
                  <a:srgbClr val="CC3300"/>
                </a:solidFill>
                <a:latin typeface="Comic Sans MS" pitchFamily="2" charset="0"/>
                <a:ea typeface="微软雅黑" pitchFamily="34" charset="-122"/>
              </a:rPr>
              <a:t>状态字寄存器</a:t>
            </a:r>
            <a:r>
              <a:rPr lang="zh-CN" altLang="en-US" sz="2000" dirty="0">
                <a:latin typeface="Comic Sans MS" pitchFamily="2" charset="0"/>
                <a:ea typeface="微软雅黑" pitchFamily="34" charset="-122"/>
              </a:rPr>
              <a:t>或</a:t>
            </a:r>
            <a:r>
              <a:rPr lang="zh-CN" altLang="en-US" sz="2000" dirty="0">
                <a:solidFill>
                  <a:srgbClr val="CC3300"/>
                </a:solidFill>
                <a:latin typeface="Comic Sans MS" pitchFamily="2" charset="0"/>
                <a:ea typeface="微软雅黑" pitchFamily="34" charset="-122"/>
              </a:rPr>
              <a:t>标志寄存器。</a:t>
            </a:r>
            <a:r>
              <a:rPr lang="zh-CN" altLang="en-US" sz="2000" dirty="0">
                <a:latin typeface="Comic Sans MS" pitchFamily="2" charset="0"/>
                <a:ea typeface="微软雅黑" pitchFamily="34" charset="-122"/>
              </a:rPr>
              <a:t>每个标志对应标志寄存器中的一个标志位。  </a:t>
            </a:r>
            <a:endParaRPr lang="zh-CN" altLang="en-US" sz="2000" dirty="0">
              <a:latin typeface="Comic Sans MS" pitchFamily="2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74481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定点运算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169" y="764704"/>
            <a:ext cx="8805014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3.3.1 </a:t>
            </a:r>
            <a:r>
              <a:rPr lang="zh-CN" altLang="en-US" dirty="0" smtClean="0"/>
              <a:t>补码加减运算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 bwMode="auto">
              <a:xfrm>
                <a:off x="211631" y="1271103"/>
                <a:ext cx="8248801" cy="46217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3500" tIns="25400" rIns="63500" bIns="2540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itchFamily="2" charset="2"/>
                  <a:buChar char="p"/>
                  <a:defRPr sz="2200"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lnSpc>
                    <a:spcPts val="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itchFamily="2" charset="2"/>
                  <a:buChar char="n"/>
                  <a:defRPr sz="2000" b="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ts val="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ts val="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itchFamily="2" charset="2"/>
                  <a:buChar char="Ø"/>
                  <a:defRPr sz="2000" b="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ts val="3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itchFamily="2" charset="2"/>
                  <a:buChar char="Ø"/>
                  <a:defRPr sz="2000" b="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tabLst>
                    <a:tab pos="965200" algn="l"/>
                  </a:tabLst>
                </a:pPr>
                <a:r>
                  <a:rPr lang="zh-CN" altLang="en-US" dirty="0" smtClean="0"/>
                  <a:t>总结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可通过标志信息来区分带符号整数运算结果和无符号整数运算结果</a:t>
                </a:r>
                <a:endParaRPr lang="en-US" altLang="zh-CN" dirty="0" smtClean="0"/>
              </a:p>
              <a:p>
                <a:pPr lvl="1">
                  <a:tabLst>
                    <a:tab pos="965200" algn="l"/>
                  </a:tabLst>
                </a:pPr>
                <a:r>
                  <a:rPr lang="zh-CN" altLang="en-US" b="1" dirty="0" smtClean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无符号数加减的进位</a:t>
                </a:r>
                <a:r>
                  <a:rPr lang="en-US" altLang="zh-CN" b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/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借位标志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CF=</a:t>
                </a:r>
                <a:r>
                  <a:rPr lang="en-US" altLang="zh-CN" b="1" dirty="0" err="1" smtClean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Cout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 smtClean="0">
                        <a:solidFill>
                          <a:srgbClr val="FF0000"/>
                        </a:solidFill>
                        <a:latin typeface="Comic Sans MS" panose="030F0702030302020204" pitchFamily="66" charset="0"/>
                        <a:sym typeface="Symbol" panose="05050102010706020507" pitchFamily="18" charset="2"/>
                      </a:rPr>
                      <m:t></m:t>
                    </m:r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Sub</a:t>
                </a:r>
                <a:r>
                  <a:rPr lang="zh-CN" altLang="en-US" b="1" dirty="0" smtClean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：</a:t>
                </a:r>
                <a:endParaRPr lang="en-US" altLang="zh-CN" b="1" dirty="0" smtClean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 lvl="2">
                  <a:tabLst>
                    <a:tab pos="965200" algn="l"/>
                  </a:tabLst>
                </a:pPr>
                <a:r>
                  <a:rPr lang="zh-CN" altLang="en-US" dirty="0" smtClean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做加法时，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CF=1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表示溢出</a:t>
                </a:r>
                <a:endParaRPr lang="en-US" altLang="zh-CN" dirty="0" smtClean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 lvl="2">
                  <a:tabLst>
                    <a:tab pos="965200" algn="l"/>
                  </a:tabLst>
                </a:pPr>
                <a:r>
                  <a:rPr lang="zh-CN" altLang="en-US" dirty="0" smtClean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做减法时，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CF=1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表示有借位，不够减</a:t>
                </a:r>
                <a:endParaRPr lang="en-US" altLang="zh-CN" dirty="0" smtClean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 lvl="2">
                  <a:tabLst>
                    <a:tab pos="965200" algn="l"/>
                  </a:tabLst>
                </a:pPr>
                <a:r>
                  <a:rPr lang="zh-CN" altLang="en-US" dirty="0" smtClean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对带符号数没有意义</a:t>
                </a:r>
                <a:endParaRPr lang="en-US" altLang="zh-CN" dirty="0" smtClean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 lvl="1">
                  <a:tabLst>
                    <a:tab pos="965200" algn="l"/>
                  </a:tabLst>
                </a:pPr>
                <a:r>
                  <a:rPr lang="zh-CN" altLang="en-US" b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符号标志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SF</a:t>
                </a:r>
                <a:r>
                  <a:rPr lang="zh-CN" altLang="en-US" b="1" dirty="0" smtClean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表示结果的符号，即</a:t>
                </a:r>
                <a:r>
                  <a:rPr lang="en-US" altLang="zh-CN" b="1" dirty="0" smtClean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F</a:t>
                </a:r>
                <a:r>
                  <a:rPr lang="zh-CN" altLang="en-US" b="1" dirty="0" smtClean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的最高位，对无符号数没有意义</a:t>
                </a:r>
                <a:endParaRPr lang="en-US" altLang="zh-CN" b="1" dirty="0" smtClean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 lvl="1">
                  <a:tabLst>
                    <a:tab pos="965200" algn="l"/>
                  </a:tabLst>
                </a:pPr>
                <a:r>
                  <a:rPr lang="zh-CN" altLang="en-US" b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零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标志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ZF</a:t>
                </a:r>
                <a:r>
                  <a:rPr lang="en-US" altLang="zh-CN" b="1" dirty="0" smtClean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=1</a:t>
                </a:r>
                <a:r>
                  <a:rPr lang="zh-CN" altLang="en-US" b="1" dirty="0" smtClean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表示结果</a:t>
                </a:r>
                <a:r>
                  <a:rPr lang="en-US" altLang="zh-CN" b="1" dirty="0" smtClean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F</a:t>
                </a:r>
                <a:r>
                  <a:rPr lang="zh-CN" altLang="en-US" b="1" dirty="0" smtClean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为</a:t>
                </a:r>
                <a:r>
                  <a:rPr lang="en-US" altLang="zh-CN" b="1" dirty="0" smtClean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0</a:t>
                </a:r>
                <a:r>
                  <a:rPr lang="zh-CN" altLang="en-US" b="1" dirty="0" smtClean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，对无符号数还是带符号数运算，都有意义，</a:t>
                </a:r>
                <a:endParaRPr lang="en-US" altLang="zh-CN" b="1" dirty="0" smtClean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 lvl="1">
                  <a:tabLst>
                    <a:tab pos="965200" algn="l"/>
                  </a:tabLst>
                </a:pPr>
                <a:r>
                  <a:rPr lang="zh-CN" altLang="en-US" b="1" dirty="0" smtClean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带符号数整数运算时是否溢出标志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OF=Cn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>
                        <a:solidFill>
                          <a:srgbClr val="FF0000"/>
                        </a:solidFill>
                        <a:latin typeface="Comic Sans MS" panose="030F0702030302020204" pitchFamily="66" charset="0"/>
                        <a:sym typeface="Symbol" panose="05050102010706020507" pitchFamily="18" charset="2"/>
                      </a:rPr>
                      <m:t>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Cn-1</a:t>
                </a:r>
                <a:r>
                  <a:rPr lang="zh-CN" altLang="en-US" b="1" dirty="0" smtClean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，</a:t>
                </a:r>
                <a:r>
                  <a:rPr lang="en-US" altLang="zh-CN" b="1" dirty="0" smtClean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OF=1</a:t>
                </a:r>
                <a:r>
                  <a:rPr lang="zh-CN" altLang="en-US" b="1" dirty="0" smtClean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表示带符号整数运算时结果发生了溢出，对于无符号数的运算没有意义</a:t>
                </a:r>
                <a:endParaRPr lang="en-US" altLang="zh-CN" b="1" dirty="0" smtClean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631" y="1271103"/>
                <a:ext cx="8248801" cy="4621778"/>
              </a:xfrm>
              <a:prstGeom prst="rect">
                <a:avLst/>
              </a:prstGeom>
              <a:blipFill rotWithShape="0">
                <a:blip r:embed="rId1"/>
                <a:stretch>
                  <a:fillRect l="-1183" t="-1451" r="-887" b="-1055"/>
                </a:stretch>
              </a:blipFill>
              <a:ln w="9525">
                <a:noFill/>
                <a:miter lim="800000"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74481"/>
            <a:ext cx="8229600" cy="774720"/>
          </a:xfrm>
        </p:spPr>
        <p:txBody>
          <a:bodyPr/>
          <a:lstStyle/>
          <a:p>
            <a:r>
              <a:rPr lang="zh-CN" altLang="en-US" dirty="0"/>
              <a:t>习题讲解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98165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14.  </a:t>
            </a:r>
            <a:r>
              <a:rPr lang="zh-CN" altLang="en-US" dirty="0"/>
              <a:t>某字长为</a:t>
            </a:r>
            <a:r>
              <a:rPr lang="en-US" altLang="zh-CN" dirty="0"/>
              <a:t>8 </a:t>
            </a:r>
            <a:r>
              <a:rPr lang="zh-CN" altLang="en-US" dirty="0"/>
              <a:t>位的计算机中，已知整型变量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 </a:t>
            </a:r>
            <a:r>
              <a:rPr lang="zh-CN" altLang="en-US" dirty="0"/>
              <a:t>的机器数分别为</a:t>
            </a:r>
            <a:r>
              <a:rPr lang="en-US" altLang="zh-CN" dirty="0"/>
              <a:t>[x]</a:t>
            </a:r>
            <a:r>
              <a:rPr lang="zh-CN" altLang="en-US" dirty="0"/>
              <a:t>补</a:t>
            </a:r>
            <a:r>
              <a:rPr lang="en-US" altLang="zh-CN" dirty="0"/>
              <a:t>=11110100</a:t>
            </a:r>
            <a:r>
              <a:rPr lang="zh-CN" altLang="en-US" dirty="0"/>
              <a:t>，</a:t>
            </a:r>
            <a:r>
              <a:rPr lang="en-US" altLang="zh-CN" dirty="0"/>
              <a:t>[y]</a:t>
            </a:r>
            <a:r>
              <a:rPr lang="zh-CN" altLang="en-US" dirty="0"/>
              <a:t>补</a:t>
            </a:r>
            <a:r>
              <a:rPr lang="en-US" altLang="zh-CN" dirty="0"/>
              <a:t>=10110000</a:t>
            </a:r>
            <a:r>
              <a:rPr lang="zh-CN" altLang="en-US" dirty="0"/>
              <a:t>。若整型变量</a:t>
            </a:r>
            <a:r>
              <a:rPr lang="en-US" altLang="zh-CN" dirty="0"/>
              <a:t>z=2*</a:t>
            </a:r>
            <a:r>
              <a:rPr lang="en-US" altLang="zh-CN" dirty="0" err="1"/>
              <a:t>x+y</a:t>
            </a:r>
            <a:r>
              <a:rPr lang="en-US" altLang="zh-CN" dirty="0"/>
              <a:t>/2</a:t>
            </a:r>
            <a:r>
              <a:rPr lang="zh-CN" altLang="en-US" dirty="0"/>
              <a:t>，则</a:t>
            </a:r>
            <a:r>
              <a:rPr lang="en-US" altLang="zh-CN" dirty="0"/>
              <a:t>z</a:t>
            </a:r>
            <a:r>
              <a:rPr lang="zh-CN" altLang="en-US" dirty="0"/>
              <a:t>的机器数为 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A. 11000000      B. 00100100 </a:t>
            </a:r>
            <a:r>
              <a:rPr lang="en-US" altLang="zh-CN" dirty="0" smtClean="0"/>
              <a:t>  </a:t>
            </a:r>
            <a:r>
              <a:rPr lang="en-US" altLang="zh-CN" dirty="0"/>
              <a:t>C. 10101010   </a:t>
            </a:r>
            <a:r>
              <a:rPr lang="en-US" altLang="zh-CN" dirty="0" smtClean="0"/>
              <a:t>D</a:t>
            </a:r>
            <a:r>
              <a:rPr lang="en-US" altLang="zh-CN" dirty="0"/>
              <a:t>. </a:t>
            </a:r>
            <a:r>
              <a:rPr lang="zh-CN" altLang="en-US" dirty="0"/>
              <a:t>溢出 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14. A </a:t>
            </a:r>
            <a:r>
              <a:rPr lang="zh-CN" altLang="en-US" dirty="0"/>
              <a:t>解析：将</a:t>
            </a:r>
            <a:r>
              <a:rPr lang="en-US" altLang="zh-CN" dirty="0" smtClean="0"/>
              <a:t>x</a:t>
            </a:r>
            <a:r>
              <a:rPr lang="zh-CN" altLang="en-US" dirty="0" smtClean="0"/>
              <a:t>左移</a:t>
            </a:r>
            <a:r>
              <a:rPr lang="zh-CN" altLang="en-US" dirty="0"/>
              <a:t>一位，</a:t>
            </a:r>
            <a:r>
              <a:rPr lang="en-US" altLang="zh-CN" dirty="0"/>
              <a:t>y </a:t>
            </a:r>
            <a:r>
              <a:rPr lang="zh-CN" altLang="en-US" dirty="0"/>
              <a:t>右移一位，两个数的补码相加的机器数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11000000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74481"/>
            <a:ext cx="8229600" cy="774720"/>
          </a:xfrm>
        </p:spPr>
        <p:txBody>
          <a:bodyPr/>
          <a:lstStyle/>
          <a:p>
            <a:r>
              <a:rPr lang="zh-CN" altLang="en-US" dirty="0"/>
              <a:t>习题讲解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407" y="849201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13</a:t>
            </a:r>
            <a:r>
              <a:rPr lang="zh-CN" altLang="en-US" dirty="0"/>
              <a:t>．若 </a:t>
            </a:r>
            <a:r>
              <a:rPr lang="en-US" altLang="zh-CN" dirty="0"/>
              <a:t>x=103</a:t>
            </a:r>
            <a:r>
              <a:rPr lang="zh-CN" altLang="en-US" dirty="0"/>
              <a:t>，</a:t>
            </a:r>
            <a:r>
              <a:rPr lang="en-US" altLang="zh-CN" dirty="0"/>
              <a:t>y=-25</a:t>
            </a:r>
            <a:r>
              <a:rPr lang="zh-CN" altLang="en-US" dirty="0"/>
              <a:t>，则下列表达式采用 </a:t>
            </a:r>
            <a:r>
              <a:rPr lang="en-US" altLang="zh-CN" dirty="0"/>
              <a:t>8  </a:t>
            </a:r>
            <a:r>
              <a:rPr lang="zh-CN" altLang="en-US" dirty="0"/>
              <a:t>位定点补码运算实现时，会发生溢出</a:t>
            </a:r>
            <a:r>
              <a:rPr lang="zh-CN" altLang="en-US" dirty="0" smtClean="0"/>
              <a:t>的是</a:t>
            </a:r>
            <a:r>
              <a:rPr lang="en-US" altLang="zh-CN" dirty="0" smtClean="0"/>
              <a:t>(    )</a:t>
            </a:r>
            <a:r>
              <a:rPr lang="zh-CN" altLang="en-US" smtClean="0"/>
              <a:t> 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   A</a:t>
            </a:r>
            <a:r>
              <a:rPr lang="zh-CN" altLang="en-US" dirty="0"/>
              <a:t>．</a:t>
            </a:r>
            <a:r>
              <a:rPr lang="en-US" altLang="zh-CN" dirty="0" err="1"/>
              <a:t>x+y</a:t>
            </a:r>
            <a:r>
              <a:rPr lang="en-US" altLang="zh-CN" dirty="0"/>
              <a:t>	B</a:t>
            </a:r>
            <a:r>
              <a:rPr lang="zh-CN" altLang="en-US" dirty="0"/>
              <a:t>．</a:t>
            </a:r>
            <a:r>
              <a:rPr lang="en-US" altLang="zh-CN" dirty="0"/>
              <a:t>-</a:t>
            </a:r>
            <a:r>
              <a:rPr lang="en-US" altLang="zh-CN" dirty="0" err="1"/>
              <a:t>x+y</a:t>
            </a:r>
            <a:r>
              <a:rPr lang="en-US" altLang="zh-CN" dirty="0"/>
              <a:t>	C</a:t>
            </a:r>
            <a:r>
              <a:rPr lang="zh-CN" altLang="en-US" dirty="0"/>
              <a:t>．</a:t>
            </a:r>
            <a:r>
              <a:rPr lang="en-US" altLang="zh-CN" dirty="0"/>
              <a:t>x-y	D</a:t>
            </a:r>
            <a:r>
              <a:rPr lang="zh-CN" altLang="en-US" dirty="0"/>
              <a:t>．</a:t>
            </a:r>
            <a:r>
              <a:rPr lang="en-US" altLang="zh-CN" dirty="0"/>
              <a:t>-x-y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解</a:t>
            </a:r>
            <a:r>
              <a:rPr lang="zh-CN" altLang="en-US" dirty="0"/>
              <a:t>：</a:t>
            </a:r>
            <a:r>
              <a:rPr lang="en-US" altLang="zh-CN" dirty="0"/>
              <a:t>8 </a:t>
            </a:r>
            <a:r>
              <a:rPr lang="zh-CN" altLang="en-US" dirty="0"/>
              <a:t>位定点补码表示的数据范围为</a:t>
            </a:r>
            <a:r>
              <a:rPr lang="en-US" altLang="zh-CN" dirty="0"/>
              <a:t>-128~127</a:t>
            </a:r>
            <a:r>
              <a:rPr lang="zh-CN" altLang="en-US" dirty="0"/>
              <a:t>，若运算结果超出这个范围则会溢出，</a:t>
            </a:r>
            <a:r>
              <a:rPr lang="en-US" altLang="zh-CN" dirty="0"/>
              <a:t>A </a:t>
            </a:r>
            <a:r>
              <a:rPr lang="zh-CN" altLang="en-US" dirty="0"/>
              <a:t>选项 </a:t>
            </a:r>
            <a:r>
              <a:rPr lang="en-US" altLang="zh-CN" dirty="0" err="1"/>
              <a:t>x+y</a:t>
            </a:r>
            <a:r>
              <a:rPr lang="en-US" altLang="zh-CN" dirty="0"/>
              <a:t>=103-25=78</a:t>
            </a:r>
            <a:r>
              <a:rPr lang="zh-CN" altLang="en-US" dirty="0"/>
              <a:t>，符合范围，</a:t>
            </a:r>
            <a:r>
              <a:rPr lang="en-US" altLang="zh-CN" dirty="0"/>
              <a:t>A </a:t>
            </a:r>
            <a:r>
              <a:rPr lang="zh-CN" altLang="en-US" dirty="0"/>
              <a:t>排除；</a:t>
            </a:r>
            <a:r>
              <a:rPr lang="en-US" altLang="zh-CN" dirty="0"/>
              <a:t>B </a:t>
            </a:r>
            <a:r>
              <a:rPr lang="zh-CN" altLang="en-US" dirty="0"/>
              <a:t>选项</a:t>
            </a:r>
            <a:r>
              <a:rPr lang="en-US" altLang="zh-CN" dirty="0"/>
              <a:t>-</a:t>
            </a:r>
            <a:r>
              <a:rPr lang="en-US" altLang="zh-CN" dirty="0" err="1"/>
              <a:t>x+y</a:t>
            </a:r>
            <a:r>
              <a:rPr lang="en-US" altLang="zh-CN" dirty="0"/>
              <a:t>=-103-25=-128</a:t>
            </a:r>
            <a:r>
              <a:rPr lang="zh-CN" altLang="en-US" dirty="0"/>
              <a:t>，符合范围，</a:t>
            </a:r>
            <a:r>
              <a:rPr lang="en-US" altLang="zh-CN" dirty="0"/>
              <a:t>B </a:t>
            </a:r>
            <a:r>
              <a:rPr lang="zh-CN" altLang="en-US" dirty="0"/>
              <a:t>排除； </a:t>
            </a:r>
            <a:r>
              <a:rPr lang="en-US" altLang="zh-CN" dirty="0"/>
              <a:t>D </a:t>
            </a:r>
            <a:r>
              <a:rPr lang="zh-CN" altLang="en-US" dirty="0"/>
              <a:t>选项</a:t>
            </a:r>
            <a:r>
              <a:rPr lang="en-US" altLang="zh-CN" dirty="0"/>
              <a:t>-x-y=-103+25=-78</a:t>
            </a:r>
            <a:r>
              <a:rPr lang="zh-CN" altLang="en-US" dirty="0"/>
              <a:t>，符合范围，</a:t>
            </a:r>
            <a:r>
              <a:rPr lang="en-US" altLang="zh-CN" dirty="0"/>
              <a:t>D </a:t>
            </a:r>
            <a:r>
              <a:rPr lang="zh-CN" altLang="en-US" dirty="0"/>
              <a:t>排除；</a:t>
            </a:r>
            <a:r>
              <a:rPr lang="en-US" altLang="zh-CN" dirty="0"/>
              <a:t>C </a:t>
            </a:r>
            <a:r>
              <a:rPr lang="zh-CN" altLang="en-US" dirty="0"/>
              <a:t>选项 </a:t>
            </a:r>
            <a:r>
              <a:rPr lang="en-US" altLang="zh-CN" dirty="0"/>
              <a:t>x-y=103+25=128</a:t>
            </a:r>
            <a:r>
              <a:rPr lang="zh-CN" altLang="en-US" dirty="0"/>
              <a:t>，超过了 </a:t>
            </a:r>
            <a:r>
              <a:rPr lang="en-US" altLang="zh-CN" dirty="0"/>
              <a:t>127</a:t>
            </a:r>
            <a:r>
              <a:rPr lang="zh-CN" altLang="en-US" dirty="0"/>
              <a:t>，选 </a:t>
            </a:r>
            <a:r>
              <a:rPr lang="en-US" altLang="zh-CN" dirty="0"/>
              <a:t>C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816" y="61992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定点运算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776" y="764704"/>
            <a:ext cx="8805014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3.3.2 </a:t>
            </a:r>
            <a:r>
              <a:rPr lang="zh-CN" altLang="en-US" dirty="0"/>
              <a:t>原</a:t>
            </a:r>
            <a:r>
              <a:rPr lang="zh-CN" altLang="en-US" dirty="0" smtClean="0"/>
              <a:t>码乘法运算</a:t>
            </a:r>
            <a:endParaRPr lang="en-US" altLang="zh-CN" dirty="0" smtClean="0"/>
          </a:p>
          <a:p>
            <a:r>
              <a:rPr lang="zh-CN" altLang="en-US" sz="2000" dirty="0"/>
              <a:t>用于浮点数尾数乘运算</a:t>
            </a:r>
            <a:endParaRPr lang="zh-CN" altLang="en-US" sz="2000" dirty="0"/>
          </a:p>
          <a:p>
            <a:r>
              <a:rPr lang="zh-CN" altLang="en-US" sz="2000" dirty="0" smtClean="0"/>
              <a:t>符号</a:t>
            </a:r>
            <a:r>
              <a:rPr lang="zh-CN" altLang="en-US" sz="2000" dirty="0"/>
              <a:t>与数值分开</a:t>
            </a:r>
            <a:r>
              <a:rPr lang="zh-CN" altLang="en-US" sz="2000" dirty="0" smtClean="0"/>
              <a:t>处理，分两步：</a:t>
            </a:r>
            <a:endParaRPr lang="en-US" altLang="zh-CN" sz="2000" dirty="0" smtClean="0"/>
          </a:p>
          <a:p>
            <a:pPr lvl="1"/>
            <a:r>
              <a:rPr lang="zh-CN" altLang="en-US" b="0" dirty="0" smtClean="0"/>
              <a:t>确定积的符号：由两个乘数的符号</a:t>
            </a:r>
            <a:r>
              <a:rPr lang="zh-CN" altLang="en-US" b="0" dirty="0"/>
              <a:t>异或</a:t>
            </a:r>
            <a:r>
              <a:rPr lang="zh-CN" altLang="en-US" b="0" dirty="0" smtClean="0"/>
              <a:t>得到</a:t>
            </a:r>
            <a:endParaRPr lang="en-US" altLang="zh-CN" b="0" dirty="0" smtClean="0"/>
          </a:p>
          <a:p>
            <a:pPr lvl="1"/>
            <a:r>
              <a:rPr lang="zh-CN" altLang="en-US" b="0" dirty="0" smtClean="0"/>
              <a:t>计算乘积的数值位：数值部分为两个乘数的数值部分之积</a:t>
            </a:r>
            <a:endParaRPr lang="en-US" altLang="zh-CN" b="0" dirty="0" smtClean="0"/>
          </a:p>
          <a:p>
            <a:r>
              <a:rPr lang="zh-CN" altLang="en-US" sz="2000" dirty="0">
                <a:solidFill>
                  <a:srgbClr val="FF0000"/>
                </a:solidFill>
              </a:rPr>
              <a:t>原</a:t>
            </a:r>
            <a:r>
              <a:rPr lang="zh-CN" altLang="en-US" sz="2000" dirty="0" smtClean="0">
                <a:solidFill>
                  <a:srgbClr val="FF0000"/>
                </a:solidFill>
              </a:rPr>
              <a:t>码一位乘</a:t>
            </a:r>
            <a:r>
              <a:rPr lang="zh-CN" altLang="en-US" sz="2000" dirty="0" smtClean="0"/>
              <a:t>和原码两位乘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自学</a:t>
            </a:r>
            <a:r>
              <a:rPr lang="en-US" altLang="zh-CN" sz="2000" dirty="0" smtClean="0"/>
              <a:t>)</a:t>
            </a:r>
            <a:endParaRPr lang="zh-CN" altLang="en-US" sz="200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388" y="44624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定点运算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388" y="825605"/>
            <a:ext cx="8805014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3.3.2 </a:t>
            </a:r>
            <a:r>
              <a:rPr lang="zh-CN" altLang="en-US" dirty="0"/>
              <a:t>原</a:t>
            </a:r>
            <a:r>
              <a:rPr lang="zh-CN" altLang="en-US" dirty="0" smtClean="0"/>
              <a:t>码乘法运算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1. </a:t>
            </a:r>
            <a:r>
              <a:rPr lang="zh-CN" altLang="en-US" sz="2000" dirty="0">
                <a:solidFill>
                  <a:srgbClr val="FF0000"/>
                </a:solidFill>
              </a:rPr>
              <a:t>原</a:t>
            </a:r>
            <a:r>
              <a:rPr lang="zh-CN" altLang="en-US" sz="2000" dirty="0" smtClean="0">
                <a:solidFill>
                  <a:srgbClr val="FF0000"/>
                </a:solidFill>
              </a:rPr>
              <a:t>码一位乘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57200" y="1545414"/>
            <a:ext cx="8136944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spcBef>
                <a:spcPct val="25000"/>
              </a:spcBef>
            </a:pPr>
            <a:r>
              <a:rPr lang="zh-CN" altLang="en-US" sz="2000" dirty="0">
                <a:latin typeface="Comic Sans MS" pitchFamily="2" charset="0"/>
                <a:ea typeface="微软雅黑" pitchFamily="34" charset="-122"/>
              </a:rPr>
              <a:t>假定：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</a:rPr>
              <a:t>[x]</a:t>
            </a:r>
            <a:r>
              <a:rPr lang="zh-CN" altLang="en-US" sz="2000" baseline="-25000" dirty="0" smtClean="0">
                <a:latin typeface="Comic Sans MS" pitchFamily="2" charset="0"/>
                <a:ea typeface="微软雅黑" pitchFamily="34" charset="-122"/>
              </a:rPr>
              <a:t>原</a:t>
            </a:r>
            <a:r>
              <a:rPr lang="zh-CN" altLang="en-US" sz="2000" dirty="0" smtClean="0">
                <a:latin typeface="Comic Sans MS" pitchFamily="2" charset="0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</a:rPr>
              <a:t>=X</a:t>
            </a:r>
            <a:r>
              <a:rPr lang="en-US" altLang="zh-CN" sz="2000" baseline="-25000" dirty="0" smtClean="0">
                <a:latin typeface="Comic Sans MS" pitchFamily="2" charset="0"/>
                <a:ea typeface="微软雅黑" pitchFamily="34" charset="-122"/>
              </a:rPr>
              <a:t>0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</a:rPr>
              <a:t>.X</a:t>
            </a:r>
            <a:r>
              <a:rPr lang="en-US" altLang="zh-CN" sz="2000" baseline="-25000" dirty="0" smtClean="0">
                <a:latin typeface="Comic Sans MS" pitchFamily="2" charset="0"/>
                <a:ea typeface="微软雅黑" pitchFamily="34" charset="-122"/>
              </a:rPr>
              <a:t>1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X</a:t>
            </a:r>
            <a:r>
              <a:rPr lang="en-US" altLang="zh-CN" sz="2000" baseline="-25000" dirty="0" smtClean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n</a:t>
            </a:r>
            <a:r>
              <a:rPr lang="zh-CN" altLang="en-US" sz="2000" dirty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，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[y]</a:t>
            </a:r>
            <a:r>
              <a:rPr lang="zh-CN" altLang="en-US" sz="2000" baseline="-25000" dirty="0" smtClean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原</a:t>
            </a:r>
            <a:r>
              <a:rPr lang="zh-CN" altLang="en-US" sz="2000" dirty="0" smtClean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 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= 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Y</a:t>
            </a:r>
            <a:r>
              <a:rPr lang="en-US" altLang="zh-CN" sz="2000" baseline="-25000" dirty="0" smtClean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0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.Y</a:t>
            </a:r>
            <a:r>
              <a:rPr lang="en-US" altLang="zh-CN" sz="2000" baseline="-25000" dirty="0" smtClean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1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Y</a:t>
            </a:r>
            <a:r>
              <a:rPr lang="en-US" altLang="zh-CN" sz="2000" baseline="-25000" dirty="0" smtClean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n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 </a:t>
            </a:r>
            <a:r>
              <a:rPr lang="zh-CN" altLang="en-US" sz="2000" dirty="0" smtClean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，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[x</a:t>
            </a:r>
            <a:r>
              <a:rPr lang="zh-CN" altLang="en-US" sz="2000" dirty="0" smtClean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*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y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]</a:t>
            </a:r>
            <a:r>
              <a:rPr lang="zh-CN" altLang="en-US" sz="2000" baseline="-25000" dirty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原</a:t>
            </a:r>
            <a:r>
              <a:rPr lang="zh-CN" altLang="en-US" sz="2000" dirty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 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= 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Z</a:t>
            </a:r>
            <a:r>
              <a:rPr lang="en-US" altLang="zh-CN" sz="2000" baseline="-25000" dirty="0" smtClean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0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.Z</a:t>
            </a:r>
            <a:r>
              <a:rPr lang="en-US" altLang="zh-CN" sz="2000" baseline="-25000" dirty="0" smtClean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1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Z</a:t>
            </a:r>
            <a:r>
              <a:rPr lang="en-US" altLang="zh-CN" sz="2000" baseline="-25000" dirty="0" smtClean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2n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 </a:t>
            </a:r>
            <a:r>
              <a:rPr lang="zh-CN" altLang="en-US" sz="2000" dirty="0" smtClean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，</a:t>
            </a:r>
            <a:endParaRPr lang="zh-CN" altLang="en-US" sz="2000" dirty="0">
              <a:latin typeface="Comic Sans MS" pitchFamily="2" charset="0"/>
              <a:ea typeface="微软雅黑" pitchFamily="34" charset="-122"/>
              <a:sym typeface="Symbol" pitchFamily="18" charset="2"/>
            </a:endParaRPr>
          </a:p>
          <a:p>
            <a:pPr>
              <a:lnSpc>
                <a:spcPct val="150000"/>
              </a:lnSpc>
              <a:spcBef>
                <a:spcPct val="25000"/>
              </a:spcBef>
            </a:pPr>
            <a:r>
              <a:rPr lang="zh-CN" altLang="en-US" sz="2000" dirty="0" smtClean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则：    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Z</a:t>
            </a:r>
            <a:r>
              <a:rPr lang="en-US" altLang="zh-CN" sz="2000" baseline="-25000" dirty="0" smtClean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0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=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</a:rPr>
              <a:t>X</a:t>
            </a:r>
            <a:r>
              <a:rPr lang="en-US" altLang="zh-CN" sz="2000" baseline="-25000" dirty="0" smtClean="0">
                <a:latin typeface="Comic Sans MS" pitchFamily="2" charset="0"/>
                <a:ea typeface="微软雅黑" pitchFamily="34" charset="-122"/>
              </a:rPr>
              <a:t>0 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</a:rPr>
              <a:t>XOR 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Y</a:t>
            </a:r>
            <a:r>
              <a:rPr lang="en-US" altLang="zh-CN" sz="2000" baseline="-25000" dirty="0" smtClean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0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</a:rPr>
              <a:t> ;   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Z</a:t>
            </a:r>
            <a:r>
              <a:rPr lang="en-US" altLang="zh-CN" sz="2000" baseline="-25000" dirty="0" smtClean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1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Z</a:t>
            </a:r>
            <a:r>
              <a:rPr lang="en-US" altLang="zh-CN" sz="2000" baseline="-25000" dirty="0" smtClean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2n 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= (0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.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</a:rPr>
              <a:t>X</a:t>
            </a:r>
            <a:r>
              <a:rPr lang="en-US" altLang="zh-CN" sz="2000" baseline="-25000" dirty="0" smtClean="0">
                <a:latin typeface="Comic Sans MS" pitchFamily="2" charset="0"/>
                <a:ea typeface="微软雅黑" pitchFamily="34" charset="-122"/>
              </a:rPr>
              <a:t>1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X</a:t>
            </a:r>
            <a:r>
              <a:rPr lang="en-US" altLang="zh-CN" sz="2000" baseline="-25000" dirty="0" smtClean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n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) 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× (0. Y</a:t>
            </a:r>
            <a:r>
              <a:rPr lang="en-US" altLang="zh-CN" sz="2000" baseline="-25000" dirty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1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Y</a:t>
            </a:r>
            <a:r>
              <a:rPr lang="en-US" altLang="zh-CN" sz="2000" baseline="-25000" dirty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n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 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) </a:t>
            </a:r>
            <a:endParaRPr lang="en-US" altLang="zh-CN" sz="2000" dirty="0">
              <a:latin typeface="Comic Sans MS" pitchFamily="2" charset="0"/>
              <a:ea typeface="微软雅黑" pitchFamily="34" charset="-122"/>
              <a:sym typeface="Symbol" pitchFamily="18" charset="2"/>
            </a:endParaRPr>
          </a:p>
          <a:p>
            <a:pPr>
              <a:lnSpc>
                <a:spcPct val="150000"/>
              </a:lnSpc>
              <a:spcBef>
                <a:spcPct val="25000"/>
              </a:spcBef>
            </a:pPr>
            <a:r>
              <a:rPr lang="en-US" altLang="zh-CN" sz="2000" dirty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(</a:t>
            </a:r>
            <a:r>
              <a:rPr lang="zh-CN" altLang="en-US" sz="2000" dirty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小数点位置约定，不区分小数还是整数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)</a:t>
            </a:r>
            <a:endParaRPr lang="en-US" altLang="zh-CN" sz="2000" dirty="0">
              <a:latin typeface="Comic Sans MS" pitchFamily="2" charset="0"/>
              <a:ea typeface="微软雅黑" pitchFamily="34" charset="-122"/>
              <a:sym typeface="Symbol" pitchFamily="18" charset="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19486" y="3617789"/>
            <a:ext cx="57606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charset="-122"/>
              </a:rPr>
              <a:t>Multiplicand           1000</a:t>
            </a:r>
            <a:b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charset="-122"/>
              </a:rPr>
            </a:b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charset="-122"/>
              </a:rPr>
              <a:t>Multiplier	  </a:t>
            </a:r>
            <a:r>
              <a:rPr kumimoji="0" lang="en-US" altLang="zh-CN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charset="-122"/>
              </a:rPr>
              <a:t>  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charset="-122"/>
              </a:rPr>
              <a:t>x   </a:t>
            </a:r>
            <a:r>
              <a:rPr kumimoji="0" lang="en-US" altLang="zh-CN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charset="-122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charset="-122"/>
              </a:rPr>
              <a:t>1001</a:t>
            </a:r>
            <a:b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charset="-122"/>
              </a:rPr>
            </a:b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charset="-122"/>
              </a:rPr>
              <a:t>		 	   1000</a:t>
            </a:r>
            <a:b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charset="-122"/>
              </a:rPr>
            </a:b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charset="-122"/>
              </a:rPr>
              <a:t>		 	  0000</a:t>
            </a:r>
            <a:b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charset="-122"/>
              </a:rPr>
            </a:b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charset="-122"/>
              </a:rPr>
              <a:t>		 	 0000</a:t>
            </a:r>
            <a:b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charset="-122"/>
              </a:rPr>
            </a:b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charset="-122"/>
              </a:rPr>
              <a:t>		 	1000   </a:t>
            </a:r>
            <a:b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charset="-122"/>
              </a:rPr>
            </a:b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charset="-122"/>
              </a:rPr>
              <a:t> Product(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charset="-122"/>
              </a:rPr>
              <a:t>积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charset="-122"/>
              </a:rPr>
              <a:t>)     1001000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4471467" y="4204020"/>
            <a:ext cx="7937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3623742" y="5321084"/>
            <a:ext cx="124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796474" y="3904205"/>
            <a:ext cx="730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(</a:t>
            </a:r>
            <a:r>
              <a:rPr lang="zh-CN" altLang="en-US" dirty="0">
                <a:ea typeface="宋体" charset="-122"/>
              </a:rPr>
              <a:t>乘数</a:t>
            </a:r>
            <a:r>
              <a:rPr lang="en-US" altLang="zh-CN" dirty="0">
                <a:ea typeface="宋体" charset="-122"/>
              </a:rPr>
              <a:t>)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3091571" y="3598784"/>
            <a:ext cx="9350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(</a:t>
            </a:r>
            <a:r>
              <a:rPr lang="zh-CN" altLang="en-US" dirty="0">
                <a:ea typeface="宋体" charset="-122"/>
              </a:rPr>
              <a:t>被乘数</a:t>
            </a:r>
            <a:r>
              <a:rPr lang="en-US" altLang="zh-CN" dirty="0">
                <a:ea typeface="宋体" charset="-122"/>
              </a:rPr>
              <a:t>)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14" name="Text Box 141"/>
          <p:cNvSpPr txBox="1">
            <a:spLocks noChangeArrowheads="1"/>
          </p:cNvSpPr>
          <p:nvPr/>
        </p:nvSpPr>
        <p:spPr bwMode="auto">
          <a:xfrm>
            <a:off x="755576" y="3295568"/>
            <a:ext cx="2724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）手算乘法例子：</a:t>
            </a:r>
            <a:endParaRPr lang="zh-CN" altLang="en-US" dirty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2650654" y="5794694"/>
            <a:ext cx="2542940" cy="65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889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lnSpc>
                <a:spcPct val="8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             </a:t>
            </a:r>
            <a:r>
              <a:rPr lang="en-US" altLang="zh-CN" sz="1200" b="1" dirty="0" smtClean="0">
                <a:solidFill>
                  <a:srgbClr val="000000"/>
                </a:solidFill>
                <a:ea typeface="宋体" charset="-122"/>
              </a:rPr>
              <a:t>4</a:t>
            </a:r>
            <a:endParaRPr lang="en-US" altLang="zh-CN" sz="1200" b="1" dirty="0" smtClean="0">
              <a:solidFill>
                <a:srgbClr val="000000"/>
              </a:solidFill>
              <a:ea typeface="宋体" charset="-122"/>
            </a:endParaRPr>
          </a:p>
          <a:p>
            <a:pPr eaLnBrk="0" hangingPunct="0">
              <a:lnSpc>
                <a:spcPct val="8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X×Y= 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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 (X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× Y</a:t>
            </a:r>
            <a:r>
              <a:rPr lang="en-US" altLang="zh-CN" sz="1600" baseline="-25000" dirty="0" smtClean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i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×2</a:t>
            </a:r>
            <a:r>
              <a:rPr lang="en-US" altLang="zh-CN" sz="1600" baseline="30000" dirty="0" smtClean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-i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)  </a:t>
            </a:r>
            <a:endParaRPr lang="en-US" altLang="zh-CN" sz="1600" dirty="0" smtClean="0">
              <a:solidFill>
                <a:srgbClr val="000000"/>
              </a:solidFill>
              <a:ea typeface="宋体" charset="-122"/>
              <a:sym typeface="Symbol" pitchFamily="18" charset="2"/>
            </a:endParaRPr>
          </a:p>
          <a:p>
            <a:pPr eaLnBrk="0" hangingPunct="0">
              <a:lnSpc>
                <a:spcPct val="7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            </a:t>
            </a:r>
            <a:r>
              <a:rPr lang="en-US" altLang="zh-CN" sz="1200" b="1" dirty="0" err="1" smtClean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i</a:t>
            </a:r>
            <a:r>
              <a:rPr lang="en-US" altLang="zh-CN" sz="1200" b="1" dirty="0" smtClean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=1</a:t>
            </a:r>
            <a:endParaRPr lang="en-US" altLang="zh-CN" sz="1200" b="1" dirty="0" smtClean="0">
              <a:solidFill>
                <a:srgbClr val="000000"/>
              </a:solidFill>
              <a:ea typeface="宋体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2" grpId="0"/>
      <p:bldP spid="13" grpId="0"/>
      <p:bldP spid="14" grpId="0"/>
      <p:bldP spid="2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603005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latin typeface="Comic Sans MS" pitchFamily="2" charset="0"/>
              </a:rPr>
              <a:t>3.3 </a:t>
            </a:r>
            <a:r>
              <a:rPr lang="zh-CN" altLang="en-US" dirty="0" smtClean="0">
                <a:latin typeface="Comic Sans MS" pitchFamily="2" charset="0"/>
              </a:rPr>
              <a:t>定点运算</a:t>
            </a:r>
            <a:endParaRPr lang="zh-CN" altLang="en-US" dirty="0">
              <a:latin typeface="Comic Sans M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801406"/>
                <a:ext cx="8856984" cy="5706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3.3.2 </a:t>
                </a:r>
                <a:r>
                  <a:rPr lang="zh-CN" altLang="en-US" dirty="0"/>
                  <a:t>原</a:t>
                </a:r>
                <a:r>
                  <a:rPr lang="zh-CN" altLang="en-US" dirty="0" smtClean="0"/>
                  <a:t>码乘法运算</a:t>
                </a:r>
                <a:endParaRPr lang="en-US" altLang="zh-CN" dirty="0" smtClean="0"/>
              </a:p>
              <a:p>
                <a:pPr marL="457200" indent="-457200">
                  <a:buAutoNum type="arabicPeriod"/>
                </a:pP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原码一位乘</a:t>
                </a:r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000" b="0" dirty="0" smtClean="0"/>
                  <a:t>2</a:t>
                </a:r>
                <a:r>
                  <a:rPr lang="zh-CN" altLang="en-US" sz="2000" b="0" dirty="0" smtClean="0"/>
                  <a:t>）手工</a:t>
                </a:r>
                <a:r>
                  <a:rPr lang="zh-CN" altLang="en-US" sz="2000" b="0" dirty="0"/>
                  <a:t>乘法的特点：</a:t>
                </a:r>
              </a:p>
              <a:p>
                <a:pPr marL="400050" lvl="1" indent="0">
                  <a:buNone/>
                </a:pPr>
                <a:r>
                  <a:rPr lang="zh-CN" altLang="en-US" sz="1800" dirty="0" smtClean="0">
                    <a:latin typeface="Comic Sans MS" panose="030F0702030302020204" pitchFamily="66" charset="0"/>
                  </a:rPr>
                  <a:t>（</a:t>
                </a:r>
                <a:r>
                  <a:rPr lang="en-US" altLang="zh-CN" sz="1800" dirty="0" smtClean="0">
                    <a:latin typeface="Comic Sans MS" panose="030F0702030302020204" pitchFamily="66" charset="0"/>
                  </a:rPr>
                  <a:t>1</a:t>
                </a:r>
                <a:r>
                  <a:rPr lang="zh-CN" altLang="en-US" sz="1800" dirty="0" smtClean="0">
                    <a:latin typeface="Comic Sans MS" panose="030F0702030302020204" pitchFamily="66" charset="0"/>
                  </a:rPr>
                  <a:t>）：</a:t>
                </a:r>
                <a:r>
                  <a:rPr lang="zh-CN" altLang="en-US" sz="1800" b="0" dirty="0" smtClean="0">
                    <a:latin typeface="Comic Sans MS" panose="030F0702030302020204" pitchFamily="66" charset="0"/>
                  </a:rPr>
                  <a:t>每</a:t>
                </a:r>
                <a:r>
                  <a:rPr lang="zh-CN" altLang="en-US" sz="1800" b="0" dirty="0">
                    <a:latin typeface="Comic Sans MS" panose="030F0702030302020204" pitchFamily="66" charset="0"/>
                  </a:rPr>
                  <a:t>步计算</a:t>
                </a:r>
                <a:r>
                  <a:rPr lang="zh-CN" altLang="en-US" sz="1800" b="0" dirty="0" smtClean="0">
                    <a:latin typeface="Comic Sans MS" panose="030F0702030302020204" pitchFamily="66" charset="0"/>
                  </a:rPr>
                  <a:t>：位积</a:t>
                </a:r>
                <a:r>
                  <a:rPr lang="en-US" altLang="zh-CN" sz="1800" b="0" dirty="0" err="1" smtClean="0">
                    <a:latin typeface="Comic Sans MS" panose="030F0702030302020204" pitchFamily="66" charset="0"/>
                  </a:rPr>
                  <a:t>X×Y</a:t>
                </a:r>
                <a:r>
                  <a:rPr lang="en-US" altLang="zh-CN" sz="1800" b="0" baseline="-25000" dirty="0" err="1" smtClean="0">
                    <a:latin typeface="Comic Sans MS" panose="030F0702030302020204" pitchFamily="66" charset="0"/>
                  </a:rPr>
                  <a:t>i</a:t>
                </a:r>
                <a:r>
                  <a:rPr lang="zh-CN" altLang="en-US" sz="1800" b="0" dirty="0">
                    <a:latin typeface="Comic Sans MS" panose="030F0702030302020204" pitchFamily="66" charset="0"/>
                  </a:rPr>
                  <a:t>，</a:t>
                </a:r>
                <a:r>
                  <a:rPr lang="zh-CN" altLang="en-US" sz="1800" b="0" dirty="0" smtClean="0">
                    <a:latin typeface="Comic Sans MS" panose="030F0702030302020204" pitchFamily="66" charset="0"/>
                  </a:rPr>
                  <a:t>若</a:t>
                </a:r>
                <a:r>
                  <a:rPr lang="en-US" altLang="zh-CN" sz="1800" dirty="0">
                    <a:latin typeface="Comic Sans MS" panose="030F0702030302020204" pitchFamily="66" charset="0"/>
                  </a:rPr>
                  <a:t>Y</a:t>
                </a:r>
                <a:r>
                  <a:rPr lang="en-US" altLang="zh-CN" sz="1800" baseline="-25000" dirty="0">
                    <a:latin typeface="Comic Sans MS" panose="030F0702030302020204" pitchFamily="66" charset="0"/>
                  </a:rPr>
                  <a:t>i</a:t>
                </a:r>
                <a:r>
                  <a:rPr lang="en-US" altLang="zh-CN" sz="1800" b="0" dirty="0" smtClean="0">
                    <a:latin typeface="Comic Sans MS" panose="030F0702030302020204" pitchFamily="66" charset="0"/>
                  </a:rPr>
                  <a:t> </a:t>
                </a:r>
                <a:r>
                  <a:rPr lang="en-US" altLang="zh-CN" sz="1800" b="0" dirty="0">
                    <a:latin typeface="Comic Sans MS" panose="030F0702030302020204" pitchFamily="66" charset="0"/>
                  </a:rPr>
                  <a:t>= 0</a:t>
                </a:r>
                <a:r>
                  <a:rPr lang="zh-CN" altLang="en-US" sz="1800" b="0" dirty="0">
                    <a:latin typeface="Comic Sans MS" panose="030F0702030302020204" pitchFamily="66" charset="0"/>
                  </a:rPr>
                  <a:t>，则得</a:t>
                </a:r>
                <a:r>
                  <a:rPr lang="en-US" altLang="zh-CN" sz="1800" b="0" dirty="0">
                    <a:latin typeface="Comic Sans MS" panose="030F0702030302020204" pitchFamily="66" charset="0"/>
                  </a:rPr>
                  <a:t>0</a:t>
                </a:r>
                <a:r>
                  <a:rPr lang="zh-CN" altLang="en-US" sz="1800" b="0" dirty="0">
                    <a:latin typeface="Comic Sans MS" panose="030F0702030302020204" pitchFamily="66" charset="0"/>
                  </a:rPr>
                  <a:t>；</a:t>
                </a:r>
                <a:r>
                  <a:rPr lang="zh-CN" altLang="en-US" sz="1800" b="0" dirty="0" smtClean="0">
                    <a:latin typeface="Comic Sans MS" panose="030F0702030302020204" pitchFamily="66" charset="0"/>
                  </a:rPr>
                  <a:t>若</a:t>
                </a:r>
                <a:r>
                  <a:rPr lang="en-US" altLang="zh-CN" sz="1800" dirty="0">
                    <a:latin typeface="Comic Sans MS" panose="030F0702030302020204" pitchFamily="66" charset="0"/>
                  </a:rPr>
                  <a:t>Y</a:t>
                </a:r>
                <a:r>
                  <a:rPr lang="en-US" altLang="zh-CN" sz="1800" baseline="-25000" dirty="0">
                    <a:latin typeface="Comic Sans MS" panose="030F0702030302020204" pitchFamily="66" charset="0"/>
                  </a:rPr>
                  <a:t>i </a:t>
                </a:r>
                <a:r>
                  <a:rPr lang="en-US" altLang="zh-CN" sz="1800" b="0" dirty="0" smtClean="0">
                    <a:latin typeface="Comic Sans MS" panose="030F0702030302020204" pitchFamily="66" charset="0"/>
                  </a:rPr>
                  <a:t>= </a:t>
                </a:r>
                <a:r>
                  <a:rPr lang="en-US" altLang="zh-CN" sz="1800" b="0" dirty="0">
                    <a:latin typeface="Comic Sans MS" panose="030F0702030302020204" pitchFamily="66" charset="0"/>
                  </a:rPr>
                  <a:t>1</a:t>
                </a:r>
                <a:r>
                  <a:rPr lang="zh-CN" altLang="en-US" sz="1800" b="0" dirty="0">
                    <a:latin typeface="Comic Sans MS" panose="030F0702030302020204" pitchFamily="66" charset="0"/>
                  </a:rPr>
                  <a:t>，则</a:t>
                </a:r>
                <a:r>
                  <a:rPr lang="zh-CN" altLang="en-US" sz="1800" b="0" dirty="0" smtClean="0">
                    <a:latin typeface="Comic Sans MS" panose="030F0702030302020204" pitchFamily="66" charset="0"/>
                  </a:rPr>
                  <a:t>得</a:t>
                </a:r>
                <a:r>
                  <a:rPr lang="en-US" altLang="zh-CN" sz="1800" b="0" dirty="0" smtClean="0">
                    <a:latin typeface="Comic Sans MS" panose="030F0702030302020204" pitchFamily="66" charset="0"/>
                  </a:rPr>
                  <a:t>X</a:t>
                </a:r>
                <a:endParaRPr lang="en-US" altLang="zh-CN" sz="1800" b="0" dirty="0">
                  <a:latin typeface="Comic Sans MS" panose="030F0702030302020204" pitchFamily="66" charset="0"/>
                </a:endParaRPr>
              </a:p>
              <a:p>
                <a:pPr marL="400050" lvl="1" indent="0">
                  <a:buNone/>
                </a:pPr>
                <a:r>
                  <a:rPr lang="zh-CN" altLang="en-US" sz="1800" dirty="0" smtClean="0">
                    <a:latin typeface="Comic Sans MS" panose="030F0702030302020204" pitchFamily="66" charset="0"/>
                  </a:rPr>
                  <a:t>（</a:t>
                </a:r>
                <a:r>
                  <a:rPr lang="en-US" altLang="zh-CN" sz="1800" dirty="0" smtClean="0">
                    <a:latin typeface="Comic Sans MS" panose="030F0702030302020204" pitchFamily="66" charset="0"/>
                  </a:rPr>
                  <a:t>2</a:t>
                </a:r>
                <a:r>
                  <a:rPr lang="zh-CN" altLang="en-US" sz="1800" dirty="0" smtClean="0">
                    <a:latin typeface="Comic Sans MS" panose="030F0702030302020204" pitchFamily="66" charset="0"/>
                  </a:rPr>
                  <a:t>）：</a:t>
                </a:r>
                <a:r>
                  <a:rPr lang="zh-CN" altLang="en-US" sz="1800" dirty="0">
                    <a:latin typeface="Comic Sans MS" panose="030F0702030302020204" pitchFamily="66" charset="0"/>
                  </a:rPr>
                  <a:t> （</a:t>
                </a:r>
                <a:r>
                  <a:rPr lang="en-US" altLang="zh-CN" sz="1800" dirty="0">
                    <a:latin typeface="Comic Sans MS" panose="030F0702030302020204" pitchFamily="66" charset="0"/>
                  </a:rPr>
                  <a:t>1</a:t>
                </a:r>
                <a:r>
                  <a:rPr lang="zh-CN" altLang="en-US" sz="1800" dirty="0">
                    <a:latin typeface="Comic Sans MS" panose="030F0702030302020204" pitchFamily="66" charset="0"/>
                  </a:rPr>
                  <a:t>）</a:t>
                </a:r>
                <a:r>
                  <a:rPr lang="zh-CN" altLang="en-US" sz="1800" b="0" dirty="0" smtClean="0">
                    <a:latin typeface="Comic Sans MS" panose="030F0702030302020204" pitchFamily="66" charset="0"/>
                  </a:rPr>
                  <a:t>求得</a:t>
                </a:r>
                <a:r>
                  <a:rPr lang="zh-CN" altLang="en-US" sz="1800" b="0" dirty="0">
                    <a:latin typeface="Comic Sans MS" panose="030F0702030302020204" pitchFamily="66" charset="0"/>
                  </a:rPr>
                  <a:t>的各项</a:t>
                </a:r>
                <a:r>
                  <a:rPr lang="zh-CN" altLang="en-US" sz="1800" b="0" dirty="0" smtClean="0">
                    <a:latin typeface="Comic Sans MS" panose="030F0702030302020204" pitchFamily="66" charset="0"/>
                  </a:rPr>
                  <a:t>结果位积</a:t>
                </a:r>
                <a:r>
                  <a:rPr lang="en-US" altLang="zh-CN" sz="1800" b="0" dirty="0" err="1" smtClean="0">
                    <a:latin typeface="Comic Sans MS" panose="030F0702030302020204" pitchFamily="66" charset="0"/>
                  </a:rPr>
                  <a:t>X×</a:t>
                </a:r>
                <a:r>
                  <a:rPr lang="en-US" altLang="zh-CN" sz="1800" dirty="0" err="1" smtClean="0">
                    <a:latin typeface="Comic Sans MS" panose="030F0702030302020204" pitchFamily="66" charset="0"/>
                  </a:rPr>
                  <a:t>Y</a:t>
                </a:r>
                <a:r>
                  <a:rPr lang="en-US" altLang="zh-CN" sz="1800" baseline="-25000" dirty="0" err="1" smtClean="0">
                    <a:latin typeface="Comic Sans MS" panose="030F0702030302020204" pitchFamily="66" charset="0"/>
                  </a:rPr>
                  <a:t>i</a:t>
                </a:r>
                <a:r>
                  <a:rPr lang="zh-CN" altLang="en-US" sz="1800" dirty="0" smtClean="0">
                    <a:latin typeface="Comic Sans MS" panose="030F0702030302020204" pitchFamily="66" charset="0"/>
                  </a:rPr>
                  <a:t>在空间上向左错位排列，即逐次左移</a:t>
                </a:r>
                <a:r>
                  <a:rPr lang="zh-CN" altLang="en-US" sz="1800" b="0" dirty="0" smtClean="0">
                    <a:latin typeface="Comic Sans MS" panose="030F0702030302020204" pitchFamily="66" charset="0"/>
                  </a:rPr>
                  <a:t>，</a:t>
                </a:r>
                <a:r>
                  <a:rPr lang="zh-CN" altLang="en-US" sz="1800" b="0" dirty="0">
                    <a:latin typeface="Comic Sans MS" panose="030F0702030302020204" pitchFamily="66" charset="0"/>
                  </a:rPr>
                  <a:t>可表示</a:t>
                </a:r>
                <a:r>
                  <a:rPr lang="zh-CN" altLang="en-US" sz="1800" b="0" dirty="0" smtClean="0">
                    <a:latin typeface="Comic Sans MS" panose="030F0702030302020204" pitchFamily="66" charset="0"/>
                  </a:rPr>
                  <a:t>为</a:t>
                </a:r>
                <a:r>
                  <a:rPr lang="en-US" altLang="zh-CN" sz="1800" b="0" dirty="0" smtClean="0">
                    <a:latin typeface="Comic Sans MS" panose="030F0702030302020204" pitchFamily="66" charset="0"/>
                  </a:rPr>
                  <a:t>X× </a:t>
                </a:r>
                <a:r>
                  <a:rPr lang="en-US" altLang="zh-CN" sz="1800" dirty="0" smtClean="0">
                    <a:latin typeface="Comic Sans MS" panose="030F0702030302020204" pitchFamily="66" charset="0"/>
                  </a:rPr>
                  <a:t>Y</a:t>
                </a:r>
                <a:r>
                  <a:rPr lang="en-US" altLang="zh-CN" sz="1800" baseline="-25000" dirty="0" smtClean="0">
                    <a:latin typeface="Comic Sans MS" panose="030F0702030302020204" pitchFamily="66" charset="0"/>
                  </a:rPr>
                  <a:t>i</a:t>
                </a:r>
                <a:r>
                  <a:rPr lang="en-US" altLang="zh-CN" sz="1800" b="0" dirty="0" smtClean="0">
                    <a:latin typeface="Comic Sans MS" panose="030F0702030302020204" pitchFamily="66" charset="0"/>
                  </a:rPr>
                  <a:t>×2</a:t>
                </a:r>
                <a:r>
                  <a:rPr lang="en-US" altLang="zh-CN" sz="1800" b="0" baseline="30000" dirty="0" smtClean="0">
                    <a:latin typeface="Comic Sans MS" panose="030F0702030302020204" pitchFamily="66" charset="0"/>
                  </a:rPr>
                  <a:t>-i</a:t>
                </a:r>
                <a:r>
                  <a:rPr lang="en-US" altLang="zh-CN" sz="1800" b="0" dirty="0" smtClean="0">
                    <a:latin typeface="Comic Sans MS" panose="030F0702030302020204" pitchFamily="66" charset="0"/>
                  </a:rPr>
                  <a:t> </a:t>
                </a:r>
                <a:endParaRPr lang="en-US" altLang="zh-CN" sz="1800" b="0" dirty="0">
                  <a:latin typeface="Comic Sans MS" panose="030F0702030302020204" pitchFamily="66" charset="0"/>
                </a:endParaRPr>
              </a:p>
              <a:p>
                <a:pPr marL="400050" lvl="1" indent="0">
                  <a:buNone/>
                </a:pPr>
                <a:r>
                  <a:rPr lang="zh-CN" altLang="en-US" sz="1800" dirty="0" smtClean="0">
                    <a:latin typeface="Comic Sans MS" panose="030F0702030302020204" pitchFamily="66" charset="0"/>
                  </a:rPr>
                  <a:t>（</a:t>
                </a:r>
                <a:r>
                  <a:rPr lang="en-US" altLang="zh-CN" sz="1800" dirty="0" smtClean="0">
                    <a:latin typeface="Comic Sans MS" panose="030F0702030302020204" pitchFamily="66" charset="0"/>
                  </a:rPr>
                  <a:t>3</a:t>
                </a:r>
                <a:r>
                  <a:rPr lang="zh-CN" altLang="en-US" sz="1800" dirty="0" smtClean="0">
                    <a:latin typeface="Comic Sans MS" panose="030F0702030302020204" pitchFamily="66" charset="0"/>
                  </a:rPr>
                  <a:t>）：</a:t>
                </a:r>
                <a:r>
                  <a:rPr lang="zh-CN" altLang="en-US" sz="1800" b="0" dirty="0" smtClean="0">
                    <a:latin typeface="Comic Sans MS" panose="030F0702030302020204" pitchFamily="66" charset="0"/>
                  </a:rPr>
                  <a:t>对</a:t>
                </a:r>
                <a:r>
                  <a:rPr lang="zh-CN" altLang="en-US" sz="1800" dirty="0" smtClean="0">
                    <a:latin typeface="Comic Sans MS" panose="030F0702030302020204" pitchFamily="66" charset="0"/>
                  </a:rPr>
                  <a:t>（</a:t>
                </a:r>
                <a:r>
                  <a:rPr lang="en-US" altLang="zh-CN" sz="1800" dirty="0" smtClean="0">
                    <a:latin typeface="Comic Sans MS" panose="030F0702030302020204" pitchFamily="66" charset="0"/>
                  </a:rPr>
                  <a:t>2</a:t>
                </a:r>
                <a:r>
                  <a:rPr lang="zh-CN" altLang="en-US" sz="1800" dirty="0" smtClean="0">
                    <a:latin typeface="Comic Sans MS" panose="030F0702030302020204" pitchFamily="66" charset="0"/>
                  </a:rPr>
                  <a:t>）</a:t>
                </a:r>
                <a:r>
                  <a:rPr lang="zh-CN" altLang="en-US" sz="1800" b="0" dirty="0" smtClean="0">
                    <a:latin typeface="Comic Sans MS" panose="030F0702030302020204" pitchFamily="66" charset="0"/>
                  </a:rPr>
                  <a:t>中</a:t>
                </a:r>
                <a:r>
                  <a:rPr lang="zh-CN" altLang="en-US" sz="1800" b="0" dirty="0">
                    <a:latin typeface="Comic Sans MS" panose="030F0702030302020204" pitchFamily="66" charset="0"/>
                  </a:rPr>
                  <a:t>求得的结果求和，即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18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× 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𝑌𝑖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×2</m:t>
                        </m:r>
                      </m:e>
                    </m:nary>
                  </m:oMath>
                </a14:m>
                <a:r>
                  <a:rPr lang="en-US" altLang="zh-CN" sz="1800" b="0" baseline="30000" dirty="0" smtClean="0">
                    <a:latin typeface="Comic Sans MS" panose="030F0702030302020204" pitchFamily="66" charset="0"/>
                  </a:rPr>
                  <a:t>-</a:t>
                </a:r>
                <a:r>
                  <a:rPr lang="en-US" altLang="zh-CN" sz="1800" baseline="30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 baseline="30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 baseline="30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b="0" dirty="0" smtClean="0">
                    <a:latin typeface="Comic Sans MS" panose="030F0702030302020204" pitchFamily="66" charset="0"/>
                  </a:rPr>
                  <a:t>，</a:t>
                </a:r>
                <a:r>
                  <a:rPr lang="zh-CN" altLang="en-US" sz="1800" b="0" dirty="0">
                    <a:latin typeface="Comic Sans MS" panose="030F0702030302020204" pitchFamily="66" charset="0"/>
                  </a:rPr>
                  <a:t>这就是两个无符号数的</a:t>
                </a:r>
                <a:r>
                  <a:rPr lang="zh-CN" altLang="en-US" sz="1800" b="0" dirty="0" smtClean="0">
                    <a:latin typeface="Comic Sans MS" panose="030F0702030302020204" pitchFamily="66" charset="0"/>
                  </a:rPr>
                  <a:t>乘积</a:t>
                </a:r>
                <a:endParaRPr lang="zh-CN" altLang="en-US" sz="2000" b="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801406"/>
                <a:ext cx="8856984" cy="5706000"/>
              </a:xfrm>
              <a:blipFill rotWithShape="0">
                <a:blip r:embed="rId1"/>
                <a:stretch>
                  <a:fillRect l="-1032" t="-641" r="-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125" y="44624"/>
            <a:ext cx="8229600" cy="774720"/>
          </a:xfrm>
        </p:spPr>
        <p:txBody>
          <a:bodyPr/>
          <a:lstStyle/>
          <a:p>
            <a:r>
              <a:rPr lang="en-US" altLang="zh-CN" dirty="0" smtClean="0">
                <a:latin typeface="Comic Sans MS" pitchFamily="2" charset="0"/>
              </a:rPr>
              <a:t>3.3 </a:t>
            </a:r>
            <a:r>
              <a:rPr lang="zh-CN" altLang="en-US" dirty="0" smtClean="0">
                <a:latin typeface="Comic Sans MS" pitchFamily="2" charset="0"/>
              </a:rPr>
              <a:t>定点运算</a:t>
            </a:r>
            <a:endParaRPr lang="zh-CN" altLang="en-US" dirty="0">
              <a:latin typeface="Comic Sans MS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24" y="764704"/>
            <a:ext cx="8838363" cy="390212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3.3.2 </a:t>
            </a:r>
            <a:r>
              <a:rPr lang="zh-CN" altLang="en-US" dirty="0"/>
              <a:t>原</a:t>
            </a:r>
            <a:r>
              <a:rPr lang="zh-CN" altLang="en-US" dirty="0" smtClean="0"/>
              <a:t>码乘法运算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sz="2000" dirty="0" smtClean="0">
                <a:solidFill>
                  <a:srgbClr val="FF0000"/>
                </a:solidFill>
              </a:rPr>
              <a:t>原码一位乘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0" dirty="0" smtClean="0"/>
              <a:t>3</a:t>
            </a:r>
            <a:r>
              <a:rPr lang="zh-CN" altLang="en-US" sz="2000" b="0" dirty="0" smtClean="0"/>
              <a:t>）计算机</a:t>
            </a:r>
            <a:r>
              <a:rPr lang="zh-CN" altLang="en-US" sz="2000" b="0" dirty="0"/>
              <a:t>内部稍作以下改进：</a:t>
            </a:r>
            <a:endParaRPr lang="zh-CN" altLang="en-US" sz="2000" b="0" dirty="0"/>
          </a:p>
          <a:p>
            <a:pPr marL="400050" lvl="1" indent="0">
              <a:buNone/>
            </a:pPr>
            <a:r>
              <a:rPr lang="zh-CN" altLang="en-US" sz="1800" dirty="0">
                <a:latin typeface="Comic Sans MS" pitchFamily="2" charset="0"/>
              </a:rPr>
              <a:t>（</a:t>
            </a:r>
            <a:r>
              <a:rPr lang="en-US" altLang="zh-CN" sz="1800" dirty="0">
                <a:latin typeface="Comic Sans MS" pitchFamily="2" charset="0"/>
              </a:rPr>
              <a:t>1</a:t>
            </a:r>
            <a:r>
              <a:rPr lang="zh-CN" altLang="en-US" sz="1800" dirty="0">
                <a:latin typeface="Comic Sans MS" pitchFamily="2" charset="0"/>
              </a:rPr>
              <a:t>）：</a:t>
            </a:r>
            <a:r>
              <a:rPr lang="zh-CN" altLang="en-US" sz="1800" b="0" dirty="0" smtClean="0">
                <a:latin typeface="Comic Sans MS" pitchFamily="2" charset="0"/>
              </a:rPr>
              <a:t>每次得位积</a:t>
            </a:r>
            <a:r>
              <a:rPr lang="en-US" altLang="zh-CN" sz="1800" b="0" dirty="0" err="1" smtClean="0">
                <a:latin typeface="Comic Sans MS" pitchFamily="2" charset="0"/>
              </a:rPr>
              <a:t>X×</a:t>
            </a:r>
            <a:r>
              <a:rPr lang="en-US" altLang="zh-CN" sz="1800" dirty="0" err="1" smtClean="0">
                <a:latin typeface="Comic Sans MS" pitchFamily="2" charset="0"/>
              </a:rPr>
              <a:t>Y</a:t>
            </a:r>
            <a:r>
              <a:rPr lang="en-US" altLang="zh-CN" sz="1800" baseline="-25000" dirty="0" err="1" smtClean="0">
                <a:latin typeface="Comic Sans MS" pitchFamily="2" charset="0"/>
              </a:rPr>
              <a:t>i</a:t>
            </a:r>
            <a:r>
              <a:rPr lang="zh-CN" altLang="en-US" sz="1800" b="0" dirty="0" smtClean="0">
                <a:latin typeface="Comic Sans MS" pitchFamily="2" charset="0"/>
              </a:rPr>
              <a:t>后</a:t>
            </a:r>
            <a:r>
              <a:rPr lang="zh-CN" altLang="en-US" sz="1800" b="0" dirty="0">
                <a:latin typeface="Comic Sans MS" pitchFamily="2" charset="0"/>
              </a:rPr>
              <a:t>，与前面所得结果累加，得到</a:t>
            </a:r>
            <a:r>
              <a:rPr lang="en-US" altLang="zh-CN" sz="1800" b="0" dirty="0">
                <a:latin typeface="Comic Sans MS" pitchFamily="2" charset="0"/>
              </a:rPr>
              <a:t>Pi</a:t>
            </a:r>
            <a:r>
              <a:rPr lang="zh-CN" altLang="en-US" sz="1800" b="0" dirty="0">
                <a:latin typeface="Comic Sans MS" pitchFamily="2" charset="0"/>
              </a:rPr>
              <a:t>，称之为</a:t>
            </a:r>
            <a:r>
              <a:rPr lang="zh-CN" altLang="en-US" sz="1800" b="0" dirty="0">
                <a:solidFill>
                  <a:srgbClr val="FF0000"/>
                </a:solidFill>
                <a:latin typeface="Comic Sans MS" pitchFamily="2" charset="0"/>
              </a:rPr>
              <a:t>部分积</a:t>
            </a:r>
            <a:r>
              <a:rPr lang="zh-CN" altLang="en-US" sz="1800" b="0" dirty="0">
                <a:latin typeface="Comic Sans MS" pitchFamily="2" charset="0"/>
              </a:rPr>
              <a:t>。因为没有等到全部计算后一次求和，所以减少了保存每次相乘</a:t>
            </a:r>
            <a:r>
              <a:rPr lang="zh-CN" altLang="en-US" sz="1800" b="0" dirty="0" smtClean="0">
                <a:latin typeface="Comic Sans MS" pitchFamily="2" charset="0"/>
              </a:rPr>
              <a:t>结果位积</a:t>
            </a:r>
            <a:r>
              <a:rPr lang="en-US" altLang="zh-CN" sz="1800" b="0" dirty="0" err="1" smtClean="0">
                <a:latin typeface="Comic Sans MS" pitchFamily="2" charset="0"/>
              </a:rPr>
              <a:t>X×</a:t>
            </a:r>
            <a:r>
              <a:rPr lang="en-US" altLang="zh-CN" sz="1800" dirty="0" err="1" smtClean="0">
                <a:latin typeface="Comic Sans MS" pitchFamily="2" charset="0"/>
              </a:rPr>
              <a:t>Y</a:t>
            </a:r>
            <a:r>
              <a:rPr lang="en-US" altLang="zh-CN" sz="1800" baseline="-25000" dirty="0" err="1" smtClean="0">
                <a:latin typeface="Comic Sans MS" pitchFamily="2" charset="0"/>
              </a:rPr>
              <a:t>i</a:t>
            </a:r>
            <a:r>
              <a:rPr lang="zh-CN" altLang="en-US" sz="1800" b="0" dirty="0" smtClean="0">
                <a:latin typeface="Comic Sans MS" pitchFamily="2" charset="0"/>
              </a:rPr>
              <a:t>的开销；</a:t>
            </a:r>
            <a:br>
              <a:rPr lang="en-US" altLang="zh-CN" sz="1800" b="0" dirty="0" smtClean="0">
                <a:latin typeface="Comic Sans MS" pitchFamily="2" charset="0"/>
              </a:rPr>
            </a:br>
            <a:r>
              <a:rPr lang="zh-CN" altLang="en-US" sz="1800" dirty="0" smtClean="0">
                <a:latin typeface="Comic Sans MS" pitchFamily="2" charset="0"/>
              </a:rPr>
              <a:t>（</a:t>
            </a:r>
            <a:r>
              <a:rPr lang="en-US" altLang="zh-CN" sz="1800" dirty="0" smtClean="0">
                <a:latin typeface="Comic Sans MS" pitchFamily="2" charset="0"/>
              </a:rPr>
              <a:t>2</a:t>
            </a:r>
            <a:r>
              <a:rPr lang="zh-CN" altLang="en-US" sz="1800" dirty="0" smtClean="0">
                <a:latin typeface="Comic Sans MS" pitchFamily="2" charset="0"/>
              </a:rPr>
              <a:t>）</a:t>
            </a:r>
            <a:r>
              <a:rPr lang="zh-CN" altLang="en-US" sz="1800" dirty="0">
                <a:latin typeface="Comic Sans MS" pitchFamily="2" charset="0"/>
              </a:rPr>
              <a:t>：</a:t>
            </a:r>
            <a:r>
              <a:rPr lang="zh-CN" altLang="en-US" sz="1800" b="0" dirty="0" smtClean="0">
                <a:latin typeface="Comic Sans MS" pitchFamily="2" charset="0"/>
              </a:rPr>
              <a:t>每次得</a:t>
            </a:r>
            <a:r>
              <a:rPr lang="en-US" altLang="zh-CN" sz="1800" b="0" dirty="0" err="1" smtClean="0">
                <a:latin typeface="Comic Sans MS" pitchFamily="2" charset="0"/>
              </a:rPr>
              <a:t>X×</a:t>
            </a:r>
            <a:r>
              <a:rPr lang="en-US" altLang="zh-CN" sz="1800" dirty="0" err="1" smtClean="0">
                <a:latin typeface="Comic Sans MS" pitchFamily="2" charset="0"/>
              </a:rPr>
              <a:t>Y</a:t>
            </a:r>
            <a:r>
              <a:rPr lang="en-US" altLang="zh-CN" sz="1800" baseline="-25000" dirty="0" err="1" smtClean="0">
                <a:latin typeface="Comic Sans MS" pitchFamily="2" charset="0"/>
              </a:rPr>
              <a:t>i</a:t>
            </a:r>
            <a:r>
              <a:rPr lang="zh-CN" altLang="en-US" sz="1800" b="0" dirty="0" smtClean="0">
                <a:latin typeface="Comic Sans MS" pitchFamily="2" charset="0"/>
              </a:rPr>
              <a:t>后</a:t>
            </a:r>
            <a:r>
              <a:rPr lang="zh-CN" altLang="en-US" sz="1800" b="0" dirty="0">
                <a:latin typeface="Comic Sans MS" pitchFamily="2" charset="0"/>
              </a:rPr>
              <a:t>，不将它左移与前次部分积</a:t>
            </a:r>
            <a:r>
              <a:rPr lang="en-US" altLang="zh-CN" sz="1800" b="0" dirty="0">
                <a:latin typeface="Comic Sans MS" pitchFamily="2" charset="0"/>
              </a:rPr>
              <a:t>Pi</a:t>
            </a:r>
            <a:r>
              <a:rPr lang="zh-CN" altLang="en-US" sz="1800" b="0" dirty="0">
                <a:latin typeface="Comic Sans MS" pitchFamily="2" charset="0"/>
              </a:rPr>
              <a:t>相加，而将部分积</a:t>
            </a:r>
            <a:r>
              <a:rPr lang="en-US" altLang="zh-CN" sz="1800" b="0" dirty="0">
                <a:latin typeface="Comic Sans MS" pitchFamily="2" charset="0"/>
              </a:rPr>
              <a:t>Pi</a:t>
            </a:r>
            <a:r>
              <a:rPr lang="zh-CN" altLang="en-US" sz="1800" b="0" dirty="0">
                <a:latin typeface="Comic Sans MS" pitchFamily="2" charset="0"/>
              </a:rPr>
              <a:t>右移后</a:t>
            </a:r>
            <a:r>
              <a:rPr lang="zh-CN" altLang="en-US" sz="1800" b="0" dirty="0" smtClean="0">
                <a:latin typeface="Comic Sans MS" pitchFamily="2" charset="0"/>
              </a:rPr>
              <a:t>与</a:t>
            </a:r>
            <a:r>
              <a:rPr lang="zh-CN" altLang="en-US" sz="1800" dirty="0" smtClean="0">
                <a:latin typeface="Comic Sans MS" pitchFamily="2" charset="0"/>
              </a:rPr>
              <a:t>位积</a:t>
            </a:r>
            <a:r>
              <a:rPr lang="en-US" altLang="zh-CN" sz="1800" b="0" dirty="0" err="1" smtClean="0">
                <a:latin typeface="Comic Sans MS" pitchFamily="2" charset="0"/>
              </a:rPr>
              <a:t>X×</a:t>
            </a:r>
            <a:r>
              <a:rPr lang="en-US" altLang="zh-CN" sz="1800" dirty="0" err="1" smtClean="0">
                <a:latin typeface="Comic Sans MS" pitchFamily="2" charset="0"/>
              </a:rPr>
              <a:t>Y</a:t>
            </a:r>
            <a:r>
              <a:rPr lang="en-US" altLang="zh-CN" sz="1800" baseline="-25000" dirty="0" err="1" smtClean="0">
                <a:latin typeface="Comic Sans MS" pitchFamily="2" charset="0"/>
              </a:rPr>
              <a:t>i</a:t>
            </a:r>
            <a:r>
              <a:rPr lang="zh-CN" altLang="en-US" sz="1800" b="0" dirty="0" smtClean="0">
                <a:latin typeface="Comic Sans MS" pitchFamily="2" charset="0"/>
              </a:rPr>
              <a:t>相加；</a:t>
            </a:r>
            <a:endParaRPr lang="en-US" altLang="zh-CN" sz="1800" b="0" dirty="0" smtClean="0">
              <a:latin typeface="Comic Sans MS" pitchFamily="2" charset="0"/>
            </a:endParaRPr>
          </a:p>
          <a:p>
            <a:pPr marL="400050" lvl="1" indent="0">
              <a:buNone/>
            </a:pPr>
            <a:r>
              <a:rPr lang="zh-CN" altLang="en-US" sz="1800" dirty="0" smtClean="0">
                <a:latin typeface="Comic Sans MS" pitchFamily="2" charset="0"/>
              </a:rPr>
              <a:t>（</a:t>
            </a:r>
            <a:r>
              <a:rPr lang="en-US" altLang="zh-CN" sz="1800" dirty="0" smtClean="0">
                <a:latin typeface="Comic Sans MS" pitchFamily="2" charset="0"/>
              </a:rPr>
              <a:t>3</a:t>
            </a:r>
            <a:r>
              <a:rPr lang="zh-CN" altLang="en-US" sz="1800" dirty="0" smtClean="0">
                <a:latin typeface="Comic Sans MS" pitchFamily="2" charset="0"/>
              </a:rPr>
              <a:t>）</a:t>
            </a:r>
            <a:r>
              <a:rPr lang="zh-CN" altLang="en-US" sz="1800" dirty="0">
                <a:latin typeface="Comic Sans MS" pitchFamily="2" charset="0"/>
              </a:rPr>
              <a:t>：</a:t>
            </a:r>
            <a:r>
              <a:rPr lang="zh-CN" altLang="en-US" sz="1800" b="0" dirty="0" smtClean="0">
                <a:latin typeface="Comic Sans MS" pitchFamily="2" charset="0"/>
              </a:rPr>
              <a:t>乘数</a:t>
            </a:r>
            <a:r>
              <a:rPr lang="zh-CN" altLang="en-US" sz="1800" b="0" dirty="0">
                <a:latin typeface="Comic Sans MS" pitchFamily="2" charset="0"/>
              </a:rPr>
              <a:t>中为“</a:t>
            </a:r>
            <a:r>
              <a:rPr lang="en-US" altLang="zh-CN" sz="1800" b="0" dirty="0">
                <a:latin typeface="Comic Sans MS" pitchFamily="2" charset="0"/>
              </a:rPr>
              <a:t>1”</a:t>
            </a:r>
            <a:r>
              <a:rPr lang="zh-CN" altLang="en-US" sz="1800" b="0" dirty="0">
                <a:latin typeface="Comic Sans MS" pitchFamily="2" charset="0"/>
              </a:rPr>
              <a:t>位执行加法和右移，对为“</a:t>
            </a:r>
            <a:r>
              <a:rPr lang="en-US" altLang="zh-CN" sz="1800" b="0" dirty="0">
                <a:latin typeface="Comic Sans MS" pitchFamily="2" charset="0"/>
              </a:rPr>
              <a:t>0”</a:t>
            </a:r>
            <a:r>
              <a:rPr lang="zh-CN" altLang="en-US" sz="1800" b="0" dirty="0">
                <a:latin typeface="Comic Sans MS" pitchFamily="2" charset="0"/>
              </a:rPr>
              <a:t>位只执行右移，而不执行加法运算</a:t>
            </a:r>
            <a:r>
              <a:rPr lang="zh-CN" altLang="en-US" sz="1800" b="0" dirty="0" smtClean="0">
                <a:latin typeface="Comic Sans MS" pitchFamily="2" charset="0"/>
              </a:rPr>
              <a:t>。</a:t>
            </a:r>
            <a:endParaRPr lang="en-US" altLang="zh-CN" dirty="0" smtClean="0">
              <a:latin typeface="Comic Sans MS" pitchFamily="2" charset="0"/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92405" y="4549162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</a:rPr>
              <a:t>因为每次进行加法运算时，只需要将位积</a:t>
            </a:r>
            <a:r>
              <a:rPr lang="en-US" altLang="zh-CN" b="1" dirty="0" err="1" smtClean="0">
                <a:solidFill>
                  <a:srgbClr val="FF0000"/>
                </a:solidFill>
                <a:latin typeface="Comic Sans MS" pitchFamily="2" charset="0"/>
              </a:rPr>
              <a:t>X×Y</a:t>
            </a:r>
            <a:r>
              <a:rPr lang="en-US" altLang="zh-CN" b="1" baseline="-25000" dirty="0" err="1" smtClean="0">
                <a:solidFill>
                  <a:srgbClr val="FF0000"/>
                </a:solidFill>
                <a:latin typeface="Comic Sans MS" pitchFamily="2" charset="0"/>
              </a:rPr>
              <a:t>i</a:t>
            </a:r>
            <a:r>
              <a:rPr lang="zh-CN" altLang="en-US" b="1" dirty="0" smtClean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</a:rPr>
              <a:t>与部分</a:t>
            </a:r>
            <a:r>
              <a:rPr lang="zh-CN" altLang="en-US" b="1" dirty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</a:rPr>
              <a:t>积中高</a:t>
            </a:r>
            <a:r>
              <a:rPr lang="en-US" altLang="zh-CN" b="1" dirty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</a:rPr>
              <a:t>n</a:t>
            </a:r>
            <a:r>
              <a:rPr lang="zh-CN" altLang="en-US" b="1" dirty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</a:rPr>
              <a:t>位</a:t>
            </a:r>
            <a:r>
              <a:rPr lang="zh-CN" altLang="en-US" b="1" dirty="0" smtClean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</a:rPr>
              <a:t>进行相加，</a:t>
            </a:r>
            <a:r>
              <a:rPr lang="zh-CN" altLang="en-US" b="1" dirty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</a:rPr>
              <a:t>故用</a:t>
            </a:r>
            <a:r>
              <a:rPr lang="en-US" altLang="zh-CN" b="1" dirty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</a:rPr>
              <a:t>n</a:t>
            </a:r>
            <a:r>
              <a:rPr lang="zh-CN" altLang="en-US" b="1" dirty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</a:rPr>
              <a:t>位加法器可实现两个</a:t>
            </a:r>
            <a:r>
              <a:rPr lang="en-US" altLang="zh-CN" b="1" dirty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</a:rPr>
              <a:t>n</a:t>
            </a:r>
            <a:r>
              <a:rPr lang="zh-CN" altLang="en-US" b="1" dirty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</a:rPr>
              <a:t>位数</a:t>
            </a:r>
            <a:r>
              <a:rPr lang="zh-CN" altLang="en-US" b="1" dirty="0" smtClean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</a:rPr>
              <a:t>相乘。</a:t>
            </a:r>
            <a:endParaRPr lang="zh-CN" altLang="en-US" b="1" dirty="0">
              <a:solidFill>
                <a:srgbClr val="FF0000"/>
              </a:solidFill>
              <a:latin typeface="Comic Sans M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63615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定点运算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44343"/>
            <a:ext cx="8516982" cy="5706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3.3.2 </a:t>
            </a:r>
            <a:r>
              <a:rPr lang="zh-CN" altLang="en-US" dirty="0"/>
              <a:t>原</a:t>
            </a:r>
            <a:r>
              <a:rPr lang="zh-CN" altLang="en-US" dirty="0" smtClean="0"/>
              <a:t>码乘法运算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sz="2000" dirty="0" smtClean="0">
                <a:solidFill>
                  <a:srgbClr val="FF0000"/>
                </a:solidFill>
              </a:rPr>
              <a:t>原码一位乘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0" dirty="0" smtClean="0"/>
              <a:t>4</a:t>
            </a:r>
            <a:r>
              <a:rPr lang="zh-CN" altLang="en-US" sz="2000" b="0" dirty="0" smtClean="0"/>
              <a:t>）数学推导过程</a:t>
            </a:r>
            <a:endParaRPr lang="zh-CN" altLang="en-US" sz="2000" b="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71600" y="1916832"/>
            <a:ext cx="7488832" cy="2040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hangingPunct="0">
              <a:lnSpc>
                <a:spcPct val="125000"/>
              </a:lnSpc>
              <a:spcBef>
                <a:spcPts val="0"/>
              </a:spcBef>
              <a:buClr>
                <a:srgbClr val="000000"/>
              </a:buClr>
              <a:buSzPct val="60000"/>
              <a:buFont typeface="Wingdings" charset="2"/>
              <a:buChar char="Ø"/>
            </a:pPr>
            <a:r>
              <a:rPr lang="zh-CN" altLang="en-US" dirty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上述改进思想可写成如下数学推导过程：</a:t>
            </a:r>
            <a:endParaRPr lang="zh-CN" altLang="en-US" dirty="0">
              <a:solidFill>
                <a:srgbClr val="000000"/>
              </a:solidFill>
              <a:latin typeface="Comic Sans MS" pitchFamily="2" charset="0"/>
              <a:ea typeface="微软雅黑" pitchFamily="34" charset="-122"/>
            </a:endParaRPr>
          </a:p>
          <a:p>
            <a:pPr marL="203200" lvl="0" indent="-203200" eaLnBrk="0" hangingPunct="0">
              <a:lnSpc>
                <a:spcPct val="125000"/>
              </a:lnSpc>
              <a:spcBef>
                <a:spcPts val="0"/>
              </a:spcBef>
              <a:buClr>
                <a:srgbClr val="000000"/>
              </a:buClr>
              <a:buSzPct val="60000"/>
            </a:pPr>
            <a:r>
              <a:rPr lang="en-US" altLang="zh-CN" dirty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X</a:t>
            </a:r>
            <a:r>
              <a:rPr lang="en-US" altLang="zh-CN" sz="1200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×</a:t>
            </a:r>
            <a:r>
              <a:rPr lang="en-US" altLang="zh-CN" sz="1600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Y </a:t>
            </a:r>
            <a:r>
              <a:rPr lang="en-US" altLang="zh-CN" sz="1600" dirty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= </a:t>
            </a:r>
            <a:r>
              <a:rPr lang="en-US" altLang="zh-CN" sz="1600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X </a:t>
            </a:r>
            <a:r>
              <a:rPr lang="en-US" altLang="zh-CN" sz="1600" dirty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× ( 0</a:t>
            </a:r>
            <a:r>
              <a:rPr lang="en-US" altLang="zh-CN" sz="1600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.</a:t>
            </a:r>
            <a:r>
              <a:rPr lang="en-US" altLang="zh-CN" sz="1600" dirty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 Y</a:t>
            </a:r>
            <a:r>
              <a:rPr lang="en-US" altLang="zh-CN" sz="1600" baseline="-25000" dirty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1</a:t>
            </a:r>
            <a:r>
              <a:rPr lang="en-US" altLang="zh-CN" sz="1600" dirty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Y</a:t>
            </a:r>
            <a:r>
              <a:rPr lang="en-US" altLang="zh-CN" sz="1600" baseline="-25000" dirty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n</a:t>
            </a:r>
            <a:r>
              <a:rPr lang="en-US" altLang="zh-CN" sz="1600" dirty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)</a:t>
            </a:r>
            <a:endParaRPr lang="en-US" altLang="zh-CN" sz="1600" dirty="0">
              <a:solidFill>
                <a:srgbClr val="000000"/>
              </a:solidFill>
              <a:latin typeface="Comic Sans MS" pitchFamily="2" charset="0"/>
              <a:ea typeface="微软雅黑" pitchFamily="34" charset="-122"/>
            </a:endParaRPr>
          </a:p>
          <a:p>
            <a:pPr marL="203200" lvl="0" indent="-203200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SzPct val="60000"/>
            </a:pPr>
            <a:r>
              <a:rPr lang="en-US" altLang="zh-CN" sz="1600" dirty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	         = </a:t>
            </a:r>
            <a:r>
              <a:rPr lang="en-US" altLang="zh-CN" sz="1600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X× Y</a:t>
            </a:r>
            <a:r>
              <a:rPr lang="en-US" altLang="zh-CN" sz="1600" baseline="-25000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1</a:t>
            </a:r>
            <a:r>
              <a:rPr lang="en-US" altLang="zh-CN" sz="1600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×2</a:t>
            </a:r>
            <a:r>
              <a:rPr lang="en-US" altLang="zh-CN" sz="1600" baseline="30000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-1</a:t>
            </a:r>
            <a:r>
              <a:rPr lang="en-US" altLang="zh-CN" sz="1600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 +X× Y</a:t>
            </a:r>
            <a:r>
              <a:rPr lang="en-US" altLang="zh-CN" sz="1600" baseline="-25000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2</a:t>
            </a:r>
            <a:r>
              <a:rPr lang="en-US" altLang="zh-CN" sz="1600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×2</a:t>
            </a:r>
            <a:r>
              <a:rPr lang="en-US" altLang="zh-CN" sz="1600" baseline="30000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-2</a:t>
            </a:r>
            <a:r>
              <a:rPr lang="en-US" altLang="zh-CN" sz="1600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 +X× Y</a:t>
            </a:r>
            <a:r>
              <a:rPr lang="en-US" altLang="zh-CN" sz="1600" baseline="-25000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3</a:t>
            </a:r>
            <a:r>
              <a:rPr lang="en-US" altLang="zh-CN" sz="1600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×2</a:t>
            </a:r>
            <a:r>
              <a:rPr lang="en-US" altLang="zh-CN" sz="1600" baseline="30000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-3</a:t>
            </a:r>
            <a:r>
              <a:rPr lang="en-US" altLang="zh-CN" sz="1600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+… </a:t>
            </a:r>
            <a:r>
              <a:rPr lang="en-US" altLang="zh-CN" sz="1600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+X× Y</a:t>
            </a:r>
            <a:r>
              <a:rPr lang="en-US" altLang="zh-CN" sz="1600" baseline="-25000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n</a:t>
            </a:r>
            <a:r>
              <a:rPr lang="en-US" altLang="zh-CN" sz="1600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×2</a:t>
            </a:r>
            <a:r>
              <a:rPr lang="en-US" altLang="zh-CN" sz="1600" baseline="30000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-n</a:t>
            </a:r>
            <a:r>
              <a:rPr lang="en-US" altLang="zh-CN" sz="1600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  </a:t>
            </a:r>
            <a:endParaRPr lang="en-US" altLang="zh-CN" sz="1600" dirty="0">
              <a:solidFill>
                <a:srgbClr val="000000"/>
              </a:solidFill>
              <a:latin typeface="Comic Sans MS" pitchFamily="2" charset="0"/>
              <a:ea typeface="微软雅黑" pitchFamily="34" charset="-122"/>
            </a:endParaRPr>
          </a:p>
          <a:p>
            <a:pPr marL="203200" lvl="0" indent="-203200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SzPct val="60000"/>
            </a:pPr>
            <a:r>
              <a:rPr lang="en-US" altLang="zh-CN" sz="1600" dirty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             =2</a:t>
            </a:r>
            <a:r>
              <a:rPr lang="en-US" altLang="zh-CN" sz="1600" baseline="30000" dirty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-1</a:t>
            </a:r>
            <a:r>
              <a:rPr lang="en-US" altLang="zh-CN" sz="1600" dirty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 ( 2</a:t>
            </a:r>
            <a:r>
              <a:rPr lang="en-US" altLang="zh-CN" sz="1600" baseline="30000" dirty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-1</a:t>
            </a:r>
            <a:r>
              <a:rPr lang="en-US" altLang="zh-CN" sz="1600" dirty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 (2</a:t>
            </a:r>
            <a:r>
              <a:rPr lang="en-US" altLang="zh-CN" sz="1600" baseline="30000" dirty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-1</a:t>
            </a:r>
            <a:r>
              <a:rPr lang="en-US" altLang="zh-CN" sz="1600" dirty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…2</a:t>
            </a:r>
            <a:r>
              <a:rPr lang="en-US" altLang="zh-CN" sz="1600" baseline="30000" dirty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-1</a:t>
            </a:r>
            <a:r>
              <a:rPr lang="en-US" altLang="zh-CN" sz="1600" dirty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 (2</a:t>
            </a:r>
            <a:r>
              <a:rPr lang="en-US" altLang="zh-CN" sz="1600" baseline="30000" dirty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-1</a:t>
            </a:r>
            <a:r>
              <a:rPr lang="en-US" altLang="zh-CN" sz="1600" dirty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 (0 + </a:t>
            </a:r>
            <a:r>
              <a:rPr lang="en-US" altLang="zh-CN" sz="1600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X× </a:t>
            </a:r>
            <a:r>
              <a:rPr lang="en-US" altLang="zh-CN" sz="1600" dirty="0" err="1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Y</a:t>
            </a:r>
            <a:r>
              <a:rPr lang="en-US" altLang="zh-CN" sz="1600" baseline="-25000" dirty="0" err="1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n</a:t>
            </a:r>
            <a:r>
              <a:rPr lang="en-US" altLang="zh-CN" sz="1600" dirty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) + </a:t>
            </a:r>
            <a:r>
              <a:rPr lang="en-US" altLang="zh-CN" sz="1600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X× Y</a:t>
            </a:r>
            <a:r>
              <a:rPr lang="en-US" altLang="zh-CN" sz="1600" baseline="-25000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n-1</a:t>
            </a:r>
            <a:r>
              <a:rPr lang="en-US" altLang="zh-CN" sz="1600" dirty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) +… + </a:t>
            </a:r>
            <a:r>
              <a:rPr lang="en-US" altLang="zh-CN" sz="1600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X× Y</a:t>
            </a:r>
            <a:r>
              <a:rPr lang="en-US" altLang="zh-CN" sz="1600" baseline="-25000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2</a:t>
            </a:r>
            <a:r>
              <a:rPr lang="en-US" altLang="zh-CN" sz="1600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) + </a:t>
            </a:r>
            <a:r>
              <a:rPr lang="en-US" altLang="zh-CN" sz="1600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X× Y</a:t>
            </a:r>
            <a:r>
              <a:rPr lang="en-US" altLang="zh-CN" sz="1600" baseline="-25000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)</a:t>
            </a:r>
            <a:endParaRPr lang="en-US" altLang="zh-CN" sz="1600" dirty="0">
              <a:solidFill>
                <a:srgbClr val="000000"/>
              </a:solidFill>
              <a:latin typeface="Comic Sans MS" pitchFamily="2" charset="0"/>
              <a:ea typeface="微软雅黑" pitchFamily="34" charset="-122"/>
            </a:endParaRPr>
          </a:p>
          <a:p>
            <a:pPr marL="203200" lvl="0" indent="-203200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SzPct val="60000"/>
            </a:pPr>
            <a:r>
              <a:rPr lang="en-US" altLang="zh-CN" sz="1600" dirty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                       </a:t>
            </a:r>
            <a:r>
              <a:rPr lang="en-US" altLang="zh-CN" sz="1600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n</a:t>
            </a:r>
            <a:r>
              <a:rPr lang="zh-CN" altLang="en-US" sz="1600" dirty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个</a:t>
            </a:r>
            <a:r>
              <a:rPr lang="en-US" altLang="zh-CN" sz="1600" dirty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2</a:t>
            </a:r>
            <a:r>
              <a:rPr lang="en-US" altLang="zh-CN" sz="1600" baseline="30000" dirty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-1</a:t>
            </a:r>
            <a:endParaRPr lang="en-US" altLang="zh-CN" sz="1600" dirty="0">
              <a:solidFill>
                <a:srgbClr val="000000"/>
              </a:solidFill>
              <a:latin typeface="Comic Sans MS" pitchFamily="2" charset="0"/>
              <a:ea typeface="微软雅黑" pitchFamily="34" charset="-122"/>
            </a:endParaRPr>
          </a:p>
        </p:txBody>
      </p:sp>
      <p:sp>
        <p:nvSpPr>
          <p:cNvPr id="9" name="AutoShape 4"/>
          <p:cNvSpPr/>
          <p:nvPr/>
        </p:nvSpPr>
        <p:spPr bwMode="auto">
          <a:xfrm rot="16200000">
            <a:off x="2703041" y="2634803"/>
            <a:ext cx="142875" cy="1733550"/>
          </a:xfrm>
          <a:prstGeom prst="leftBrace">
            <a:avLst>
              <a:gd name="adj1" fmla="val 101111"/>
              <a:gd name="adj2" fmla="val 50000"/>
            </a:avLst>
          </a:prstGeom>
          <a:noFill/>
          <a:ln w="127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zh-CN" altLang="en-US" sz="16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1600" y="3823066"/>
            <a:ext cx="8064896" cy="2702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hangingPunct="0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SzPct val="60000"/>
              <a:buFont typeface="Wingdings" charset="2"/>
              <a:buChar char="Ø"/>
            </a:pPr>
            <a:r>
              <a:rPr lang="zh-CN" altLang="en-US" dirty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上述推导过程具有明显的递归性质，因此，无符号数乘法过程可归结为循环计算下列算式的过程：设</a:t>
            </a:r>
            <a:r>
              <a:rPr lang="en-US" altLang="zh-CN" dirty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P</a:t>
            </a:r>
            <a:r>
              <a:rPr lang="en-US" altLang="zh-CN" baseline="-25000" dirty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 = 0</a:t>
            </a:r>
            <a:r>
              <a:rPr lang="zh-CN" altLang="en-US" dirty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，每步的乘积为：</a:t>
            </a:r>
            <a:endParaRPr lang="zh-CN" altLang="en-US" dirty="0">
              <a:solidFill>
                <a:srgbClr val="000000"/>
              </a:solidFill>
              <a:latin typeface="Comic Sans MS" pitchFamily="2" charset="0"/>
              <a:ea typeface="微软雅黑" pitchFamily="34" charset="-122"/>
            </a:endParaRPr>
          </a:p>
          <a:p>
            <a:pPr marL="685800" lvl="1" indent="-190500" eaLnBrk="0" hangingPunct="0">
              <a:lnSpc>
                <a:spcPct val="110000"/>
              </a:lnSpc>
              <a:spcBef>
                <a:spcPct val="20000"/>
              </a:spcBef>
              <a:buSzPct val="100000"/>
            </a:pPr>
            <a:r>
              <a:rPr lang="zh-CN" altLang="en-US" sz="1600" dirty="0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P</a:t>
            </a:r>
            <a:r>
              <a:rPr lang="en-US" altLang="zh-CN" sz="1600" baseline="-25000" dirty="0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1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 = 2</a:t>
            </a:r>
            <a:r>
              <a:rPr lang="en-US" altLang="zh-CN" sz="1600" baseline="30000" dirty="0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-1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 (P</a:t>
            </a:r>
            <a:r>
              <a:rPr lang="en-US" altLang="zh-CN" sz="1600" baseline="-25000" dirty="0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0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+ </a:t>
            </a:r>
            <a:r>
              <a:rPr lang="en-US" altLang="zh-CN" sz="1600" dirty="0" smtClean="0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X× </a:t>
            </a:r>
            <a:r>
              <a:rPr lang="en-US" altLang="zh-CN" sz="1600" dirty="0" err="1" smtClean="0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Y</a:t>
            </a:r>
            <a:r>
              <a:rPr lang="en-US" altLang="zh-CN" sz="1600" baseline="-25000" dirty="0" err="1" smtClean="0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n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)</a:t>
            </a:r>
            <a:endParaRPr lang="en-US" altLang="zh-CN" sz="1600" dirty="0">
              <a:solidFill>
                <a:srgbClr val="0000FF"/>
              </a:solidFill>
              <a:latin typeface="Comic Sans MS" pitchFamily="2" charset="0"/>
              <a:ea typeface="微软雅黑" pitchFamily="34" charset="-122"/>
            </a:endParaRPr>
          </a:p>
          <a:p>
            <a:pPr marL="685800" lvl="1" indent="-190500" eaLnBrk="0" hangingPunct="0">
              <a:lnSpc>
                <a:spcPct val="110000"/>
              </a:lnSpc>
              <a:spcBef>
                <a:spcPct val="20000"/>
              </a:spcBef>
              <a:buSzPct val="100000"/>
            </a:pPr>
            <a:r>
              <a:rPr lang="en-US" altLang="zh-CN" sz="1600" dirty="0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  P</a:t>
            </a:r>
            <a:r>
              <a:rPr lang="en-US" altLang="zh-CN" sz="1600" baseline="-25000" dirty="0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2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 = 2</a:t>
            </a:r>
            <a:r>
              <a:rPr lang="en-US" altLang="zh-CN" sz="1600" baseline="30000" dirty="0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-1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 (P</a:t>
            </a:r>
            <a:r>
              <a:rPr lang="en-US" altLang="zh-CN" sz="1600" baseline="-25000" dirty="0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1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+ </a:t>
            </a:r>
            <a:r>
              <a:rPr lang="en-US" altLang="zh-CN" sz="1600" dirty="0" smtClean="0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X× Y</a:t>
            </a:r>
            <a:r>
              <a:rPr lang="en-US" altLang="zh-CN" sz="1600" baseline="-25000" dirty="0" smtClean="0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n-1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)</a:t>
            </a:r>
            <a:endParaRPr lang="en-US" altLang="zh-CN" sz="1600" dirty="0">
              <a:solidFill>
                <a:srgbClr val="0000FF"/>
              </a:solidFill>
              <a:latin typeface="Comic Sans MS" pitchFamily="2" charset="0"/>
              <a:ea typeface="微软雅黑" pitchFamily="34" charset="-122"/>
            </a:endParaRPr>
          </a:p>
          <a:p>
            <a:pPr marL="685800" lvl="1" indent="-190500" eaLnBrk="0" hangingPunct="0">
              <a:lnSpc>
                <a:spcPct val="110000"/>
              </a:lnSpc>
              <a:spcBef>
                <a:spcPct val="20000"/>
              </a:spcBef>
              <a:buSzPct val="100000"/>
            </a:pPr>
            <a:r>
              <a:rPr lang="en-US" altLang="zh-CN" sz="1600" dirty="0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  …… ……</a:t>
            </a:r>
            <a:endParaRPr lang="en-US" altLang="zh-CN" sz="1600" dirty="0">
              <a:solidFill>
                <a:srgbClr val="0000FF"/>
              </a:solidFill>
              <a:latin typeface="Comic Sans MS" pitchFamily="2" charset="0"/>
              <a:ea typeface="微软雅黑" pitchFamily="34" charset="-122"/>
            </a:endParaRPr>
          </a:p>
          <a:p>
            <a:pPr marL="685800" lvl="1" indent="-190500" eaLnBrk="0" hangingPunct="0">
              <a:lnSpc>
                <a:spcPct val="110000"/>
              </a:lnSpc>
              <a:spcBef>
                <a:spcPct val="20000"/>
              </a:spcBef>
              <a:buSzPct val="100000"/>
            </a:pPr>
            <a:r>
              <a:rPr lang="en-US" altLang="zh-CN" sz="1600" dirty="0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  </a:t>
            </a:r>
            <a:r>
              <a:rPr lang="en-US" altLang="zh-CN" sz="1600" dirty="0" err="1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P</a:t>
            </a:r>
            <a:r>
              <a:rPr lang="en-US" altLang="zh-CN" sz="1600" baseline="-25000" dirty="0" err="1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n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 = 2</a:t>
            </a:r>
            <a:r>
              <a:rPr lang="en-US" altLang="zh-CN" sz="1600" baseline="30000" dirty="0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-1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 (P</a:t>
            </a:r>
            <a:r>
              <a:rPr lang="en-US" altLang="zh-CN" sz="1600" baseline="-25000" dirty="0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n-1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+ </a:t>
            </a:r>
            <a:r>
              <a:rPr lang="en-US" altLang="zh-CN" sz="1600" dirty="0" smtClean="0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X× Y</a:t>
            </a:r>
            <a:r>
              <a:rPr lang="en-US" altLang="zh-CN" sz="1600" baseline="-25000" dirty="0" smtClean="0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1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)</a:t>
            </a:r>
            <a:endParaRPr lang="en-US" altLang="zh-CN" sz="1600" dirty="0">
              <a:solidFill>
                <a:srgbClr val="0000FF"/>
              </a:solidFill>
              <a:latin typeface="Comic Sans MS" pitchFamily="2" charset="0"/>
              <a:ea typeface="微软雅黑" pitchFamily="34" charset="-122"/>
            </a:endParaRPr>
          </a:p>
          <a:p>
            <a:pPr marL="285750" lvl="0" indent="-285750" eaLnBrk="0" hangingPunct="0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SzPct val="60000"/>
              <a:buFont typeface="Wingdings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其</a:t>
            </a:r>
            <a:r>
              <a:rPr lang="zh-CN" altLang="en-US" dirty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递推公式为：</a:t>
            </a:r>
            <a:r>
              <a:rPr lang="en-US" altLang="zh-CN" dirty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P</a:t>
            </a:r>
            <a:r>
              <a:rPr lang="en-US" altLang="zh-CN" baseline="-25000" dirty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i+1</a:t>
            </a:r>
            <a:r>
              <a:rPr lang="en-US" altLang="zh-CN" dirty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 = 2</a:t>
            </a:r>
            <a:r>
              <a:rPr lang="en-US" altLang="zh-CN" baseline="30000" dirty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-1</a:t>
            </a:r>
            <a:r>
              <a:rPr lang="en-US" altLang="zh-CN" dirty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 (P</a:t>
            </a:r>
            <a:r>
              <a:rPr lang="en-US" altLang="zh-CN" baseline="-25000" dirty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 + </a:t>
            </a:r>
            <a:r>
              <a:rPr lang="en-US" altLang="zh-CN" dirty="0" err="1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X×Y</a:t>
            </a:r>
            <a:r>
              <a:rPr lang="en-US" altLang="zh-CN" baseline="-25000" dirty="0" err="1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n-i</a:t>
            </a:r>
            <a:r>
              <a:rPr lang="en-US" altLang="zh-CN" dirty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)     ( </a:t>
            </a:r>
            <a:r>
              <a:rPr lang="en-US" altLang="zh-CN" dirty="0" err="1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 = 0, 1, 2, 3, … , n-1 )                </a:t>
            </a:r>
            <a:endParaRPr lang="en-US" altLang="zh-CN" dirty="0">
              <a:solidFill>
                <a:srgbClr val="000000"/>
              </a:solidFill>
              <a:latin typeface="Comic Sans MS" pitchFamily="2" charset="0"/>
              <a:ea typeface="微软雅黑" pitchFamily="34" charset="-122"/>
            </a:endParaRPr>
          </a:p>
          <a:p>
            <a:pPr marL="285750" lvl="0" indent="-285750" eaLnBrk="0" hangingPunct="0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SzPct val="60000"/>
              <a:buFont typeface="Wingdings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最终</a:t>
            </a:r>
            <a:r>
              <a:rPr lang="zh-CN" altLang="en-US" dirty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乘积</a:t>
            </a:r>
            <a:r>
              <a:rPr lang="en-US" altLang="zh-CN" dirty="0" err="1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P</a:t>
            </a:r>
            <a:r>
              <a:rPr lang="en-US" altLang="zh-CN" baseline="-25000" dirty="0" err="1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 = </a:t>
            </a:r>
            <a:r>
              <a:rPr lang="en-US" altLang="zh-CN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X×Y</a:t>
            </a:r>
            <a:endParaRPr lang="zh-CN" altLang="en-US" dirty="0">
              <a:solidFill>
                <a:srgbClr val="000000"/>
              </a:solidFill>
              <a:latin typeface="Comic Sans MS" pitchFamily="2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325438"/>
            <a:ext cx="8893175" cy="638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6462713" y="1179513"/>
            <a:ext cx="17541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 smtClean="0">
                <a:solidFill>
                  <a:srgbClr val="008000"/>
                </a:solidFill>
                <a:ea typeface="微软雅黑" pitchFamily="34" charset="-122"/>
              </a:rPr>
              <a:t>各类数据之间的转换关系</a:t>
            </a:r>
            <a:endParaRPr lang="zh-CN" altLang="en-US" sz="2000" smtClean="0">
              <a:solidFill>
                <a:srgbClr val="008000"/>
              </a:solidFill>
              <a:ea typeface="微软雅黑" pitchFamily="34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50825" y="2708275"/>
            <a:ext cx="8893175" cy="3960813"/>
          </a:xfrm>
          <a:prstGeom prst="rect">
            <a:avLst/>
          </a:prstGeom>
          <a:solidFill>
            <a:srgbClr val="BBE0E3">
              <a:alpha val="12157"/>
            </a:srgbClr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grpSp>
        <p:nvGrpSpPr>
          <p:cNvPr id="21" name="Group 5"/>
          <p:cNvGrpSpPr/>
          <p:nvPr/>
        </p:nvGrpSpPr>
        <p:grpSpPr bwMode="auto">
          <a:xfrm>
            <a:off x="341313" y="233363"/>
            <a:ext cx="2655887" cy="1463675"/>
            <a:chOff x="130" y="147"/>
            <a:chExt cx="1673" cy="922"/>
          </a:xfrm>
        </p:grpSpPr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130" y="147"/>
              <a:ext cx="1361" cy="922"/>
            </a:xfrm>
            <a:prstGeom prst="rect">
              <a:avLst/>
            </a:prstGeom>
            <a:solidFill>
              <a:srgbClr val="CC99FF">
                <a:alpha val="1803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Ins="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dirty="0" smtClean="0">
                  <a:solidFill>
                    <a:srgbClr val="0033CC"/>
                  </a:solidFill>
                  <a:ea typeface="微软雅黑" pitchFamily="34" charset="-122"/>
                </a:rPr>
                <a:t>对连续信息采样，以使信息离散化</a:t>
              </a:r>
              <a:endParaRPr lang="zh-CN" altLang="en-US" sz="2000" dirty="0" smtClean="0">
                <a:solidFill>
                  <a:srgbClr val="0033CC"/>
                </a:solidFill>
                <a:ea typeface="微软雅黑" pitchFamily="34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dirty="0" smtClean="0">
                  <a:solidFill>
                    <a:srgbClr val="0033CC"/>
                  </a:solidFill>
                  <a:ea typeface="微软雅黑" pitchFamily="34" charset="-122"/>
                </a:rPr>
                <a:t>对离散样本用</a:t>
              </a:r>
              <a:r>
                <a:rPr lang="en-US" altLang="zh-CN" sz="2000" dirty="0" smtClean="0">
                  <a:solidFill>
                    <a:srgbClr val="0033CC"/>
                  </a:solidFill>
                  <a:ea typeface="微软雅黑" pitchFamily="34" charset="-122"/>
                </a:rPr>
                <a:t>0</a:t>
              </a:r>
              <a:r>
                <a:rPr lang="zh-CN" altLang="en-US" sz="2000" dirty="0" smtClean="0">
                  <a:solidFill>
                    <a:srgbClr val="0033CC"/>
                  </a:solidFill>
                  <a:ea typeface="微软雅黑" pitchFamily="34" charset="-122"/>
                </a:rPr>
                <a:t>和</a:t>
              </a:r>
              <a:r>
                <a:rPr lang="en-US" altLang="zh-CN" sz="2000" dirty="0" smtClean="0">
                  <a:solidFill>
                    <a:srgbClr val="0033CC"/>
                  </a:solidFill>
                  <a:ea typeface="微软雅黑" pitchFamily="34" charset="-122"/>
                </a:rPr>
                <a:t>1</a:t>
              </a:r>
              <a:r>
                <a:rPr lang="zh-CN" altLang="en-US" sz="2000" dirty="0" smtClean="0">
                  <a:solidFill>
                    <a:srgbClr val="0033CC"/>
                  </a:solidFill>
                  <a:ea typeface="微软雅黑" pitchFamily="34" charset="-122"/>
                </a:rPr>
                <a:t>进行编码</a:t>
              </a:r>
              <a:endParaRPr lang="zh-CN" altLang="en-US" sz="2000" dirty="0" smtClean="0">
                <a:solidFill>
                  <a:srgbClr val="0033CC"/>
                </a:solidFill>
                <a:ea typeface="微软雅黑" pitchFamily="34" charset="-122"/>
              </a:endParaRPr>
            </a:p>
          </p:txBody>
        </p:sp>
        <p:sp>
          <p:nvSpPr>
            <p:cNvPr id="23" name="Line 7"/>
            <p:cNvSpPr>
              <a:spLocks noChangeShapeType="1"/>
            </p:cNvSpPr>
            <p:nvPr/>
          </p:nvSpPr>
          <p:spPr bwMode="auto">
            <a:xfrm>
              <a:off x="1463" y="572"/>
              <a:ext cx="340" cy="114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24" name="Group 8"/>
          <p:cNvGrpSpPr/>
          <p:nvPr/>
        </p:nvGrpSpPr>
        <p:grpSpPr bwMode="auto">
          <a:xfrm>
            <a:off x="341313" y="4059238"/>
            <a:ext cx="1711325" cy="1304925"/>
            <a:chOff x="215" y="2557"/>
            <a:chExt cx="1078" cy="822"/>
          </a:xfrm>
        </p:grpSpPr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215" y="2557"/>
              <a:ext cx="10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smtClean="0">
                  <a:solidFill>
                    <a:srgbClr val="FF0000"/>
                  </a:solidFill>
                  <a:ea typeface="微软雅黑" pitchFamily="34" charset="-122"/>
                </a:rPr>
                <a:t>定点运算指令</a:t>
              </a:r>
              <a:endParaRPr lang="zh-CN" altLang="en-US" sz="2000" smtClean="0">
                <a:solidFill>
                  <a:srgbClr val="FF0000"/>
                </a:solidFill>
                <a:ea typeface="微软雅黑" pitchFamily="34" charset="-122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697" y="2755"/>
              <a:ext cx="142" cy="6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27" name="Group 11"/>
          <p:cNvGrpSpPr/>
          <p:nvPr/>
        </p:nvGrpSpPr>
        <p:grpSpPr bwMode="auto">
          <a:xfrm>
            <a:off x="3806825" y="5768975"/>
            <a:ext cx="1711325" cy="712788"/>
            <a:chOff x="2398" y="3634"/>
            <a:chExt cx="1078" cy="449"/>
          </a:xfrm>
        </p:grpSpPr>
        <p:sp>
          <p:nvSpPr>
            <p:cNvPr id="28" name="Text Box 12"/>
            <p:cNvSpPr txBox="1">
              <a:spLocks noChangeArrowheads="1"/>
            </p:cNvSpPr>
            <p:nvPr/>
          </p:nvSpPr>
          <p:spPr bwMode="auto">
            <a:xfrm>
              <a:off x="2398" y="3833"/>
              <a:ext cx="10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smtClean="0">
                  <a:solidFill>
                    <a:srgbClr val="FF0000"/>
                  </a:solidFill>
                  <a:ea typeface="微软雅黑" pitchFamily="34" charset="-122"/>
                </a:rPr>
                <a:t>浮点运算指令</a:t>
              </a:r>
              <a:endParaRPr lang="zh-CN" altLang="en-US" sz="2000" smtClean="0">
                <a:solidFill>
                  <a:srgbClr val="FF0000"/>
                </a:solidFill>
                <a:ea typeface="微软雅黑" pitchFamily="34" charset="-122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2795" y="3634"/>
              <a:ext cx="170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30" name="Group 14"/>
          <p:cNvGrpSpPr/>
          <p:nvPr/>
        </p:nvGrpSpPr>
        <p:grpSpPr bwMode="auto">
          <a:xfrm>
            <a:off x="5337175" y="4959350"/>
            <a:ext cx="3509963" cy="1027113"/>
            <a:chOff x="3362" y="3152"/>
            <a:chExt cx="2211" cy="647"/>
          </a:xfrm>
        </p:grpSpPr>
        <p:sp>
          <p:nvSpPr>
            <p:cNvPr id="31" name="Text Box 15"/>
            <p:cNvSpPr txBox="1">
              <a:spLocks noChangeArrowheads="1"/>
            </p:cNvSpPr>
            <p:nvPr/>
          </p:nvSpPr>
          <p:spPr bwMode="auto">
            <a:xfrm>
              <a:off x="3362" y="3549"/>
              <a:ext cx="22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smtClean="0">
                  <a:solidFill>
                    <a:srgbClr val="FF0000"/>
                  </a:solidFill>
                  <a:ea typeface="微软雅黑" pitchFamily="34" charset="-122"/>
                </a:rPr>
                <a:t>逻辑、位操作或字符处理指令</a:t>
              </a:r>
              <a:endParaRPr lang="zh-CN" altLang="en-US" sz="2000" smtClean="0">
                <a:solidFill>
                  <a:srgbClr val="FF0000"/>
                </a:solidFill>
                <a:ea typeface="微软雅黑" pitchFamily="34" charset="-122"/>
              </a:endParaRPr>
            </a:p>
          </p:txBody>
        </p:sp>
        <p:sp>
          <p:nvSpPr>
            <p:cNvPr id="32" name="Line 16"/>
            <p:cNvSpPr>
              <a:spLocks noChangeShapeType="1"/>
            </p:cNvSpPr>
            <p:nvPr/>
          </p:nvSpPr>
          <p:spPr bwMode="auto">
            <a:xfrm>
              <a:off x="3844" y="3152"/>
              <a:ext cx="397" cy="4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33" name="Line 17"/>
            <p:cNvSpPr>
              <a:spLocks noChangeShapeType="1"/>
            </p:cNvSpPr>
            <p:nvPr/>
          </p:nvSpPr>
          <p:spPr bwMode="auto">
            <a:xfrm flipH="1">
              <a:off x="4383" y="3266"/>
              <a:ext cx="340" cy="31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2457450" y="3833813"/>
            <a:ext cx="1844675" cy="495300"/>
          </a:xfrm>
          <a:prstGeom prst="rect">
            <a:avLst/>
          </a:prstGeom>
          <a:solidFill>
            <a:srgbClr val="FF0000">
              <a:alpha val="1803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35" name="Rectangle 19"/>
          <p:cNvSpPr>
            <a:spLocks noChangeArrowheads="1"/>
          </p:cNvSpPr>
          <p:nvPr/>
        </p:nvSpPr>
        <p:spPr bwMode="auto">
          <a:xfrm>
            <a:off x="6057900" y="3833813"/>
            <a:ext cx="1844675" cy="495300"/>
          </a:xfrm>
          <a:prstGeom prst="rect">
            <a:avLst/>
          </a:prstGeom>
          <a:solidFill>
            <a:srgbClr val="FF0000">
              <a:alpha val="1803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91743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定点运算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575" y="832912"/>
            <a:ext cx="8516982" cy="5706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3.3.2 </a:t>
            </a:r>
            <a:r>
              <a:rPr lang="zh-CN" altLang="en-US" dirty="0"/>
              <a:t>原</a:t>
            </a:r>
            <a:r>
              <a:rPr lang="zh-CN" altLang="en-US" dirty="0" smtClean="0"/>
              <a:t>码乘法运算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sz="2000" dirty="0" smtClean="0">
                <a:solidFill>
                  <a:srgbClr val="FF0000"/>
                </a:solidFill>
              </a:rPr>
              <a:t>原码一位乘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0" dirty="0" smtClean="0"/>
              <a:t>4</a:t>
            </a:r>
            <a:r>
              <a:rPr lang="zh-CN" altLang="en-US" sz="2000" b="0" dirty="0" smtClean="0"/>
              <a:t>）数学推导过程</a:t>
            </a:r>
            <a:endParaRPr lang="zh-CN" altLang="en-US" sz="2000" b="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88396" y="4350468"/>
            <a:ext cx="8064896" cy="409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SzPct val="60000"/>
            </a:pPr>
            <a:r>
              <a:rPr lang="zh-CN" altLang="en-US" sz="2000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最终</a:t>
            </a:r>
            <a:r>
              <a:rPr lang="zh-CN" altLang="en-US" sz="2000" dirty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乘积</a:t>
            </a:r>
            <a:r>
              <a:rPr lang="en-US" altLang="zh-CN" sz="2000" dirty="0" err="1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P</a:t>
            </a:r>
            <a:r>
              <a:rPr lang="en-US" altLang="zh-CN" sz="2000" baseline="-25000" dirty="0" err="1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 = </a:t>
            </a:r>
            <a:r>
              <a:rPr lang="en-US" altLang="zh-CN" sz="2000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X×Y</a:t>
            </a:r>
            <a:endParaRPr lang="zh-CN" altLang="en-US" sz="2000" dirty="0">
              <a:solidFill>
                <a:srgbClr val="000000"/>
              </a:solidFill>
              <a:latin typeface="Comic Sans MS" pitchFamily="2" charset="0"/>
              <a:ea typeface="微软雅黑" pitchFamily="34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08039" y="4937592"/>
            <a:ext cx="8450444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迭代过程从乘数最低位</a:t>
            </a:r>
            <a:r>
              <a:rPr lang="en-US" altLang="zh-CN" sz="2000" b="1" dirty="0" err="1" smtClean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y</a:t>
            </a:r>
            <a:r>
              <a:rPr lang="en-US" altLang="zh-CN" sz="2000" b="1" baseline="-25000" dirty="0" err="1" smtClean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n</a:t>
            </a:r>
            <a:r>
              <a:rPr lang="zh-CN" altLang="en-US" sz="2000" b="1" dirty="0" smtClean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和</a:t>
            </a:r>
            <a:r>
              <a:rPr lang="en-US" altLang="zh-CN" sz="2000" b="1" dirty="0" smtClean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P</a:t>
            </a:r>
            <a:r>
              <a:rPr lang="en-US" altLang="zh-CN" sz="2000" b="1" baseline="-25000" dirty="0" smtClean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0</a:t>
            </a:r>
            <a:r>
              <a:rPr lang="en-US" altLang="zh-CN" sz="2000" b="1" dirty="0" smtClean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 = 0</a:t>
            </a:r>
            <a:r>
              <a:rPr lang="zh-CN" altLang="en-US" sz="2000" b="1" dirty="0" smtClean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开始，经</a:t>
            </a:r>
            <a:r>
              <a:rPr lang="en-US" altLang="zh-CN" sz="2000" b="1" dirty="0" smtClean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n</a:t>
            </a:r>
            <a:r>
              <a:rPr lang="zh-CN" altLang="en-US" sz="2000" b="1" dirty="0" smtClean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次“判断</a:t>
            </a:r>
            <a:r>
              <a:rPr lang="en-US" altLang="zh-CN" sz="2000" b="1" dirty="0" smtClean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–</a:t>
            </a:r>
            <a:r>
              <a:rPr lang="zh-CN" altLang="en-US" sz="2000" b="1" dirty="0" smtClean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加法</a:t>
            </a:r>
            <a:r>
              <a:rPr lang="en-US" altLang="zh-CN" sz="2000" b="1" dirty="0" smtClean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–</a:t>
            </a:r>
            <a:r>
              <a:rPr lang="zh-CN" altLang="en-US" sz="2000" b="1" dirty="0" smtClean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右移”循环，直到求出</a:t>
            </a:r>
            <a:r>
              <a:rPr lang="en-US" altLang="zh-CN" sz="2000" b="1" dirty="0" err="1" smtClean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Pn</a:t>
            </a:r>
            <a:r>
              <a:rPr lang="zh-CN" altLang="en-US" sz="2000" b="1" dirty="0" smtClean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为止。</a:t>
            </a:r>
            <a:endParaRPr lang="zh-CN" altLang="en-US" sz="2000" b="1" dirty="0" smtClean="0">
              <a:solidFill>
                <a:srgbClr val="CC0000"/>
              </a:solidFill>
              <a:latin typeface="Comic Sans MS" pitchFamily="2" charset="0"/>
              <a:ea typeface="微软雅黑" pitchFamily="34" charset="-122"/>
            </a:endParaRPr>
          </a:p>
          <a:p>
            <a:pPr eaLnBrk="0" hangingPunct="0"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假定每次循环需要一个时钟周期，则</a:t>
            </a:r>
            <a:r>
              <a:rPr lang="en-US" altLang="zh-CN" sz="2000" b="1" dirty="0" smtClean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n</a:t>
            </a:r>
            <a:r>
              <a:rPr lang="zh-CN" altLang="en-US" sz="2000" b="1" dirty="0" smtClean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位乘法需要</a:t>
            </a:r>
            <a:r>
              <a:rPr lang="en-US" altLang="zh-CN" sz="2000" b="1" dirty="0" smtClean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n</a:t>
            </a:r>
            <a:r>
              <a:rPr lang="zh-CN" altLang="en-US" sz="2000" b="1" dirty="0" smtClean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个时钟周期完成。</a:t>
            </a:r>
            <a:endParaRPr lang="zh-CN" altLang="en-US" sz="2000" b="1" dirty="0" smtClean="0">
              <a:solidFill>
                <a:srgbClr val="CC0000"/>
              </a:solidFill>
              <a:latin typeface="Comic Sans MS" pitchFamily="2" charset="0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6335" y="2564904"/>
            <a:ext cx="8064896" cy="1782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SzPct val="60000"/>
            </a:pPr>
            <a:r>
              <a:rPr lang="zh-CN" altLang="en-US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上述</a:t>
            </a:r>
            <a:r>
              <a:rPr lang="zh-CN" altLang="en-US" dirty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推导</a:t>
            </a:r>
            <a:r>
              <a:rPr lang="zh-CN" altLang="en-US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过程中的</a:t>
            </a:r>
            <a:r>
              <a:rPr lang="en-US" altLang="zh-CN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P</a:t>
            </a:r>
            <a:r>
              <a:rPr lang="en-US" altLang="zh-CN" baseline="-25000" dirty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称为</a:t>
            </a:r>
            <a:r>
              <a:rPr lang="zh-CN" altLang="en-US" dirty="0" smtClean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</a:rPr>
              <a:t>部分积</a:t>
            </a:r>
            <a:r>
              <a:rPr lang="zh-CN" altLang="en-US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，每一步迭代过程如下：</a:t>
            </a:r>
            <a:endParaRPr lang="zh-CN" altLang="en-US" dirty="0">
              <a:solidFill>
                <a:srgbClr val="000000"/>
              </a:solidFill>
              <a:latin typeface="Comic Sans MS" pitchFamily="2" charset="0"/>
              <a:ea typeface="微软雅黑" pitchFamily="34" charset="-122"/>
            </a:endParaRPr>
          </a:p>
          <a:p>
            <a:pPr marL="285750" lvl="0" indent="-285750" eaLnBrk="0" hangingPunct="0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SzPct val="60000"/>
              <a:buFont typeface="Wingdings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取乘数的最低位</a:t>
            </a:r>
            <a:r>
              <a:rPr lang="en-US" altLang="zh-CN" dirty="0" err="1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Y</a:t>
            </a:r>
            <a:r>
              <a:rPr lang="en-US" altLang="zh-CN" baseline="-25000" dirty="0" err="1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n-i</a:t>
            </a:r>
            <a:r>
              <a:rPr lang="zh-CN" altLang="en-US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判断。</a:t>
            </a:r>
            <a:endParaRPr lang="en-US" altLang="zh-CN" dirty="0" smtClean="0">
              <a:solidFill>
                <a:srgbClr val="000000"/>
              </a:solidFill>
              <a:latin typeface="Comic Sans MS" pitchFamily="2" charset="0"/>
              <a:ea typeface="微软雅黑" pitchFamily="34" charset="-122"/>
            </a:endParaRPr>
          </a:p>
          <a:p>
            <a:pPr marL="285750" lvl="0" indent="-285750" eaLnBrk="0" hangingPunct="0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SzPct val="60000"/>
              <a:buFont typeface="Wingdings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若</a:t>
            </a:r>
            <a:r>
              <a:rPr lang="en-US" altLang="zh-CN" dirty="0" err="1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Y</a:t>
            </a:r>
            <a:r>
              <a:rPr lang="en-US" altLang="zh-CN" baseline="-25000" dirty="0" err="1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n-i</a:t>
            </a:r>
            <a:r>
              <a:rPr lang="zh-CN" altLang="en-US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的值为</a:t>
            </a:r>
            <a:r>
              <a:rPr lang="en-US" altLang="zh-CN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，则将上一步迭代部分积</a:t>
            </a:r>
            <a:r>
              <a:rPr lang="en-US" altLang="zh-CN" dirty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P</a:t>
            </a:r>
            <a:r>
              <a:rPr lang="en-US" altLang="zh-CN" baseline="-25000" dirty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i</a:t>
            </a:r>
            <a:r>
              <a:rPr lang="zh-CN" altLang="en-US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与</a:t>
            </a:r>
            <a:r>
              <a:rPr lang="en-US" altLang="zh-CN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X</a:t>
            </a:r>
            <a:r>
              <a:rPr lang="zh-CN" altLang="en-US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相加；若</a:t>
            </a:r>
            <a:r>
              <a:rPr lang="en-US" altLang="zh-CN" dirty="0" err="1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Y</a:t>
            </a:r>
            <a:r>
              <a:rPr lang="en-US" altLang="zh-CN" baseline="-25000" dirty="0" err="1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n-i</a:t>
            </a:r>
            <a:r>
              <a:rPr lang="zh-CN" altLang="en-US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的值为</a:t>
            </a:r>
            <a:r>
              <a:rPr lang="en-US" altLang="zh-CN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0</a:t>
            </a:r>
            <a:r>
              <a:rPr lang="zh-CN" altLang="en-US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，则什么也不做。</a:t>
            </a:r>
            <a:endParaRPr lang="en-US" altLang="zh-CN" dirty="0" smtClean="0">
              <a:solidFill>
                <a:srgbClr val="000000"/>
              </a:solidFill>
              <a:latin typeface="Comic Sans MS" pitchFamily="2" charset="0"/>
              <a:ea typeface="微软雅黑" pitchFamily="34" charset="-122"/>
            </a:endParaRPr>
          </a:p>
          <a:p>
            <a:pPr marL="285750" lvl="0" indent="-285750" eaLnBrk="0" hangingPunct="0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SzPct val="60000"/>
              <a:buFont typeface="Wingdings" charset="2"/>
              <a:buChar char="Ø"/>
            </a:pPr>
            <a:r>
              <a:rPr lang="zh-CN" altLang="en-US" dirty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右移一</a:t>
            </a:r>
            <a:r>
              <a:rPr lang="zh-CN" altLang="en-US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位，产生本次部分积</a:t>
            </a:r>
            <a:r>
              <a:rPr lang="en-US" altLang="zh-CN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P</a:t>
            </a:r>
            <a:r>
              <a:rPr lang="en-US" altLang="zh-CN" baseline="-25000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i+1</a:t>
            </a:r>
            <a:endParaRPr lang="zh-CN" altLang="en-US" dirty="0">
              <a:solidFill>
                <a:srgbClr val="000000"/>
              </a:solidFill>
              <a:latin typeface="Comic Sans MS" pitchFamily="2" charset="0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8039" y="2051556"/>
            <a:ext cx="7020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00CC"/>
                </a:solidFill>
                <a:latin typeface="Comic Sans MS" pitchFamily="2" charset="0"/>
                <a:ea typeface="微软雅黑" pitchFamily="34" charset="-122"/>
              </a:rPr>
              <a:t>递</a:t>
            </a:r>
            <a:r>
              <a:rPr lang="zh-CN" altLang="en-US" b="1" dirty="0">
                <a:solidFill>
                  <a:srgbClr val="0000CC"/>
                </a:solidFill>
                <a:latin typeface="Comic Sans MS" pitchFamily="2" charset="0"/>
                <a:ea typeface="微软雅黑" pitchFamily="34" charset="-122"/>
              </a:rPr>
              <a:t>推公式为：</a:t>
            </a:r>
            <a:r>
              <a:rPr lang="en-US" altLang="zh-CN" b="1" dirty="0">
                <a:solidFill>
                  <a:srgbClr val="0000CC"/>
                </a:solidFill>
                <a:latin typeface="Comic Sans MS" pitchFamily="2" charset="0"/>
                <a:ea typeface="微软雅黑" pitchFamily="34" charset="-122"/>
              </a:rPr>
              <a:t>P</a:t>
            </a:r>
            <a:r>
              <a:rPr lang="en-US" altLang="zh-CN" b="1" baseline="-25000" dirty="0">
                <a:solidFill>
                  <a:srgbClr val="0000CC"/>
                </a:solidFill>
                <a:latin typeface="Comic Sans MS" pitchFamily="2" charset="0"/>
                <a:ea typeface="微软雅黑" pitchFamily="34" charset="-122"/>
              </a:rPr>
              <a:t>i+1</a:t>
            </a:r>
            <a:r>
              <a:rPr lang="en-US" altLang="zh-CN" b="1" dirty="0">
                <a:solidFill>
                  <a:srgbClr val="0000CC"/>
                </a:solidFill>
                <a:latin typeface="Comic Sans MS" pitchFamily="2" charset="0"/>
                <a:ea typeface="微软雅黑" pitchFamily="34" charset="-122"/>
              </a:rPr>
              <a:t> = 2</a:t>
            </a:r>
            <a:r>
              <a:rPr lang="en-US" altLang="zh-CN" b="1" baseline="30000" dirty="0">
                <a:solidFill>
                  <a:srgbClr val="0000CC"/>
                </a:solidFill>
                <a:latin typeface="Comic Sans MS" pitchFamily="2" charset="0"/>
                <a:ea typeface="微软雅黑" pitchFamily="34" charset="-122"/>
              </a:rPr>
              <a:t>-1</a:t>
            </a:r>
            <a:r>
              <a:rPr lang="en-US" altLang="zh-CN" b="1" dirty="0">
                <a:solidFill>
                  <a:srgbClr val="0000CC"/>
                </a:solidFill>
                <a:latin typeface="Comic Sans MS" pitchFamily="2" charset="0"/>
                <a:ea typeface="微软雅黑" pitchFamily="34" charset="-122"/>
              </a:rPr>
              <a:t> (P</a:t>
            </a:r>
            <a:r>
              <a:rPr lang="en-US" altLang="zh-CN" b="1" baseline="-25000" dirty="0">
                <a:solidFill>
                  <a:srgbClr val="0000CC"/>
                </a:solidFill>
                <a:latin typeface="Comic Sans MS" pitchFamily="2" charset="0"/>
                <a:ea typeface="微软雅黑" pitchFamily="34" charset="-122"/>
              </a:rPr>
              <a:t>i</a:t>
            </a:r>
            <a:r>
              <a:rPr lang="en-US" altLang="zh-CN" b="1" dirty="0">
                <a:solidFill>
                  <a:srgbClr val="0000CC"/>
                </a:solidFill>
                <a:latin typeface="Comic Sans MS" pitchFamily="2" charset="0"/>
                <a:ea typeface="微软雅黑" pitchFamily="34" charset="-122"/>
              </a:rPr>
              <a:t> + </a:t>
            </a:r>
            <a:r>
              <a:rPr lang="en-US" altLang="zh-CN" b="1" dirty="0" err="1">
                <a:solidFill>
                  <a:srgbClr val="0000CC"/>
                </a:solidFill>
                <a:latin typeface="Comic Sans MS" pitchFamily="2" charset="0"/>
                <a:ea typeface="微软雅黑" pitchFamily="34" charset="-122"/>
              </a:rPr>
              <a:t>X×Y</a:t>
            </a:r>
            <a:r>
              <a:rPr lang="en-US" altLang="zh-CN" b="1" baseline="-25000" dirty="0" err="1">
                <a:solidFill>
                  <a:srgbClr val="0000CC"/>
                </a:solidFill>
                <a:latin typeface="Comic Sans MS" pitchFamily="2" charset="0"/>
                <a:ea typeface="微软雅黑" pitchFamily="34" charset="-122"/>
              </a:rPr>
              <a:t>n-i</a:t>
            </a:r>
            <a:r>
              <a:rPr lang="en-US" altLang="zh-CN" b="1" dirty="0">
                <a:solidFill>
                  <a:srgbClr val="0000CC"/>
                </a:solidFill>
                <a:latin typeface="Comic Sans MS" pitchFamily="2" charset="0"/>
                <a:ea typeface="微软雅黑" pitchFamily="34" charset="-122"/>
              </a:rPr>
              <a:t>) </a:t>
            </a:r>
            <a:r>
              <a:rPr lang="en-US" altLang="zh-CN" b="1" dirty="0" smtClean="0">
                <a:solidFill>
                  <a:srgbClr val="0000CC"/>
                </a:solidFill>
                <a:latin typeface="Comic Sans MS" pitchFamily="2" charset="0"/>
                <a:ea typeface="微软雅黑" pitchFamily="34" charset="-122"/>
              </a:rPr>
              <a:t>( </a:t>
            </a:r>
            <a:r>
              <a:rPr lang="en-US" altLang="zh-CN" b="1" dirty="0" err="1">
                <a:solidFill>
                  <a:srgbClr val="0000CC"/>
                </a:solidFill>
                <a:latin typeface="Comic Sans MS" pitchFamily="2" charset="0"/>
                <a:ea typeface="微软雅黑" pitchFamily="34" charset="-122"/>
              </a:rPr>
              <a:t>i</a:t>
            </a:r>
            <a:r>
              <a:rPr lang="en-US" altLang="zh-CN" b="1" dirty="0">
                <a:solidFill>
                  <a:srgbClr val="0000CC"/>
                </a:solidFill>
                <a:latin typeface="Comic Sans MS" pitchFamily="2" charset="0"/>
                <a:ea typeface="微软雅黑" pitchFamily="34" charset="-122"/>
              </a:rPr>
              <a:t> = 0, 1, 2, 3, … , n-1 )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649" y="77932"/>
            <a:ext cx="8229600" cy="774720"/>
          </a:xfrm>
        </p:spPr>
        <p:txBody>
          <a:bodyPr/>
          <a:lstStyle/>
          <a:p>
            <a:r>
              <a:rPr lang="en-US" altLang="zh-CN" dirty="0" smtClean="0">
                <a:latin typeface="Comic Sans MS" pitchFamily="2" charset="0"/>
              </a:rPr>
              <a:t>3.3 </a:t>
            </a:r>
            <a:r>
              <a:rPr lang="zh-CN" altLang="en-US" dirty="0" smtClean="0">
                <a:latin typeface="Comic Sans MS" pitchFamily="2" charset="0"/>
              </a:rPr>
              <a:t>定点运算</a:t>
            </a:r>
            <a:endParaRPr lang="zh-CN" altLang="en-US" dirty="0">
              <a:latin typeface="Comic Sans MS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649" y="832265"/>
            <a:ext cx="8516982" cy="5706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3.3.2 </a:t>
            </a:r>
            <a:r>
              <a:rPr lang="zh-CN" altLang="en-US" dirty="0"/>
              <a:t>原</a:t>
            </a:r>
            <a:r>
              <a:rPr lang="zh-CN" altLang="en-US" dirty="0" smtClean="0"/>
              <a:t>码乘法运算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sz="2000" dirty="0" smtClean="0">
                <a:solidFill>
                  <a:srgbClr val="FF0000"/>
                </a:solidFill>
              </a:rPr>
              <a:t>原码一位乘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0" dirty="0" smtClean="0"/>
              <a:t>5</a:t>
            </a:r>
            <a:r>
              <a:rPr lang="zh-CN" altLang="en-US" sz="2000" b="0" dirty="0" smtClean="0"/>
              <a:t>）</a:t>
            </a:r>
            <a:r>
              <a:rPr lang="en-US" altLang="zh-CN" sz="2000" b="0" dirty="0" smtClean="0"/>
              <a:t>32</a:t>
            </a:r>
            <a:r>
              <a:rPr lang="zh-CN" altLang="en-US" sz="2000" b="0" dirty="0" smtClean="0"/>
              <a:t>位无符号数乘法的逻辑结构图</a:t>
            </a:r>
            <a:endParaRPr lang="zh-CN" altLang="en-US" sz="2000" b="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a typeface="微软雅黑" pitchFamily="34" charset="-122"/>
              </a:rPr>
              <a:t>计算机与通信工程学院</a:t>
            </a:r>
            <a:r>
              <a:rPr lang="en-US" altLang="zh-CN" smtClean="0">
                <a:ea typeface="微软雅黑" pitchFamily="34" charset="-122"/>
              </a:rPr>
              <a:t>—</a:t>
            </a:r>
            <a:r>
              <a:rPr lang="zh-CN" altLang="en-US" smtClean="0">
                <a:ea typeface="微软雅黑" pitchFamily="34" charset="-122"/>
              </a:rPr>
              <a:t>计算机组成原理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>
                <a:ea typeface="微软雅黑" pitchFamily="34" charset="-122"/>
              </a:rPr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>
                <a:ea typeface="微软雅黑" pitchFamily="34" charset="-122"/>
              </a:rPr>
            </a:fld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49" name="Group 39"/>
          <p:cNvGrpSpPr/>
          <p:nvPr/>
        </p:nvGrpSpPr>
        <p:grpSpPr bwMode="auto">
          <a:xfrm>
            <a:off x="639836" y="2204864"/>
            <a:ext cx="7467600" cy="3571875"/>
            <a:chOff x="432" y="1283"/>
            <a:chExt cx="4704" cy="2492"/>
          </a:xfrm>
        </p:grpSpPr>
        <p:sp>
          <p:nvSpPr>
            <p:cNvPr id="50" name="Freeform 40"/>
            <p:cNvSpPr/>
            <p:nvPr/>
          </p:nvSpPr>
          <p:spPr bwMode="auto">
            <a:xfrm>
              <a:off x="720" y="1919"/>
              <a:ext cx="1104" cy="480"/>
            </a:xfrm>
            <a:custGeom>
              <a:avLst/>
              <a:gdLst>
                <a:gd name="T0" fmla="*/ 0 w 1104"/>
                <a:gd name="T1" fmla="*/ 0 h 480"/>
                <a:gd name="T2" fmla="*/ 288 w 1104"/>
                <a:gd name="T3" fmla="*/ 480 h 480"/>
                <a:gd name="T4" fmla="*/ 864 w 1104"/>
                <a:gd name="T5" fmla="*/ 480 h 480"/>
                <a:gd name="T6" fmla="*/ 1104 w 1104"/>
                <a:gd name="T7" fmla="*/ 0 h 480"/>
                <a:gd name="T8" fmla="*/ 672 w 1104"/>
                <a:gd name="T9" fmla="*/ 0 h 480"/>
                <a:gd name="T10" fmla="*/ 576 w 1104"/>
                <a:gd name="T11" fmla="*/ 144 h 480"/>
                <a:gd name="T12" fmla="*/ 480 w 1104"/>
                <a:gd name="T13" fmla="*/ 0 h 480"/>
                <a:gd name="T14" fmla="*/ 0 w 1104"/>
                <a:gd name="T15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4" h="480">
                  <a:moveTo>
                    <a:pt x="0" y="0"/>
                  </a:moveTo>
                  <a:lnTo>
                    <a:pt x="288" y="480"/>
                  </a:lnTo>
                  <a:lnTo>
                    <a:pt x="864" y="480"/>
                  </a:lnTo>
                  <a:lnTo>
                    <a:pt x="1104" y="0"/>
                  </a:lnTo>
                  <a:lnTo>
                    <a:pt x="672" y="0"/>
                  </a:lnTo>
                  <a:lnTo>
                    <a:pt x="576" y="144"/>
                  </a:lnTo>
                  <a:lnTo>
                    <a:pt x="4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7FFF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omic Sans MS" pitchFamily="2" charset="0"/>
                <a:ea typeface="微软雅黑" pitchFamily="34" charset="-122"/>
              </a:endParaRPr>
            </a:p>
          </p:txBody>
        </p:sp>
        <p:sp>
          <p:nvSpPr>
            <p:cNvPr id="51" name="Rectangle 41"/>
            <p:cNvSpPr>
              <a:spLocks noChangeArrowheads="1"/>
            </p:cNvSpPr>
            <p:nvPr/>
          </p:nvSpPr>
          <p:spPr bwMode="auto">
            <a:xfrm>
              <a:off x="2986" y="3194"/>
              <a:ext cx="339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400">
                  <a:latin typeface="Comic Sans MS" pitchFamily="2" charset="0"/>
                  <a:ea typeface="微软雅黑" pitchFamily="34" charset="-122"/>
                  <a:cs typeface="Arial" charset="0"/>
                </a:rPr>
                <a:t>写使能</a:t>
              </a:r>
              <a:endParaRPr lang="zh-CN" altLang="en-US" sz="1400">
                <a:latin typeface="Comic Sans MS" pitchFamily="2" charset="0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52" name="AutoShape 42"/>
            <p:cNvSpPr>
              <a:spLocks noChangeArrowheads="1"/>
            </p:cNvSpPr>
            <p:nvPr/>
          </p:nvSpPr>
          <p:spPr bwMode="auto">
            <a:xfrm>
              <a:off x="3696" y="2831"/>
              <a:ext cx="1359" cy="611"/>
            </a:xfrm>
            <a:prstGeom prst="roundRect">
              <a:avLst>
                <a:gd name="adj" fmla="val 50000"/>
              </a:avLst>
            </a:prstGeom>
            <a:noFill/>
            <a:ln w="26988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omic Sans MS" pitchFamily="2" charset="0"/>
                <a:ea typeface="微软雅黑" pitchFamily="34" charset="-122"/>
              </a:endParaRPr>
            </a:p>
          </p:txBody>
        </p:sp>
        <p:sp>
          <p:nvSpPr>
            <p:cNvPr id="53" name="Rectangle 43"/>
            <p:cNvSpPr>
              <a:spLocks noChangeArrowheads="1"/>
            </p:cNvSpPr>
            <p:nvPr/>
          </p:nvSpPr>
          <p:spPr bwMode="auto">
            <a:xfrm>
              <a:off x="4097" y="3006"/>
              <a:ext cx="582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>
                  <a:latin typeface="Comic Sans MS" pitchFamily="2" charset="0"/>
                  <a:ea typeface="微软雅黑" pitchFamily="34" charset="-122"/>
                </a:rPr>
                <a:t>控制逻辑</a:t>
              </a:r>
              <a:endParaRPr lang="zh-CN" altLang="en-US">
                <a:latin typeface="Comic Sans MS" pitchFamily="2" charset="0"/>
                <a:ea typeface="微软雅黑" pitchFamily="34" charset="-122"/>
              </a:endParaRPr>
            </a:p>
          </p:txBody>
        </p:sp>
        <p:sp>
          <p:nvSpPr>
            <p:cNvPr id="54" name="Rectangle 44"/>
            <p:cNvSpPr>
              <a:spLocks noChangeArrowheads="1"/>
            </p:cNvSpPr>
            <p:nvPr/>
          </p:nvSpPr>
          <p:spPr bwMode="auto">
            <a:xfrm>
              <a:off x="3057" y="2863"/>
              <a:ext cx="224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400">
                  <a:latin typeface="Comic Sans MS" pitchFamily="2" charset="0"/>
                  <a:ea typeface="微软雅黑" pitchFamily="34" charset="-122"/>
                  <a:cs typeface="Arial" charset="0"/>
                </a:rPr>
                <a:t>右移</a:t>
              </a:r>
              <a:endParaRPr lang="zh-CN" altLang="en-US" sz="1400">
                <a:latin typeface="Comic Sans MS" pitchFamily="2" charset="0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55" name="Rectangle 45"/>
            <p:cNvSpPr>
              <a:spLocks noChangeArrowheads="1"/>
            </p:cNvSpPr>
            <p:nvPr/>
          </p:nvSpPr>
          <p:spPr bwMode="auto">
            <a:xfrm>
              <a:off x="963" y="2069"/>
              <a:ext cx="62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dirty="0">
                  <a:latin typeface="Comic Sans MS" pitchFamily="2" charset="0"/>
                  <a:ea typeface="微软雅黑" pitchFamily="34" charset="-122"/>
                  <a:cs typeface="Arial" charset="0"/>
                </a:rPr>
                <a:t>32</a:t>
              </a:r>
              <a:r>
                <a:rPr lang="zh-CN" altLang="en-US" sz="1700">
                  <a:latin typeface="Comic Sans MS" pitchFamily="2" charset="0"/>
                  <a:ea typeface="微软雅黑" pitchFamily="34" charset="-122"/>
                  <a:cs typeface="Arial" charset="0"/>
                </a:rPr>
                <a:t>位 </a:t>
              </a:r>
              <a:r>
                <a:rPr lang="en-US" altLang="zh-CN" sz="1700" smtClean="0">
                  <a:latin typeface="Comic Sans MS" pitchFamily="2" charset="0"/>
                  <a:ea typeface="微软雅黑" pitchFamily="34" charset="-122"/>
                  <a:cs typeface="Arial" charset="0"/>
                </a:rPr>
                <a:t>ALU</a:t>
              </a:r>
              <a:endParaRPr lang="en-US" altLang="zh-CN" dirty="0">
                <a:latin typeface="Comic Sans MS" pitchFamily="2" charset="0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56" name="Rectangle 46"/>
            <p:cNvSpPr>
              <a:spLocks noChangeArrowheads="1"/>
            </p:cNvSpPr>
            <p:nvPr/>
          </p:nvSpPr>
          <p:spPr bwMode="auto">
            <a:xfrm>
              <a:off x="1033" y="1283"/>
              <a:ext cx="1102" cy="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omic Sans MS" pitchFamily="2" charset="0"/>
                <a:ea typeface="微软雅黑" pitchFamily="34" charset="-122"/>
              </a:endParaRPr>
            </a:p>
          </p:txBody>
        </p:sp>
        <p:sp>
          <p:nvSpPr>
            <p:cNvPr id="57" name="Rectangle 47"/>
            <p:cNvSpPr>
              <a:spLocks noChangeArrowheads="1"/>
            </p:cNvSpPr>
            <p:nvPr/>
          </p:nvSpPr>
          <p:spPr bwMode="auto">
            <a:xfrm>
              <a:off x="1076" y="1328"/>
              <a:ext cx="9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 sz="1800">
                  <a:latin typeface="Comic Sans MS" pitchFamily="2" charset="0"/>
                  <a:ea typeface="微软雅黑" pitchFamily="34" charset="-122"/>
                  <a:cs typeface="Arial" charset="0"/>
                </a:rPr>
                <a:t>被乘数</a:t>
              </a:r>
              <a:r>
                <a:rPr lang="zh-CN" altLang="en-US" sz="1800" smtClean="0">
                  <a:latin typeface="Comic Sans MS" pitchFamily="2" charset="0"/>
                  <a:ea typeface="微软雅黑" pitchFamily="34" charset="-122"/>
                  <a:cs typeface="Arial" charset="0"/>
                </a:rPr>
                <a:t>寄存器</a:t>
              </a:r>
              <a:r>
                <a:rPr lang="en-US" altLang="zh-CN" sz="1800" smtClean="0">
                  <a:latin typeface="Comic Sans MS" pitchFamily="2" charset="0"/>
                  <a:ea typeface="微软雅黑" pitchFamily="34" charset="-122"/>
                  <a:cs typeface="Arial" charset="0"/>
                </a:rPr>
                <a:t>X</a:t>
              </a:r>
              <a:endParaRPr lang="en-US" altLang="zh-CN" sz="1800" dirty="0">
                <a:latin typeface="Comic Sans MS" pitchFamily="2" charset="0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58" name="Rectangle 48"/>
            <p:cNvSpPr>
              <a:spLocks noChangeArrowheads="1"/>
            </p:cNvSpPr>
            <p:nvPr/>
          </p:nvSpPr>
          <p:spPr bwMode="auto">
            <a:xfrm>
              <a:off x="1033" y="2999"/>
              <a:ext cx="994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 sz="1800" dirty="0">
                  <a:solidFill>
                    <a:srgbClr val="000000"/>
                  </a:solidFill>
                  <a:latin typeface="Comic Sans MS" pitchFamily="2" charset="0"/>
                  <a:ea typeface="微软雅黑" pitchFamily="34" charset="-122"/>
                  <a:cs typeface="Arial" charset="0"/>
                </a:rPr>
                <a:t>乘积寄存器</a:t>
              </a:r>
              <a:r>
                <a:rPr lang="en-US" altLang="zh-CN" sz="1800" dirty="0">
                  <a:solidFill>
                    <a:srgbClr val="000000"/>
                  </a:solidFill>
                  <a:latin typeface="Comic Sans MS" pitchFamily="2" charset="0"/>
                  <a:ea typeface="微软雅黑" pitchFamily="34" charset="-122"/>
                  <a:cs typeface="Arial" charset="0"/>
                </a:rPr>
                <a:t>P</a:t>
              </a:r>
              <a:endParaRPr lang="en-US" altLang="zh-CN" sz="1800" dirty="0">
                <a:latin typeface="Comic Sans MS" pitchFamily="2" charset="0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59" name="Rectangle 49"/>
            <p:cNvSpPr>
              <a:spLocks noChangeArrowheads="1"/>
            </p:cNvSpPr>
            <p:nvPr/>
          </p:nvSpPr>
          <p:spPr bwMode="auto">
            <a:xfrm>
              <a:off x="1664" y="1589"/>
              <a:ext cx="168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Comic Sans MS" pitchFamily="2" charset="0"/>
                  <a:ea typeface="微软雅黑" pitchFamily="34" charset="-122"/>
                  <a:cs typeface="Arial" charset="0"/>
                </a:rPr>
                <a:t>32</a:t>
              </a:r>
              <a:endParaRPr lang="en-US" altLang="zh-CN">
                <a:latin typeface="Comic Sans MS" pitchFamily="2" charset="0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60" name="Rectangle 50"/>
            <p:cNvSpPr>
              <a:spLocks noChangeArrowheads="1"/>
            </p:cNvSpPr>
            <p:nvPr/>
          </p:nvSpPr>
          <p:spPr bwMode="auto">
            <a:xfrm>
              <a:off x="1790" y="2739"/>
              <a:ext cx="346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Comic Sans MS" pitchFamily="2" charset="0"/>
                  <a:ea typeface="微软雅黑" pitchFamily="34" charset="-122"/>
                  <a:cs typeface="Arial" charset="0"/>
                </a:rPr>
                <a:t>64 </a:t>
              </a:r>
              <a:r>
                <a:rPr lang="zh-CN" altLang="en-US" sz="1700">
                  <a:solidFill>
                    <a:srgbClr val="000000"/>
                  </a:solidFill>
                  <a:latin typeface="Comic Sans MS" pitchFamily="2" charset="0"/>
                  <a:ea typeface="微软雅黑" pitchFamily="34" charset="-122"/>
                  <a:cs typeface="Arial" charset="0"/>
                </a:rPr>
                <a:t>位</a:t>
              </a:r>
              <a:endParaRPr lang="zh-CN" altLang="en-US">
                <a:latin typeface="Comic Sans MS" pitchFamily="2" charset="0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61" name="Rectangle 51"/>
            <p:cNvSpPr>
              <a:spLocks noChangeArrowheads="1"/>
            </p:cNvSpPr>
            <p:nvPr/>
          </p:nvSpPr>
          <p:spPr bwMode="auto">
            <a:xfrm>
              <a:off x="960" y="2927"/>
              <a:ext cx="1968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solidFill>
                  <a:schemeClr val="accent1"/>
                </a:solidFill>
                <a:latin typeface="Comic Sans MS" pitchFamily="2" charset="0"/>
                <a:ea typeface="微软雅黑" pitchFamily="34" charset="-122"/>
              </a:endParaRPr>
            </a:p>
          </p:txBody>
        </p:sp>
        <p:sp>
          <p:nvSpPr>
            <p:cNvPr id="62" name="Line 52"/>
            <p:cNvSpPr>
              <a:spLocks noChangeShapeType="1"/>
            </p:cNvSpPr>
            <p:nvPr/>
          </p:nvSpPr>
          <p:spPr bwMode="auto">
            <a:xfrm>
              <a:off x="1296" y="2399"/>
              <a:ext cx="1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omic Sans MS" pitchFamily="2" charset="0"/>
                <a:ea typeface="微软雅黑" pitchFamily="34" charset="-122"/>
              </a:endParaRPr>
            </a:p>
          </p:txBody>
        </p:sp>
        <p:sp>
          <p:nvSpPr>
            <p:cNvPr id="63" name="Freeform 53"/>
            <p:cNvSpPr/>
            <p:nvPr/>
          </p:nvSpPr>
          <p:spPr bwMode="auto">
            <a:xfrm>
              <a:off x="432" y="1727"/>
              <a:ext cx="864" cy="1728"/>
            </a:xfrm>
            <a:custGeom>
              <a:avLst/>
              <a:gdLst>
                <a:gd name="T0" fmla="*/ 864 w 864"/>
                <a:gd name="T1" fmla="*/ 1536 h 1728"/>
                <a:gd name="T2" fmla="*/ 864 w 864"/>
                <a:gd name="T3" fmla="*/ 1728 h 1728"/>
                <a:gd name="T4" fmla="*/ 0 w 864"/>
                <a:gd name="T5" fmla="*/ 1728 h 1728"/>
                <a:gd name="T6" fmla="*/ 0 w 864"/>
                <a:gd name="T7" fmla="*/ 0 h 1728"/>
                <a:gd name="T8" fmla="*/ 528 w 864"/>
                <a:gd name="T9" fmla="*/ 0 h 1728"/>
                <a:gd name="T10" fmla="*/ 528 w 864"/>
                <a:gd name="T11" fmla="*/ 19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4" h="1728">
                  <a:moveTo>
                    <a:pt x="864" y="1536"/>
                  </a:moveTo>
                  <a:lnTo>
                    <a:pt x="864" y="1728"/>
                  </a:lnTo>
                  <a:lnTo>
                    <a:pt x="0" y="172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19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omic Sans MS" pitchFamily="2" charset="0"/>
                <a:ea typeface="微软雅黑" pitchFamily="34" charset="-122"/>
              </a:endParaRPr>
            </a:p>
          </p:txBody>
        </p:sp>
        <p:sp>
          <p:nvSpPr>
            <p:cNvPr id="64" name="Line 54"/>
            <p:cNvSpPr>
              <a:spLocks noChangeShapeType="1"/>
            </p:cNvSpPr>
            <p:nvPr/>
          </p:nvSpPr>
          <p:spPr bwMode="auto">
            <a:xfrm>
              <a:off x="1584" y="1583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omic Sans MS" pitchFamily="2" charset="0"/>
                <a:ea typeface="微软雅黑" pitchFamily="34" charset="-122"/>
              </a:endParaRPr>
            </a:p>
          </p:txBody>
        </p:sp>
        <p:sp>
          <p:nvSpPr>
            <p:cNvPr id="65" name="Line 55"/>
            <p:cNvSpPr>
              <a:spLocks noChangeShapeType="1"/>
            </p:cNvSpPr>
            <p:nvPr/>
          </p:nvSpPr>
          <p:spPr bwMode="auto">
            <a:xfrm flipH="1">
              <a:off x="2928" y="3023"/>
              <a:ext cx="7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omic Sans MS" pitchFamily="2" charset="0"/>
                <a:ea typeface="微软雅黑" pitchFamily="34" charset="-122"/>
              </a:endParaRPr>
            </a:p>
          </p:txBody>
        </p:sp>
        <p:sp>
          <p:nvSpPr>
            <p:cNvPr id="66" name="Line 56"/>
            <p:cNvSpPr>
              <a:spLocks noChangeShapeType="1"/>
            </p:cNvSpPr>
            <p:nvPr/>
          </p:nvSpPr>
          <p:spPr bwMode="auto">
            <a:xfrm flipH="1" flipV="1">
              <a:off x="2928" y="3167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omic Sans MS" pitchFamily="2" charset="0"/>
                <a:ea typeface="微软雅黑" pitchFamily="34" charset="-122"/>
              </a:endParaRPr>
            </a:p>
          </p:txBody>
        </p:sp>
        <p:sp>
          <p:nvSpPr>
            <p:cNvPr id="67" name="Freeform 57"/>
            <p:cNvSpPr/>
            <p:nvPr/>
          </p:nvSpPr>
          <p:spPr bwMode="auto">
            <a:xfrm>
              <a:off x="1680" y="2255"/>
              <a:ext cx="2352" cy="576"/>
            </a:xfrm>
            <a:custGeom>
              <a:avLst/>
              <a:gdLst>
                <a:gd name="T0" fmla="*/ 2112 w 2112"/>
                <a:gd name="T1" fmla="*/ 672 h 672"/>
                <a:gd name="T2" fmla="*/ 2112 w 2112"/>
                <a:gd name="T3" fmla="*/ 0 h 672"/>
                <a:gd name="T4" fmla="*/ 0 w 2112"/>
                <a:gd name="T5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2" h="672">
                  <a:moveTo>
                    <a:pt x="2112" y="672"/>
                  </a:moveTo>
                  <a:lnTo>
                    <a:pt x="2112" y="0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omic Sans MS" pitchFamily="2" charset="0"/>
                <a:ea typeface="微软雅黑" pitchFamily="34" charset="-122"/>
              </a:endParaRPr>
            </a:p>
          </p:txBody>
        </p:sp>
        <p:sp>
          <p:nvSpPr>
            <p:cNvPr id="68" name="Line 58"/>
            <p:cNvSpPr>
              <a:spLocks noChangeShapeType="1"/>
            </p:cNvSpPr>
            <p:nvPr/>
          </p:nvSpPr>
          <p:spPr bwMode="auto">
            <a:xfrm flipH="1">
              <a:off x="2832" y="3663"/>
              <a:ext cx="1200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omic Sans MS" pitchFamily="2" charset="0"/>
                <a:ea typeface="微软雅黑" pitchFamily="34" charset="-122"/>
              </a:endParaRPr>
            </a:p>
          </p:txBody>
        </p:sp>
        <p:sp>
          <p:nvSpPr>
            <p:cNvPr id="69" name="Line 59"/>
            <p:cNvSpPr>
              <a:spLocks noChangeShapeType="1"/>
            </p:cNvSpPr>
            <p:nvPr/>
          </p:nvSpPr>
          <p:spPr bwMode="auto">
            <a:xfrm flipH="1" flipV="1">
              <a:off x="4032" y="3434"/>
              <a:ext cx="0" cy="24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omic Sans MS" pitchFamily="2" charset="0"/>
                <a:ea typeface="微软雅黑" pitchFamily="34" charset="-122"/>
              </a:endParaRPr>
            </a:p>
          </p:txBody>
        </p:sp>
        <p:sp>
          <p:nvSpPr>
            <p:cNvPr id="70" name="Line 60"/>
            <p:cNvSpPr>
              <a:spLocks noChangeShapeType="1"/>
            </p:cNvSpPr>
            <p:nvPr/>
          </p:nvSpPr>
          <p:spPr bwMode="auto">
            <a:xfrm flipH="1">
              <a:off x="2832" y="3271"/>
              <a:ext cx="0" cy="384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omic Sans MS" pitchFamily="2" charset="0"/>
                <a:ea typeface="微软雅黑" pitchFamily="34" charset="-122"/>
              </a:endParaRPr>
            </a:p>
          </p:txBody>
        </p:sp>
        <p:sp>
          <p:nvSpPr>
            <p:cNvPr id="71" name="Line 61"/>
            <p:cNvSpPr>
              <a:spLocks noChangeShapeType="1"/>
            </p:cNvSpPr>
            <p:nvPr/>
          </p:nvSpPr>
          <p:spPr bwMode="auto">
            <a:xfrm>
              <a:off x="2466" y="2831"/>
              <a:ext cx="402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omic Sans MS" pitchFamily="2" charset="0"/>
                <a:ea typeface="微软雅黑" pitchFamily="34" charset="-122"/>
              </a:endParaRPr>
            </a:p>
          </p:txBody>
        </p:sp>
        <p:sp>
          <p:nvSpPr>
            <p:cNvPr id="72" name="Line 62"/>
            <p:cNvSpPr>
              <a:spLocks noChangeShapeType="1"/>
            </p:cNvSpPr>
            <p:nvPr/>
          </p:nvSpPr>
          <p:spPr bwMode="auto">
            <a:xfrm>
              <a:off x="1528" y="1640"/>
              <a:ext cx="11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omic Sans MS" pitchFamily="2" charset="0"/>
                <a:ea typeface="微软雅黑" pitchFamily="34" charset="-122"/>
              </a:endParaRPr>
            </a:p>
          </p:txBody>
        </p:sp>
        <p:sp>
          <p:nvSpPr>
            <p:cNvPr id="73" name="Line 63"/>
            <p:cNvSpPr>
              <a:spLocks noChangeShapeType="1"/>
            </p:cNvSpPr>
            <p:nvPr/>
          </p:nvSpPr>
          <p:spPr bwMode="auto">
            <a:xfrm>
              <a:off x="905" y="1777"/>
              <a:ext cx="11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omic Sans MS" pitchFamily="2" charset="0"/>
                <a:ea typeface="微软雅黑" pitchFamily="34" charset="-122"/>
              </a:endParaRPr>
            </a:p>
          </p:txBody>
        </p:sp>
        <p:sp>
          <p:nvSpPr>
            <p:cNvPr id="74" name="Line 64"/>
            <p:cNvSpPr>
              <a:spLocks noChangeShapeType="1"/>
            </p:cNvSpPr>
            <p:nvPr/>
          </p:nvSpPr>
          <p:spPr bwMode="auto">
            <a:xfrm>
              <a:off x="1225" y="2609"/>
              <a:ext cx="11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omic Sans MS" pitchFamily="2" charset="0"/>
                <a:ea typeface="微软雅黑" pitchFamily="34" charset="-122"/>
              </a:endParaRPr>
            </a:p>
          </p:txBody>
        </p:sp>
        <p:sp>
          <p:nvSpPr>
            <p:cNvPr id="75" name="Line 65"/>
            <p:cNvSpPr>
              <a:spLocks noChangeShapeType="1"/>
            </p:cNvSpPr>
            <p:nvPr/>
          </p:nvSpPr>
          <p:spPr bwMode="auto">
            <a:xfrm>
              <a:off x="1250" y="3338"/>
              <a:ext cx="11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omic Sans MS" pitchFamily="2" charset="0"/>
                <a:ea typeface="微软雅黑" pitchFamily="34" charset="-122"/>
              </a:endParaRPr>
            </a:p>
          </p:txBody>
        </p:sp>
        <p:sp>
          <p:nvSpPr>
            <p:cNvPr id="76" name="Rectangle 66"/>
            <p:cNvSpPr>
              <a:spLocks noChangeArrowheads="1"/>
            </p:cNvSpPr>
            <p:nvPr/>
          </p:nvSpPr>
          <p:spPr bwMode="auto">
            <a:xfrm>
              <a:off x="993" y="1702"/>
              <a:ext cx="168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Comic Sans MS" pitchFamily="2" charset="0"/>
                  <a:ea typeface="微软雅黑" pitchFamily="34" charset="-122"/>
                  <a:cs typeface="Arial" charset="0"/>
                </a:rPr>
                <a:t>32</a:t>
              </a:r>
              <a:endParaRPr lang="en-US" altLang="zh-CN">
                <a:latin typeface="Comic Sans MS" pitchFamily="2" charset="0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77" name="Rectangle 67"/>
            <p:cNvSpPr>
              <a:spLocks noChangeArrowheads="1"/>
            </p:cNvSpPr>
            <p:nvPr/>
          </p:nvSpPr>
          <p:spPr bwMode="auto">
            <a:xfrm>
              <a:off x="1337" y="2526"/>
              <a:ext cx="168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Comic Sans MS" pitchFamily="2" charset="0"/>
                  <a:ea typeface="微软雅黑" pitchFamily="34" charset="-122"/>
                  <a:cs typeface="Arial" charset="0"/>
                </a:rPr>
                <a:t>32</a:t>
              </a:r>
              <a:endParaRPr lang="en-US" altLang="zh-CN">
                <a:latin typeface="Comic Sans MS" pitchFamily="2" charset="0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78" name="Rectangle 68"/>
            <p:cNvSpPr>
              <a:spLocks noChangeArrowheads="1"/>
            </p:cNvSpPr>
            <p:nvPr/>
          </p:nvSpPr>
          <p:spPr bwMode="auto">
            <a:xfrm>
              <a:off x="1337" y="3270"/>
              <a:ext cx="168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Comic Sans MS" pitchFamily="2" charset="0"/>
                  <a:ea typeface="微软雅黑" pitchFamily="34" charset="-122"/>
                  <a:cs typeface="Arial" charset="0"/>
                </a:rPr>
                <a:t>32</a:t>
              </a:r>
              <a:endParaRPr lang="en-US" altLang="zh-CN">
                <a:latin typeface="Comic Sans MS" pitchFamily="2" charset="0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79" name="Rectangle 69"/>
            <p:cNvSpPr>
              <a:spLocks noChangeArrowheads="1"/>
            </p:cNvSpPr>
            <p:nvPr/>
          </p:nvSpPr>
          <p:spPr bwMode="auto">
            <a:xfrm>
              <a:off x="1913" y="2088"/>
              <a:ext cx="112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400">
                  <a:latin typeface="Comic Sans MS" pitchFamily="2" charset="0"/>
                  <a:ea typeface="微软雅黑" pitchFamily="34" charset="-122"/>
                  <a:cs typeface="Arial" charset="0"/>
                </a:rPr>
                <a:t>加</a:t>
              </a:r>
              <a:endParaRPr lang="zh-CN" altLang="en-US" sz="1400">
                <a:latin typeface="Comic Sans MS" pitchFamily="2" charset="0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80" name="Text Box 70"/>
            <p:cNvSpPr txBox="1">
              <a:spLocks noChangeArrowheads="1"/>
            </p:cNvSpPr>
            <p:nvPr/>
          </p:nvSpPr>
          <p:spPr bwMode="auto">
            <a:xfrm>
              <a:off x="4080" y="3192"/>
              <a:ext cx="67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1400">
                  <a:solidFill>
                    <a:srgbClr val="3333FF"/>
                  </a:solidFill>
                  <a:latin typeface="Comic Sans MS" pitchFamily="2" charset="0"/>
                  <a:ea typeface="微软雅黑" pitchFamily="34" charset="-122"/>
                </a:rPr>
                <a:t>计数器</a:t>
              </a:r>
              <a:r>
                <a:rPr lang="en-US" altLang="zh-CN" sz="1400">
                  <a:solidFill>
                    <a:srgbClr val="3333FF"/>
                  </a:solidFill>
                  <a:latin typeface="Comic Sans MS" pitchFamily="2" charset="0"/>
                  <a:ea typeface="微软雅黑" pitchFamily="34" charset="-122"/>
                </a:rPr>
                <a:t>C</a:t>
              </a:r>
              <a:r>
                <a:rPr lang="en-US" altLang="zh-CN" sz="1400" baseline="-25000">
                  <a:solidFill>
                    <a:srgbClr val="3333FF"/>
                  </a:solidFill>
                  <a:latin typeface="Comic Sans MS" pitchFamily="2" charset="0"/>
                  <a:ea typeface="微软雅黑" pitchFamily="34" charset="-122"/>
                </a:rPr>
                <a:t>n</a:t>
              </a:r>
              <a:endParaRPr lang="en-US" altLang="zh-CN" sz="1400" baseline="-25000">
                <a:solidFill>
                  <a:srgbClr val="3333FF"/>
                </a:solidFill>
                <a:latin typeface="Comic Sans MS" pitchFamily="2" charset="0"/>
                <a:ea typeface="微软雅黑" pitchFamily="34" charset="-122"/>
              </a:endParaRPr>
            </a:p>
          </p:txBody>
        </p:sp>
        <p:sp>
          <p:nvSpPr>
            <p:cNvPr id="81" name="Line 71"/>
            <p:cNvSpPr>
              <a:spLocks noChangeShapeType="1"/>
            </p:cNvSpPr>
            <p:nvPr/>
          </p:nvSpPr>
          <p:spPr bwMode="auto">
            <a:xfrm flipV="1">
              <a:off x="4664" y="3432"/>
              <a:ext cx="0" cy="2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omic Sans MS" pitchFamily="2" charset="0"/>
                <a:ea typeface="微软雅黑" pitchFamily="34" charset="-122"/>
              </a:endParaRPr>
            </a:p>
          </p:txBody>
        </p:sp>
        <p:sp>
          <p:nvSpPr>
            <p:cNvPr id="82" name="Text Box 72"/>
            <p:cNvSpPr txBox="1">
              <a:spLocks noChangeArrowheads="1"/>
            </p:cNvSpPr>
            <p:nvPr/>
          </p:nvSpPr>
          <p:spPr bwMode="auto">
            <a:xfrm>
              <a:off x="4648" y="3519"/>
              <a:ext cx="48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latin typeface="Comic Sans MS" pitchFamily="2" charset="0"/>
                  <a:ea typeface="微软雅黑" pitchFamily="34" charset="-122"/>
                </a:rPr>
                <a:t>时钟</a:t>
              </a:r>
              <a:endParaRPr lang="zh-CN" altLang="en-US" sz="1800">
                <a:latin typeface="Comic Sans MS" pitchFamily="2" charset="0"/>
                <a:ea typeface="微软雅黑" pitchFamily="34" charset="-122"/>
              </a:endParaRPr>
            </a:p>
          </p:txBody>
        </p:sp>
        <p:sp>
          <p:nvSpPr>
            <p:cNvPr id="83" name="Text Box 73"/>
            <p:cNvSpPr txBox="1">
              <a:spLocks noChangeArrowheads="1"/>
            </p:cNvSpPr>
            <p:nvPr/>
          </p:nvSpPr>
          <p:spPr bwMode="auto">
            <a:xfrm>
              <a:off x="544" y="2960"/>
              <a:ext cx="240" cy="25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800" b="0" dirty="0">
                  <a:latin typeface="Comic Sans MS" pitchFamily="2" charset="0"/>
                  <a:ea typeface="微软雅黑" pitchFamily="34" charset="-122"/>
                </a:rPr>
                <a:t>C</a:t>
              </a:r>
              <a:endParaRPr lang="en-US" altLang="zh-CN" sz="1800" b="0" dirty="0">
                <a:latin typeface="Comic Sans MS" pitchFamily="2" charset="0"/>
                <a:ea typeface="微软雅黑" pitchFamily="34" charset="-122"/>
              </a:endParaRPr>
            </a:p>
          </p:txBody>
        </p:sp>
        <p:sp>
          <p:nvSpPr>
            <p:cNvPr id="84" name="Line 74"/>
            <p:cNvSpPr>
              <a:spLocks noChangeShapeType="1"/>
            </p:cNvSpPr>
            <p:nvPr/>
          </p:nvSpPr>
          <p:spPr bwMode="auto">
            <a:xfrm>
              <a:off x="776" y="306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omic Sans MS" pitchFamily="2" charset="0"/>
                <a:ea typeface="微软雅黑" pitchFamily="34" charset="-122"/>
              </a:endParaRPr>
            </a:p>
          </p:txBody>
        </p:sp>
        <p:sp>
          <p:nvSpPr>
            <p:cNvPr id="85" name="Line 75"/>
            <p:cNvSpPr>
              <a:spLocks noChangeShapeType="1"/>
            </p:cNvSpPr>
            <p:nvPr/>
          </p:nvSpPr>
          <p:spPr bwMode="auto">
            <a:xfrm flipH="1">
              <a:off x="1920" y="2920"/>
              <a:ext cx="0" cy="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omic Sans MS" pitchFamily="2" charset="0"/>
                <a:ea typeface="微软雅黑" pitchFamily="34" charset="-122"/>
              </a:endParaRPr>
            </a:p>
          </p:txBody>
        </p:sp>
        <p:sp>
          <p:nvSpPr>
            <p:cNvPr id="86" name="Rectangle 76"/>
            <p:cNvSpPr>
              <a:spLocks noChangeArrowheads="1"/>
            </p:cNvSpPr>
            <p:nvPr/>
          </p:nvSpPr>
          <p:spPr bwMode="auto">
            <a:xfrm>
              <a:off x="1978" y="3000"/>
              <a:ext cx="9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Comic Sans MS" pitchFamily="2" charset="0"/>
                  <a:ea typeface="微软雅黑" pitchFamily="34" charset="-122"/>
                  <a:cs typeface="Arial" charset="0"/>
                </a:rPr>
                <a:t>乘数寄存器</a:t>
              </a:r>
              <a:r>
                <a:rPr lang="en-US" altLang="zh-CN" sz="1800">
                  <a:solidFill>
                    <a:srgbClr val="000000"/>
                  </a:solidFill>
                  <a:latin typeface="Comic Sans MS" pitchFamily="2" charset="0"/>
                  <a:ea typeface="微软雅黑" pitchFamily="34" charset="-122"/>
                  <a:cs typeface="Arial" charset="0"/>
                </a:rPr>
                <a:t>Y</a:t>
              </a:r>
              <a:endParaRPr lang="en-US" altLang="zh-CN" sz="1800">
                <a:latin typeface="Comic Sans MS" pitchFamily="2" charset="0"/>
                <a:ea typeface="微软雅黑" pitchFamily="34" charset="-122"/>
                <a:cs typeface="Arial" charset="0"/>
              </a:endParaRPr>
            </a:p>
          </p:txBody>
        </p:sp>
      </p:grpSp>
      <p:sp>
        <p:nvSpPr>
          <p:cNvPr id="87" name="Rectangle 81"/>
          <p:cNvSpPr>
            <a:spLocks noChangeArrowheads="1"/>
          </p:cNvSpPr>
          <p:nvPr/>
        </p:nvSpPr>
        <p:spPr bwMode="auto">
          <a:xfrm>
            <a:off x="3911892" y="2165803"/>
            <a:ext cx="4191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000" dirty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每次循环都要对进位位</a:t>
            </a:r>
            <a:r>
              <a:rPr lang="en-US" altLang="zh-CN" sz="2000" dirty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C</a:t>
            </a:r>
            <a:r>
              <a:rPr lang="zh-CN" altLang="en-US" sz="2000" dirty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、乘积寄存器</a:t>
            </a:r>
            <a:r>
              <a:rPr lang="en-US" altLang="zh-CN" sz="2000" dirty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P</a:t>
            </a:r>
            <a:r>
              <a:rPr lang="zh-CN" altLang="en-US" sz="2000" dirty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和乘数寄存器实现</a:t>
            </a:r>
            <a:r>
              <a:rPr lang="zh-CN" altLang="en-US" sz="2000" dirty="0">
                <a:latin typeface="Comic Sans MS" pitchFamily="2" charset="0"/>
                <a:ea typeface="微软雅黑" pitchFamily="34" charset="-122"/>
              </a:rPr>
              <a:t>同步“右移” </a:t>
            </a:r>
            <a:endParaRPr lang="zh-CN" altLang="en-US" sz="2000" dirty="0">
              <a:latin typeface="Comic Sans MS" pitchFamily="2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定点运算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64704"/>
            <a:ext cx="8516982" cy="5706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3.3.2 </a:t>
            </a:r>
            <a:r>
              <a:rPr lang="zh-CN" altLang="en-US" dirty="0"/>
              <a:t>原</a:t>
            </a:r>
            <a:r>
              <a:rPr lang="zh-CN" altLang="en-US" dirty="0" smtClean="0"/>
              <a:t>码乘法运算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sz="2000" dirty="0" smtClean="0">
                <a:solidFill>
                  <a:srgbClr val="FF0000"/>
                </a:solidFill>
              </a:rPr>
              <a:t>原码一位乘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0" dirty="0" smtClean="0"/>
              <a:t>5</a:t>
            </a:r>
            <a:r>
              <a:rPr lang="zh-CN" altLang="en-US" sz="2000" b="0" dirty="0" smtClean="0"/>
              <a:t>）</a:t>
            </a:r>
            <a:r>
              <a:rPr lang="en-US" altLang="zh-CN" sz="2000" b="0" dirty="0" smtClean="0"/>
              <a:t>32</a:t>
            </a:r>
            <a:r>
              <a:rPr lang="zh-CN" altLang="en-US" sz="2000" b="0" dirty="0" smtClean="0"/>
              <a:t>位无符号数乘法的逻辑结构图</a:t>
            </a:r>
            <a:endParaRPr lang="zh-CN" altLang="en-US" sz="2000" b="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6" name="Rectangle 80"/>
          <p:cNvSpPr txBox="1">
            <a:spLocks noChangeArrowheads="1"/>
          </p:cNvSpPr>
          <p:nvPr/>
        </p:nvSpPr>
        <p:spPr bwMode="auto">
          <a:xfrm>
            <a:off x="457200" y="1963862"/>
            <a:ext cx="7704856" cy="40324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charset="2"/>
              <a:buChar char="p"/>
              <a:defRPr sz="2200" b="1" kern="1200">
                <a:solidFill>
                  <a:schemeClr val="tx1"/>
                </a:solidFill>
                <a:latin typeface="Comic Sans MS" pitchFamily="2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charset="2"/>
              <a:buChar char="n"/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charset="2"/>
              <a:buChar char="p"/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charset="2"/>
              <a:buChar char="Ø"/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charset="2"/>
              <a:buChar char="Ø"/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zh-CN" altLang="en-US" sz="2000" b="0" dirty="0" smtClean="0">
                <a:solidFill>
                  <a:srgbClr val="3333FF"/>
                </a:solidFill>
              </a:rPr>
              <a:t>被乘数寄存器</a:t>
            </a:r>
            <a:r>
              <a:rPr lang="en-US" altLang="zh-CN" sz="2000" b="0" dirty="0" smtClean="0">
                <a:solidFill>
                  <a:srgbClr val="3333FF"/>
                </a:solidFill>
              </a:rPr>
              <a:t>X</a:t>
            </a:r>
            <a:r>
              <a:rPr lang="zh-CN" altLang="en-US" sz="2000" b="0" dirty="0" smtClean="0">
                <a:solidFill>
                  <a:srgbClr val="3333FF"/>
                </a:solidFill>
              </a:rPr>
              <a:t>：</a:t>
            </a:r>
            <a:r>
              <a:rPr lang="zh-CN" altLang="en-US" sz="2000" b="0" dirty="0" smtClean="0">
                <a:solidFill>
                  <a:srgbClr val="009900"/>
                </a:solidFill>
              </a:rPr>
              <a:t>存放被乘数</a:t>
            </a:r>
            <a:endParaRPr lang="zh-CN" altLang="en-US" sz="2000" b="0" dirty="0" smtClean="0">
              <a:solidFill>
                <a:srgbClr val="009900"/>
              </a:solidFill>
            </a:endParaRPr>
          </a:p>
          <a:p>
            <a:pPr>
              <a:buFont typeface="Wingdings" charset="2"/>
              <a:buChar char="Ø"/>
            </a:pPr>
            <a:r>
              <a:rPr lang="zh-CN" altLang="en-US" sz="2000" b="0" dirty="0" smtClean="0">
                <a:solidFill>
                  <a:srgbClr val="3333FF"/>
                </a:solidFill>
              </a:rPr>
              <a:t>乘积寄存器</a:t>
            </a:r>
            <a:r>
              <a:rPr lang="en-US" altLang="zh-CN" sz="2000" b="0" dirty="0" smtClean="0">
                <a:solidFill>
                  <a:srgbClr val="3333FF"/>
                </a:solidFill>
              </a:rPr>
              <a:t>P</a:t>
            </a:r>
            <a:r>
              <a:rPr lang="zh-CN" altLang="en-US" sz="2000" b="0" dirty="0" smtClean="0">
                <a:solidFill>
                  <a:srgbClr val="3333FF"/>
                </a:solidFill>
              </a:rPr>
              <a:t>：</a:t>
            </a:r>
            <a:r>
              <a:rPr lang="zh-CN" altLang="en-US" sz="2000" b="0" dirty="0" smtClean="0">
                <a:solidFill>
                  <a:srgbClr val="009900"/>
                </a:solidFill>
              </a:rPr>
              <a:t>开始时，置初始部分积</a:t>
            </a:r>
            <a:r>
              <a:rPr lang="en-US" altLang="zh-CN" sz="2000" b="0" dirty="0" smtClean="0">
                <a:solidFill>
                  <a:srgbClr val="009900"/>
                </a:solidFill>
              </a:rPr>
              <a:t>P0 = 0</a:t>
            </a:r>
            <a:r>
              <a:rPr lang="zh-CN" altLang="en-US" sz="2000" b="0" dirty="0" smtClean="0">
                <a:solidFill>
                  <a:srgbClr val="009900"/>
                </a:solidFill>
              </a:rPr>
              <a:t>；结束时，存放的是</a:t>
            </a:r>
            <a:r>
              <a:rPr lang="en-US" altLang="zh-CN" sz="2000" b="0" dirty="0" smtClean="0">
                <a:solidFill>
                  <a:srgbClr val="009900"/>
                </a:solidFill>
              </a:rPr>
              <a:t>64</a:t>
            </a:r>
            <a:r>
              <a:rPr lang="zh-CN" altLang="en-US" sz="2000" b="0" dirty="0" smtClean="0">
                <a:solidFill>
                  <a:srgbClr val="009900"/>
                </a:solidFill>
              </a:rPr>
              <a:t>位乘积的高</a:t>
            </a:r>
            <a:r>
              <a:rPr lang="en-US" altLang="zh-CN" sz="2000" b="0" dirty="0" smtClean="0">
                <a:solidFill>
                  <a:srgbClr val="009900"/>
                </a:solidFill>
              </a:rPr>
              <a:t>32</a:t>
            </a:r>
            <a:r>
              <a:rPr lang="zh-CN" altLang="en-US" sz="2000" b="0" dirty="0" smtClean="0">
                <a:solidFill>
                  <a:srgbClr val="009900"/>
                </a:solidFill>
              </a:rPr>
              <a:t>位</a:t>
            </a:r>
            <a:endParaRPr lang="zh-CN" altLang="en-US" sz="2000" b="0" dirty="0" smtClean="0">
              <a:solidFill>
                <a:srgbClr val="009900"/>
              </a:solidFill>
            </a:endParaRPr>
          </a:p>
          <a:p>
            <a:pPr>
              <a:buFont typeface="Wingdings" charset="2"/>
              <a:buChar char="Ø"/>
            </a:pPr>
            <a:r>
              <a:rPr lang="zh-CN" altLang="en-US" sz="2000" b="0" dirty="0" smtClean="0">
                <a:solidFill>
                  <a:srgbClr val="3333FF"/>
                </a:solidFill>
              </a:rPr>
              <a:t>乘数寄存器</a:t>
            </a:r>
            <a:r>
              <a:rPr lang="en-US" altLang="zh-CN" sz="2000" b="0" dirty="0" smtClean="0">
                <a:solidFill>
                  <a:srgbClr val="3333FF"/>
                </a:solidFill>
              </a:rPr>
              <a:t>Y</a:t>
            </a:r>
            <a:r>
              <a:rPr lang="zh-CN" altLang="en-US" sz="2000" b="0" dirty="0" smtClean="0">
                <a:solidFill>
                  <a:srgbClr val="3333FF"/>
                </a:solidFill>
              </a:rPr>
              <a:t>：</a:t>
            </a:r>
            <a:r>
              <a:rPr lang="zh-CN" altLang="en-US" sz="2000" b="0" dirty="0" smtClean="0">
                <a:solidFill>
                  <a:srgbClr val="009900"/>
                </a:solidFill>
              </a:rPr>
              <a:t>开始时，置乘数；结束时，存放的是</a:t>
            </a:r>
            <a:r>
              <a:rPr lang="en-US" altLang="zh-CN" sz="2000" b="0" dirty="0" smtClean="0">
                <a:solidFill>
                  <a:srgbClr val="009900"/>
                </a:solidFill>
              </a:rPr>
              <a:t>64</a:t>
            </a:r>
            <a:r>
              <a:rPr lang="zh-CN" altLang="en-US" sz="2000" b="0" dirty="0" smtClean="0">
                <a:solidFill>
                  <a:srgbClr val="009900"/>
                </a:solidFill>
              </a:rPr>
              <a:t>位乘积的低</a:t>
            </a:r>
            <a:r>
              <a:rPr lang="en-US" altLang="zh-CN" sz="2000" b="0" dirty="0" smtClean="0">
                <a:solidFill>
                  <a:srgbClr val="009900"/>
                </a:solidFill>
              </a:rPr>
              <a:t>32</a:t>
            </a:r>
            <a:r>
              <a:rPr lang="zh-CN" altLang="en-US" sz="2000" b="0" dirty="0" smtClean="0">
                <a:solidFill>
                  <a:srgbClr val="009900"/>
                </a:solidFill>
              </a:rPr>
              <a:t>位</a:t>
            </a:r>
            <a:endParaRPr lang="zh-CN" altLang="en-US" sz="2000" b="0" dirty="0" smtClean="0">
              <a:solidFill>
                <a:srgbClr val="009900"/>
              </a:solidFill>
            </a:endParaRPr>
          </a:p>
          <a:p>
            <a:pPr>
              <a:buFont typeface="Wingdings" charset="2"/>
              <a:buChar char="Ø"/>
            </a:pPr>
            <a:r>
              <a:rPr lang="zh-CN" altLang="en-US" sz="2000" b="0" dirty="0" smtClean="0">
                <a:solidFill>
                  <a:srgbClr val="3333FF"/>
                </a:solidFill>
              </a:rPr>
              <a:t>进位触发器</a:t>
            </a:r>
            <a:r>
              <a:rPr lang="en-US" altLang="zh-CN" sz="2000" b="0" dirty="0" smtClean="0">
                <a:solidFill>
                  <a:srgbClr val="3333FF"/>
                </a:solidFill>
              </a:rPr>
              <a:t>C</a:t>
            </a:r>
            <a:r>
              <a:rPr lang="zh-CN" altLang="en-US" sz="2000" b="0" dirty="0" smtClean="0">
                <a:solidFill>
                  <a:srgbClr val="3333FF"/>
                </a:solidFill>
              </a:rPr>
              <a:t>：</a:t>
            </a:r>
            <a:r>
              <a:rPr lang="zh-CN" altLang="en-US" sz="2000" b="0" dirty="0" smtClean="0">
                <a:solidFill>
                  <a:srgbClr val="009900"/>
                </a:solidFill>
              </a:rPr>
              <a:t>保存加法器的进位信号</a:t>
            </a:r>
            <a:endParaRPr lang="zh-CN" altLang="en-US" sz="2000" b="0" dirty="0" smtClean="0">
              <a:solidFill>
                <a:srgbClr val="009900"/>
              </a:solidFill>
            </a:endParaRPr>
          </a:p>
          <a:p>
            <a:pPr>
              <a:buFont typeface="Wingdings" charset="2"/>
              <a:buChar char="Ø"/>
            </a:pPr>
            <a:r>
              <a:rPr lang="zh-CN" altLang="en-US" sz="2000" b="0" dirty="0" smtClean="0">
                <a:solidFill>
                  <a:srgbClr val="3333FF"/>
                </a:solidFill>
              </a:rPr>
              <a:t>循环次数计数器</a:t>
            </a:r>
            <a:r>
              <a:rPr lang="en-US" altLang="zh-CN" sz="2000" b="0" dirty="0" smtClean="0">
                <a:solidFill>
                  <a:srgbClr val="3333FF"/>
                </a:solidFill>
              </a:rPr>
              <a:t>Cn</a:t>
            </a:r>
            <a:r>
              <a:rPr lang="zh-CN" altLang="en-US" sz="2000" b="0" dirty="0" smtClean="0">
                <a:solidFill>
                  <a:srgbClr val="3333FF"/>
                </a:solidFill>
              </a:rPr>
              <a:t>：</a:t>
            </a:r>
            <a:r>
              <a:rPr lang="zh-CN" altLang="en-US" sz="2000" b="0" dirty="0" smtClean="0">
                <a:solidFill>
                  <a:srgbClr val="009900"/>
                </a:solidFill>
              </a:rPr>
              <a:t>存放循环次数。初值</a:t>
            </a:r>
            <a:r>
              <a:rPr lang="en-US" altLang="zh-CN" sz="2000" b="0" dirty="0" smtClean="0">
                <a:solidFill>
                  <a:srgbClr val="009900"/>
                </a:solidFill>
              </a:rPr>
              <a:t>32</a:t>
            </a:r>
            <a:r>
              <a:rPr lang="zh-CN" altLang="en-US" sz="2000" b="0" dirty="0" smtClean="0">
                <a:solidFill>
                  <a:srgbClr val="009900"/>
                </a:solidFill>
              </a:rPr>
              <a:t>，每循环一次，</a:t>
            </a:r>
            <a:r>
              <a:rPr lang="en-US" altLang="zh-CN" sz="2000" b="0" dirty="0" smtClean="0">
                <a:solidFill>
                  <a:srgbClr val="009900"/>
                </a:solidFill>
              </a:rPr>
              <a:t>Cn</a:t>
            </a:r>
            <a:r>
              <a:rPr lang="zh-CN" altLang="en-US" sz="2000" b="0" dirty="0" smtClean="0">
                <a:solidFill>
                  <a:srgbClr val="009900"/>
                </a:solidFill>
              </a:rPr>
              <a:t>减</a:t>
            </a:r>
            <a:r>
              <a:rPr lang="en-US" altLang="zh-CN" sz="2000" b="0" dirty="0" smtClean="0">
                <a:solidFill>
                  <a:srgbClr val="009900"/>
                </a:solidFill>
              </a:rPr>
              <a:t>1</a:t>
            </a:r>
            <a:r>
              <a:rPr lang="zh-CN" altLang="en-US" sz="2000" b="0" dirty="0" smtClean="0">
                <a:solidFill>
                  <a:srgbClr val="009900"/>
                </a:solidFill>
              </a:rPr>
              <a:t>，</a:t>
            </a:r>
            <a:r>
              <a:rPr lang="en-US" altLang="zh-CN" sz="2000" b="0" dirty="0" smtClean="0">
                <a:solidFill>
                  <a:srgbClr val="009900"/>
                </a:solidFill>
              </a:rPr>
              <a:t>Cn = 0</a:t>
            </a:r>
            <a:r>
              <a:rPr lang="zh-CN" altLang="en-US" sz="2000" b="0" dirty="0" smtClean="0">
                <a:solidFill>
                  <a:srgbClr val="009900"/>
                </a:solidFill>
              </a:rPr>
              <a:t>时结束</a:t>
            </a:r>
            <a:endParaRPr lang="zh-CN" altLang="en-US" sz="2000" b="0" dirty="0" smtClean="0">
              <a:solidFill>
                <a:srgbClr val="009900"/>
              </a:solidFill>
            </a:endParaRPr>
          </a:p>
          <a:p>
            <a:pPr>
              <a:buFont typeface="Wingdings" charset="2"/>
              <a:buChar char="Ø"/>
            </a:pPr>
            <a:r>
              <a:rPr lang="en-US" altLang="zh-CN" sz="2000" b="0" dirty="0" smtClean="0">
                <a:solidFill>
                  <a:srgbClr val="3333FF"/>
                </a:solidFill>
              </a:rPr>
              <a:t>ALU</a:t>
            </a:r>
            <a:r>
              <a:rPr lang="zh-CN" altLang="en-US" sz="2000" b="0" dirty="0" smtClean="0">
                <a:solidFill>
                  <a:srgbClr val="3333FF"/>
                </a:solidFill>
              </a:rPr>
              <a:t>：</a:t>
            </a:r>
            <a:r>
              <a:rPr lang="zh-CN" altLang="en-US" sz="2000" b="0" dirty="0" smtClean="0">
                <a:solidFill>
                  <a:srgbClr val="009900"/>
                </a:solidFill>
              </a:rPr>
              <a:t>乘法核心部件。在控制逻辑控制下，对乘积寄存器</a:t>
            </a:r>
            <a:r>
              <a:rPr lang="en-US" altLang="zh-CN" sz="2000" b="0" dirty="0" smtClean="0">
                <a:solidFill>
                  <a:srgbClr val="009900"/>
                </a:solidFill>
              </a:rPr>
              <a:t>P</a:t>
            </a:r>
            <a:r>
              <a:rPr lang="zh-CN" altLang="en-US" sz="2000" b="0" dirty="0" smtClean="0">
                <a:solidFill>
                  <a:srgbClr val="009900"/>
                </a:solidFill>
              </a:rPr>
              <a:t>和被乘数寄存器</a:t>
            </a:r>
            <a:r>
              <a:rPr lang="en-US" altLang="zh-CN" sz="2000" b="0" dirty="0" smtClean="0">
                <a:solidFill>
                  <a:srgbClr val="009900"/>
                </a:solidFill>
              </a:rPr>
              <a:t>X</a:t>
            </a:r>
            <a:r>
              <a:rPr lang="zh-CN" altLang="en-US" sz="2000" b="0" dirty="0" smtClean="0">
                <a:solidFill>
                  <a:srgbClr val="009900"/>
                </a:solidFill>
              </a:rPr>
              <a:t>的内容进行“加”运算，在“写使能”控制下运算结果被送回乘积寄存器</a:t>
            </a:r>
            <a:r>
              <a:rPr lang="en-US" altLang="zh-CN" sz="2000" b="0" dirty="0" smtClean="0">
                <a:solidFill>
                  <a:srgbClr val="009900"/>
                </a:solidFill>
              </a:rPr>
              <a:t>P</a:t>
            </a:r>
            <a:r>
              <a:rPr lang="zh-CN" altLang="en-US" sz="2000" b="0" dirty="0" smtClean="0">
                <a:solidFill>
                  <a:srgbClr val="009900"/>
                </a:solidFill>
              </a:rPr>
              <a:t>，进位位存放在</a:t>
            </a:r>
            <a:r>
              <a:rPr lang="en-US" altLang="zh-CN" sz="2000" b="0" dirty="0" smtClean="0">
                <a:solidFill>
                  <a:srgbClr val="009900"/>
                </a:solidFill>
              </a:rPr>
              <a:t>C</a:t>
            </a:r>
            <a:r>
              <a:rPr lang="zh-CN" altLang="en-US" sz="2000" b="0" dirty="0" smtClean="0">
                <a:solidFill>
                  <a:srgbClr val="009900"/>
                </a:solidFill>
              </a:rPr>
              <a:t>中</a:t>
            </a:r>
            <a:endParaRPr lang="zh-CN" altLang="en-US" sz="2000" b="0" dirty="0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8" y="24466"/>
            <a:ext cx="8229600" cy="774720"/>
          </a:xfrm>
        </p:spPr>
        <p:txBody>
          <a:bodyPr/>
          <a:lstStyle/>
          <a:p>
            <a:r>
              <a:rPr lang="en-US" altLang="zh-CN" dirty="0" smtClean="0">
                <a:latin typeface="Comic Sans MS" pitchFamily="2" charset="0"/>
              </a:rPr>
              <a:t>3.3 </a:t>
            </a:r>
            <a:r>
              <a:rPr lang="zh-CN" altLang="en-US" dirty="0" smtClean="0">
                <a:latin typeface="Comic Sans MS" pitchFamily="2" charset="0"/>
              </a:rPr>
              <a:t>定点运算</a:t>
            </a:r>
            <a:endParaRPr lang="zh-CN" altLang="en-US" dirty="0">
              <a:latin typeface="Comic Sans MS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328" y="743419"/>
            <a:ext cx="3100211" cy="136786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3.3.2 </a:t>
            </a:r>
            <a:r>
              <a:rPr lang="zh-CN" altLang="en-US" dirty="0"/>
              <a:t>原</a:t>
            </a:r>
            <a:r>
              <a:rPr lang="zh-CN" altLang="en-US" dirty="0" smtClean="0"/>
              <a:t>码乘法运算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sz="2000" dirty="0" smtClean="0">
                <a:solidFill>
                  <a:srgbClr val="FF0000"/>
                </a:solidFill>
              </a:rPr>
              <a:t>原码一位乘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0" dirty="0" smtClean="0"/>
              <a:t>6</a:t>
            </a:r>
            <a:r>
              <a:rPr lang="zh-CN" altLang="en-US" sz="2000" b="0" dirty="0" smtClean="0"/>
              <a:t>）</a:t>
            </a:r>
            <a:r>
              <a:rPr lang="zh-CN" altLang="en-US" sz="2000" b="0" dirty="0"/>
              <a:t>举例</a:t>
            </a:r>
            <a:endParaRPr lang="zh-CN" altLang="en-US" sz="2000" b="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61184" y="6358952"/>
            <a:ext cx="3392016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2796132" y="6211839"/>
            <a:ext cx="273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omic Sans MS" pitchFamily="2" charset="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2513979" y="1018725"/>
            <a:ext cx="2084884" cy="40011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 b="0" dirty="0" smtClean="0">
                <a:solidFill>
                  <a:srgbClr val="FF0066"/>
                </a:solidFill>
                <a:latin typeface="Comic Sans MS" pitchFamily="2" charset="0"/>
                <a:ea typeface="微软雅黑" pitchFamily="34" charset="-122"/>
              </a:rPr>
              <a:t>进位</a:t>
            </a:r>
            <a:r>
              <a:rPr lang="en-US" altLang="zh-CN" sz="2000" b="0" dirty="0" smtClean="0">
                <a:solidFill>
                  <a:srgbClr val="FF0066"/>
                </a:solidFill>
                <a:latin typeface="Comic Sans MS" pitchFamily="2" charset="0"/>
                <a:ea typeface="微软雅黑" pitchFamily="34" charset="-122"/>
              </a:rPr>
              <a:t>C</a:t>
            </a:r>
            <a:r>
              <a:rPr lang="en-US" altLang="zh-CN" sz="2000" b="0" dirty="0">
                <a:solidFill>
                  <a:srgbClr val="FF0066"/>
                </a:solidFill>
                <a:latin typeface="Comic Sans MS" pitchFamily="2" charset="0"/>
                <a:ea typeface="微软雅黑" pitchFamily="34" charset="-122"/>
              </a:rPr>
              <a:t>.</a:t>
            </a:r>
            <a:r>
              <a:rPr lang="zh-CN" altLang="en-US" sz="2000" b="0" dirty="0" smtClean="0">
                <a:solidFill>
                  <a:srgbClr val="FF0066"/>
                </a:solidFill>
                <a:latin typeface="Comic Sans MS" pitchFamily="2" charset="0"/>
                <a:ea typeface="微软雅黑" pitchFamily="34" charset="-122"/>
              </a:rPr>
              <a:t>部分积</a:t>
            </a:r>
            <a:r>
              <a:rPr lang="en-US" altLang="zh-CN" sz="2000" b="0" dirty="0" smtClean="0">
                <a:solidFill>
                  <a:srgbClr val="FF0066"/>
                </a:solidFill>
                <a:latin typeface="Comic Sans MS" pitchFamily="2" charset="0"/>
                <a:ea typeface="微软雅黑" pitchFamily="34" charset="-122"/>
              </a:rPr>
              <a:t>P</a:t>
            </a:r>
            <a:endParaRPr lang="en-US" altLang="zh-CN" sz="2000" b="0" dirty="0">
              <a:solidFill>
                <a:srgbClr val="FF0066"/>
              </a:solidFill>
              <a:latin typeface="Comic Sans MS" pitchFamily="2" charset="0"/>
              <a:ea typeface="微软雅黑" pitchFamily="34" charset="-122"/>
            </a:endParaRP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4715296" y="1009530"/>
            <a:ext cx="1008832" cy="40011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solidFill>
                  <a:srgbClr val="FF0066"/>
                </a:solidFill>
                <a:latin typeface="Comic Sans MS" pitchFamily="2" charset="0"/>
                <a:ea typeface="微软雅黑" pitchFamily="34" charset="-122"/>
              </a:rPr>
              <a:t> </a:t>
            </a:r>
            <a:r>
              <a:rPr lang="zh-CN" altLang="en-US" sz="2000" b="0" dirty="0" smtClean="0">
                <a:solidFill>
                  <a:srgbClr val="FF0066"/>
                </a:solidFill>
                <a:latin typeface="Comic Sans MS" pitchFamily="2" charset="0"/>
                <a:ea typeface="微软雅黑" pitchFamily="34" charset="-122"/>
              </a:rPr>
              <a:t>乘数</a:t>
            </a:r>
            <a:r>
              <a:rPr lang="en-US" altLang="zh-CN" sz="2000" b="0" dirty="0" smtClean="0">
                <a:solidFill>
                  <a:srgbClr val="FF0066"/>
                </a:solidFill>
                <a:latin typeface="Comic Sans MS" pitchFamily="2" charset="0"/>
                <a:ea typeface="微软雅黑" pitchFamily="34" charset="-122"/>
              </a:rPr>
              <a:t>Y</a:t>
            </a:r>
            <a:endParaRPr lang="en-US" altLang="zh-CN" sz="2000" b="0" dirty="0">
              <a:solidFill>
                <a:srgbClr val="FF0066"/>
              </a:solidFill>
              <a:latin typeface="Comic Sans MS" pitchFamily="2" charset="0"/>
              <a:ea typeface="微软雅黑" pitchFamily="34" charset="-122"/>
            </a:endParaRPr>
          </a:p>
        </p:txBody>
      </p:sp>
      <p:grpSp>
        <p:nvGrpSpPr>
          <p:cNvPr id="31" name="Group 15"/>
          <p:cNvGrpSpPr/>
          <p:nvPr/>
        </p:nvGrpSpPr>
        <p:grpSpPr bwMode="auto">
          <a:xfrm>
            <a:off x="3038896" y="1466732"/>
            <a:ext cx="3276600" cy="400050"/>
            <a:chOff x="432" y="1152"/>
            <a:chExt cx="2064" cy="252"/>
          </a:xfrm>
        </p:grpSpPr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432" y="1152"/>
              <a:ext cx="96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 smtClean="0">
                  <a:solidFill>
                    <a:schemeClr val="accent2"/>
                  </a:solidFill>
                  <a:latin typeface="Comic Sans MS" pitchFamily="2" charset="0"/>
                  <a:ea typeface="微软雅黑" pitchFamily="34" charset="-122"/>
                </a:rPr>
                <a:t>0.0000</a:t>
              </a:r>
              <a:endParaRPr lang="en-US" altLang="zh-CN" sz="2000" b="0" dirty="0">
                <a:solidFill>
                  <a:schemeClr val="accent2"/>
                </a:solidFill>
                <a:latin typeface="Comic Sans MS" pitchFamily="2" charset="0"/>
                <a:ea typeface="微软雅黑" pitchFamily="34" charset="-122"/>
              </a:endParaRPr>
            </a:p>
          </p:txBody>
        </p:sp>
        <p:sp>
          <p:nvSpPr>
            <p:cNvPr id="33" name="Rectangle 13"/>
            <p:cNvSpPr>
              <a:spLocks noChangeArrowheads="1"/>
            </p:cNvSpPr>
            <p:nvPr/>
          </p:nvSpPr>
          <p:spPr bwMode="auto">
            <a:xfrm>
              <a:off x="1536" y="1152"/>
              <a:ext cx="96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FF0066"/>
                  </a:solidFill>
                  <a:latin typeface="Comic Sans MS" pitchFamily="2" charset="0"/>
                  <a:ea typeface="微软雅黑" pitchFamily="34" charset="-122"/>
                </a:rPr>
                <a:t>1011</a:t>
              </a:r>
              <a:endParaRPr lang="en-US" altLang="zh-CN" sz="2000" b="0" dirty="0">
                <a:solidFill>
                  <a:srgbClr val="FF0066"/>
                </a:solidFill>
                <a:latin typeface="Comic Sans MS" pitchFamily="2" charset="0"/>
                <a:ea typeface="微软雅黑" pitchFamily="34" charset="-122"/>
              </a:endParaRPr>
            </a:p>
          </p:txBody>
        </p:sp>
      </p:grp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5940152" y="1049217"/>
            <a:ext cx="2509168" cy="40011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solidFill>
                  <a:srgbClr val="FF0066"/>
                </a:solidFill>
                <a:latin typeface="Comic Sans MS" pitchFamily="2" charset="0"/>
                <a:ea typeface="微软雅黑" pitchFamily="34" charset="-122"/>
              </a:rPr>
              <a:t> </a:t>
            </a:r>
            <a:r>
              <a:rPr lang="zh-CN" altLang="en-US" sz="2000" b="0" dirty="0" smtClean="0">
                <a:solidFill>
                  <a:srgbClr val="FF0066"/>
                </a:solidFill>
                <a:latin typeface="Comic Sans MS" pitchFamily="2" charset="0"/>
                <a:ea typeface="微软雅黑" pitchFamily="34" charset="-122"/>
              </a:rPr>
              <a:t>被乘数</a:t>
            </a:r>
            <a:r>
              <a:rPr lang="en-US" altLang="zh-CN" sz="2000" b="0" dirty="0" smtClean="0">
                <a:solidFill>
                  <a:srgbClr val="FF0066"/>
                </a:solidFill>
                <a:latin typeface="Comic Sans MS" pitchFamily="2" charset="0"/>
                <a:ea typeface="微软雅黑" pitchFamily="34" charset="-122"/>
              </a:rPr>
              <a:t>X    1101</a:t>
            </a:r>
            <a:endParaRPr lang="en-US" altLang="zh-CN" sz="2000" b="0" dirty="0">
              <a:solidFill>
                <a:srgbClr val="FF0066"/>
              </a:solidFill>
              <a:latin typeface="Comic Sans MS" pitchFamily="2" charset="0"/>
              <a:ea typeface="微软雅黑" pitchFamily="34" charset="-122"/>
            </a:endParaRPr>
          </a:p>
        </p:txBody>
      </p:sp>
      <p:grpSp>
        <p:nvGrpSpPr>
          <p:cNvPr id="35" name="Group 17"/>
          <p:cNvGrpSpPr/>
          <p:nvPr/>
        </p:nvGrpSpPr>
        <p:grpSpPr bwMode="auto">
          <a:xfrm>
            <a:off x="2581696" y="1895355"/>
            <a:ext cx="3276600" cy="428625"/>
            <a:chOff x="144" y="1470"/>
            <a:chExt cx="2064" cy="270"/>
          </a:xfrm>
        </p:grpSpPr>
        <p:sp>
          <p:nvSpPr>
            <p:cNvPr id="36" name="Rectangle 9"/>
            <p:cNvSpPr>
              <a:spLocks noChangeArrowheads="1"/>
            </p:cNvSpPr>
            <p:nvPr/>
          </p:nvSpPr>
          <p:spPr bwMode="auto">
            <a:xfrm>
              <a:off x="144" y="1488"/>
              <a:ext cx="19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accent2"/>
                  </a:solidFill>
                  <a:latin typeface="Comic Sans MS" pitchFamily="2" charset="0"/>
                  <a:ea typeface="微软雅黑" pitchFamily="34" charset="-122"/>
                </a:rPr>
                <a:t>+</a:t>
              </a:r>
              <a:endParaRPr lang="en-US" altLang="zh-CN" sz="2000" b="0">
                <a:solidFill>
                  <a:schemeClr val="accent2"/>
                </a:solidFill>
                <a:latin typeface="Comic Sans MS" pitchFamily="2" charset="0"/>
                <a:ea typeface="微软雅黑" pitchFamily="34" charset="-122"/>
              </a:endParaRP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>
              <a:off x="240" y="1683"/>
              <a:ext cx="1968" cy="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Comic Sans MS" pitchFamily="2" charset="0"/>
              </a:endParaRPr>
            </a:p>
          </p:txBody>
        </p:sp>
        <p:sp>
          <p:nvSpPr>
            <p:cNvPr id="38" name="Rectangle 16"/>
            <p:cNvSpPr>
              <a:spLocks noChangeArrowheads="1"/>
            </p:cNvSpPr>
            <p:nvPr/>
          </p:nvSpPr>
          <p:spPr bwMode="auto">
            <a:xfrm>
              <a:off x="432" y="1470"/>
              <a:ext cx="57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 smtClean="0">
                  <a:solidFill>
                    <a:schemeClr val="accent2"/>
                  </a:solidFill>
                  <a:latin typeface="Comic Sans MS" pitchFamily="2" charset="0"/>
                  <a:ea typeface="微软雅黑" pitchFamily="34" charset="-122"/>
                </a:rPr>
                <a:t>0.1101</a:t>
              </a:r>
              <a:endParaRPr lang="en-US" altLang="zh-CN" sz="2000" b="0" dirty="0">
                <a:solidFill>
                  <a:schemeClr val="accent2"/>
                </a:solidFill>
                <a:latin typeface="Comic Sans MS" pitchFamily="2" charset="0"/>
                <a:ea typeface="微软雅黑" pitchFamily="34" charset="-122"/>
              </a:endParaRPr>
            </a:p>
          </p:txBody>
        </p:sp>
      </p:grpSp>
      <p:grpSp>
        <p:nvGrpSpPr>
          <p:cNvPr id="39" name="Group 18"/>
          <p:cNvGrpSpPr/>
          <p:nvPr/>
        </p:nvGrpSpPr>
        <p:grpSpPr bwMode="auto">
          <a:xfrm>
            <a:off x="3038896" y="2161112"/>
            <a:ext cx="3276600" cy="400050"/>
            <a:chOff x="432" y="1152"/>
            <a:chExt cx="2064" cy="252"/>
          </a:xfrm>
        </p:grpSpPr>
        <p:sp>
          <p:nvSpPr>
            <p:cNvPr id="40" name="Rectangle 19"/>
            <p:cNvSpPr>
              <a:spLocks noChangeArrowheads="1"/>
            </p:cNvSpPr>
            <p:nvPr/>
          </p:nvSpPr>
          <p:spPr bwMode="auto">
            <a:xfrm>
              <a:off x="432" y="1152"/>
              <a:ext cx="96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 smtClean="0">
                  <a:solidFill>
                    <a:schemeClr val="accent2"/>
                  </a:solidFill>
                  <a:latin typeface="Comic Sans MS" pitchFamily="2" charset="0"/>
                  <a:ea typeface="微软雅黑" pitchFamily="34" charset="-122"/>
                </a:rPr>
                <a:t>0.1101</a:t>
              </a:r>
              <a:endParaRPr lang="en-US" altLang="zh-CN" sz="2000" b="0" dirty="0">
                <a:solidFill>
                  <a:schemeClr val="accent2"/>
                </a:solidFill>
                <a:latin typeface="Comic Sans MS" pitchFamily="2" charset="0"/>
                <a:ea typeface="微软雅黑" pitchFamily="34" charset="-122"/>
              </a:endParaRPr>
            </a:p>
          </p:txBody>
        </p:sp>
        <p:sp>
          <p:nvSpPr>
            <p:cNvPr id="41" name="Rectangle 20"/>
            <p:cNvSpPr>
              <a:spLocks noChangeArrowheads="1"/>
            </p:cNvSpPr>
            <p:nvPr/>
          </p:nvSpPr>
          <p:spPr bwMode="auto">
            <a:xfrm>
              <a:off x="1536" y="1152"/>
              <a:ext cx="96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rgbClr val="FF0066"/>
                  </a:solidFill>
                  <a:latin typeface="Comic Sans MS" pitchFamily="2" charset="0"/>
                  <a:ea typeface="微软雅黑" pitchFamily="34" charset="-122"/>
                </a:rPr>
                <a:t>1011</a:t>
              </a:r>
              <a:endParaRPr lang="en-US" altLang="zh-CN" sz="2000" b="0">
                <a:solidFill>
                  <a:srgbClr val="FF0066"/>
                </a:solidFill>
                <a:latin typeface="Comic Sans MS" pitchFamily="2" charset="0"/>
                <a:ea typeface="微软雅黑" pitchFamily="34" charset="-122"/>
              </a:endParaRPr>
            </a:p>
          </p:txBody>
        </p:sp>
      </p:grpSp>
      <p:grpSp>
        <p:nvGrpSpPr>
          <p:cNvPr id="42" name="Group 38"/>
          <p:cNvGrpSpPr/>
          <p:nvPr/>
        </p:nvGrpSpPr>
        <p:grpSpPr bwMode="auto">
          <a:xfrm>
            <a:off x="3038896" y="2465913"/>
            <a:ext cx="3276600" cy="476250"/>
            <a:chOff x="432" y="1920"/>
            <a:chExt cx="2064" cy="300"/>
          </a:xfrm>
        </p:grpSpPr>
        <p:grpSp>
          <p:nvGrpSpPr>
            <p:cNvPr id="43" name="Group 21"/>
            <p:cNvGrpSpPr/>
            <p:nvPr/>
          </p:nvGrpSpPr>
          <p:grpSpPr bwMode="auto">
            <a:xfrm>
              <a:off x="432" y="1968"/>
              <a:ext cx="2064" cy="252"/>
              <a:chOff x="432" y="1152"/>
              <a:chExt cx="2064" cy="252"/>
            </a:xfrm>
          </p:grpSpPr>
          <p:sp>
            <p:nvSpPr>
              <p:cNvPr id="45" name="Rectangle 22"/>
              <p:cNvSpPr>
                <a:spLocks noChangeArrowheads="1"/>
              </p:cNvSpPr>
              <p:nvPr/>
            </p:nvSpPr>
            <p:spPr bwMode="auto">
              <a:xfrm>
                <a:off x="432" y="1152"/>
                <a:ext cx="96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 smtClean="0">
                    <a:solidFill>
                      <a:schemeClr val="accent2"/>
                    </a:solidFill>
                    <a:latin typeface="Comic Sans MS" pitchFamily="2" charset="0"/>
                    <a:ea typeface="微软雅黑" pitchFamily="34" charset="-122"/>
                  </a:rPr>
                  <a:t>0.0110</a:t>
                </a:r>
                <a:endParaRPr lang="en-US" altLang="zh-CN" sz="2000" b="0" dirty="0">
                  <a:solidFill>
                    <a:schemeClr val="accent2"/>
                  </a:solidFill>
                  <a:latin typeface="Comic Sans MS" pitchFamily="2" charset="0"/>
                  <a:ea typeface="微软雅黑" pitchFamily="34" charset="-122"/>
                </a:endParaRPr>
              </a:p>
            </p:txBody>
          </p:sp>
          <p:sp>
            <p:nvSpPr>
              <p:cNvPr id="47" name="Rectangle 23"/>
              <p:cNvSpPr>
                <a:spLocks noChangeArrowheads="1"/>
              </p:cNvSpPr>
              <p:nvPr/>
            </p:nvSpPr>
            <p:spPr bwMode="auto">
              <a:xfrm>
                <a:off x="1536" y="1152"/>
                <a:ext cx="96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solidFill>
                      <a:schemeClr val="accent2"/>
                    </a:solidFill>
                    <a:latin typeface="Comic Sans MS" pitchFamily="2" charset="0"/>
                    <a:ea typeface="微软雅黑" pitchFamily="34" charset="-122"/>
                  </a:rPr>
                  <a:t>1</a:t>
                </a:r>
                <a:r>
                  <a:rPr lang="en-US" altLang="zh-CN" sz="2000" b="0" dirty="0">
                    <a:solidFill>
                      <a:srgbClr val="FF0066"/>
                    </a:solidFill>
                    <a:latin typeface="Comic Sans MS" pitchFamily="2" charset="0"/>
                    <a:ea typeface="微软雅黑" pitchFamily="34" charset="-122"/>
                  </a:rPr>
                  <a:t>101</a:t>
                </a:r>
                <a:endParaRPr lang="en-US" altLang="zh-CN" sz="2000" b="0" dirty="0">
                  <a:solidFill>
                    <a:srgbClr val="FF0066"/>
                  </a:solidFill>
                  <a:latin typeface="Comic Sans MS" pitchFamily="2" charset="0"/>
                  <a:ea typeface="微软雅黑" pitchFamily="34" charset="-122"/>
                </a:endParaRPr>
              </a:p>
            </p:txBody>
          </p:sp>
        </p:grpSp>
        <p:sp>
          <p:nvSpPr>
            <p:cNvPr id="44" name="Line 24"/>
            <p:cNvSpPr>
              <a:spLocks noChangeShapeType="1"/>
            </p:cNvSpPr>
            <p:nvPr/>
          </p:nvSpPr>
          <p:spPr bwMode="auto">
            <a:xfrm>
              <a:off x="2208" y="1920"/>
              <a:ext cx="240" cy="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Comic Sans MS" pitchFamily="2" charset="0"/>
              </a:endParaRPr>
            </a:p>
          </p:txBody>
        </p:sp>
      </p:grpSp>
      <p:grpSp>
        <p:nvGrpSpPr>
          <p:cNvPr id="48" name="Group 25"/>
          <p:cNvGrpSpPr/>
          <p:nvPr/>
        </p:nvGrpSpPr>
        <p:grpSpPr bwMode="auto">
          <a:xfrm>
            <a:off x="2581696" y="2881192"/>
            <a:ext cx="3276600" cy="561975"/>
            <a:chOff x="144" y="1470"/>
            <a:chExt cx="2064" cy="354"/>
          </a:xfrm>
        </p:grpSpPr>
        <p:sp>
          <p:nvSpPr>
            <p:cNvPr id="49" name="Rectangle 26"/>
            <p:cNvSpPr>
              <a:spLocks noChangeArrowheads="1"/>
            </p:cNvSpPr>
            <p:nvPr/>
          </p:nvSpPr>
          <p:spPr bwMode="auto">
            <a:xfrm>
              <a:off x="144" y="1488"/>
              <a:ext cx="19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accent2"/>
                  </a:solidFill>
                  <a:latin typeface="Comic Sans MS" pitchFamily="2" charset="0"/>
                  <a:ea typeface="微软雅黑" pitchFamily="34" charset="-122"/>
                </a:rPr>
                <a:t>+</a:t>
              </a:r>
              <a:endParaRPr lang="en-US" altLang="zh-CN" sz="2000" b="0">
                <a:solidFill>
                  <a:schemeClr val="accent2"/>
                </a:solidFill>
                <a:latin typeface="Comic Sans MS" pitchFamily="2" charset="0"/>
                <a:ea typeface="微软雅黑" pitchFamily="34" charset="-122"/>
              </a:endParaRPr>
            </a:p>
          </p:txBody>
        </p:sp>
        <p:sp>
          <p:nvSpPr>
            <p:cNvPr id="50" name="Line 27"/>
            <p:cNvSpPr>
              <a:spLocks noChangeShapeType="1"/>
            </p:cNvSpPr>
            <p:nvPr/>
          </p:nvSpPr>
          <p:spPr bwMode="auto">
            <a:xfrm>
              <a:off x="240" y="1824"/>
              <a:ext cx="1968" cy="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Comic Sans MS" pitchFamily="2" charset="0"/>
              </a:endParaRPr>
            </a:p>
          </p:txBody>
        </p:sp>
        <p:sp>
          <p:nvSpPr>
            <p:cNvPr id="51" name="Rectangle 28"/>
            <p:cNvSpPr>
              <a:spLocks noChangeArrowheads="1"/>
            </p:cNvSpPr>
            <p:nvPr/>
          </p:nvSpPr>
          <p:spPr bwMode="auto">
            <a:xfrm>
              <a:off x="432" y="1470"/>
              <a:ext cx="57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 smtClean="0">
                  <a:solidFill>
                    <a:schemeClr val="accent2"/>
                  </a:solidFill>
                  <a:latin typeface="Comic Sans MS" pitchFamily="2" charset="0"/>
                  <a:ea typeface="微软雅黑" pitchFamily="34" charset="-122"/>
                </a:rPr>
                <a:t>0.1101</a:t>
              </a:r>
              <a:endParaRPr lang="en-US" altLang="zh-CN" sz="2000" b="0" dirty="0">
                <a:solidFill>
                  <a:schemeClr val="accent2"/>
                </a:solidFill>
                <a:latin typeface="Comic Sans MS" pitchFamily="2" charset="0"/>
                <a:ea typeface="微软雅黑" pitchFamily="34" charset="-122"/>
              </a:endParaRPr>
            </a:p>
          </p:txBody>
        </p:sp>
      </p:grpSp>
      <p:grpSp>
        <p:nvGrpSpPr>
          <p:cNvPr id="52" name="Group 29"/>
          <p:cNvGrpSpPr/>
          <p:nvPr/>
        </p:nvGrpSpPr>
        <p:grpSpPr bwMode="auto">
          <a:xfrm>
            <a:off x="3038896" y="3366969"/>
            <a:ext cx="3276600" cy="400050"/>
            <a:chOff x="432" y="1152"/>
            <a:chExt cx="2064" cy="252"/>
          </a:xfrm>
        </p:grpSpPr>
        <p:sp>
          <p:nvSpPr>
            <p:cNvPr id="53" name="Rectangle 30"/>
            <p:cNvSpPr>
              <a:spLocks noChangeArrowheads="1"/>
            </p:cNvSpPr>
            <p:nvPr/>
          </p:nvSpPr>
          <p:spPr bwMode="auto">
            <a:xfrm>
              <a:off x="432" y="1152"/>
              <a:ext cx="96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 smtClean="0">
                  <a:solidFill>
                    <a:schemeClr val="accent2"/>
                  </a:solidFill>
                  <a:latin typeface="Comic Sans MS" pitchFamily="2" charset="0"/>
                  <a:ea typeface="微软雅黑" pitchFamily="34" charset="-122"/>
                </a:rPr>
                <a:t>1.0011</a:t>
              </a:r>
              <a:endParaRPr lang="en-US" altLang="zh-CN" sz="2000" b="0" dirty="0">
                <a:solidFill>
                  <a:schemeClr val="accent2"/>
                </a:solidFill>
                <a:latin typeface="Comic Sans MS" pitchFamily="2" charset="0"/>
                <a:ea typeface="微软雅黑" pitchFamily="34" charset="-122"/>
              </a:endParaRPr>
            </a:p>
          </p:txBody>
        </p:sp>
        <p:sp>
          <p:nvSpPr>
            <p:cNvPr id="54" name="Rectangle 31"/>
            <p:cNvSpPr>
              <a:spLocks noChangeArrowheads="1"/>
            </p:cNvSpPr>
            <p:nvPr/>
          </p:nvSpPr>
          <p:spPr bwMode="auto">
            <a:xfrm>
              <a:off x="1536" y="1152"/>
              <a:ext cx="96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accent2"/>
                  </a:solidFill>
                  <a:latin typeface="Comic Sans MS" pitchFamily="2" charset="0"/>
                  <a:ea typeface="微软雅黑" pitchFamily="34" charset="-122"/>
                </a:rPr>
                <a:t>1</a:t>
              </a:r>
              <a:r>
                <a:rPr lang="en-US" altLang="zh-CN" sz="2000" b="0">
                  <a:solidFill>
                    <a:srgbClr val="FF0066"/>
                  </a:solidFill>
                  <a:latin typeface="Comic Sans MS" pitchFamily="2" charset="0"/>
                  <a:ea typeface="微软雅黑" pitchFamily="34" charset="-122"/>
                </a:rPr>
                <a:t>101</a:t>
              </a:r>
              <a:endParaRPr lang="en-US" altLang="zh-CN" sz="2000" b="0">
                <a:solidFill>
                  <a:srgbClr val="FF0066"/>
                </a:solidFill>
                <a:latin typeface="Comic Sans MS" pitchFamily="2" charset="0"/>
                <a:ea typeface="微软雅黑" pitchFamily="34" charset="-122"/>
              </a:endParaRPr>
            </a:p>
          </p:txBody>
        </p:sp>
      </p:grpSp>
      <p:grpSp>
        <p:nvGrpSpPr>
          <p:cNvPr id="55" name="Group 39"/>
          <p:cNvGrpSpPr/>
          <p:nvPr/>
        </p:nvGrpSpPr>
        <p:grpSpPr bwMode="auto">
          <a:xfrm>
            <a:off x="3038896" y="3671770"/>
            <a:ext cx="3276600" cy="476250"/>
            <a:chOff x="432" y="1920"/>
            <a:chExt cx="2064" cy="300"/>
          </a:xfrm>
        </p:grpSpPr>
        <p:grpSp>
          <p:nvGrpSpPr>
            <p:cNvPr id="56" name="Group 40"/>
            <p:cNvGrpSpPr/>
            <p:nvPr/>
          </p:nvGrpSpPr>
          <p:grpSpPr bwMode="auto">
            <a:xfrm>
              <a:off x="432" y="1968"/>
              <a:ext cx="2064" cy="252"/>
              <a:chOff x="432" y="1152"/>
              <a:chExt cx="2064" cy="252"/>
            </a:xfrm>
          </p:grpSpPr>
          <p:sp>
            <p:nvSpPr>
              <p:cNvPr id="58" name="Rectangle 41"/>
              <p:cNvSpPr>
                <a:spLocks noChangeArrowheads="1"/>
              </p:cNvSpPr>
              <p:nvPr/>
            </p:nvSpPr>
            <p:spPr bwMode="auto">
              <a:xfrm>
                <a:off x="432" y="1152"/>
                <a:ext cx="96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 smtClean="0">
                    <a:solidFill>
                      <a:schemeClr val="accent2"/>
                    </a:solidFill>
                    <a:latin typeface="Comic Sans MS" pitchFamily="2" charset="0"/>
                    <a:ea typeface="微软雅黑" pitchFamily="34" charset="-122"/>
                  </a:rPr>
                  <a:t>0.1001</a:t>
                </a:r>
                <a:endParaRPr lang="en-US" altLang="zh-CN" sz="2000" b="0" dirty="0">
                  <a:solidFill>
                    <a:schemeClr val="accent2"/>
                  </a:solidFill>
                  <a:latin typeface="Comic Sans MS" pitchFamily="2" charset="0"/>
                  <a:ea typeface="微软雅黑" pitchFamily="34" charset="-122"/>
                </a:endParaRPr>
              </a:p>
            </p:txBody>
          </p:sp>
          <p:sp>
            <p:nvSpPr>
              <p:cNvPr id="59" name="Rectangle 42"/>
              <p:cNvSpPr>
                <a:spLocks noChangeArrowheads="1"/>
              </p:cNvSpPr>
              <p:nvPr/>
            </p:nvSpPr>
            <p:spPr bwMode="auto">
              <a:xfrm>
                <a:off x="1536" y="1152"/>
                <a:ext cx="96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solidFill>
                      <a:schemeClr val="accent2"/>
                    </a:solidFill>
                    <a:latin typeface="Comic Sans MS" pitchFamily="2" charset="0"/>
                    <a:ea typeface="微软雅黑" pitchFamily="34" charset="-122"/>
                  </a:rPr>
                  <a:t>11</a:t>
                </a:r>
                <a:r>
                  <a:rPr lang="en-US" altLang="zh-CN" sz="2000" b="0">
                    <a:solidFill>
                      <a:srgbClr val="FF0066"/>
                    </a:solidFill>
                    <a:latin typeface="Comic Sans MS" pitchFamily="2" charset="0"/>
                    <a:ea typeface="微软雅黑" pitchFamily="34" charset="-122"/>
                  </a:rPr>
                  <a:t>10</a:t>
                </a:r>
                <a:endParaRPr lang="en-US" altLang="zh-CN" sz="2000" b="0">
                  <a:solidFill>
                    <a:srgbClr val="FF0066"/>
                  </a:solidFill>
                  <a:latin typeface="Comic Sans MS" pitchFamily="2" charset="0"/>
                  <a:ea typeface="微软雅黑" pitchFamily="34" charset="-122"/>
                </a:endParaRPr>
              </a:p>
            </p:txBody>
          </p:sp>
        </p:grpSp>
        <p:sp>
          <p:nvSpPr>
            <p:cNvPr id="57" name="Line 43"/>
            <p:cNvSpPr>
              <a:spLocks noChangeShapeType="1"/>
            </p:cNvSpPr>
            <p:nvPr/>
          </p:nvSpPr>
          <p:spPr bwMode="auto">
            <a:xfrm>
              <a:off x="2208" y="1920"/>
              <a:ext cx="240" cy="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Comic Sans MS" pitchFamily="2" charset="0"/>
              </a:endParaRPr>
            </a:p>
          </p:txBody>
        </p:sp>
      </p:grpSp>
      <p:grpSp>
        <p:nvGrpSpPr>
          <p:cNvPr id="60" name="Group 44"/>
          <p:cNvGrpSpPr/>
          <p:nvPr/>
        </p:nvGrpSpPr>
        <p:grpSpPr bwMode="auto">
          <a:xfrm>
            <a:off x="2581696" y="4033320"/>
            <a:ext cx="3276600" cy="561975"/>
            <a:chOff x="144" y="1470"/>
            <a:chExt cx="2064" cy="354"/>
          </a:xfrm>
        </p:grpSpPr>
        <p:sp>
          <p:nvSpPr>
            <p:cNvPr id="61" name="Rectangle 45"/>
            <p:cNvSpPr>
              <a:spLocks noChangeArrowheads="1"/>
            </p:cNvSpPr>
            <p:nvPr/>
          </p:nvSpPr>
          <p:spPr bwMode="auto">
            <a:xfrm>
              <a:off x="144" y="1488"/>
              <a:ext cx="19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accent2"/>
                  </a:solidFill>
                  <a:latin typeface="Comic Sans MS" pitchFamily="2" charset="0"/>
                  <a:ea typeface="微软雅黑" pitchFamily="34" charset="-122"/>
                </a:rPr>
                <a:t>+</a:t>
              </a:r>
              <a:endParaRPr lang="en-US" altLang="zh-CN" sz="2000" b="0">
                <a:solidFill>
                  <a:schemeClr val="accent2"/>
                </a:solidFill>
                <a:latin typeface="Comic Sans MS" pitchFamily="2" charset="0"/>
                <a:ea typeface="微软雅黑" pitchFamily="34" charset="-122"/>
              </a:endParaRPr>
            </a:p>
          </p:txBody>
        </p:sp>
        <p:sp>
          <p:nvSpPr>
            <p:cNvPr id="62" name="Line 46"/>
            <p:cNvSpPr>
              <a:spLocks noChangeShapeType="1"/>
            </p:cNvSpPr>
            <p:nvPr/>
          </p:nvSpPr>
          <p:spPr bwMode="auto">
            <a:xfrm>
              <a:off x="240" y="1824"/>
              <a:ext cx="1968" cy="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Comic Sans MS" pitchFamily="2" charset="0"/>
              </a:endParaRPr>
            </a:p>
          </p:txBody>
        </p:sp>
        <p:sp>
          <p:nvSpPr>
            <p:cNvPr id="63" name="Rectangle 47"/>
            <p:cNvSpPr>
              <a:spLocks noChangeArrowheads="1"/>
            </p:cNvSpPr>
            <p:nvPr/>
          </p:nvSpPr>
          <p:spPr bwMode="auto">
            <a:xfrm>
              <a:off x="432" y="1470"/>
              <a:ext cx="65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 smtClean="0">
                  <a:solidFill>
                    <a:schemeClr val="accent2"/>
                  </a:solidFill>
                  <a:latin typeface="Comic Sans MS" pitchFamily="2" charset="0"/>
                  <a:ea typeface="微软雅黑" pitchFamily="34" charset="-122"/>
                </a:rPr>
                <a:t>0.0000</a:t>
              </a:r>
              <a:endParaRPr lang="en-US" altLang="zh-CN" sz="2000" b="0" dirty="0">
                <a:solidFill>
                  <a:schemeClr val="accent2"/>
                </a:solidFill>
                <a:latin typeface="Comic Sans MS" pitchFamily="2" charset="0"/>
                <a:ea typeface="微软雅黑" pitchFamily="34" charset="-122"/>
              </a:endParaRPr>
            </a:p>
          </p:txBody>
        </p:sp>
      </p:grpSp>
      <p:grpSp>
        <p:nvGrpSpPr>
          <p:cNvPr id="64" name="Group 48"/>
          <p:cNvGrpSpPr/>
          <p:nvPr/>
        </p:nvGrpSpPr>
        <p:grpSpPr bwMode="auto">
          <a:xfrm>
            <a:off x="3038896" y="4519097"/>
            <a:ext cx="3276600" cy="400050"/>
            <a:chOff x="432" y="1152"/>
            <a:chExt cx="2064" cy="252"/>
          </a:xfrm>
        </p:grpSpPr>
        <p:sp>
          <p:nvSpPr>
            <p:cNvPr id="65" name="Rectangle 49"/>
            <p:cNvSpPr>
              <a:spLocks noChangeArrowheads="1"/>
            </p:cNvSpPr>
            <p:nvPr/>
          </p:nvSpPr>
          <p:spPr bwMode="auto">
            <a:xfrm>
              <a:off x="432" y="1152"/>
              <a:ext cx="96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 smtClean="0">
                  <a:solidFill>
                    <a:schemeClr val="accent2"/>
                  </a:solidFill>
                  <a:latin typeface="Comic Sans MS" pitchFamily="2" charset="0"/>
                  <a:ea typeface="微软雅黑" pitchFamily="34" charset="-122"/>
                </a:rPr>
                <a:t>0.1001</a:t>
              </a:r>
              <a:endParaRPr lang="en-US" altLang="zh-CN" sz="2000" b="0" dirty="0">
                <a:solidFill>
                  <a:schemeClr val="accent2"/>
                </a:solidFill>
                <a:latin typeface="Comic Sans MS" pitchFamily="2" charset="0"/>
                <a:ea typeface="微软雅黑" pitchFamily="34" charset="-122"/>
              </a:endParaRPr>
            </a:p>
          </p:txBody>
        </p:sp>
        <p:sp>
          <p:nvSpPr>
            <p:cNvPr id="66" name="Rectangle 50"/>
            <p:cNvSpPr>
              <a:spLocks noChangeArrowheads="1"/>
            </p:cNvSpPr>
            <p:nvPr/>
          </p:nvSpPr>
          <p:spPr bwMode="auto">
            <a:xfrm>
              <a:off x="1536" y="1152"/>
              <a:ext cx="96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accent2"/>
                  </a:solidFill>
                  <a:latin typeface="Comic Sans MS" pitchFamily="2" charset="0"/>
                  <a:ea typeface="微软雅黑" pitchFamily="34" charset="-122"/>
                </a:rPr>
                <a:t>11</a:t>
              </a:r>
              <a:r>
                <a:rPr lang="en-US" altLang="zh-CN" sz="2000" b="0">
                  <a:solidFill>
                    <a:srgbClr val="FF0066"/>
                  </a:solidFill>
                  <a:latin typeface="Comic Sans MS" pitchFamily="2" charset="0"/>
                  <a:ea typeface="微软雅黑" pitchFamily="34" charset="-122"/>
                </a:rPr>
                <a:t>10</a:t>
              </a:r>
              <a:endParaRPr lang="en-US" altLang="zh-CN" sz="2000" b="0">
                <a:solidFill>
                  <a:srgbClr val="FF0066"/>
                </a:solidFill>
                <a:latin typeface="Comic Sans MS" pitchFamily="2" charset="0"/>
                <a:ea typeface="微软雅黑" pitchFamily="34" charset="-122"/>
              </a:endParaRPr>
            </a:p>
          </p:txBody>
        </p:sp>
      </p:grpSp>
      <p:grpSp>
        <p:nvGrpSpPr>
          <p:cNvPr id="67" name="Group 51"/>
          <p:cNvGrpSpPr/>
          <p:nvPr/>
        </p:nvGrpSpPr>
        <p:grpSpPr bwMode="auto">
          <a:xfrm>
            <a:off x="3038896" y="4823898"/>
            <a:ext cx="3276600" cy="476250"/>
            <a:chOff x="432" y="1920"/>
            <a:chExt cx="2064" cy="300"/>
          </a:xfrm>
        </p:grpSpPr>
        <p:grpSp>
          <p:nvGrpSpPr>
            <p:cNvPr id="68" name="Group 52"/>
            <p:cNvGrpSpPr/>
            <p:nvPr/>
          </p:nvGrpSpPr>
          <p:grpSpPr bwMode="auto">
            <a:xfrm>
              <a:off x="432" y="1968"/>
              <a:ext cx="2064" cy="252"/>
              <a:chOff x="432" y="1152"/>
              <a:chExt cx="2064" cy="252"/>
            </a:xfrm>
          </p:grpSpPr>
          <p:sp>
            <p:nvSpPr>
              <p:cNvPr id="70" name="Rectangle 53"/>
              <p:cNvSpPr>
                <a:spLocks noChangeArrowheads="1"/>
              </p:cNvSpPr>
              <p:nvPr/>
            </p:nvSpPr>
            <p:spPr bwMode="auto">
              <a:xfrm>
                <a:off x="432" y="1152"/>
                <a:ext cx="96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 smtClean="0">
                    <a:solidFill>
                      <a:schemeClr val="accent2"/>
                    </a:solidFill>
                    <a:latin typeface="Comic Sans MS" pitchFamily="2" charset="0"/>
                    <a:ea typeface="微软雅黑" pitchFamily="34" charset="-122"/>
                  </a:rPr>
                  <a:t>0.0100</a:t>
                </a:r>
                <a:endParaRPr lang="en-US" altLang="zh-CN" sz="2000" b="0" dirty="0">
                  <a:solidFill>
                    <a:schemeClr val="accent2"/>
                  </a:solidFill>
                  <a:latin typeface="Comic Sans MS" pitchFamily="2" charset="0"/>
                  <a:ea typeface="微软雅黑" pitchFamily="34" charset="-122"/>
                </a:endParaRPr>
              </a:p>
            </p:txBody>
          </p:sp>
          <p:sp>
            <p:nvSpPr>
              <p:cNvPr id="71" name="Rectangle 54"/>
              <p:cNvSpPr>
                <a:spLocks noChangeArrowheads="1"/>
              </p:cNvSpPr>
              <p:nvPr/>
            </p:nvSpPr>
            <p:spPr bwMode="auto">
              <a:xfrm>
                <a:off x="1536" y="1152"/>
                <a:ext cx="96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solidFill>
                      <a:schemeClr val="accent2"/>
                    </a:solidFill>
                    <a:latin typeface="Comic Sans MS" pitchFamily="2" charset="0"/>
                    <a:ea typeface="微软雅黑" pitchFamily="34" charset="-122"/>
                  </a:rPr>
                  <a:t>111</a:t>
                </a:r>
                <a:r>
                  <a:rPr lang="en-US" altLang="zh-CN" sz="2000" b="0">
                    <a:solidFill>
                      <a:srgbClr val="FF0066"/>
                    </a:solidFill>
                    <a:latin typeface="Comic Sans MS" pitchFamily="2" charset="0"/>
                    <a:ea typeface="微软雅黑" pitchFamily="34" charset="-122"/>
                  </a:rPr>
                  <a:t>1</a:t>
                </a:r>
                <a:endParaRPr lang="en-US" altLang="zh-CN" sz="2000" b="0">
                  <a:solidFill>
                    <a:srgbClr val="FF0066"/>
                  </a:solidFill>
                  <a:latin typeface="Comic Sans MS" pitchFamily="2" charset="0"/>
                  <a:ea typeface="微软雅黑" pitchFamily="34" charset="-122"/>
                </a:endParaRPr>
              </a:p>
            </p:txBody>
          </p:sp>
        </p:grpSp>
        <p:sp>
          <p:nvSpPr>
            <p:cNvPr id="69" name="Line 55"/>
            <p:cNvSpPr>
              <a:spLocks noChangeShapeType="1"/>
            </p:cNvSpPr>
            <p:nvPr/>
          </p:nvSpPr>
          <p:spPr bwMode="auto">
            <a:xfrm>
              <a:off x="2208" y="1920"/>
              <a:ext cx="240" cy="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Comic Sans MS" pitchFamily="2" charset="0"/>
              </a:endParaRPr>
            </a:p>
          </p:txBody>
        </p:sp>
      </p:grpSp>
      <p:grpSp>
        <p:nvGrpSpPr>
          <p:cNvPr id="72" name="Group 56"/>
          <p:cNvGrpSpPr/>
          <p:nvPr/>
        </p:nvGrpSpPr>
        <p:grpSpPr bwMode="auto">
          <a:xfrm>
            <a:off x="2581696" y="5157192"/>
            <a:ext cx="3276600" cy="428625"/>
            <a:chOff x="144" y="1470"/>
            <a:chExt cx="2064" cy="270"/>
          </a:xfrm>
        </p:grpSpPr>
        <p:sp>
          <p:nvSpPr>
            <p:cNvPr id="73" name="Rectangle 57"/>
            <p:cNvSpPr>
              <a:spLocks noChangeArrowheads="1"/>
            </p:cNvSpPr>
            <p:nvPr/>
          </p:nvSpPr>
          <p:spPr bwMode="auto">
            <a:xfrm>
              <a:off x="144" y="1488"/>
              <a:ext cx="19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chemeClr val="accent2"/>
                  </a:solidFill>
                  <a:latin typeface="Comic Sans MS" pitchFamily="2" charset="0"/>
                  <a:ea typeface="微软雅黑" pitchFamily="34" charset="-122"/>
                </a:rPr>
                <a:t>+</a:t>
              </a:r>
              <a:endParaRPr lang="en-US" altLang="zh-CN" sz="2000" b="0" dirty="0">
                <a:solidFill>
                  <a:schemeClr val="accent2"/>
                </a:solidFill>
                <a:latin typeface="Comic Sans MS" pitchFamily="2" charset="0"/>
                <a:ea typeface="微软雅黑" pitchFamily="34" charset="-122"/>
              </a:endParaRPr>
            </a:p>
          </p:txBody>
        </p:sp>
        <p:sp>
          <p:nvSpPr>
            <p:cNvPr id="74" name="Line 58"/>
            <p:cNvSpPr>
              <a:spLocks noChangeShapeType="1"/>
            </p:cNvSpPr>
            <p:nvPr/>
          </p:nvSpPr>
          <p:spPr bwMode="auto">
            <a:xfrm>
              <a:off x="240" y="1688"/>
              <a:ext cx="1968" cy="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Comic Sans MS" pitchFamily="2" charset="0"/>
              </a:endParaRPr>
            </a:p>
          </p:txBody>
        </p:sp>
        <p:sp>
          <p:nvSpPr>
            <p:cNvPr id="75" name="Rectangle 59"/>
            <p:cNvSpPr>
              <a:spLocks noChangeArrowheads="1"/>
            </p:cNvSpPr>
            <p:nvPr/>
          </p:nvSpPr>
          <p:spPr bwMode="auto">
            <a:xfrm>
              <a:off x="432" y="1470"/>
              <a:ext cx="57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 smtClean="0">
                  <a:solidFill>
                    <a:schemeClr val="accent2"/>
                  </a:solidFill>
                  <a:latin typeface="Comic Sans MS" pitchFamily="2" charset="0"/>
                  <a:ea typeface="微软雅黑" pitchFamily="34" charset="-122"/>
                </a:rPr>
                <a:t>0.1101</a:t>
              </a:r>
              <a:endParaRPr lang="en-US" altLang="zh-CN" sz="2000" b="0" dirty="0">
                <a:solidFill>
                  <a:schemeClr val="accent2"/>
                </a:solidFill>
                <a:latin typeface="Comic Sans MS" pitchFamily="2" charset="0"/>
                <a:ea typeface="微软雅黑" pitchFamily="34" charset="-122"/>
              </a:endParaRPr>
            </a:p>
          </p:txBody>
        </p:sp>
      </p:grpSp>
      <p:grpSp>
        <p:nvGrpSpPr>
          <p:cNvPr id="76" name="Group 60"/>
          <p:cNvGrpSpPr/>
          <p:nvPr/>
        </p:nvGrpSpPr>
        <p:grpSpPr bwMode="auto">
          <a:xfrm>
            <a:off x="3042064" y="5444678"/>
            <a:ext cx="3276600" cy="400050"/>
            <a:chOff x="432" y="1152"/>
            <a:chExt cx="2064" cy="252"/>
          </a:xfrm>
        </p:grpSpPr>
        <p:sp>
          <p:nvSpPr>
            <p:cNvPr id="77" name="Rectangle 61"/>
            <p:cNvSpPr>
              <a:spLocks noChangeArrowheads="1"/>
            </p:cNvSpPr>
            <p:nvPr/>
          </p:nvSpPr>
          <p:spPr bwMode="auto">
            <a:xfrm>
              <a:off x="432" y="1152"/>
              <a:ext cx="96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 smtClean="0">
                  <a:solidFill>
                    <a:schemeClr val="accent2"/>
                  </a:solidFill>
                  <a:latin typeface="Comic Sans MS" pitchFamily="2" charset="0"/>
                  <a:ea typeface="微软雅黑" pitchFamily="34" charset="-122"/>
                </a:rPr>
                <a:t>1.0001</a:t>
              </a:r>
              <a:endParaRPr lang="en-US" altLang="zh-CN" sz="2000" b="0" dirty="0">
                <a:solidFill>
                  <a:schemeClr val="accent2"/>
                </a:solidFill>
                <a:latin typeface="Comic Sans MS" pitchFamily="2" charset="0"/>
                <a:ea typeface="微软雅黑" pitchFamily="34" charset="-122"/>
              </a:endParaRPr>
            </a:p>
          </p:txBody>
        </p:sp>
        <p:sp>
          <p:nvSpPr>
            <p:cNvPr id="78" name="Rectangle 62"/>
            <p:cNvSpPr>
              <a:spLocks noChangeArrowheads="1"/>
            </p:cNvSpPr>
            <p:nvPr/>
          </p:nvSpPr>
          <p:spPr bwMode="auto">
            <a:xfrm>
              <a:off x="1536" y="1152"/>
              <a:ext cx="96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accent2"/>
                  </a:solidFill>
                  <a:latin typeface="Comic Sans MS" pitchFamily="2" charset="0"/>
                  <a:ea typeface="微软雅黑" pitchFamily="34" charset="-122"/>
                </a:rPr>
                <a:t>111</a:t>
              </a:r>
              <a:r>
                <a:rPr lang="en-US" altLang="zh-CN" sz="2000" b="0">
                  <a:solidFill>
                    <a:srgbClr val="FF0066"/>
                  </a:solidFill>
                  <a:latin typeface="Comic Sans MS" pitchFamily="2" charset="0"/>
                  <a:ea typeface="微软雅黑" pitchFamily="34" charset="-122"/>
                </a:rPr>
                <a:t>1</a:t>
              </a:r>
              <a:endParaRPr lang="en-US" altLang="zh-CN" sz="2000" b="0">
                <a:solidFill>
                  <a:srgbClr val="FF0066"/>
                </a:solidFill>
                <a:latin typeface="Comic Sans MS" pitchFamily="2" charset="0"/>
                <a:ea typeface="微软雅黑" pitchFamily="34" charset="-122"/>
              </a:endParaRPr>
            </a:p>
          </p:txBody>
        </p:sp>
      </p:grpSp>
      <p:grpSp>
        <p:nvGrpSpPr>
          <p:cNvPr id="79" name="Group 70"/>
          <p:cNvGrpSpPr/>
          <p:nvPr/>
        </p:nvGrpSpPr>
        <p:grpSpPr bwMode="auto">
          <a:xfrm>
            <a:off x="3026692" y="5689624"/>
            <a:ext cx="3316288" cy="547688"/>
            <a:chOff x="401" y="1875"/>
            <a:chExt cx="2089" cy="345"/>
          </a:xfrm>
        </p:grpSpPr>
        <p:grpSp>
          <p:nvGrpSpPr>
            <p:cNvPr id="80" name="Group 71"/>
            <p:cNvGrpSpPr/>
            <p:nvPr/>
          </p:nvGrpSpPr>
          <p:grpSpPr bwMode="auto">
            <a:xfrm>
              <a:off x="401" y="1968"/>
              <a:ext cx="2089" cy="252"/>
              <a:chOff x="401" y="1152"/>
              <a:chExt cx="2089" cy="252"/>
            </a:xfrm>
          </p:grpSpPr>
          <p:sp>
            <p:nvSpPr>
              <p:cNvPr id="82" name="Rectangle 72"/>
              <p:cNvSpPr>
                <a:spLocks noChangeArrowheads="1"/>
              </p:cNvSpPr>
              <p:nvPr/>
            </p:nvSpPr>
            <p:spPr bwMode="auto">
              <a:xfrm>
                <a:off x="401" y="1152"/>
                <a:ext cx="96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 smtClean="0">
                    <a:solidFill>
                      <a:srgbClr val="FF00FF"/>
                    </a:solidFill>
                    <a:latin typeface="Comic Sans MS" pitchFamily="2" charset="0"/>
                    <a:ea typeface="微软雅黑" pitchFamily="34" charset="-122"/>
                  </a:rPr>
                  <a:t>0.1000</a:t>
                </a:r>
                <a:endParaRPr lang="en-US" altLang="zh-CN" sz="2000" b="0" dirty="0">
                  <a:solidFill>
                    <a:srgbClr val="FF00FF"/>
                  </a:solidFill>
                  <a:latin typeface="Comic Sans MS" pitchFamily="2" charset="0"/>
                  <a:ea typeface="微软雅黑" pitchFamily="34" charset="-122"/>
                </a:endParaRPr>
              </a:p>
            </p:txBody>
          </p:sp>
          <p:sp>
            <p:nvSpPr>
              <p:cNvPr id="83" name="Rectangle 73"/>
              <p:cNvSpPr>
                <a:spLocks noChangeArrowheads="1"/>
              </p:cNvSpPr>
              <p:nvPr/>
            </p:nvSpPr>
            <p:spPr bwMode="auto">
              <a:xfrm>
                <a:off x="1530" y="1152"/>
                <a:ext cx="96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solidFill>
                      <a:srgbClr val="FF00FF"/>
                    </a:solidFill>
                    <a:latin typeface="Comic Sans MS" pitchFamily="2" charset="0"/>
                    <a:ea typeface="微软雅黑" pitchFamily="34" charset="-122"/>
                  </a:rPr>
                  <a:t>1111</a:t>
                </a:r>
                <a:endParaRPr lang="en-US" altLang="zh-CN" sz="2000" b="0" dirty="0">
                  <a:solidFill>
                    <a:srgbClr val="FF00FF"/>
                  </a:solidFill>
                  <a:latin typeface="Comic Sans MS" pitchFamily="2" charset="0"/>
                  <a:ea typeface="微软雅黑" pitchFamily="34" charset="-122"/>
                </a:endParaRPr>
              </a:p>
            </p:txBody>
          </p:sp>
        </p:grpSp>
        <p:sp>
          <p:nvSpPr>
            <p:cNvPr id="81" name="Line 74"/>
            <p:cNvSpPr>
              <a:spLocks noChangeShapeType="1"/>
            </p:cNvSpPr>
            <p:nvPr/>
          </p:nvSpPr>
          <p:spPr bwMode="auto">
            <a:xfrm>
              <a:off x="2208" y="1875"/>
              <a:ext cx="240" cy="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Comic Sans MS" pitchFamily="2" charset="0"/>
              </a:endParaRPr>
            </a:p>
          </p:txBody>
        </p:sp>
      </p:grpSp>
      <p:sp>
        <p:nvSpPr>
          <p:cNvPr id="84" name="Text Box 81"/>
          <p:cNvSpPr txBox="1">
            <a:spLocks noChangeArrowheads="1"/>
          </p:cNvSpPr>
          <p:nvPr/>
        </p:nvSpPr>
        <p:spPr bwMode="auto">
          <a:xfrm>
            <a:off x="6188503" y="3936206"/>
            <a:ext cx="290768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结果</a:t>
            </a:r>
            <a:r>
              <a:rPr lang="zh-CN" altLang="en-US" sz="2000" dirty="0" smtClean="0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P——</a:t>
            </a:r>
            <a:r>
              <a:rPr lang="zh-CN" altLang="en-US" sz="2000" dirty="0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积的高位</a:t>
            </a:r>
            <a:endParaRPr lang="zh-CN" altLang="en-US" sz="2000" dirty="0">
              <a:solidFill>
                <a:srgbClr val="0000FF"/>
              </a:solidFill>
              <a:latin typeface="Comic Sans MS" pitchFamily="2" charset="0"/>
              <a:ea typeface="微软雅黑" pitchFamily="34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      </a:t>
            </a:r>
            <a:r>
              <a:rPr lang="zh-CN" altLang="en-US" sz="2000" dirty="0" smtClean="0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Y——</a:t>
            </a:r>
            <a:r>
              <a:rPr lang="zh-CN" altLang="en-US" sz="2000" dirty="0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积的低位</a:t>
            </a:r>
            <a:endParaRPr lang="zh-CN" altLang="en-US" sz="2000" dirty="0">
              <a:solidFill>
                <a:srgbClr val="0000FF"/>
              </a:solidFill>
              <a:latin typeface="Comic Sans MS" pitchFamily="2" charset="0"/>
              <a:ea typeface="微软雅黑" pitchFamily="34" charset="-122"/>
            </a:endParaRPr>
          </a:p>
        </p:txBody>
      </p:sp>
      <p:sp>
        <p:nvSpPr>
          <p:cNvPr id="85" name="Text Box 89"/>
          <p:cNvSpPr txBox="1">
            <a:spLocks noChangeArrowheads="1"/>
          </p:cNvSpPr>
          <p:nvPr/>
        </p:nvSpPr>
        <p:spPr bwMode="auto">
          <a:xfrm>
            <a:off x="6084168" y="2709712"/>
            <a:ext cx="27061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 smtClean="0">
                <a:solidFill>
                  <a:schemeClr val="accent2"/>
                </a:solidFill>
                <a:latin typeface="Comic Sans MS" pitchFamily="2" charset="0"/>
                <a:ea typeface="微软雅黑" pitchFamily="34" charset="-122"/>
              </a:rPr>
              <a:t>[</a:t>
            </a:r>
            <a:r>
              <a:rPr lang="en-US" altLang="zh-CN" sz="2000" b="0" dirty="0" err="1" smtClean="0">
                <a:solidFill>
                  <a:schemeClr val="accent2"/>
                </a:solidFill>
                <a:latin typeface="Comic Sans MS" pitchFamily="2" charset="0"/>
                <a:ea typeface="微软雅黑" pitchFamily="34" charset="-122"/>
              </a:rPr>
              <a:t>x</a:t>
            </a:r>
            <a:r>
              <a:rPr lang="en-US" altLang="zh-CN" sz="2000" b="0" dirty="0" err="1" smtClean="0">
                <a:solidFill>
                  <a:schemeClr val="accent2"/>
                </a:solidFill>
                <a:latin typeface="Comic Sans MS" pitchFamily="2" charset="0"/>
                <a:ea typeface="微软雅黑" pitchFamily="34" charset="-122"/>
                <a:cs typeface="Times New Roman" pitchFamily="18" charset="0"/>
              </a:rPr>
              <a:t>×y</a:t>
            </a:r>
            <a:r>
              <a:rPr lang="en-US" altLang="zh-CN" sz="2000" b="0" dirty="0">
                <a:solidFill>
                  <a:schemeClr val="accent2"/>
                </a:solidFill>
                <a:latin typeface="Comic Sans MS" pitchFamily="2" charset="0"/>
                <a:ea typeface="微软雅黑" pitchFamily="34" charset="-122"/>
              </a:rPr>
              <a:t>]</a:t>
            </a:r>
            <a:r>
              <a:rPr lang="zh-CN" altLang="en-US" sz="2000" b="0" baseline="-25000" dirty="0">
                <a:solidFill>
                  <a:schemeClr val="accent2"/>
                </a:solidFill>
                <a:latin typeface="Comic Sans MS" pitchFamily="2" charset="0"/>
                <a:ea typeface="微软雅黑" pitchFamily="34" charset="-122"/>
              </a:rPr>
              <a:t>原</a:t>
            </a:r>
            <a:r>
              <a:rPr lang="zh-CN" altLang="en-US" sz="2000" b="0" dirty="0">
                <a:solidFill>
                  <a:schemeClr val="accent2"/>
                </a:solidFill>
                <a:latin typeface="Comic Sans MS" pitchFamily="2" charset="0"/>
                <a:ea typeface="微软雅黑" pitchFamily="34" charset="-122"/>
              </a:rPr>
              <a:t>＝</a:t>
            </a:r>
            <a:r>
              <a:rPr lang="en-US" altLang="zh-CN" sz="2000" b="0" dirty="0">
                <a:solidFill>
                  <a:srgbClr val="FF0066"/>
                </a:solidFill>
                <a:latin typeface="Comic Sans MS" pitchFamily="2" charset="0"/>
                <a:ea typeface="微软雅黑" pitchFamily="34" charset="-122"/>
              </a:rPr>
              <a:t>1</a:t>
            </a:r>
            <a:r>
              <a:rPr lang="en-US" altLang="zh-CN" sz="2000" b="0" dirty="0">
                <a:solidFill>
                  <a:schemeClr val="accent2"/>
                </a:solidFill>
                <a:latin typeface="Comic Sans MS" pitchFamily="2" charset="0"/>
                <a:ea typeface="微软雅黑" pitchFamily="34" charset="-122"/>
              </a:rPr>
              <a:t>.10001111</a:t>
            </a:r>
            <a:endParaRPr lang="en-US" altLang="zh-CN" sz="2000" b="0" dirty="0">
              <a:solidFill>
                <a:schemeClr val="accent2"/>
              </a:solidFill>
              <a:latin typeface="Comic Sans MS" pitchFamily="2" charset="0"/>
              <a:ea typeface="微软雅黑" pitchFamily="34" charset="-122"/>
            </a:endParaRPr>
          </a:p>
        </p:txBody>
      </p:sp>
      <p:sp>
        <p:nvSpPr>
          <p:cNvPr id="86" name="Text Box 90"/>
          <p:cNvSpPr txBox="1">
            <a:spLocks noChangeArrowheads="1"/>
          </p:cNvSpPr>
          <p:nvPr/>
        </p:nvSpPr>
        <p:spPr bwMode="auto">
          <a:xfrm>
            <a:off x="6156176" y="3048228"/>
            <a:ext cx="27382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 err="1" smtClean="0">
                <a:latin typeface="Comic Sans MS" pitchFamily="2" charset="0"/>
                <a:ea typeface="微软雅黑" pitchFamily="34" charset="-122"/>
              </a:rPr>
              <a:t>x</a:t>
            </a:r>
            <a:r>
              <a:rPr lang="en-US" altLang="zh-CN" sz="2000" b="0" dirty="0" err="1" smtClean="0">
                <a:latin typeface="Comic Sans MS" pitchFamily="2" charset="0"/>
                <a:ea typeface="微软雅黑" pitchFamily="34" charset="-122"/>
                <a:cs typeface="Times New Roman" pitchFamily="18" charset="0"/>
              </a:rPr>
              <a:t>×y</a:t>
            </a:r>
            <a:r>
              <a:rPr lang="zh-CN" altLang="en-US" sz="2000" b="0" dirty="0">
                <a:latin typeface="Comic Sans MS" pitchFamily="2" charset="0"/>
                <a:ea typeface="微软雅黑" pitchFamily="34" charset="-122"/>
              </a:rPr>
              <a:t>＝－</a:t>
            </a:r>
            <a:r>
              <a:rPr lang="en-US" altLang="zh-CN" sz="2000" b="0" dirty="0">
                <a:latin typeface="Comic Sans MS" pitchFamily="2" charset="0"/>
                <a:ea typeface="微软雅黑" pitchFamily="34" charset="-122"/>
              </a:rPr>
              <a:t>0.10001111</a:t>
            </a:r>
            <a:endParaRPr lang="en-US" altLang="zh-CN" sz="2000" b="0" dirty="0">
              <a:latin typeface="Comic Sans MS" pitchFamily="2" charset="0"/>
              <a:ea typeface="微软雅黑" pitchFamily="34" charset="-122"/>
            </a:endParaRPr>
          </a:p>
        </p:txBody>
      </p:sp>
      <p:sp>
        <p:nvSpPr>
          <p:cNvPr id="87" name="Text Box 7"/>
          <p:cNvSpPr txBox="1">
            <a:spLocks noChangeArrowheads="1"/>
          </p:cNvSpPr>
          <p:nvPr/>
        </p:nvSpPr>
        <p:spPr bwMode="auto">
          <a:xfrm>
            <a:off x="250746" y="1986846"/>
            <a:ext cx="2379270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ct val="25000"/>
              </a:spcBef>
            </a:pPr>
            <a:r>
              <a:rPr lang="zh-CN" altLang="en-US" sz="2000" dirty="0">
                <a:latin typeface="Comic Sans MS" pitchFamily="2" charset="0"/>
                <a:ea typeface="微软雅黑" pitchFamily="34" charset="-122"/>
              </a:rPr>
              <a:t>已知 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</a:rPr>
              <a:t>[X]</a:t>
            </a:r>
            <a:r>
              <a:rPr lang="zh-CN" altLang="en-US" sz="2000" baseline="-25000" dirty="0">
                <a:latin typeface="Comic Sans MS" pitchFamily="2" charset="0"/>
                <a:ea typeface="微软雅黑" pitchFamily="34" charset="-122"/>
              </a:rPr>
              <a:t>原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</a:rPr>
              <a:t>=1.1101</a:t>
            </a:r>
            <a:r>
              <a:rPr lang="zh-CN" altLang="en-US" sz="2000" dirty="0">
                <a:latin typeface="Comic Sans MS" pitchFamily="2" charset="0"/>
                <a:ea typeface="微软雅黑" pitchFamily="34" charset="-122"/>
              </a:rPr>
              <a:t>，  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[Y]</a:t>
            </a:r>
            <a:r>
              <a:rPr lang="zh-CN" altLang="en-US" sz="2000" baseline="-25000" dirty="0">
                <a:latin typeface="Comic Sans MS" pitchFamily="2" charset="0"/>
                <a:ea typeface="微软雅黑" pitchFamily="34" charset="-122"/>
              </a:rPr>
              <a:t>原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= 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</a:rPr>
              <a:t>0.1011</a:t>
            </a:r>
            <a:r>
              <a:rPr lang="zh-CN" altLang="en-US" sz="2000" dirty="0">
                <a:latin typeface="Comic Sans MS" pitchFamily="2" charset="0"/>
                <a:ea typeface="微软雅黑" pitchFamily="34" charset="-122"/>
              </a:rPr>
              <a:t>，用原</a:t>
            </a:r>
            <a:r>
              <a:rPr lang="zh-CN" altLang="en-US" sz="2000" dirty="0" smtClean="0">
                <a:latin typeface="Comic Sans MS" pitchFamily="2" charset="0"/>
                <a:ea typeface="微软雅黑" pitchFamily="34" charset="-122"/>
              </a:rPr>
              <a:t>码一位</a:t>
            </a:r>
            <a:r>
              <a:rPr lang="zh-CN" altLang="en-US" sz="2000" dirty="0">
                <a:latin typeface="Comic Sans MS" pitchFamily="2" charset="0"/>
                <a:ea typeface="微软雅黑" pitchFamily="34" charset="-122"/>
              </a:rPr>
              <a:t>乘法计算</a:t>
            </a:r>
            <a:r>
              <a:rPr lang="en-US" altLang="zh-CN" sz="2000" dirty="0" smtClean="0">
                <a:latin typeface="Comic Sans MS" pitchFamily="2" charset="0"/>
                <a:ea typeface="微软雅黑" pitchFamily="34" charset="-122"/>
              </a:rPr>
              <a:t>[X×Y</a:t>
            </a:r>
            <a:r>
              <a:rPr lang="en-US" altLang="zh-CN" sz="2000" dirty="0">
                <a:latin typeface="Comic Sans MS" pitchFamily="2" charset="0"/>
                <a:ea typeface="微软雅黑" pitchFamily="34" charset="-122"/>
              </a:rPr>
              <a:t>]</a:t>
            </a:r>
            <a:r>
              <a:rPr lang="zh-CN" altLang="en-US" sz="2000" baseline="-25000" dirty="0">
                <a:latin typeface="Comic Sans MS" pitchFamily="2" charset="0"/>
                <a:ea typeface="微软雅黑" pitchFamily="34" charset="-122"/>
              </a:rPr>
              <a:t>原</a:t>
            </a:r>
            <a:endParaRPr lang="zh-CN" altLang="en-US" sz="2000" baseline="-25000" dirty="0">
              <a:latin typeface="Comic Sans MS" pitchFamily="2" charset="0"/>
              <a:ea typeface="微软雅黑" pitchFamily="34" charset="-122"/>
            </a:endParaRPr>
          </a:p>
          <a:p>
            <a:pPr>
              <a:lnSpc>
                <a:spcPct val="115000"/>
              </a:lnSpc>
              <a:spcBef>
                <a:spcPct val="250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</a:rPr>
              <a:t>解： 先采用无符号数乘法计算</a:t>
            </a:r>
            <a:r>
              <a:rPr lang="en-US" altLang="zh-CN" sz="2000" dirty="0" smtClean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</a:rPr>
              <a:t>1101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</a:rPr>
              <a:t>× </a:t>
            </a:r>
            <a:r>
              <a:rPr lang="en-US" altLang="zh-CN" sz="2000" dirty="0" smtClean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</a:rPr>
              <a:t>1011</a:t>
            </a:r>
            <a:r>
              <a:rPr lang="zh-CN" altLang="en-US" sz="2000" dirty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</a:rPr>
              <a:t>的乘积，原</a:t>
            </a:r>
            <a:r>
              <a:rPr lang="zh-CN" altLang="en-US" sz="2000" dirty="0" smtClean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</a:rPr>
              <a:t>码一位</a:t>
            </a:r>
            <a:r>
              <a:rPr lang="zh-CN" altLang="en-US" sz="2000" dirty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</a:rPr>
              <a:t>乘法过程</a:t>
            </a:r>
            <a:r>
              <a:rPr lang="zh-CN" altLang="en-US" sz="2000" dirty="0" smtClean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</a:rPr>
              <a:t>如右所示：</a:t>
            </a:r>
            <a:endParaRPr lang="zh-CN" altLang="en-US" sz="2000" dirty="0">
              <a:solidFill>
                <a:srgbClr val="FF0000"/>
              </a:solidFill>
              <a:latin typeface="Comic Sans MS" pitchFamily="2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utoUpdateAnimBg="0"/>
      <p:bldP spid="85" grpId="0" autoUpdateAnimBg="0"/>
      <p:bldP spid="86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70450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定点运算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780130"/>
            <a:ext cx="8516982" cy="5706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3.3.3 </a:t>
            </a:r>
            <a:r>
              <a:rPr lang="zh-CN" altLang="en-US" dirty="0"/>
              <a:t>补</a:t>
            </a:r>
            <a:r>
              <a:rPr lang="zh-CN" altLang="en-US" dirty="0" smtClean="0"/>
              <a:t>码乘法运算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sz="2000" dirty="0">
                <a:solidFill>
                  <a:srgbClr val="FF0000"/>
                </a:solidFill>
              </a:rPr>
              <a:t>补</a:t>
            </a:r>
            <a:r>
              <a:rPr lang="zh-CN" altLang="en-US" sz="2000" dirty="0" smtClean="0">
                <a:solidFill>
                  <a:srgbClr val="FF0000"/>
                </a:solidFill>
              </a:rPr>
              <a:t>码一位乘（布斯（</a:t>
            </a:r>
            <a:r>
              <a:rPr lang="en-US" altLang="zh-CN" sz="2000" dirty="0">
                <a:solidFill>
                  <a:srgbClr val="FF0000"/>
                </a:solidFill>
              </a:rPr>
              <a:t>Booth</a:t>
            </a:r>
            <a:r>
              <a:rPr lang="zh-CN" altLang="en-US" sz="2000" dirty="0" smtClean="0">
                <a:solidFill>
                  <a:srgbClr val="FF0000"/>
                </a:solidFill>
              </a:rPr>
              <a:t>）算法）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buFont typeface="Wingdings" charset="2"/>
              <a:buChar char="Ø"/>
            </a:pPr>
            <a:r>
              <a:rPr lang="zh-CN" altLang="en-US" sz="2000" b="0" dirty="0" smtClean="0"/>
              <a:t>用于</a:t>
            </a:r>
            <a:r>
              <a:rPr lang="zh-CN" altLang="en-US" sz="2000" b="0" dirty="0"/>
              <a:t>定点整数乘法运算</a:t>
            </a:r>
            <a:endParaRPr lang="zh-CN" altLang="en-US" sz="2000" b="0" dirty="0"/>
          </a:p>
          <a:p>
            <a:pPr>
              <a:buFont typeface="Wingdings" charset="2"/>
              <a:buChar char="Ø"/>
            </a:pPr>
            <a:r>
              <a:rPr lang="zh-CN" altLang="en-US" sz="2000" b="0" dirty="0"/>
              <a:t>符号与数值统一处理</a:t>
            </a:r>
            <a:endParaRPr lang="zh-CN" altLang="en-US" sz="2000" b="0" dirty="0"/>
          </a:p>
          <a:p>
            <a:pPr marL="0" indent="0">
              <a:buNone/>
            </a:pPr>
            <a:endParaRPr lang="zh-CN" altLang="en-US" sz="2000" b="0" dirty="0"/>
          </a:p>
          <a:p>
            <a:pPr marL="0" indent="0">
              <a:buNone/>
            </a:pPr>
            <a:endParaRPr lang="en-US" altLang="zh-CN" sz="2000" b="0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971600" y="2708920"/>
            <a:ext cx="71287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因为</a:t>
            </a:r>
            <a:r>
              <a:rPr lang="en-US" altLang="zh-CN" sz="2000" dirty="0" smtClean="0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[x </a:t>
            </a:r>
            <a:r>
              <a:rPr lang="en-US" altLang="zh-CN" sz="2000" b="0" dirty="0" smtClean="0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*</a:t>
            </a:r>
            <a:r>
              <a:rPr lang="en-US" altLang="zh-CN" sz="2000" dirty="0" smtClean="0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 y]</a:t>
            </a:r>
            <a:r>
              <a:rPr lang="zh-CN" altLang="en-US" sz="2000" baseline="-25000" dirty="0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补</a:t>
            </a:r>
            <a:r>
              <a:rPr lang="zh-CN" altLang="en-US" sz="2000" dirty="0">
                <a:latin typeface="Comic Sans MS" pitchFamily="2" charset="0"/>
                <a:ea typeface="微软雅黑" pitchFamily="34" charset="-122"/>
                <a:sym typeface="Symbol" pitchFamily="18" charset="2"/>
              </a:rPr>
              <a:t></a:t>
            </a:r>
            <a:r>
              <a:rPr lang="zh-CN" altLang="en-US" sz="2000" dirty="0">
                <a:latin typeface="Comic Sans MS" pitchFamily="2" charset="0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[</a:t>
            </a:r>
            <a:r>
              <a:rPr lang="en-US" altLang="zh-CN" sz="2000" dirty="0" smtClean="0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x]</a:t>
            </a:r>
            <a:r>
              <a:rPr lang="zh-CN" altLang="en-US" sz="2000" baseline="-25000" dirty="0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补</a:t>
            </a:r>
            <a:r>
              <a:rPr lang="zh-CN" altLang="en-US" sz="2000" dirty="0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 </a:t>
            </a:r>
            <a:r>
              <a:rPr lang="en-US" altLang="zh-CN" sz="2000" b="0" dirty="0" smtClean="0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x </a:t>
            </a:r>
            <a:r>
              <a:rPr lang="en-US" altLang="zh-CN" sz="2000" dirty="0" smtClean="0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[y]</a:t>
            </a:r>
            <a:r>
              <a:rPr lang="zh-CN" altLang="en-US" sz="2000" baseline="-25000" dirty="0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补 </a:t>
            </a:r>
            <a:r>
              <a:rPr lang="zh-CN" altLang="en-US" sz="2000" dirty="0">
                <a:solidFill>
                  <a:srgbClr val="0000FF"/>
                </a:solidFill>
                <a:latin typeface="Comic Sans MS" pitchFamily="2" charset="0"/>
                <a:ea typeface="微软雅黑" pitchFamily="34" charset="-122"/>
              </a:rPr>
              <a:t>，故不能直接用无符号乘法计算。</a:t>
            </a:r>
            <a:endParaRPr lang="zh-CN" altLang="en-US" sz="2000" dirty="0">
              <a:solidFill>
                <a:srgbClr val="0000FF"/>
              </a:solidFill>
              <a:latin typeface="Comic Sans MS" pitchFamily="2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85155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定点运算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7265" y="814586"/>
            <a:ext cx="8516982" cy="5706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3.3.3 </a:t>
            </a:r>
            <a:r>
              <a:rPr lang="zh-CN" altLang="en-US" dirty="0"/>
              <a:t>补</a:t>
            </a:r>
            <a:r>
              <a:rPr lang="zh-CN" altLang="en-US" dirty="0" smtClean="0"/>
              <a:t>码乘法运算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sz="2000" dirty="0">
                <a:solidFill>
                  <a:srgbClr val="FF0000"/>
                </a:solidFill>
              </a:rPr>
              <a:t>补</a:t>
            </a:r>
            <a:r>
              <a:rPr lang="zh-CN" altLang="en-US" sz="2000" dirty="0" smtClean="0">
                <a:solidFill>
                  <a:srgbClr val="FF0000"/>
                </a:solidFill>
              </a:rPr>
              <a:t>码一位乘</a:t>
            </a:r>
            <a:r>
              <a:rPr lang="zh-CN" altLang="en-US" sz="2000" dirty="0">
                <a:solidFill>
                  <a:srgbClr val="FF0000"/>
                </a:solidFill>
              </a:rPr>
              <a:t>（布斯（</a:t>
            </a:r>
            <a:r>
              <a:rPr lang="en-US" altLang="zh-CN" sz="2000" dirty="0">
                <a:solidFill>
                  <a:srgbClr val="FF0000"/>
                </a:solidFill>
              </a:rPr>
              <a:t>Booth</a:t>
            </a:r>
            <a:r>
              <a:rPr lang="zh-CN" altLang="en-US" sz="2000" dirty="0">
                <a:solidFill>
                  <a:srgbClr val="FF0000"/>
                </a:solidFill>
              </a:rPr>
              <a:t>）算法）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0" dirty="0"/>
              <a:t>1</a:t>
            </a:r>
            <a:r>
              <a:rPr lang="zh-CN" altLang="en-US" sz="2000" b="0" dirty="0"/>
              <a:t>）数学推到过程</a:t>
            </a:r>
            <a:endParaRPr lang="en-US" altLang="zh-CN" sz="2000" b="0" dirty="0"/>
          </a:p>
          <a:p>
            <a:pPr marL="457200" indent="-457200">
              <a:buAutoNum type="arabicPeriod"/>
            </a:pPr>
            <a:endParaRPr lang="en-US" altLang="zh-CN" sz="2000" b="0" dirty="0"/>
          </a:p>
          <a:p>
            <a:pPr marL="0" indent="0">
              <a:buNone/>
            </a:pPr>
            <a:endParaRPr lang="zh-CN" altLang="en-US" sz="2000" b="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42040" y="6228259"/>
            <a:ext cx="3392016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43292" y="6148772"/>
            <a:ext cx="2133600" cy="365125"/>
          </a:xfrm>
        </p:spPr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62546" y="6144593"/>
            <a:ext cx="2133600" cy="365125"/>
          </a:xfrm>
        </p:spPr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611560" y="1988840"/>
            <a:ext cx="8424936" cy="328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500" tIns="25400" rIns="63500" bIns="25400">
            <a:spAutoFit/>
          </a:bodyPr>
          <a:lstStyle>
            <a:lvl1pPr marL="203200" indent="-2032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Char char="u"/>
              <a:defRPr sz="2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685800" indent="-190500">
              <a:lnSpc>
                <a:spcPct val="110000"/>
              </a:lnSpc>
              <a:spcBef>
                <a:spcPct val="20000"/>
              </a:spcBef>
              <a:buSzPct val="100000"/>
              <a:buChar char="•"/>
              <a:defRPr sz="2000" b="1">
                <a:solidFill>
                  <a:srgbClr val="0000FF"/>
                </a:solidFill>
                <a:latin typeface="Arial" charset="0"/>
                <a:ea typeface="宋体" charset="-122"/>
              </a:defRPr>
            </a:lvl2pPr>
            <a:lvl3pPr marL="1257300" indent="-342900">
              <a:lnSpc>
                <a:spcPct val="110000"/>
              </a:lnSpc>
              <a:spcBef>
                <a:spcPct val="2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171700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203200" marR="0" lvl="0" indent="-203200" defTabSz="914400" eaLnBrk="0" fontAlgn="auto" latinLnBrk="0" hangingPunct="0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假定：[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x]</a:t>
            </a:r>
            <a:r>
              <a:rPr kumimoji="0" lang="zh-CN" altLang="en-US" sz="2000" b="1" i="0" u="none" strike="noStrike" kern="0" cap="none" spc="0" normalizeH="0" baseline="-16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补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=</a:t>
            </a:r>
            <a:r>
              <a:rPr lang="en-US" altLang="zh-CN" sz="2000" kern="0" dirty="0" smtClean="0">
                <a:solidFill>
                  <a:srgbClr val="0000FF"/>
                </a:solidFill>
                <a:latin typeface="Comic Sans MS" pitchFamily="2" charset="0"/>
              </a:rPr>
              <a:t>X</a:t>
            </a:r>
            <a:r>
              <a:rPr kumimoji="0" lang="en-US" altLang="zh-CN" sz="2000" b="1" i="0" u="none" strike="noStrike" kern="0" cap="none" spc="0" normalizeH="0" baseline="-1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n-1</a:t>
            </a:r>
            <a:r>
              <a:rPr lang="en-US" altLang="zh-CN" sz="2000" kern="0" dirty="0" smtClean="0">
                <a:solidFill>
                  <a:srgbClr val="0000FF"/>
                </a:solidFill>
                <a:latin typeface="Comic Sans MS" pitchFamily="2" charset="0"/>
              </a:rPr>
              <a:t>X</a:t>
            </a:r>
            <a:r>
              <a:rPr kumimoji="0" lang="en-US" altLang="zh-CN" sz="2000" b="1" i="0" u="none" strike="noStrike" kern="0" cap="none" spc="0" normalizeH="0" baseline="-1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n-2</a:t>
            </a:r>
            <a:r>
              <a:rPr kumimoji="0" lang="en-US" altLang="zh-CN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……</a:t>
            </a:r>
            <a:r>
              <a:rPr kumimoji="0" lang="en-US" altLang="zh-CN" sz="2000" b="1" i="0" u="none" strike="noStrike" kern="0" cap="none" spc="0" normalizeH="0" baseline="-1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 </a:t>
            </a:r>
            <a:r>
              <a:rPr lang="en-US" altLang="zh-CN" sz="2000" kern="0" dirty="0" smtClean="0">
                <a:solidFill>
                  <a:srgbClr val="0000FF"/>
                </a:solidFill>
                <a:latin typeface="Comic Sans MS" pitchFamily="2" charset="0"/>
              </a:rPr>
              <a:t>X</a:t>
            </a:r>
            <a:r>
              <a:rPr kumimoji="0" lang="en-US" altLang="zh-CN" sz="2000" b="1" i="0" u="none" strike="noStrike" kern="0" cap="none" spc="0" normalizeH="0" baseline="-1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1</a:t>
            </a:r>
            <a:r>
              <a:rPr lang="en-US" altLang="zh-CN" sz="2000" kern="0" dirty="0" smtClean="0">
                <a:solidFill>
                  <a:srgbClr val="0000FF"/>
                </a:solidFill>
                <a:latin typeface="Comic Sans MS" pitchFamily="2" charset="0"/>
              </a:rPr>
              <a:t>X</a:t>
            </a:r>
            <a:r>
              <a:rPr kumimoji="0" lang="en-US" altLang="zh-CN" sz="2000" b="1" i="0" u="none" strike="noStrike" kern="0" cap="none" spc="0" normalizeH="0" baseline="-1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0       </a:t>
            </a:r>
            <a:endParaRPr kumimoji="0" lang="en-US" altLang="zh-CN" sz="2000" b="0" i="0" u="none" strike="noStrike" kern="0" cap="none" spc="0" normalizeH="0" baseline="30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itchFamily="2" charset="0"/>
            </a:endParaRPr>
          </a:p>
          <a:p>
            <a:pPr marL="203200" marR="0" lvl="0" indent="-203200" defTabSz="914400" eaLnBrk="0" fontAlgn="auto" latinLnBrk="0" hangingPunct="0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charset="2"/>
              <a:buNone/>
              <a:defRPr/>
            </a:pPr>
            <a:r>
              <a:rPr kumimoji="0" lang="en-US" altLang="zh-CN" sz="20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               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[</a:t>
            </a:r>
            <a:r>
              <a:rPr kumimoji="0" lang="en-US" altLang="zh-CN" sz="2000" i="0" u="none" strike="noStrike" kern="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 y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]</a:t>
            </a:r>
            <a:r>
              <a:rPr kumimoji="0" lang="zh-CN" altLang="en-US" sz="2000" b="1" i="0" u="none" strike="noStrike" kern="0" cap="none" spc="0" normalizeH="0" baseline="-16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补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=Y</a:t>
            </a:r>
            <a:r>
              <a:rPr kumimoji="0" lang="en-US" altLang="zh-CN" sz="2000" b="1" i="0" u="none" strike="noStrike" kern="0" cap="none" spc="0" normalizeH="0" baseline="-1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n-1</a:t>
            </a:r>
            <a:r>
              <a:rPr kumimoji="0" lang="en-US" altLang="zh-CN" sz="2000" b="1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Y</a:t>
            </a:r>
            <a:r>
              <a:rPr kumimoji="0" lang="en-US" altLang="zh-CN" sz="2000" b="1" i="0" u="none" strike="noStrike" kern="0" cap="none" spc="0" normalizeH="0" baseline="-1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n-2</a:t>
            </a:r>
            <a:r>
              <a:rPr kumimoji="0" lang="en-US" altLang="zh-CN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……</a:t>
            </a:r>
            <a:r>
              <a:rPr kumimoji="0" lang="en-US" altLang="zh-CN" sz="2000" b="1" i="0" u="none" strike="noStrike" kern="0" cap="none" spc="0" normalizeH="0" baseline="-1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 </a:t>
            </a:r>
            <a:r>
              <a:rPr kumimoji="0" lang="en-US" altLang="zh-CN" sz="2000" b="1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Y</a:t>
            </a:r>
            <a:r>
              <a:rPr kumimoji="0" lang="en-US" altLang="zh-CN" sz="2000" b="1" i="0" u="none" strike="noStrike" kern="0" cap="none" spc="0" normalizeH="0" baseline="-1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1</a:t>
            </a:r>
            <a:r>
              <a:rPr lang="en-US" altLang="zh-CN" sz="2000" kern="0" dirty="0" smtClean="0">
                <a:solidFill>
                  <a:srgbClr val="0000FF"/>
                </a:solidFill>
                <a:latin typeface="Comic Sans MS" pitchFamily="2" charset="0"/>
              </a:rPr>
              <a:t>Y</a:t>
            </a:r>
            <a:r>
              <a:rPr kumimoji="0" lang="en-US" altLang="zh-CN" sz="2000" b="1" i="0" u="none" strike="noStrike" kern="0" cap="none" spc="0" normalizeH="0" baseline="-1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0      </a:t>
            </a:r>
            <a:endParaRPr kumimoji="0" lang="en-US" altLang="zh-CN" sz="2000" b="1" i="0" u="none" strike="noStrike" kern="0" cap="none" spc="0" normalizeH="0" baseline="-10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itchFamily="2" charset="0"/>
            </a:endParaRPr>
          </a:p>
          <a:p>
            <a:pPr marL="203200" marR="0" lvl="0" indent="-203200" defTabSz="914400" eaLnBrk="0" fontAlgn="auto" latinLnBrk="0" hangingPunct="0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求：[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x*y]</a:t>
            </a:r>
            <a:r>
              <a:rPr kumimoji="0" lang="zh-CN" altLang="en-US" sz="2000" b="1" i="0" u="none" strike="noStrike" kern="0" cap="none" spc="0" normalizeH="0" baseline="-16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补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=？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itchFamily="2" charset="0"/>
            </a:endParaRPr>
          </a:p>
          <a:p>
            <a:pPr marL="203200" marR="0" lvl="0" indent="-203200" defTabSz="914400" eaLnBrk="0" fontAlgn="auto" latinLnBrk="0" hangingPunct="0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mic Sans MS" pitchFamily="2" charset="0"/>
              </a:rPr>
              <a:t>基于以下补码性质：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Comic Sans MS" pitchFamily="2" charset="0"/>
            </a:endParaRPr>
          </a:p>
          <a:p>
            <a:pPr lvl="0" eaLnBrk="0" fontAlgn="auto" hangingPunct="0">
              <a:spcBef>
                <a:spcPct val="1000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    令</a:t>
            </a:r>
            <a:r>
              <a:rPr lang="zh-CN" altLang="en-US" sz="2000" kern="0" dirty="0">
                <a:solidFill>
                  <a:srgbClr val="0000FF"/>
                </a:solidFill>
                <a:latin typeface="Comic Sans MS" pitchFamily="2" charset="0"/>
              </a:rPr>
              <a:t>： </a:t>
            </a:r>
            <a:r>
              <a:rPr lang="zh-CN" altLang="en-US" sz="2000" kern="0" dirty="0" smtClean="0">
                <a:solidFill>
                  <a:srgbClr val="0000FF"/>
                </a:solidFill>
                <a:latin typeface="Comic Sans MS" pitchFamily="2" charset="0"/>
              </a:rPr>
              <a:t>    [</a:t>
            </a:r>
            <a:r>
              <a:rPr lang="en-US" altLang="zh-CN" sz="2000" kern="0" dirty="0" smtClean="0">
                <a:solidFill>
                  <a:srgbClr val="0000FF"/>
                </a:solidFill>
                <a:latin typeface="Comic Sans MS" pitchFamily="2" charset="0"/>
              </a:rPr>
              <a:t>y]</a:t>
            </a:r>
            <a:r>
              <a:rPr lang="zh-CN" altLang="en-US" sz="2000" kern="0" baseline="-16000" dirty="0">
                <a:solidFill>
                  <a:srgbClr val="0000FF"/>
                </a:solidFill>
                <a:latin typeface="Comic Sans MS" pitchFamily="2" charset="0"/>
              </a:rPr>
              <a:t>补</a:t>
            </a:r>
            <a:r>
              <a:rPr lang="zh-CN" altLang="en-US" sz="2000" kern="0" dirty="0" smtClean="0">
                <a:solidFill>
                  <a:srgbClr val="0000FF"/>
                </a:solidFill>
                <a:latin typeface="Comic Sans MS" pitchFamily="2" charset="0"/>
              </a:rPr>
              <a:t>=</a:t>
            </a:r>
            <a:r>
              <a:rPr lang="en-US" altLang="zh-CN" sz="2000" kern="0" dirty="0" smtClean="0">
                <a:solidFill>
                  <a:srgbClr val="0000FF"/>
                </a:solidFill>
                <a:latin typeface="Comic Sans MS" pitchFamily="2" charset="0"/>
              </a:rPr>
              <a:t>Y</a:t>
            </a:r>
            <a:r>
              <a:rPr lang="en-US" altLang="zh-CN" sz="2000" kern="0" baseline="-10000" dirty="0" smtClean="0">
                <a:solidFill>
                  <a:srgbClr val="0000FF"/>
                </a:solidFill>
                <a:latin typeface="Comic Sans MS" pitchFamily="2" charset="0"/>
              </a:rPr>
              <a:t>n-1</a:t>
            </a:r>
            <a:r>
              <a:rPr lang="en-US" altLang="zh-CN" sz="2000" kern="0" dirty="0" smtClean="0">
                <a:solidFill>
                  <a:srgbClr val="0000FF"/>
                </a:solidFill>
                <a:latin typeface="Comic Sans MS" pitchFamily="2" charset="0"/>
              </a:rPr>
              <a:t>Y</a:t>
            </a:r>
            <a:r>
              <a:rPr lang="en-US" altLang="zh-CN" sz="2000" kern="0" baseline="-10000" dirty="0" smtClean="0">
                <a:solidFill>
                  <a:srgbClr val="0000FF"/>
                </a:solidFill>
                <a:latin typeface="Comic Sans MS" pitchFamily="2" charset="0"/>
              </a:rPr>
              <a:t>n-2</a:t>
            </a:r>
            <a:r>
              <a:rPr lang="en-US" altLang="zh-CN" sz="2000" kern="0" baseline="30000" dirty="0">
                <a:solidFill>
                  <a:srgbClr val="0000FF"/>
                </a:solidFill>
                <a:latin typeface="Comic Sans MS" pitchFamily="2" charset="0"/>
              </a:rPr>
              <a:t>……</a:t>
            </a:r>
            <a:r>
              <a:rPr lang="en-US" altLang="zh-CN" sz="2000" kern="0" baseline="-10000" dirty="0">
                <a:solidFill>
                  <a:srgbClr val="0000FF"/>
                </a:solidFill>
                <a:latin typeface="Comic Sans MS" pitchFamily="2" charset="0"/>
              </a:rPr>
              <a:t> </a:t>
            </a:r>
            <a:r>
              <a:rPr lang="en-US" altLang="zh-CN" sz="2000" kern="0" dirty="0" smtClean="0">
                <a:solidFill>
                  <a:srgbClr val="0000FF"/>
                </a:solidFill>
                <a:latin typeface="Comic Sans MS" pitchFamily="2" charset="0"/>
              </a:rPr>
              <a:t>Y</a:t>
            </a:r>
            <a:r>
              <a:rPr lang="en-US" altLang="zh-CN" sz="2000" kern="0" baseline="-10000" dirty="0" smtClean="0">
                <a:solidFill>
                  <a:srgbClr val="0000FF"/>
                </a:solidFill>
                <a:latin typeface="Comic Sans MS" pitchFamily="2" charset="0"/>
              </a:rPr>
              <a:t>1</a:t>
            </a:r>
            <a:r>
              <a:rPr lang="en-US" altLang="zh-CN" sz="2000" kern="0" dirty="0">
                <a:solidFill>
                  <a:srgbClr val="0000FF"/>
                </a:solidFill>
                <a:latin typeface="Comic Sans MS" pitchFamily="2" charset="0"/>
              </a:rPr>
              <a:t>Y</a:t>
            </a:r>
            <a:r>
              <a:rPr lang="en-US" altLang="zh-CN" sz="2000" kern="0" baseline="-10000" dirty="0" smtClean="0">
                <a:solidFill>
                  <a:srgbClr val="0000FF"/>
                </a:solidFill>
                <a:latin typeface="Comic Sans MS" pitchFamily="2" charset="0"/>
              </a:rPr>
              <a:t>0 </a:t>
            </a:r>
            <a:r>
              <a:rPr lang="en-US" altLang="zh-CN" sz="2000" kern="0" baseline="-10000" dirty="0">
                <a:solidFill>
                  <a:srgbClr val="0000FF"/>
                </a:solidFill>
                <a:latin typeface="Comic Sans MS" pitchFamily="2" charset="0"/>
              </a:rPr>
              <a:t>，</a:t>
            </a:r>
            <a:endParaRPr kumimoji="0" lang="en-US" altLang="zh-CN" sz="2000" b="1" i="0" u="none" strike="noStrike" kern="0" cap="none" spc="0" normalizeH="0" baseline="-10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itchFamily="2" charset="0"/>
            </a:endParaRPr>
          </a:p>
          <a:p>
            <a:pPr marL="203200" marR="0" lvl="0" indent="-203200" defTabSz="914400" eaLnBrk="0" fontAlgn="auto" latinLnBrk="0" hangingPunct="0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    则：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   y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=-</a:t>
            </a:r>
            <a:r>
              <a:rPr lang="en-US" altLang="zh-CN" sz="2000" kern="0" dirty="0">
                <a:solidFill>
                  <a:srgbClr val="0000FF"/>
                </a:solidFill>
                <a:latin typeface="Comic Sans MS" pitchFamily="2" charset="0"/>
              </a:rPr>
              <a:t>Y</a:t>
            </a:r>
            <a:r>
              <a:rPr kumimoji="0" lang="en-US" altLang="zh-CN" sz="2000" b="1" i="0" u="none" strike="noStrike" kern="0" cap="none" spc="0" normalizeH="0" baseline="-1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n-1</a:t>
            </a:r>
            <a:r>
              <a:rPr kumimoji="0" lang="en-US" altLang="zh-CN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.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2</a:t>
            </a:r>
            <a:r>
              <a:rPr kumimoji="0" lang="en-US" altLang="zh-CN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n-1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+Y</a:t>
            </a:r>
            <a:r>
              <a:rPr kumimoji="0" lang="en-US" altLang="zh-CN" sz="2000" b="1" i="0" u="none" strike="noStrike" kern="0" cap="none" spc="0" normalizeH="0" baseline="-1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n-2 </a:t>
            </a:r>
            <a:r>
              <a:rPr kumimoji="0" lang="en-US" altLang="zh-CN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.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2</a:t>
            </a:r>
            <a:r>
              <a:rPr kumimoji="0" lang="en-US" altLang="zh-CN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n-2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+</a:t>
            </a:r>
            <a:r>
              <a:rPr kumimoji="0" lang="en-US" altLang="zh-CN" sz="2000" b="1" i="0" u="none" strike="noStrike" kern="0" cap="none" spc="0" normalizeH="0" baseline="-1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 </a:t>
            </a:r>
            <a:r>
              <a:rPr kumimoji="0" lang="en-US" altLang="zh-CN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……</a:t>
            </a:r>
            <a:r>
              <a:rPr kumimoji="0" lang="en-US" altLang="zh-CN" sz="2000" b="1" i="0" u="none" strike="noStrike" kern="0" cap="none" spc="0" normalizeH="0" baseline="-1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 </a:t>
            </a:r>
            <a:r>
              <a:rPr lang="en-US" altLang="zh-CN" sz="2000" kern="0" noProof="0" dirty="0">
                <a:solidFill>
                  <a:srgbClr val="0000FF"/>
                </a:solidFill>
                <a:latin typeface="Comic Sans MS" pitchFamily="2" charset="0"/>
              </a:rPr>
              <a:t>Y</a:t>
            </a:r>
            <a:r>
              <a:rPr kumimoji="0" lang="en-US" altLang="zh-CN" sz="2000" b="1" i="0" u="none" strike="noStrike" kern="0" cap="none" spc="0" normalizeH="0" baseline="-1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1 </a:t>
            </a:r>
            <a:r>
              <a:rPr kumimoji="0" lang="en-US" altLang="zh-CN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.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2</a:t>
            </a:r>
            <a:r>
              <a:rPr kumimoji="0" lang="en-US" altLang="zh-CN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1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+</a:t>
            </a:r>
            <a:r>
              <a:rPr kumimoji="0" lang="en-US" altLang="zh-CN" sz="2000" b="1" i="0" u="none" strike="noStrike" kern="0" cap="none" spc="0" normalizeH="0" baseline="-1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 </a:t>
            </a:r>
            <a:r>
              <a:rPr lang="en-US" altLang="zh-CN" sz="2000" kern="0" noProof="0" dirty="0">
                <a:solidFill>
                  <a:srgbClr val="0000FF"/>
                </a:solidFill>
                <a:latin typeface="Comic Sans MS" pitchFamily="2" charset="0"/>
              </a:rPr>
              <a:t>Y</a:t>
            </a:r>
            <a:r>
              <a:rPr kumimoji="0" lang="en-US" altLang="zh-CN" sz="2000" b="1" i="0" u="none" strike="noStrike" kern="0" cap="none" spc="0" normalizeH="0" baseline="-1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0 </a:t>
            </a:r>
            <a:r>
              <a:rPr kumimoji="0" lang="en-US" altLang="zh-CN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.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2</a:t>
            </a:r>
            <a:r>
              <a:rPr kumimoji="0" lang="en-US" altLang="zh-CN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0</a:t>
            </a:r>
            <a:endParaRPr kumimoji="0" lang="en-US" altLang="zh-CN" sz="2000" b="1" i="0" u="none" strike="noStrike" kern="0" cap="none" spc="0" normalizeH="0" baseline="30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itchFamily="2" charset="0"/>
            </a:endParaRPr>
          </a:p>
          <a:p>
            <a:pPr lvl="0" eaLnBrk="0" fontAlgn="auto" hangingPunct="0"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2" charset="0"/>
              </a:rPr>
              <a:t>令：</a:t>
            </a:r>
            <a:r>
              <a:rPr lang="en-US" altLang="zh-CN" sz="2000" kern="0" noProof="0" dirty="0">
                <a:solidFill>
                  <a:srgbClr val="000000"/>
                </a:solidFill>
                <a:latin typeface="Comic Sans MS" pitchFamily="2" charset="0"/>
              </a:rPr>
              <a:t>Y</a:t>
            </a:r>
            <a:r>
              <a:rPr lang="en-US" altLang="zh-CN" sz="2000" kern="0" baseline="-25000" dirty="0" smtClean="0">
                <a:solidFill>
                  <a:srgbClr val="000000"/>
                </a:solidFill>
                <a:latin typeface="Comic Sans MS" pitchFamily="2" charset="0"/>
              </a:rPr>
              <a:t>-1</a:t>
            </a:r>
            <a:r>
              <a:rPr lang="en-US" altLang="zh-CN" sz="2000" kern="0" dirty="0" smtClean="0">
                <a:solidFill>
                  <a:srgbClr val="000000"/>
                </a:solidFill>
                <a:latin typeface="Comic Sans MS" pitchFamily="2" charset="0"/>
              </a:rPr>
              <a:t>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2" charset="0"/>
              </a:rPr>
              <a:t>=0，则：</a:t>
            </a:r>
            <a:endParaRPr kumimoji="0" lang="en-US" altLang="zh-CN" sz="2000" b="1" i="0" u="none" strike="noStrike" kern="0" cap="none" spc="0" normalizeH="0" baseline="30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itchFamily="2" charset="0"/>
            </a:endParaRPr>
          </a:p>
          <a:p>
            <a:pPr marL="203200" marR="0" lvl="0" indent="-203200" defTabSz="914400" eaLnBrk="0" fontAlgn="auto" latinLnBrk="0" hangingPunct="0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当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n=32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时，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y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=-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Y</a:t>
            </a:r>
            <a:r>
              <a:rPr kumimoji="0" lang="en-US" altLang="zh-CN" sz="2000" b="1" i="0" u="none" strike="noStrike" kern="0" cap="none" spc="0" normalizeH="0" baseline="-1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31</a:t>
            </a:r>
            <a:r>
              <a:rPr kumimoji="0" lang="en-US" altLang="zh-CN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.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2</a:t>
            </a:r>
            <a:r>
              <a:rPr kumimoji="0" lang="en-US" altLang="zh-CN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31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+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itchFamily="2" charset="0"/>
              </a:rPr>
              <a:t>Y</a:t>
            </a:r>
            <a:r>
              <a:rPr kumimoji="0" lang="en-US" altLang="zh-CN" sz="2000" b="1" i="0" u="none" strike="noStrike" kern="0" cap="none" spc="0" normalizeH="0" baseline="-1000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itchFamily="2" charset="0"/>
              </a:rPr>
              <a:t>30 </a:t>
            </a:r>
            <a:r>
              <a:rPr kumimoji="0" lang="en-US" altLang="zh-CN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itchFamily="2" charset="0"/>
              </a:rPr>
              <a:t>.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itchFamily="2" charset="0"/>
              </a:rPr>
              <a:t>2</a:t>
            </a:r>
            <a:r>
              <a:rPr kumimoji="0" lang="en-US" altLang="zh-CN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itchFamily="2" charset="0"/>
              </a:rPr>
              <a:t>30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+</a:t>
            </a:r>
            <a:r>
              <a:rPr kumimoji="0" lang="en-US" altLang="zh-CN" sz="2000" b="1" i="0" u="none" strike="noStrike" kern="0" cap="none" spc="0" normalizeH="0" baseline="-1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 </a:t>
            </a:r>
            <a:r>
              <a:rPr kumimoji="0" lang="en-US" altLang="zh-CN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……</a:t>
            </a:r>
            <a:r>
              <a:rPr kumimoji="0" lang="en-US" altLang="zh-CN" sz="2000" b="1" i="0" u="none" strike="noStrike" kern="0" cap="none" spc="0" normalizeH="0" baseline="-1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Y</a:t>
            </a:r>
            <a:r>
              <a:rPr kumimoji="0" lang="en-US" altLang="zh-CN" sz="2000" b="1" i="0" u="none" strike="noStrike" kern="0" cap="none" spc="0" normalizeH="0" baseline="-1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1 </a:t>
            </a:r>
            <a:r>
              <a:rPr kumimoji="0" lang="en-US" altLang="zh-CN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.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2</a:t>
            </a:r>
            <a:r>
              <a:rPr kumimoji="0" lang="en-US" altLang="zh-CN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1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+</a:t>
            </a:r>
            <a:r>
              <a:rPr kumimoji="0" lang="en-US" altLang="zh-CN" sz="2000" b="1" i="0" u="none" strike="noStrike" kern="0" cap="none" spc="0" normalizeH="0" baseline="-1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itchFamily="2" charset="0"/>
              </a:rPr>
              <a:t>Y</a:t>
            </a:r>
            <a:r>
              <a:rPr kumimoji="0" lang="en-US" altLang="zh-CN" sz="2000" b="1" i="0" u="none" strike="noStrike" kern="0" cap="none" spc="0" normalizeH="0" baseline="-1000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itchFamily="2" charset="0"/>
              </a:rPr>
              <a:t>0</a:t>
            </a:r>
            <a:r>
              <a:rPr kumimoji="0" lang="en-US" altLang="zh-CN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itchFamily="2" charset="0"/>
              </a:rPr>
              <a:t>.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itchFamily="2" charset="0"/>
              </a:rPr>
              <a:t>2</a:t>
            </a:r>
            <a:r>
              <a:rPr kumimoji="0" lang="en-US" altLang="zh-CN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itchFamily="2" charset="0"/>
              </a:rPr>
              <a:t>0</a:t>
            </a:r>
            <a:r>
              <a:rPr kumimoji="0" lang="en-US" altLang="zh-CN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+</a:t>
            </a:r>
            <a:r>
              <a:rPr kumimoji="0" lang="en-US" altLang="zh-CN" sz="2000" b="1" i="0" u="none" strike="noStrike" kern="0" cap="none" spc="0" normalizeH="0" baseline="-1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Y</a:t>
            </a:r>
            <a:r>
              <a:rPr kumimoji="0" lang="en-US" altLang="zh-CN" sz="2000" b="1" i="0" u="none" strike="noStrike" kern="0" cap="none" spc="0" normalizeH="0" baseline="-1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-1 </a:t>
            </a:r>
            <a:r>
              <a:rPr kumimoji="0" lang="en-US" altLang="zh-CN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.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2</a:t>
            </a:r>
            <a:r>
              <a:rPr kumimoji="0" lang="en-US" altLang="zh-CN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0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itchFamily="2" charset="0"/>
            </a:endParaRPr>
          </a:p>
          <a:p>
            <a:pPr marL="203200" marR="0" lvl="0" indent="-203200" defTabSz="914400" eaLnBrk="0" fontAlgn="auto" latinLnBrk="0" hangingPunct="0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</a:rPr>
              <a:t>    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itchFamily="2" charset="0"/>
            </a:endParaRPr>
          </a:p>
        </p:txBody>
      </p:sp>
      <p:grpSp>
        <p:nvGrpSpPr>
          <p:cNvPr id="48" name="Group 14"/>
          <p:cNvGrpSpPr/>
          <p:nvPr/>
        </p:nvGrpSpPr>
        <p:grpSpPr bwMode="auto">
          <a:xfrm>
            <a:off x="1765673" y="4789190"/>
            <a:ext cx="6478587" cy="642938"/>
            <a:chOff x="1163" y="2722"/>
            <a:chExt cx="4081" cy="405"/>
          </a:xfrm>
        </p:grpSpPr>
        <p:sp>
          <p:nvSpPr>
            <p:cNvPr id="88" name="Line 6"/>
            <p:cNvSpPr>
              <a:spLocks noChangeShapeType="1"/>
            </p:cNvSpPr>
            <p:nvPr/>
          </p:nvSpPr>
          <p:spPr bwMode="auto">
            <a:xfrm>
              <a:off x="2692" y="2722"/>
              <a:ext cx="4" cy="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2" charset="0"/>
                <a:ea typeface="宋体" charset="-122"/>
              </a:endParaRPr>
            </a:p>
          </p:txBody>
        </p:sp>
        <p:sp>
          <p:nvSpPr>
            <p:cNvPr id="89" name="Text Box 7"/>
            <p:cNvSpPr txBox="1">
              <a:spLocks noChangeArrowheads="1"/>
            </p:cNvSpPr>
            <p:nvPr/>
          </p:nvSpPr>
          <p:spPr bwMode="auto">
            <a:xfrm>
              <a:off x="1163" y="2875"/>
              <a:ext cx="408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itchFamily="2" charset="0"/>
                  <a:ea typeface="宋体" charset="-122"/>
                </a:rPr>
                <a:t>-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itchFamily="2" charset="0"/>
                  <a:ea typeface="宋体" charset="-122"/>
                </a:rPr>
                <a:t>Y</a:t>
              </a:r>
              <a:r>
                <a:rPr kumimoji="0" lang="en-US" altLang="zh-CN" sz="2000" b="1" i="0" u="none" strike="noStrike" kern="0" cap="none" spc="0" normalizeH="0" baseline="-10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itchFamily="2" charset="0"/>
                  <a:ea typeface="宋体" charset="-122"/>
                </a:rPr>
                <a:t>31</a:t>
              </a:r>
              <a:r>
                <a:rPr kumimoji="0" lang="en-US" altLang="zh-CN" sz="2000" b="1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itchFamily="2" charset="0"/>
                  <a:ea typeface="宋体" charset="-122"/>
                </a:rPr>
                <a:t>.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itchFamily="2" charset="0"/>
                  <a:ea typeface="宋体" charset="-122"/>
                </a:rPr>
                <a:t>2</a:t>
              </a:r>
              <a:r>
                <a:rPr kumimoji="0" lang="en-US" altLang="zh-CN" sz="2000" b="1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itchFamily="2" charset="0"/>
                  <a:ea typeface="宋体" charset="-122"/>
                </a:rPr>
                <a:t>31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itchFamily="2" charset="0"/>
                  <a:ea typeface="宋体" charset="-122"/>
                </a:rPr>
                <a:t>+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mic Sans MS" pitchFamily="2" charset="0"/>
                  <a:ea typeface="华文新魏" pitchFamily="2" charset="-122"/>
                </a:rPr>
                <a:t>(Y</a:t>
              </a:r>
              <a:r>
                <a:rPr kumimoji="1" lang="en-US" altLang="zh-CN" sz="2000" b="1" i="0" u="none" strike="noStrike" kern="0" cap="none" spc="0" normalizeH="0" baseline="-1000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mic Sans MS" pitchFamily="2" charset="0"/>
                  <a:ea typeface="华文新魏" pitchFamily="2" charset="-122"/>
                </a:rPr>
                <a:t>30</a:t>
              </a:r>
              <a:r>
                <a:rPr kumimoji="1" lang="en-US" altLang="zh-CN" sz="2000" b="1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mic Sans MS" pitchFamily="2" charset="0"/>
                  <a:ea typeface="华文新魏" pitchFamily="2" charset="-122"/>
                </a:rPr>
                <a:t>.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mic Sans MS" pitchFamily="2" charset="0"/>
                  <a:ea typeface="华文新魏" pitchFamily="2" charset="-122"/>
                </a:rPr>
                <a:t>2</a:t>
              </a:r>
              <a:r>
                <a:rPr kumimoji="1" lang="en-US" altLang="zh-CN" sz="2000" b="1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mic Sans MS" pitchFamily="2" charset="0"/>
                  <a:ea typeface="华文新魏" pitchFamily="2" charset="-122"/>
                </a:rPr>
                <a:t>31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mic Sans MS" pitchFamily="2" charset="0"/>
                  <a:ea typeface="华文新魏" pitchFamily="2" charset="-122"/>
                </a:rPr>
                <a:t>-Y</a:t>
              </a:r>
              <a:r>
                <a:rPr kumimoji="1" lang="en-US" altLang="zh-CN" sz="2000" b="1" i="0" u="none" strike="noStrike" kern="0" cap="none" spc="0" normalizeH="0" baseline="-1000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mic Sans MS" pitchFamily="2" charset="0"/>
                  <a:ea typeface="华文新魏" pitchFamily="2" charset="-122"/>
                </a:rPr>
                <a:t>30</a:t>
              </a:r>
              <a:r>
                <a:rPr kumimoji="1" lang="en-US" altLang="zh-CN" sz="2000" b="1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mic Sans MS" pitchFamily="2" charset="0"/>
                  <a:ea typeface="华文新魏" pitchFamily="2" charset="-122"/>
                </a:rPr>
                <a:t>.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mic Sans MS" pitchFamily="2" charset="0"/>
                  <a:ea typeface="华文新魏" pitchFamily="2" charset="-122"/>
                </a:rPr>
                <a:t>2</a:t>
              </a:r>
              <a:r>
                <a:rPr kumimoji="1" lang="en-US" altLang="zh-CN" sz="2000" b="1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mic Sans MS" pitchFamily="2" charset="0"/>
                  <a:ea typeface="华文新魏" pitchFamily="2" charset="-122"/>
                </a:rPr>
                <a:t>30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mic Sans MS" pitchFamily="2" charset="0"/>
                  <a:ea typeface="华文新魏" pitchFamily="2" charset="-122"/>
                </a:rPr>
                <a:t>)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itchFamily="2" charset="0"/>
                  <a:ea typeface="华文新魏" pitchFamily="2" charset="-122"/>
                </a:rPr>
                <a:t>+</a:t>
              </a:r>
              <a:r>
                <a:rPr kumimoji="0" lang="en-US" altLang="zh-CN" sz="2000" b="1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itchFamily="2" charset="0"/>
                  <a:ea typeface="宋体" charset="-122"/>
                </a:rPr>
                <a:t>…… 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itchFamily="2" charset="0"/>
                  <a:ea typeface="宋体" charset="-122"/>
                </a:rPr>
                <a:t>+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mic Sans MS" pitchFamily="2" charset="0"/>
                  <a:ea typeface="华文新魏" pitchFamily="2" charset="-122"/>
                </a:rPr>
                <a:t>(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mic Sans MS" pitchFamily="2" charset="0"/>
                  <a:ea typeface="宋体" charset="-122"/>
                </a:rPr>
                <a:t>Y</a:t>
              </a:r>
              <a:r>
                <a:rPr kumimoji="0" lang="en-US" altLang="zh-CN" sz="2000" b="1" i="0" u="none" strike="noStrike" kern="0" cap="none" spc="0" normalizeH="0" baseline="-1000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mic Sans MS" pitchFamily="2" charset="0"/>
                  <a:ea typeface="宋体" charset="-122"/>
                </a:rPr>
                <a:t>0</a:t>
              </a:r>
              <a:r>
                <a:rPr kumimoji="0" lang="en-US" altLang="zh-CN" sz="2000" b="1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mic Sans MS" pitchFamily="2" charset="0"/>
                  <a:ea typeface="宋体" charset="-122"/>
                </a:rPr>
                <a:t>.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mic Sans MS" pitchFamily="2" charset="0"/>
                  <a:ea typeface="宋体" charset="-122"/>
                </a:rPr>
                <a:t>2</a:t>
              </a:r>
              <a:r>
                <a:rPr kumimoji="0" lang="en-US" altLang="zh-CN" sz="2000" b="1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mic Sans MS" pitchFamily="2" charset="0"/>
                  <a:ea typeface="宋体" charset="-122"/>
                </a:rPr>
                <a:t>1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mic Sans MS" pitchFamily="2" charset="0"/>
                  <a:ea typeface="华文新魏" pitchFamily="2" charset="-122"/>
                </a:rPr>
                <a:t>-Y</a:t>
              </a:r>
              <a:r>
                <a:rPr kumimoji="1" lang="en-US" altLang="zh-CN" sz="2000" b="1" i="0" u="none" strike="noStrike" kern="0" cap="none" spc="0" normalizeH="0" baseline="-1000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mic Sans MS" pitchFamily="2" charset="0"/>
                  <a:ea typeface="华文新魏" pitchFamily="2" charset="-122"/>
                </a:rPr>
                <a:t>0</a:t>
              </a:r>
              <a:r>
                <a:rPr kumimoji="1" lang="en-US" altLang="zh-CN" sz="2000" b="1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mic Sans MS" pitchFamily="2" charset="0"/>
                  <a:ea typeface="华文新魏" pitchFamily="2" charset="-122"/>
                </a:rPr>
                <a:t>.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mic Sans MS" pitchFamily="2" charset="0"/>
                  <a:ea typeface="华文新魏" pitchFamily="2" charset="-122"/>
                </a:rPr>
                <a:t>2</a:t>
              </a:r>
              <a:r>
                <a:rPr kumimoji="1" lang="en-US" altLang="zh-CN" sz="2000" b="1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mic Sans MS" pitchFamily="2" charset="0"/>
                  <a:ea typeface="华文新魏" pitchFamily="2" charset="-122"/>
                </a:rPr>
                <a:t>0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mic Sans MS" pitchFamily="2" charset="0"/>
                  <a:ea typeface="华文新魏" pitchFamily="2" charset="-122"/>
                </a:rPr>
                <a:t>)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itchFamily="2" charset="0"/>
                  <a:ea typeface="华文新魏" pitchFamily="2" charset="-122"/>
                </a:rPr>
                <a:t>+ 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itchFamily="2" charset="0"/>
                  <a:ea typeface="宋体" charset="-122"/>
                </a:rPr>
                <a:t>Y</a:t>
              </a:r>
              <a:r>
                <a:rPr kumimoji="0" lang="en-US" altLang="zh-CN" sz="2000" b="1" i="0" u="none" strike="noStrike" kern="0" cap="none" spc="0" normalizeH="0" baseline="-10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itchFamily="2" charset="0"/>
                  <a:ea typeface="宋体" charset="-122"/>
                </a:rPr>
                <a:t>-1</a:t>
              </a:r>
              <a:r>
                <a:rPr kumimoji="0" lang="en-US" altLang="zh-CN" sz="2000" b="1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itchFamily="2" charset="0"/>
                  <a:ea typeface="宋体" charset="-122"/>
                </a:rPr>
                <a:t>.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itchFamily="2" charset="0"/>
                  <a:ea typeface="宋体" charset="-122"/>
                </a:rPr>
                <a:t>2</a:t>
              </a:r>
              <a:r>
                <a:rPr kumimoji="0" lang="en-US" altLang="zh-CN" sz="2000" b="1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itchFamily="2" charset="0"/>
                  <a:ea typeface="宋体" charset="-122"/>
                </a:rPr>
                <a:t>0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itchFamily="2" charset="0"/>
                  <a:ea typeface="华文新魏" pitchFamily="2" charset="-122"/>
                </a:rPr>
                <a:t> </a:t>
              </a:r>
              <a:endPara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  <a:ea typeface="华文新魏" pitchFamily="2" charset="-122"/>
              </a:endParaRPr>
            </a:p>
          </p:txBody>
        </p:sp>
      </p:grpSp>
      <p:grpSp>
        <p:nvGrpSpPr>
          <p:cNvPr id="90" name="Group 8"/>
          <p:cNvGrpSpPr/>
          <p:nvPr/>
        </p:nvGrpSpPr>
        <p:grpSpPr bwMode="auto">
          <a:xfrm>
            <a:off x="1175123" y="5301208"/>
            <a:ext cx="7689850" cy="674688"/>
            <a:chOff x="791" y="3302"/>
            <a:chExt cx="4844" cy="425"/>
          </a:xfrm>
        </p:grpSpPr>
        <p:sp>
          <p:nvSpPr>
            <p:cNvPr id="91" name="Text Box 9"/>
            <p:cNvSpPr txBox="1">
              <a:spLocks noChangeArrowheads="1"/>
            </p:cNvSpPr>
            <p:nvPr/>
          </p:nvSpPr>
          <p:spPr bwMode="auto">
            <a:xfrm>
              <a:off x="791" y="3477"/>
              <a:ext cx="48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itchFamily="2" charset="0"/>
                  <a:ea typeface="华文新魏" pitchFamily="2" charset="-122"/>
                </a:rPr>
                <a:t>(Y</a:t>
              </a:r>
              <a:r>
                <a:rPr kumimoji="1" lang="en-US" altLang="zh-CN" sz="2000" b="1" i="0" u="none" strike="noStrike" kern="0" cap="none" spc="0" normalizeH="0" baseline="-10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itchFamily="2" charset="0"/>
                  <a:ea typeface="华文新魏" pitchFamily="2" charset="-122"/>
                </a:rPr>
                <a:t>30 </a:t>
              </a: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itchFamily="2" charset="0"/>
                  <a:ea typeface="宋体" charset="-122"/>
                </a:rPr>
                <a:t>-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itchFamily="2" charset="0"/>
                  <a:ea typeface="宋体" charset="-122"/>
                </a:rPr>
                <a:t>Y</a:t>
              </a:r>
              <a:r>
                <a:rPr kumimoji="0" lang="en-US" altLang="zh-CN" sz="2000" b="1" i="0" u="none" strike="noStrike" kern="0" cap="none" spc="0" normalizeH="0" baseline="-10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itchFamily="2" charset="0"/>
                  <a:ea typeface="宋体" charset="-122"/>
                </a:rPr>
                <a:t>31 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itchFamily="2" charset="0"/>
                  <a:ea typeface="华文新魏" pitchFamily="2" charset="-122"/>
                </a:rPr>
                <a:t>)</a:t>
              </a:r>
              <a:r>
                <a:rPr kumimoji="1" lang="en-US" altLang="zh-CN" sz="2000" b="1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itchFamily="2" charset="0"/>
                  <a:ea typeface="华文新魏" pitchFamily="2" charset="-122"/>
                </a:rPr>
                <a:t>.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itchFamily="2" charset="0"/>
                  <a:ea typeface="华文新魏" pitchFamily="2" charset="-122"/>
                </a:rPr>
                <a:t>2</a:t>
              </a:r>
              <a:r>
                <a:rPr kumimoji="1" lang="en-US" altLang="zh-CN" sz="2000" b="1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itchFamily="2" charset="0"/>
                  <a:ea typeface="华文新魏" pitchFamily="2" charset="-122"/>
                </a:rPr>
                <a:t>31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itchFamily="2" charset="0"/>
                  <a:ea typeface="华文新魏" pitchFamily="2" charset="-122"/>
                </a:rPr>
                <a:t>+(Y</a:t>
              </a:r>
              <a:r>
                <a:rPr kumimoji="1" lang="en-US" altLang="zh-CN" sz="2000" b="1" i="0" u="none" strike="noStrike" kern="0" cap="none" spc="0" normalizeH="0" baseline="-10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itchFamily="2" charset="0"/>
                  <a:ea typeface="华文新魏" pitchFamily="2" charset="-122"/>
                </a:rPr>
                <a:t>29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itchFamily="2" charset="0"/>
                  <a:ea typeface="华文新魏" pitchFamily="2" charset="-122"/>
                </a:rPr>
                <a:t>-Y</a:t>
              </a:r>
              <a:r>
                <a:rPr kumimoji="1" lang="en-US" altLang="zh-CN" sz="2000" b="1" i="0" u="none" strike="noStrike" kern="0" cap="none" spc="0" normalizeH="0" baseline="-10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itchFamily="2" charset="0"/>
                  <a:ea typeface="华文新魏" pitchFamily="2" charset="-122"/>
                </a:rPr>
                <a:t>30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itchFamily="2" charset="0"/>
                  <a:ea typeface="华文新魏" pitchFamily="2" charset="-122"/>
                </a:rPr>
                <a:t>)</a:t>
              </a:r>
              <a:r>
                <a:rPr kumimoji="1" lang="en-US" altLang="zh-CN" sz="2000" b="1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itchFamily="2" charset="0"/>
                  <a:ea typeface="华文新魏" pitchFamily="2" charset="-122"/>
                </a:rPr>
                <a:t>.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itchFamily="2" charset="0"/>
                  <a:ea typeface="华文新魏" pitchFamily="2" charset="-122"/>
                </a:rPr>
                <a:t>2</a:t>
              </a:r>
              <a:r>
                <a:rPr kumimoji="1" lang="en-US" altLang="zh-CN" sz="2000" b="1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itchFamily="2" charset="0"/>
                  <a:ea typeface="华文新魏" pitchFamily="2" charset="-122"/>
                </a:rPr>
                <a:t>30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itchFamily="2" charset="0"/>
                  <a:ea typeface="华文新魏" pitchFamily="2" charset="-122"/>
                </a:rPr>
                <a:t>+ </a:t>
              </a:r>
              <a:r>
                <a:rPr kumimoji="0" lang="en-US" altLang="zh-CN" sz="2000" b="1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itchFamily="2" charset="0"/>
                  <a:ea typeface="宋体" charset="-122"/>
                </a:rPr>
                <a:t>…… 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itchFamily="2" charset="0"/>
                  <a:ea typeface="华文新魏" pitchFamily="2" charset="-122"/>
                </a:rPr>
                <a:t>+ (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itchFamily="2" charset="0"/>
                  <a:ea typeface="宋体" charset="-122"/>
                </a:rPr>
                <a:t>Y</a:t>
              </a:r>
              <a:r>
                <a:rPr kumimoji="0" lang="en-US" altLang="zh-CN" sz="2000" b="1" i="0" u="none" strike="noStrike" kern="0" cap="none" spc="0" normalizeH="0" baseline="-10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itchFamily="2" charset="0"/>
                  <a:ea typeface="宋体" charset="-122"/>
                </a:rPr>
                <a:t>0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itchFamily="2" charset="0"/>
                  <a:ea typeface="华文新魏" pitchFamily="2" charset="-122"/>
                </a:rPr>
                <a:t>–Y</a:t>
              </a:r>
              <a:r>
                <a:rPr kumimoji="1" lang="en-US" altLang="zh-CN" sz="2000" b="1" i="0" u="none" strike="noStrike" kern="0" cap="none" spc="0" normalizeH="0" baseline="-10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itchFamily="2" charset="0"/>
                  <a:ea typeface="华文新魏" pitchFamily="2" charset="-122"/>
                </a:rPr>
                <a:t>1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itchFamily="2" charset="0"/>
                  <a:ea typeface="华文新魏" pitchFamily="2" charset="-122"/>
                </a:rPr>
                <a:t>)</a:t>
              </a:r>
              <a:r>
                <a:rPr kumimoji="0" lang="en-US" altLang="zh-CN" sz="2000" b="1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itchFamily="2" charset="0"/>
                  <a:ea typeface="宋体" charset="-122"/>
                </a:rPr>
                <a:t>.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itchFamily="2" charset="0"/>
                  <a:ea typeface="宋体" charset="-122"/>
                </a:rPr>
                <a:t>2</a:t>
              </a:r>
              <a:r>
                <a:rPr kumimoji="0" lang="en-US" altLang="zh-CN" sz="2000" b="1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itchFamily="2" charset="0"/>
                  <a:ea typeface="宋体" charset="-122"/>
                </a:rPr>
                <a:t>1 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itchFamily="2" charset="0"/>
                  <a:ea typeface="华文新魏" pitchFamily="2" charset="-122"/>
                </a:rPr>
                <a:t>+(Y</a:t>
              </a:r>
              <a:r>
                <a:rPr kumimoji="1" lang="en-US" altLang="zh-CN" sz="2000" b="1" i="0" u="none" strike="noStrike" kern="0" cap="none" spc="0" normalizeH="0" baseline="-10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itchFamily="2" charset="0"/>
                  <a:ea typeface="华文新魏" pitchFamily="2" charset="-122"/>
                </a:rPr>
                <a:t>-1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itchFamily="2" charset="0"/>
                  <a:ea typeface="华文新魏" pitchFamily="2" charset="-122"/>
                </a:rPr>
                <a:t>-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itchFamily="2" charset="0"/>
                  <a:ea typeface="宋体" charset="-122"/>
                </a:rPr>
                <a:t>Y</a:t>
              </a:r>
              <a:r>
                <a:rPr kumimoji="0" lang="en-US" altLang="zh-CN" sz="2000" b="1" i="0" u="none" strike="noStrike" kern="0" cap="none" spc="0" normalizeH="0" baseline="-10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itchFamily="2" charset="0"/>
                  <a:ea typeface="宋体" charset="-122"/>
                </a:rPr>
                <a:t>0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itchFamily="2" charset="0"/>
                  <a:ea typeface="华文新魏" pitchFamily="2" charset="-122"/>
                </a:rPr>
                <a:t>)</a:t>
              </a:r>
              <a:r>
                <a:rPr kumimoji="0" lang="en-US" altLang="zh-CN" sz="2000" b="1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itchFamily="2" charset="0"/>
                  <a:ea typeface="宋体" charset="-122"/>
                </a:rPr>
                <a:t>.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itchFamily="2" charset="0"/>
                  <a:ea typeface="宋体" charset="-122"/>
                </a:rPr>
                <a:t>2</a:t>
              </a:r>
              <a:r>
                <a:rPr kumimoji="0" lang="en-US" altLang="zh-CN" sz="2000" b="1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itchFamily="2" charset="0"/>
                  <a:ea typeface="宋体" charset="-122"/>
                </a:rPr>
                <a:t>0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itchFamily="2" charset="0"/>
                  <a:ea typeface="华文新魏" pitchFamily="2" charset="-122"/>
                </a:rPr>
                <a:t> </a:t>
              </a:r>
              <a:endPara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  <a:ea typeface="华文新魏" pitchFamily="2" charset="-122"/>
              </a:endParaRPr>
            </a:p>
          </p:txBody>
        </p:sp>
        <p:sp>
          <p:nvSpPr>
            <p:cNvPr id="92" name="Line 10"/>
            <p:cNvSpPr>
              <a:spLocks noChangeShapeType="1"/>
            </p:cNvSpPr>
            <p:nvPr/>
          </p:nvSpPr>
          <p:spPr bwMode="auto">
            <a:xfrm>
              <a:off x="2702" y="3302"/>
              <a:ext cx="4" cy="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2" charset="0"/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229600" cy="774720"/>
          </a:xfrm>
        </p:spPr>
        <p:txBody>
          <a:bodyPr/>
          <a:lstStyle/>
          <a:p>
            <a:r>
              <a:rPr lang="en-US" altLang="zh-CN" dirty="0" smtClean="0">
                <a:latin typeface="Comic Sans MS" pitchFamily="2" charset="0"/>
              </a:rPr>
              <a:t>3.3 </a:t>
            </a:r>
            <a:r>
              <a:rPr lang="zh-CN" altLang="en-US" dirty="0" smtClean="0">
                <a:latin typeface="Comic Sans MS" pitchFamily="2" charset="0"/>
              </a:rPr>
              <a:t>定点运算</a:t>
            </a:r>
            <a:endParaRPr lang="zh-CN" altLang="en-US" dirty="0">
              <a:latin typeface="Comic Sans M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39513" y="832659"/>
                <a:ext cx="8516982" cy="5706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3.3.3 </a:t>
                </a:r>
                <a:r>
                  <a:rPr lang="zh-CN" altLang="en-US" dirty="0"/>
                  <a:t>补</a:t>
                </a:r>
                <a:r>
                  <a:rPr lang="zh-CN" altLang="en-US" dirty="0" smtClean="0"/>
                  <a:t>码乘法运算</a:t>
                </a:r>
                <a:endParaRPr lang="en-US" altLang="zh-CN" dirty="0" smtClean="0"/>
              </a:p>
              <a:p>
                <a:pPr marL="457200" indent="-457200">
                  <a:buFont typeface="Wingdings" pitchFamily="2" charset="2"/>
                  <a:buAutoNum type="arabicPeriod"/>
                </a:pPr>
                <a:r>
                  <a:rPr lang="zh-CN" altLang="en-US" sz="2000" dirty="0">
                    <a:solidFill>
                      <a:srgbClr val="FF0000"/>
                    </a:solidFill>
                  </a:rPr>
                  <a:t>补</a:t>
                </a: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码一位乘（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布斯（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Booth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）</a:t>
                </a: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算法）</a:t>
                </a:r>
                <a:endParaRPr lang="en-US" altLang="zh-CN" sz="200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000" b="0" dirty="0" smtClean="0"/>
                  <a:t>1</a:t>
                </a:r>
                <a:r>
                  <a:rPr lang="zh-CN" altLang="en-US" sz="2000" b="0" dirty="0" smtClean="0"/>
                  <a:t>）数学推到过程</a:t>
                </a:r>
                <a:endParaRPr lang="en-US" altLang="zh-CN" sz="2000" b="0" dirty="0" smtClean="0"/>
              </a:p>
              <a:p>
                <a:pPr marL="0" indent="0">
                  <a:buNone/>
                </a:pPr>
                <a:r>
                  <a:rPr lang="zh-CN" altLang="en-US" sz="2000" b="0" dirty="0" smtClean="0"/>
                  <a:t>     假设</a:t>
                </a:r>
                <a:r>
                  <a:rPr lang="en-US" altLang="zh-CN" sz="2000" dirty="0" smtClean="0"/>
                  <a:t>Y</a:t>
                </a:r>
                <a:r>
                  <a:rPr lang="en-US" altLang="zh-CN" sz="2000" baseline="-25000" dirty="0" smtClean="0"/>
                  <a:t>-1</a:t>
                </a:r>
                <a:r>
                  <a:rPr lang="en-US" altLang="zh-CN" sz="2000" dirty="0" smtClean="0"/>
                  <a:t>=0</a:t>
                </a:r>
                <a:r>
                  <a:rPr lang="zh-CN" altLang="en-US" sz="2000" dirty="0" smtClean="0"/>
                  <a:t>，则有</a:t>
                </a:r>
                <a:endParaRPr lang="en-US" altLang="zh-CN" sz="2000" dirty="0" smtClean="0"/>
              </a:p>
              <a:p>
                <a:pPr algn="just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000" dirty="0" smtClean="0"/>
                  <a:t>     </a:t>
                </a:r>
                <a:r>
                  <a:rPr lang="en-US" altLang="zh-CN" sz="2000" dirty="0">
                    <a:solidFill>
                      <a:srgbClr val="FF0066"/>
                    </a:solidFill>
                  </a:rPr>
                  <a:t>[</a:t>
                </a:r>
                <a:r>
                  <a:rPr lang="en-US" altLang="zh-CN" sz="2000" dirty="0" err="1">
                    <a:solidFill>
                      <a:srgbClr val="FF0066"/>
                    </a:solidFill>
                  </a:rPr>
                  <a:t>x×y</a:t>
                </a:r>
                <a:r>
                  <a:rPr lang="en-US" altLang="zh-CN" sz="2000" dirty="0" smtClean="0">
                    <a:solidFill>
                      <a:srgbClr val="FF0066"/>
                    </a:solidFill>
                  </a:rPr>
                  <a:t>]</a:t>
                </a:r>
                <a:r>
                  <a:rPr lang="zh-CN" altLang="en-US" sz="2000" baseline="-30000" dirty="0" smtClean="0">
                    <a:solidFill>
                      <a:srgbClr val="FF0066"/>
                    </a:solidFill>
                  </a:rPr>
                  <a:t>补</a:t>
                </a:r>
                <a:r>
                  <a:rPr lang="en-US" altLang="zh-CN" sz="2000" dirty="0" smtClean="0">
                    <a:solidFill>
                      <a:srgbClr val="FF0066"/>
                    </a:solidFill>
                  </a:rPr>
                  <a:t>=[x</a:t>
                </a:r>
                <a:r>
                  <a:rPr lang="zh-CN" altLang="en-US" sz="2000" dirty="0" smtClean="0">
                    <a:solidFill>
                      <a:srgbClr val="FF0066"/>
                    </a:solidFill>
                  </a:rPr>
                  <a:t>*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000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1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b="1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（"/>
                            <m:endChr m:val="）"/>
                            <m:ctrlPr>
                              <a:rPr lang="zh-CN" altLang="en-US" sz="2000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i="1" baseline="-2500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CN" sz="2000" i="1" baseline="-2500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</a:rPr>
                              <m:t>−1−</m:t>
                            </m:r>
                            <m:r>
                              <a:rPr lang="en-US" altLang="zh-CN" sz="2000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  <m:r>
                              <a:rPr lang="en-US" altLang="zh-CN" sz="2000" i="1" baseline="-2500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r>
                          <a:rPr lang="en-US" altLang="zh-CN" sz="2000" b="1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 baseline="30000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nary>
                  </m:oMath>
                </a14:m>
                <a:r>
                  <a:rPr lang="en-US" altLang="zh-CN" sz="2000" dirty="0" smtClean="0">
                    <a:solidFill>
                      <a:srgbClr val="FF0066"/>
                    </a:solidFill>
                  </a:rPr>
                  <a:t>]</a:t>
                </a:r>
                <a:r>
                  <a:rPr lang="zh-CN" altLang="en-US" sz="2000" baseline="-30000" dirty="0" smtClean="0">
                    <a:solidFill>
                      <a:srgbClr val="FF0066"/>
                    </a:solidFill>
                  </a:rPr>
                  <a:t>补</a:t>
                </a:r>
                <a:endParaRPr lang="en-US" altLang="zh-CN" sz="2000" baseline="-30000" dirty="0" smtClean="0">
                  <a:solidFill>
                    <a:srgbClr val="FF0066"/>
                  </a:solidFill>
                </a:endParaRPr>
              </a:p>
              <a:p>
                <a:pPr algn="just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zh-CN" sz="2000" baseline="-30000" dirty="0" smtClean="0">
                  <a:solidFill>
                    <a:srgbClr val="FF0066"/>
                  </a:solidFill>
                </a:endParaRPr>
              </a:p>
              <a:p>
                <a:pPr algn="just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000" dirty="0" smtClean="0">
                    <a:solidFill>
                      <a:srgbClr val="FF0066"/>
                    </a:solidFill>
                  </a:rPr>
                  <a:t>     </a:t>
                </a:r>
                <a:r>
                  <a:rPr lang="zh-CN" altLang="en-US" sz="2000" dirty="0" smtClean="0"/>
                  <a:t>两边乘以</a:t>
                </a:r>
                <a:r>
                  <a:rPr lang="en-US" altLang="zh-CN" sz="2000" dirty="0" smtClean="0"/>
                  <a:t>2</a:t>
                </a:r>
                <a:r>
                  <a:rPr lang="en-US" altLang="zh-CN" sz="2000" baseline="30000" dirty="0" smtClean="0"/>
                  <a:t>-n</a:t>
                </a:r>
                <a:r>
                  <a:rPr lang="zh-CN" altLang="en-US" sz="2000" dirty="0"/>
                  <a:t>变换</a:t>
                </a:r>
                <a:r>
                  <a:rPr lang="zh-CN" altLang="en-US" sz="2000" dirty="0" smtClean="0"/>
                  <a:t>成以下形式：</a:t>
                </a:r>
                <a:endParaRPr lang="en-US" altLang="zh-CN" sz="2000" dirty="0" smtClean="0"/>
              </a:p>
              <a:p>
                <a:pPr algn="just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zh-CN" sz="2000" baseline="-30000" dirty="0" smtClean="0">
                  <a:solidFill>
                    <a:srgbClr val="FF0066"/>
                  </a:solidFill>
                </a:endParaRPr>
              </a:p>
              <a:p>
                <a:pPr algn="just">
                  <a:lnSpc>
                    <a:spcPct val="110000"/>
                  </a:lnSpc>
                  <a:spcBef>
                    <a:spcPct val="0"/>
                  </a:spcBef>
                  <a:buNone/>
                  <a:defRPr/>
                </a:pPr>
                <a:r>
                  <a:rPr lang="zh-CN" altLang="en-US" sz="2000" dirty="0" smtClean="0"/>
                  <a:t>     </a:t>
                </a:r>
                <a:r>
                  <a:rPr lang="en-US" altLang="zh-CN" sz="2000" dirty="0" smtClean="0"/>
                  <a:t>2</a:t>
                </a:r>
                <a:r>
                  <a:rPr lang="en-US" altLang="zh-CN" sz="2000" baseline="30000" dirty="0" smtClean="0"/>
                  <a:t>-n</a:t>
                </a:r>
                <a:r>
                  <a:rPr lang="en-US" altLang="zh-CN" sz="2000" dirty="0" smtClean="0">
                    <a:solidFill>
                      <a:srgbClr val="FF0066"/>
                    </a:solidFill>
                  </a:rPr>
                  <a:t>[</a:t>
                </a:r>
                <a:r>
                  <a:rPr lang="en-US" altLang="zh-CN" sz="2000" dirty="0" err="1" smtClean="0">
                    <a:solidFill>
                      <a:srgbClr val="FF0066"/>
                    </a:solidFill>
                  </a:rPr>
                  <a:t>x×y</a:t>
                </a:r>
                <a:r>
                  <a:rPr lang="en-US" altLang="zh-CN" sz="2000" dirty="0">
                    <a:solidFill>
                      <a:srgbClr val="FF0066"/>
                    </a:solidFill>
                  </a:rPr>
                  <a:t>]</a:t>
                </a:r>
                <a:r>
                  <a:rPr lang="zh-CN" altLang="en-US" sz="2000" baseline="-30000" dirty="0">
                    <a:solidFill>
                      <a:srgbClr val="FF0066"/>
                    </a:solidFill>
                  </a:rPr>
                  <a:t>补</a:t>
                </a:r>
                <a:r>
                  <a:rPr lang="en-US" altLang="zh-CN" sz="2000" dirty="0">
                    <a:solidFill>
                      <a:srgbClr val="FF0066"/>
                    </a:solidFill>
                  </a:rPr>
                  <a:t>=[x</a:t>
                </a:r>
                <a:r>
                  <a:rPr lang="zh-CN" altLang="en-US" sz="2000" dirty="0">
                    <a:solidFill>
                      <a:srgbClr val="FF0066"/>
                    </a:solidFill>
                  </a:rPr>
                  <a:t>*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000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（"/>
                            <m:endChr m:val="）"/>
                            <m:ctrlPr>
                              <a:rPr lang="zh-CN" altLang="en-US" sz="2000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i="1" baseline="-2500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CN" sz="2000" i="1" baseline="-2500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</a:rPr>
                              <m:t>−1−</m:t>
                            </m:r>
                            <m:r>
                              <a:rPr lang="en-US" altLang="zh-CN" sz="2000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  <m:r>
                              <a:rPr lang="en-US" altLang="zh-CN" sz="2000" i="1" baseline="-2500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 baseline="30000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000" i="1" baseline="3000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m:rPr>
                            <m:sty m:val="p"/>
                          </m:rPr>
                          <a:rPr lang="en-US" altLang="zh-CN" sz="2000" i="1" baseline="30000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000" i="1" baseline="30000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zh-CN" altLang="en-US" sz="2000" i="1" baseline="3000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）</m:t>
                        </m:r>
                      </m:e>
                    </m:nary>
                  </m:oMath>
                </a14:m>
                <a:r>
                  <a:rPr lang="en-US" altLang="zh-CN" sz="2000" dirty="0">
                    <a:solidFill>
                      <a:srgbClr val="FF0066"/>
                    </a:solidFill>
                  </a:rPr>
                  <a:t>]</a:t>
                </a:r>
                <a:r>
                  <a:rPr lang="zh-CN" altLang="en-US" sz="2000" baseline="-30000" dirty="0" smtClean="0">
                    <a:solidFill>
                      <a:srgbClr val="FF0066"/>
                    </a:solidFill>
                  </a:rPr>
                  <a:t>补</a:t>
                </a:r>
                <a:endParaRPr lang="en-US" altLang="zh-CN" sz="2000" baseline="-30000" dirty="0" smtClean="0">
                  <a:solidFill>
                    <a:srgbClr val="FF0066"/>
                  </a:solidFill>
                </a:endParaRPr>
              </a:p>
              <a:p>
                <a:pPr algn="just">
                  <a:lnSpc>
                    <a:spcPct val="110000"/>
                  </a:lnSpc>
                  <a:spcBef>
                    <a:spcPct val="0"/>
                  </a:spcBef>
                  <a:buNone/>
                  <a:defRPr/>
                </a:pPr>
                <a:endParaRPr lang="en-US" altLang="zh-CN" sz="2000" dirty="0"/>
              </a:p>
              <a:p>
                <a:pPr algn="just">
                  <a:lnSpc>
                    <a:spcPct val="110000"/>
                  </a:lnSpc>
                  <a:spcBef>
                    <a:spcPct val="0"/>
                  </a:spcBef>
                  <a:buNone/>
                  <a:defRPr/>
                </a:pPr>
                <a:r>
                  <a:rPr lang="zh-CN" altLang="en-US" sz="2000" dirty="0" smtClean="0">
                    <a:solidFill>
                      <a:srgbClr val="FF0066"/>
                    </a:solidFill>
                  </a:rPr>
                  <a:t>    </a:t>
                </a:r>
                <a:r>
                  <a:rPr lang="zh-CN" altLang="en-US" sz="2000" dirty="0" smtClean="0"/>
                  <a:t> 将上式展开后得到如下递推公式：</a:t>
                </a:r>
                <a:endParaRPr lang="en-US" altLang="zh-CN" sz="2000" dirty="0" smtClean="0"/>
              </a:p>
              <a:p>
                <a:pPr algn="just">
                  <a:lnSpc>
                    <a:spcPct val="110000"/>
                  </a:lnSpc>
                  <a:spcBef>
                    <a:spcPct val="0"/>
                  </a:spcBef>
                  <a:buNone/>
                  <a:defRPr/>
                </a:pPr>
                <a:endParaRPr lang="en-US" altLang="zh-CN" sz="2000" dirty="0" smtClean="0">
                  <a:solidFill>
                    <a:srgbClr val="FF0066"/>
                  </a:solidFill>
                </a:endParaRPr>
              </a:p>
              <a:p>
                <a:pPr algn="ctr">
                  <a:lnSpc>
                    <a:spcPct val="110000"/>
                  </a:lnSpc>
                  <a:spcBef>
                    <a:spcPct val="0"/>
                  </a:spcBef>
                  <a:buNone/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1" i="1" dirty="0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dirty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altLang="zh-CN" sz="2000" i="1" baseline="-25000" dirty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000" i="1" baseline="-25000" dirty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000" b="1" i="0" dirty="0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altLang="zh-CN" sz="2000" b="1" i="0" dirty="0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0" baseline="30000" dirty="0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0" baseline="30000" dirty="0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baseline="30000" dirty="0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0" dirty="0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dirty="0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altLang="zh-CN" sz="2000" i="1" baseline="-25000" dirty="0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sz="2000" b="1" i="0" dirty="0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b="1" i="1" baseline="-25000" dirty="0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0" dirty="0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𝐘</m:t>
                        </m:r>
                        <m:r>
                          <m:rPr>
                            <m:sty m:val="p"/>
                          </m:rPr>
                          <a:rPr lang="en-US" altLang="zh-CN" sz="2000" i="1" baseline="-25000" dirty="0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000" b="1" i="1" baseline="-25000" dirty="0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 baseline="-25000" dirty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b="1" i="0" dirty="0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0" dirty="0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𝐘</m:t>
                        </m:r>
                        <m:r>
                          <m:rPr>
                            <m:sty m:val="p"/>
                          </m:rPr>
                          <a:rPr lang="en-US" altLang="zh-CN" sz="2000" i="1" baseline="-25000" dirty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US" altLang="zh-CN" sz="2000" b="1" i="0" dirty="0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2000" b="1" i="0" dirty="0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rgbClr val="FF00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dirty="0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baseline="-30000" dirty="0">
                    <a:solidFill>
                      <a:srgbClr val="FF0066"/>
                    </a:solidFill>
                  </a:rPr>
                  <a:t>补</a:t>
                </a:r>
                <a:endParaRPr lang="en-US" altLang="zh-CN" sz="2000" dirty="0">
                  <a:solidFill>
                    <a:srgbClr val="FF0066"/>
                  </a:solidFill>
                </a:endParaRPr>
              </a:p>
              <a:p>
                <a:pPr algn="just">
                  <a:lnSpc>
                    <a:spcPct val="110000"/>
                  </a:lnSpc>
                  <a:spcBef>
                    <a:spcPct val="0"/>
                  </a:spcBef>
                  <a:buNone/>
                  <a:defRPr/>
                </a:pPr>
                <a:endParaRPr lang="en-US" altLang="zh-CN" sz="2000" dirty="0" smtClean="0"/>
              </a:p>
              <a:p>
                <a:pPr algn="just">
                  <a:lnSpc>
                    <a:spcPct val="110000"/>
                  </a:lnSpc>
                  <a:spcBef>
                    <a:spcPct val="0"/>
                  </a:spcBef>
                  <a:buNone/>
                  <a:defRPr/>
                </a:pPr>
                <a:r>
                  <a:rPr lang="en-US" altLang="zh-CN" sz="2000" dirty="0" smtClean="0"/>
                  <a:t>      P</a:t>
                </a:r>
                <a:r>
                  <a:rPr lang="en-US" altLang="zh-CN" sz="2000" baseline="-25000" dirty="0" smtClean="0"/>
                  <a:t>i</a:t>
                </a:r>
                <a:r>
                  <a:rPr lang="zh-CN" altLang="en-US" sz="2000" dirty="0" smtClean="0"/>
                  <a:t>为上次部分积，</a:t>
                </a: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P</a:t>
                </a:r>
                <a:r>
                  <a:rPr lang="en-US" altLang="zh-CN" sz="2000" baseline="-25000" dirty="0" smtClean="0"/>
                  <a:t>i+1</a:t>
                </a:r>
                <a:r>
                  <a:rPr lang="zh-CN" altLang="en-US" sz="2000" dirty="0" smtClean="0"/>
                  <a:t>为本次部分积：</a:t>
                </a:r>
                <a:endParaRPr lang="en-US" altLang="zh-CN" sz="2000" dirty="0"/>
              </a:p>
              <a:p>
                <a:pPr algn="just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zh-CN" sz="2000" b="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513" y="832659"/>
                <a:ext cx="8516982" cy="5706000"/>
              </a:xfrm>
              <a:blipFill rotWithShape="0">
                <a:blip r:embed="rId1"/>
                <a:stretch>
                  <a:fillRect l="-1074" t="-7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42040" y="6228259"/>
            <a:ext cx="3392016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43292" y="6148772"/>
            <a:ext cx="2133600" cy="365125"/>
          </a:xfrm>
        </p:spPr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62546" y="6144593"/>
            <a:ext cx="2133600" cy="365125"/>
          </a:xfrm>
        </p:spPr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定点运算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442" y="803718"/>
            <a:ext cx="8516982" cy="5706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3.3.3 </a:t>
            </a:r>
            <a:r>
              <a:rPr lang="zh-CN" altLang="en-US" dirty="0"/>
              <a:t>补</a:t>
            </a:r>
            <a:r>
              <a:rPr lang="zh-CN" altLang="en-US" dirty="0" smtClean="0"/>
              <a:t>码乘法运算</a:t>
            </a:r>
            <a:endParaRPr lang="en-US" altLang="zh-CN" dirty="0" smtClean="0"/>
          </a:p>
          <a:p>
            <a:pPr marL="457200" indent="-457200">
              <a:buFont typeface="Wingdings" charset="2"/>
              <a:buAutoNum type="arabicPeriod"/>
            </a:pPr>
            <a:r>
              <a:rPr lang="zh-CN" altLang="en-US" sz="2000" dirty="0">
                <a:solidFill>
                  <a:srgbClr val="FF0000"/>
                </a:solidFill>
              </a:rPr>
              <a:t>补</a:t>
            </a:r>
            <a:r>
              <a:rPr lang="zh-CN" altLang="en-US" sz="2000" dirty="0" smtClean="0">
                <a:solidFill>
                  <a:srgbClr val="FF0000"/>
                </a:solidFill>
              </a:rPr>
              <a:t>码一位</a:t>
            </a:r>
            <a:r>
              <a:rPr lang="zh-CN" altLang="en-US" sz="2000" dirty="0">
                <a:solidFill>
                  <a:srgbClr val="FF0000"/>
                </a:solidFill>
              </a:rPr>
              <a:t>乘（布斯（</a:t>
            </a:r>
            <a:r>
              <a:rPr lang="en-US" altLang="zh-CN" sz="2000" dirty="0">
                <a:solidFill>
                  <a:srgbClr val="FF0000"/>
                </a:solidFill>
              </a:rPr>
              <a:t>Booth</a:t>
            </a:r>
            <a:r>
              <a:rPr lang="zh-CN" altLang="en-US" sz="2000" dirty="0">
                <a:solidFill>
                  <a:srgbClr val="FF0000"/>
                </a:solidFill>
              </a:rPr>
              <a:t>）算法</a:t>
            </a:r>
            <a:r>
              <a:rPr lang="zh-CN" altLang="en-US" sz="2000" dirty="0" smtClean="0">
                <a:solidFill>
                  <a:srgbClr val="FF0000"/>
                </a:solidFill>
              </a:rPr>
              <a:t>）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0" dirty="0"/>
              <a:t>1</a:t>
            </a:r>
            <a:r>
              <a:rPr lang="zh-CN" altLang="en-US" sz="2000" b="0" dirty="0"/>
              <a:t>）数学推到</a:t>
            </a:r>
            <a:r>
              <a:rPr lang="zh-CN" altLang="en-US" sz="2000" b="0" dirty="0" smtClean="0"/>
              <a:t>过程</a:t>
            </a:r>
            <a:endParaRPr lang="en-US" altLang="zh-CN" sz="2000" b="0" dirty="0" smtClean="0"/>
          </a:p>
          <a:p>
            <a:pPr marL="0" indent="0">
              <a:buNone/>
            </a:pPr>
            <a:r>
              <a:rPr lang="zh-CN" altLang="en-US" sz="2000" b="0" dirty="0" smtClean="0"/>
              <a:t>     </a:t>
            </a:r>
            <a:r>
              <a:rPr lang="zh-CN" altLang="en-US" sz="2000" b="0" dirty="0" smtClean="0">
                <a:latin typeface="微软雅黑" pitchFamily="34" charset="-122"/>
              </a:rPr>
              <a:t>令</a:t>
            </a:r>
            <a:r>
              <a:rPr lang="en-US" altLang="zh-CN" sz="2000" dirty="0">
                <a:latin typeface="微软雅黑" pitchFamily="34" charset="-122"/>
              </a:rPr>
              <a:t>[P</a:t>
            </a:r>
            <a:r>
              <a:rPr lang="en-US" altLang="zh-CN" sz="2000" baseline="-30000" dirty="0">
                <a:latin typeface="微软雅黑" pitchFamily="34" charset="-122"/>
              </a:rPr>
              <a:t>0</a:t>
            </a:r>
            <a:r>
              <a:rPr lang="en-US" altLang="zh-CN" sz="2000" dirty="0">
                <a:latin typeface="微软雅黑" pitchFamily="34" charset="-122"/>
              </a:rPr>
              <a:t>]</a:t>
            </a:r>
            <a:r>
              <a:rPr lang="zh-CN" altLang="en-US" sz="2000" baseline="-30000" dirty="0">
                <a:latin typeface="微软雅黑" pitchFamily="34" charset="-122"/>
              </a:rPr>
              <a:t>补</a:t>
            </a:r>
            <a:r>
              <a:rPr lang="en-US" altLang="zh-CN" sz="2000" dirty="0">
                <a:latin typeface="微软雅黑" pitchFamily="34" charset="-122"/>
              </a:rPr>
              <a:t>=</a:t>
            </a:r>
            <a:r>
              <a:rPr lang="en-US" altLang="zh-CN" sz="2000" dirty="0" smtClean="0">
                <a:latin typeface="微软雅黑" pitchFamily="34" charset="-122"/>
              </a:rPr>
              <a:t>0</a:t>
            </a:r>
            <a:r>
              <a:rPr lang="zh-CN" altLang="en-US" sz="2000" dirty="0" smtClean="0">
                <a:latin typeface="微软雅黑" pitchFamily="34" charset="-122"/>
              </a:rPr>
              <a:t>，则有</a:t>
            </a:r>
            <a:endParaRPr lang="en-US" altLang="zh-CN" sz="2000" dirty="0">
              <a:latin typeface="微软雅黑" pitchFamily="34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0" dirty="0" smtClean="0">
                <a:latin typeface="微软雅黑" pitchFamily="34" charset="-122"/>
              </a:rPr>
              <a:t>    </a:t>
            </a:r>
            <a:r>
              <a:rPr lang="en-US" altLang="zh-CN" sz="2000" dirty="0" smtClean="0">
                <a:latin typeface="微软雅黑" pitchFamily="34" charset="-122"/>
              </a:rPr>
              <a:t> [P</a:t>
            </a:r>
            <a:r>
              <a:rPr lang="en-US" altLang="zh-CN" sz="2000" baseline="-30000" dirty="0" smtClean="0">
                <a:latin typeface="微软雅黑" pitchFamily="34" charset="-122"/>
              </a:rPr>
              <a:t>1</a:t>
            </a:r>
            <a:r>
              <a:rPr lang="en-US" altLang="zh-CN" sz="2000" dirty="0">
                <a:latin typeface="微软雅黑" pitchFamily="34" charset="-122"/>
              </a:rPr>
              <a:t>]</a:t>
            </a:r>
            <a:r>
              <a:rPr lang="zh-CN" altLang="en-US" sz="2000" baseline="-30000" dirty="0">
                <a:latin typeface="微软雅黑" pitchFamily="34" charset="-122"/>
              </a:rPr>
              <a:t>补</a:t>
            </a:r>
            <a:r>
              <a:rPr lang="en-US" altLang="zh-CN" sz="2000" dirty="0">
                <a:latin typeface="微软雅黑" pitchFamily="34" charset="-122"/>
              </a:rPr>
              <a:t>=2</a:t>
            </a:r>
            <a:r>
              <a:rPr lang="en-US" altLang="zh-CN" sz="2000" baseline="30000" dirty="0">
                <a:latin typeface="微软雅黑" pitchFamily="34" charset="-122"/>
              </a:rPr>
              <a:t>-1</a:t>
            </a:r>
            <a:r>
              <a:rPr lang="en-US" altLang="zh-CN" sz="2000" dirty="0" smtClean="0">
                <a:latin typeface="微软雅黑" pitchFamily="34" charset="-122"/>
              </a:rPr>
              <a:t>{[P</a:t>
            </a:r>
            <a:r>
              <a:rPr lang="en-US" altLang="zh-CN" sz="2000" baseline="-30000" dirty="0" smtClean="0">
                <a:latin typeface="微软雅黑" pitchFamily="34" charset="-122"/>
              </a:rPr>
              <a:t>0</a:t>
            </a:r>
            <a:r>
              <a:rPr lang="en-US" altLang="zh-CN" sz="2000" dirty="0">
                <a:latin typeface="微软雅黑" pitchFamily="34" charset="-122"/>
              </a:rPr>
              <a:t>]</a:t>
            </a:r>
            <a:r>
              <a:rPr lang="zh-CN" altLang="en-US" sz="2000" baseline="-30000" dirty="0">
                <a:latin typeface="微软雅黑" pitchFamily="34" charset="-122"/>
              </a:rPr>
              <a:t>补</a:t>
            </a:r>
            <a:r>
              <a:rPr lang="en-US" altLang="zh-CN" sz="2000" dirty="0" smtClean="0">
                <a:latin typeface="微软雅黑" pitchFamily="34" charset="-122"/>
              </a:rPr>
              <a:t>+(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</a:rPr>
              <a:t>Y-</a:t>
            </a:r>
            <a:r>
              <a:rPr lang="en-US" altLang="zh-CN" sz="2000" baseline="-30000" dirty="0" smtClean="0">
                <a:solidFill>
                  <a:srgbClr val="FF0000"/>
                </a:solidFill>
                <a:latin typeface="微软雅黑" pitchFamily="34" charset="-122"/>
              </a:rPr>
              <a:t>1</a:t>
            </a:r>
            <a:r>
              <a:rPr lang="en-US" altLang="zh-CN" sz="2000" dirty="0" smtClean="0">
                <a:latin typeface="微软雅黑" pitchFamily="34" charset="-122"/>
              </a:rPr>
              <a:t>-Y</a:t>
            </a:r>
            <a:r>
              <a:rPr lang="en-US" altLang="zh-CN" sz="2000" baseline="-30000" dirty="0" smtClean="0">
                <a:latin typeface="微软雅黑" pitchFamily="34" charset="-122"/>
              </a:rPr>
              <a:t>0</a:t>
            </a:r>
            <a:r>
              <a:rPr lang="en-US" altLang="zh-CN" sz="2000" dirty="0" smtClean="0">
                <a:latin typeface="微软雅黑" pitchFamily="34" charset="-122"/>
              </a:rPr>
              <a:t>)[</a:t>
            </a:r>
            <a:r>
              <a:rPr lang="en-US" altLang="zh-CN" sz="2000" dirty="0">
                <a:latin typeface="微软雅黑" pitchFamily="34" charset="-122"/>
              </a:rPr>
              <a:t>x]</a:t>
            </a:r>
            <a:r>
              <a:rPr lang="zh-CN" altLang="en-US" sz="2000" baseline="-30000" dirty="0">
                <a:latin typeface="微软雅黑" pitchFamily="34" charset="-122"/>
              </a:rPr>
              <a:t>补</a:t>
            </a:r>
            <a:r>
              <a:rPr lang="en-US" altLang="zh-CN" sz="2000" dirty="0">
                <a:latin typeface="微软雅黑" pitchFamily="34" charset="-122"/>
              </a:rPr>
              <a:t>}</a:t>
            </a:r>
            <a:endParaRPr lang="en-US" altLang="zh-CN" sz="2000" dirty="0">
              <a:latin typeface="微软雅黑" pitchFamily="34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微软雅黑" pitchFamily="34" charset="-122"/>
              </a:rPr>
              <a:t>     </a:t>
            </a:r>
            <a:r>
              <a:rPr lang="en-US" altLang="zh-CN" sz="2000" dirty="0" smtClean="0">
                <a:latin typeface="微软雅黑" pitchFamily="34" charset="-122"/>
              </a:rPr>
              <a:t>[P</a:t>
            </a:r>
            <a:r>
              <a:rPr lang="en-US" altLang="zh-CN" sz="2000" baseline="-30000" dirty="0" smtClean="0">
                <a:latin typeface="微软雅黑" pitchFamily="34" charset="-122"/>
              </a:rPr>
              <a:t>2</a:t>
            </a:r>
            <a:r>
              <a:rPr lang="en-US" altLang="zh-CN" sz="2000" dirty="0">
                <a:latin typeface="微软雅黑" pitchFamily="34" charset="-122"/>
              </a:rPr>
              <a:t>]</a:t>
            </a:r>
            <a:r>
              <a:rPr lang="zh-CN" altLang="en-US" sz="2000" baseline="-30000" dirty="0">
                <a:latin typeface="微软雅黑" pitchFamily="34" charset="-122"/>
              </a:rPr>
              <a:t>补</a:t>
            </a:r>
            <a:r>
              <a:rPr lang="en-US" altLang="zh-CN" sz="2000" dirty="0">
                <a:latin typeface="微软雅黑" pitchFamily="34" charset="-122"/>
              </a:rPr>
              <a:t>=2</a:t>
            </a:r>
            <a:r>
              <a:rPr lang="en-US" altLang="zh-CN" sz="2000" baseline="30000" dirty="0">
                <a:latin typeface="微软雅黑" pitchFamily="34" charset="-122"/>
              </a:rPr>
              <a:t>-1</a:t>
            </a:r>
            <a:r>
              <a:rPr lang="en-US" altLang="zh-CN" sz="2000" dirty="0" smtClean="0">
                <a:latin typeface="微软雅黑" pitchFamily="34" charset="-122"/>
              </a:rPr>
              <a:t>{[P</a:t>
            </a:r>
            <a:r>
              <a:rPr lang="en-US" altLang="zh-CN" sz="2000" baseline="-30000" dirty="0" smtClean="0">
                <a:latin typeface="微软雅黑" pitchFamily="34" charset="-122"/>
              </a:rPr>
              <a:t>1</a:t>
            </a:r>
            <a:r>
              <a:rPr lang="en-US" altLang="zh-CN" sz="2000" dirty="0">
                <a:latin typeface="微软雅黑" pitchFamily="34" charset="-122"/>
              </a:rPr>
              <a:t>]</a:t>
            </a:r>
            <a:r>
              <a:rPr lang="zh-CN" altLang="en-US" sz="2000" baseline="-30000" dirty="0">
                <a:latin typeface="微软雅黑" pitchFamily="34" charset="-122"/>
              </a:rPr>
              <a:t>补</a:t>
            </a:r>
            <a:r>
              <a:rPr lang="en-US" altLang="zh-CN" sz="2000" dirty="0" smtClean="0">
                <a:latin typeface="微软雅黑" pitchFamily="34" charset="-122"/>
              </a:rPr>
              <a:t>+(Y</a:t>
            </a:r>
            <a:r>
              <a:rPr lang="en-US" altLang="zh-CN" sz="2000" baseline="-30000" dirty="0" smtClean="0">
                <a:latin typeface="微软雅黑" pitchFamily="34" charset="-122"/>
              </a:rPr>
              <a:t>1</a:t>
            </a:r>
            <a:r>
              <a:rPr lang="en-US" altLang="zh-CN" sz="2000" dirty="0" smtClean="0">
                <a:latin typeface="微软雅黑" pitchFamily="34" charset="-122"/>
              </a:rPr>
              <a:t>-Y</a:t>
            </a:r>
            <a:r>
              <a:rPr lang="en-US" altLang="zh-CN" sz="2000" baseline="-30000" dirty="0">
                <a:latin typeface="微软雅黑" pitchFamily="34" charset="-122"/>
              </a:rPr>
              <a:t>0</a:t>
            </a:r>
            <a:r>
              <a:rPr lang="en-US" altLang="zh-CN" sz="2000" dirty="0" smtClean="0">
                <a:latin typeface="微软雅黑" pitchFamily="34" charset="-122"/>
              </a:rPr>
              <a:t>)[</a:t>
            </a:r>
            <a:r>
              <a:rPr lang="en-US" altLang="zh-CN" sz="2000" dirty="0">
                <a:latin typeface="微软雅黑" pitchFamily="34" charset="-122"/>
              </a:rPr>
              <a:t>x]</a:t>
            </a:r>
            <a:r>
              <a:rPr lang="zh-CN" altLang="en-US" sz="2000" baseline="-30000" dirty="0">
                <a:latin typeface="微软雅黑" pitchFamily="34" charset="-122"/>
              </a:rPr>
              <a:t>补</a:t>
            </a:r>
            <a:r>
              <a:rPr lang="en-US" altLang="zh-CN" sz="2000" dirty="0">
                <a:latin typeface="微软雅黑" pitchFamily="34" charset="-122"/>
              </a:rPr>
              <a:t>}</a:t>
            </a:r>
            <a:endParaRPr lang="en-US" altLang="zh-CN" sz="2000" dirty="0">
              <a:latin typeface="微软雅黑" pitchFamily="34" charset="-122"/>
            </a:endParaRPr>
          </a:p>
          <a:p>
            <a:pPr algn="just">
              <a:lnSpc>
                <a:spcPct val="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微软雅黑" pitchFamily="34" charset="-122"/>
              </a:rPr>
              <a:t>       .</a:t>
            </a:r>
            <a:endParaRPr lang="en-US" altLang="zh-CN" sz="2000" dirty="0">
              <a:latin typeface="微软雅黑" pitchFamily="34" charset="-122"/>
            </a:endParaRPr>
          </a:p>
          <a:p>
            <a:pPr algn="just">
              <a:lnSpc>
                <a:spcPct val="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微软雅黑" pitchFamily="34" charset="-122"/>
              </a:rPr>
              <a:t>       .                </a:t>
            </a:r>
            <a:endParaRPr lang="en-US" altLang="zh-CN" sz="2000" dirty="0">
              <a:latin typeface="微软雅黑" pitchFamily="34" charset="-122"/>
            </a:endParaRPr>
          </a:p>
          <a:p>
            <a:pPr algn="just">
              <a:lnSpc>
                <a:spcPct val="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微软雅黑" pitchFamily="34" charset="-122"/>
              </a:rPr>
              <a:t>       .</a:t>
            </a:r>
            <a:endParaRPr lang="en-US" altLang="zh-CN" sz="2000" dirty="0">
              <a:latin typeface="微软雅黑" pitchFamily="34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微软雅黑" pitchFamily="34" charset="-122"/>
              </a:rPr>
              <a:t>     </a:t>
            </a:r>
            <a:r>
              <a:rPr lang="en-US" altLang="zh-CN" sz="2000" dirty="0" smtClean="0">
                <a:latin typeface="微软雅黑" pitchFamily="34" charset="-122"/>
              </a:rPr>
              <a:t>[</a:t>
            </a:r>
            <a:r>
              <a:rPr lang="en-US" altLang="zh-CN" sz="2000" dirty="0" err="1" smtClean="0">
                <a:latin typeface="微软雅黑" pitchFamily="34" charset="-122"/>
              </a:rPr>
              <a:t>P</a:t>
            </a:r>
            <a:r>
              <a:rPr lang="en-US" altLang="zh-CN" sz="2000" baseline="-30000" dirty="0" err="1" smtClean="0">
                <a:latin typeface="微软雅黑" pitchFamily="34" charset="-122"/>
              </a:rPr>
              <a:t>n</a:t>
            </a:r>
            <a:r>
              <a:rPr lang="en-US" altLang="zh-CN" sz="2000" dirty="0">
                <a:latin typeface="微软雅黑" pitchFamily="34" charset="-122"/>
              </a:rPr>
              <a:t>]</a:t>
            </a:r>
            <a:r>
              <a:rPr lang="zh-CN" altLang="en-US" sz="2000" baseline="-30000" dirty="0">
                <a:latin typeface="微软雅黑" pitchFamily="34" charset="-122"/>
              </a:rPr>
              <a:t>补</a:t>
            </a:r>
            <a:r>
              <a:rPr lang="en-US" altLang="zh-CN" sz="2000" dirty="0">
                <a:latin typeface="微软雅黑" pitchFamily="34" charset="-122"/>
              </a:rPr>
              <a:t>=2</a:t>
            </a:r>
            <a:r>
              <a:rPr lang="en-US" altLang="zh-CN" sz="2000" baseline="30000" dirty="0">
                <a:latin typeface="微软雅黑" pitchFamily="34" charset="-122"/>
              </a:rPr>
              <a:t>-1</a:t>
            </a:r>
            <a:r>
              <a:rPr lang="en-US" altLang="zh-CN" sz="2000" dirty="0" smtClean="0">
                <a:latin typeface="微软雅黑" pitchFamily="34" charset="-122"/>
              </a:rPr>
              <a:t>{[P</a:t>
            </a:r>
            <a:r>
              <a:rPr lang="en-US" altLang="zh-CN" sz="2000" baseline="-30000" dirty="0" smtClean="0">
                <a:latin typeface="微软雅黑" pitchFamily="34" charset="-122"/>
              </a:rPr>
              <a:t>n-1</a:t>
            </a:r>
            <a:r>
              <a:rPr lang="en-US" altLang="zh-CN" sz="2000" dirty="0">
                <a:latin typeface="微软雅黑" pitchFamily="34" charset="-122"/>
              </a:rPr>
              <a:t>]</a:t>
            </a:r>
            <a:r>
              <a:rPr lang="zh-CN" altLang="en-US" sz="2000" baseline="-30000" dirty="0">
                <a:latin typeface="微软雅黑" pitchFamily="34" charset="-122"/>
              </a:rPr>
              <a:t>补</a:t>
            </a:r>
            <a:r>
              <a:rPr lang="en-US" altLang="zh-CN" sz="2000" dirty="0" smtClean="0">
                <a:latin typeface="微软雅黑" pitchFamily="34" charset="-122"/>
              </a:rPr>
              <a:t>+(Y</a:t>
            </a:r>
            <a:r>
              <a:rPr lang="en-US" altLang="zh-CN" sz="2000" baseline="-25000" dirty="0" smtClean="0">
                <a:latin typeface="微软雅黑" pitchFamily="34" charset="-122"/>
              </a:rPr>
              <a:t>n-2</a:t>
            </a:r>
            <a:r>
              <a:rPr lang="en-US" altLang="zh-CN" sz="2000" dirty="0" smtClean="0">
                <a:latin typeface="微软雅黑" pitchFamily="34" charset="-122"/>
              </a:rPr>
              <a:t>-Y</a:t>
            </a:r>
            <a:r>
              <a:rPr lang="en-US" altLang="zh-CN" sz="2000" baseline="-25000" dirty="0" smtClean="0">
                <a:latin typeface="微软雅黑" pitchFamily="34" charset="-122"/>
              </a:rPr>
              <a:t>n-1</a:t>
            </a:r>
            <a:r>
              <a:rPr lang="en-US" altLang="zh-CN" sz="2000" dirty="0" smtClean="0">
                <a:latin typeface="微软雅黑" pitchFamily="34" charset="-122"/>
              </a:rPr>
              <a:t>)[</a:t>
            </a:r>
            <a:r>
              <a:rPr lang="en-US" altLang="zh-CN" sz="2000" dirty="0">
                <a:latin typeface="微软雅黑" pitchFamily="34" charset="-122"/>
              </a:rPr>
              <a:t>x]</a:t>
            </a:r>
            <a:r>
              <a:rPr lang="zh-CN" altLang="en-US" sz="2000" baseline="-30000" dirty="0">
                <a:latin typeface="微软雅黑" pitchFamily="34" charset="-122"/>
              </a:rPr>
              <a:t>补</a:t>
            </a:r>
            <a:r>
              <a:rPr lang="en-US" altLang="zh-CN" sz="2000" dirty="0">
                <a:latin typeface="微软雅黑" pitchFamily="34" charset="-122"/>
              </a:rPr>
              <a:t>}</a:t>
            </a:r>
            <a:endParaRPr lang="en-US" altLang="zh-CN" sz="2000" dirty="0">
              <a:latin typeface="微软雅黑" pitchFamily="34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000" dirty="0" smtClean="0">
                <a:solidFill>
                  <a:srgbClr val="0000FF"/>
                </a:solidFill>
                <a:latin typeface="微软雅黑" pitchFamily="34" charset="-122"/>
              </a:rPr>
              <a:t>     </a:t>
            </a:r>
            <a:r>
              <a:rPr lang="zh-CN" altLang="en-US" sz="2000" dirty="0">
                <a:solidFill>
                  <a:srgbClr val="0000FF"/>
                </a:solidFill>
                <a:latin typeface="微软雅黑" pitchFamily="34" charset="-122"/>
              </a:rPr>
              <a:t>从而得到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itchFamily="34" charset="-122"/>
              </a:rPr>
              <a:t>：</a:t>
            </a:r>
            <a:endParaRPr lang="en-US" altLang="zh-CN" sz="2000" dirty="0" smtClean="0">
              <a:solidFill>
                <a:srgbClr val="0000FF"/>
              </a:solidFill>
              <a:latin typeface="微软雅黑" pitchFamily="34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000" dirty="0" smtClean="0">
                <a:latin typeface="微软雅黑" pitchFamily="34" charset="-122"/>
              </a:rPr>
              <a:t>     </a:t>
            </a:r>
            <a:r>
              <a:rPr lang="en-US" altLang="zh-CN" sz="2000" dirty="0">
                <a:solidFill>
                  <a:srgbClr val="FF0066"/>
                </a:solidFill>
                <a:latin typeface="微软雅黑" pitchFamily="34" charset="-122"/>
              </a:rPr>
              <a:t>[</a:t>
            </a:r>
            <a:r>
              <a:rPr lang="en-US" altLang="zh-CN" sz="2000" dirty="0" err="1">
                <a:solidFill>
                  <a:srgbClr val="FF0066"/>
                </a:solidFill>
                <a:latin typeface="微软雅黑" pitchFamily="34" charset="-122"/>
              </a:rPr>
              <a:t>x×y</a:t>
            </a:r>
            <a:r>
              <a:rPr lang="en-US" altLang="zh-CN" sz="2000" dirty="0">
                <a:solidFill>
                  <a:srgbClr val="FF0066"/>
                </a:solidFill>
                <a:latin typeface="微软雅黑" pitchFamily="34" charset="-122"/>
              </a:rPr>
              <a:t>]</a:t>
            </a:r>
            <a:r>
              <a:rPr lang="zh-CN" altLang="en-US" sz="2000" baseline="-30000" dirty="0">
                <a:solidFill>
                  <a:srgbClr val="FF0066"/>
                </a:solidFill>
                <a:latin typeface="微软雅黑" pitchFamily="34" charset="-122"/>
              </a:rPr>
              <a:t>补</a:t>
            </a:r>
            <a:r>
              <a:rPr lang="en-US" altLang="zh-CN" sz="2000" dirty="0" smtClean="0">
                <a:solidFill>
                  <a:srgbClr val="FF0066"/>
                </a:solidFill>
                <a:latin typeface="微软雅黑" pitchFamily="34" charset="-122"/>
              </a:rPr>
              <a:t>=2</a:t>
            </a:r>
            <a:r>
              <a:rPr lang="en-US" altLang="zh-CN" sz="2000" baseline="30000" dirty="0" smtClean="0">
                <a:solidFill>
                  <a:srgbClr val="FF0066"/>
                </a:solidFill>
                <a:latin typeface="微软雅黑" pitchFamily="34" charset="-122"/>
              </a:rPr>
              <a:t>n</a:t>
            </a:r>
            <a:r>
              <a:rPr lang="en-US" altLang="zh-CN" sz="2000" dirty="0" smtClean="0">
                <a:solidFill>
                  <a:srgbClr val="FF0066"/>
                </a:solidFill>
                <a:latin typeface="微软雅黑" pitchFamily="34" charset="-122"/>
              </a:rPr>
              <a:t>[</a:t>
            </a:r>
            <a:r>
              <a:rPr lang="en-US" altLang="zh-CN" sz="2000" dirty="0" err="1" smtClean="0">
                <a:solidFill>
                  <a:srgbClr val="FF0066"/>
                </a:solidFill>
                <a:latin typeface="微软雅黑" pitchFamily="34" charset="-122"/>
              </a:rPr>
              <a:t>P</a:t>
            </a:r>
            <a:r>
              <a:rPr lang="en-US" altLang="zh-CN" sz="2000" baseline="-30000" dirty="0" err="1" smtClean="0">
                <a:solidFill>
                  <a:srgbClr val="FF0066"/>
                </a:solidFill>
                <a:latin typeface="微软雅黑" pitchFamily="34" charset="-122"/>
              </a:rPr>
              <a:t>n</a:t>
            </a:r>
            <a:r>
              <a:rPr lang="en-US" altLang="zh-CN" sz="2000" dirty="0">
                <a:solidFill>
                  <a:srgbClr val="FF0066"/>
                </a:solidFill>
                <a:latin typeface="微软雅黑" pitchFamily="34" charset="-122"/>
              </a:rPr>
              <a:t>]</a:t>
            </a:r>
            <a:r>
              <a:rPr lang="zh-CN" altLang="en-US" sz="2000" baseline="-30000" dirty="0" smtClean="0">
                <a:solidFill>
                  <a:srgbClr val="FF0066"/>
                </a:solidFill>
                <a:latin typeface="微软雅黑" pitchFamily="34" charset="-122"/>
              </a:rPr>
              <a:t>补</a:t>
            </a:r>
            <a:endParaRPr lang="en-US" altLang="zh-CN" sz="2000" dirty="0" smtClean="0">
              <a:latin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42040" y="6228259"/>
            <a:ext cx="3392016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43292" y="6148772"/>
            <a:ext cx="2133600" cy="365125"/>
          </a:xfrm>
        </p:spPr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62546" y="6144593"/>
            <a:ext cx="2133600" cy="365125"/>
          </a:xfrm>
        </p:spPr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61992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定点运算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910" y="836712"/>
            <a:ext cx="8516982" cy="5706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3.3.3 </a:t>
            </a:r>
            <a:r>
              <a:rPr lang="zh-CN" altLang="en-US" dirty="0"/>
              <a:t>补</a:t>
            </a:r>
            <a:r>
              <a:rPr lang="zh-CN" altLang="en-US" dirty="0" smtClean="0"/>
              <a:t>码乘法运算</a:t>
            </a:r>
            <a:endParaRPr lang="en-US" altLang="zh-CN" dirty="0" smtClean="0"/>
          </a:p>
          <a:p>
            <a:pPr marL="457200" indent="-457200">
              <a:buFont typeface="Wingdings" charset="2"/>
              <a:buAutoNum type="arabicPeriod"/>
            </a:pPr>
            <a:r>
              <a:rPr lang="zh-CN" altLang="en-US" sz="2000" dirty="0">
                <a:solidFill>
                  <a:srgbClr val="FF0000"/>
                </a:solidFill>
              </a:rPr>
              <a:t>补</a:t>
            </a:r>
            <a:r>
              <a:rPr lang="zh-CN" altLang="en-US" sz="2000" dirty="0" smtClean="0">
                <a:solidFill>
                  <a:srgbClr val="FF0000"/>
                </a:solidFill>
              </a:rPr>
              <a:t>码一位</a:t>
            </a:r>
            <a:r>
              <a:rPr lang="zh-CN" altLang="en-US" sz="2000" dirty="0">
                <a:solidFill>
                  <a:srgbClr val="FF0000"/>
                </a:solidFill>
              </a:rPr>
              <a:t>乘（布斯（</a:t>
            </a:r>
            <a:r>
              <a:rPr lang="en-US" altLang="zh-CN" sz="2000" dirty="0">
                <a:solidFill>
                  <a:srgbClr val="FF0000"/>
                </a:solidFill>
              </a:rPr>
              <a:t>Booth</a:t>
            </a:r>
            <a:r>
              <a:rPr lang="zh-CN" altLang="en-US" sz="2000" dirty="0">
                <a:solidFill>
                  <a:srgbClr val="FF0000"/>
                </a:solidFill>
              </a:rPr>
              <a:t>）算法</a:t>
            </a:r>
            <a:r>
              <a:rPr lang="zh-CN" altLang="en-US" sz="2000" dirty="0" smtClean="0">
                <a:solidFill>
                  <a:srgbClr val="FF0000"/>
                </a:solidFill>
              </a:rPr>
              <a:t>）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0" dirty="0" smtClean="0"/>
              <a:t>2</a:t>
            </a:r>
            <a:r>
              <a:rPr lang="zh-CN" altLang="en-US" sz="2000" b="0" dirty="0" smtClean="0"/>
              <a:t>）补码乘法运算法则总结</a:t>
            </a:r>
            <a:endParaRPr lang="en-US" altLang="zh-CN" sz="2000" b="0" dirty="0" smtClean="0"/>
          </a:p>
          <a:p>
            <a:pPr>
              <a:buFont typeface="Wingdings" charset="2"/>
              <a:buChar char="Ø"/>
            </a:pPr>
            <a:r>
              <a:rPr lang="zh-CN" altLang="en-US" sz="2000" b="0" dirty="0" smtClean="0"/>
              <a:t>乘数最低位增加一位辅助位</a:t>
            </a:r>
            <a:r>
              <a:rPr lang="en-US" altLang="zh-CN" sz="2000" b="0" dirty="0" smtClean="0"/>
              <a:t>Y</a:t>
            </a:r>
            <a:r>
              <a:rPr lang="en-US" altLang="zh-CN" sz="2000" b="0" baseline="-25000" dirty="0" smtClean="0"/>
              <a:t>-1</a:t>
            </a:r>
            <a:r>
              <a:rPr lang="en-US" altLang="zh-CN" sz="2000" b="0" dirty="0" smtClean="0"/>
              <a:t>=0</a:t>
            </a:r>
            <a:endParaRPr lang="en-US" altLang="zh-CN" sz="2000" b="0" dirty="0" smtClean="0"/>
          </a:p>
          <a:p>
            <a:pPr>
              <a:buFont typeface="Wingdings" charset="2"/>
              <a:buChar char="Ø"/>
            </a:pPr>
            <a:r>
              <a:rPr lang="zh-CN" altLang="en-US" sz="2000" b="0" dirty="0" smtClean="0"/>
              <a:t>根据</a:t>
            </a:r>
            <a:r>
              <a:rPr lang="en-US" altLang="zh-CN" sz="2000" b="0" dirty="0" smtClean="0"/>
              <a:t>Y</a:t>
            </a:r>
            <a:r>
              <a:rPr lang="en-US" altLang="zh-CN" sz="2000" b="0" baseline="-25000" dirty="0" smtClean="0"/>
              <a:t>i</a:t>
            </a:r>
            <a:r>
              <a:rPr lang="en-US" altLang="zh-CN" sz="2000" b="0" dirty="0" smtClean="0"/>
              <a:t>Y</a:t>
            </a:r>
            <a:r>
              <a:rPr lang="en-US" altLang="zh-CN" sz="2000" b="0" baseline="-25000" dirty="0" smtClean="0"/>
              <a:t>i-1</a:t>
            </a:r>
            <a:r>
              <a:rPr lang="zh-CN" altLang="en-US" sz="2000" b="0" dirty="0" smtClean="0"/>
              <a:t>的值，决定是“</a:t>
            </a:r>
            <a:r>
              <a:rPr lang="en-US" altLang="zh-CN" sz="2000" b="0" dirty="0"/>
              <a:t>+[x]</a:t>
            </a:r>
            <a:r>
              <a:rPr lang="zh-CN" altLang="en-US" sz="2000" b="0" baseline="-25000" dirty="0"/>
              <a:t>补</a:t>
            </a:r>
            <a:r>
              <a:rPr lang="zh-CN" altLang="en-US" sz="2000" b="0" dirty="0" smtClean="0"/>
              <a:t>”“</a:t>
            </a:r>
            <a:r>
              <a:rPr lang="en-US" altLang="zh-CN" sz="2000" b="0" dirty="0" smtClean="0"/>
              <a:t>[-x</a:t>
            </a:r>
            <a:r>
              <a:rPr lang="en-US" altLang="zh-CN" sz="2000" b="0" dirty="0"/>
              <a:t>]</a:t>
            </a:r>
            <a:r>
              <a:rPr lang="zh-CN" altLang="en-US" sz="2000" b="0" baseline="-25000" dirty="0"/>
              <a:t>补</a:t>
            </a:r>
            <a:r>
              <a:rPr lang="zh-CN" altLang="en-US" sz="2000" b="0" dirty="0" smtClean="0"/>
              <a:t>”</a:t>
            </a:r>
            <a:r>
              <a:rPr lang="en-US" altLang="zh-CN" sz="2000" b="0" dirty="0" smtClean="0"/>
              <a:t> </a:t>
            </a:r>
            <a:r>
              <a:rPr lang="zh-CN" altLang="en-US" sz="2000" b="0" dirty="0" smtClean="0"/>
              <a:t>、还是“</a:t>
            </a:r>
            <a:r>
              <a:rPr lang="en-US" altLang="zh-CN" sz="2000" b="0" dirty="0"/>
              <a:t>+0</a:t>
            </a:r>
            <a:r>
              <a:rPr lang="zh-CN" altLang="en-US" sz="2000" b="0" dirty="0" smtClean="0"/>
              <a:t>”</a:t>
            </a:r>
            <a:endParaRPr lang="en-US" altLang="zh-CN" sz="2000" b="0" dirty="0" smtClean="0"/>
          </a:p>
          <a:p>
            <a:pPr>
              <a:buFont typeface="Wingdings" charset="2"/>
              <a:buChar char="Ø"/>
            </a:pPr>
            <a:r>
              <a:rPr lang="zh-CN" altLang="en-US" sz="2000" b="0" dirty="0" smtClean="0"/>
              <a:t>每次加减后，算数右移一位，得到部分积</a:t>
            </a:r>
            <a:endParaRPr lang="en-US" altLang="zh-CN" sz="2000" b="0" dirty="0" smtClean="0"/>
          </a:p>
          <a:p>
            <a:pPr>
              <a:buFont typeface="Wingdings" charset="2"/>
              <a:buChar char="Ø"/>
            </a:pPr>
            <a:r>
              <a:rPr lang="zh-CN" altLang="en-US" sz="2000" b="0" dirty="0" smtClean="0"/>
              <a:t>重复第</a:t>
            </a:r>
            <a:r>
              <a:rPr lang="en-US" altLang="zh-CN" sz="2000" b="0" dirty="0" smtClean="0"/>
              <a:t>2</a:t>
            </a:r>
            <a:r>
              <a:rPr lang="zh-CN" altLang="en-US" sz="2000" b="0" dirty="0" smtClean="0"/>
              <a:t>步和第</a:t>
            </a:r>
            <a:r>
              <a:rPr lang="en-US" altLang="zh-CN" sz="2000" b="0" dirty="0" smtClean="0"/>
              <a:t>3</a:t>
            </a:r>
            <a:r>
              <a:rPr lang="zh-CN" altLang="en-US" sz="2000" b="0" dirty="0" smtClean="0"/>
              <a:t>步，结果得到</a:t>
            </a:r>
            <a:r>
              <a:rPr lang="en-US" altLang="zh-CN" sz="2000" b="0" dirty="0" smtClean="0"/>
              <a:t>[X*Y]</a:t>
            </a:r>
            <a:r>
              <a:rPr lang="zh-CN" altLang="en-US" sz="2000" b="0" baseline="-25000" dirty="0"/>
              <a:t>补</a:t>
            </a:r>
            <a:endParaRPr lang="en-US" altLang="zh-CN" sz="2000" b="0" dirty="0" smtClean="0"/>
          </a:p>
          <a:p>
            <a:pPr marL="0" indent="0">
              <a:buNone/>
            </a:pPr>
            <a:r>
              <a:rPr lang="zh-CN" altLang="en-US" sz="2000" b="0" dirty="0" smtClean="0"/>
              <a:t>     </a:t>
            </a:r>
            <a:endParaRPr lang="en-US" altLang="zh-CN" sz="2000" dirty="0" smtClean="0">
              <a:latin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42040" y="6228259"/>
            <a:ext cx="3392016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43292" y="6148772"/>
            <a:ext cx="2133600" cy="365125"/>
          </a:xfrm>
        </p:spPr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62546" y="6144593"/>
            <a:ext cx="2133600" cy="365125"/>
          </a:xfrm>
        </p:spPr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289" y="3508320"/>
            <a:ext cx="6021416" cy="3161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定点运算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331" y="749196"/>
            <a:ext cx="8516982" cy="5706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3.3.3 </a:t>
            </a:r>
            <a:r>
              <a:rPr lang="zh-CN" altLang="en-US" dirty="0"/>
              <a:t>补</a:t>
            </a:r>
            <a:r>
              <a:rPr lang="zh-CN" altLang="en-US" dirty="0" smtClean="0"/>
              <a:t>码乘法运算</a:t>
            </a:r>
            <a:endParaRPr lang="en-US" altLang="zh-CN" dirty="0" smtClean="0"/>
          </a:p>
          <a:p>
            <a:pPr marL="457200" indent="-457200">
              <a:buFont typeface="Wingdings" charset="2"/>
              <a:buAutoNum type="arabicPeriod"/>
            </a:pPr>
            <a:r>
              <a:rPr lang="zh-CN" altLang="en-US" sz="2000" dirty="0">
                <a:solidFill>
                  <a:srgbClr val="FF0000"/>
                </a:solidFill>
              </a:rPr>
              <a:t>补</a:t>
            </a:r>
            <a:r>
              <a:rPr lang="zh-CN" altLang="en-US" sz="2000" dirty="0" smtClean="0">
                <a:solidFill>
                  <a:srgbClr val="FF0000"/>
                </a:solidFill>
              </a:rPr>
              <a:t>码一位</a:t>
            </a:r>
            <a:r>
              <a:rPr lang="zh-CN" altLang="en-US" sz="2000" dirty="0">
                <a:solidFill>
                  <a:srgbClr val="FF0000"/>
                </a:solidFill>
              </a:rPr>
              <a:t>乘（布斯（</a:t>
            </a:r>
            <a:r>
              <a:rPr lang="en-US" altLang="zh-CN" sz="2000" dirty="0">
                <a:solidFill>
                  <a:srgbClr val="FF0000"/>
                </a:solidFill>
              </a:rPr>
              <a:t>Booth</a:t>
            </a:r>
            <a:r>
              <a:rPr lang="zh-CN" altLang="en-US" sz="2000" dirty="0">
                <a:solidFill>
                  <a:srgbClr val="FF0000"/>
                </a:solidFill>
              </a:rPr>
              <a:t>）算法</a:t>
            </a:r>
            <a:r>
              <a:rPr lang="zh-CN" altLang="en-US" sz="2000" dirty="0" smtClean="0">
                <a:solidFill>
                  <a:srgbClr val="FF0000"/>
                </a:solidFill>
              </a:rPr>
              <a:t>）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0" dirty="0" smtClean="0"/>
              <a:t>3)</a:t>
            </a:r>
            <a:r>
              <a:rPr lang="zh-CN" altLang="en-US" sz="2000" b="0" dirty="0" smtClean="0"/>
              <a:t>补码一位乘法举例</a:t>
            </a:r>
            <a:endParaRPr lang="en-US" altLang="zh-CN" sz="2000" b="0" dirty="0" smtClean="0"/>
          </a:p>
          <a:p>
            <a:pPr marL="0" indent="0">
              <a:buNone/>
            </a:pPr>
            <a:r>
              <a:rPr lang="zh-CN" altLang="en-US" sz="2000" b="0" dirty="0" smtClean="0"/>
              <a:t>例：已知</a:t>
            </a:r>
            <a:r>
              <a:rPr lang="en-US" altLang="zh-CN" sz="2000" b="0" dirty="0" smtClean="0"/>
              <a:t>[x]</a:t>
            </a:r>
            <a:r>
              <a:rPr lang="zh-CN" altLang="en-US" sz="2000" b="0" baseline="-25000" dirty="0" smtClean="0"/>
              <a:t>补</a:t>
            </a:r>
            <a:r>
              <a:rPr lang="en-US" altLang="zh-CN" sz="2000" b="0" dirty="0" smtClean="0"/>
              <a:t>=1 101</a:t>
            </a:r>
            <a:r>
              <a:rPr lang="zh-CN" altLang="en-US" sz="2000" b="0" dirty="0" smtClean="0"/>
              <a:t>，</a:t>
            </a:r>
            <a:r>
              <a:rPr lang="en-US" altLang="zh-CN" sz="2000" b="0" dirty="0" smtClean="0"/>
              <a:t>[y]</a:t>
            </a:r>
            <a:r>
              <a:rPr lang="zh-CN" altLang="en-US" sz="2000" b="0" baseline="-25000" dirty="0" smtClean="0"/>
              <a:t>补</a:t>
            </a:r>
            <a:r>
              <a:rPr lang="en-US" altLang="zh-CN" sz="2000" b="0" dirty="0" smtClean="0"/>
              <a:t>=0 110</a:t>
            </a:r>
            <a:r>
              <a:rPr lang="zh-CN" altLang="en-US" sz="2000" b="0" dirty="0" smtClean="0"/>
              <a:t>，要求用布斯算法计算</a:t>
            </a:r>
            <a:r>
              <a:rPr lang="en-US" altLang="zh-CN" sz="2000" b="0" dirty="0" smtClean="0"/>
              <a:t>[x*y].</a:t>
            </a:r>
            <a:endParaRPr lang="en-US" altLang="zh-CN" sz="2000" b="0" dirty="0" smtClean="0"/>
          </a:p>
          <a:p>
            <a:pPr marL="0" indent="0">
              <a:buNone/>
            </a:pPr>
            <a:endParaRPr lang="zh-CN" altLang="en-US" sz="2000" b="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42040" y="6228259"/>
            <a:ext cx="3392016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43292" y="6148772"/>
            <a:ext cx="2133600" cy="365125"/>
          </a:xfrm>
        </p:spPr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62546" y="6144593"/>
            <a:ext cx="2133600" cy="365125"/>
          </a:xfrm>
        </p:spPr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76872"/>
            <a:ext cx="7848872" cy="43424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229600" cy="673050"/>
          </a:xfrm>
        </p:spPr>
        <p:txBody>
          <a:bodyPr/>
          <a:lstStyle/>
          <a:p>
            <a:r>
              <a:rPr lang="zh-CN" altLang="en-US" dirty="0" smtClean="0"/>
              <a:t>大纲   </a:t>
            </a:r>
            <a:endParaRPr lang="zh-CN" altLang="en-US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179512" y="836712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3.1 </a:t>
            </a:r>
            <a:r>
              <a:rPr lang="zh-CN" altLang="en-US" dirty="0" smtClean="0"/>
              <a:t>高级语言和机器指令中的运算</a:t>
            </a:r>
            <a:r>
              <a:rPr lang="zh-CN" altLang="en-US" dirty="0" smtClean="0">
                <a:solidFill>
                  <a:srgbClr val="FF0000"/>
                </a:solidFill>
              </a:rPr>
              <a:t>（重点）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3.2 </a:t>
            </a:r>
            <a:r>
              <a:rPr lang="zh-CN" altLang="en-US" dirty="0" smtClean="0">
                <a:solidFill>
                  <a:srgbClr val="FF0000"/>
                </a:solidFill>
              </a:rPr>
              <a:t>基本运算部件（重点）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3.3 </a:t>
            </a:r>
            <a:r>
              <a:rPr lang="zh-CN" altLang="en-US" dirty="0" smtClean="0">
                <a:solidFill>
                  <a:srgbClr val="FF0000"/>
                </a:solidFill>
              </a:rPr>
              <a:t>定点数运算（重点、难点）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3.4 </a:t>
            </a:r>
            <a:r>
              <a:rPr lang="zh-CN" altLang="en-US" dirty="0" smtClean="0"/>
              <a:t>浮点数运算（自学）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3.5 </a:t>
            </a:r>
            <a:r>
              <a:rPr lang="zh-CN" altLang="en-US" dirty="0" smtClean="0"/>
              <a:t>运算部件的组成（自学）</a:t>
            </a:r>
            <a:endParaRPr lang="en-US" altLang="zh-CN" b="0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A2B2-0481-42F5-B7CC-47EEF504A14A}" type="slidenum">
              <a:rPr lang="zh-CN" altLang="en-US" smtClean="0"/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E1DE5919-6F87-499E-ABEF-6636EFFDBF2E}" type="datetime1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229600" cy="774720"/>
          </a:xfrm>
        </p:spPr>
        <p:txBody>
          <a:bodyPr/>
          <a:lstStyle/>
          <a:p>
            <a:r>
              <a:rPr lang="en-US" altLang="zh-CN" dirty="0" smtClean="0">
                <a:latin typeface="Comic Sans MS" pitchFamily="2" charset="0"/>
              </a:rPr>
              <a:t>3.3 </a:t>
            </a:r>
            <a:r>
              <a:rPr lang="zh-CN" altLang="en-US" dirty="0" smtClean="0">
                <a:latin typeface="Comic Sans MS" pitchFamily="2" charset="0"/>
              </a:rPr>
              <a:t>定点运算</a:t>
            </a:r>
            <a:endParaRPr lang="zh-CN" altLang="en-US" dirty="0">
              <a:latin typeface="Comic Sans MS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514" y="845170"/>
            <a:ext cx="8516982" cy="386251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3.3.4 </a:t>
            </a:r>
            <a:r>
              <a:rPr lang="zh-CN" altLang="en-US" dirty="0"/>
              <a:t>原码</a:t>
            </a:r>
            <a:r>
              <a:rPr lang="zh-CN" altLang="en-US" dirty="0" smtClean="0"/>
              <a:t>除法运算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sz="2000" dirty="0" smtClean="0"/>
              <a:t>概述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）除</a:t>
            </a:r>
            <a:r>
              <a:rPr lang="zh-CN" altLang="en-US" sz="2000" dirty="0"/>
              <a:t>前预处理</a:t>
            </a:r>
            <a:endParaRPr lang="zh-CN" altLang="en-US" sz="2000" dirty="0"/>
          </a:p>
          <a:p>
            <a:pPr marL="876300" lvl="1" indent="-381000">
              <a:buFont typeface="Wingdings" charset="2"/>
              <a:buChar char="ü"/>
            </a:pPr>
            <a:r>
              <a:rPr lang="zh-CN" altLang="en-US" dirty="0" smtClean="0">
                <a:latin typeface="Comic Sans MS" pitchFamily="2" charset="0"/>
              </a:rPr>
              <a:t>若</a:t>
            </a:r>
            <a:r>
              <a:rPr lang="zh-CN" altLang="en-US" dirty="0">
                <a:latin typeface="Comic Sans MS" pitchFamily="2" charset="0"/>
              </a:rPr>
              <a:t>被除数为</a:t>
            </a:r>
            <a:r>
              <a:rPr lang="en-US" altLang="zh-CN" dirty="0">
                <a:latin typeface="Comic Sans MS" pitchFamily="2" charset="0"/>
              </a:rPr>
              <a:t>0</a:t>
            </a:r>
            <a:r>
              <a:rPr lang="zh-CN" altLang="en-US" dirty="0">
                <a:latin typeface="Comic Sans MS" pitchFamily="2" charset="0"/>
              </a:rPr>
              <a:t>、除数不为</a:t>
            </a:r>
            <a:r>
              <a:rPr lang="en-US" altLang="zh-CN" dirty="0">
                <a:latin typeface="Comic Sans MS" pitchFamily="2" charset="0"/>
              </a:rPr>
              <a:t>0</a:t>
            </a:r>
            <a:r>
              <a:rPr lang="zh-CN" altLang="en-US" dirty="0">
                <a:latin typeface="Comic Sans MS" pitchFamily="2" charset="0"/>
              </a:rPr>
              <a:t>，</a:t>
            </a:r>
            <a:r>
              <a:rPr lang="zh-CN" altLang="en-US" dirty="0" smtClean="0">
                <a:latin typeface="Comic Sans MS" pitchFamily="2" charset="0"/>
              </a:rPr>
              <a:t>或定点</a:t>
            </a:r>
            <a:r>
              <a:rPr lang="zh-CN" altLang="en-US" dirty="0">
                <a:latin typeface="Comic Sans MS" pitchFamily="2" charset="0"/>
              </a:rPr>
              <a:t>整数除法</a:t>
            </a:r>
            <a:r>
              <a:rPr lang="en-US" altLang="zh-CN" dirty="0">
                <a:latin typeface="Comic Sans MS" pitchFamily="2" charset="0"/>
              </a:rPr>
              <a:t>|</a:t>
            </a:r>
            <a:r>
              <a:rPr lang="zh-CN" altLang="en-US" dirty="0">
                <a:latin typeface="Comic Sans MS" pitchFamily="2" charset="0"/>
              </a:rPr>
              <a:t>被除数</a:t>
            </a:r>
            <a:r>
              <a:rPr lang="en-US" altLang="zh-CN" dirty="0">
                <a:latin typeface="Comic Sans MS" pitchFamily="2" charset="0"/>
              </a:rPr>
              <a:t>|&lt;|</a:t>
            </a:r>
            <a:r>
              <a:rPr lang="zh-CN" altLang="en-US" dirty="0">
                <a:latin typeface="Comic Sans MS" pitchFamily="2" charset="0"/>
              </a:rPr>
              <a:t>除数</a:t>
            </a:r>
            <a:r>
              <a:rPr lang="en-US" altLang="zh-CN" dirty="0">
                <a:latin typeface="Comic Sans MS" pitchFamily="2" charset="0"/>
              </a:rPr>
              <a:t>|</a:t>
            </a:r>
            <a:r>
              <a:rPr lang="zh-CN" altLang="en-US" dirty="0">
                <a:latin typeface="Comic Sans MS" pitchFamily="2" charset="0"/>
              </a:rPr>
              <a:t>，则商为</a:t>
            </a:r>
            <a:r>
              <a:rPr lang="en-US" altLang="zh-CN" dirty="0">
                <a:latin typeface="Comic Sans MS" pitchFamily="2" charset="0"/>
              </a:rPr>
              <a:t>0</a:t>
            </a:r>
            <a:r>
              <a:rPr lang="zh-CN" altLang="en-US" dirty="0">
                <a:latin typeface="Comic Sans MS" pitchFamily="2" charset="0"/>
              </a:rPr>
              <a:t>，不再继续执行</a:t>
            </a:r>
            <a:endParaRPr lang="zh-CN" altLang="en-US" dirty="0">
              <a:latin typeface="Comic Sans MS" pitchFamily="2" charset="0"/>
            </a:endParaRPr>
          </a:p>
          <a:p>
            <a:pPr marL="876300" lvl="1" indent="-381000">
              <a:buFont typeface="Wingdings" charset="2"/>
              <a:buChar char="ü"/>
            </a:pPr>
            <a:r>
              <a:rPr lang="zh-CN" altLang="en-US" dirty="0" smtClean="0">
                <a:latin typeface="Comic Sans MS" pitchFamily="2" charset="0"/>
              </a:rPr>
              <a:t>若</a:t>
            </a:r>
            <a:r>
              <a:rPr lang="zh-CN" altLang="en-US" dirty="0">
                <a:latin typeface="Comic Sans MS" pitchFamily="2" charset="0"/>
              </a:rPr>
              <a:t>被除数不为</a:t>
            </a:r>
            <a:r>
              <a:rPr lang="en-US" altLang="zh-CN" dirty="0">
                <a:latin typeface="Comic Sans MS" pitchFamily="2" charset="0"/>
              </a:rPr>
              <a:t>0</a:t>
            </a:r>
            <a:r>
              <a:rPr lang="zh-CN" altLang="en-US" dirty="0">
                <a:latin typeface="Comic Sans MS" pitchFamily="2" charset="0"/>
              </a:rPr>
              <a:t>、除数为</a:t>
            </a:r>
            <a:r>
              <a:rPr lang="en-US" altLang="zh-CN" dirty="0">
                <a:latin typeface="Comic Sans MS" pitchFamily="2" charset="0"/>
              </a:rPr>
              <a:t>0</a:t>
            </a:r>
            <a:r>
              <a:rPr lang="zh-CN" altLang="en-US" dirty="0" smtClean="0">
                <a:latin typeface="Comic Sans MS" pitchFamily="2" charset="0"/>
              </a:rPr>
              <a:t>，对于整数，则</a:t>
            </a:r>
            <a:r>
              <a:rPr lang="zh-CN" altLang="en-US" dirty="0">
                <a:latin typeface="Comic Sans MS" pitchFamily="2" charset="0"/>
              </a:rPr>
              <a:t>发生“除数为</a:t>
            </a:r>
            <a:r>
              <a:rPr lang="en-US" altLang="zh-CN" dirty="0">
                <a:latin typeface="Comic Sans MS" pitchFamily="2" charset="0"/>
              </a:rPr>
              <a:t>0”</a:t>
            </a:r>
            <a:r>
              <a:rPr lang="zh-CN" altLang="en-US" dirty="0" smtClean="0">
                <a:latin typeface="Comic Sans MS" pitchFamily="2" charset="0"/>
              </a:rPr>
              <a:t>异常；对于浮点数，则为无穷大</a:t>
            </a:r>
            <a:endParaRPr lang="zh-CN" altLang="en-US" dirty="0">
              <a:latin typeface="Comic Sans MS" pitchFamily="2" charset="0"/>
            </a:endParaRPr>
          </a:p>
          <a:p>
            <a:pPr marL="876300" lvl="1" indent="-381000">
              <a:buFont typeface="Wingdings" charset="2"/>
              <a:buChar char="ü"/>
            </a:pPr>
            <a:r>
              <a:rPr lang="zh-CN" altLang="en-US" dirty="0" smtClean="0">
                <a:latin typeface="Comic Sans MS" pitchFamily="2" charset="0"/>
              </a:rPr>
              <a:t>若</a:t>
            </a:r>
            <a:r>
              <a:rPr lang="zh-CN" altLang="en-US" dirty="0">
                <a:latin typeface="Comic Sans MS" pitchFamily="2" charset="0"/>
              </a:rPr>
              <a:t>被除数和除数都为</a:t>
            </a:r>
            <a:r>
              <a:rPr lang="en-US" altLang="zh-CN" dirty="0">
                <a:latin typeface="Comic Sans MS" pitchFamily="2" charset="0"/>
              </a:rPr>
              <a:t>0</a:t>
            </a:r>
            <a:r>
              <a:rPr lang="zh-CN" altLang="en-US" dirty="0" smtClean="0">
                <a:latin typeface="Comic Sans MS" pitchFamily="2" charset="0"/>
              </a:rPr>
              <a:t>，对于整数，则发生除法错异常；对于浮点数，则</a:t>
            </a:r>
            <a:r>
              <a:rPr lang="zh-CN" altLang="en-US" dirty="0">
                <a:latin typeface="Comic Sans MS" pitchFamily="2" charset="0"/>
              </a:rPr>
              <a:t>有些机器产生一个不发信号的</a:t>
            </a:r>
            <a:r>
              <a:rPr lang="en-US" altLang="zh-CN" dirty="0" err="1">
                <a:latin typeface="Comic Sans MS" pitchFamily="2" charset="0"/>
              </a:rPr>
              <a:t>NaN</a:t>
            </a:r>
            <a:r>
              <a:rPr lang="zh-CN" altLang="en-US" dirty="0">
                <a:latin typeface="Comic Sans MS" pitchFamily="2" charset="0"/>
              </a:rPr>
              <a:t>，即“</a:t>
            </a:r>
            <a:r>
              <a:rPr lang="en-US" altLang="zh-CN" dirty="0">
                <a:latin typeface="Comic Sans MS" pitchFamily="2" charset="0"/>
              </a:rPr>
              <a:t>quiet </a:t>
            </a:r>
            <a:r>
              <a:rPr lang="en-US" altLang="zh-CN" dirty="0" err="1">
                <a:latin typeface="Comic Sans MS" pitchFamily="2" charset="0"/>
              </a:rPr>
              <a:t>NaN</a:t>
            </a:r>
            <a:r>
              <a:rPr lang="en-US" altLang="zh-CN" dirty="0" smtClean="0">
                <a:latin typeface="Comic Sans MS" pitchFamily="2" charset="0"/>
              </a:rPr>
              <a:t>”</a:t>
            </a:r>
            <a:endParaRPr lang="zh-CN" altLang="en-US" dirty="0">
              <a:latin typeface="Comic Sans MS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42040" y="6228259"/>
            <a:ext cx="3392016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43292" y="6148772"/>
            <a:ext cx="2133600" cy="365125"/>
          </a:xfrm>
        </p:spPr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62546" y="6144593"/>
            <a:ext cx="2133600" cy="365125"/>
          </a:xfrm>
        </p:spPr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87513" y="4818524"/>
            <a:ext cx="75992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FF0000"/>
              </a:buClr>
            </a:pPr>
            <a:r>
              <a:rPr lang="zh-CN" altLang="en-US" sz="2000" b="1" dirty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</a:rPr>
              <a:t>只有当被除数和除数都不为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</a:rPr>
              <a:t>0</a:t>
            </a:r>
            <a:r>
              <a:rPr lang="zh-CN" altLang="en-US" sz="2000" b="1" dirty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</a:rPr>
              <a:t>，并且商也</a:t>
            </a:r>
            <a:r>
              <a:rPr lang="zh-CN" altLang="en-US" sz="2000" b="1" dirty="0" smtClean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</a:rPr>
              <a:t>不可能溢出时（例如，补码中最小负数除以</a:t>
            </a:r>
            <a:r>
              <a:rPr lang="en-US" altLang="zh-CN" sz="2000" b="1" dirty="0" smtClean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</a:rPr>
              <a:t>-1</a:t>
            </a:r>
            <a:r>
              <a:rPr lang="zh-CN" altLang="en-US" sz="2000" b="1" dirty="0" smtClean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</a:rPr>
              <a:t>时会发生溢出），</a:t>
            </a:r>
            <a:r>
              <a:rPr lang="zh-CN" altLang="en-US" sz="2000" b="1" dirty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</a:rPr>
              <a:t>才进一步</a:t>
            </a:r>
            <a:r>
              <a:rPr lang="zh-CN" altLang="en-US" sz="2000" b="1" dirty="0" smtClean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</a:rPr>
              <a:t>进行</a:t>
            </a:r>
            <a:r>
              <a:rPr lang="zh-CN" altLang="en-US" sz="2000" b="1" dirty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</a:rPr>
              <a:t>除法运算。</a:t>
            </a:r>
            <a:endParaRPr lang="zh-CN" altLang="en-US" sz="2000" b="1" dirty="0">
              <a:solidFill>
                <a:srgbClr val="FF0000"/>
              </a:solidFill>
              <a:latin typeface="Comic Sans MS" pitchFamily="2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376" y="44624"/>
            <a:ext cx="8229600" cy="774720"/>
          </a:xfrm>
        </p:spPr>
        <p:txBody>
          <a:bodyPr/>
          <a:lstStyle/>
          <a:p>
            <a:r>
              <a:rPr lang="en-US" altLang="zh-CN" dirty="0" smtClean="0">
                <a:latin typeface="Comic Sans MS" pitchFamily="2" charset="0"/>
              </a:rPr>
              <a:t>3.3 </a:t>
            </a:r>
            <a:r>
              <a:rPr lang="zh-CN" altLang="en-US" dirty="0" smtClean="0">
                <a:latin typeface="Comic Sans MS" pitchFamily="2" charset="0"/>
              </a:rPr>
              <a:t>定点运算</a:t>
            </a:r>
            <a:endParaRPr lang="zh-CN" altLang="en-US" dirty="0">
              <a:latin typeface="Comic Sans MS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717" y="825874"/>
            <a:ext cx="8516982" cy="291549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3.3.4 </a:t>
            </a:r>
            <a:r>
              <a:rPr lang="zh-CN" altLang="en-US" dirty="0"/>
              <a:t>原码</a:t>
            </a:r>
            <a:r>
              <a:rPr lang="zh-CN" altLang="en-US" dirty="0" smtClean="0"/>
              <a:t>除法运算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sz="2000" dirty="0" smtClean="0"/>
              <a:t>概述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）手算除法</a:t>
            </a:r>
            <a:r>
              <a:rPr lang="zh-CN" altLang="en-US" sz="2000" dirty="0"/>
              <a:t>的基本</a:t>
            </a:r>
            <a:r>
              <a:rPr lang="zh-CN" altLang="en-US" sz="2000" dirty="0" smtClean="0"/>
              <a:t>要点</a:t>
            </a:r>
            <a:endParaRPr lang="zh-CN" altLang="en-US" sz="2000" dirty="0"/>
          </a:p>
          <a:p>
            <a:pPr marL="876300" lvl="1" indent="-381000">
              <a:buFont typeface="Wingdings" charset="2"/>
              <a:buChar char="ü"/>
            </a:pPr>
            <a:r>
              <a:rPr lang="zh-CN" altLang="en-US" dirty="0">
                <a:latin typeface="Comic Sans MS" pitchFamily="2" charset="0"/>
              </a:rPr>
              <a:t>被除数与除数相减，若够减，则上商为</a:t>
            </a:r>
            <a:r>
              <a:rPr lang="en-US" altLang="zh-CN" dirty="0">
                <a:latin typeface="Comic Sans MS" pitchFamily="2" charset="0"/>
              </a:rPr>
              <a:t>1</a:t>
            </a:r>
            <a:r>
              <a:rPr lang="zh-CN" altLang="en-US" dirty="0">
                <a:latin typeface="Comic Sans MS" pitchFamily="2" charset="0"/>
              </a:rPr>
              <a:t>；若不够减，则上商为</a:t>
            </a:r>
            <a:r>
              <a:rPr lang="en-US" altLang="zh-CN" dirty="0">
                <a:latin typeface="Comic Sans MS" pitchFamily="2" charset="0"/>
              </a:rPr>
              <a:t>0</a:t>
            </a:r>
            <a:r>
              <a:rPr lang="zh-CN" altLang="en-US" dirty="0">
                <a:latin typeface="Comic Sans MS" pitchFamily="2" charset="0"/>
              </a:rPr>
              <a:t>。</a:t>
            </a:r>
            <a:endParaRPr lang="zh-CN" altLang="en-US" dirty="0">
              <a:latin typeface="Comic Sans MS" pitchFamily="2" charset="0"/>
            </a:endParaRPr>
          </a:p>
          <a:p>
            <a:pPr marL="876300" lvl="1" indent="-381000">
              <a:buFont typeface="Wingdings" charset="2"/>
              <a:buChar char="ü"/>
            </a:pPr>
            <a:r>
              <a:rPr lang="zh-CN" altLang="en-US" dirty="0">
                <a:latin typeface="Comic Sans MS" pitchFamily="2" charset="0"/>
              </a:rPr>
              <a:t>每次得到的差为中间余数，将除数右移后与上次的中间余数比较。用中间余数减除数，若够减，则上商为</a:t>
            </a:r>
            <a:r>
              <a:rPr lang="en-US" altLang="zh-CN" dirty="0">
                <a:latin typeface="Comic Sans MS" pitchFamily="2" charset="0"/>
              </a:rPr>
              <a:t>1</a:t>
            </a:r>
            <a:r>
              <a:rPr lang="zh-CN" altLang="en-US" dirty="0">
                <a:latin typeface="Comic Sans MS" pitchFamily="2" charset="0"/>
              </a:rPr>
              <a:t>；若不够减，则上商为</a:t>
            </a:r>
            <a:r>
              <a:rPr lang="en-US" altLang="zh-CN" dirty="0">
                <a:latin typeface="Comic Sans MS" pitchFamily="2" charset="0"/>
              </a:rPr>
              <a:t>0</a:t>
            </a:r>
            <a:r>
              <a:rPr lang="zh-CN" altLang="en-US" dirty="0">
                <a:latin typeface="Comic Sans MS" pitchFamily="2" charset="0"/>
              </a:rPr>
              <a:t>。</a:t>
            </a:r>
            <a:endParaRPr lang="zh-CN" altLang="en-US" dirty="0">
              <a:latin typeface="Comic Sans MS" pitchFamily="2" charset="0"/>
            </a:endParaRPr>
          </a:p>
          <a:p>
            <a:pPr marL="876300" lvl="1" indent="-381000">
              <a:buFont typeface="Wingdings" charset="2"/>
              <a:buChar char="ü"/>
            </a:pPr>
            <a:r>
              <a:rPr lang="zh-CN" altLang="en-US" dirty="0">
                <a:latin typeface="Comic Sans MS" pitchFamily="2" charset="0"/>
              </a:rPr>
              <a:t>重复执行</a:t>
            </a:r>
            <a:r>
              <a:rPr lang="zh-CN" altLang="en-US" dirty="0" smtClean="0">
                <a:latin typeface="Comic Sans MS" pitchFamily="2" charset="0"/>
              </a:rPr>
              <a:t>第</a:t>
            </a:r>
            <a:r>
              <a:rPr lang="en-US" altLang="zh-CN" dirty="0" smtClean="0">
                <a:latin typeface="Comic Sans MS" pitchFamily="2" charset="0"/>
              </a:rPr>
              <a:t>2</a:t>
            </a:r>
            <a:r>
              <a:rPr lang="zh-CN" altLang="en-US" dirty="0" smtClean="0">
                <a:latin typeface="Comic Sans MS" pitchFamily="2" charset="0"/>
              </a:rPr>
              <a:t>步</a:t>
            </a:r>
            <a:r>
              <a:rPr lang="zh-CN" altLang="en-US" dirty="0">
                <a:latin typeface="Comic Sans MS" pitchFamily="2" charset="0"/>
              </a:rPr>
              <a:t>，直到求得的商的位数足够为止。</a:t>
            </a:r>
            <a:endParaRPr lang="zh-CN" altLang="en-US" dirty="0">
              <a:latin typeface="Comic Sans MS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42040" y="6228259"/>
            <a:ext cx="3392016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43292" y="6148772"/>
            <a:ext cx="2133600" cy="365125"/>
          </a:xfrm>
        </p:spPr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62546" y="6144593"/>
            <a:ext cx="2133600" cy="365125"/>
          </a:xfrm>
        </p:spPr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422994" y="3933849"/>
            <a:ext cx="6749405" cy="2303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charset="2"/>
              <a:buChar char="p"/>
              <a:defRPr sz="2200" b="1" kern="1200">
                <a:solidFill>
                  <a:schemeClr val="tx1"/>
                </a:solidFill>
                <a:latin typeface="Comic Sans MS" pitchFamily="2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charset="2"/>
              <a:buChar char="n"/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charset="2"/>
              <a:buChar char="p"/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charset="2"/>
              <a:buChar char="Ø"/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charset="2"/>
              <a:buChar char="Ø"/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zh-CN" altLang="en-US" sz="1800" dirty="0" smtClean="0"/>
              <a:t>                          1001 	</a:t>
            </a:r>
            <a:r>
              <a:rPr lang="en-US" altLang="zh-CN" sz="1800" dirty="0" smtClean="0"/>
              <a:t>Quotient(</a:t>
            </a:r>
            <a:r>
              <a:rPr lang="zh-CN" altLang="en-US" sz="1800" dirty="0" smtClean="0"/>
              <a:t>商</a:t>
            </a:r>
            <a:r>
              <a:rPr lang="en-US" altLang="zh-CN" sz="1800" dirty="0" smtClean="0"/>
              <a:t>)</a:t>
            </a:r>
            <a:endParaRPr lang="en-US" altLang="zh-CN" sz="1800" dirty="0" smtClean="0"/>
          </a:p>
          <a:p>
            <a:pPr>
              <a:buFont typeface="Wingdings" charset="2"/>
              <a:buNone/>
            </a:pPr>
            <a:r>
              <a:rPr lang="en-US" altLang="zh-CN" sz="1800" dirty="0" smtClean="0"/>
              <a:t>    Divisor 1000</a:t>
            </a:r>
            <a:r>
              <a:rPr lang="en-US" altLang="zh-CN" sz="1800" dirty="0" smtClean="0">
                <a:cs typeface="Courier New" pitchFamily="49" charset="0"/>
              </a:rPr>
              <a:t> </a:t>
            </a:r>
            <a:r>
              <a:rPr lang="en-US" altLang="zh-CN" sz="1800" dirty="0" smtClean="0"/>
              <a:t>  1001010 	Dividend(</a:t>
            </a:r>
            <a:r>
              <a:rPr lang="zh-CN" altLang="en-US" sz="1800" dirty="0" smtClean="0"/>
              <a:t>被除数</a:t>
            </a:r>
            <a:r>
              <a:rPr lang="en-US" altLang="zh-CN" sz="1800" dirty="0" smtClean="0"/>
              <a:t>)</a:t>
            </a:r>
            <a:br>
              <a:rPr lang="en-US" altLang="zh-CN" sz="1800" dirty="0" smtClean="0"/>
            </a:br>
            <a:r>
              <a:rPr lang="en-US" altLang="zh-CN" sz="1800" dirty="0" smtClean="0"/>
              <a:t>		 -1000</a:t>
            </a:r>
            <a:br>
              <a:rPr lang="en-US" altLang="zh-CN" sz="1800" dirty="0" smtClean="0"/>
            </a:br>
            <a:r>
              <a:rPr lang="en-US" altLang="zh-CN" sz="1800" dirty="0" smtClean="0"/>
              <a:t>		        10</a:t>
            </a:r>
            <a:br>
              <a:rPr lang="en-US" altLang="zh-CN" sz="1800" dirty="0" smtClean="0"/>
            </a:br>
            <a:r>
              <a:rPr lang="en-US" altLang="zh-CN" sz="1800" dirty="0" smtClean="0"/>
              <a:t>		        101</a:t>
            </a:r>
            <a:br>
              <a:rPr lang="en-US" altLang="zh-CN" sz="1800" dirty="0" smtClean="0"/>
            </a:br>
            <a:r>
              <a:rPr lang="en-US" altLang="zh-CN" sz="1800" dirty="0" smtClean="0"/>
              <a:t>    		        1010</a:t>
            </a:r>
            <a:br>
              <a:rPr lang="en-US" altLang="zh-CN" sz="1800" dirty="0" smtClean="0"/>
            </a:br>
            <a:r>
              <a:rPr lang="en-US" altLang="zh-CN" sz="1800" dirty="0" smtClean="0"/>
              <a:t>		       -1000</a:t>
            </a:r>
            <a:br>
              <a:rPr lang="en-US" altLang="zh-CN" sz="1800" dirty="0" smtClean="0"/>
            </a:br>
            <a:r>
              <a:rPr lang="en-US" altLang="zh-CN" sz="1800" dirty="0" smtClean="0"/>
              <a:t>                          10 	Remainder (</a:t>
            </a:r>
            <a:r>
              <a:rPr lang="zh-CN" altLang="en-US" sz="1800" dirty="0" smtClean="0"/>
              <a:t>余数</a:t>
            </a:r>
            <a:r>
              <a:rPr lang="en-US" altLang="zh-CN" sz="1800" dirty="0" smtClean="0"/>
              <a:t>)</a:t>
            </a:r>
            <a:endParaRPr lang="en-US" altLang="zh-CN" sz="1800" dirty="0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 flipV="1">
            <a:off x="3407370" y="4287862"/>
            <a:ext cx="0" cy="40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omic Sans MS" pitchFamily="2" charset="0"/>
            </a:endParaRPr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3397845" y="4267224"/>
            <a:ext cx="1289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omic Sans MS" pitchFamily="2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3461345" y="4883174"/>
            <a:ext cx="9318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omic Sans MS" pitchFamily="2" charset="0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3872508" y="5961086"/>
            <a:ext cx="915516" cy="47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omic Sans MS" pitchFamily="2" charset="0"/>
            </a:endParaRPr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3677245" y="5384824"/>
            <a:ext cx="9318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omic Sans MS" pitchFamily="2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6328370" y="5095899"/>
            <a:ext cx="11239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Comic Sans MS" pitchFamily="2" charset="0"/>
                <a:ea typeface="宋体" charset="-122"/>
              </a:rPr>
              <a:t>中间余数</a:t>
            </a:r>
            <a:endParaRPr lang="zh-CN" altLang="en-US">
              <a:latin typeface="Comic Sans MS" pitchFamily="2" charset="0"/>
              <a:ea typeface="宋体" charset="-122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 flipV="1">
            <a:off x="4128095" y="4972074"/>
            <a:ext cx="2238375" cy="257175"/>
          </a:xfrm>
          <a:prstGeom prst="line">
            <a:avLst/>
          </a:prstGeom>
          <a:noFill/>
          <a:ln w="12700">
            <a:solidFill>
              <a:srgbClr val="3333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omic Sans MS" pitchFamily="2" charset="0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H="1">
            <a:off x="4223345" y="5257824"/>
            <a:ext cx="2105025" cy="0"/>
          </a:xfrm>
          <a:prstGeom prst="line">
            <a:avLst/>
          </a:prstGeom>
          <a:noFill/>
          <a:ln w="12700">
            <a:solidFill>
              <a:srgbClr val="3333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omic Sans MS" pitchFamily="2" charset="0"/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4356695" y="5276874"/>
            <a:ext cx="1971675" cy="247650"/>
          </a:xfrm>
          <a:prstGeom prst="line">
            <a:avLst/>
          </a:prstGeom>
          <a:noFill/>
          <a:ln w="12700">
            <a:solidFill>
              <a:srgbClr val="3333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omic Sans M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190" y="-27384"/>
            <a:ext cx="8229600" cy="774720"/>
          </a:xfrm>
        </p:spPr>
        <p:txBody>
          <a:bodyPr/>
          <a:lstStyle/>
          <a:p>
            <a:r>
              <a:rPr lang="en-US" altLang="zh-CN" dirty="0" smtClean="0">
                <a:latin typeface="Comic Sans MS" pitchFamily="2" charset="0"/>
              </a:rPr>
              <a:t>3.3 </a:t>
            </a:r>
            <a:r>
              <a:rPr lang="zh-CN" altLang="en-US" dirty="0" smtClean="0">
                <a:latin typeface="Comic Sans MS" pitchFamily="2" charset="0"/>
              </a:rPr>
              <a:t>定点运算</a:t>
            </a:r>
            <a:endParaRPr lang="zh-CN" altLang="en-US" dirty="0">
              <a:latin typeface="Comic Sans MS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74" y="812998"/>
            <a:ext cx="8516982" cy="291549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3.3.4 </a:t>
            </a:r>
            <a:r>
              <a:rPr lang="zh-CN" altLang="en-US" dirty="0"/>
              <a:t>原码</a:t>
            </a:r>
            <a:r>
              <a:rPr lang="zh-CN" altLang="en-US" dirty="0" smtClean="0"/>
              <a:t>除法运算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sz="2000" dirty="0" smtClean="0"/>
              <a:t>概述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）计算机内除法的实现</a:t>
            </a:r>
            <a:endParaRPr lang="zh-CN" altLang="en-US" sz="2000" dirty="0"/>
          </a:p>
          <a:p>
            <a:pPr marL="876300" lvl="1" indent="-381000">
              <a:buFont typeface="Wingdings" charset="2"/>
              <a:buChar char="Ø"/>
            </a:pPr>
            <a:r>
              <a:rPr lang="zh-CN" altLang="en-US" dirty="0">
                <a:latin typeface="Comic Sans MS" pitchFamily="2" charset="0"/>
              </a:rPr>
              <a:t>与手算一样，通过被除数（中间余数）减除数来得到每一位商</a:t>
            </a:r>
            <a:endParaRPr lang="zh-CN" altLang="en-US" dirty="0">
              <a:latin typeface="Comic Sans MS" pitchFamily="2" charset="0"/>
            </a:endParaRPr>
          </a:p>
          <a:p>
            <a:pPr marL="1352550" lvl="2" indent="-457200">
              <a:buFont typeface="Wingdings" charset="2"/>
              <a:buChar char="ü"/>
            </a:pPr>
            <a:r>
              <a:rPr lang="zh-CN" altLang="en-US" dirty="0" smtClean="0">
                <a:latin typeface="Comic Sans MS" pitchFamily="2" charset="0"/>
              </a:rPr>
              <a:t>够</a:t>
            </a:r>
            <a:r>
              <a:rPr lang="zh-CN" altLang="en-US" dirty="0">
                <a:latin typeface="Comic Sans MS" pitchFamily="2" charset="0"/>
              </a:rPr>
              <a:t>减上商</a:t>
            </a:r>
            <a:r>
              <a:rPr lang="en-US" altLang="zh-CN" dirty="0">
                <a:latin typeface="Comic Sans MS" pitchFamily="2" charset="0"/>
              </a:rPr>
              <a:t>1</a:t>
            </a:r>
            <a:r>
              <a:rPr lang="zh-CN" altLang="en-US" dirty="0">
                <a:latin typeface="Comic Sans MS" pitchFamily="2" charset="0"/>
              </a:rPr>
              <a:t>；不够减上商</a:t>
            </a:r>
            <a:r>
              <a:rPr lang="en-US" altLang="zh-CN" dirty="0">
                <a:latin typeface="Comic Sans MS" pitchFamily="2" charset="0"/>
              </a:rPr>
              <a:t>0</a:t>
            </a:r>
            <a:endParaRPr lang="en-US" altLang="zh-CN" dirty="0">
              <a:latin typeface="Comic Sans MS" pitchFamily="2" charset="0"/>
            </a:endParaRPr>
          </a:p>
          <a:p>
            <a:pPr marL="876300" lvl="1" indent="-381000">
              <a:buFont typeface="Wingdings" charset="2"/>
              <a:buChar char="Ø"/>
            </a:pPr>
            <a:r>
              <a:rPr lang="zh-CN" altLang="en-US" dirty="0">
                <a:latin typeface="Comic Sans MS" pitchFamily="2" charset="0"/>
              </a:rPr>
              <a:t>基本操作为减法（用加法</a:t>
            </a:r>
            <a:r>
              <a:rPr lang="zh-CN" altLang="en-US" dirty="0" smtClean="0">
                <a:latin typeface="Comic Sans MS" pitchFamily="2" charset="0"/>
              </a:rPr>
              <a:t>实现）和</a:t>
            </a:r>
            <a:r>
              <a:rPr lang="zh-CN" altLang="en-US" dirty="0">
                <a:latin typeface="Comic Sans MS" pitchFamily="2" charset="0"/>
              </a:rPr>
              <a:t>移位，故可与乘法合用同一套硬件</a:t>
            </a:r>
            <a:endParaRPr lang="zh-CN" altLang="en-US" dirty="0">
              <a:latin typeface="Comic Sans MS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42040" y="6228259"/>
            <a:ext cx="3392016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43292" y="6148772"/>
            <a:ext cx="2133600" cy="365125"/>
          </a:xfrm>
        </p:spPr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62546" y="6144593"/>
            <a:ext cx="2133600" cy="365125"/>
          </a:xfrm>
        </p:spPr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39552" y="3829335"/>
            <a:ext cx="7718238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eaLnBrk="0" hangingPunct="0">
              <a:lnSpc>
                <a:spcPct val="120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latin typeface="Comic Sans MS" pitchFamily="2" charset="0"/>
                <a:ea typeface="微软雅黑" pitchFamily="34" charset="-122"/>
              </a:rPr>
              <a:t>原码除法：</a:t>
            </a:r>
            <a:endParaRPr lang="en-US" altLang="zh-CN" sz="2000" b="1" dirty="0" smtClean="0">
              <a:latin typeface="Comic Sans MS" pitchFamily="2" charset="0"/>
              <a:ea typeface="微软雅黑" pitchFamily="34" charset="-122"/>
            </a:endParaRPr>
          </a:p>
          <a:p>
            <a:pPr marL="838200" lvl="1" indent="-342900" eaLnBrk="0" hangingPunct="0">
              <a:lnSpc>
                <a:spcPct val="120000"/>
              </a:lnSpc>
              <a:spcBef>
                <a:spcPct val="20000"/>
              </a:spcBef>
              <a:buSzPct val="100000"/>
              <a:buFont typeface="Wingdings" charset="2"/>
              <a:buChar char="Ø"/>
            </a:pPr>
            <a:r>
              <a:rPr lang="zh-CN" altLang="en-US" sz="2000" dirty="0" smtClean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</a:rPr>
              <a:t>商</a:t>
            </a:r>
            <a:r>
              <a:rPr lang="zh-CN" altLang="en-US" sz="2000" dirty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</a:rPr>
              <a:t>符和商值分开处理</a:t>
            </a:r>
            <a:endParaRPr lang="zh-CN" altLang="en-US" sz="2000" dirty="0">
              <a:solidFill>
                <a:srgbClr val="FF0000"/>
              </a:solidFill>
              <a:latin typeface="Comic Sans MS" pitchFamily="2" charset="0"/>
              <a:ea typeface="微软雅黑" pitchFamily="34" charset="-122"/>
            </a:endParaRPr>
          </a:p>
          <a:p>
            <a:pPr marL="1257300" lvl="2" indent="-342900" eaLnBrk="0" hangingPunct="0">
              <a:lnSpc>
                <a:spcPct val="120000"/>
              </a:lnSpc>
              <a:spcBef>
                <a:spcPct val="20000"/>
              </a:spcBef>
              <a:buSzPct val="100000"/>
              <a:buFont typeface="Wingdings" charset="2"/>
              <a:buChar char="ü"/>
            </a:pPr>
            <a:r>
              <a:rPr lang="zh-CN" altLang="en-US" sz="2000" dirty="0">
                <a:solidFill>
                  <a:srgbClr val="3333FF"/>
                </a:solidFill>
                <a:latin typeface="Comic Sans MS" pitchFamily="2" charset="0"/>
                <a:ea typeface="微软雅黑" pitchFamily="34" charset="-122"/>
              </a:rPr>
              <a:t>商的数值部分由无符号数除法求得</a:t>
            </a:r>
            <a:endParaRPr lang="zh-CN" altLang="en-US" sz="2000" dirty="0">
              <a:solidFill>
                <a:srgbClr val="3333FF"/>
              </a:solidFill>
              <a:latin typeface="Comic Sans MS" pitchFamily="2" charset="0"/>
              <a:ea typeface="微软雅黑" pitchFamily="34" charset="-122"/>
            </a:endParaRPr>
          </a:p>
          <a:p>
            <a:pPr marL="1257300" lvl="2" indent="-342900" eaLnBrk="0" hangingPunct="0">
              <a:lnSpc>
                <a:spcPct val="120000"/>
              </a:lnSpc>
              <a:spcBef>
                <a:spcPct val="20000"/>
              </a:spcBef>
              <a:buSzPct val="100000"/>
              <a:buFont typeface="Wingdings" charset="2"/>
              <a:buChar char="ü"/>
            </a:pPr>
            <a:r>
              <a:rPr lang="zh-CN" altLang="en-US" sz="2000" dirty="0">
                <a:solidFill>
                  <a:srgbClr val="3333FF"/>
                </a:solidFill>
                <a:latin typeface="Comic Sans MS" pitchFamily="2" charset="0"/>
                <a:ea typeface="微软雅黑" pitchFamily="34" charset="-122"/>
              </a:rPr>
              <a:t>商符由被除数和除数的符号确定：同号为０，异号为１</a:t>
            </a:r>
            <a:endParaRPr lang="zh-CN" altLang="en-US" sz="2000" dirty="0">
              <a:solidFill>
                <a:srgbClr val="3333FF"/>
              </a:solidFill>
              <a:latin typeface="Comic Sans MS" pitchFamily="2" charset="0"/>
              <a:ea typeface="微软雅黑" pitchFamily="34" charset="-122"/>
            </a:endParaRPr>
          </a:p>
          <a:p>
            <a:pPr marL="838200" lvl="1" indent="-342900" eaLnBrk="0" hangingPunct="0">
              <a:lnSpc>
                <a:spcPct val="120000"/>
              </a:lnSpc>
              <a:spcBef>
                <a:spcPct val="20000"/>
              </a:spcBef>
              <a:buSzPct val="100000"/>
              <a:buFont typeface="Wingdings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</a:rPr>
              <a:t>余数的符号同被除数的符号</a:t>
            </a:r>
            <a:endParaRPr lang="zh-CN" altLang="en-US" sz="2000" dirty="0">
              <a:solidFill>
                <a:srgbClr val="FF0000"/>
              </a:solidFill>
              <a:latin typeface="Comic Sans MS" pitchFamily="2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-27384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定点运算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674" y="761353"/>
            <a:ext cx="8516982" cy="291549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3.3.4 </a:t>
            </a:r>
            <a:r>
              <a:rPr lang="zh-CN" altLang="en-US" dirty="0"/>
              <a:t>原码</a:t>
            </a:r>
            <a:r>
              <a:rPr lang="zh-CN" altLang="en-US" dirty="0" smtClean="0"/>
              <a:t>除法运算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sz="2000" dirty="0" smtClean="0"/>
              <a:t>概述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32</a:t>
            </a:r>
            <a:r>
              <a:rPr lang="zh-CN" altLang="en-US" sz="2000" dirty="0" smtClean="0"/>
              <a:t>位算除法运算逻辑结构</a:t>
            </a:r>
            <a:endParaRPr lang="zh-CN" altLang="en-US" sz="20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42040" y="6228259"/>
            <a:ext cx="3392016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43292" y="6148772"/>
            <a:ext cx="2133600" cy="365125"/>
          </a:xfrm>
        </p:spPr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62546" y="6144593"/>
            <a:ext cx="2133600" cy="365125"/>
          </a:xfrm>
        </p:spPr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 dirty="0"/>
          </a:p>
        </p:txBody>
      </p:sp>
      <p:pic>
        <p:nvPicPr>
          <p:cNvPr id="19" name="Picture 3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7327900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35"/>
          <p:cNvSpPr>
            <a:spLocks noChangeArrowheads="1"/>
          </p:cNvSpPr>
          <p:nvPr/>
        </p:nvSpPr>
        <p:spPr bwMode="auto">
          <a:xfrm>
            <a:off x="4117716" y="1112468"/>
            <a:ext cx="499427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342900" indent="-342900" eaLnBrk="0" hangingPunct="0">
              <a:buFont typeface="Wingdings" charset="2"/>
              <a:buChar char="ü"/>
            </a:pPr>
            <a:r>
              <a:rPr lang="en-US" altLang="zh-CN" sz="2000" b="1" dirty="0" smtClean="0">
                <a:solidFill>
                  <a:srgbClr val="009900"/>
                </a:solidFill>
                <a:latin typeface="Comic Sans MS" pitchFamily="2" charset="0"/>
                <a:ea typeface="宋体" charset="-122"/>
              </a:rPr>
              <a:t> R</a:t>
            </a:r>
            <a:r>
              <a:rPr lang="zh-CN" altLang="en-US" sz="2000" b="1" dirty="0" smtClean="0">
                <a:solidFill>
                  <a:srgbClr val="009900"/>
                </a:solidFill>
                <a:latin typeface="Comic Sans MS" pitchFamily="2" charset="0"/>
                <a:ea typeface="宋体" charset="-122"/>
              </a:rPr>
              <a:t>和</a:t>
            </a:r>
            <a:r>
              <a:rPr lang="en-US" altLang="zh-CN" sz="2000" b="1" dirty="0" smtClean="0">
                <a:solidFill>
                  <a:srgbClr val="009900"/>
                </a:solidFill>
                <a:latin typeface="Comic Sans MS" pitchFamily="2" charset="0"/>
                <a:ea typeface="宋体" charset="-122"/>
              </a:rPr>
              <a:t>Q</a:t>
            </a:r>
            <a:r>
              <a:rPr lang="zh-CN" altLang="en-US" sz="2000" b="1" dirty="0" smtClean="0">
                <a:solidFill>
                  <a:srgbClr val="009900"/>
                </a:solidFill>
                <a:latin typeface="Comic Sans MS" pitchFamily="2" charset="0"/>
                <a:ea typeface="宋体" charset="-122"/>
              </a:rPr>
              <a:t>同步“左移”，</a:t>
            </a:r>
            <a:r>
              <a:rPr lang="en-US" altLang="zh-CN" sz="2000" b="1" dirty="0" smtClean="0">
                <a:solidFill>
                  <a:srgbClr val="009900"/>
                </a:solidFill>
                <a:latin typeface="Comic Sans MS" pitchFamily="2" charset="0"/>
                <a:ea typeface="宋体" charset="-122"/>
              </a:rPr>
              <a:t>Q</a:t>
            </a:r>
            <a:r>
              <a:rPr lang="zh-CN" altLang="en-US" sz="2000" b="1" dirty="0" smtClean="0">
                <a:solidFill>
                  <a:srgbClr val="009900"/>
                </a:solidFill>
                <a:latin typeface="Comic Sans MS" pitchFamily="2" charset="0"/>
                <a:ea typeface="宋体" charset="-122"/>
              </a:rPr>
              <a:t>最高位移入</a:t>
            </a:r>
            <a:r>
              <a:rPr lang="en-US" altLang="zh-CN" sz="2000" b="1" dirty="0" smtClean="0">
                <a:solidFill>
                  <a:srgbClr val="009900"/>
                </a:solidFill>
                <a:latin typeface="Comic Sans MS" pitchFamily="2" charset="0"/>
                <a:ea typeface="宋体" charset="-122"/>
              </a:rPr>
              <a:t>R</a:t>
            </a:r>
            <a:r>
              <a:rPr lang="zh-CN" altLang="en-US" sz="2000" b="1" dirty="0" smtClean="0">
                <a:solidFill>
                  <a:srgbClr val="009900"/>
                </a:solidFill>
                <a:latin typeface="Comic Sans MS" pitchFamily="2" charset="0"/>
                <a:ea typeface="宋体" charset="-122"/>
              </a:rPr>
              <a:t>的最低位，</a:t>
            </a:r>
            <a:r>
              <a:rPr lang="en-US" altLang="zh-CN" sz="2000" b="1" dirty="0" smtClean="0">
                <a:solidFill>
                  <a:srgbClr val="009900"/>
                </a:solidFill>
                <a:latin typeface="Comic Sans MS" pitchFamily="2" charset="0"/>
                <a:ea typeface="宋体" charset="-122"/>
              </a:rPr>
              <a:t>Q</a:t>
            </a:r>
            <a:r>
              <a:rPr lang="zh-CN" altLang="en-US" sz="2000" b="1" dirty="0" smtClean="0">
                <a:solidFill>
                  <a:srgbClr val="009900"/>
                </a:solidFill>
                <a:latin typeface="Comic Sans MS" pitchFamily="2" charset="0"/>
                <a:ea typeface="宋体" charset="-122"/>
              </a:rPr>
              <a:t>空出  的最低位上“商”，商的各位逐次左移到</a:t>
            </a:r>
            <a:r>
              <a:rPr lang="en-US" altLang="zh-CN" sz="2000" b="1" dirty="0" smtClean="0">
                <a:solidFill>
                  <a:srgbClr val="009900"/>
                </a:solidFill>
                <a:latin typeface="Comic Sans MS" pitchFamily="2" charset="0"/>
                <a:ea typeface="宋体" charset="-122"/>
              </a:rPr>
              <a:t>Q</a:t>
            </a:r>
            <a:r>
              <a:rPr lang="zh-CN" altLang="en-US" sz="2000" b="1" dirty="0" smtClean="0">
                <a:solidFill>
                  <a:srgbClr val="009900"/>
                </a:solidFill>
                <a:latin typeface="Comic Sans MS" pitchFamily="2" charset="0"/>
                <a:ea typeface="宋体" charset="-122"/>
              </a:rPr>
              <a:t>中。</a:t>
            </a:r>
            <a:endParaRPr lang="zh-CN" altLang="en-US" sz="2000" b="1" dirty="0" smtClean="0">
              <a:solidFill>
                <a:srgbClr val="009900"/>
              </a:solidFill>
              <a:latin typeface="Comic Sans MS" pitchFamily="2" charset="0"/>
              <a:ea typeface="宋体" charset="-122"/>
            </a:endParaRPr>
          </a:p>
          <a:p>
            <a:pPr marL="342900" indent="-342900" eaLnBrk="0" hangingPunct="0">
              <a:buFont typeface="Wingdings" charset="2"/>
              <a:buChar char="ü"/>
            </a:pPr>
            <a:r>
              <a:rPr lang="zh-CN" altLang="en-US" sz="2000" b="1" dirty="0" smtClean="0">
                <a:solidFill>
                  <a:srgbClr val="009900"/>
                </a:solidFill>
                <a:latin typeface="Comic Sans MS" pitchFamily="2" charset="0"/>
                <a:ea typeface="宋体" charset="-122"/>
              </a:rPr>
              <a:t> 由控制逻辑根据</a:t>
            </a:r>
            <a:r>
              <a:rPr lang="en-US" altLang="zh-CN" sz="2000" b="1" dirty="0" smtClean="0">
                <a:solidFill>
                  <a:srgbClr val="009900"/>
                </a:solidFill>
                <a:latin typeface="Comic Sans MS" pitchFamily="2" charset="0"/>
                <a:ea typeface="宋体" charset="-122"/>
              </a:rPr>
              <a:t>ALU</a:t>
            </a:r>
            <a:r>
              <a:rPr lang="zh-CN" altLang="en-US" sz="2000" b="1" dirty="0" smtClean="0">
                <a:solidFill>
                  <a:srgbClr val="009900"/>
                </a:solidFill>
                <a:latin typeface="Comic Sans MS" pitchFamily="2" charset="0"/>
                <a:ea typeface="宋体" charset="-122"/>
              </a:rPr>
              <a:t>结果符号决定上商为</a:t>
            </a:r>
            <a:r>
              <a:rPr lang="en-US" altLang="zh-CN" sz="2000" b="1" dirty="0" smtClean="0">
                <a:solidFill>
                  <a:srgbClr val="009900"/>
                </a:solidFill>
                <a:latin typeface="Comic Sans MS" pitchFamily="2" charset="0"/>
                <a:ea typeface="宋体" charset="-122"/>
              </a:rPr>
              <a:t>0</a:t>
            </a:r>
            <a:r>
              <a:rPr lang="zh-CN" altLang="en-US" sz="2000" b="1" dirty="0" smtClean="0">
                <a:solidFill>
                  <a:srgbClr val="009900"/>
                </a:solidFill>
                <a:latin typeface="Comic Sans MS" pitchFamily="2" charset="0"/>
                <a:ea typeface="宋体" charset="-122"/>
              </a:rPr>
              <a:t>还是</a:t>
            </a:r>
            <a:r>
              <a:rPr lang="en-US" altLang="zh-CN" sz="2000" b="1" dirty="0" smtClean="0">
                <a:solidFill>
                  <a:srgbClr val="009900"/>
                </a:solidFill>
                <a:latin typeface="Comic Sans MS" pitchFamily="2" charset="0"/>
                <a:ea typeface="宋体" charset="-122"/>
              </a:rPr>
              <a:t>1</a:t>
            </a:r>
            <a:r>
              <a:rPr lang="zh-CN" altLang="en-US" sz="2000" b="1" dirty="0" smtClean="0">
                <a:solidFill>
                  <a:srgbClr val="009900"/>
                </a:solidFill>
                <a:latin typeface="Comic Sans MS" pitchFamily="2" charset="0"/>
                <a:ea typeface="宋体" charset="-122"/>
              </a:rPr>
              <a:t>。 </a:t>
            </a:r>
            <a:endParaRPr lang="zh-CN" altLang="en-US" sz="2000" b="1" dirty="0" smtClean="0">
              <a:solidFill>
                <a:srgbClr val="009900"/>
              </a:solidFill>
              <a:latin typeface="Comic Sans MS" pitchFamily="2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30093"/>
            <a:ext cx="8229600" cy="774720"/>
          </a:xfrm>
        </p:spPr>
        <p:txBody>
          <a:bodyPr/>
          <a:lstStyle/>
          <a:p>
            <a:r>
              <a:rPr lang="en-US" altLang="zh-CN" dirty="0" smtClean="0">
                <a:latin typeface="Comic Sans MS" pitchFamily="2" charset="0"/>
              </a:rPr>
              <a:t>3.3 </a:t>
            </a:r>
            <a:r>
              <a:rPr lang="zh-CN" altLang="en-US" dirty="0" smtClean="0">
                <a:latin typeface="Comic Sans MS" pitchFamily="2" charset="0"/>
              </a:rPr>
              <a:t>定点运算</a:t>
            </a:r>
            <a:endParaRPr lang="zh-CN" altLang="en-US" dirty="0">
              <a:latin typeface="Comic Sans MS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29526"/>
            <a:ext cx="8516982" cy="291549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3.3.4 </a:t>
            </a:r>
            <a:r>
              <a:rPr lang="zh-CN" altLang="en-US" dirty="0"/>
              <a:t>原码</a:t>
            </a:r>
            <a:r>
              <a:rPr lang="zh-CN" altLang="en-US" dirty="0" smtClean="0"/>
              <a:t>除法运算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sz="2000" dirty="0" smtClean="0"/>
              <a:t>概述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32</a:t>
            </a:r>
            <a:r>
              <a:rPr lang="zh-CN" altLang="en-US" sz="2000" dirty="0" smtClean="0"/>
              <a:t>位算除法运算逻辑结构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42040" y="6228259"/>
            <a:ext cx="3392016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43292" y="6148772"/>
            <a:ext cx="2133600" cy="365125"/>
          </a:xfrm>
        </p:spPr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62546" y="6144593"/>
            <a:ext cx="2133600" cy="365125"/>
          </a:xfrm>
        </p:spPr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Rectangle 33"/>
          <p:cNvSpPr>
            <a:spLocks noGrp="1" noChangeArrowheads="1"/>
          </p:cNvSpPr>
          <p:nvPr/>
        </p:nvSpPr>
        <p:spPr bwMode="auto">
          <a:xfrm>
            <a:off x="617849" y="2132856"/>
            <a:ext cx="8362950" cy="3621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marL="203200" indent="-2032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2"/>
              <a:buChar char="u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2pPr>
            <a:lvl3pPr marL="12573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-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charset="2"/>
              <a:buChar char="Ø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2" charset="0"/>
                <a:ea typeface="宋体" charset="-122"/>
              </a:rPr>
              <a:t>除数寄存器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2" charset="0"/>
                <a:ea typeface="宋体" charset="-122"/>
              </a:rPr>
              <a:t>Y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2" charset="0"/>
                <a:ea typeface="宋体" charset="-122"/>
              </a:rPr>
              <a:t>：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mic Sans MS" pitchFamily="2" charset="0"/>
                <a:ea typeface="宋体" charset="-122"/>
              </a:rPr>
              <a:t>存放除数。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omic Sans MS" pitchFamily="2" charset="0"/>
              <a:ea typeface="宋体" charset="-122"/>
            </a:endParaRPr>
          </a:p>
          <a:p>
            <a:pPr lvl="0">
              <a:lnSpc>
                <a:spcPct val="90000"/>
              </a:lnSpc>
              <a:buClr>
                <a:srgbClr val="000000"/>
              </a:buClr>
              <a:buFont typeface="Wingdings" charset="2"/>
              <a:buChar char="Ø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2" charset="0"/>
                <a:ea typeface="宋体" charset="-122"/>
              </a:rPr>
              <a:t>余数寄存器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2" charset="0"/>
                <a:ea typeface="宋体" charset="-122"/>
              </a:rPr>
              <a:t>R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2" charset="0"/>
                <a:ea typeface="宋体" charset="-122"/>
              </a:rPr>
              <a:t>：</a:t>
            </a:r>
            <a:r>
              <a:rPr lang="zh-CN" altLang="en-US" sz="2000" dirty="0">
                <a:solidFill>
                  <a:srgbClr val="3333FF"/>
                </a:solidFill>
                <a:latin typeface="Comic Sans MS" pitchFamily="2" charset="0"/>
                <a:ea typeface="宋体" charset="-122"/>
              </a:rPr>
              <a:t>开始时置</a:t>
            </a:r>
            <a:r>
              <a:rPr lang="zh-CN" altLang="en-US" sz="2000" dirty="0" smtClean="0">
                <a:solidFill>
                  <a:srgbClr val="3333FF"/>
                </a:solidFill>
                <a:latin typeface="Comic Sans MS" pitchFamily="2" charset="0"/>
                <a:ea typeface="宋体" charset="-122"/>
              </a:rPr>
              <a:t>被除数的高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mic Sans MS" pitchFamily="2" charset="0"/>
                <a:ea typeface="宋体" charset="-122"/>
              </a:rPr>
              <a:t>32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mic Sans MS" pitchFamily="2" charset="0"/>
                <a:ea typeface="宋体" charset="-122"/>
              </a:rPr>
              <a:t>位，作为初始中间余数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mic Sans MS" pitchFamily="2" charset="0"/>
                <a:ea typeface="宋体" charset="-122"/>
              </a:rPr>
              <a:t>R0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mic Sans MS" pitchFamily="2" charset="0"/>
                <a:ea typeface="宋体" charset="-122"/>
              </a:rPr>
              <a:t>的高位部分，结束时存放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mic Sans MS" pitchFamily="2" charset="0"/>
                <a:ea typeface="宋体" charset="-122"/>
              </a:rPr>
              <a:t>的是余数。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omic Sans MS" pitchFamily="2" charset="0"/>
              <a:ea typeface="宋体" charset="-122"/>
            </a:endParaRPr>
          </a:p>
          <a:p>
            <a:pPr lvl="0">
              <a:lnSpc>
                <a:spcPct val="90000"/>
              </a:lnSpc>
              <a:buClr>
                <a:srgbClr val="000000"/>
              </a:buClr>
              <a:buFont typeface="Wingdings" charset="2"/>
              <a:buChar char="Ø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2" charset="0"/>
                <a:ea typeface="宋体" charset="-122"/>
              </a:rPr>
              <a:t>余数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2" charset="0"/>
                <a:ea typeface="宋体" charset="-122"/>
              </a:rPr>
              <a:t>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2" charset="0"/>
                <a:ea typeface="宋体" charset="-122"/>
              </a:rPr>
              <a:t>商寄存器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2" charset="0"/>
                <a:ea typeface="宋体" charset="-122"/>
              </a:rPr>
              <a:t>Q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2" charset="0"/>
                <a:ea typeface="宋体" charset="-122"/>
              </a:rPr>
              <a:t>：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mic Sans MS" pitchFamily="2" charset="0"/>
                <a:ea typeface="宋体" charset="-122"/>
              </a:rPr>
              <a:t>开始</a:t>
            </a:r>
            <a:r>
              <a:rPr lang="zh-CN" altLang="en-US" sz="2000" dirty="0" smtClean="0">
                <a:solidFill>
                  <a:srgbClr val="3333FF"/>
                </a:solidFill>
                <a:latin typeface="Comic Sans MS" pitchFamily="2" charset="0"/>
                <a:ea typeface="宋体" charset="-122"/>
              </a:rPr>
              <a:t>时</a:t>
            </a:r>
            <a:r>
              <a:rPr lang="zh-CN" altLang="en-US" sz="2000" dirty="0">
                <a:solidFill>
                  <a:srgbClr val="3333FF"/>
                </a:solidFill>
                <a:latin typeface="Comic Sans MS" pitchFamily="2" charset="0"/>
                <a:ea typeface="宋体" charset="-122"/>
              </a:rPr>
              <a:t>置</a:t>
            </a:r>
            <a:r>
              <a:rPr lang="zh-CN" altLang="en-US" sz="2000" dirty="0" smtClean="0">
                <a:solidFill>
                  <a:srgbClr val="3333FF"/>
                </a:solidFill>
                <a:latin typeface="Comic Sans MS" pitchFamily="2" charset="0"/>
                <a:ea typeface="宋体" charset="-122"/>
              </a:rPr>
              <a:t>被除数的低</a:t>
            </a:r>
            <a:r>
              <a:rPr lang="en-US" altLang="zh-CN" sz="2000" dirty="0">
                <a:solidFill>
                  <a:srgbClr val="3333FF"/>
                </a:solidFill>
                <a:latin typeface="Comic Sans MS" pitchFamily="2" charset="0"/>
                <a:ea typeface="宋体" charset="-122"/>
              </a:rPr>
              <a:t>32</a:t>
            </a:r>
            <a:r>
              <a:rPr lang="zh-CN" altLang="en-US" sz="2000" dirty="0">
                <a:solidFill>
                  <a:srgbClr val="3333FF"/>
                </a:solidFill>
                <a:latin typeface="Comic Sans MS" pitchFamily="2" charset="0"/>
                <a:ea typeface="宋体" charset="-122"/>
              </a:rPr>
              <a:t>位</a:t>
            </a:r>
            <a:r>
              <a:rPr lang="zh-CN" altLang="en-US" sz="2000" dirty="0" smtClean="0">
                <a:solidFill>
                  <a:srgbClr val="3333FF"/>
                </a:solidFill>
                <a:latin typeface="Comic Sans MS" pitchFamily="2" charset="0"/>
                <a:ea typeface="宋体" charset="-122"/>
              </a:rPr>
              <a:t>，作为初始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mic Sans MS" pitchFamily="2" charset="0"/>
                <a:ea typeface="宋体" charset="-122"/>
              </a:rPr>
              <a:t>中间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mic Sans MS" pitchFamily="2" charset="0"/>
                <a:ea typeface="宋体" charset="-122"/>
              </a:rPr>
              <a:t>余数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mic Sans MS" pitchFamily="2" charset="0"/>
                <a:ea typeface="宋体" charset="-122"/>
              </a:rPr>
              <a:t>R0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mic Sans MS" pitchFamily="2" charset="0"/>
                <a:ea typeface="宋体" charset="-122"/>
              </a:rPr>
              <a:t>的低位部分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mic Sans MS" pitchFamily="2" charset="0"/>
                <a:ea typeface="宋体" charset="-122"/>
              </a:rPr>
              <a:t>为；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mic Sans MS" pitchFamily="2" charset="0"/>
                <a:ea typeface="宋体" charset="-122"/>
              </a:rPr>
              <a:t>结束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mic Sans MS" pitchFamily="2" charset="0"/>
                <a:ea typeface="宋体" charset="-122"/>
              </a:rPr>
              <a:t>时存放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mic Sans MS" pitchFamily="2" charset="0"/>
                <a:ea typeface="宋体" charset="-122"/>
              </a:rPr>
              <a:t>的是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mic Sans MS" pitchFamily="2" charset="0"/>
                <a:ea typeface="宋体" charset="-122"/>
              </a:rPr>
              <a:t>32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mic Sans MS" pitchFamily="2" charset="0"/>
                <a:ea typeface="宋体" charset="-122"/>
              </a:rPr>
              <a:t>位商。因为寄存器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mic Sans MS" pitchFamily="2" charset="0"/>
                <a:ea typeface="宋体" charset="-122"/>
              </a:rPr>
              <a:t>Q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mic Sans MS" pitchFamily="2" charset="0"/>
                <a:ea typeface="宋体" charset="-122"/>
              </a:rPr>
              <a:t>中存放的并不是商的全部位数，而是部分为被除数或中间余数，部分为商，只有到最后一步才是商的全部位数。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omic Sans MS" pitchFamily="2" charset="0"/>
              <a:ea typeface="宋体" charset="-122"/>
            </a:endParaRPr>
          </a:p>
          <a:p>
            <a:pPr marR="0" lvl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charset="2"/>
              <a:buChar char="Ø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2" charset="0"/>
                <a:ea typeface="宋体" charset="-122"/>
              </a:rPr>
              <a:t>循环次数计数器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2" charset="0"/>
                <a:ea typeface="宋体" charset="-122"/>
              </a:rPr>
              <a:t>Cn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2" charset="0"/>
                <a:ea typeface="宋体" charset="-122"/>
              </a:rPr>
              <a:t>：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mic Sans MS" pitchFamily="2" charset="0"/>
                <a:ea typeface="宋体" charset="-122"/>
              </a:rPr>
              <a:t>存放循环次数。初值是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mic Sans MS" pitchFamily="2" charset="0"/>
                <a:ea typeface="宋体" charset="-122"/>
              </a:rPr>
              <a:t>32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mic Sans MS" pitchFamily="2" charset="0"/>
                <a:ea typeface="宋体" charset="-122"/>
              </a:rPr>
              <a:t>，每循环一次，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mic Sans MS" pitchFamily="2" charset="0"/>
                <a:ea typeface="宋体" charset="-122"/>
              </a:rPr>
              <a:t>Cn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mic Sans MS" pitchFamily="2" charset="0"/>
                <a:ea typeface="宋体" charset="-122"/>
              </a:rPr>
              <a:t>减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mic Sans MS" pitchFamily="2" charset="0"/>
                <a:ea typeface="宋体" charset="-122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mic Sans MS" pitchFamily="2" charset="0"/>
                <a:ea typeface="宋体" charset="-122"/>
              </a:rPr>
              <a:t>，当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mic Sans MS" pitchFamily="2" charset="0"/>
                <a:ea typeface="宋体" charset="-122"/>
              </a:rPr>
              <a:t>Cn = 0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mic Sans MS" pitchFamily="2" charset="0"/>
                <a:ea typeface="宋体" charset="-122"/>
              </a:rPr>
              <a:t>时，除法运算结束。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omic Sans MS" pitchFamily="2" charset="0"/>
              <a:ea typeface="宋体" charset="-122"/>
            </a:endParaRPr>
          </a:p>
          <a:p>
            <a:pPr marR="0" lvl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charset="2"/>
              <a:buChar char="Ø"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2" charset="0"/>
                <a:ea typeface="宋体" charset="-122"/>
              </a:rPr>
              <a:t>ALU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2" charset="0"/>
                <a:ea typeface="宋体" charset="-122"/>
              </a:rPr>
              <a:t>：除法核心部件。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mic Sans MS" pitchFamily="2" charset="0"/>
                <a:ea typeface="宋体" charset="-122"/>
              </a:rPr>
              <a:t>在控制逻辑控制下，对于余数寄存器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mic Sans MS" pitchFamily="2" charset="0"/>
                <a:ea typeface="宋体" charset="-122"/>
              </a:rPr>
              <a:t>R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mic Sans MS" pitchFamily="2" charset="0"/>
                <a:ea typeface="宋体" charset="-122"/>
              </a:rPr>
              <a:t>和除数寄存器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mic Sans MS" pitchFamily="2" charset="0"/>
                <a:ea typeface="宋体" charset="-122"/>
              </a:rPr>
              <a:t>Y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mic Sans MS" pitchFamily="2" charset="0"/>
                <a:ea typeface="宋体" charset="-122"/>
              </a:rPr>
              <a:t>的内容进行“加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mic Sans MS" pitchFamily="2" charset="0"/>
                <a:ea typeface="宋体" charset="-122"/>
              </a:rPr>
              <a:t>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mic Sans MS" pitchFamily="2" charset="0"/>
                <a:ea typeface="宋体" charset="-122"/>
              </a:rPr>
              <a:t>减”运算，在“写使能”控制下运算结果被送回余数寄存器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mic Sans MS" pitchFamily="2" charset="0"/>
                <a:ea typeface="宋体" charset="-122"/>
              </a:rPr>
              <a:t>R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mic Sans MS" pitchFamily="2" charset="0"/>
                <a:ea typeface="宋体" charset="-122"/>
              </a:rPr>
              <a:t>。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omic Sans MS" pitchFamily="2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4751"/>
            <a:ext cx="8229600" cy="774720"/>
          </a:xfrm>
        </p:spPr>
        <p:txBody>
          <a:bodyPr/>
          <a:lstStyle/>
          <a:p>
            <a:r>
              <a:rPr lang="en-US" altLang="zh-CN" dirty="0" smtClean="0">
                <a:latin typeface="Comic Sans MS" pitchFamily="2" charset="0"/>
              </a:rPr>
              <a:t>3.3 </a:t>
            </a:r>
            <a:r>
              <a:rPr lang="zh-CN" altLang="en-US" dirty="0" smtClean="0">
                <a:latin typeface="Comic Sans MS" pitchFamily="2" charset="0"/>
              </a:rPr>
              <a:t>定点运算</a:t>
            </a:r>
            <a:endParaRPr lang="zh-CN" altLang="en-US" dirty="0">
              <a:latin typeface="Comic Sans MS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530" y="819471"/>
            <a:ext cx="8516982" cy="291549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3.3.4 </a:t>
            </a:r>
            <a:r>
              <a:rPr lang="zh-CN" altLang="en-US" dirty="0"/>
              <a:t>原码</a:t>
            </a:r>
            <a:r>
              <a:rPr lang="zh-CN" altLang="en-US" dirty="0" smtClean="0"/>
              <a:t>除法运算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sz="2000" dirty="0" smtClean="0"/>
              <a:t>概述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32</a:t>
            </a:r>
            <a:r>
              <a:rPr lang="zh-CN" altLang="en-US" sz="2000" dirty="0" smtClean="0"/>
              <a:t>位算除法运算逻辑结构</a:t>
            </a:r>
            <a:endParaRPr lang="zh-CN" altLang="en-US" sz="20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42040" y="6228259"/>
            <a:ext cx="3392016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43292" y="6148772"/>
            <a:ext cx="2133600" cy="365125"/>
          </a:xfrm>
        </p:spPr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62546" y="6144593"/>
            <a:ext cx="2133600" cy="365125"/>
          </a:xfrm>
        </p:spPr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567459" y="2140111"/>
            <a:ext cx="8119341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spcBef>
                <a:spcPct val="30000"/>
              </a:spcBef>
            </a:pPr>
            <a:r>
              <a:rPr lang="zh-CN" altLang="en-US" sz="2000" b="1" dirty="0" smtClean="0">
                <a:solidFill>
                  <a:srgbClr val="000000"/>
                </a:solidFill>
                <a:latin typeface="Comic Sans MS" pitchFamily="2" charset="0"/>
                <a:ea typeface="宋体" charset="-122"/>
              </a:rPr>
              <a:t>两个</a:t>
            </a:r>
            <a:r>
              <a:rPr lang="en-US" altLang="zh-CN" sz="2000" b="1" dirty="0" smtClean="0">
                <a:solidFill>
                  <a:srgbClr val="000000"/>
                </a:solidFill>
                <a:latin typeface="Comic Sans MS" pitchFamily="2" charset="0"/>
                <a:ea typeface="宋体" charset="-122"/>
              </a:rPr>
              <a:t>n</a:t>
            </a:r>
            <a:r>
              <a:rPr lang="zh-CN" altLang="en-US" sz="2000" b="1" dirty="0" smtClean="0">
                <a:solidFill>
                  <a:srgbClr val="000000"/>
                </a:solidFill>
                <a:latin typeface="Comic Sans MS" pitchFamily="2" charset="0"/>
                <a:ea typeface="宋体" charset="-122"/>
              </a:rPr>
              <a:t>位数相除的情况：</a:t>
            </a:r>
            <a:endParaRPr lang="zh-CN" altLang="en-US" sz="2000" b="1" dirty="0" smtClean="0">
              <a:solidFill>
                <a:srgbClr val="000000"/>
              </a:solidFill>
              <a:latin typeface="Comic Sans MS" pitchFamily="2" charset="0"/>
              <a:ea typeface="宋体" charset="-122"/>
            </a:endParaRPr>
          </a:p>
          <a:p>
            <a:pPr eaLnBrk="0" hangingPunct="0">
              <a:spcBef>
                <a:spcPct val="30000"/>
              </a:spcBef>
            </a:pPr>
            <a:r>
              <a:rPr lang="en-US" altLang="zh-CN" sz="2000" b="1" dirty="0" smtClean="0">
                <a:solidFill>
                  <a:srgbClr val="0000FF"/>
                </a:solidFill>
                <a:latin typeface="Comic Sans MS" pitchFamily="2" charset="0"/>
                <a:ea typeface="宋体" charset="-122"/>
              </a:rPr>
              <a:t>(1)</a:t>
            </a:r>
            <a:r>
              <a:rPr lang="zh-CN" altLang="en-US" sz="2000" b="1" dirty="0" smtClean="0">
                <a:solidFill>
                  <a:srgbClr val="0000FF"/>
                </a:solidFill>
                <a:latin typeface="Comic Sans MS" pitchFamily="2" charset="0"/>
                <a:ea typeface="宋体" charset="-122"/>
              </a:rPr>
              <a:t>两个</a:t>
            </a:r>
            <a:r>
              <a:rPr lang="en-US" altLang="zh-CN" sz="2000" b="1" dirty="0" smtClean="0">
                <a:solidFill>
                  <a:srgbClr val="0000FF"/>
                </a:solidFill>
                <a:latin typeface="Comic Sans MS" pitchFamily="2" charset="0"/>
                <a:ea typeface="宋体" charset="-122"/>
              </a:rPr>
              <a:t>n</a:t>
            </a:r>
            <a:r>
              <a:rPr lang="zh-CN" altLang="en-US" sz="2000" b="1" dirty="0" smtClean="0">
                <a:solidFill>
                  <a:srgbClr val="0000FF"/>
                </a:solidFill>
                <a:latin typeface="Comic Sans MS" pitchFamily="2" charset="0"/>
                <a:ea typeface="宋体" charset="-122"/>
              </a:rPr>
              <a:t>位定点正整数（即：两个</a:t>
            </a:r>
            <a:r>
              <a:rPr lang="en-US" altLang="zh-CN" sz="2000" b="1" dirty="0" smtClean="0">
                <a:solidFill>
                  <a:srgbClr val="0000FF"/>
                </a:solidFill>
                <a:latin typeface="Comic Sans MS" pitchFamily="2" charset="0"/>
                <a:ea typeface="宋体" charset="-122"/>
              </a:rPr>
              <a:t>n</a:t>
            </a:r>
            <a:r>
              <a:rPr lang="zh-CN" altLang="en-US" sz="2000" b="1" dirty="0" smtClean="0">
                <a:solidFill>
                  <a:srgbClr val="0000FF"/>
                </a:solidFill>
                <a:latin typeface="Comic Sans MS" pitchFamily="2" charset="0"/>
                <a:ea typeface="宋体" charset="-122"/>
              </a:rPr>
              <a:t>位无符号数 ）相除：在被除数的</a:t>
            </a:r>
            <a:r>
              <a:rPr lang="zh-CN" altLang="en-US" sz="2000" b="1" dirty="0" smtClean="0">
                <a:solidFill>
                  <a:srgbClr val="CC0000"/>
                </a:solidFill>
                <a:latin typeface="Comic Sans MS" pitchFamily="2" charset="0"/>
                <a:ea typeface="宋体" charset="-122"/>
              </a:rPr>
              <a:t>高位添</a:t>
            </a:r>
            <a:r>
              <a:rPr lang="en-US" altLang="zh-CN" sz="2000" b="1" dirty="0" smtClean="0">
                <a:solidFill>
                  <a:srgbClr val="CC0000"/>
                </a:solidFill>
                <a:latin typeface="Comic Sans MS" pitchFamily="2" charset="0"/>
                <a:ea typeface="宋体" charset="-122"/>
              </a:rPr>
              <a:t>n</a:t>
            </a:r>
            <a:r>
              <a:rPr lang="zh-CN" altLang="en-US" sz="2000" b="1" dirty="0" smtClean="0">
                <a:solidFill>
                  <a:srgbClr val="CC0000"/>
                </a:solidFill>
                <a:latin typeface="Comic Sans MS" pitchFamily="2" charset="0"/>
                <a:ea typeface="宋体" charset="-122"/>
              </a:rPr>
              <a:t>个</a:t>
            </a:r>
            <a:r>
              <a:rPr lang="en-US" altLang="zh-CN" sz="2000" b="1" dirty="0" smtClean="0">
                <a:solidFill>
                  <a:srgbClr val="CC0000"/>
                </a:solidFill>
                <a:latin typeface="Comic Sans MS" pitchFamily="2" charset="0"/>
                <a:ea typeface="宋体" charset="-122"/>
              </a:rPr>
              <a:t>0</a:t>
            </a:r>
            <a:endParaRPr lang="zh-CN" altLang="en-US" sz="2000" b="1" dirty="0" smtClean="0">
              <a:solidFill>
                <a:srgbClr val="CC0000"/>
              </a:solidFill>
              <a:latin typeface="Comic Sans MS" pitchFamily="2" charset="0"/>
              <a:ea typeface="宋体" charset="-122"/>
            </a:endParaRPr>
          </a:p>
          <a:p>
            <a:pPr eaLnBrk="0" hangingPunct="0">
              <a:spcBef>
                <a:spcPct val="30000"/>
              </a:spcBef>
            </a:pPr>
            <a:r>
              <a:rPr lang="en-US" altLang="zh-CN" sz="2000" b="1" dirty="0" smtClean="0">
                <a:solidFill>
                  <a:srgbClr val="0000FF"/>
                </a:solidFill>
                <a:latin typeface="Comic Sans MS" pitchFamily="2" charset="0"/>
                <a:ea typeface="宋体" charset="-122"/>
              </a:rPr>
              <a:t>(2)</a:t>
            </a:r>
            <a:r>
              <a:rPr lang="zh-CN" altLang="en-US" sz="2000" b="1" dirty="0" smtClean="0">
                <a:solidFill>
                  <a:srgbClr val="0000FF"/>
                </a:solidFill>
                <a:latin typeface="Comic Sans MS" pitchFamily="2" charset="0"/>
                <a:ea typeface="宋体" charset="-122"/>
              </a:rPr>
              <a:t>两个</a:t>
            </a:r>
            <a:r>
              <a:rPr lang="en-US" altLang="zh-CN" sz="2000" b="1" dirty="0" smtClean="0">
                <a:solidFill>
                  <a:srgbClr val="0000FF"/>
                </a:solidFill>
                <a:latin typeface="Comic Sans MS" pitchFamily="2" charset="0"/>
                <a:ea typeface="宋体" charset="-122"/>
              </a:rPr>
              <a:t>n</a:t>
            </a:r>
            <a:r>
              <a:rPr lang="zh-CN" altLang="en-US" sz="2000" b="1" dirty="0" smtClean="0">
                <a:solidFill>
                  <a:srgbClr val="0000FF"/>
                </a:solidFill>
                <a:latin typeface="Comic Sans MS" pitchFamily="2" charset="0"/>
                <a:ea typeface="宋体" charset="-122"/>
              </a:rPr>
              <a:t>位定点正小数（即两个作为浮点数尾数的</a:t>
            </a:r>
            <a:r>
              <a:rPr lang="en-US" altLang="zh-CN" sz="2000" b="1" dirty="0" smtClean="0">
                <a:solidFill>
                  <a:srgbClr val="0000FF"/>
                </a:solidFill>
                <a:latin typeface="Comic Sans MS" pitchFamily="2" charset="0"/>
                <a:ea typeface="宋体" charset="-122"/>
              </a:rPr>
              <a:t>n</a:t>
            </a:r>
            <a:r>
              <a:rPr lang="zh-CN" altLang="en-US" sz="2000" b="1" dirty="0" smtClean="0">
                <a:solidFill>
                  <a:srgbClr val="0000FF"/>
                </a:solidFill>
                <a:latin typeface="Comic Sans MS" pitchFamily="2" charset="0"/>
                <a:ea typeface="宋体" charset="-122"/>
              </a:rPr>
              <a:t>位原码小数）相除：在被除数的</a:t>
            </a:r>
            <a:r>
              <a:rPr lang="zh-CN" altLang="en-US" sz="2000" b="1" dirty="0" smtClean="0">
                <a:solidFill>
                  <a:srgbClr val="CC0000"/>
                </a:solidFill>
                <a:latin typeface="Comic Sans MS" pitchFamily="2" charset="0"/>
                <a:ea typeface="宋体" charset="-122"/>
              </a:rPr>
              <a:t>低位添加</a:t>
            </a:r>
            <a:r>
              <a:rPr lang="en-US" altLang="zh-CN" sz="2000" b="1" dirty="0" smtClean="0">
                <a:solidFill>
                  <a:srgbClr val="CC0000"/>
                </a:solidFill>
                <a:latin typeface="Comic Sans MS" pitchFamily="2" charset="0"/>
                <a:ea typeface="宋体" charset="-122"/>
              </a:rPr>
              <a:t>n</a:t>
            </a:r>
            <a:r>
              <a:rPr lang="zh-CN" altLang="en-US" sz="2000" b="1" dirty="0" smtClean="0">
                <a:solidFill>
                  <a:srgbClr val="CC0000"/>
                </a:solidFill>
                <a:latin typeface="Comic Sans MS" pitchFamily="2" charset="0"/>
                <a:ea typeface="宋体" charset="-122"/>
              </a:rPr>
              <a:t>个</a:t>
            </a:r>
            <a:r>
              <a:rPr lang="en-US" altLang="zh-CN" sz="2000" b="1" dirty="0" smtClean="0">
                <a:solidFill>
                  <a:srgbClr val="CC0000"/>
                </a:solidFill>
                <a:latin typeface="Comic Sans MS" pitchFamily="2" charset="0"/>
                <a:ea typeface="宋体" charset="-122"/>
              </a:rPr>
              <a:t>0</a:t>
            </a:r>
            <a:r>
              <a:rPr lang="zh-CN" altLang="en-US" sz="2000" b="1" dirty="0" smtClean="0">
                <a:solidFill>
                  <a:srgbClr val="0000FF"/>
                </a:solidFill>
                <a:latin typeface="Comic Sans MS" pitchFamily="2" charset="0"/>
                <a:ea typeface="宋体" charset="-122"/>
              </a:rPr>
              <a:t> </a:t>
            </a:r>
            <a:endParaRPr lang="zh-CN" altLang="en-US" sz="2000" b="1" dirty="0" smtClean="0">
              <a:solidFill>
                <a:srgbClr val="0000FF"/>
              </a:solidFill>
              <a:latin typeface="Comic Sans MS" pitchFamily="2" charset="0"/>
              <a:ea typeface="宋体" charset="-122"/>
            </a:endParaRPr>
          </a:p>
          <a:p>
            <a:pPr eaLnBrk="0" hangingPunct="0">
              <a:spcBef>
                <a:spcPct val="30000"/>
              </a:spcBef>
            </a:pPr>
            <a:r>
              <a:rPr lang="zh-CN" altLang="en-US" sz="2000" b="1" dirty="0" smtClean="0">
                <a:solidFill>
                  <a:srgbClr val="000000"/>
                </a:solidFill>
                <a:latin typeface="Comic Sans MS" pitchFamily="2" charset="0"/>
                <a:ea typeface="宋体" charset="-122"/>
              </a:rPr>
              <a:t>这样，就将所有情况都统一为：一个</a:t>
            </a:r>
            <a:r>
              <a:rPr lang="en-US" altLang="zh-CN" sz="2000" b="1" dirty="0" smtClean="0">
                <a:solidFill>
                  <a:srgbClr val="000000"/>
                </a:solidFill>
                <a:latin typeface="Comic Sans MS" pitchFamily="2" charset="0"/>
                <a:ea typeface="宋体" charset="-122"/>
              </a:rPr>
              <a:t>2n</a:t>
            </a:r>
            <a:r>
              <a:rPr lang="zh-CN" altLang="en-US" sz="2000" b="1" dirty="0" smtClean="0">
                <a:solidFill>
                  <a:srgbClr val="000000"/>
                </a:solidFill>
                <a:latin typeface="Comic Sans MS" pitchFamily="2" charset="0"/>
                <a:ea typeface="宋体" charset="-122"/>
              </a:rPr>
              <a:t>位数除以一个</a:t>
            </a:r>
            <a:r>
              <a:rPr lang="en-US" altLang="zh-CN" sz="2000" b="1" dirty="0" smtClean="0">
                <a:solidFill>
                  <a:srgbClr val="000000"/>
                </a:solidFill>
                <a:latin typeface="Comic Sans MS" pitchFamily="2" charset="0"/>
                <a:ea typeface="宋体" charset="-122"/>
              </a:rPr>
              <a:t>n</a:t>
            </a:r>
            <a:r>
              <a:rPr lang="zh-CN" altLang="en-US" sz="2000" b="1" dirty="0" smtClean="0">
                <a:solidFill>
                  <a:srgbClr val="000000"/>
                </a:solidFill>
                <a:latin typeface="Comic Sans MS" pitchFamily="2" charset="0"/>
                <a:ea typeface="宋体" charset="-122"/>
              </a:rPr>
              <a:t>位数</a:t>
            </a:r>
            <a:endParaRPr lang="zh-CN" altLang="en-US" sz="2000" b="1" dirty="0" smtClean="0">
              <a:solidFill>
                <a:srgbClr val="000000"/>
              </a:solidFill>
              <a:latin typeface="Comic Sans MS" pitchFamily="2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816" y="61992"/>
            <a:ext cx="8229600" cy="774720"/>
          </a:xfrm>
        </p:spPr>
        <p:txBody>
          <a:bodyPr/>
          <a:lstStyle/>
          <a:p>
            <a:r>
              <a:rPr lang="en-US" altLang="zh-CN" dirty="0" smtClean="0">
                <a:latin typeface="Comic Sans MS" pitchFamily="2" charset="0"/>
              </a:rPr>
              <a:t>3.3 </a:t>
            </a:r>
            <a:r>
              <a:rPr lang="zh-CN" altLang="en-US" dirty="0" smtClean="0">
                <a:latin typeface="Comic Sans MS" pitchFamily="2" charset="0"/>
              </a:rPr>
              <a:t>定点运算</a:t>
            </a:r>
            <a:endParaRPr lang="zh-CN" altLang="en-US" dirty="0">
              <a:latin typeface="Comic Sans MS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69608"/>
            <a:ext cx="8516982" cy="291549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3.3.4 </a:t>
            </a:r>
            <a:r>
              <a:rPr lang="zh-CN" altLang="en-US" dirty="0"/>
              <a:t>原码</a:t>
            </a:r>
            <a:r>
              <a:rPr lang="zh-CN" altLang="en-US" dirty="0" smtClean="0"/>
              <a:t>除法运算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sz="2000" dirty="0" smtClean="0"/>
              <a:t>概述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32</a:t>
            </a:r>
            <a:r>
              <a:rPr lang="zh-CN" altLang="en-US" sz="2000" dirty="0" smtClean="0"/>
              <a:t>位算除法运算逻辑结构</a:t>
            </a:r>
            <a:endParaRPr lang="zh-CN" altLang="en-US" sz="20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42040" y="6228259"/>
            <a:ext cx="3392016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ea typeface="微软雅黑" pitchFamily="34" charset="-122"/>
              </a:rPr>
              <a:t>计算机与通信工程学院</a:t>
            </a:r>
            <a:r>
              <a:rPr lang="en-US" altLang="zh-CN" dirty="0" smtClean="0">
                <a:ea typeface="微软雅黑" pitchFamily="34" charset="-122"/>
              </a:rPr>
              <a:t>—</a:t>
            </a:r>
            <a:r>
              <a:rPr lang="zh-CN" altLang="en-US" dirty="0" smtClean="0">
                <a:ea typeface="微软雅黑" pitchFamily="34" charset="-122"/>
              </a:rPr>
              <a:t>计算机组成原理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43292" y="6148772"/>
            <a:ext cx="2133600" cy="365125"/>
          </a:xfrm>
        </p:spPr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>
                <a:ea typeface="微软雅黑" pitchFamily="34" charset="-122"/>
              </a:rPr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62546" y="6144593"/>
            <a:ext cx="2133600" cy="365125"/>
          </a:xfrm>
        </p:spPr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>
                <a:ea typeface="微软雅黑" pitchFamily="34" charset="-122"/>
              </a:rPr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744465" y="2132856"/>
            <a:ext cx="49076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问题：第一次试商为</a:t>
            </a:r>
            <a:r>
              <a:rPr lang="en-US" altLang="zh-CN" sz="2000" b="1" dirty="0" smtClean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1</a:t>
            </a:r>
            <a:r>
              <a:rPr lang="zh-CN" altLang="en-US" sz="2000" b="1" dirty="0" smtClean="0">
                <a:solidFill>
                  <a:srgbClr val="CC0000"/>
                </a:solidFill>
                <a:latin typeface="Comic Sans MS" pitchFamily="2" charset="0"/>
                <a:ea typeface="微软雅黑" pitchFamily="34" charset="-122"/>
              </a:rPr>
              <a:t>，说明什么？</a:t>
            </a:r>
            <a:endParaRPr lang="zh-CN" altLang="en-US" sz="2000" b="1" dirty="0" smtClean="0">
              <a:solidFill>
                <a:srgbClr val="CC0000"/>
              </a:solidFill>
              <a:latin typeface="Comic Sans MS" pitchFamily="2" charset="0"/>
              <a:ea typeface="微软雅黑" pitchFamily="34" charset="-122"/>
            </a:endParaRPr>
          </a:p>
        </p:txBody>
      </p:sp>
      <p:sp>
        <p:nvSpPr>
          <p:cNvPr id="10" name="Text Box 42"/>
          <p:cNvSpPr txBox="1">
            <a:spLocks noChangeArrowheads="1"/>
          </p:cNvSpPr>
          <p:nvPr/>
        </p:nvSpPr>
        <p:spPr bwMode="auto">
          <a:xfrm>
            <a:off x="734941" y="2600325"/>
            <a:ext cx="7653484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若是</a:t>
            </a:r>
            <a:r>
              <a:rPr lang="zh-CN" altLang="en-US" sz="2000" b="1" dirty="0" smtClean="0">
                <a:solidFill>
                  <a:srgbClr val="3333FF"/>
                </a:solidFill>
                <a:latin typeface="Comic Sans MS" pitchFamily="2" charset="0"/>
                <a:ea typeface="微软雅黑" pitchFamily="34" charset="-122"/>
              </a:rPr>
              <a:t>无符号整数运算</a:t>
            </a:r>
            <a:r>
              <a:rPr lang="zh-CN" altLang="en-US" sz="2000" b="1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，则说明将会得到</a:t>
            </a:r>
            <a:r>
              <a:rPr lang="en-US" altLang="zh-CN" sz="2000" b="1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n+1</a:t>
            </a:r>
            <a:r>
              <a:rPr lang="zh-CN" altLang="en-US" sz="2000" b="1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位的商（被除数为</a:t>
            </a:r>
            <a:r>
              <a:rPr lang="en-US" altLang="zh-CN" sz="2000" b="1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2n</a:t>
            </a:r>
            <a:r>
              <a:rPr lang="zh-CN" altLang="en-US" sz="2000" b="1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位时），因而结果“溢出”。但若是两个</a:t>
            </a:r>
            <a:r>
              <a:rPr lang="en-US" altLang="zh-CN" sz="2000" b="1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n</a:t>
            </a:r>
            <a:r>
              <a:rPr lang="zh-CN" altLang="en-US" sz="2000" b="1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位数相除，则肯定不会溢出，为什么？</a:t>
            </a:r>
            <a:endParaRPr lang="en-US" altLang="zh-CN" sz="2000" b="1" dirty="0" smtClean="0">
              <a:solidFill>
                <a:srgbClr val="000000"/>
              </a:solidFill>
              <a:latin typeface="Comic Sans MS" pitchFamily="2" charset="0"/>
              <a:ea typeface="微软雅黑" pitchFamily="34" charset="-122"/>
            </a:endParaRPr>
          </a:p>
          <a:p>
            <a:pPr eaLnBrk="0" hangingPunct="0">
              <a:spcBef>
                <a:spcPct val="20000"/>
              </a:spcBef>
            </a:pPr>
            <a:endParaRPr lang="en-US" altLang="zh-CN" sz="2000" b="1" dirty="0" smtClean="0">
              <a:solidFill>
                <a:srgbClr val="000000"/>
              </a:solidFill>
              <a:latin typeface="Comic Sans MS" pitchFamily="2" charset="0"/>
              <a:ea typeface="微软雅黑" pitchFamily="34" charset="-122"/>
            </a:endParaRPr>
          </a:p>
          <a:p>
            <a:pPr eaLnBrk="0" hangingPunct="0">
              <a:spcBef>
                <a:spcPct val="20000"/>
              </a:spcBef>
            </a:pPr>
            <a:endParaRPr lang="zh-CN" altLang="en-US" sz="2000" b="1" dirty="0" smtClean="0">
              <a:solidFill>
                <a:srgbClr val="000000"/>
              </a:solidFill>
              <a:latin typeface="Comic Sans MS" pitchFamily="2" charset="0"/>
              <a:ea typeface="微软雅黑" pitchFamily="34" charset="-122"/>
            </a:endParaRPr>
          </a:p>
          <a:p>
            <a:pPr eaLnBrk="0" hangingPunct="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若是</a:t>
            </a:r>
            <a:r>
              <a:rPr lang="zh-CN" altLang="en-US" sz="2000" b="1" dirty="0" smtClean="0">
                <a:solidFill>
                  <a:srgbClr val="3333FF"/>
                </a:solidFill>
                <a:latin typeface="Comic Sans MS" pitchFamily="2" charset="0"/>
                <a:ea typeface="微软雅黑" pitchFamily="34" charset="-122"/>
              </a:rPr>
              <a:t>浮点数中尾数原码小数运算</a:t>
            </a:r>
            <a:r>
              <a:rPr lang="zh-CN" altLang="en-US" sz="2000" b="1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，则说明尾数部分有“溢出”，可通过浮点数的“右规”消除“溢出”。所以，在浮点数运算器中，第一次得到的商“</a:t>
            </a:r>
            <a:r>
              <a:rPr lang="en-US" altLang="zh-CN" sz="2000" b="1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1”</a:t>
            </a:r>
            <a:r>
              <a:rPr lang="zh-CN" altLang="en-US" sz="2000" b="1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要保留。</a:t>
            </a:r>
            <a:endParaRPr lang="zh-CN" altLang="en-US" sz="2000" b="1" dirty="0" smtClean="0">
              <a:solidFill>
                <a:srgbClr val="000000"/>
              </a:solidFill>
              <a:latin typeface="Comic Sans MS" pitchFamily="2" charset="0"/>
              <a:ea typeface="微软雅黑" pitchFamily="34" charset="-122"/>
            </a:endParaRPr>
          </a:p>
        </p:txBody>
      </p:sp>
      <p:sp>
        <p:nvSpPr>
          <p:cNvPr id="11" name="Text Box 43"/>
          <p:cNvSpPr txBox="1">
            <a:spLocks noChangeArrowheads="1"/>
          </p:cNvSpPr>
          <p:nvPr/>
        </p:nvSpPr>
        <p:spPr bwMode="auto">
          <a:xfrm>
            <a:off x="2195736" y="3676962"/>
            <a:ext cx="42484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CC3300"/>
                </a:solidFill>
                <a:latin typeface="Comic Sans MS" pitchFamily="2" charset="0"/>
                <a:ea typeface="微软雅黑" pitchFamily="34" charset="-122"/>
              </a:rPr>
              <a:t>最大商为</a:t>
            </a:r>
            <a:r>
              <a:rPr lang="en-US" altLang="zh-CN" sz="2000" b="1" dirty="0">
                <a:solidFill>
                  <a:srgbClr val="CC3300"/>
                </a:solidFill>
                <a:latin typeface="Comic Sans MS" pitchFamily="2" charset="0"/>
                <a:ea typeface="微软雅黑" pitchFamily="34" charset="-122"/>
              </a:rPr>
              <a:t>:11…11</a:t>
            </a:r>
            <a:r>
              <a:rPr lang="en-US" altLang="zh-CN" sz="2000" b="1" dirty="0">
                <a:solidFill>
                  <a:srgbClr val="CC3300"/>
                </a:solidFill>
                <a:latin typeface="Comic Sans MS" pitchFamily="2" charset="0"/>
                <a:ea typeface="微软雅黑" pitchFamily="34" charset="-122"/>
                <a:cs typeface="Times New Roman" pitchFamily="18" charset="0"/>
              </a:rPr>
              <a:t>/00…01=11…1</a:t>
            </a:r>
            <a:endParaRPr lang="en-US" altLang="zh-CN" sz="2000" b="1" dirty="0">
              <a:solidFill>
                <a:srgbClr val="CC3300"/>
              </a:solidFill>
              <a:latin typeface="Comic Sans MS" pitchFamily="2" charset="0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229600" cy="774720"/>
          </a:xfrm>
        </p:spPr>
        <p:txBody>
          <a:bodyPr/>
          <a:lstStyle/>
          <a:p>
            <a:r>
              <a:rPr lang="en-US" altLang="zh-CN" dirty="0" smtClean="0">
                <a:latin typeface="Comic Sans MS" pitchFamily="2" charset="0"/>
              </a:rPr>
              <a:t>3.3 </a:t>
            </a:r>
            <a:r>
              <a:rPr lang="zh-CN" altLang="en-US" dirty="0" smtClean="0">
                <a:latin typeface="Comic Sans MS" pitchFamily="2" charset="0"/>
              </a:rPr>
              <a:t>定点运算</a:t>
            </a:r>
            <a:endParaRPr lang="zh-CN" altLang="en-US" dirty="0">
              <a:latin typeface="Comic Sans MS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910" y="819344"/>
            <a:ext cx="8516982" cy="31857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3.3.4 </a:t>
            </a:r>
            <a:r>
              <a:rPr lang="zh-CN" altLang="en-US" dirty="0"/>
              <a:t>原码</a:t>
            </a:r>
            <a:r>
              <a:rPr lang="zh-CN" altLang="en-US" dirty="0" smtClean="0"/>
              <a:t>除法运算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zh-CN" altLang="en-US" sz="2000" dirty="0" smtClean="0"/>
              <a:t>恢复余数法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）算法步骤</a:t>
            </a:r>
            <a:endParaRPr lang="en-US" altLang="zh-CN" sz="2000" dirty="0" smtClean="0"/>
          </a:p>
          <a:p>
            <a:pPr marL="838200" lvl="1" indent="-342900">
              <a:spcBef>
                <a:spcPts val="300"/>
              </a:spcBef>
              <a:buFont typeface="Wingdings" charset="2"/>
              <a:buChar char="Ø"/>
              <a:defRPr/>
            </a:pPr>
            <a:r>
              <a:rPr lang="zh-CN" altLang="en-US" dirty="0">
                <a:latin typeface="Comic Sans MS" pitchFamily="2" charset="0"/>
              </a:rPr>
              <a:t>将被除数－除数。</a:t>
            </a:r>
            <a:endParaRPr lang="en-US" altLang="zh-CN" dirty="0">
              <a:latin typeface="Comic Sans MS" pitchFamily="2" charset="0"/>
            </a:endParaRPr>
          </a:p>
          <a:p>
            <a:pPr marL="1238250" lvl="2" indent="-342900">
              <a:spcBef>
                <a:spcPts val="300"/>
              </a:spcBef>
              <a:buFont typeface="Wingdings" charset="2"/>
              <a:buChar char="ü"/>
              <a:defRPr/>
            </a:pPr>
            <a:r>
              <a:rPr lang="zh-CN" altLang="en-US" dirty="0" smtClean="0">
                <a:latin typeface="Comic Sans MS" pitchFamily="2" charset="0"/>
              </a:rPr>
              <a:t>结果</a:t>
            </a:r>
            <a:r>
              <a:rPr lang="zh-CN" altLang="en-US" dirty="0">
                <a:latin typeface="Comic Sans MS" pitchFamily="2" charset="0"/>
              </a:rPr>
              <a:t>大于</a:t>
            </a:r>
            <a:r>
              <a:rPr lang="en-US" altLang="zh-CN" dirty="0">
                <a:latin typeface="Comic Sans MS" pitchFamily="2" charset="0"/>
              </a:rPr>
              <a:t>0</a:t>
            </a:r>
            <a:r>
              <a:rPr lang="zh-CN" altLang="en-US" dirty="0">
                <a:latin typeface="Comic Sans MS" pitchFamily="2" charset="0"/>
              </a:rPr>
              <a:t>，商</a:t>
            </a:r>
            <a:r>
              <a:rPr lang="en-US" altLang="zh-CN" dirty="0">
                <a:latin typeface="Comic Sans MS" pitchFamily="2" charset="0"/>
              </a:rPr>
              <a:t>1</a:t>
            </a:r>
            <a:r>
              <a:rPr lang="zh-CN" altLang="en-US" dirty="0">
                <a:latin typeface="Comic Sans MS" pitchFamily="2" charset="0"/>
              </a:rPr>
              <a:t>，余数左移一位。</a:t>
            </a:r>
            <a:endParaRPr lang="zh-CN" altLang="en-US" dirty="0">
              <a:latin typeface="Comic Sans MS" pitchFamily="2" charset="0"/>
            </a:endParaRPr>
          </a:p>
          <a:p>
            <a:pPr marL="1238250" lvl="2" indent="-342900">
              <a:spcBef>
                <a:spcPts val="300"/>
              </a:spcBef>
              <a:buFont typeface="Wingdings" charset="2"/>
              <a:buChar char="ü"/>
              <a:defRPr/>
            </a:pPr>
            <a:r>
              <a:rPr lang="zh-CN" altLang="en-US" dirty="0" smtClean="0">
                <a:latin typeface="Comic Sans MS" pitchFamily="2" charset="0"/>
              </a:rPr>
              <a:t>结果</a:t>
            </a:r>
            <a:r>
              <a:rPr lang="zh-CN" altLang="en-US" dirty="0">
                <a:latin typeface="Comic Sans MS" pitchFamily="2" charset="0"/>
              </a:rPr>
              <a:t>小于</a:t>
            </a:r>
            <a:r>
              <a:rPr lang="en-US" altLang="zh-CN" dirty="0">
                <a:latin typeface="Comic Sans MS" pitchFamily="2" charset="0"/>
              </a:rPr>
              <a:t>0</a:t>
            </a:r>
            <a:r>
              <a:rPr lang="zh-CN" altLang="en-US" dirty="0">
                <a:latin typeface="Comic Sans MS" pitchFamily="2" charset="0"/>
              </a:rPr>
              <a:t>，商</a:t>
            </a:r>
            <a:r>
              <a:rPr lang="en-US" altLang="zh-CN" dirty="0">
                <a:latin typeface="Comic Sans MS" pitchFamily="2" charset="0"/>
              </a:rPr>
              <a:t>0</a:t>
            </a:r>
            <a:r>
              <a:rPr lang="zh-CN" altLang="en-US" dirty="0">
                <a:latin typeface="Comic Sans MS" pitchFamily="2" charset="0"/>
              </a:rPr>
              <a:t>，恢复余数，余数左移一位。</a:t>
            </a:r>
            <a:endParaRPr lang="zh-CN" altLang="en-US" dirty="0">
              <a:latin typeface="Comic Sans MS" pitchFamily="2" charset="0"/>
            </a:endParaRPr>
          </a:p>
          <a:p>
            <a:pPr marL="838200" lvl="1" indent="-342900">
              <a:spcBef>
                <a:spcPts val="300"/>
              </a:spcBef>
              <a:buFont typeface="Wingdings" charset="2"/>
              <a:buChar char="Ø"/>
              <a:defRPr/>
            </a:pPr>
            <a:r>
              <a:rPr lang="zh-CN" altLang="en-US" dirty="0">
                <a:latin typeface="Comic Sans MS" pitchFamily="2" charset="0"/>
              </a:rPr>
              <a:t>重复上述操作，</a:t>
            </a:r>
            <a:r>
              <a:rPr lang="zh-CN" altLang="en-US" dirty="0" smtClean="0">
                <a:latin typeface="Comic Sans MS" pitchFamily="2" charset="0"/>
              </a:rPr>
              <a:t>直至除法运算结束。</a:t>
            </a:r>
            <a:endParaRPr lang="zh-CN" altLang="en-US" dirty="0">
              <a:latin typeface="Comic Sans MS" pitchFamily="2" charset="0"/>
            </a:endParaRP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42040" y="6228259"/>
            <a:ext cx="3392016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43292" y="6148772"/>
            <a:ext cx="2133600" cy="365125"/>
          </a:xfrm>
        </p:spPr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62546" y="6144593"/>
            <a:ext cx="2133600" cy="365125"/>
          </a:xfrm>
        </p:spPr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229600" cy="774720"/>
          </a:xfrm>
        </p:spPr>
        <p:txBody>
          <a:bodyPr/>
          <a:lstStyle/>
          <a:p>
            <a:r>
              <a:rPr lang="en-US" altLang="zh-CN" dirty="0" smtClean="0">
                <a:latin typeface="Comic Sans MS" pitchFamily="2" charset="0"/>
              </a:rPr>
              <a:t>3.3 </a:t>
            </a:r>
            <a:r>
              <a:rPr lang="zh-CN" altLang="en-US" dirty="0" smtClean="0">
                <a:latin typeface="Comic Sans MS" pitchFamily="2" charset="0"/>
              </a:rPr>
              <a:t>定点运算</a:t>
            </a:r>
            <a:endParaRPr lang="zh-CN" altLang="en-US" dirty="0">
              <a:latin typeface="Comic Sans MS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401" y="819344"/>
            <a:ext cx="8516982" cy="16015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3.3.4 </a:t>
            </a:r>
            <a:r>
              <a:rPr lang="zh-CN" altLang="en-US" dirty="0"/>
              <a:t>原码</a:t>
            </a:r>
            <a:r>
              <a:rPr lang="zh-CN" altLang="en-US" dirty="0" smtClean="0"/>
              <a:t>除法运算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zh-CN" altLang="en-US" sz="2000" dirty="0" smtClean="0"/>
              <a:t>恢复余数法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）举例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42040" y="6228259"/>
            <a:ext cx="3392016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43292" y="6148772"/>
            <a:ext cx="2133600" cy="365125"/>
          </a:xfrm>
        </p:spPr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62546" y="6144593"/>
            <a:ext cx="2133600" cy="365125"/>
          </a:xfrm>
        </p:spPr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23528" y="2204864"/>
            <a:ext cx="8453364" cy="3529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marL="203200" indent="-2032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2"/>
              <a:buChar char="u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2pPr>
            <a:lvl3pPr marL="12573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-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3200" marR="0" lvl="0" indent="-2032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2" charset="0"/>
                <a:ea typeface="微软雅黑" pitchFamily="34" charset="-122"/>
              </a:rPr>
              <a:t>已知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2" charset="0"/>
                <a:ea typeface="微软雅黑" pitchFamily="34" charset="-122"/>
              </a:rPr>
              <a:t>[X]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2" charset="0"/>
                <a:ea typeface="微软雅黑" pitchFamily="34" charset="-122"/>
              </a:rPr>
              <a:t>原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2" charset="0"/>
                <a:ea typeface="微软雅黑" pitchFamily="34" charset="-122"/>
              </a:rPr>
              <a:t>= 0.1011</a:t>
            </a:r>
            <a:r>
              <a:rPr lang="zh-CN" altLang="en-US" sz="2000" b="0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，</a:t>
            </a:r>
            <a:r>
              <a:rPr lang="en-US" altLang="zh-CN" sz="2000" b="0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[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2" charset="0"/>
                <a:ea typeface="微软雅黑" pitchFamily="34" charset="-122"/>
              </a:rPr>
              <a:t>Y]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2" charset="0"/>
                <a:ea typeface="微软雅黑" pitchFamily="34" charset="-122"/>
              </a:rPr>
              <a:t>原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2" charset="0"/>
                <a:ea typeface="微软雅黑" pitchFamily="34" charset="-122"/>
              </a:rPr>
              <a:t>= 1.1101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2" charset="0"/>
                <a:ea typeface="微软雅黑" pitchFamily="34" charset="-122"/>
              </a:rPr>
              <a:t>，用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2" charset="0"/>
                <a:ea typeface="微软雅黑" pitchFamily="34" charset="-122"/>
              </a:rPr>
              <a:t>恢复余数法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2" charset="0"/>
                <a:ea typeface="微软雅黑" pitchFamily="34" charset="-122"/>
              </a:rPr>
              <a:t>计算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2" charset="0"/>
                <a:ea typeface="微软雅黑" pitchFamily="34" charset="-122"/>
              </a:rPr>
              <a:t>[X/Y]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2" charset="0"/>
                <a:ea typeface="微软雅黑" pitchFamily="34" charset="-122"/>
              </a:rPr>
              <a:t>原。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2" charset="0"/>
              <a:ea typeface="微软雅黑" pitchFamily="34" charset="-122"/>
            </a:endParaRPr>
          </a:p>
          <a:p>
            <a:pPr marL="203200" marR="0" lvl="0" indent="-2032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2" charset="0"/>
                <a:ea typeface="微软雅黑" pitchFamily="34" charset="-122"/>
              </a:rPr>
              <a:t>解：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2" charset="0"/>
              <a:ea typeface="微软雅黑" pitchFamily="34" charset="-122"/>
            </a:endParaRPr>
          </a:p>
          <a:p>
            <a:pPr marL="203200" marR="0" lvl="0" indent="-2032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charset="2"/>
              <a:buNone/>
              <a:defRPr/>
            </a:pPr>
            <a:r>
              <a:rPr lang="en-US" altLang="zh-CN" sz="2000" b="0" dirty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 </a:t>
            </a:r>
            <a:r>
              <a:rPr lang="en-US" altLang="zh-CN" sz="2000" b="0" dirty="0" smtClean="0">
                <a:solidFill>
                  <a:srgbClr val="000000"/>
                </a:solidFill>
                <a:latin typeface="Comic Sans MS" pitchFamily="2" charset="0"/>
                <a:ea typeface="微软雅黑" pitchFamily="34" charset="-122"/>
              </a:rPr>
              <a:t> 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2" charset="0"/>
                <a:ea typeface="微软雅黑" pitchFamily="34" charset="-122"/>
              </a:rPr>
              <a:t>分符号位和数值位两部分进行。商的符号位：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2" charset="0"/>
                <a:ea typeface="微软雅黑" pitchFamily="34" charset="-122"/>
              </a:rPr>
              <a:t>0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2" charset="0"/>
                <a:ea typeface="微软雅黑" pitchFamily="34" charset="-122"/>
                <a:sym typeface="Symbol" pitchFamily="18" charset="2"/>
              </a:rPr>
              <a:t>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2" charset="0"/>
                <a:ea typeface="微软雅黑" pitchFamily="34" charset="-122"/>
              </a:rPr>
              <a:t> 1 = 1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2" charset="0"/>
              <a:ea typeface="微软雅黑" pitchFamily="34" charset="-122"/>
            </a:endParaRPr>
          </a:p>
          <a:p>
            <a:pPr marL="203200" marR="0" lvl="0" indent="-2032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2" charset="0"/>
                <a:ea typeface="微软雅黑" pitchFamily="34" charset="-122"/>
              </a:rPr>
              <a:t>   商的数值位采用恢复余数法。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2" charset="0"/>
              <a:ea typeface="微软雅黑" pitchFamily="34" charset="-122"/>
            </a:endParaRPr>
          </a:p>
          <a:p>
            <a:pPr marL="203200" marR="0" lvl="0" indent="-2032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2" charset="0"/>
                <a:ea typeface="微软雅黑" pitchFamily="34" charset="-122"/>
              </a:rPr>
              <a:t>   减法操作用补码加法实现，是否够减通过中间余数的符号来判断，所以中间余数要加一位符号位。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2" charset="0"/>
              <a:ea typeface="微软雅黑" pitchFamily="34" charset="-122"/>
            </a:endParaRPr>
          </a:p>
          <a:p>
            <a:pPr marL="203200" marR="0" lvl="0" indent="-2032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2" charset="0"/>
                <a:ea typeface="微软雅黑" pitchFamily="34" charset="-122"/>
              </a:rPr>
              <a:t>   因此，需先计算出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2" charset="0"/>
                <a:ea typeface="微软雅黑" pitchFamily="34" charset="-122"/>
              </a:rPr>
              <a:t>: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2" charset="0"/>
              <a:ea typeface="微软雅黑" pitchFamily="34" charset="-122"/>
            </a:endParaRPr>
          </a:p>
          <a:p>
            <a:pPr marL="203200" marR="0" lvl="0" indent="-2032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2" charset="0"/>
                <a:ea typeface="微软雅黑" pitchFamily="34" charset="-122"/>
              </a:rPr>
              <a:t>   [|X|]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2" charset="0"/>
                <a:ea typeface="微软雅黑" pitchFamily="34" charset="-122"/>
              </a:rPr>
              <a:t>补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2" charset="0"/>
                <a:ea typeface="微软雅黑" pitchFamily="34" charset="-122"/>
              </a:rPr>
              <a:t>= 0.1011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2" charset="0"/>
                <a:ea typeface="微软雅黑" pitchFamily="34" charset="-122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2" charset="0"/>
                <a:ea typeface="微软雅黑" pitchFamily="34" charset="-122"/>
              </a:rPr>
              <a:t> [|Y|]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2" charset="0"/>
                <a:ea typeface="微软雅黑" pitchFamily="34" charset="-122"/>
              </a:rPr>
              <a:t>补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2" charset="0"/>
                <a:ea typeface="微软雅黑" pitchFamily="34" charset="-122"/>
              </a:rPr>
              <a:t>= 0.1101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2" charset="0"/>
                <a:ea typeface="微软雅黑" pitchFamily="34" charset="-122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2" charset="0"/>
                <a:ea typeface="微软雅黑" pitchFamily="34" charset="-122"/>
              </a:rPr>
              <a:t>[–|Y|]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2" charset="0"/>
                <a:ea typeface="微软雅黑" pitchFamily="34" charset="-122"/>
              </a:rPr>
              <a:t>补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2" charset="0"/>
                <a:ea typeface="微软雅黑" pitchFamily="34" charset="-122"/>
              </a:rPr>
              <a:t>= 1.0011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2" charset="0"/>
              <a:ea typeface="微软雅黑" pitchFamily="34" charset="-122"/>
            </a:endParaRPr>
          </a:p>
          <a:p>
            <a:pPr marL="203200" marR="0" lvl="0" indent="-2032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2" charset="0"/>
                <a:ea typeface="微软雅黑" pitchFamily="34" charset="-122"/>
              </a:rPr>
              <a:t>   因为是原码定点小数，所以在被除数低位扩展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2" charset="0"/>
                <a:ea typeface="微软雅黑" pitchFamily="34" charset="-122"/>
              </a:rPr>
              <a:t>0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2" charset="0"/>
                <a:ea typeface="微软雅黑" pitchFamily="34" charset="-122"/>
              </a:rPr>
              <a:t>。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2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41885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定点运算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9303" y="745381"/>
            <a:ext cx="8516982" cy="16015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3.3.4 </a:t>
            </a:r>
            <a:r>
              <a:rPr lang="zh-CN" altLang="en-US" dirty="0"/>
              <a:t>原码</a:t>
            </a:r>
            <a:r>
              <a:rPr lang="zh-CN" altLang="en-US" dirty="0" smtClean="0"/>
              <a:t>除法运算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zh-CN" altLang="en-US" sz="2000" dirty="0" smtClean="0"/>
              <a:t>恢复余数法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）举例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42040" y="6228259"/>
            <a:ext cx="3392016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43292" y="6148772"/>
            <a:ext cx="2133600" cy="365125"/>
          </a:xfrm>
        </p:spPr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62546" y="6144593"/>
            <a:ext cx="2133600" cy="365125"/>
          </a:xfrm>
        </p:spPr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88411" y="2010538"/>
            <a:ext cx="2965828" cy="472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marL="203200" indent="-2032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2"/>
              <a:buChar char="u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2pPr>
            <a:lvl3pPr marL="12573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-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3200" marR="0" lvl="0" indent="-2032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已知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[X]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原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= 0.1011</a:t>
            </a:r>
            <a:r>
              <a:rPr lang="zh-CN" altLang="en-US" sz="16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Y]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原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= 1.1101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，用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恢复余数法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计算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[X/Y]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原。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03200" marR="0" lvl="0" indent="-2032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解：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03200" marR="0" lvl="0" indent="-2032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charset="2"/>
              <a:buNone/>
              <a:defRPr/>
            </a:pPr>
            <a:r>
              <a:rPr lang="en-US" altLang="zh-CN" sz="16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分符号位和数值位两部分进行。商的符号位：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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1 = 1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03200" marR="0" lvl="0" indent="-2032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商的数值位采用恢复余数法。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03200" marR="0" lvl="0" indent="-2032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减法操作用补码加法实现，是否够减通过中间余数的符号来判断，所以中间余数要加一位符号位。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03200" marR="0" lvl="0" indent="-2032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因此，需先计算出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: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03200" marR="0" lvl="0" indent="-2032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[|X|]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补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= 0.1011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[|Y|]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补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= 0.1101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[–|Y|]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补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= 1.0011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03200" marR="0" lvl="0" indent="-2032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因为是原码定点小数，所以在被除数低位扩展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。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55451"/>
            <a:ext cx="5810250" cy="625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556273" y="1322213"/>
            <a:ext cx="3295650" cy="247650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511823" y="1877838"/>
            <a:ext cx="4200525" cy="247650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832623" y="988838"/>
            <a:ext cx="571500" cy="323850"/>
          </a:xfrm>
          <a:prstGeom prst="rect">
            <a:avLst/>
          </a:prstGeom>
          <a:noFill/>
          <a:ln w="19050">
            <a:solidFill>
              <a:srgbClr val="0066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280048" y="1322213"/>
            <a:ext cx="4924425" cy="1076325"/>
          </a:xfrm>
          <a:prstGeom prst="rect">
            <a:avLst/>
          </a:prstGeom>
          <a:solidFill>
            <a:srgbClr val="339966">
              <a:alpha val="38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8128273" y="1246013"/>
            <a:ext cx="8382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dirty="0">
                <a:solidFill>
                  <a:srgbClr val="CC3300"/>
                </a:solidFill>
                <a:ea typeface="宋体" charset="-122"/>
              </a:rPr>
              <a:t>在确认不会溢出时可省略</a:t>
            </a:r>
            <a:endParaRPr lang="zh-CN" altLang="en-US" sz="1400" dirty="0">
              <a:solidFill>
                <a:srgbClr val="CC33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796"/>
            <a:ext cx="8229600" cy="774720"/>
          </a:xfrm>
        </p:spPr>
        <p:txBody>
          <a:bodyPr>
            <a:normAutofit/>
          </a:bodyPr>
          <a:lstStyle/>
          <a:p>
            <a:r>
              <a:rPr lang="en-US" altLang="zh-CN" sz="3400" dirty="0" smtClean="0"/>
              <a:t>3.1 </a:t>
            </a:r>
            <a:r>
              <a:rPr lang="zh-CN" altLang="en-US" sz="3400" dirty="0" smtClean="0"/>
              <a:t>高级语言</a:t>
            </a:r>
            <a:r>
              <a:rPr lang="zh-CN" altLang="en-US" sz="3400" dirty="0"/>
              <a:t>和机器指令中的运算</a:t>
            </a:r>
            <a:endParaRPr lang="zh-CN" altLang="en-US" sz="3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224" y="808614"/>
            <a:ext cx="8579296" cy="551963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/>
              <a:t>C</a:t>
            </a:r>
            <a:r>
              <a:rPr lang="zh-CN" altLang="en-US" dirty="0"/>
              <a:t>语言程序中涉及的运算</a:t>
            </a:r>
            <a:endParaRPr lang="zh-CN" alt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整数</a:t>
            </a:r>
            <a:r>
              <a:rPr lang="zh-CN" altLang="en-US" dirty="0" smtClean="0"/>
              <a:t>算术运算、</a:t>
            </a:r>
            <a:r>
              <a:rPr lang="zh-CN" altLang="en-US" dirty="0"/>
              <a:t>浮点数算术运算</a:t>
            </a:r>
            <a:endParaRPr lang="zh-CN" alt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按位、逻辑、移位、位扩展和位截断</a:t>
            </a:r>
            <a:endParaRPr lang="zh-CN" altLang="en-US" dirty="0"/>
          </a:p>
          <a:p>
            <a:pPr>
              <a:spcBef>
                <a:spcPts val="0"/>
              </a:spcBef>
            </a:pPr>
            <a:r>
              <a:rPr lang="zh-CN" altLang="en-US" dirty="0"/>
              <a:t>指令集中与运算相关的指令（ 以</a:t>
            </a:r>
            <a:r>
              <a:rPr lang="en-US" altLang="zh-CN" dirty="0"/>
              <a:t>MIPS</a:t>
            </a:r>
            <a:r>
              <a:rPr lang="zh-CN" altLang="en-US" dirty="0"/>
              <a:t>为参考 ）</a:t>
            </a:r>
            <a:endParaRPr lang="zh-CN" alt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涉及到的定点数运算</a:t>
            </a:r>
            <a:endParaRPr lang="zh-CN" altLang="en-US" dirty="0"/>
          </a:p>
          <a:p>
            <a:pPr lvl="2">
              <a:spcBef>
                <a:spcPts val="0"/>
              </a:spcBef>
            </a:pPr>
            <a:r>
              <a:rPr lang="zh-CN" altLang="en-US" dirty="0"/>
              <a:t>算术运算</a:t>
            </a:r>
            <a:endParaRPr lang="zh-CN" altLang="en-US" dirty="0"/>
          </a:p>
          <a:p>
            <a:pPr lvl="3">
              <a:spcBef>
                <a:spcPts val="0"/>
              </a:spcBef>
              <a:buFontTx/>
              <a:buChar char="•"/>
            </a:pPr>
            <a:r>
              <a:rPr lang="zh-CN" altLang="en-US" dirty="0">
                <a:solidFill>
                  <a:srgbClr val="006600"/>
                </a:solidFill>
              </a:rPr>
              <a:t>带符号整数运算：</a:t>
            </a:r>
            <a:r>
              <a:rPr lang="zh-CN" altLang="en-US" dirty="0">
                <a:solidFill>
                  <a:srgbClr val="CC0000"/>
                </a:solidFill>
              </a:rPr>
              <a:t>取负 </a:t>
            </a:r>
            <a:r>
              <a:rPr lang="en-US" altLang="zh-CN" dirty="0">
                <a:solidFill>
                  <a:srgbClr val="CC0000"/>
                </a:solidFill>
              </a:rPr>
              <a:t>/ </a:t>
            </a:r>
            <a:r>
              <a:rPr lang="zh-CN" altLang="en-US" dirty="0">
                <a:solidFill>
                  <a:srgbClr val="CC0000"/>
                </a:solidFill>
              </a:rPr>
              <a:t>符号扩展 </a:t>
            </a:r>
            <a:r>
              <a:rPr lang="en-US" altLang="zh-CN" dirty="0">
                <a:solidFill>
                  <a:srgbClr val="CC0000"/>
                </a:solidFill>
              </a:rPr>
              <a:t>/ </a:t>
            </a:r>
            <a:r>
              <a:rPr lang="zh-CN" altLang="en-US" dirty="0">
                <a:solidFill>
                  <a:srgbClr val="CC0000"/>
                </a:solidFill>
              </a:rPr>
              <a:t>加 </a:t>
            </a:r>
            <a:r>
              <a:rPr lang="en-US" altLang="zh-CN" dirty="0">
                <a:solidFill>
                  <a:srgbClr val="CC0000"/>
                </a:solidFill>
              </a:rPr>
              <a:t>/ </a:t>
            </a:r>
            <a:r>
              <a:rPr lang="zh-CN" altLang="en-US" dirty="0">
                <a:solidFill>
                  <a:srgbClr val="CC0000"/>
                </a:solidFill>
              </a:rPr>
              <a:t>减 </a:t>
            </a:r>
            <a:r>
              <a:rPr lang="en-US" altLang="zh-CN" dirty="0">
                <a:solidFill>
                  <a:srgbClr val="CC0000"/>
                </a:solidFill>
              </a:rPr>
              <a:t>/ </a:t>
            </a:r>
            <a:r>
              <a:rPr lang="zh-CN" altLang="en-US" dirty="0">
                <a:solidFill>
                  <a:srgbClr val="CC0000"/>
                </a:solidFill>
              </a:rPr>
              <a:t>乘 </a:t>
            </a:r>
            <a:r>
              <a:rPr lang="en-US" altLang="zh-CN" dirty="0">
                <a:solidFill>
                  <a:srgbClr val="CC0000"/>
                </a:solidFill>
              </a:rPr>
              <a:t>/ </a:t>
            </a:r>
            <a:r>
              <a:rPr lang="zh-CN" altLang="en-US" dirty="0">
                <a:solidFill>
                  <a:srgbClr val="CC0000"/>
                </a:solidFill>
              </a:rPr>
              <a:t>除 </a:t>
            </a:r>
            <a:r>
              <a:rPr lang="en-US" altLang="zh-CN" dirty="0" smtClean="0">
                <a:solidFill>
                  <a:srgbClr val="CC0000"/>
                </a:solidFill>
              </a:rPr>
              <a:t>/ </a:t>
            </a:r>
            <a:r>
              <a:rPr lang="zh-CN" altLang="en-US" dirty="0">
                <a:solidFill>
                  <a:srgbClr val="CC0000"/>
                </a:solidFill>
              </a:rPr>
              <a:t>算术移位</a:t>
            </a:r>
            <a:endParaRPr lang="zh-CN" altLang="en-US" dirty="0">
              <a:solidFill>
                <a:srgbClr val="CC0000"/>
              </a:solidFill>
            </a:endParaRPr>
          </a:p>
          <a:p>
            <a:pPr lvl="3">
              <a:spcBef>
                <a:spcPts val="0"/>
              </a:spcBef>
              <a:buFontTx/>
              <a:buChar char="•"/>
            </a:pPr>
            <a:r>
              <a:rPr lang="zh-CN" altLang="en-US" dirty="0">
                <a:solidFill>
                  <a:srgbClr val="006600"/>
                </a:solidFill>
              </a:rPr>
              <a:t>无符号整数运算：</a:t>
            </a:r>
            <a:r>
              <a:rPr lang="en-US" altLang="zh-CN" dirty="0">
                <a:solidFill>
                  <a:srgbClr val="CC0000"/>
                </a:solidFill>
              </a:rPr>
              <a:t>0</a:t>
            </a:r>
            <a:r>
              <a:rPr lang="zh-CN" altLang="en-US" dirty="0">
                <a:solidFill>
                  <a:srgbClr val="CC0000"/>
                </a:solidFill>
              </a:rPr>
              <a:t>扩展 </a:t>
            </a:r>
            <a:r>
              <a:rPr lang="en-US" altLang="zh-CN" dirty="0">
                <a:solidFill>
                  <a:srgbClr val="CC0000"/>
                </a:solidFill>
              </a:rPr>
              <a:t>/ </a:t>
            </a:r>
            <a:r>
              <a:rPr lang="zh-CN" altLang="en-US" dirty="0">
                <a:solidFill>
                  <a:srgbClr val="CC0000"/>
                </a:solidFill>
              </a:rPr>
              <a:t>加 </a:t>
            </a:r>
            <a:r>
              <a:rPr lang="en-US" altLang="zh-CN" dirty="0">
                <a:solidFill>
                  <a:srgbClr val="CC0000"/>
                </a:solidFill>
              </a:rPr>
              <a:t>/ </a:t>
            </a:r>
            <a:r>
              <a:rPr lang="zh-CN" altLang="en-US" dirty="0">
                <a:solidFill>
                  <a:srgbClr val="CC0000"/>
                </a:solidFill>
              </a:rPr>
              <a:t>减 </a:t>
            </a:r>
            <a:r>
              <a:rPr lang="en-US" altLang="zh-CN" dirty="0">
                <a:solidFill>
                  <a:srgbClr val="CC0000"/>
                </a:solidFill>
              </a:rPr>
              <a:t>/ </a:t>
            </a:r>
            <a:r>
              <a:rPr lang="zh-CN" altLang="en-US" dirty="0">
                <a:solidFill>
                  <a:srgbClr val="CC0000"/>
                </a:solidFill>
              </a:rPr>
              <a:t>乘 </a:t>
            </a:r>
            <a:r>
              <a:rPr lang="en-US" altLang="zh-CN" dirty="0">
                <a:solidFill>
                  <a:srgbClr val="CC0000"/>
                </a:solidFill>
              </a:rPr>
              <a:t>/ </a:t>
            </a:r>
            <a:r>
              <a:rPr lang="zh-CN" altLang="en-US" dirty="0">
                <a:solidFill>
                  <a:srgbClr val="CC0000"/>
                </a:solidFill>
              </a:rPr>
              <a:t>除 </a:t>
            </a:r>
            <a:endParaRPr lang="zh-CN" altLang="en-US" dirty="0">
              <a:solidFill>
                <a:srgbClr val="CC0000"/>
              </a:solidFill>
            </a:endParaRPr>
          </a:p>
          <a:p>
            <a:pPr lvl="2">
              <a:spcBef>
                <a:spcPts val="0"/>
              </a:spcBef>
            </a:pPr>
            <a:r>
              <a:rPr lang="zh-CN" altLang="en-US" dirty="0"/>
              <a:t>逻辑运算</a:t>
            </a:r>
            <a:endParaRPr lang="zh-CN" altLang="en-US" dirty="0"/>
          </a:p>
          <a:p>
            <a:pPr lvl="3">
              <a:spcBef>
                <a:spcPts val="0"/>
              </a:spcBef>
              <a:buFontTx/>
              <a:buChar char="•"/>
            </a:pPr>
            <a:r>
              <a:rPr lang="zh-CN" altLang="en-US" dirty="0">
                <a:solidFill>
                  <a:srgbClr val="006600"/>
                </a:solidFill>
              </a:rPr>
              <a:t>逻辑操作：</a:t>
            </a:r>
            <a:r>
              <a:rPr lang="zh-CN" altLang="en-US" dirty="0">
                <a:solidFill>
                  <a:srgbClr val="CC0000"/>
                </a:solidFill>
              </a:rPr>
              <a:t>与 </a:t>
            </a:r>
            <a:r>
              <a:rPr lang="en-US" altLang="zh-CN" dirty="0">
                <a:solidFill>
                  <a:srgbClr val="CC0000"/>
                </a:solidFill>
              </a:rPr>
              <a:t>/ </a:t>
            </a:r>
            <a:r>
              <a:rPr lang="zh-CN" altLang="en-US" dirty="0">
                <a:solidFill>
                  <a:srgbClr val="CC0000"/>
                </a:solidFill>
              </a:rPr>
              <a:t>或 </a:t>
            </a:r>
            <a:r>
              <a:rPr lang="en-US" altLang="zh-CN" dirty="0">
                <a:solidFill>
                  <a:srgbClr val="CC0000"/>
                </a:solidFill>
              </a:rPr>
              <a:t>/ </a:t>
            </a:r>
            <a:r>
              <a:rPr lang="zh-CN" altLang="en-US" dirty="0">
                <a:solidFill>
                  <a:srgbClr val="CC0000"/>
                </a:solidFill>
              </a:rPr>
              <a:t>非 </a:t>
            </a:r>
            <a:r>
              <a:rPr lang="en-US" altLang="zh-CN" dirty="0">
                <a:solidFill>
                  <a:srgbClr val="CC0000"/>
                </a:solidFill>
              </a:rPr>
              <a:t>/ …</a:t>
            </a:r>
            <a:endParaRPr lang="zh-CN" altLang="en-US" dirty="0">
              <a:solidFill>
                <a:srgbClr val="CC0000"/>
              </a:solidFill>
            </a:endParaRPr>
          </a:p>
          <a:p>
            <a:pPr lvl="3">
              <a:spcBef>
                <a:spcPts val="0"/>
              </a:spcBef>
              <a:buFontTx/>
              <a:buChar char="•"/>
            </a:pPr>
            <a:r>
              <a:rPr lang="zh-CN" altLang="en-US" dirty="0">
                <a:solidFill>
                  <a:srgbClr val="006600"/>
                </a:solidFill>
              </a:rPr>
              <a:t>移位操作：</a:t>
            </a:r>
            <a:r>
              <a:rPr lang="zh-CN" altLang="en-US" dirty="0">
                <a:solidFill>
                  <a:srgbClr val="CC0000"/>
                </a:solidFill>
              </a:rPr>
              <a:t>逻辑左移 </a:t>
            </a:r>
            <a:r>
              <a:rPr lang="en-US" altLang="zh-CN" dirty="0">
                <a:solidFill>
                  <a:srgbClr val="CC0000"/>
                </a:solidFill>
              </a:rPr>
              <a:t>/ </a:t>
            </a:r>
            <a:r>
              <a:rPr lang="zh-CN" altLang="en-US" dirty="0">
                <a:solidFill>
                  <a:srgbClr val="CC0000"/>
                </a:solidFill>
              </a:rPr>
              <a:t>逻辑右移</a:t>
            </a:r>
            <a:endParaRPr lang="zh-CN" altLang="en-US" dirty="0">
              <a:solidFill>
                <a:srgbClr val="CC0000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dirty="0"/>
              <a:t>涉及到的浮点数运算：加、减、乘、除</a:t>
            </a:r>
            <a:endParaRPr lang="zh-CN" altLang="en-US" dirty="0">
              <a:solidFill>
                <a:srgbClr val="CC0000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dirty="0"/>
              <a:t>基本运算</a:t>
            </a:r>
            <a:r>
              <a:rPr lang="zh-CN" altLang="en-US" dirty="0" smtClean="0"/>
              <a:t>部件</a:t>
            </a:r>
            <a:r>
              <a:rPr lang="en-US" altLang="zh-CN" dirty="0" smtClean="0"/>
              <a:t>ALU</a:t>
            </a:r>
            <a:r>
              <a:rPr lang="zh-CN" altLang="en-US" dirty="0"/>
              <a:t>的设计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52890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定点运算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0277" y="764704"/>
            <a:ext cx="8516982" cy="124150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3.3.4 </a:t>
            </a:r>
            <a:r>
              <a:rPr lang="zh-CN" altLang="en-US" dirty="0"/>
              <a:t>原码</a:t>
            </a:r>
            <a:r>
              <a:rPr lang="zh-CN" altLang="en-US" dirty="0" smtClean="0"/>
              <a:t>除法运算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zh-CN" altLang="en-US" sz="2000" dirty="0" smtClean="0"/>
              <a:t>不恢复余数（加减交替法）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）算法步骤</a:t>
            </a:r>
            <a:endParaRPr lang="en-US" altLang="zh-CN" sz="20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42040" y="6228259"/>
            <a:ext cx="3392016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43292" y="6148772"/>
            <a:ext cx="2133600" cy="365125"/>
          </a:xfrm>
        </p:spPr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62546" y="6144593"/>
            <a:ext cx="2133600" cy="365125"/>
          </a:xfrm>
        </p:spPr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9088" y="2056880"/>
            <a:ext cx="8232775" cy="39644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charset="2"/>
              <a:buChar char="p"/>
              <a:defRPr sz="2200" b="1" kern="1200">
                <a:solidFill>
                  <a:schemeClr val="tx1"/>
                </a:solidFill>
                <a:latin typeface="Comic Sans MS" pitchFamily="2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charset="2"/>
              <a:buChar char="n"/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charset="2"/>
              <a:buChar char="p"/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charset="2"/>
              <a:buChar char="Ø"/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charset="2"/>
              <a:buChar char="Ø"/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buFont typeface="Monotype Sorts" pitchFamily="2" charset="2"/>
              <a:buNone/>
            </a:pPr>
            <a:r>
              <a:rPr lang="zh-CN" altLang="en-US" sz="2000" b="0" dirty="0">
                <a:latin typeface="Times New Roman" pitchFamily="18" charset="0"/>
              </a:rPr>
              <a:t>在</a:t>
            </a:r>
            <a:r>
              <a:rPr lang="zh-CN" altLang="en-US" sz="2000" b="0" dirty="0" smtClean="0">
                <a:latin typeface="Times New Roman" pitchFamily="18" charset="0"/>
              </a:rPr>
              <a:t>恢复余数法(设</a:t>
            </a:r>
            <a:r>
              <a:rPr lang="en-US" altLang="zh-CN" sz="2000" b="0" dirty="0" smtClean="0">
                <a:latin typeface="Times New Roman" pitchFamily="18" charset="0"/>
              </a:rPr>
              <a:t>Y</a:t>
            </a:r>
            <a:r>
              <a:rPr lang="zh-CN" altLang="en-US" sz="2000" b="0" dirty="0" smtClean="0">
                <a:latin typeface="Times New Roman" pitchFamily="18" charset="0"/>
              </a:rPr>
              <a:t>为除数，</a:t>
            </a:r>
            <a:r>
              <a:rPr lang="en-US" altLang="en-US" sz="2000" b="0" dirty="0" err="1" smtClean="0">
                <a:latin typeface="Times New Roman" pitchFamily="18" charset="0"/>
              </a:rPr>
              <a:t>R</a:t>
            </a:r>
            <a:r>
              <a:rPr lang="en-US" altLang="en-US" sz="2000" b="0" baseline="-2000" dirty="0" err="1" smtClean="0">
                <a:latin typeface="Times New Roman" pitchFamily="18" charset="0"/>
              </a:rPr>
              <a:t>i</a:t>
            </a:r>
            <a:r>
              <a:rPr lang="zh-CN" altLang="en-US" sz="2000" b="0" dirty="0" smtClean="0">
                <a:latin typeface="Times New Roman" pitchFamily="18" charset="0"/>
              </a:rPr>
              <a:t>为第</a:t>
            </a:r>
            <a:r>
              <a:rPr lang="en-US" altLang="en-US" sz="2000" b="0" dirty="0" err="1" smtClean="0">
                <a:latin typeface="Times New Roman" pitchFamily="18" charset="0"/>
              </a:rPr>
              <a:t>i</a:t>
            </a:r>
            <a:r>
              <a:rPr lang="zh-CN" altLang="en-US" sz="2000" b="0" dirty="0" smtClean="0">
                <a:latin typeface="Times New Roman" pitchFamily="18" charset="0"/>
              </a:rPr>
              <a:t>次中间余数)，有</a:t>
            </a:r>
            <a:r>
              <a:rPr lang="en-US" altLang="en-US" sz="2000" b="0" dirty="0" err="1">
                <a:latin typeface="Times New Roman" pitchFamily="18" charset="0"/>
              </a:rPr>
              <a:t>R</a:t>
            </a:r>
            <a:r>
              <a:rPr lang="en-US" altLang="en-US" sz="2000" b="0" baseline="-2000" dirty="0" err="1">
                <a:latin typeface="Times New Roman" pitchFamily="18" charset="0"/>
              </a:rPr>
              <a:t>i</a:t>
            </a:r>
            <a:r>
              <a:rPr lang="en-US" altLang="en-US" sz="2000" b="0" baseline="-2000" dirty="0">
                <a:latin typeface="Times New Roman" pitchFamily="18" charset="0"/>
              </a:rPr>
              <a:t> </a:t>
            </a:r>
            <a:r>
              <a:rPr lang="en-US" altLang="zh-CN" sz="2000" b="0" dirty="0" smtClean="0">
                <a:latin typeface="Times New Roman" pitchFamily="18" charset="0"/>
              </a:rPr>
              <a:t>=2</a:t>
            </a:r>
            <a:r>
              <a:rPr lang="en-US" altLang="en-US" sz="2000" b="0" dirty="0">
                <a:latin typeface="Times New Roman" pitchFamily="18" charset="0"/>
              </a:rPr>
              <a:t> </a:t>
            </a:r>
            <a:r>
              <a:rPr lang="en-US" altLang="en-US" sz="2000" b="0" dirty="0" smtClean="0">
                <a:latin typeface="Times New Roman" pitchFamily="18" charset="0"/>
              </a:rPr>
              <a:t>R</a:t>
            </a:r>
            <a:r>
              <a:rPr lang="en-US" altLang="en-US" sz="2000" b="0" baseline="-2000" dirty="0" smtClean="0">
                <a:latin typeface="Times New Roman" pitchFamily="18" charset="0"/>
              </a:rPr>
              <a:t>i</a:t>
            </a:r>
            <a:r>
              <a:rPr lang="en-US" altLang="zh-CN" sz="2000" b="0" baseline="-2000" dirty="0" smtClean="0">
                <a:latin typeface="Times New Roman" pitchFamily="18" charset="0"/>
              </a:rPr>
              <a:t>-1</a:t>
            </a:r>
            <a:r>
              <a:rPr lang="en-US" altLang="en-US" sz="2000" b="0" baseline="-2000" dirty="0" smtClean="0">
                <a:latin typeface="Times New Roman" pitchFamily="18" charset="0"/>
              </a:rPr>
              <a:t> </a:t>
            </a:r>
            <a:r>
              <a:rPr lang="en-US" altLang="zh-CN" sz="2000" b="0" dirty="0" smtClean="0">
                <a:latin typeface="Times New Roman" pitchFamily="18" charset="0"/>
              </a:rPr>
              <a:t>–Y</a:t>
            </a:r>
            <a:r>
              <a:rPr lang="zh-CN" altLang="en-US" sz="2000" b="0" dirty="0" smtClean="0">
                <a:latin typeface="Times New Roman" pitchFamily="18" charset="0"/>
              </a:rPr>
              <a:t>，根据下</a:t>
            </a:r>
            <a:endParaRPr lang="en-US" altLang="zh-CN" sz="2000" b="0" dirty="0" smtClean="0">
              <a:latin typeface="Times New Roman" pitchFamily="18" charset="0"/>
            </a:endParaRPr>
          </a:p>
          <a:p>
            <a:pPr>
              <a:lnSpc>
                <a:spcPct val="115000"/>
              </a:lnSpc>
              <a:buFont typeface="Monotype Sorts" pitchFamily="2" charset="2"/>
              <a:buNone/>
            </a:pPr>
            <a:r>
              <a:rPr lang="zh-CN" altLang="en-US" sz="2000" b="0" dirty="0" smtClean="0">
                <a:latin typeface="Times New Roman" pitchFamily="18" charset="0"/>
              </a:rPr>
              <a:t>次中间余数的计算方法有：</a:t>
            </a:r>
            <a:endParaRPr lang="zh-CN" altLang="en-US" sz="2000" b="0" dirty="0" smtClean="0">
              <a:latin typeface="Times New Roman" pitchFamily="18" charset="0"/>
            </a:endParaRPr>
          </a:p>
          <a:p>
            <a:pPr>
              <a:lnSpc>
                <a:spcPct val="115000"/>
              </a:lnSpc>
              <a:buFont typeface="Wingdings" charset="2"/>
              <a:buChar char="Ø"/>
            </a:pPr>
            <a:r>
              <a:rPr lang="zh-CN" altLang="en-US" sz="2000" b="0" dirty="0" smtClean="0">
                <a:latin typeface="Times New Roman" pitchFamily="18" charset="0"/>
              </a:rPr>
              <a:t>若</a:t>
            </a:r>
            <a:r>
              <a:rPr lang="en-US" altLang="en-US" sz="2000" b="0" dirty="0" err="1" smtClean="0">
                <a:solidFill>
                  <a:schemeClr val="accent2"/>
                </a:solidFill>
                <a:latin typeface="Times New Roman" pitchFamily="18" charset="0"/>
              </a:rPr>
              <a:t>R</a:t>
            </a:r>
            <a:r>
              <a:rPr lang="en-US" altLang="en-US" sz="2000" b="0" baseline="-2000" dirty="0" err="1" smtClean="0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en-US" altLang="en-US" sz="2000" b="0" dirty="0" smtClean="0">
                <a:solidFill>
                  <a:schemeClr val="accent2"/>
                </a:solidFill>
                <a:latin typeface="Times New Roman" pitchFamily="18" charset="0"/>
              </a:rPr>
              <a:t>&lt;0</a:t>
            </a:r>
            <a:r>
              <a:rPr lang="en-US" altLang="en-US" sz="2000" b="0" dirty="0" smtClean="0">
                <a:latin typeface="Times New Roman" pitchFamily="18" charset="0"/>
              </a:rPr>
              <a:t>,</a:t>
            </a:r>
            <a:r>
              <a:rPr lang="zh-CN" altLang="en-US" sz="2000" b="0" dirty="0" smtClean="0">
                <a:latin typeface="Times New Roman" pitchFamily="18" charset="0"/>
              </a:rPr>
              <a:t>则商上</a:t>
            </a:r>
            <a:r>
              <a:rPr lang="zh-CN" altLang="en-US" sz="2000" b="0" dirty="0" smtClean="0">
                <a:solidFill>
                  <a:schemeClr val="accent2"/>
                </a:solidFill>
                <a:latin typeface="Times New Roman" pitchFamily="18" charset="0"/>
              </a:rPr>
              <a:t>“０”</a:t>
            </a:r>
            <a:r>
              <a:rPr lang="zh-CN" altLang="en-US" sz="2000" b="0" dirty="0" smtClean="0">
                <a:latin typeface="Times New Roman" pitchFamily="18" charset="0"/>
              </a:rPr>
              <a:t>，做加法恢复余数后左移一位后试商，得下次余数</a:t>
            </a:r>
            <a:r>
              <a:rPr lang="en-US" altLang="en-US" sz="2000" b="0" dirty="0" smtClean="0">
                <a:latin typeface="Times New Roman" pitchFamily="18" charset="0"/>
              </a:rPr>
              <a:t>R</a:t>
            </a:r>
            <a:r>
              <a:rPr lang="en-US" altLang="en-US" sz="2000" b="0" baseline="-2000" dirty="0" smtClean="0">
                <a:latin typeface="Times New Roman" pitchFamily="18" charset="0"/>
              </a:rPr>
              <a:t>i</a:t>
            </a:r>
            <a:r>
              <a:rPr lang="en-US" altLang="zh-CN" sz="2000" b="0" baseline="-2000" dirty="0" smtClean="0">
                <a:latin typeface="Times New Roman" pitchFamily="18" charset="0"/>
              </a:rPr>
              <a:t>+1 </a:t>
            </a:r>
            <a:r>
              <a:rPr lang="zh-CN" altLang="en-US" sz="2000" b="0" dirty="0" smtClean="0">
                <a:latin typeface="Times New Roman" pitchFamily="18" charset="0"/>
              </a:rPr>
              <a:t>，即有：</a:t>
            </a:r>
            <a:endParaRPr lang="zh-CN" altLang="en-US" sz="2000" b="0" dirty="0" smtClean="0">
              <a:latin typeface="Times New Roman" pitchFamily="18" charset="0"/>
            </a:endParaRPr>
          </a:p>
          <a:p>
            <a:pPr>
              <a:lnSpc>
                <a:spcPct val="115000"/>
              </a:lnSpc>
              <a:buFont typeface="Monotype Sorts" pitchFamily="2" charset="2"/>
              <a:buChar char=" "/>
            </a:pPr>
            <a:r>
              <a:rPr lang="en-US" altLang="en-US" sz="20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en-US" sz="2000" b="0" baseline="-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i+1</a:t>
            </a:r>
            <a:r>
              <a:rPr lang="en-US" altLang="en-US" sz="20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en-US" sz="2000" b="0" dirty="0" smtClean="0">
                <a:latin typeface="Times New Roman" pitchFamily="18" charset="0"/>
              </a:rPr>
              <a:t>2</a:t>
            </a:r>
            <a:r>
              <a:rPr lang="zh-CN" altLang="en-US" sz="2000" b="0" dirty="0" smtClean="0">
                <a:latin typeface="Times New Roman" pitchFamily="18" charset="0"/>
              </a:rPr>
              <a:t>（</a:t>
            </a:r>
            <a:r>
              <a:rPr lang="en-US" altLang="en-US" sz="2000" b="0" dirty="0" err="1" smtClean="0">
                <a:latin typeface="Times New Roman" pitchFamily="18" charset="0"/>
              </a:rPr>
              <a:t>R</a:t>
            </a:r>
            <a:r>
              <a:rPr lang="en-US" altLang="en-US" sz="2000" b="0" baseline="-2000" dirty="0" err="1" smtClean="0">
                <a:latin typeface="Times New Roman" pitchFamily="18" charset="0"/>
              </a:rPr>
              <a:t>i</a:t>
            </a:r>
            <a:r>
              <a:rPr lang="en-US" altLang="zh-CN" sz="2000" b="0" dirty="0" err="1" smtClean="0">
                <a:latin typeface="Times New Roman" pitchFamily="18" charset="0"/>
              </a:rPr>
              <a:t>+Y</a:t>
            </a:r>
            <a:r>
              <a:rPr lang="zh-CN" altLang="en-US" sz="2000" b="0" dirty="0" smtClean="0">
                <a:latin typeface="Times New Roman" pitchFamily="18" charset="0"/>
              </a:rPr>
              <a:t>）</a:t>
            </a:r>
            <a:r>
              <a:rPr lang="en-US" altLang="zh-CN" sz="2000" b="0" dirty="0" smtClean="0">
                <a:latin typeface="Times New Roman" pitchFamily="18" charset="0"/>
              </a:rPr>
              <a:t>-Y=</a:t>
            </a:r>
            <a:r>
              <a:rPr lang="en-US" altLang="en-US" sz="2000" b="0" dirty="0" smtClean="0">
                <a:latin typeface="Times New Roman" pitchFamily="18" charset="0"/>
              </a:rPr>
              <a:t>2R</a:t>
            </a:r>
            <a:r>
              <a:rPr lang="en-US" altLang="en-US" sz="2000" b="0" baseline="-2000" dirty="0" smtClean="0">
                <a:latin typeface="Times New Roman" pitchFamily="18" charset="0"/>
              </a:rPr>
              <a:t>i</a:t>
            </a:r>
            <a:r>
              <a:rPr lang="en-US" altLang="zh-CN" sz="2000" b="0" dirty="0" smtClean="0">
                <a:latin typeface="Times New Roman" pitchFamily="18" charset="0"/>
              </a:rPr>
              <a:t>+Y</a:t>
            </a:r>
            <a:r>
              <a:rPr lang="zh-CN" altLang="en-US" sz="2000" b="0" dirty="0">
                <a:latin typeface="Times New Roman" pitchFamily="18" charset="0"/>
              </a:rPr>
              <a:t>，</a:t>
            </a:r>
            <a:r>
              <a:rPr lang="zh-CN" altLang="en-US" sz="2000" b="0" dirty="0">
                <a:solidFill>
                  <a:schemeClr val="accent2"/>
                </a:solidFill>
                <a:latin typeface="宋体" charset="-122"/>
              </a:rPr>
              <a:t>省去了恢复余数的</a:t>
            </a:r>
            <a:r>
              <a:rPr lang="zh-CN" altLang="en-US" sz="2000" b="0" dirty="0" smtClean="0">
                <a:solidFill>
                  <a:schemeClr val="accent2"/>
                </a:solidFill>
                <a:latin typeface="宋体" charset="-122"/>
              </a:rPr>
              <a:t>过程</a:t>
            </a:r>
            <a:endParaRPr lang="en-US" altLang="zh-CN" sz="2000" b="0" dirty="0" smtClean="0">
              <a:latin typeface="Times New Roman" pitchFamily="18" charset="0"/>
            </a:endParaRPr>
          </a:p>
          <a:p>
            <a:pPr>
              <a:lnSpc>
                <a:spcPct val="115000"/>
              </a:lnSpc>
              <a:buFont typeface="Wingdings" charset="2"/>
              <a:buChar char="Ø"/>
            </a:pPr>
            <a:r>
              <a:rPr lang="zh-CN" altLang="en-US" sz="2000" b="0" dirty="0" smtClean="0">
                <a:latin typeface="Times New Roman" pitchFamily="18" charset="0"/>
              </a:rPr>
              <a:t>若</a:t>
            </a:r>
            <a:r>
              <a:rPr lang="en-US" altLang="en-US" sz="2000" b="0" dirty="0" err="1" smtClean="0">
                <a:solidFill>
                  <a:schemeClr val="accent2"/>
                </a:solidFill>
                <a:latin typeface="Times New Roman" pitchFamily="18" charset="0"/>
              </a:rPr>
              <a:t>R</a:t>
            </a:r>
            <a:r>
              <a:rPr lang="en-US" altLang="en-US" sz="2000" b="0" baseline="-2000" dirty="0" err="1" smtClean="0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en-US" altLang="zh-CN" sz="2000" b="0" dirty="0" smtClean="0">
                <a:solidFill>
                  <a:schemeClr val="accent2"/>
                </a:solidFill>
                <a:latin typeface="Times New Roman" pitchFamily="18" charset="0"/>
              </a:rPr>
              <a:t>&gt;=</a:t>
            </a:r>
            <a:r>
              <a:rPr lang="en-US" altLang="en-US" sz="2000" b="0" dirty="0" smtClean="0">
                <a:solidFill>
                  <a:schemeClr val="accent2"/>
                </a:solidFill>
                <a:latin typeface="Times New Roman" pitchFamily="18" charset="0"/>
              </a:rPr>
              <a:t>0</a:t>
            </a:r>
            <a:r>
              <a:rPr lang="en-US" altLang="en-US" sz="2000" b="0" dirty="0" smtClean="0">
                <a:latin typeface="Times New Roman" pitchFamily="18" charset="0"/>
              </a:rPr>
              <a:t>,</a:t>
            </a:r>
            <a:r>
              <a:rPr lang="zh-CN" altLang="en-US" sz="2000" b="0" dirty="0" smtClean="0">
                <a:latin typeface="Times New Roman" pitchFamily="18" charset="0"/>
              </a:rPr>
              <a:t>则商上</a:t>
            </a:r>
            <a:r>
              <a:rPr lang="zh-CN" altLang="en-US" sz="2000" b="0" dirty="0" smtClean="0">
                <a:solidFill>
                  <a:schemeClr val="accent2"/>
                </a:solidFill>
                <a:latin typeface="Times New Roman" pitchFamily="18" charset="0"/>
              </a:rPr>
              <a:t>“1”</a:t>
            </a:r>
            <a:r>
              <a:rPr lang="zh-CN" altLang="en-US" sz="2000" b="0" dirty="0" smtClean="0">
                <a:latin typeface="Times New Roman" pitchFamily="18" charset="0"/>
              </a:rPr>
              <a:t>，不需恢复余数，直接左移一位试商，得下次余数</a:t>
            </a:r>
            <a:r>
              <a:rPr lang="en-US" altLang="en-US" sz="2000" b="0" dirty="0" smtClean="0">
                <a:latin typeface="Times New Roman" pitchFamily="18" charset="0"/>
              </a:rPr>
              <a:t>R</a:t>
            </a:r>
            <a:r>
              <a:rPr lang="en-US" altLang="en-US" sz="2000" b="0" baseline="-2000" dirty="0" smtClean="0">
                <a:latin typeface="Times New Roman" pitchFamily="18" charset="0"/>
              </a:rPr>
              <a:t>i</a:t>
            </a:r>
            <a:r>
              <a:rPr lang="en-US" altLang="zh-CN" sz="2000" b="0" baseline="-2000" dirty="0" smtClean="0">
                <a:latin typeface="Times New Roman" pitchFamily="18" charset="0"/>
              </a:rPr>
              <a:t>+1 </a:t>
            </a:r>
            <a:r>
              <a:rPr lang="zh-CN" altLang="en-US" sz="2000" b="0" dirty="0" smtClean="0">
                <a:latin typeface="Times New Roman" pitchFamily="18" charset="0"/>
              </a:rPr>
              <a:t>，即有：</a:t>
            </a:r>
            <a:endParaRPr lang="zh-CN" altLang="en-US" sz="2000" b="0" dirty="0" smtClean="0">
              <a:latin typeface="Times New Roman" pitchFamily="18" charset="0"/>
            </a:endParaRPr>
          </a:p>
          <a:p>
            <a:pPr>
              <a:lnSpc>
                <a:spcPct val="115000"/>
              </a:lnSpc>
              <a:buFont typeface="Monotype Sorts" pitchFamily="2" charset="2"/>
              <a:buChar char=" "/>
            </a:pPr>
            <a:r>
              <a:rPr lang="en-US" altLang="en-US" sz="20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en-US" sz="2000" b="0" baseline="-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i+1</a:t>
            </a:r>
            <a:r>
              <a:rPr lang="en-US" altLang="en-US" sz="20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en-US" sz="2000" b="0" dirty="0" smtClean="0">
                <a:latin typeface="Times New Roman" pitchFamily="18" charset="0"/>
              </a:rPr>
              <a:t>2R</a:t>
            </a:r>
            <a:r>
              <a:rPr lang="en-US" altLang="en-US" sz="2000" b="0" baseline="-2000" dirty="0" smtClean="0">
                <a:latin typeface="Times New Roman" pitchFamily="18" charset="0"/>
              </a:rPr>
              <a:t>i</a:t>
            </a:r>
            <a:r>
              <a:rPr lang="en-US" altLang="zh-CN" sz="2000" b="0" dirty="0" smtClean="0">
                <a:latin typeface="Times New Roman" pitchFamily="18" charset="0"/>
              </a:rPr>
              <a:t>-Y</a:t>
            </a:r>
            <a:endParaRPr lang="en-US" altLang="zh-CN" sz="2000" b="0" dirty="0" smtClean="0">
              <a:latin typeface="Times New Roman" pitchFamily="18" charset="0"/>
            </a:endParaRPr>
          </a:p>
          <a:p>
            <a:pPr>
              <a:lnSpc>
                <a:spcPct val="115000"/>
              </a:lnSpc>
              <a:buFont typeface="Monotype Sorts" pitchFamily="2" charset="2"/>
              <a:buChar char=" "/>
            </a:pPr>
            <a:r>
              <a:rPr lang="zh-CN" altLang="en-US" sz="2000" dirty="0" smtClean="0">
                <a:solidFill>
                  <a:srgbClr val="00924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注意：</a:t>
            </a:r>
            <a:r>
              <a:rPr lang="zh-CN" altLang="en-US" sz="2000" dirty="0" smtClean="0">
                <a:solidFill>
                  <a:srgbClr val="009242"/>
                </a:solidFill>
                <a:latin typeface="宋体" charset="-122"/>
              </a:rPr>
              <a:t>最后一次上商为“０”的话，需要“纠余”处理，即把试商时被减掉的除数加回去，恢复真正的余数。</a:t>
            </a:r>
            <a:endParaRPr lang="zh-CN" altLang="en-US" sz="6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633" y="71599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定点运算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467" y="800585"/>
            <a:ext cx="8516982" cy="124150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3.3.4 </a:t>
            </a:r>
            <a:r>
              <a:rPr lang="zh-CN" altLang="en-US" dirty="0"/>
              <a:t>原码</a:t>
            </a:r>
            <a:r>
              <a:rPr lang="zh-CN" altLang="en-US" dirty="0" smtClean="0"/>
              <a:t>除法运算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zh-CN" altLang="en-US" sz="2000" dirty="0" smtClean="0"/>
              <a:t>不恢复余数（加减交替法）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 smtClean="0"/>
              <a:t>）举例</a:t>
            </a:r>
            <a:endParaRPr lang="en-US" altLang="zh-CN" sz="20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42040" y="6228259"/>
            <a:ext cx="3392016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43292" y="6148772"/>
            <a:ext cx="2133600" cy="365125"/>
          </a:xfrm>
        </p:spPr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62546" y="6144593"/>
            <a:ext cx="2133600" cy="365125"/>
          </a:xfrm>
        </p:spPr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 dirty="0"/>
          </a:p>
        </p:txBody>
      </p:sp>
      <p:pic>
        <p:nvPicPr>
          <p:cNvPr id="9" name="Picture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521" y="1705694"/>
            <a:ext cx="5514975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2"/>
          <p:cNvSpPr txBox="1">
            <a:spLocks noChangeArrowheads="1"/>
          </p:cNvSpPr>
          <p:nvPr/>
        </p:nvSpPr>
        <p:spPr bwMode="auto">
          <a:xfrm>
            <a:off x="4016458" y="686542"/>
            <a:ext cx="4977266" cy="8563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charset="2"/>
              <a:buChar char="p"/>
              <a:defRPr sz="2200" b="1" kern="1200">
                <a:solidFill>
                  <a:schemeClr val="tx1"/>
                </a:solidFill>
                <a:latin typeface="Comic Sans MS" pitchFamily="2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charset="2"/>
              <a:buChar char="n"/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charset="2"/>
              <a:buChar char="p"/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charset="2"/>
              <a:buChar char="Ø"/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charset="2"/>
              <a:buChar char="Ø"/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zh-CN" altLang="en-US" sz="2000" dirty="0" smtClean="0"/>
              <a:t>已知 </a:t>
            </a:r>
            <a:r>
              <a:rPr lang="en-US" altLang="zh-CN" sz="2000" dirty="0" smtClean="0"/>
              <a:t>[X]</a:t>
            </a:r>
            <a:r>
              <a:rPr lang="zh-CN" altLang="en-US" sz="2000" dirty="0" smtClean="0"/>
              <a:t>原 </a:t>
            </a:r>
            <a:r>
              <a:rPr lang="en-US" altLang="zh-CN" sz="2000" dirty="0" smtClean="0"/>
              <a:t>= 0.1011</a:t>
            </a:r>
            <a:r>
              <a:rPr lang="zh-CN" altLang="en-US" sz="2000" dirty="0"/>
              <a:t>，</a:t>
            </a:r>
            <a:r>
              <a:rPr lang="en-US" altLang="zh-CN" sz="2000" dirty="0" smtClean="0"/>
              <a:t>[Y]</a:t>
            </a:r>
            <a:r>
              <a:rPr lang="zh-CN" altLang="en-US" sz="2000" dirty="0" smtClean="0"/>
              <a:t>原 </a:t>
            </a:r>
            <a:r>
              <a:rPr lang="en-US" altLang="zh-CN" sz="2000" dirty="0" smtClean="0"/>
              <a:t>= 1.1101 </a:t>
            </a:r>
            <a:endParaRPr lang="zh-CN" altLang="en-US" sz="2000" dirty="0" smtClean="0"/>
          </a:p>
          <a:p>
            <a:pPr>
              <a:buFont typeface="Wingdings" charset="2"/>
              <a:buNone/>
            </a:pPr>
            <a:r>
              <a:rPr lang="zh-CN" altLang="en-US" sz="2000" dirty="0" smtClean="0"/>
              <a:t>用</a:t>
            </a:r>
            <a:r>
              <a:rPr lang="zh-CN" altLang="en-US" sz="2000" dirty="0" smtClean="0">
                <a:solidFill>
                  <a:schemeClr val="accent2"/>
                </a:solidFill>
              </a:rPr>
              <a:t>不恢复余数法</a:t>
            </a:r>
            <a:r>
              <a:rPr lang="zh-CN" altLang="en-US" sz="2000" dirty="0" smtClean="0"/>
              <a:t>计算</a:t>
            </a:r>
            <a:r>
              <a:rPr lang="en-US" altLang="zh-CN" sz="2000" dirty="0" smtClean="0"/>
              <a:t>[X/Y]</a:t>
            </a:r>
            <a:r>
              <a:rPr lang="zh-CN" altLang="en-US" sz="2000" dirty="0" smtClean="0"/>
              <a:t>原。</a:t>
            </a:r>
            <a:endParaRPr lang="zh-CN" altLang="en-US" sz="2000" dirty="0" smtClean="0"/>
          </a:p>
        </p:txBody>
      </p:sp>
      <p:grpSp>
        <p:nvGrpSpPr>
          <p:cNvPr id="11" name="Group 26"/>
          <p:cNvGrpSpPr/>
          <p:nvPr/>
        </p:nvGrpSpPr>
        <p:grpSpPr bwMode="auto">
          <a:xfrm>
            <a:off x="4032696" y="2774081"/>
            <a:ext cx="1733550" cy="790575"/>
            <a:chOff x="2482" y="1132"/>
            <a:chExt cx="1092" cy="498"/>
          </a:xfrm>
        </p:grpSpPr>
        <p:sp>
          <p:nvSpPr>
            <p:cNvPr id="12" name="Rectangle 19"/>
            <p:cNvSpPr>
              <a:spLocks noChangeArrowheads="1"/>
            </p:cNvSpPr>
            <p:nvPr/>
          </p:nvSpPr>
          <p:spPr bwMode="auto">
            <a:xfrm>
              <a:off x="2550" y="1140"/>
              <a:ext cx="114" cy="138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20"/>
            <p:cNvSpPr>
              <a:spLocks noChangeArrowheads="1"/>
            </p:cNvSpPr>
            <p:nvPr/>
          </p:nvSpPr>
          <p:spPr bwMode="auto">
            <a:xfrm>
              <a:off x="3460" y="1132"/>
              <a:ext cx="114" cy="138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21"/>
            <p:cNvSpPr>
              <a:spLocks noChangeArrowheads="1"/>
            </p:cNvSpPr>
            <p:nvPr/>
          </p:nvSpPr>
          <p:spPr bwMode="auto">
            <a:xfrm>
              <a:off x="2482" y="1492"/>
              <a:ext cx="492" cy="138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25"/>
          <p:cNvGrpSpPr/>
          <p:nvPr/>
        </p:nvGrpSpPr>
        <p:grpSpPr bwMode="auto">
          <a:xfrm>
            <a:off x="4019996" y="4494931"/>
            <a:ext cx="1733550" cy="790575"/>
            <a:chOff x="2474" y="2216"/>
            <a:chExt cx="1092" cy="498"/>
          </a:xfrm>
        </p:grpSpPr>
        <p:sp>
          <p:nvSpPr>
            <p:cNvPr id="16" name="Rectangle 22"/>
            <p:cNvSpPr>
              <a:spLocks noChangeArrowheads="1"/>
            </p:cNvSpPr>
            <p:nvPr/>
          </p:nvSpPr>
          <p:spPr bwMode="auto">
            <a:xfrm>
              <a:off x="2542" y="2224"/>
              <a:ext cx="114" cy="13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23"/>
            <p:cNvSpPr>
              <a:spLocks noChangeArrowheads="1"/>
            </p:cNvSpPr>
            <p:nvPr/>
          </p:nvSpPr>
          <p:spPr bwMode="auto">
            <a:xfrm>
              <a:off x="3452" y="2216"/>
              <a:ext cx="114" cy="13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24"/>
            <p:cNvSpPr>
              <a:spLocks noChangeArrowheads="1"/>
            </p:cNvSpPr>
            <p:nvPr/>
          </p:nvSpPr>
          <p:spPr bwMode="auto">
            <a:xfrm>
              <a:off x="2474" y="2576"/>
              <a:ext cx="492" cy="13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29"/>
          <p:cNvGrpSpPr/>
          <p:nvPr/>
        </p:nvGrpSpPr>
        <p:grpSpPr bwMode="auto">
          <a:xfrm>
            <a:off x="644525" y="4941714"/>
            <a:ext cx="3482975" cy="1439863"/>
            <a:chOff x="388" y="2364"/>
            <a:chExt cx="2194" cy="907"/>
          </a:xfrm>
        </p:grpSpPr>
        <p:sp>
          <p:nvSpPr>
            <p:cNvPr id="20" name="Text Box 27"/>
            <p:cNvSpPr txBox="1">
              <a:spLocks noChangeArrowheads="1"/>
            </p:cNvSpPr>
            <p:nvPr/>
          </p:nvSpPr>
          <p:spPr bwMode="auto">
            <a:xfrm>
              <a:off x="388" y="2364"/>
              <a:ext cx="1636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最后一步得到的结果与恢复余数法一样！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28"/>
            <p:cNvSpPr>
              <a:spLocks noChangeShapeType="1"/>
            </p:cNvSpPr>
            <p:nvPr/>
          </p:nvSpPr>
          <p:spPr bwMode="auto">
            <a:xfrm>
              <a:off x="699" y="2835"/>
              <a:ext cx="1883" cy="4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" name="Rectangle 12"/>
          <p:cNvSpPr txBox="1">
            <a:spLocks noChangeArrowheads="1"/>
          </p:cNvSpPr>
          <p:nvPr/>
        </p:nvSpPr>
        <p:spPr bwMode="auto">
          <a:xfrm>
            <a:off x="441757" y="2132856"/>
            <a:ext cx="3050124" cy="2643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charset="2"/>
              <a:buChar char="p"/>
              <a:defRPr sz="2200" b="1" kern="1200">
                <a:solidFill>
                  <a:schemeClr val="tx1"/>
                </a:solidFill>
                <a:latin typeface="Comic Sans MS" pitchFamily="2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charset="2"/>
              <a:buChar char="n"/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charset="2"/>
              <a:buChar char="p"/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charset="2"/>
              <a:buChar char="Ø"/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charset="2"/>
              <a:buChar char="Ø"/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zh-CN" altLang="en-US" sz="2000" b="0" dirty="0" smtClean="0"/>
              <a:t>解：</a:t>
            </a:r>
            <a:r>
              <a:rPr lang="en-US" altLang="zh-CN" sz="2000" b="0" dirty="0" smtClean="0"/>
              <a:t>[|X|]</a:t>
            </a:r>
            <a:r>
              <a:rPr lang="zh-CN" altLang="en-US" sz="2000" b="0" dirty="0" smtClean="0"/>
              <a:t>补 </a:t>
            </a:r>
            <a:r>
              <a:rPr lang="en-US" altLang="zh-CN" sz="2000" b="0" dirty="0" smtClean="0"/>
              <a:t>= 0.1011</a:t>
            </a:r>
            <a:endParaRPr lang="en-US" altLang="zh-CN" sz="2000" b="0" dirty="0" smtClean="0"/>
          </a:p>
          <a:p>
            <a:pPr>
              <a:buFont typeface="Wingdings" charset="2"/>
              <a:buNone/>
            </a:pPr>
            <a:r>
              <a:rPr lang="en-US" altLang="zh-CN" sz="2000" b="0" dirty="0" smtClean="0"/>
              <a:t>       [|Y|]</a:t>
            </a:r>
            <a:r>
              <a:rPr lang="zh-CN" altLang="en-US" sz="2000" b="0" dirty="0" smtClean="0"/>
              <a:t>补 </a:t>
            </a:r>
            <a:r>
              <a:rPr lang="en-US" altLang="zh-CN" sz="2000" b="0" dirty="0" smtClean="0"/>
              <a:t>= 0.1101</a:t>
            </a:r>
            <a:endParaRPr lang="en-US" altLang="zh-CN" sz="2000" b="0" dirty="0" smtClean="0"/>
          </a:p>
          <a:p>
            <a:pPr>
              <a:buFont typeface="Wingdings" charset="2"/>
              <a:buNone/>
            </a:pPr>
            <a:r>
              <a:rPr lang="en-US" altLang="zh-CN" sz="2000" b="0" dirty="0" smtClean="0"/>
              <a:t>       [–|Y|]</a:t>
            </a:r>
            <a:r>
              <a:rPr lang="zh-CN" altLang="en-US" sz="2000" b="0" dirty="0" smtClean="0"/>
              <a:t>补 </a:t>
            </a:r>
            <a:r>
              <a:rPr lang="en-US" altLang="zh-CN" sz="2000" b="0" dirty="0" smtClean="0"/>
              <a:t>= 1.0011</a:t>
            </a:r>
            <a:endParaRPr lang="zh-CN" altLang="en-US" sz="2000" b="0" dirty="0" smtClean="0"/>
          </a:p>
          <a:p>
            <a:pPr>
              <a:buFont typeface="Wingdings" charset="2"/>
              <a:buNone/>
            </a:pPr>
            <a:r>
              <a:rPr lang="zh-CN" altLang="en-US" sz="2000" b="0" dirty="0" smtClean="0"/>
              <a:t> </a:t>
            </a:r>
            <a:endParaRPr lang="zh-CN" altLang="en-US" sz="2000" b="0" dirty="0" smtClean="0"/>
          </a:p>
          <a:p>
            <a:pPr>
              <a:buFont typeface="Wingdings" charset="2"/>
              <a:buNone/>
            </a:pPr>
            <a:r>
              <a:rPr lang="zh-CN" altLang="en-US" sz="2000" b="0" dirty="0" smtClean="0"/>
              <a:t>“加减交替法”的要点：</a:t>
            </a:r>
            <a:endParaRPr lang="zh-CN" altLang="en-US" sz="2000" b="0" dirty="0" smtClean="0"/>
          </a:p>
          <a:p>
            <a:pPr>
              <a:buFont typeface="Wingdings" charset="2"/>
              <a:buNone/>
            </a:pPr>
            <a:r>
              <a:rPr lang="zh-CN" altLang="en-US" sz="2000" b="0" dirty="0" smtClean="0"/>
              <a:t>      </a:t>
            </a:r>
            <a:r>
              <a:rPr lang="zh-CN" altLang="en-US" sz="2000" b="0" dirty="0" smtClean="0">
                <a:solidFill>
                  <a:schemeClr val="accent2"/>
                </a:solidFill>
              </a:rPr>
              <a:t>正、</a:t>
            </a:r>
            <a:r>
              <a:rPr lang="en-US" altLang="zh-CN" sz="2000" b="0" dirty="0" smtClean="0">
                <a:solidFill>
                  <a:schemeClr val="accent2"/>
                </a:solidFill>
              </a:rPr>
              <a:t>1</a:t>
            </a:r>
            <a:r>
              <a:rPr lang="zh-CN" altLang="en-US" sz="2000" b="0" dirty="0" smtClean="0">
                <a:solidFill>
                  <a:schemeClr val="accent2"/>
                </a:solidFill>
              </a:rPr>
              <a:t>、减</a:t>
            </a:r>
            <a:endParaRPr lang="zh-CN" altLang="en-US" sz="2000" b="0" dirty="0" smtClean="0">
              <a:solidFill>
                <a:srgbClr val="CC0000"/>
              </a:solidFill>
            </a:endParaRPr>
          </a:p>
          <a:p>
            <a:pPr>
              <a:buFont typeface="Wingdings" charset="2"/>
              <a:buNone/>
            </a:pPr>
            <a:r>
              <a:rPr lang="zh-CN" altLang="en-US" sz="2000" b="0" dirty="0" smtClean="0">
                <a:solidFill>
                  <a:srgbClr val="CC0000"/>
                </a:solidFill>
              </a:rPr>
              <a:t>      负、</a:t>
            </a:r>
            <a:r>
              <a:rPr lang="en-US" altLang="zh-CN" sz="2000" b="0" dirty="0" smtClean="0">
                <a:solidFill>
                  <a:srgbClr val="CC0000"/>
                </a:solidFill>
              </a:rPr>
              <a:t>0</a:t>
            </a:r>
            <a:r>
              <a:rPr lang="zh-CN" altLang="en-US" sz="2000" b="0" dirty="0" smtClean="0">
                <a:solidFill>
                  <a:srgbClr val="CC0000"/>
                </a:solidFill>
              </a:rPr>
              <a:t>、加</a:t>
            </a:r>
            <a:endParaRPr lang="zh-CN" altLang="en-US" sz="2000" b="0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61214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浮点数运算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22122"/>
            <a:ext cx="8516982" cy="59343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3.4.1 </a:t>
            </a:r>
            <a:r>
              <a:rPr lang="zh-CN" altLang="en-US" dirty="0" smtClean="0"/>
              <a:t>浮点数加减运算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42040" y="6228259"/>
            <a:ext cx="3392016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43292" y="6148772"/>
            <a:ext cx="2133600" cy="365125"/>
          </a:xfrm>
        </p:spPr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62546" y="6144593"/>
            <a:ext cx="2133600" cy="365125"/>
          </a:xfrm>
        </p:spPr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79512" y="1340768"/>
            <a:ext cx="8723669" cy="413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marL="203200" indent="-2032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2"/>
              <a:buChar char="u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2pPr>
            <a:lvl3pPr marL="12573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-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十进制科学计数法的加法例子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1905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0.123 × 10</a:t>
            </a:r>
            <a:r>
              <a:rPr kumimoji="0" lang="en-US" altLang="zh-CN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5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+ 0. 456 ×10</a:t>
            </a:r>
            <a:r>
              <a:rPr kumimoji="0" lang="en-US" altLang="zh-CN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03200" marR="0" lvl="0" indent="-2032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其计算过程为：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1905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0.123 ×10</a:t>
            </a:r>
            <a:r>
              <a:rPr kumimoji="0" lang="en-US" altLang="zh-CN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5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+ 0.456 ×10</a:t>
            </a:r>
            <a:r>
              <a:rPr kumimoji="0" lang="en-US" altLang="zh-CN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= 0.123 ×10</a:t>
            </a:r>
            <a:r>
              <a:rPr kumimoji="0" lang="en-US" altLang="zh-CN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5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+ 0.000456 ×10</a:t>
            </a:r>
            <a:r>
              <a:rPr kumimoji="0" lang="en-US" altLang="zh-CN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5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1905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=(0.123 + 0.000456) ×10</a:t>
            </a:r>
            <a:r>
              <a:rPr kumimoji="0" lang="en-US" altLang="zh-CN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5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= 0.123456 ×10</a:t>
            </a:r>
            <a:r>
              <a:rPr kumimoji="0" lang="en-US" altLang="zh-CN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5  </a:t>
            </a:r>
            <a:endParaRPr kumimoji="0" lang="en-US" altLang="zh-CN" b="1" i="0" u="none" strike="noStrike" kern="1200" cap="none" spc="0" normalizeH="0" baseline="30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1905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endParaRPr kumimoji="0" lang="en-US" altLang="zh-CN" b="1" i="0" u="none" strike="noStrike" kern="1200" cap="none" spc="0" normalizeH="0" baseline="30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“对阶”操作：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目的是使两数阶码相等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R="0" lvl="1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charset="2"/>
              <a:buChar char="ü"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小阶向大阶看齐，阶小的那个数的尾数右移，右移位数等于两个阶码差的绝对值</a:t>
            </a:r>
            <a:endParaRPr kumimoji="0" lang="zh-CN" altLang="en-US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R="0" lvl="1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charset="2"/>
              <a:buChar char="ü"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IEEE754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尾数右移时，要将隐含的“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1”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移到小数部分，空出位补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，移出的低位保留到特定的“附加位”上</a:t>
            </a:r>
            <a:endParaRPr kumimoji="0" lang="zh-CN" altLang="en-US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7134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浮点数运算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43472"/>
            <a:ext cx="8516982" cy="8814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3.4.1 </a:t>
            </a:r>
            <a:r>
              <a:rPr lang="zh-CN" altLang="en-US" dirty="0" smtClean="0"/>
              <a:t>浮点数加减运算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浮点数加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减法</a:t>
            </a:r>
            <a:r>
              <a:rPr lang="zh-CN" altLang="en-US" dirty="0"/>
              <a:t>步骤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01453" y="6393123"/>
            <a:ext cx="3392016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08532" y="6388066"/>
            <a:ext cx="2133600" cy="365125"/>
          </a:xfrm>
        </p:spPr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27786" y="6383887"/>
            <a:ext cx="2133600" cy="365125"/>
          </a:xfrm>
        </p:spPr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520" y="1579256"/>
            <a:ext cx="8534383" cy="5006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500" tIns="25400" rIns="63500" bIns="25400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AutoNum type="arabicParenBoth"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阶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的阶码相等，以使尾数可以相加减。对阶的原则：小阶向大阶看齐，阶小的数的尾数右移，右移的位数等于两个阶（指数）的差的绝对值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10000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求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阶差：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∆e=Ye –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Xe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(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假定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Ye &gt;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Xe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，则结果的阶码为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Ye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10000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Xm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右移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∆e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位，尾数变为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Xm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2 </a:t>
            </a:r>
            <a:r>
              <a:rPr lang="en-US" altLang="zh-CN" sz="2000" baseline="30000" dirty="0" err="1" smtClean="0">
                <a:latin typeface="微软雅黑" pitchFamily="34" charset="-122"/>
                <a:ea typeface="微软雅黑" pitchFamily="34" charset="-122"/>
              </a:rPr>
              <a:t>Xe</a:t>
            </a:r>
            <a:r>
              <a:rPr lang="en-US" altLang="zh-CN" sz="2000" baseline="30000" dirty="0" smtClean="0">
                <a:latin typeface="微软雅黑" pitchFamily="34" charset="-122"/>
                <a:ea typeface="微软雅黑" pitchFamily="34" charset="-122"/>
              </a:rPr>
              <a:t>-Ye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1257300" lvl="2" indent="-342900">
              <a:lnSpc>
                <a:spcPct val="110000"/>
              </a:lnSpc>
              <a:spcBef>
                <a:spcPct val="20000"/>
              </a:spcBef>
              <a:buFont typeface="Wingdings" charset="2"/>
              <a:buChar char="ü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保留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右移的尾数部分：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附加位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AutoNum type="arabicParenBoth" startAt="2"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尾数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加减：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Xm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2 </a:t>
            </a:r>
            <a:r>
              <a:rPr lang="en-US" altLang="zh-CN" sz="2000" baseline="30000" dirty="0" err="1">
                <a:latin typeface="微软雅黑" pitchFamily="34" charset="-122"/>
                <a:ea typeface="微软雅黑" pitchFamily="34" charset="-122"/>
              </a:rPr>
              <a:t>Xe</a:t>
            </a:r>
            <a:r>
              <a:rPr lang="en-US" altLang="zh-CN" sz="2000" baseline="30000" dirty="0">
                <a:latin typeface="微软雅黑" pitchFamily="34" charset="-122"/>
                <a:ea typeface="微软雅黑" pitchFamily="34" charset="-122"/>
              </a:rPr>
              <a:t>-Ye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±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Ym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(3) 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尾数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规格化：</a:t>
            </a:r>
            <a:endParaRPr lang="zh-CN" altLang="en-US" sz="20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10000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当尾数高位为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，则需左规：</a:t>
            </a:r>
            <a:r>
              <a:rPr lang="zh-CN" altLang="en-US" sz="2000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尾数左移一次，阶码减</a:t>
            </a:r>
            <a:r>
              <a:rPr lang="en-US" altLang="zh-CN" sz="2000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，直到</a:t>
            </a:r>
            <a:r>
              <a:rPr lang="en-US" altLang="zh-CN" sz="2000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MSB</a:t>
            </a:r>
            <a:r>
              <a:rPr lang="zh-CN" altLang="en-US" sz="2000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000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000" dirty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每次</a:t>
            </a:r>
            <a:r>
              <a:rPr lang="zh-CN" altLang="en-US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阶码减</a:t>
            </a:r>
            <a:r>
              <a:rPr lang="en-US" altLang="zh-CN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后要判断阶码是否下溢（比最小可表示的阶码还要小）</a:t>
            </a:r>
            <a:endParaRPr lang="zh-CN" altLang="en-US" sz="2000" dirty="0">
              <a:solidFill>
                <a:srgbClr val="00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10000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当尾数最高位有进位，需右规：</a:t>
            </a:r>
            <a:r>
              <a:rPr lang="zh-CN" altLang="en-US" sz="2000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尾数右移一次，阶码加</a:t>
            </a:r>
            <a:r>
              <a:rPr lang="en-US" altLang="zh-CN" sz="2000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，直到</a:t>
            </a:r>
            <a:r>
              <a:rPr lang="en-US" altLang="zh-CN" sz="2000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MSB</a:t>
            </a:r>
            <a:r>
              <a:rPr lang="zh-CN" altLang="en-US" sz="2000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000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000" dirty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每次阶码加</a:t>
            </a:r>
            <a:r>
              <a:rPr lang="en-US" altLang="zh-CN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后要判断阶码是否上溢（比最大可表示的阶码还要大</a:t>
            </a:r>
            <a:r>
              <a:rPr lang="zh-CN" altLang="en-US" sz="2000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35896" y="849563"/>
            <a:ext cx="3744416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假定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：</a:t>
            </a:r>
            <a:r>
              <a:rPr lang="en-US" altLang="zh-CN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Xm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Ym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分别是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的尾数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Xe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Ye 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分别是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的阶码 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73" y="67490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浮点数运算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26" y="759696"/>
            <a:ext cx="8516982" cy="8814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3.4.1 </a:t>
            </a:r>
            <a:r>
              <a:rPr lang="zh-CN" altLang="en-US" dirty="0" smtClean="0"/>
              <a:t>浮点数加减运算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浮点数加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减法</a:t>
            </a:r>
            <a:r>
              <a:rPr lang="zh-CN" altLang="en-US" dirty="0"/>
              <a:t>步骤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42040" y="6228259"/>
            <a:ext cx="3392016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43292" y="6148772"/>
            <a:ext cx="2133600" cy="365125"/>
          </a:xfrm>
        </p:spPr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62546" y="6144593"/>
            <a:ext cx="2133600" cy="365125"/>
          </a:xfrm>
        </p:spPr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2342" y="1606371"/>
            <a:ext cx="8534383" cy="2728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500" tIns="25400" rIns="63500" bIns="25400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(4)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尾数的舍入处理：</a:t>
            </a:r>
            <a:r>
              <a:rPr lang="zh-CN" altLang="en-US" sz="20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尾数比规定位数长，则需考虑</a:t>
            </a:r>
            <a:r>
              <a:rPr lang="zh-CN" altLang="en-US" sz="20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舍入</a:t>
            </a:r>
            <a:endParaRPr lang="en-US" altLang="zh-CN" sz="2000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(5)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溢出判断：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右规和尾数舍入：有可能发生指数上溢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左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规：有可能发生指数下溢，此时，直接将结果置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+0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（数符为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（数符为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尾数溢出可以通过右规操作得到纠正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因此，浮点数加减运算是否溢出主要看结果的指数是否发生了上溢。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35896" y="849563"/>
            <a:ext cx="3744416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假定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：</a:t>
            </a:r>
            <a:r>
              <a:rPr lang="en-US" altLang="zh-CN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Xm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Ym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分别是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的尾数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Xe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Ye 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分别是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的阶码 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65607" y="4763522"/>
            <a:ext cx="49033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若尾数是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，则需要将指数也置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。为什么？  </a:t>
            </a: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66029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浮点数运算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0852" y="734866"/>
            <a:ext cx="8516982" cy="8814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3.4.1 </a:t>
            </a:r>
            <a:r>
              <a:rPr lang="zh-CN" altLang="en-US" dirty="0" smtClean="0"/>
              <a:t>浮点数加减运算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42040" y="6228259"/>
            <a:ext cx="3392016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43292" y="6148772"/>
            <a:ext cx="2133600" cy="365125"/>
          </a:xfrm>
        </p:spPr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62546" y="6144593"/>
            <a:ext cx="2133600" cy="365125"/>
          </a:xfrm>
        </p:spPr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0" name="Text Box 442"/>
          <p:cNvSpPr txBox="1">
            <a:spLocks noChangeArrowheads="1"/>
          </p:cNvSpPr>
          <p:nvPr/>
        </p:nvSpPr>
        <p:spPr bwMode="auto">
          <a:xfrm>
            <a:off x="784872" y="1574160"/>
            <a:ext cx="78422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000" b="1" dirty="0" smtClean="0">
                <a:solidFill>
                  <a:srgbClr val="000000"/>
                </a:solidFill>
                <a:latin typeface="Arial" charset="0"/>
                <a:ea typeface="宋体" charset="-122"/>
              </a:rPr>
              <a:t>例：用二进制形式计算 0.5 </a:t>
            </a:r>
            <a:r>
              <a:rPr lang="en-US" altLang="zh-CN" sz="2000" b="1" dirty="0" smtClean="0">
                <a:solidFill>
                  <a:srgbClr val="000000"/>
                </a:solidFill>
                <a:latin typeface="Arial" charset="0"/>
                <a:ea typeface="宋体" charset="-122"/>
              </a:rPr>
              <a:t>+(– </a:t>
            </a:r>
            <a:r>
              <a:rPr lang="en-US" altLang="zh-CN" sz="2000" b="1" dirty="0" smtClean="0">
                <a:solidFill>
                  <a:srgbClr val="000000"/>
                </a:solidFill>
                <a:latin typeface="Arial" charset="0"/>
                <a:ea typeface="宋体" charset="-122"/>
                <a:cs typeface="Arial" charset="0"/>
              </a:rPr>
              <a:t>0.4375) =</a:t>
            </a:r>
            <a:r>
              <a:rPr lang="zh-CN" altLang="en-US" sz="2000" b="1" dirty="0" smtClean="0">
                <a:solidFill>
                  <a:srgbClr val="000000"/>
                </a:solidFill>
                <a:latin typeface="Arial" charset="0"/>
                <a:ea typeface="宋体" charset="-122"/>
                <a:cs typeface="Arial" charset="0"/>
              </a:rPr>
              <a:t>？</a:t>
            </a:r>
            <a:endParaRPr lang="en-US" altLang="zh-CN" sz="2000" b="1" dirty="0" smtClean="0">
              <a:solidFill>
                <a:srgbClr val="000000"/>
              </a:solidFill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11" name="Rectangle 444"/>
          <p:cNvSpPr>
            <a:spLocks noChangeArrowheads="1"/>
          </p:cNvSpPr>
          <p:nvPr/>
        </p:nvSpPr>
        <p:spPr bwMode="auto">
          <a:xfrm>
            <a:off x="800465" y="2016440"/>
            <a:ext cx="488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b="1" dirty="0" smtClean="0">
                <a:solidFill>
                  <a:srgbClr val="0000FF"/>
                </a:solidFill>
                <a:latin typeface="Arial" charset="0"/>
                <a:ea typeface="宋体" charset="-122"/>
                <a:cs typeface="Arial" charset="0"/>
              </a:rPr>
              <a:t>解：0.5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charset="0"/>
                <a:ea typeface="宋体" charset="-122"/>
                <a:cs typeface="Arial" charset="0"/>
              </a:rPr>
              <a:t>=1.000x2</a:t>
            </a:r>
            <a:r>
              <a:rPr lang="en-US" altLang="zh-CN" sz="2000" b="1" baseline="30000" dirty="0" smtClean="0">
                <a:solidFill>
                  <a:srgbClr val="0000FF"/>
                </a:solidFill>
                <a:latin typeface="Arial" charset="0"/>
                <a:ea typeface="宋体" charset="-122"/>
                <a:cs typeface="Arial" charset="0"/>
              </a:rPr>
              <a:t>-1</a:t>
            </a:r>
            <a:r>
              <a:rPr lang="zh-CN" altLang="en-US" sz="2000" b="1" dirty="0" smtClean="0">
                <a:solidFill>
                  <a:srgbClr val="0000FF"/>
                </a:solidFill>
                <a:latin typeface="Arial" charset="0"/>
                <a:ea typeface="宋体" charset="-122"/>
                <a:cs typeface="Arial" charset="0"/>
              </a:rPr>
              <a:t>，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charset="0"/>
                <a:ea typeface="宋体" charset="-122"/>
                <a:cs typeface="Arial" charset="0"/>
              </a:rPr>
              <a:t>- 0.4375 =-1.110x2</a:t>
            </a:r>
            <a:r>
              <a:rPr lang="en-US" altLang="zh-CN" sz="2000" b="1" baseline="30000" dirty="0" smtClean="0">
                <a:solidFill>
                  <a:srgbClr val="0000FF"/>
                </a:solidFill>
                <a:latin typeface="Arial" charset="0"/>
                <a:ea typeface="宋体" charset="-122"/>
                <a:cs typeface="Arial" charset="0"/>
              </a:rPr>
              <a:t>-2</a:t>
            </a:r>
            <a:endParaRPr lang="zh-CN" altLang="en-US" sz="2000" b="1" baseline="30000" dirty="0" smtClean="0">
              <a:solidFill>
                <a:srgbClr val="0000FF"/>
              </a:solidFill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12" name="Text Box 443"/>
          <p:cNvSpPr txBox="1">
            <a:spLocks noChangeArrowheads="1"/>
          </p:cNvSpPr>
          <p:nvPr/>
        </p:nvSpPr>
        <p:spPr bwMode="auto">
          <a:xfrm>
            <a:off x="1255712" y="2452885"/>
            <a:ext cx="6632575" cy="1948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5000"/>
              </a:lnSpc>
              <a:spcBef>
                <a:spcPct val="15000"/>
              </a:spcBef>
            </a:pPr>
            <a:r>
              <a:rPr lang="zh-CN" altLang="en-US" sz="1900" b="1" dirty="0" smtClean="0">
                <a:solidFill>
                  <a:srgbClr val="006600"/>
                </a:solidFill>
                <a:latin typeface="Arial" charset="0"/>
                <a:ea typeface="宋体" charset="-122"/>
              </a:rPr>
              <a:t>对    阶</a:t>
            </a:r>
            <a:r>
              <a:rPr lang="en-US" altLang="zh-CN" sz="1900" b="1" dirty="0" smtClean="0">
                <a:solidFill>
                  <a:srgbClr val="006600"/>
                </a:solidFill>
                <a:latin typeface="Arial" charset="0"/>
                <a:ea typeface="宋体" charset="-122"/>
              </a:rPr>
              <a:t>: -1.110x2</a:t>
            </a:r>
            <a:r>
              <a:rPr lang="en-US" altLang="zh-CN" sz="1900" b="1" baseline="30000" dirty="0" smtClean="0">
                <a:solidFill>
                  <a:srgbClr val="006600"/>
                </a:solidFill>
                <a:latin typeface="Arial" charset="0"/>
                <a:ea typeface="宋体" charset="-122"/>
              </a:rPr>
              <a:t>-2</a:t>
            </a:r>
            <a:r>
              <a:rPr lang="en-US" altLang="zh-CN" sz="1900" b="1" dirty="0" smtClean="0">
                <a:solidFill>
                  <a:srgbClr val="006600"/>
                </a:solidFill>
                <a:latin typeface="Arial" charset="0"/>
                <a:ea typeface="宋体" charset="-122"/>
              </a:rPr>
              <a:t>   </a:t>
            </a:r>
            <a:r>
              <a:rPr lang="en-US" altLang="zh-CN" sz="1900" b="1" dirty="0" smtClean="0">
                <a:solidFill>
                  <a:srgbClr val="006600"/>
                </a:solidFill>
                <a:latin typeface="Arial" charset="0"/>
                <a:ea typeface="宋体" charset="-122"/>
                <a:cs typeface="Arial" charset="0"/>
              </a:rPr>
              <a:t>→ -</a:t>
            </a:r>
            <a:r>
              <a:rPr lang="en-US" altLang="zh-CN" sz="1900" b="1" dirty="0" smtClean="0">
                <a:solidFill>
                  <a:srgbClr val="006600"/>
                </a:solidFill>
                <a:latin typeface="Arial" charset="0"/>
                <a:ea typeface="宋体" charset="-122"/>
              </a:rPr>
              <a:t>0.111x2</a:t>
            </a:r>
            <a:r>
              <a:rPr lang="en-US" altLang="zh-CN" sz="1900" b="1" baseline="30000" dirty="0" smtClean="0">
                <a:solidFill>
                  <a:srgbClr val="006600"/>
                </a:solidFill>
                <a:latin typeface="Arial" charset="0"/>
                <a:ea typeface="宋体" charset="-122"/>
              </a:rPr>
              <a:t>-1</a:t>
            </a:r>
            <a:r>
              <a:rPr lang="en-US" altLang="zh-CN" sz="1900" b="1" dirty="0" smtClean="0">
                <a:solidFill>
                  <a:srgbClr val="006600"/>
                </a:solidFill>
                <a:latin typeface="Arial" charset="0"/>
                <a:ea typeface="宋体" charset="-122"/>
              </a:rPr>
              <a:t> </a:t>
            </a:r>
            <a:endParaRPr lang="en-US" altLang="zh-CN" sz="1900" b="1" dirty="0" smtClean="0">
              <a:solidFill>
                <a:srgbClr val="006600"/>
              </a:solidFill>
              <a:latin typeface="Arial" charset="0"/>
              <a:ea typeface="宋体" charset="-122"/>
            </a:endParaRPr>
          </a:p>
          <a:p>
            <a:pPr eaLnBrk="0" hangingPunct="0">
              <a:lnSpc>
                <a:spcPct val="115000"/>
              </a:lnSpc>
              <a:spcBef>
                <a:spcPct val="15000"/>
              </a:spcBef>
            </a:pPr>
            <a:r>
              <a:rPr lang="zh-CN" altLang="en-US" sz="1900" b="1" dirty="0" smtClean="0">
                <a:solidFill>
                  <a:srgbClr val="006600"/>
                </a:solidFill>
                <a:latin typeface="Arial" charset="0"/>
                <a:ea typeface="宋体" charset="-122"/>
              </a:rPr>
              <a:t>加    减</a:t>
            </a:r>
            <a:r>
              <a:rPr lang="en-US" altLang="zh-CN" sz="1900" b="1" dirty="0" smtClean="0">
                <a:solidFill>
                  <a:srgbClr val="006600"/>
                </a:solidFill>
                <a:latin typeface="Arial" charset="0"/>
                <a:ea typeface="宋体" charset="-122"/>
              </a:rPr>
              <a:t>: 1.000x2</a:t>
            </a:r>
            <a:r>
              <a:rPr lang="en-US" altLang="zh-CN" sz="1900" b="1" baseline="30000" dirty="0" smtClean="0">
                <a:solidFill>
                  <a:srgbClr val="006600"/>
                </a:solidFill>
                <a:latin typeface="Arial" charset="0"/>
                <a:ea typeface="宋体" charset="-122"/>
              </a:rPr>
              <a:t>-1</a:t>
            </a:r>
            <a:r>
              <a:rPr lang="en-US" altLang="zh-CN" sz="1900" b="1" dirty="0" smtClean="0">
                <a:solidFill>
                  <a:srgbClr val="006600"/>
                </a:solidFill>
                <a:latin typeface="Arial" charset="0"/>
                <a:ea typeface="宋体" charset="-122"/>
              </a:rPr>
              <a:t>  +( -0.111x2</a:t>
            </a:r>
            <a:r>
              <a:rPr lang="en-US" altLang="zh-CN" sz="1900" b="1" baseline="30000" dirty="0" smtClean="0">
                <a:solidFill>
                  <a:srgbClr val="006600"/>
                </a:solidFill>
                <a:latin typeface="Arial" charset="0"/>
                <a:ea typeface="宋体" charset="-122"/>
              </a:rPr>
              <a:t>-1</a:t>
            </a:r>
            <a:r>
              <a:rPr lang="en-US" altLang="zh-CN" sz="1900" b="1" dirty="0" smtClean="0">
                <a:solidFill>
                  <a:srgbClr val="006600"/>
                </a:solidFill>
                <a:latin typeface="Arial" charset="0"/>
                <a:ea typeface="宋体" charset="-122"/>
              </a:rPr>
              <a:t> ) </a:t>
            </a:r>
            <a:endParaRPr lang="en-US" altLang="zh-CN" sz="1900" b="1" dirty="0" smtClean="0">
              <a:solidFill>
                <a:srgbClr val="006600"/>
              </a:solidFill>
              <a:latin typeface="Arial" charset="0"/>
              <a:ea typeface="宋体" charset="-122"/>
            </a:endParaRPr>
          </a:p>
          <a:p>
            <a:pPr eaLnBrk="0" hangingPunct="0">
              <a:lnSpc>
                <a:spcPct val="115000"/>
              </a:lnSpc>
              <a:spcBef>
                <a:spcPct val="15000"/>
              </a:spcBef>
            </a:pPr>
            <a:r>
              <a:rPr lang="en-US" altLang="zh-CN" sz="1900" b="1" dirty="0" smtClean="0">
                <a:solidFill>
                  <a:srgbClr val="006600"/>
                </a:solidFill>
                <a:latin typeface="Arial" charset="0"/>
                <a:ea typeface="宋体" charset="-122"/>
              </a:rPr>
              <a:t>             = 0.001x2</a:t>
            </a:r>
            <a:r>
              <a:rPr lang="en-US" altLang="zh-CN" sz="1900" b="1" baseline="30000" dirty="0" smtClean="0">
                <a:solidFill>
                  <a:srgbClr val="006600"/>
                </a:solidFill>
                <a:latin typeface="Arial" charset="0"/>
                <a:ea typeface="宋体" charset="-122"/>
              </a:rPr>
              <a:t>-1</a:t>
            </a:r>
            <a:r>
              <a:rPr lang="en-US" altLang="zh-CN" sz="1900" b="1" dirty="0" smtClean="0">
                <a:solidFill>
                  <a:srgbClr val="006600"/>
                </a:solidFill>
                <a:latin typeface="Arial" charset="0"/>
                <a:ea typeface="宋体" charset="-122"/>
              </a:rPr>
              <a:t> </a:t>
            </a:r>
            <a:endParaRPr lang="en-US" altLang="zh-CN" sz="1900" b="1" dirty="0" smtClean="0">
              <a:solidFill>
                <a:srgbClr val="006600"/>
              </a:solidFill>
              <a:latin typeface="Arial" charset="0"/>
              <a:ea typeface="宋体" charset="-122"/>
            </a:endParaRPr>
          </a:p>
          <a:p>
            <a:pPr eaLnBrk="0" hangingPunct="0">
              <a:lnSpc>
                <a:spcPct val="115000"/>
              </a:lnSpc>
              <a:spcBef>
                <a:spcPct val="15000"/>
              </a:spcBef>
            </a:pPr>
            <a:r>
              <a:rPr lang="zh-CN" altLang="en-US" sz="1900" b="1" dirty="0" smtClean="0">
                <a:solidFill>
                  <a:srgbClr val="006600"/>
                </a:solidFill>
                <a:latin typeface="Arial" charset="0"/>
                <a:ea typeface="宋体" charset="-122"/>
              </a:rPr>
              <a:t>规格化</a:t>
            </a:r>
            <a:r>
              <a:rPr lang="en-US" altLang="zh-CN" sz="1900" b="1" dirty="0" smtClean="0">
                <a:solidFill>
                  <a:srgbClr val="006600"/>
                </a:solidFill>
                <a:latin typeface="Arial" charset="0"/>
                <a:ea typeface="宋体" charset="-122"/>
              </a:rPr>
              <a:t>: 0.001x2</a:t>
            </a:r>
            <a:r>
              <a:rPr lang="en-US" altLang="zh-CN" sz="1900" b="1" baseline="30000" dirty="0" smtClean="0">
                <a:solidFill>
                  <a:srgbClr val="006600"/>
                </a:solidFill>
                <a:latin typeface="Arial" charset="0"/>
                <a:ea typeface="宋体" charset="-122"/>
              </a:rPr>
              <a:t>-1</a:t>
            </a:r>
            <a:r>
              <a:rPr lang="en-US" altLang="zh-CN" sz="1900" b="1" dirty="0" smtClean="0">
                <a:solidFill>
                  <a:srgbClr val="006600"/>
                </a:solidFill>
                <a:latin typeface="Arial" charset="0"/>
                <a:ea typeface="宋体" charset="-122"/>
              </a:rPr>
              <a:t> </a:t>
            </a:r>
            <a:r>
              <a:rPr lang="en-US" altLang="zh-CN" sz="1900" b="1" dirty="0" smtClean="0">
                <a:solidFill>
                  <a:srgbClr val="006600"/>
                </a:solidFill>
                <a:latin typeface="Times New Roman" pitchFamily="18" charset="0"/>
                <a:ea typeface="宋体" charset="-122"/>
              </a:rPr>
              <a:t>→</a:t>
            </a:r>
            <a:r>
              <a:rPr lang="en-US" altLang="zh-CN" sz="19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1900" b="1" dirty="0" smtClean="0">
                <a:solidFill>
                  <a:srgbClr val="006600"/>
                </a:solidFill>
                <a:latin typeface="Arial" charset="0"/>
                <a:ea typeface="宋体" charset="-122"/>
              </a:rPr>
              <a:t>1.000x2</a:t>
            </a:r>
            <a:r>
              <a:rPr lang="en-US" altLang="zh-CN" sz="1900" b="1" baseline="30000" dirty="0" smtClean="0">
                <a:solidFill>
                  <a:srgbClr val="006600"/>
                </a:solidFill>
                <a:latin typeface="Arial" charset="0"/>
                <a:ea typeface="宋体" charset="-122"/>
              </a:rPr>
              <a:t>–4</a:t>
            </a:r>
            <a:endParaRPr lang="en-US" altLang="zh-CN" sz="1900" b="1" baseline="30000" dirty="0" smtClean="0">
              <a:solidFill>
                <a:srgbClr val="006600"/>
              </a:solidFill>
              <a:latin typeface="Arial" charset="0"/>
              <a:ea typeface="宋体" charset="-122"/>
            </a:endParaRPr>
          </a:p>
          <a:p>
            <a:pPr eaLnBrk="0" hangingPunct="0">
              <a:lnSpc>
                <a:spcPct val="115000"/>
              </a:lnSpc>
              <a:spcBef>
                <a:spcPct val="15000"/>
              </a:spcBef>
            </a:pPr>
            <a:r>
              <a:rPr lang="zh-CN" altLang="en-US" sz="1900" b="1" dirty="0" smtClean="0">
                <a:solidFill>
                  <a:srgbClr val="006600"/>
                </a:solidFill>
                <a:latin typeface="Arial" charset="0"/>
                <a:ea typeface="宋体" charset="-122"/>
              </a:rPr>
              <a:t>判溢出</a:t>
            </a:r>
            <a:r>
              <a:rPr lang="en-US" altLang="zh-CN" sz="1900" b="1" dirty="0" smtClean="0">
                <a:solidFill>
                  <a:srgbClr val="006600"/>
                </a:solidFill>
                <a:latin typeface="Arial" charset="0"/>
                <a:ea typeface="宋体" charset="-122"/>
              </a:rPr>
              <a:t>: </a:t>
            </a:r>
            <a:r>
              <a:rPr lang="zh-CN" altLang="en-US" sz="1900" b="1" dirty="0" smtClean="0">
                <a:solidFill>
                  <a:srgbClr val="006600"/>
                </a:solidFill>
                <a:latin typeface="Arial" charset="0"/>
                <a:ea typeface="宋体" charset="-122"/>
              </a:rPr>
              <a:t>无</a:t>
            </a:r>
            <a:endParaRPr lang="zh-CN" altLang="en-US" sz="1900" b="1" dirty="0" smtClean="0">
              <a:solidFill>
                <a:srgbClr val="006600"/>
              </a:solidFill>
              <a:latin typeface="Arial" charset="0"/>
              <a:ea typeface="宋体" charset="-122"/>
            </a:endParaRPr>
          </a:p>
        </p:txBody>
      </p:sp>
      <p:sp>
        <p:nvSpPr>
          <p:cNvPr id="13" name="Text Box 446"/>
          <p:cNvSpPr txBox="1">
            <a:spLocks noChangeArrowheads="1"/>
          </p:cNvSpPr>
          <p:nvPr/>
        </p:nvSpPr>
        <p:spPr bwMode="auto">
          <a:xfrm>
            <a:off x="1255712" y="4401880"/>
            <a:ext cx="56022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000000"/>
                </a:solidFill>
                <a:latin typeface="Arial" charset="0"/>
                <a:ea typeface="宋体" charset="-122"/>
                <a:cs typeface="Arial" charset="0"/>
              </a:rPr>
              <a:t>结果为： </a:t>
            </a:r>
            <a:r>
              <a:rPr lang="en-US" altLang="zh-CN" sz="2000" b="1" dirty="0" smtClean="0">
                <a:solidFill>
                  <a:srgbClr val="000000"/>
                </a:solidFill>
                <a:latin typeface="Arial" charset="0"/>
                <a:ea typeface="宋体" charset="-122"/>
                <a:cs typeface="Arial" charset="0"/>
              </a:rPr>
              <a:t>1.000x2</a:t>
            </a:r>
            <a:r>
              <a:rPr lang="en-US" altLang="zh-CN" sz="2000" b="1" baseline="30000" dirty="0" smtClean="0">
                <a:solidFill>
                  <a:srgbClr val="000000"/>
                </a:solidFill>
                <a:latin typeface="Arial" charset="0"/>
                <a:ea typeface="宋体" charset="-122"/>
                <a:cs typeface="Arial" charset="0"/>
              </a:rPr>
              <a:t>–4 </a:t>
            </a:r>
            <a:r>
              <a:rPr lang="en-US" altLang="zh-CN" sz="2000" b="1" dirty="0" smtClean="0">
                <a:solidFill>
                  <a:srgbClr val="000000"/>
                </a:solidFill>
                <a:latin typeface="Arial" charset="0"/>
                <a:ea typeface="宋体" charset="-122"/>
                <a:cs typeface="Arial" charset="0"/>
              </a:rPr>
              <a:t>= 0.0001000=1/16= 0.0625</a:t>
            </a:r>
            <a:endParaRPr lang="zh-CN" altLang="en-US" sz="2000" b="1" baseline="30000" dirty="0" smtClean="0">
              <a:solidFill>
                <a:srgbClr val="000000"/>
              </a:solidFill>
              <a:latin typeface="Arial" charset="0"/>
              <a:ea typeface="宋体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utoUpdateAnimBg="0" build="p"/>
      <p:bldP spid="13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33617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浮点数运算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29786"/>
            <a:ext cx="8516982" cy="4261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3.4.1 </a:t>
            </a:r>
            <a:r>
              <a:rPr lang="zh-CN" altLang="en-US" dirty="0" smtClean="0"/>
              <a:t>浮点数加减运算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36425" y="6353769"/>
            <a:ext cx="3392016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43292" y="6385507"/>
            <a:ext cx="2133600" cy="365125"/>
          </a:xfrm>
        </p:spPr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62546" y="6381328"/>
            <a:ext cx="2133600" cy="365125"/>
          </a:xfrm>
        </p:spPr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248649" y="1320912"/>
            <a:ext cx="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50000"/>
              </a:lnSpc>
            </a:pPr>
            <a:endParaRPr lang="zh-CN" altLang="en-US" sz="20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426324" y="1338176"/>
            <a:ext cx="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50000"/>
              </a:lnSpc>
            </a:pPr>
            <a:endParaRPr lang="zh-CN" altLang="en-US" sz="20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 Box 447"/>
          <p:cNvSpPr txBox="1">
            <a:spLocks noChangeArrowheads="1"/>
          </p:cNvSpPr>
          <p:nvPr/>
        </p:nvSpPr>
        <p:spPr bwMode="auto">
          <a:xfrm>
            <a:off x="179512" y="1052736"/>
            <a:ext cx="8128000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2000" b="1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在计算机内部执行上述运算时，必须解决哪些问题？</a:t>
            </a:r>
            <a:endParaRPr lang="zh-CN" altLang="en-US" sz="2000" b="1" dirty="0" smtClean="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(1) 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如何表示？</a:t>
            </a:r>
            <a:endParaRPr lang="zh-CN" altLang="en-US" sz="20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如何判断阶码的大小？求[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Δ</a:t>
            </a:r>
            <a:r>
              <a:rPr lang="en-US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2000" b="1" baseline="-25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补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=？</a:t>
            </a:r>
            <a:endParaRPr lang="en-US" altLang="zh-CN" sz="20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(3) 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对阶后尾数的隐含位如何处理？</a:t>
            </a:r>
            <a:endParaRPr lang="zh-CN" altLang="en-US" sz="20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(4) 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如何进行尾数加减？</a:t>
            </a:r>
            <a:endParaRPr lang="zh-CN" altLang="en-US" sz="20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(5) 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何时需要规格化，如何规格化？</a:t>
            </a:r>
            <a:endParaRPr lang="en-US" altLang="zh-CN" sz="20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spcBef>
                <a:spcPts val="0"/>
              </a:spcBef>
            </a:pPr>
            <a:endParaRPr lang="en-US" altLang="zh-CN" sz="20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</a:pPr>
            <a:endParaRPr lang="en-US" altLang="zh-CN" sz="20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(6) 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如何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hlinkClick r:id="" action="ppaction://noaction"/>
              </a:rPr>
              <a:t>舍入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en-US" sz="20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(7) 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如何判断溢出？</a:t>
            </a:r>
            <a:endParaRPr lang="zh-CN" altLang="en-US" sz="20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 Box 448"/>
          <p:cNvSpPr txBox="1">
            <a:spLocks noChangeArrowheads="1"/>
          </p:cNvSpPr>
          <p:nvPr/>
        </p:nvSpPr>
        <p:spPr bwMode="auto">
          <a:xfrm>
            <a:off x="3766282" y="1797518"/>
            <a:ext cx="49633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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E]</a:t>
            </a:r>
            <a:r>
              <a:rPr lang="zh-CN" altLang="en-US" sz="1600" b="1" baseline="-25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补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= [Ex –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Ey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1600" b="1" baseline="-25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补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= [Ex]</a:t>
            </a:r>
            <a:r>
              <a:rPr lang="zh-CN" altLang="en-US" sz="1600" b="1" baseline="-25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移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+ [–[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Ey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1600" b="1" baseline="-25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移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1600" b="1" baseline="-25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补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(mod 2</a:t>
            </a:r>
            <a:r>
              <a:rPr lang="en-US" altLang="zh-CN" sz="1600" b="1" baseline="30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6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449"/>
          <p:cNvSpPr>
            <a:spLocks noChangeArrowheads="1"/>
          </p:cNvSpPr>
          <p:nvPr/>
        </p:nvSpPr>
        <p:spPr bwMode="auto">
          <a:xfrm>
            <a:off x="2032523" y="1582581"/>
            <a:ext cx="18053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IEEE754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标准！</a:t>
            </a:r>
            <a:endParaRPr lang="zh-CN" altLang="en-US" sz="16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450"/>
          <p:cNvSpPr>
            <a:spLocks noChangeArrowheads="1"/>
          </p:cNvSpPr>
          <p:nvPr/>
        </p:nvSpPr>
        <p:spPr bwMode="auto">
          <a:xfrm>
            <a:off x="4340816" y="2589423"/>
            <a:ext cx="4672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右移到数值部分，高位补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hlinkClick r:id="" action="ppaction://noaction"/>
              </a:rPr>
              <a:t>保留移出低位部分</a:t>
            </a:r>
            <a:endParaRPr lang="zh-CN" altLang="en-US" sz="16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451"/>
          <p:cNvSpPr>
            <a:spLocks noChangeArrowheads="1"/>
          </p:cNvSpPr>
          <p:nvPr/>
        </p:nvSpPr>
        <p:spPr bwMode="auto">
          <a:xfrm>
            <a:off x="3210914" y="3150495"/>
            <a:ext cx="5346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隐藏位还原后，按原码进行加减运算，附加位一起运算</a:t>
            </a:r>
            <a:endParaRPr lang="zh-CN" altLang="en-US" sz="16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452"/>
          <p:cNvSpPr>
            <a:spLocks noChangeArrowheads="1"/>
          </p:cNvSpPr>
          <p:nvPr/>
        </p:nvSpPr>
        <p:spPr bwMode="auto">
          <a:xfrm>
            <a:off x="594578" y="4087973"/>
            <a:ext cx="523267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±1x .xx……x 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形式时，则右规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尾数</a:t>
            </a:r>
            <a:r>
              <a:rPr lang="zh-CN" altLang="en-US" sz="1600" b="1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右移</a:t>
            </a:r>
            <a:r>
              <a:rPr lang="en-US" altLang="zh-CN" sz="1600" b="1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b="1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阶码</a:t>
            </a:r>
            <a:r>
              <a:rPr lang="zh-CN" altLang="en-US" sz="1600" b="1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加</a:t>
            </a:r>
            <a:r>
              <a:rPr lang="en-US" altLang="zh-CN" sz="1600" b="1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16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± 0.0…01x…x 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形式时，则左规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尾数</a:t>
            </a:r>
            <a:r>
              <a:rPr lang="zh-CN" altLang="en-US" sz="1600" b="1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左移</a:t>
            </a:r>
            <a:r>
              <a:rPr lang="en-US" altLang="zh-CN" sz="1600" b="1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1600" b="1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阶码</a:t>
            </a:r>
            <a:r>
              <a:rPr lang="zh-CN" altLang="en-US" sz="1600" b="1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减</a:t>
            </a:r>
            <a:r>
              <a:rPr lang="en-US" altLang="zh-CN" sz="1600" b="1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endParaRPr lang="zh-CN" altLang="en-US" sz="1600" b="1" dirty="0" smtClean="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454"/>
          <p:cNvSpPr>
            <a:spLocks noChangeArrowheads="1"/>
          </p:cNvSpPr>
          <p:nvPr/>
        </p:nvSpPr>
        <p:spPr bwMode="auto">
          <a:xfrm>
            <a:off x="2032523" y="5072768"/>
            <a:ext cx="6699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最终须把附加位去掉，此时需考虑舍入（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IEEE754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有四种舍入方式）</a:t>
            </a:r>
            <a:endParaRPr lang="zh-CN" altLang="en-US" sz="16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Rectangle 455"/>
          <p:cNvSpPr>
            <a:spLocks noChangeArrowheads="1"/>
          </p:cNvSpPr>
          <p:nvPr/>
        </p:nvSpPr>
        <p:spPr bwMode="auto">
          <a:xfrm>
            <a:off x="2686573" y="5532524"/>
            <a:ext cx="49685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若最终阶码为全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则上溢；若阶码为全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，则下溢。</a:t>
            </a:r>
            <a:endParaRPr lang="zh-CN" altLang="en-US" sz="16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92" y="50085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浮点数运算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73965"/>
            <a:ext cx="8516982" cy="7920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3.4.1 </a:t>
            </a:r>
            <a:r>
              <a:rPr lang="zh-CN" altLang="en-US" dirty="0" smtClean="0"/>
              <a:t>浮点数加减运算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 smtClean="0"/>
              <a:t>5. </a:t>
            </a:r>
            <a:r>
              <a:rPr lang="zh-CN" altLang="en-US" sz="2000" dirty="0" smtClean="0"/>
              <a:t>例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：</a:t>
            </a:r>
            <a:r>
              <a:rPr lang="zh-CN" altLang="en-US" sz="2000" dirty="0"/>
              <a:t>同例</a:t>
            </a:r>
            <a:r>
              <a:rPr lang="en-US" altLang="zh-CN" sz="2000" dirty="0"/>
              <a:t>1</a:t>
            </a:r>
            <a:r>
              <a:rPr lang="zh-CN" altLang="en-US" sz="2000" dirty="0"/>
              <a:t>：</a:t>
            </a:r>
            <a:r>
              <a:rPr lang="en-US" altLang="en-US" sz="2000" dirty="0"/>
              <a:t>x=0.5   y=-0.4375   </a:t>
            </a:r>
            <a:r>
              <a:rPr lang="zh-CN" altLang="en-US" sz="2000" dirty="0"/>
              <a:t>求</a:t>
            </a:r>
            <a:r>
              <a:rPr lang="en-US" altLang="en-US" sz="2000" dirty="0" err="1"/>
              <a:t>x+y</a:t>
            </a:r>
            <a:r>
              <a:rPr lang="en-US" altLang="en-US" sz="2000" dirty="0" smtClean="0"/>
              <a:t>=?</a:t>
            </a:r>
            <a:endParaRPr lang="en-US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36425" y="6353769"/>
            <a:ext cx="3392016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43292" y="6385507"/>
            <a:ext cx="2133600" cy="365125"/>
          </a:xfrm>
        </p:spPr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62546" y="6381328"/>
            <a:ext cx="2133600" cy="365125"/>
          </a:xfrm>
        </p:spPr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549900" y="2082403"/>
            <a:ext cx="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50000"/>
              </a:lnSpc>
            </a:pPr>
            <a:endParaRPr lang="zh-CN" altLang="en-US" sz="20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727575" y="2099667"/>
            <a:ext cx="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50000"/>
              </a:lnSpc>
            </a:pPr>
            <a:endParaRPr lang="zh-CN" altLang="en-US" sz="20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139827" y="1698104"/>
            <a:ext cx="8135565" cy="5334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charset="2"/>
              <a:buChar char="p"/>
              <a:defRPr sz="2200" b="1" kern="1200">
                <a:solidFill>
                  <a:schemeClr val="tx1"/>
                </a:solidFill>
                <a:latin typeface="Comic Sans MS" pitchFamily="2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charset="2"/>
              <a:buChar char="n"/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charset="2"/>
              <a:buChar char="p"/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charset="2"/>
              <a:buChar char="Ø"/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charset="2"/>
              <a:buChar char="Ø"/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Font typeface="Wingdings" charset="2"/>
              <a:buNone/>
            </a:pPr>
            <a:r>
              <a:rPr lang="zh-CN" altLang="en-US" sz="2000" b="0" dirty="0" smtClean="0"/>
              <a:t>解2</a:t>
            </a:r>
            <a:r>
              <a:rPr lang="zh-CN" altLang="en-US" sz="2000" b="0" dirty="0" smtClean="0">
                <a:latin typeface="宋体" charset="-122"/>
              </a:rPr>
              <a:t>:</a:t>
            </a:r>
            <a:r>
              <a:rPr lang="zh-CN" altLang="en-US" sz="2000" b="0" dirty="0" smtClean="0"/>
              <a:t>假定用</a:t>
            </a:r>
            <a:r>
              <a:rPr lang="en-US" altLang="en-US" sz="2000" b="0" dirty="0" smtClean="0"/>
              <a:t>IEEE754</a:t>
            </a:r>
            <a:r>
              <a:rPr lang="zh-CN" altLang="en-US" sz="2000" b="0" dirty="0" smtClean="0"/>
              <a:t>标准单精度格式表示</a:t>
            </a:r>
            <a:endParaRPr lang="zh-CN" altLang="en-US" sz="2000" b="0" dirty="0" smtClean="0"/>
          </a:p>
          <a:p>
            <a:pPr>
              <a:lnSpc>
                <a:spcPct val="125000"/>
              </a:lnSpc>
              <a:buFont typeface="Wingdings" charset="2"/>
              <a:buNone/>
            </a:pPr>
            <a:r>
              <a:rPr lang="zh-CN" altLang="en-US" sz="2000" b="0" dirty="0" smtClean="0"/>
              <a:t>      </a:t>
            </a:r>
            <a:r>
              <a:rPr lang="en-US" altLang="zh-CN" sz="2000" b="0" dirty="0" smtClean="0">
                <a:solidFill>
                  <a:srgbClr val="0000FF"/>
                </a:solidFill>
              </a:rPr>
              <a:t>x=0.5=1/2=(0.100...0)</a:t>
            </a:r>
            <a:r>
              <a:rPr lang="en-US" altLang="zh-CN" sz="2000" b="0" baseline="-2000" dirty="0" smtClean="0">
                <a:solidFill>
                  <a:srgbClr val="0000FF"/>
                </a:solidFill>
              </a:rPr>
              <a:t>2</a:t>
            </a:r>
            <a:r>
              <a:rPr lang="en-US" altLang="zh-CN" sz="2000" b="0" dirty="0" smtClean="0">
                <a:solidFill>
                  <a:srgbClr val="0000FF"/>
                </a:solidFill>
              </a:rPr>
              <a:t>=(1.00...0)</a:t>
            </a:r>
            <a:r>
              <a:rPr lang="en-US" altLang="zh-CN" sz="2000" b="0" baseline="-2000" dirty="0" smtClean="0">
                <a:solidFill>
                  <a:srgbClr val="0000FF"/>
                </a:solidFill>
              </a:rPr>
              <a:t>2</a:t>
            </a:r>
            <a:r>
              <a:rPr lang="en-US" altLang="zh-CN" sz="2000" b="0" dirty="0" smtClean="0">
                <a:solidFill>
                  <a:srgbClr val="0000FF"/>
                </a:solidFill>
              </a:rPr>
              <a:t>x2</a:t>
            </a:r>
            <a:r>
              <a:rPr lang="en-US" altLang="zh-CN" sz="2000" b="0" baseline="38000" dirty="0" smtClean="0">
                <a:solidFill>
                  <a:srgbClr val="0000FF"/>
                </a:solidFill>
              </a:rPr>
              <a:t>-1</a:t>
            </a:r>
            <a:r>
              <a:rPr lang="en-US" altLang="zh-CN" sz="2000" b="0" dirty="0" smtClean="0">
                <a:solidFill>
                  <a:srgbClr val="0000FF"/>
                </a:solidFill>
              </a:rPr>
              <a:t> </a:t>
            </a:r>
            <a:endParaRPr lang="en-US" altLang="zh-CN" sz="2000" b="0" dirty="0" smtClean="0">
              <a:solidFill>
                <a:srgbClr val="0000FF"/>
              </a:solidFill>
            </a:endParaRPr>
          </a:p>
          <a:p>
            <a:pPr>
              <a:lnSpc>
                <a:spcPct val="125000"/>
              </a:lnSpc>
              <a:buFont typeface="Wingdings" charset="2"/>
              <a:buNone/>
            </a:pPr>
            <a:r>
              <a:rPr lang="en-US" altLang="zh-CN" sz="2000" b="0" dirty="0" smtClean="0">
                <a:solidFill>
                  <a:srgbClr val="0000FF"/>
                </a:solidFill>
              </a:rPr>
              <a:t>      y=-0.4325=(-0.01110...0)</a:t>
            </a:r>
            <a:r>
              <a:rPr lang="en-US" altLang="zh-CN" sz="2000" b="0" baseline="-2000" dirty="0" smtClean="0">
                <a:solidFill>
                  <a:srgbClr val="0000FF"/>
                </a:solidFill>
              </a:rPr>
              <a:t>2</a:t>
            </a:r>
            <a:r>
              <a:rPr lang="en-US" altLang="zh-CN" sz="2000" b="0" dirty="0" smtClean="0">
                <a:solidFill>
                  <a:srgbClr val="0000FF"/>
                </a:solidFill>
              </a:rPr>
              <a:t>=(-1.110..0)</a:t>
            </a:r>
            <a:r>
              <a:rPr lang="en-US" altLang="zh-CN" sz="2000" b="0" baseline="-2000" dirty="0" smtClean="0">
                <a:solidFill>
                  <a:srgbClr val="0000FF"/>
                </a:solidFill>
              </a:rPr>
              <a:t>2</a:t>
            </a:r>
            <a:r>
              <a:rPr lang="en-US" altLang="zh-CN" sz="2000" b="0" dirty="0" smtClean="0">
                <a:solidFill>
                  <a:srgbClr val="0000FF"/>
                </a:solidFill>
              </a:rPr>
              <a:t>x2</a:t>
            </a:r>
            <a:r>
              <a:rPr lang="en-US" altLang="zh-CN" sz="2000" b="0" baseline="38000" dirty="0" smtClean="0">
                <a:solidFill>
                  <a:srgbClr val="0000FF"/>
                </a:solidFill>
              </a:rPr>
              <a:t>-2</a:t>
            </a:r>
            <a:endParaRPr lang="en-US" altLang="zh-CN" sz="2000" b="0" baseline="38000" dirty="0" smtClean="0">
              <a:solidFill>
                <a:srgbClr val="0000FF"/>
              </a:solidFill>
            </a:endParaRPr>
          </a:p>
          <a:p>
            <a:pPr>
              <a:lnSpc>
                <a:spcPct val="125000"/>
              </a:lnSpc>
              <a:buFont typeface="Wingdings" charset="2"/>
              <a:buNone/>
            </a:pPr>
            <a:r>
              <a:rPr lang="en-US" altLang="zh-CN" sz="2000" b="0" baseline="38000" dirty="0" smtClean="0"/>
              <a:t>        </a:t>
            </a:r>
            <a:r>
              <a:rPr lang="en-US" altLang="zh-CN" sz="2000" b="0" dirty="0" smtClean="0"/>
              <a:t>[x]</a:t>
            </a:r>
            <a:r>
              <a:rPr lang="zh-CN" altLang="en-US" sz="2000" b="0" baseline="-2000" dirty="0" smtClean="0"/>
              <a:t>浮</a:t>
            </a:r>
            <a:r>
              <a:rPr lang="zh-CN" altLang="en-US" sz="2000" b="0" dirty="0" smtClean="0"/>
              <a:t>=0 01111110</a:t>
            </a:r>
            <a:r>
              <a:rPr lang="zh-CN" altLang="en-US" sz="2000" b="0" dirty="0" smtClean="0">
                <a:latin typeface="宋体" charset="-122"/>
              </a:rPr>
              <a:t>,</a:t>
            </a:r>
            <a:r>
              <a:rPr lang="zh-CN" altLang="en-US" sz="2000" b="0" dirty="0" smtClean="0"/>
              <a:t>00…0    </a:t>
            </a:r>
            <a:r>
              <a:rPr lang="zh-CN" altLang="zh-CN" sz="2000" b="0" dirty="0" smtClean="0"/>
              <a:t>[</a:t>
            </a:r>
            <a:r>
              <a:rPr lang="en-US" altLang="zh-CN" sz="2000" b="0" dirty="0" smtClean="0"/>
              <a:t>y]</a:t>
            </a:r>
            <a:r>
              <a:rPr lang="zh-CN" altLang="en-US" sz="2000" b="0" baseline="-2000" dirty="0" smtClean="0"/>
              <a:t>浮</a:t>
            </a:r>
            <a:r>
              <a:rPr lang="zh-CN" altLang="en-US" sz="2000" b="0" dirty="0" smtClean="0"/>
              <a:t>=1 01111101</a:t>
            </a:r>
            <a:r>
              <a:rPr lang="zh-CN" altLang="en-US" sz="2000" b="0" dirty="0" smtClean="0">
                <a:latin typeface="宋体" charset="-122"/>
              </a:rPr>
              <a:t>,</a:t>
            </a:r>
            <a:r>
              <a:rPr lang="zh-CN" altLang="en-US" sz="2000" b="0" dirty="0" smtClean="0"/>
              <a:t>110…0</a:t>
            </a:r>
            <a:endParaRPr lang="zh-CN" altLang="en-US" sz="2000" b="0" dirty="0" smtClean="0"/>
          </a:p>
          <a:p>
            <a:pPr>
              <a:lnSpc>
                <a:spcPct val="125000"/>
              </a:lnSpc>
              <a:buFont typeface="Wingdings" charset="2"/>
              <a:buNone/>
            </a:pPr>
            <a:r>
              <a:rPr lang="zh-CN" altLang="en-US" sz="2000" b="0" dirty="0" smtClean="0"/>
              <a:t>     </a:t>
            </a:r>
            <a:r>
              <a:rPr lang="zh-CN" altLang="en-US" sz="2000" b="0" dirty="0" smtClean="0">
                <a:solidFill>
                  <a:schemeClr val="accent2"/>
                </a:solidFill>
              </a:rPr>
              <a:t>对阶</a:t>
            </a:r>
            <a:r>
              <a:rPr lang="zh-CN" altLang="en-US" sz="2000" b="0" dirty="0" smtClean="0">
                <a:solidFill>
                  <a:schemeClr val="accent2"/>
                </a:solidFill>
                <a:latin typeface="宋体" charset="-122"/>
              </a:rPr>
              <a:t>:</a:t>
            </a:r>
            <a:r>
              <a:rPr lang="zh-CN" altLang="en-US" sz="2000" b="0" dirty="0" smtClean="0"/>
              <a:t> [</a:t>
            </a:r>
            <a:r>
              <a:rPr lang="en-US" altLang="zh-CN" sz="2000" b="0" dirty="0" smtClean="0">
                <a:latin typeface="宋体" charset="-122"/>
              </a:rPr>
              <a:t>Δ</a:t>
            </a:r>
            <a:r>
              <a:rPr lang="en-US" altLang="en-US" sz="2000" b="0" dirty="0" smtClean="0"/>
              <a:t>E</a:t>
            </a:r>
            <a:r>
              <a:rPr lang="en-US" altLang="zh-CN" sz="2000" b="0" dirty="0" smtClean="0"/>
              <a:t>]</a:t>
            </a:r>
            <a:r>
              <a:rPr lang="zh-CN" altLang="en-US" sz="2000" b="0" baseline="-2000" dirty="0" smtClean="0"/>
              <a:t>补</a:t>
            </a:r>
            <a:r>
              <a:rPr lang="zh-CN" altLang="en-US" sz="2000" b="0" dirty="0" smtClean="0"/>
              <a:t>=0111 1110 + 1000 0011=0000 0001   </a:t>
            </a:r>
            <a:r>
              <a:rPr lang="en-US" altLang="zh-CN" sz="2000" b="0" dirty="0" smtClean="0">
                <a:latin typeface="宋体" charset="-122"/>
              </a:rPr>
              <a:t>Δ</a:t>
            </a:r>
            <a:r>
              <a:rPr lang="en-US" altLang="en-US" sz="2000" b="0" dirty="0" smtClean="0"/>
              <a:t>E=1</a:t>
            </a:r>
            <a:endParaRPr lang="en-US" altLang="zh-CN" sz="2000" b="0" dirty="0" smtClean="0"/>
          </a:p>
          <a:p>
            <a:pPr>
              <a:lnSpc>
                <a:spcPct val="125000"/>
              </a:lnSpc>
              <a:buFont typeface="Wingdings" charset="2"/>
              <a:buNone/>
            </a:pPr>
            <a:r>
              <a:rPr lang="en-US" altLang="zh-CN" sz="2000" b="0" dirty="0" smtClean="0"/>
              <a:t>      </a:t>
            </a:r>
            <a:endParaRPr lang="en-US" altLang="zh-CN" sz="2000" b="0" dirty="0" smtClean="0"/>
          </a:p>
          <a:p>
            <a:pPr>
              <a:lnSpc>
                <a:spcPct val="125000"/>
              </a:lnSpc>
              <a:buFont typeface="Wingdings" charset="2"/>
              <a:buNone/>
            </a:pPr>
            <a:endParaRPr lang="en-US" altLang="zh-CN" sz="2000" b="0" dirty="0"/>
          </a:p>
          <a:p>
            <a:pPr>
              <a:lnSpc>
                <a:spcPct val="125000"/>
              </a:lnSpc>
              <a:buFont typeface="Wingdings" charset="2"/>
              <a:buNone/>
            </a:pPr>
            <a:r>
              <a:rPr lang="zh-CN" altLang="en-US" sz="2000" b="0" dirty="0" smtClean="0"/>
              <a:t>      故</a:t>
            </a:r>
            <a:r>
              <a:rPr lang="zh-CN" altLang="zh-CN" sz="2000" b="0" dirty="0" smtClean="0"/>
              <a:t>对</a:t>
            </a:r>
            <a:r>
              <a:rPr lang="en-US" altLang="zh-CN" sz="2000" b="0" dirty="0" smtClean="0"/>
              <a:t>y</a:t>
            </a:r>
            <a:r>
              <a:rPr lang="zh-CN" altLang="zh-CN" sz="2000" b="0" dirty="0" smtClean="0"/>
              <a:t>进行对阶[</a:t>
            </a:r>
            <a:r>
              <a:rPr lang="en-US" altLang="zh-CN" sz="2000" b="0" dirty="0" smtClean="0"/>
              <a:t>y]</a:t>
            </a:r>
            <a:r>
              <a:rPr lang="zh-CN" altLang="en-US" sz="2000" b="0" baseline="-2000" dirty="0" smtClean="0"/>
              <a:t>浮</a:t>
            </a:r>
            <a:r>
              <a:rPr lang="zh-CN" altLang="en-US" sz="2000" b="0" dirty="0" smtClean="0"/>
              <a:t>=1 0111 1110 </a:t>
            </a:r>
            <a:r>
              <a:rPr lang="zh-CN" altLang="en-US" sz="2000" b="0" dirty="0" smtClean="0">
                <a:solidFill>
                  <a:srgbClr val="CC0000"/>
                </a:solidFill>
              </a:rPr>
              <a:t>1</a:t>
            </a:r>
            <a:r>
              <a:rPr lang="zh-CN" altLang="en-US" sz="2000" b="0" dirty="0" smtClean="0"/>
              <a:t>110…0</a:t>
            </a:r>
            <a:r>
              <a:rPr lang="zh-CN" altLang="en-US" sz="2000" b="0" dirty="0" smtClean="0">
                <a:solidFill>
                  <a:srgbClr val="CC0000"/>
                </a:solidFill>
              </a:rPr>
              <a:t>(高位补隐藏位)</a:t>
            </a:r>
            <a:endParaRPr lang="en-US" altLang="zh-CN" sz="2000" b="0" dirty="0" smtClean="0">
              <a:solidFill>
                <a:srgbClr val="CC0000"/>
              </a:solidFill>
            </a:endParaRPr>
          </a:p>
          <a:p>
            <a:pPr>
              <a:lnSpc>
                <a:spcPct val="125000"/>
              </a:lnSpc>
              <a:buNone/>
            </a:pPr>
            <a:r>
              <a:rPr lang="zh-CN" altLang="en-US" sz="2000" b="0" dirty="0" smtClean="0">
                <a:solidFill>
                  <a:schemeClr val="accent2"/>
                </a:solidFill>
              </a:rPr>
              <a:t>     尾数</a:t>
            </a:r>
            <a:r>
              <a:rPr lang="zh-CN" altLang="en-US" sz="2000" b="0" dirty="0">
                <a:solidFill>
                  <a:schemeClr val="accent2"/>
                </a:solidFill>
              </a:rPr>
              <a:t>相加：</a:t>
            </a:r>
            <a:r>
              <a:rPr lang="zh-CN" altLang="en-US" sz="2000" b="0" dirty="0">
                <a:solidFill>
                  <a:srgbClr val="0000FF"/>
                </a:solidFill>
              </a:rPr>
              <a:t>0</a:t>
            </a:r>
            <a:r>
              <a:rPr lang="zh-CN" altLang="en-US" sz="2000" b="0" dirty="0"/>
              <a:t>1.0000...0+(</a:t>
            </a:r>
            <a:r>
              <a:rPr lang="zh-CN" altLang="en-US" sz="2000" b="0" dirty="0">
                <a:solidFill>
                  <a:srgbClr val="0000FF"/>
                </a:solidFill>
              </a:rPr>
              <a:t>1</a:t>
            </a:r>
            <a:r>
              <a:rPr lang="zh-CN" altLang="en-US" sz="2000" b="0" dirty="0"/>
              <a:t>0.1110...0)=</a:t>
            </a:r>
            <a:r>
              <a:rPr lang="zh-CN" altLang="en-US" sz="2000" b="0" dirty="0">
                <a:solidFill>
                  <a:schemeClr val="accent2"/>
                </a:solidFill>
              </a:rPr>
              <a:t>0</a:t>
            </a:r>
            <a:r>
              <a:rPr lang="zh-CN" altLang="en-US" sz="2000" b="0" dirty="0"/>
              <a:t>0.00100…0 </a:t>
            </a:r>
            <a:endParaRPr lang="en-US" altLang="zh-CN" sz="2000" b="0" dirty="0"/>
          </a:p>
          <a:p>
            <a:pPr>
              <a:lnSpc>
                <a:spcPct val="125000"/>
              </a:lnSpc>
              <a:buNone/>
            </a:pPr>
            <a:r>
              <a:rPr lang="en-US" altLang="zh-CN" sz="2000" b="0" dirty="0">
                <a:solidFill>
                  <a:srgbClr val="CC0000"/>
                </a:solidFill>
              </a:rPr>
              <a:t>           </a:t>
            </a:r>
            <a:r>
              <a:rPr lang="zh-CN" altLang="en-US" sz="2000" b="0" dirty="0">
                <a:solidFill>
                  <a:srgbClr val="CC0000"/>
                </a:solidFill>
              </a:rPr>
              <a:t>(原码加法，最左边一位为符号</a:t>
            </a:r>
            <a:r>
              <a:rPr lang="en-US" altLang="zh-CN" sz="2000" b="0" dirty="0">
                <a:solidFill>
                  <a:srgbClr val="CC0000"/>
                </a:solidFill>
              </a:rPr>
              <a:t>)</a:t>
            </a:r>
            <a:endParaRPr lang="zh-CN" altLang="en-US" sz="2000" b="0" dirty="0" smtClean="0">
              <a:solidFill>
                <a:srgbClr val="CC0000"/>
              </a:solidFill>
            </a:endParaRP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1521001" y="3972689"/>
            <a:ext cx="5279182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8000"/>
                </a:solidFill>
                <a:ea typeface="宋体" charset="-122"/>
              </a:rPr>
              <a:t>[</a:t>
            </a:r>
            <a:r>
              <a:rPr lang="en-US" altLang="zh-CN" dirty="0">
                <a:solidFill>
                  <a:srgbClr val="008000"/>
                </a:solidFill>
                <a:ea typeface="宋体" charset="-122"/>
                <a:sym typeface="Symbol" pitchFamily="18" charset="2"/>
              </a:rPr>
              <a:t></a:t>
            </a:r>
            <a:r>
              <a:rPr lang="en-US" altLang="zh-CN" dirty="0">
                <a:solidFill>
                  <a:srgbClr val="008000"/>
                </a:solidFill>
                <a:ea typeface="宋体" charset="-122"/>
              </a:rPr>
              <a:t>E]</a:t>
            </a:r>
            <a:r>
              <a:rPr lang="zh-CN" altLang="en-US" baseline="-25000" dirty="0">
                <a:solidFill>
                  <a:srgbClr val="008000"/>
                </a:solidFill>
                <a:ea typeface="宋体" charset="-122"/>
              </a:rPr>
              <a:t>补</a:t>
            </a:r>
            <a:r>
              <a:rPr lang="en-US" altLang="zh-CN" dirty="0">
                <a:solidFill>
                  <a:srgbClr val="008000"/>
                </a:solidFill>
                <a:ea typeface="宋体" charset="-122"/>
              </a:rPr>
              <a:t>= 256+Ex–</a:t>
            </a:r>
            <a:r>
              <a:rPr lang="en-US" altLang="zh-CN" dirty="0" err="1">
                <a:solidFill>
                  <a:srgbClr val="008000"/>
                </a:solidFill>
                <a:ea typeface="宋体" charset="-122"/>
              </a:rPr>
              <a:t>Ey</a:t>
            </a:r>
            <a:r>
              <a:rPr lang="en-US" altLang="zh-CN" dirty="0">
                <a:solidFill>
                  <a:srgbClr val="008000"/>
                </a:solidFill>
                <a:ea typeface="宋体" charset="-122"/>
              </a:rPr>
              <a:t>=256+127+Ex-(127+Ey</a:t>
            </a:r>
            <a:r>
              <a:rPr lang="en-US" altLang="zh-CN" dirty="0" smtClean="0">
                <a:solidFill>
                  <a:srgbClr val="008000"/>
                </a:solidFill>
                <a:ea typeface="宋体" charset="-122"/>
              </a:rPr>
              <a:t>)=</a:t>
            </a:r>
            <a:endParaRPr lang="en-US" altLang="zh-CN" dirty="0" smtClean="0">
              <a:solidFill>
                <a:srgbClr val="008000"/>
              </a:solidFill>
              <a:ea typeface="宋体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rgbClr val="008000"/>
                </a:solidFill>
                <a:ea typeface="宋体" charset="-122"/>
              </a:rPr>
              <a:t>256</a:t>
            </a:r>
            <a:r>
              <a:rPr lang="en-US" altLang="zh-CN" dirty="0">
                <a:solidFill>
                  <a:srgbClr val="008000"/>
                </a:solidFill>
                <a:ea typeface="宋体" charset="-122"/>
              </a:rPr>
              <a:t>+[Ex]</a:t>
            </a:r>
            <a:r>
              <a:rPr lang="zh-CN" altLang="en-US" baseline="-25000" dirty="0">
                <a:solidFill>
                  <a:srgbClr val="008000"/>
                </a:solidFill>
                <a:ea typeface="宋体" charset="-122"/>
              </a:rPr>
              <a:t>移</a:t>
            </a:r>
            <a:r>
              <a:rPr lang="zh-CN" altLang="en-US" dirty="0">
                <a:solidFill>
                  <a:srgbClr val="008000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008000"/>
                </a:solidFill>
                <a:ea typeface="宋体" charset="-122"/>
              </a:rPr>
              <a:t>-[</a:t>
            </a:r>
            <a:r>
              <a:rPr lang="en-US" altLang="zh-CN" dirty="0" err="1">
                <a:solidFill>
                  <a:srgbClr val="008000"/>
                </a:solidFill>
                <a:ea typeface="宋体" charset="-122"/>
              </a:rPr>
              <a:t>Ey</a:t>
            </a:r>
            <a:r>
              <a:rPr lang="en-US" altLang="zh-CN" dirty="0">
                <a:solidFill>
                  <a:srgbClr val="008000"/>
                </a:solidFill>
                <a:ea typeface="宋体" charset="-122"/>
              </a:rPr>
              <a:t>]</a:t>
            </a:r>
            <a:r>
              <a:rPr lang="zh-CN" altLang="en-US" baseline="-25000" dirty="0">
                <a:solidFill>
                  <a:srgbClr val="008000"/>
                </a:solidFill>
                <a:ea typeface="宋体" charset="-122"/>
              </a:rPr>
              <a:t>移</a:t>
            </a:r>
            <a:r>
              <a:rPr lang="en-US" altLang="zh-CN" dirty="0">
                <a:solidFill>
                  <a:srgbClr val="008000"/>
                </a:solidFill>
                <a:ea typeface="宋体" charset="-122"/>
              </a:rPr>
              <a:t>=[Ex]</a:t>
            </a:r>
            <a:r>
              <a:rPr lang="zh-CN" altLang="en-US" baseline="-25000" dirty="0">
                <a:solidFill>
                  <a:srgbClr val="008000"/>
                </a:solidFill>
                <a:ea typeface="宋体" charset="-122"/>
              </a:rPr>
              <a:t>移</a:t>
            </a:r>
            <a:r>
              <a:rPr lang="en-US" altLang="zh-CN" dirty="0">
                <a:solidFill>
                  <a:srgbClr val="008000"/>
                </a:solidFill>
                <a:ea typeface="宋体" charset="-122"/>
              </a:rPr>
              <a:t>+[-[</a:t>
            </a:r>
            <a:r>
              <a:rPr lang="en-US" altLang="zh-CN" dirty="0" err="1">
                <a:solidFill>
                  <a:srgbClr val="008000"/>
                </a:solidFill>
                <a:ea typeface="宋体" charset="-122"/>
              </a:rPr>
              <a:t>Ey</a:t>
            </a:r>
            <a:r>
              <a:rPr lang="en-US" altLang="zh-CN" dirty="0">
                <a:solidFill>
                  <a:srgbClr val="008000"/>
                </a:solidFill>
                <a:ea typeface="宋体" charset="-122"/>
              </a:rPr>
              <a:t>]</a:t>
            </a:r>
            <a:r>
              <a:rPr lang="zh-CN" altLang="en-US" baseline="-25000" dirty="0">
                <a:solidFill>
                  <a:srgbClr val="008000"/>
                </a:solidFill>
                <a:ea typeface="宋体" charset="-122"/>
              </a:rPr>
              <a:t>移</a:t>
            </a:r>
            <a:r>
              <a:rPr lang="en-US" altLang="zh-CN" dirty="0">
                <a:solidFill>
                  <a:srgbClr val="008000"/>
                </a:solidFill>
                <a:ea typeface="宋体" charset="-122"/>
              </a:rPr>
              <a:t>]</a:t>
            </a:r>
            <a:r>
              <a:rPr lang="zh-CN" altLang="en-US" baseline="-25000" dirty="0">
                <a:solidFill>
                  <a:srgbClr val="008000"/>
                </a:solidFill>
                <a:ea typeface="宋体" charset="-122"/>
              </a:rPr>
              <a:t>补</a:t>
            </a:r>
            <a:r>
              <a:rPr lang="zh-CN" altLang="en-US" dirty="0">
                <a:solidFill>
                  <a:srgbClr val="008000"/>
                </a:solidFill>
                <a:ea typeface="宋体" charset="-122"/>
              </a:rPr>
              <a:t>   </a:t>
            </a:r>
            <a:r>
              <a:rPr lang="en-US" altLang="zh-CN" dirty="0">
                <a:solidFill>
                  <a:srgbClr val="008000"/>
                </a:solidFill>
                <a:ea typeface="宋体" charset="-122"/>
              </a:rPr>
              <a:t>(mod 256)</a:t>
            </a:r>
            <a:endParaRPr lang="zh-CN" altLang="en-US" dirty="0">
              <a:solidFill>
                <a:srgbClr val="008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39490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浮点数运算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350" y="766206"/>
            <a:ext cx="8516982" cy="7920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3.4.1 </a:t>
            </a:r>
            <a:r>
              <a:rPr lang="zh-CN" altLang="en-US" dirty="0" smtClean="0"/>
              <a:t>浮点数加减运算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5. </a:t>
            </a:r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en-US" sz="2400" dirty="0"/>
              <a:t>x=0.5   y=-0.4375   </a:t>
            </a:r>
            <a:r>
              <a:rPr lang="zh-CN" altLang="en-US" sz="2400" dirty="0"/>
              <a:t>求</a:t>
            </a:r>
            <a:r>
              <a:rPr lang="en-US" altLang="en-US" sz="2400" dirty="0" err="1"/>
              <a:t>x+y</a:t>
            </a:r>
            <a:r>
              <a:rPr lang="en-US" altLang="en-US" sz="2400" dirty="0" smtClean="0"/>
              <a:t>=?</a:t>
            </a:r>
            <a:endParaRPr lang="en-US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36425" y="6353769"/>
            <a:ext cx="3392016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43292" y="6385507"/>
            <a:ext cx="2133600" cy="365125"/>
          </a:xfrm>
        </p:spPr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62546" y="6381328"/>
            <a:ext cx="2133600" cy="365125"/>
          </a:xfrm>
        </p:spPr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549900" y="1994520"/>
            <a:ext cx="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50000"/>
              </a:lnSpc>
            </a:pPr>
            <a:endParaRPr lang="zh-CN" altLang="en-US" sz="20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727575" y="2011784"/>
            <a:ext cx="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50000"/>
              </a:lnSpc>
            </a:pPr>
            <a:endParaRPr lang="zh-CN" altLang="en-US" sz="20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146866" y="1593924"/>
            <a:ext cx="8661400" cy="31896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charset="2"/>
              <a:buChar char="p"/>
              <a:defRPr sz="2200" b="1" kern="1200">
                <a:solidFill>
                  <a:schemeClr val="tx1"/>
                </a:solidFill>
                <a:latin typeface="Comic Sans MS" pitchFamily="2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charset="2"/>
              <a:buChar char="n"/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charset="2"/>
              <a:buChar char="p"/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charset="2"/>
              <a:buChar char="Ø"/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charset="2"/>
              <a:buChar char="Ø"/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Font typeface="Wingdings" charset="2"/>
              <a:buNone/>
            </a:pPr>
            <a:r>
              <a:rPr lang="zh-CN" altLang="en-US" sz="2000" b="0" dirty="0" smtClean="0"/>
              <a:t>解2</a:t>
            </a:r>
            <a:r>
              <a:rPr lang="zh-CN" altLang="en-US" sz="2000" b="0" dirty="0" smtClean="0">
                <a:latin typeface="宋体" charset="-122"/>
              </a:rPr>
              <a:t>:</a:t>
            </a:r>
            <a:r>
              <a:rPr lang="zh-CN" altLang="en-US" sz="2000" b="0" dirty="0" smtClean="0"/>
              <a:t>假定用</a:t>
            </a:r>
            <a:r>
              <a:rPr lang="en-US" altLang="en-US" sz="2000" b="0" dirty="0" smtClean="0"/>
              <a:t>IEEE754</a:t>
            </a:r>
            <a:r>
              <a:rPr lang="zh-CN" altLang="en-US" sz="2000" b="0" dirty="0" smtClean="0"/>
              <a:t>标准单精度格式表示</a:t>
            </a:r>
            <a:endParaRPr lang="zh-CN" altLang="en-US" sz="2000" b="0" dirty="0" smtClean="0"/>
          </a:p>
          <a:p>
            <a:pPr>
              <a:lnSpc>
                <a:spcPct val="125000"/>
              </a:lnSpc>
              <a:buFont typeface="Wingdings" charset="2"/>
              <a:buNone/>
            </a:pPr>
            <a:r>
              <a:rPr lang="zh-CN" altLang="en-US" sz="2000" b="0" dirty="0" smtClean="0">
                <a:solidFill>
                  <a:schemeClr val="accent2"/>
                </a:solidFill>
              </a:rPr>
              <a:t> 左规：</a:t>
            </a:r>
            <a:r>
              <a:rPr lang="en-US" altLang="zh-CN" sz="2000" b="0" dirty="0" smtClean="0">
                <a:solidFill>
                  <a:schemeClr val="accent2"/>
                </a:solidFill>
              </a:rPr>
              <a:t> </a:t>
            </a:r>
            <a:r>
              <a:rPr lang="zh-CN" altLang="en-US" sz="2000" b="0" dirty="0" smtClean="0">
                <a:solidFill>
                  <a:schemeClr val="accent2"/>
                </a:solidFill>
              </a:rPr>
              <a:t>+</a:t>
            </a:r>
            <a:r>
              <a:rPr lang="zh-CN" altLang="en-US" sz="2000" b="0" dirty="0" smtClean="0"/>
              <a:t>(0.00100…0)</a:t>
            </a:r>
            <a:r>
              <a:rPr lang="zh-CN" altLang="zh-CN" sz="2000" b="0" baseline="-2000" dirty="0" smtClean="0"/>
              <a:t>2</a:t>
            </a:r>
            <a:r>
              <a:rPr lang="en-US" altLang="zh-CN" sz="2000" b="0" dirty="0" smtClean="0"/>
              <a:t>x2</a:t>
            </a:r>
            <a:r>
              <a:rPr lang="en-US" altLang="zh-CN" sz="2000" b="0" baseline="38000" dirty="0" smtClean="0"/>
              <a:t>-1</a:t>
            </a:r>
            <a:r>
              <a:rPr lang="en-US" altLang="zh-CN" sz="2000" b="0" dirty="0" smtClean="0"/>
              <a:t>=</a:t>
            </a:r>
            <a:r>
              <a:rPr lang="en-US" altLang="zh-CN" sz="2000" b="0" dirty="0" smtClean="0">
                <a:solidFill>
                  <a:schemeClr val="accent2"/>
                </a:solidFill>
              </a:rPr>
              <a:t>+</a:t>
            </a:r>
            <a:r>
              <a:rPr lang="en-US" altLang="zh-CN" sz="2000" b="0" dirty="0" smtClean="0"/>
              <a:t>(1.00…0)</a:t>
            </a:r>
            <a:r>
              <a:rPr lang="en-US" altLang="zh-CN" sz="2000" b="0" baseline="-2000" dirty="0" smtClean="0"/>
              <a:t>2</a:t>
            </a:r>
            <a:r>
              <a:rPr lang="en-US" altLang="zh-CN" sz="2000" b="0" dirty="0" smtClean="0"/>
              <a:t>x2</a:t>
            </a:r>
            <a:r>
              <a:rPr lang="en-US" altLang="zh-CN" sz="2000" b="0" baseline="38000" dirty="0" smtClean="0"/>
              <a:t>-4   </a:t>
            </a:r>
            <a:endParaRPr lang="en-US" altLang="zh-CN" sz="2000" b="0" baseline="38000" dirty="0" smtClean="0"/>
          </a:p>
          <a:p>
            <a:pPr>
              <a:lnSpc>
                <a:spcPct val="125000"/>
              </a:lnSpc>
              <a:buFont typeface="Wingdings" charset="2"/>
              <a:buNone/>
            </a:pPr>
            <a:r>
              <a:rPr lang="en-US" altLang="zh-CN" sz="2000" b="0" baseline="38000" dirty="0">
                <a:solidFill>
                  <a:srgbClr val="CC0000"/>
                </a:solidFill>
              </a:rPr>
              <a:t> </a:t>
            </a:r>
            <a:r>
              <a:rPr lang="en-US" altLang="zh-CN" sz="2000" b="0" baseline="38000" dirty="0" smtClean="0">
                <a:solidFill>
                  <a:srgbClr val="CC0000"/>
                </a:solidFill>
              </a:rPr>
              <a:t>               </a:t>
            </a:r>
            <a:r>
              <a:rPr lang="zh-CN" altLang="en-US" sz="2000" b="0" dirty="0" smtClean="0">
                <a:solidFill>
                  <a:srgbClr val="CC0000"/>
                </a:solidFill>
              </a:rPr>
              <a:t>(阶码减3，实际上是加了三次</a:t>
            </a:r>
            <a:r>
              <a:rPr lang="en-US" altLang="zh-CN" sz="2000" b="0" dirty="0" smtClean="0">
                <a:solidFill>
                  <a:srgbClr val="CC0000"/>
                </a:solidFill>
              </a:rPr>
              <a:t>11111111)</a:t>
            </a:r>
            <a:endParaRPr lang="en-US" altLang="zh-CN" sz="2000" b="0" dirty="0" smtClean="0">
              <a:solidFill>
                <a:srgbClr val="CC0000"/>
              </a:solidFill>
            </a:endParaRPr>
          </a:p>
          <a:p>
            <a:pPr>
              <a:lnSpc>
                <a:spcPct val="125000"/>
              </a:lnSpc>
              <a:buFont typeface="Wingdings" charset="2"/>
              <a:buNone/>
            </a:pPr>
            <a:r>
              <a:rPr lang="en-US" altLang="zh-CN" sz="2000" b="0" dirty="0" smtClean="0">
                <a:solidFill>
                  <a:srgbClr val="CC0000"/>
                </a:solidFill>
              </a:rPr>
              <a:t> </a:t>
            </a:r>
            <a:endParaRPr lang="en-US" altLang="zh-CN" sz="2000" b="0" dirty="0" smtClean="0">
              <a:solidFill>
                <a:srgbClr val="CC0000"/>
              </a:solidFill>
            </a:endParaRPr>
          </a:p>
          <a:p>
            <a:pPr>
              <a:lnSpc>
                <a:spcPct val="125000"/>
              </a:lnSpc>
              <a:buFont typeface="Wingdings" charset="2"/>
              <a:buNone/>
            </a:pPr>
            <a:endParaRPr lang="en-US" altLang="zh-CN" sz="2000" b="0" dirty="0" smtClean="0">
              <a:solidFill>
                <a:srgbClr val="CC0000"/>
              </a:solidFill>
            </a:endParaRPr>
          </a:p>
          <a:p>
            <a:pPr>
              <a:lnSpc>
                <a:spcPct val="125000"/>
              </a:lnSpc>
              <a:buFont typeface="Wingdings" charset="2"/>
              <a:buNone/>
            </a:pPr>
            <a:r>
              <a:rPr lang="en-US" altLang="zh-CN" sz="2000" b="0" dirty="0" smtClean="0"/>
              <a:t>            [</a:t>
            </a:r>
            <a:r>
              <a:rPr lang="en-US" altLang="zh-CN" sz="2000" b="0" dirty="0" err="1" smtClean="0"/>
              <a:t>x+y</a:t>
            </a:r>
            <a:r>
              <a:rPr lang="en-US" altLang="zh-CN" sz="2000" b="0" dirty="0" smtClean="0"/>
              <a:t>]</a:t>
            </a:r>
            <a:r>
              <a:rPr lang="zh-CN" altLang="en-US" sz="2000" b="0" baseline="-2000" dirty="0" smtClean="0"/>
              <a:t>浮</a:t>
            </a:r>
            <a:r>
              <a:rPr lang="zh-CN" altLang="en-US" sz="2000" b="0" dirty="0" smtClean="0"/>
              <a:t>=0</a:t>
            </a:r>
            <a:r>
              <a:rPr lang="zh-CN" altLang="en-US" sz="2000" b="0" dirty="0" smtClean="0">
                <a:latin typeface="宋体" charset="-122"/>
              </a:rPr>
              <a:t> </a:t>
            </a:r>
            <a:r>
              <a:rPr lang="zh-CN" altLang="en-US" sz="2000" b="0" dirty="0" smtClean="0"/>
              <a:t>0111 1011 00…0     </a:t>
            </a:r>
            <a:endParaRPr lang="zh-CN" altLang="zh-CN" sz="2000" b="0" dirty="0" smtClean="0"/>
          </a:p>
          <a:p>
            <a:pPr>
              <a:lnSpc>
                <a:spcPct val="125000"/>
              </a:lnSpc>
              <a:buFont typeface="Wingdings" charset="2"/>
              <a:buNone/>
            </a:pPr>
            <a:r>
              <a:rPr lang="zh-CN" altLang="en-US" sz="2000" b="0" dirty="0" smtClean="0"/>
              <a:t>            </a:t>
            </a:r>
            <a:r>
              <a:rPr lang="en-US" altLang="en-US" sz="2000" b="0" dirty="0" err="1" smtClean="0"/>
              <a:t>x+y</a:t>
            </a:r>
            <a:r>
              <a:rPr lang="en-US" altLang="en-US" sz="2000" b="0" dirty="0" smtClean="0"/>
              <a:t>=(1.0)</a:t>
            </a:r>
            <a:r>
              <a:rPr lang="en-US" altLang="zh-CN" sz="2000" b="0" baseline="-2000" dirty="0" smtClean="0"/>
              <a:t>2</a:t>
            </a:r>
            <a:r>
              <a:rPr lang="en-US" altLang="zh-CN" sz="2000" b="0" dirty="0" smtClean="0"/>
              <a:t>x2</a:t>
            </a:r>
            <a:r>
              <a:rPr lang="en-US" altLang="zh-CN" sz="2000" b="0" baseline="38000" dirty="0" smtClean="0"/>
              <a:t>-4</a:t>
            </a:r>
            <a:r>
              <a:rPr lang="en-US" altLang="zh-CN" sz="2000" b="0" dirty="0" smtClean="0"/>
              <a:t>=1/16=0.0625</a:t>
            </a:r>
            <a:r>
              <a:rPr lang="en-US" altLang="zh-CN" sz="2000" b="0" baseline="38000" dirty="0" smtClean="0"/>
              <a:t>      </a:t>
            </a:r>
            <a:endParaRPr lang="zh-CN" altLang="en-US" sz="2000" b="0" dirty="0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299373" y="2962974"/>
            <a:ext cx="764319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dirty="0">
                <a:solidFill>
                  <a:srgbClr val="009242"/>
                </a:solidFill>
                <a:ea typeface="宋体" charset="-122"/>
              </a:rPr>
              <a:t>即：</a:t>
            </a:r>
            <a:r>
              <a:rPr lang="en-US" altLang="zh-CN" sz="2000" dirty="0">
                <a:solidFill>
                  <a:srgbClr val="009242"/>
                </a:solidFill>
                <a:ea typeface="宋体" charset="-122"/>
              </a:rPr>
              <a:t>0111 1110</a:t>
            </a:r>
            <a:r>
              <a:rPr lang="zh-CN" altLang="en-US" sz="2000" dirty="0">
                <a:solidFill>
                  <a:srgbClr val="009242"/>
                </a:solidFill>
                <a:ea typeface="宋体" charset="-122"/>
              </a:rPr>
              <a:t>（</a:t>
            </a:r>
            <a:r>
              <a:rPr lang="en-US" altLang="zh-CN" sz="2000" dirty="0">
                <a:solidFill>
                  <a:srgbClr val="009242"/>
                </a:solidFill>
                <a:ea typeface="宋体" charset="-122"/>
              </a:rPr>
              <a:t>-1</a:t>
            </a:r>
            <a:r>
              <a:rPr lang="zh-CN" altLang="en-US" sz="2000" dirty="0">
                <a:solidFill>
                  <a:srgbClr val="009242"/>
                </a:solidFill>
                <a:ea typeface="宋体" charset="-122"/>
              </a:rPr>
              <a:t>）加</a:t>
            </a:r>
            <a:r>
              <a:rPr lang="en-US" altLang="zh-CN" sz="2000" dirty="0">
                <a:solidFill>
                  <a:srgbClr val="009242"/>
                </a:solidFill>
                <a:ea typeface="宋体" charset="-122"/>
              </a:rPr>
              <a:t>3</a:t>
            </a:r>
            <a:r>
              <a:rPr lang="zh-CN" altLang="en-US" sz="2000" dirty="0">
                <a:solidFill>
                  <a:srgbClr val="009242"/>
                </a:solidFill>
                <a:ea typeface="宋体" charset="-122"/>
              </a:rPr>
              <a:t>次</a:t>
            </a:r>
            <a:r>
              <a:rPr lang="en-US" altLang="zh-CN" sz="2000" dirty="0">
                <a:solidFill>
                  <a:srgbClr val="009242"/>
                </a:solidFill>
                <a:ea typeface="宋体" charset="-122"/>
              </a:rPr>
              <a:t>[-1]</a:t>
            </a:r>
            <a:r>
              <a:rPr lang="zh-CN" altLang="en-US" sz="2000" baseline="-25000" dirty="0">
                <a:solidFill>
                  <a:srgbClr val="009242"/>
                </a:solidFill>
                <a:ea typeface="宋体" charset="-122"/>
              </a:rPr>
              <a:t>补</a:t>
            </a:r>
            <a:endParaRPr lang="zh-CN" altLang="en-US" sz="2000" baseline="-25000" dirty="0">
              <a:solidFill>
                <a:srgbClr val="009242"/>
              </a:solidFill>
              <a:ea typeface="宋体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009242"/>
                </a:solidFill>
                <a:ea typeface="宋体" charset="-122"/>
              </a:rPr>
              <a:t>((</a:t>
            </a:r>
            <a:r>
              <a:rPr lang="en-US" altLang="zh-CN" sz="2000" dirty="0" smtClean="0">
                <a:solidFill>
                  <a:srgbClr val="009242"/>
                </a:solidFill>
                <a:ea typeface="宋体" charset="-122"/>
              </a:rPr>
              <a:t>01111110+11111111</a:t>
            </a:r>
            <a:r>
              <a:rPr lang="en-US" altLang="zh-CN" sz="2000" dirty="0">
                <a:solidFill>
                  <a:srgbClr val="009242"/>
                </a:solidFill>
                <a:ea typeface="宋体" charset="-122"/>
              </a:rPr>
              <a:t>)+11111111)+11111111</a:t>
            </a:r>
            <a:r>
              <a:rPr lang="en-US" altLang="zh-CN" sz="2000" dirty="0" smtClean="0">
                <a:solidFill>
                  <a:srgbClr val="009242"/>
                </a:solidFill>
                <a:ea typeface="宋体" charset="-122"/>
              </a:rPr>
              <a:t>)=</a:t>
            </a:r>
            <a:r>
              <a:rPr lang="en-US" altLang="zh-CN" sz="2000" dirty="0">
                <a:solidFill>
                  <a:srgbClr val="009242"/>
                </a:solidFill>
                <a:ea typeface="宋体" charset="-122"/>
              </a:rPr>
              <a:t>0111 1011 (-4)</a:t>
            </a:r>
            <a:endParaRPr lang="en-US" altLang="zh-CN" sz="2000" dirty="0">
              <a:solidFill>
                <a:srgbClr val="009242"/>
              </a:solidFill>
              <a:ea typeface="宋体" charset="-122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95536" y="4775869"/>
            <a:ext cx="59245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问题：为何加减运算右规时最多只需一次？</a:t>
            </a:r>
            <a:endParaRPr lang="zh-CN" altLang="en-US" sz="2000" b="1" dirty="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457200" y="5243263"/>
            <a:ext cx="8229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因为即使是两个最大的尾数相加，得到的和的尾数也不会达到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，故尾数的整数部分最多有两位，保留一个隐含的“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1”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后，最多只有一位被右移到小数部分。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978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浮点数运算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506" y="692696"/>
            <a:ext cx="8516982" cy="7920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3.4.1 </a:t>
            </a:r>
            <a:r>
              <a:rPr lang="zh-CN" altLang="en-US" dirty="0" smtClean="0"/>
              <a:t>浮点数加减运算</a:t>
            </a:r>
            <a:endParaRPr lang="en-US" altLang="zh-CN" dirty="0" smtClean="0"/>
          </a:p>
          <a:p>
            <a:pPr marL="0" indent="0">
              <a:buNone/>
            </a:pPr>
            <a:endParaRPr lang="en-US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36425" y="6353769"/>
            <a:ext cx="3392016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43292" y="6385507"/>
            <a:ext cx="2133600" cy="365125"/>
          </a:xfrm>
        </p:spPr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62546" y="6381328"/>
            <a:ext cx="2133600" cy="365125"/>
          </a:xfrm>
        </p:spPr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 dirty="0"/>
          </a:p>
        </p:txBody>
      </p:sp>
      <p:grpSp>
        <p:nvGrpSpPr>
          <p:cNvPr id="55" name="Group 42"/>
          <p:cNvGrpSpPr/>
          <p:nvPr/>
        </p:nvGrpSpPr>
        <p:grpSpPr bwMode="auto">
          <a:xfrm>
            <a:off x="255588" y="95250"/>
            <a:ext cx="8580437" cy="6588125"/>
            <a:chOff x="365" y="0"/>
            <a:chExt cx="5123" cy="4150"/>
          </a:xfrm>
        </p:grpSpPr>
        <p:pic>
          <p:nvPicPr>
            <p:cNvPr id="56" name="Picture 8" descr="浮点加减ALU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" y="0"/>
              <a:ext cx="5101" cy="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Text Box 9"/>
            <p:cNvSpPr txBox="1">
              <a:spLocks noChangeArrowheads="1"/>
            </p:cNvSpPr>
            <p:nvPr/>
          </p:nvSpPr>
          <p:spPr bwMode="auto">
            <a:xfrm>
              <a:off x="507" y="75"/>
              <a:ext cx="255" cy="1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  </a:t>
              </a:r>
              <a:r>
                <a:rPr kumimoji="0" lang="en-US" altLang="zh-CN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S</a:t>
              </a:r>
              <a:r>
                <a:rPr kumimoji="0" lang="en-US" altLang="zh-CN" sz="16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x</a:t>
              </a:r>
              <a:endParaRPr kumimoji="0" lang="en-US" altLang="zh-CN" sz="16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58" name="Text Box 10"/>
            <p:cNvSpPr txBox="1">
              <a:spLocks noChangeArrowheads="1"/>
            </p:cNvSpPr>
            <p:nvPr/>
          </p:nvSpPr>
          <p:spPr bwMode="auto">
            <a:xfrm>
              <a:off x="2517" y="1768"/>
              <a:ext cx="576" cy="1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  右    移</a:t>
              </a:r>
              <a:endParaRPr kumimoji="0" lang="zh-CN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59" name="Text Box 11"/>
            <p:cNvSpPr txBox="1">
              <a:spLocks noChangeArrowheads="1"/>
            </p:cNvSpPr>
            <p:nvPr/>
          </p:nvSpPr>
          <p:spPr bwMode="auto">
            <a:xfrm>
              <a:off x="848" y="70"/>
              <a:ext cx="501" cy="1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       </a:t>
              </a:r>
              <a:r>
                <a:rPr kumimoji="0" lang="en-US" altLang="zh-CN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E</a:t>
              </a:r>
              <a:r>
                <a:rPr kumimoji="0" lang="en-US" altLang="zh-CN" sz="16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x</a:t>
              </a:r>
              <a:endParaRPr kumimoji="0" lang="en-US" altLang="zh-CN" sz="16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60" name="Text Box 12"/>
            <p:cNvSpPr txBox="1">
              <a:spLocks noChangeArrowheads="1"/>
            </p:cNvSpPr>
            <p:nvPr/>
          </p:nvSpPr>
          <p:spPr bwMode="auto">
            <a:xfrm>
              <a:off x="1536" y="84"/>
              <a:ext cx="815" cy="1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           </a:t>
              </a:r>
              <a:r>
                <a:rPr kumimoji="0" lang="en-US" altLang="zh-CN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M</a:t>
              </a:r>
              <a:r>
                <a:rPr kumimoji="0" lang="en-US" altLang="zh-CN" sz="16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x</a:t>
              </a:r>
              <a:endParaRPr kumimoji="0" lang="en-US" altLang="zh-CN" sz="16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61" name="Text Box 13"/>
            <p:cNvSpPr txBox="1">
              <a:spLocks noChangeArrowheads="1"/>
            </p:cNvSpPr>
            <p:nvPr/>
          </p:nvSpPr>
          <p:spPr bwMode="auto">
            <a:xfrm>
              <a:off x="2901" y="91"/>
              <a:ext cx="255" cy="1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  </a:t>
              </a:r>
              <a:r>
                <a:rPr kumimoji="0" lang="en-US" altLang="zh-CN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S</a:t>
              </a:r>
              <a:r>
                <a:rPr kumimoji="0" lang="en-US" altLang="zh-CN" sz="16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y</a:t>
              </a:r>
              <a:endParaRPr kumimoji="0" lang="en-US" altLang="zh-CN" sz="16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62" name="Text Box 14"/>
            <p:cNvSpPr txBox="1">
              <a:spLocks noChangeArrowheads="1"/>
            </p:cNvSpPr>
            <p:nvPr/>
          </p:nvSpPr>
          <p:spPr bwMode="auto">
            <a:xfrm>
              <a:off x="3221" y="86"/>
              <a:ext cx="501" cy="1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       </a:t>
              </a:r>
              <a:r>
                <a:rPr kumimoji="0" lang="en-US" altLang="zh-CN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E</a:t>
              </a:r>
              <a:r>
                <a:rPr kumimoji="0" lang="en-US" altLang="zh-CN" sz="16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y</a:t>
              </a:r>
              <a:endParaRPr kumimoji="0" lang="en-US" altLang="zh-CN" sz="16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63" name="Text Box 15"/>
            <p:cNvSpPr txBox="1">
              <a:spLocks noChangeArrowheads="1"/>
            </p:cNvSpPr>
            <p:nvPr/>
          </p:nvSpPr>
          <p:spPr bwMode="auto">
            <a:xfrm>
              <a:off x="4081" y="109"/>
              <a:ext cx="815" cy="10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ct val="10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           </a:t>
              </a:r>
              <a:r>
                <a:rPr kumimoji="0" lang="en-US" altLang="zh-CN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M</a:t>
              </a:r>
              <a:r>
                <a:rPr kumimoji="0" lang="en-US" altLang="zh-CN" sz="16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y</a:t>
              </a:r>
              <a:endParaRPr kumimoji="0" lang="en-US" altLang="zh-CN" sz="16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64" name="Text Box 16"/>
            <p:cNvSpPr txBox="1">
              <a:spLocks noChangeArrowheads="1"/>
            </p:cNvSpPr>
            <p:nvPr/>
          </p:nvSpPr>
          <p:spPr bwMode="auto">
            <a:xfrm>
              <a:off x="1132" y="694"/>
              <a:ext cx="547" cy="1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   小</a:t>
              </a:r>
              <a:r>
                <a:rPr kumimoji="0" lang="en-US" altLang="zh-CN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ALU</a:t>
              </a:r>
              <a:endPara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65" name="Text Box 17"/>
            <p:cNvSpPr txBox="1">
              <a:spLocks noChangeArrowheads="1"/>
            </p:cNvSpPr>
            <p:nvPr/>
          </p:nvSpPr>
          <p:spPr bwMode="auto">
            <a:xfrm>
              <a:off x="2876" y="2325"/>
              <a:ext cx="547" cy="1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   大</a:t>
              </a:r>
              <a:r>
                <a:rPr kumimoji="0" lang="en-US" altLang="zh-CN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ALU</a:t>
              </a:r>
              <a:endPara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66" name="Rectangle 18"/>
            <p:cNvSpPr>
              <a:spLocks noChangeArrowheads="1"/>
            </p:cNvSpPr>
            <p:nvPr/>
          </p:nvSpPr>
          <p:spPr bwMode="auto">
            <a:xfrm>
              <a:off x="4679" y="663"/>
              <a:ext cx="632" cy="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阶码相减</a:t>
              </a: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67" name="Text Box 19"/>
            <p:cNvSpPr txBox="1">
              <a:spLocks noChangeArrowheads="1"/>
            </p:cNvSpPr>
            <p:nvPr/>
          </p:nvSpPr>
          <p:spPr bwMode="auto">
            <a:xfrm>
              <a:off x="2765" y="3018"/>
              <a:ext cx="771" cy="1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  左移 或 右移</a:t>
              </a:r>
              <a:endParaRPr kumimoji="0" lang="zh-CN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68" name="Text Box 20"/>
            <p:cNvSpPr txBox="1">
              <a:spLocks noChangeArrowheads="1"/>
            </p:cNvSpPr>
            <p:nvPr/>
          </p:nvSpPr>
          <p:spPr bwMode="auto">
            <a:xfrm>
              <a:off x="2244" y="3497"/>
              <a:ext cx="921" cy="1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       舍          入</a:t>
              </a:r>
              <a:endParaRPr kumimoji="0" lang="zh-CN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69" name="Text Box 21"/>
            <p:cNvSpPr txBox="1">
              <a:spLocks noChangeArrowheads="1"/>
            </p:cNvSpPr>
            <p:nvPr/>
          </p:nvSpPr>
          <p:spPr bwMode="auto">
            <a:xfrm>
              <a:off x="1173" y="1142"/>
              <a:ext cx="509" cy="1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  阶    差</a:t>
              </a:r>
              <a:endParaRPr kumimoji="0" lang="zh-CN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70" name="Text Box 22"/>
            <p:cNvSpPr txBox="1">
              <a:spLocks noChangeArrowheads="1"/>
            </p:cNvSpPr>
            <p:nvPr/>
          </p:nvSpPr>
          <p:spPr bwMode="auto">
            <a:xfrm>
              <a:off x="1136" y="1756"/>
              <a:ext cx="598" cy="1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  控制逻辑</a:t>
              </a:r>
              <a:endParaRPr kumimoji="0" lang="zh-CN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71" name="Text Box 23"/>
            <p:cNvSpPr txBox="1">
              <a:spLocks noChangeArrowheads="1"/>
            </p:cNvSpPr>
            <p:nvPr/>
          </p:nvSpPr>
          <p:spPr bwMode="auto">
            <a:xfrm>
              <a:off x="1660" y="3891"/>
              <a:ext cx="255" cy="1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  </a:t>
              </a:r>
              <a:r>
                <a:rPr kumimoji="0" lang="en-US" altLang="zh-CN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S</a:t>
              </a:r>
              <a:r>
                <a:rPr kumimoji="0" lang="en-US" altLang="zh-CN" sz="16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b</a:t>
              </a:r>
              <a:endParaRPr kumimoji="0" lang="en-US" altLang="zh-CN" sz="16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72" name="Text Box 24"/>
            <p:cNvSpPr txBox="1">
              <a:spLocks noChangeArrowheads="1"/>
            </p:cNvSpPr>
            <p:nvPr/>
          </p:nvSpPr>
          <p:spPr bwMode="auto">
            <a:xfrm>
              <a:off x="2001" y="3886"/>
              <a:ext cx="501" cy="1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       </a:t>
              </a:r>
              <a:r>
                <a:rPr kumimoji="0" lang="en-US" altLang="zh-CN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E</a:t>
              </a:r>
              <a:r>
                <a:rPr kumimoji="0" lang="en-US" altLang="zh-CN" sz="16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b</a:t>
              </a:r>
              <a:endParaRPr kumimoji="0" lang="en-US" altLang="zh-CN" sz="16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73" name="Text Box 25"/>
            <p:cNvSpPr txBox="1">
              <a:spLocks noChangeArrowheads="1"/>
            </p:cNvSpPr>
            <p:nvPr/>
          </p:nvSpPr>
          <p:spPr bwMode="auto">
            <a:xfrm>
              <a:off x="2689" y="3900"/>
              <a:ext cx="815" cy="1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           </a:t>
              </a:r>
              <a:r>
                <a:rPr kumimoji="0" lang="en-US" altLang="zh-CN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M</a:t>
              </a:r>
              <a:r>
                <a:rPr kumimoji="0" lang="en-US" altLang="zh-CN" sz="16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b</a:t>
              </a:r>
              <a:endParaRPr kumimoji="0" lang="en-US" altLang="zh-CN" sz="16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74" name="Rectangle 26"/>
            <p:cNvSpPr>
              <a:spLocks noChangeArrowheads="1"/>
            </p:cNvSpPr>
            <p:nvPr/>
          </p:nvSpPr>
          <p:spPr bwMode="auto">
            <a:xfrm>
              <a:off x="4678" y="1601"/>
              <a:ext cx="810" cy="3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阶小的数的尾数右移</a:t>
              </a: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75" name="Rectangle 27"/>
            <p:cNvSpPr>
              <a:spLocks noChangeArrowheads="1"/>
            </p:cNvSpPr>
            <p:nvPr/>
          </p:nvSpPr>
          <p:spPr bwMode="auto">
            <a:xfrm>
              <a:off x="4687" y="2228"/>
              <a:ext cx="633" cy="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尾数加</a:t>
              </a:r>
              <a:r>
                <a:rPr kumimoji="0" lang="en-US" altLang="zh-CN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/</a:t>
              </a:r>
              <a:r>
                <a:rPr kumimoji="0" lang="zh-CN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减</a:t>
              </a: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76" name="Rectangle 28"/>
            <p:cNvSpPr>
              <a:spLocks noChangeArrowheads="1"/>
            </p:cNvSpPr>
            <p:nvPr/>
          </p:nvSpPr>
          <p:spPr bwMode="auto">
            <a:xfrm>
              <a:off x="4695" y="2954"/>
              <a:ext cx="678" cy="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规格化</a:t>
              </a: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77" name="Rectangle 29"/>
            <p:cNvSpPr>
              <a:spLocks noChangeArrowheads="1"/>
            </p:cNvSpPr>
            <p:nvPr/>
          </p:nvSpPr>
          <p:spPr bwMode="auto">
            <a:xfrm>
              <a:off x="4690" y="3420"/>
              <a:ext cx="523" cy="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舍入</a:t>
              </a: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78" name="Text Box 30"/>
            <p:cNvSpPr txBox="1">
              <a:spLocks noChangeArrowheads="1"/>
            </p:cNvSpPr>
            <p:nvPr/>
          </p:nvSpPr>
          <p:spPr bwMode="auto">
            <a:xfrm>
              <a:off x="1681" y="2980"/>
              <a:ext cx="621" cy="1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  阶码增</a:t>
              </a:r>
              <a:r>
                <a:rPr kumimoji="0" lang="en-US" altLang="zh-CN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/</a:t>
              </a:r>
              <a:r>
                <a:rPr kumimoji="0" lang="zh-CN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减</a:t>
              </a:r>
              <a:endParaRPr kumimoji="0" lang="zh-CN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79" name="Text Box 31"/>
            <p:cNvSpPr txBox="1">
              <a:spLocks noChangeArrowheads="1"/>
            </p:cNvSpPr>
            <p:nvPr/>
          </p:nvSpPr>
          <p:spPr bwMode="auto">
            <a:xfrm>
              <a:off x="2211" y="1300"/>
              <a:ext cx="194" cy="1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②</a:t>
              </a:r>
              <a:endParaRPr kumimoji="0" lang="zh-CN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80" name="Rectangle 32"/>
            <p:cNvSpPr>
              <a:spLocks noChangeArrowheads="1"/>
            </p:cNvSpPr>
            <p:nvPr/>
          </p:nvSpPr>
          <p:spPr bwMode="auto">
            <a:xfrm>
              <a:off x="1059" y="1412"/>
              <a:ext cx="2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①</a:t>
              </a:r>
              <a:endParaRPr kumimoji="0" lang="zh-CN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81" name="Text Box 33"/>
            <p:cNvSpPr txBox="1">
              <a:spLocks noChangeArrowheads="1"/>
            </p:cNvSpPr>
            <p:nvPr/>
          </p:nvSpPr>
          <p:spPr bwMode="auto">
            <a:xfrm>
              <a:off x="3115" y="1307"/>
              <a:ext cx="165" cy="1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③</a:t>
              </a:r>
              <a:endParaRPr kumimoji="0" lang="zh-CN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82" name="Text Box 34"/>
            <p:cNvSpPr txBox="1">
              <a:spLocks noChangeArrowheads="1"/>
            </p:cNvSpPr>
            <p:nvPr/>
          </p:nvSpPr>
          <p:spPr bwMode="auto">
            <a:xfrm>
              <a:off x="1928" y="1691"/>
              <a:ext cx="194" cy="1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④</a:t>
              </a:r>
              <a:endParaRPr kumimoji="0" lang="zh-CN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83" name="Text Box 35"/>
            <p:cNvSpPr txBox="1">
              <a:spLocks noChangeArrowheads="1"/>
            </p:cNvSpPr>
            <p:nvPr/>
          </p:nvSpPr>
          <p:spPr bwMode="auto">
            <a:xfrm>
              <a:off x="2403" y="2886"/>
              <a:ext cx="119" cy="1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⑦</a:t>
              </a:r>
              <a:endParaRPr kumimoji="0" lang="zh-CN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84" name="Text Box 36"/>
            <p:cNvSpPr txBox="1">
              <a:spLocks noChangeArrowheads="1"/>
            </p:cNvSpPr>
            <p:nvPr/>
          </p:nvSpPr>
          <p:spPr bwMode="auto">
            <a:xfrm>
              <a:off x="1591" y="2801"/>
              <a:ext cx="104" cy="1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⑥</a:t>
              </a:r>
              <a:endParaRPr kumimoji="0" lang="zh-CN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85" name="Text Box 37"/>
            <p:cNvSpPr txBox="1">
              <a:spLocks noChangeArrowheads="1"/>
            </p:cNvSpPr>
            <p:nvPr/>
          </p:nvSpPr>
          <p:spPr bwMode="auto">
            <a:xfrm>
              <a:off x="1431" y="3092"/>
              <a:ext cx="120" cy="1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⑧</a:t>
              </a:r>
              <a:endParaRPr kumimoji="0" lang="zh-CN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86" name="Text Box 38"/>
            <p:cNvSpPr txBox="1">
              <a:spLocks noChangeArrowheads="1"/>
            </p:cNvSpPr>
            <p:nvPr/>
          </p:nvSpPr>
          <p:spPr bwMode="auto">
            <a:xfrm>
              <a:off x="1856" y="3397"/>
              <a:ext cx="142" cy="1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⑨</a:t>
              </a:r>
              <a:endParaRPr kumimoji="0" lang="zh-CN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87" name="Text Box 39"/>
            <p:cNvSpPr txBox="1">
              <a:spLocks noChangeArrowheads="1"/>
            </p:cNvSpPr>
            <p:nvPr/>
          </p:nvSpPr>
          <p:spPr bwMode="auto">
            <a:xfrm>
              <a:off x="2781" y="2638"/>
              <a:ext cx="111" cy="1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⑤</a:t>
              </a:r>
              <a:endParaRPr kumimoji="0" lang="zh-CN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88" name="Line 40"/>
            <p:cNvSpPr>
              <a:spLocks noChangeShapeType="1"/>
            </p:cNvSpPr>
            <p:nvPr/>
          </p:nvSpPr>
          <p:spPr bwMode="auto">
            <a:xfrm flipV="1">
              <a:off x="3157" y="3253"/>
              <a:ext cx="7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9" name="Oval 41"/>
            <p:cNvSpPr>
              <a:spLocks noChangeArrowheads="1"/>
            </p:cNvSpPr>
            <p:nvPr/>
          </p:nvSpPr>
          <p:spPr bwMode="auto">
            <a:xfrm>
              <a:off x="3921" y="3233"/>
              <a:ext cx="55" cy="4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54" name="Text Box 5"/>
          <p:cNvSpPr txBox="1">
            <a:spLocks noChangeArrowheads="1"/>
          </p:cNvSpPr>
          <p:nvPr/>
        </p:nvSpPr>
        <p:spPr bwMode="auto">
          <a:xfrm>
            <a:off x="6181762" y="6153243"/>
            <a:ext cx="27355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可用流水线方式实现！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44624"/>
            <a:ext cx="8229600" cy="774720"/>
          </a:xfrm>
        </p:spPr>
        <p:txBody>
          <a:bodyPr>
            <a:normAutofit/>
          </a:bodyPr>
          <a:lstStyle/>
          <a:p>
            <a:r>
              <a:rPr lang="en-US" altLang="zh-CN" sz="3400" dirty="0"/>
              <a:t>3.1 </a:t>
            </a:r>
            <a:r>
              <a:rPr lang="zh-CN" altLang="en-US" sz="3400" dirty="0"/>
              <a:t>高级语言和机器指令中的运算</a:t>
            </a:r>
            <a:endParaRPr lang="zh-CN" altLang="en-US" sz="3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64704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3.1.1 </a:t>
            </a:r>
            <a:r>
              <a:rPr lang="en-US" altLang="zh-CN" dirty="0"/>
              <a:t>C</a:t>
            </a:r>
            <a:r>
              <a:rPr lang="zh-CN" altLang="en-US" dirty="0"/>
              <a:t>语言程序中涉及的运算</a:t>
            </a:r>
            <a:endParaRPr lang="zh-CN" altLang="en-US" dirty="0"/>
          </a:p>
          <a:p>
            <a:pPr>
              <a:spcBef>
                <a:spcPts val="0"/>
              </a:spcBef>
            </a:pPr>
            <a:r>
              <a:rPr lang="zh-CN" altLang="en-US" sz="2000" dirty="0">
                <a:latin typeface="Times New Roman" pitchFamily="18" charset="0"/>
              </a:rPr>
              <a:t>算术运算（最基本的运算）</a:t>
            </a:r>
            <a:endParaRPr lang="zh-CN" altLang="en-US" sz="2000" dirty="0">
              <a:latin typeface="Times New Roman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dirty="0">
                <a:latin typeface="Times New Roman" pitchFamily="18" charset="0"/>
              </a:rPr>
              <a:t>无符号数、带符号整数、浮点数的运算</a:t>
            </a:r>
            <a:endParaRPr lang="zh-CN" altLang="en-US" dirty="0">
              <a:latin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dirty="0">
                <a:latin typeface="Times New Roman" pitchFamily="18" charset="0"/>
              </a:rPr>
              <a:t>按位运算</a:t>
            </a:r>
            <a:endParaRPr lang="zh-CN" altLang="en-US" sz="2000" dirty="0">
              <a:latin typeface="Times New Roman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dirty="0">
                <a:latin typeface="Times New Roman" pitchFamily="18" charset="0"/>
              </a:rPr>
              <a:t>用途</a:t>
            </a:r>
            <a:endParaRPr lang="zh-CN" altLang="en-US" dirty="0">
              <a:latin typeface="Times New Roman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dirty="0">
                <a:latin typeface="Times New Roman" pitchFamily="18" charset="0"/>
              </a:rPr>
              <a:t>对一个</a:t>
            </a:r>
            <a:r>
              <a:rPr lang="zh-CN" altLang="en-US" u="sng" dirty="0">
                <a:latin typeface="Times New Roman" pitchFamily="18" charset="0"/>
              </a:rPr>
              <a:t>位串</a:t>
            </a:r>
            <a:r>
              <a:rPr lang="zh-CN" altLang="en-US" dirty="0">
                <a:latin typeface="Times New Roman" pitchFamily="18" charset="0"/>
              </a:rPr>
              <a:t>实现“掩码”（</a:t>
            </a:r>
            <a:r>
              <a:rPr lang="en-US" altLang="zh-CN" dirty="0" smtClean="0">
                <a:latin typeface="Times New Roman" pitchFamily="18" charset="0"/>
              </a:rPr>
              <a:t>mask</a:t>
            </a:r>
            <a:r>
              <a:rPr lang="zh-CN" altLang="en-US" dirty="0">
                <a:latin typeface="Times New Roman" pitchFamily="18" charset="0"/>
              </a:rPr>
              <a:t>）操作或相应的其他处理</a:t>
            </a:r>
            <a:endParaRPr lang="zh-CN" altLang="en-US" dirty="0">
              <a:latin typeface="Times New Roman" pitchFamily="18" charset="0"/>
            </a:endParaRPr>
          </a:p>
          <a:p>
            <a:pPr lvl="2">
              <a:spcBef>
                <a:spcPts val="0"/>
              </a:spcBef>
              <a:buFontTx/>
              <a:buNone/>
            </a:pPr>
            <a:r>
              <a:rPr lang="zh-CN" altLang="en-US" dirty="0">
                <a:latin typeface="Times New Roman" pitchFamily="18" charset="0"/>
              </a:rPr>
              <a:t>（主要用于对</a:t>
            </a:r>
            <a:r>
              <a:rPr lang="zh-CN" altLang="en-US" u="sng" dirty="0">
                <a:latin typeface="Times New Roman" pitchFamily="18" charset="0"/>
              </a:rPr>
              <a:t>多媒体数据</a:t>
            </a:r>
            <a:r>
              <a:rPr lang="zh-CN" altLang="en-US" dirty="0">
                <a:latin typeface="Times New Roman" pitchFamily="18" charset="0"/>
              </a:rPr>
              <a:t>或</a:t>
            </a:r>
            <a:r>
              <a:rPr lang="zh-CN" altLang="en-US" u="sng" dirty="0">
                <a:latin typeface="Times New Roman" pitchFamily="18" charset="0"/>
              </a:rPr>
              <a:t>控制信息</a:t>
            </a:r>
            <a:r>
              <a:rPr lang="zh-CN" altLang="en-US" dirty="0">
                <a:latin typeface="Times New Roman" pitchFamily="18" charset="0"/>
              </a:rPr>
              <a:t>进行处理）</a:t>
            </a:r>
            <a:endParaRPr lang="zh-CN" altLang="en-US" dirty="0">
              <a:latin typeface="Times New Roman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dirty="0">
                <a:latin typeface="Times New Roman" pitchFamily="18" charset="0"/>
              </a:rPr>
              <a:t>操作</a:t>
            </a:r>
            <a:endParaRPr lang="zh-CN" altLang="en-US" dirty="0">
              <a:latin typeface="Times New Roman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dirty="0">
                <a:latin typeface="Times New Roman" pitchFamily="18" charset="0"/>
              </a:rPr>
              <a:t>按位或：“</a:t>
            </a:r>
            <a:r>
              <a:rPr lang="en-US" altLang="zh-CN" dirty="0">
                <a:latin typeface="Times New Roman" pitchFamily="18" charset="0"/>
              </a:rPr>
              <a:t>|” </a:t>
            </a:r>
            <a:endParaRPr lang="en-US" altLang="zh-CN" dirty="0">
              <a:latin typeface="Times New Roman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dirty="0">
                <a:latin typeface="Times New Roman" pitchFamily="18" charset="0"/>
              </a:rPr>
              <a:t>按位与：</a:t>
            </a:r>
            <a:r>
              <a:rPr lang="zh-CN" altLang="en-US" dirty="0" smtClean="0">
                <a:latin typeface="Times New Roman" pitchFamily="18" charset="0"/>
              </a:rPr>
              <a:t>“</a:t>
            </a:r>
            <a:r>
              <a:rPr lang="en-US" altLang="zh-CN" dirty="0" smtClean="0">
                <a:latin typeface="Times New Roman" pitchFamily="18" charset="0"/>
              </a:rPr>
              <a:t>&amp;”</a:t>
            </a:r>
            <a:endParaRPr lang="zh-CN" altLang="en-US" dirty="0">
              <a:latin typeface="Times New Roman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dirty="0">
                <a:latin typeface="Times New Roman" pitchFamily="18" charset="0"/>
              </a:rPr>
              <a:t>按位取反：“</a:t>
            </a:r>
            <a:r>
              <a:rPr lang="en-US" altLang="zh-CN" dirty="0">
                <a:latin typeface="Times New Roman" pitchFamily="18" charset="0"/>
              </a:rPr>
              <a:t>~”</a:t>
            </a:r>
            <a:endParaRPr lang="en-US" altLang="zh-CN" dirty="0">
              <a:latin typeface="Times New Roman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dirty="0">
                <a:latin typeface="Times New Roman" pitchFamily="18" charset="0"/>
              </a:rPr>
              <a:t>按位异或：“</a:t>
            </a:r>
            <a:r>
              <a:rPr lang="en-US" altLang="zh-CN" dirty="0" smtClean="0">
                <a:latin typeface="Times New Roman" pitchFamily="18" charset="0"/>
              </a:rPr>
              <a:t>^”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浮点数运算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64704"/>
            <a:ext cx="8516982" cy="7920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3.4.1 </a:t>
            </a:r>
            <a:r>
              <a:rPr lang="zh-CN" altLang="en-US" dirty="0" smtClean="0"/>
              <a:t>浮点数加减运算</a:t>
            </a:r>
            <a:endParaRPr lang="en-US" altLang="zh-CN" dirty="0" smtClean="0"/>
          </a:p>
          <a:p>
            <a:pPr marL="0" indent="0">
              <a:buNone/>
            </a:pPr>
            <a:endParaRPr lang="en-US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36425" y="6353769"/>
            <a:ext cx="3392016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43292" y="6385507"/>
            <a:ext cx="2133600" cy="365125"/>
          </a:xfrm>
        </p:spPr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62546" y="6381328"/>
            <a:ext cx="2133600" cy="365125"/>
          </a:xfrm>
        </p:spPr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8676" y="1268760"/>
            <a:ext cx="7703724" cy="241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75"/>
              </a:lnSpc>
              <a:spcAft>
                <a:spcPts val="750"/>
              </a:spcAft>
            </a:pPr>
            <a:r>
              <a:rPr lang="en-US" altLang="zh-CN" sz="20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3.</a:t>
            </a:r>
            <a:r>
              <a:rPr lang="zh-CN" altLang="zh-CN" sz="20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下列有关浮点数加减运算的叙述中，正确的是</a:t>
            </a:r>
            <a:r>
              <a:rPr lang="en-US" altLang="zh-CN" sz="2000" b="1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  )</a:t>
            </a:r>
            <a:endParaRPr lang="zh-CN" altLang="zh-CN" sz="2000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indent="266700">
              <a:lnSpc>
                <a:spcPts val="1875"/>
              </a:lnSpc>
              <a:spcAft>
                <a:spcPts val="750"/>
              </a:spcAft>
            </a:pPr>
            <a:r>
              <a:rPr lang="en-US" altLang="zh-CN" sz="20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Ⅰ. </a:t>
            </a:r>
            <a:r>
              <a:rPr lang="zh-CN" altLang="zh-CN" sz="20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对阶操作不会引起阶码上溢或下溢</a:t>
            </a:r>
            <a:endParaRPr lang="zh-CN" altLang="zh-CN" sz="2000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indent="266700">
              <a:lnSpc>
                <a:spcPts val="1875"/>
              </a:lnSpc>
              <a:spcAft>
                <a:spcPts val="750"/>
              </a:spcAft>
            </a:pPr>
            <a:r>
              <a:rPr lang="en-US" altLang="zh-CN" sz="20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Ⅱ. </a:t>
            </a:r>
            <a:r>
              <a:rPr lang="zh-CN" altLang="zh-CN" sz="20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右规和尾数舍入都可能引起阶码上溢</a:t>
            </a:r>
            <a:endParaRPr lang="zh-CN" altLang="zh-CN" sz="2000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indent="266700">
              <a:lnSpc>
                <a:spcPts val="1875"/>
              </a:lnSpc>
              <a:spcAft>
                <a:spcPts val="750"/>
              </a:spcAft>
            </a:pPr>
            <a:r>
              <a:rPr lang="en-US" altLang="zh-CN" sz="20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Ⅲ. </a:t>
            </a:r>
            <a:r>
              <a:rPr lang="zh-CN" altLang="zh-CN" sz="20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左规时可能引起阶码下溢</a:t>
            </a:r>
            <a:endParaRPr lang="zh-CN" altLang="zh-CN" sz="2000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indent="266700">
              <a:lnSpc>
                <a:spcPts val="1875"/>
              </a:lnSpc>
              <a:spcAft>
                <a:spcPts val="750"/>
              </a:spcAft>
            </a:pPr>
            <a:r>
              <a:rPr lang="en-US" altLang="zh-CN" sz="20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Ⅳ. </a:t>
            </a:r>
            <a:r>
              <a:rPr lang="zh-CN" altLang="zh-CN" sz="20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尾数溢出时结果不一定溢出</a:t>
            </a:r>
            <a:endParaRPr lang="zh-CN" altLang="zh-CN" sz="2000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0">
              <a:lnSpc>
                <a:spcPts val="1875"/>
              </a:lnSpc>
              <a:spcAft>
                <a:spcPts val="750"/>
              </a:spcAft>
            </a:pPr>
            <a:r>
              <a:rPr lang="en-US" altLang="zh-CN" sz="20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</a:t>
            </a:r>
            <a:r>
              <a:rPr lang="en-US" altLang="zh-CN" sz="2000" b="1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   A. </a:t>
            </a:r>
            <a:r>
              <a:rPr lang="zh-CN" altLang="zh-CN" sz="2000" b="1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仅</a:t>
            </a:r>
            <a:r>
              <a:rPr lang="en-US" altLang="zh-CN" sz="20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Ⅱ Ⅲ 		</a:t>
            </a:r>
            <a:r>
              <a:rPr lang="en-US" altLang="zh-CN" sz="2000" b="1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B.  </a:t>
            </a:r>
            <a:r>
              <a:rPr lang="zh-CN" altLang="zh-CN" sz="2000" b="1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仅</a:t>
            </a:r>
            <a:r>
              <a:rPr lang="en-US" altLang="zh-CN" sz="2000" b="1" dirty="0" err="1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ⅠⅡ</a:t>
            </a:r>
            <a:r>
              <a:rPr lang="en-US" altLang="zh-CN" sz="2000" b="1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Ⅳ</a:t>
            </a:r>
            <a:endParaRPr lang="zh-CN" altLang="zh-CN" sz="2000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266700">
              <a:lnSpc>
                <a:spcPts val="1875"/>
              </a:lnSpc>
              <a:spcAft>
                <a:spcPts val="750"/>
              </a:spcAft>
            </a:pPr>
            <a:r>
              <a:rPr lang="en-US" altLang="zh-CN" sz="20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C.</a:t>
            </a:r>
            <a:r>
              <a:rPr lang="zh-CN" altLang="zh-CN" sz="20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仅</a:t>
            </a:r>
            <a:r>
              <a:rPr lang="en-US" altLang="zh-CN" sz="2000" b="1" dirty="0" err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ⅠⅢ</a:t>
            </a:r>
            <a:r>
              <a:rPr lang="en-US" altLang="zh-CN" sz="20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Ⅳ 		</a:t>
            </a:r>
            <a:r>
              <a:rPr lang="en-US" altLang="zh-CN" sz="2000" b="1" dirty="0" err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D.ⅠⅡ</a:t>
            </a:r>
            <a:r>
              <a:rPr lang="en-US" altLang="zh-CN" sz="20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Ⅲ Ⅳ</a:t>
            </a:r>
            <a:endParaRPr lang="zh-CN" altLang="zh-CN" sz="2000" b="1" dirty="0"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61992"/>
            <a:ext cx="8229600" cy="774720"/>
          </a:xfrm>
        </p:spPr>
        <p:txBody>
          <a:bodyPr/>
          <a:lstStyle/>
          <a:p>
            <a:r>
              <a:rPr lang="zh-CN" altLang="en-US" dirty="0" smtClean="0"/>
              <a:t>总结（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36712"/>
            <a:ext cx="8686800" cy="5830123"/>
          </a:xfrm>
        </p:spPr>
        <p:txBody>
          <a:bodyPr/>
          <a:lstStyle/>
          <a:p>
            <a:pPr marL="457200" indent="-457200">
              <a:buNone/>
            </a:pPr>
            <a:r>
              <a:rPr lang="zh-CN" altLang="en-US" sz="2000" dirty="0"/>
              <a:t>定点数运算：由</a:t>
            </a:r>
            <a:r>
              <a:rPr lang="en-US" altLang="zh-CN" sz="2000" dirty="0"/>
              <a:t>ALU + </a:t>
            </a:r>
            <a:r>
              <a:rPr lang="zh-CN" altLang="en-US" sz="2000" dirty="0"/>
              <a:t>移位器实现各种定点运算</a:t>
            </a:r>
            <a:endParaRPr lang="zh-CN" altLang="en-US" sz="2000" dirty="0"/>
          </a:p>
          <a:p>
            <a:pPr marL="457200" indent="-457200">
              <a:lnSpc>
                <a:spcPct val="100000"/>
              </a:lnSpc>
            </a:pPr>
            <a:r>
              <a:rPr lang="zh-CN" altLang="en-US" sz="2000" dirty="0"/>
              <a:t>移位运算</a:t>
            </a:r>
            <a:endParaRPr lang="zh-CN" altLang="en-US" sz="2000" dirty="0"/>
          </a:p>
          <a:p>
            <a:pPr marL="914400" lvl="1" indent="-419100">
              <a:lnSpc>
                <a:spcPct val="100000"/>
              </a:lnSpc>
            </a:pPr>
            <a:r>
              <a:rPr lang="zh-CN" altLang="en-US" dirty="0"/>
              <a:t>逻辑移位：对无符号数进行，左（右）边补</a:t>
            </a:r>
            <a:r>
              <a:rPr lang="en-US" altLang="zh-CN" dirty="0"/>
              <a:t>0</a:t>
            </a:r>
            <a:r>
              <a:rPr lang="zh-CN" altLang="en-US" dirty="0"/>
              <a:t>，低（高）位移出</a:t>
            </a:r>
            <a:endParaRPr lang="zh-CN" altLang="en-US" dirty="0"/>
          </a:p>
          <a:p>
            <a:pPr marL="914400" lvl="1" indent="-419100">
              <a:lnSpc>
                <a:spcPct val="100000"/>
              </a:lnSpc>
            </a:pPr>
            <a:r>
              <a:rPr lang="zh-CN" altLang="en-US" dirty="0"/>
              <a:t>算术移位：对带符号整数进行，移位前后符号位不变，编码不同，方式不同。</a:t>
            </a:r>
            <a:endParaRPr lang="zh-CN" altLang="en-US" dirty="0"/>
          </a:p>
          <a:p>
            <a:pPr marL="457200" indent="-457200">
              <a:lnSpc>
                <a:spcPct val="100000"/>
              </a:lnSpc>
            </a:pPr>
            <a:r>
              <a:rPr lang="zh-CN" altLang="en-US" sz="2000" dirty="0" smtClean="0"/>
              <a:t>扩展</a:t>
            </a:r>
            <a:r>
              <a:rPr lang="zh-CN" altLang="en-US" sz="2000" dirty="0"/>
              <a:t>运算</a:t>
            </a:r>
            <a:endParaRPr lang="zh-CN" altLang="en-US" sz="2000" dirty="0"/>
          </a:p>
          <a:p>
            <a:pPr marL="914400" lvl="1" indent="-419100">
              <a:lnSpc>
                <a:spcPct val="100000"/>
              </a:lnSpc>
            </a:pPr>
            <a:r>
              <a:rPr lang="zh-CN" altLang="en-US" dirty="0"/>
              <a:t>零扩展：对无符号整数进行高位补</a:t>
            </a:r>
            <a:r>
              <a:rPr lang="en-US" altLang="zh-CN" dirty="0"/>
              <a:t>0</a:t>
            </a:r>
            <a:endParaRPr lang="en-US" altLang="zh-CN" dirty="0"/>
          </a:p>
          <a:p>
            <a:pPr marL="914400" lvl="1" indent="-419100">
              <a:lnSpc>
                <a:spcPct val="100000"/>
              </a:lnSpc>
            </a:pPr>
            <a:r>
              <a:rPr lang="zh-CN" altLang="en-US" dirty="0"/>
              <a:t>符号扩展：对补码整数在高位直接补符</a:t>
            </a:r>
            <a:endParaRPr lang="zh-CN" altLang="en-US" dirty="0"/>
          </a:p>
          <a:p>
            <a:pPr marL="457200" indent="-457200">
              <a:lnSpc>
                <a:spcPct val="100000"/>
              </a:lnSpc>
            </a:pPr>
            <a:r>
              <a:rPr lang="zh-CN" altLang="en-US" sz="2000" dirty="0"/>
              <a:t>加减运算</a:t>
            </a:r>
            <a:endParaRPr lang="zh-CN" altLang="en-US" sz="2000" dirty="0"/>
          </a:p>
          <a:p>
            <a:pPr marL="914400" lvl="1" indent="-419100">
              <a:lnSpc>
                <a:spcPct val="100000"/>
              </a:lnSpc>
            </a:pPr>
            <a:r>
              <a:rPr lang="zh-CN" altLang="en-US" dirty="0"/>
              <a:t>补码加</a:t>
            </a:r>
            <a:r>
              <a:rPr lang="en-US" altLang="zh-CN" dirty="0"/>
              <a:t>/</a:t>
            </a:r>
            <a:r>
              <a:rPr lang="zh-CN" altLang="en-US" dirty="0"/>
              <a:t>减运算：用于整数加</a:t>
            </a:r>
            <a:r>
              <a:rPr lang="en-US" altLang="zh-CN" dirty="0"/>
              <a:t>/</a:t>
            </a:r>
            <a:r>
              <a:rPr lang="zh-CN" altLang="en-US" dirty="0"/>
              <a:t>减运算。符号位和数值位一起运算，减法用加法实现。同号相加时，若结果的符号不同于加数的符号，则会发生溢出。</a:t>
            </a:r>
            <a:endParaRPr lang="zh-CN" altLang="en-US" dirty="0"/>
          </a:p>
          <a:p>
            <a:pPr marL="914400" lvl="1" indent="-419100">
              <a:lnSpc>
                <a:spcPct val="100000"/>
              </a:lnSpc>
            </a:pPr>
            <a:r>
              <a:rPr lang="zh-CN" altLang="en-US" dirty="0"/>
              <a:t>原码加</a:t>
            </a:r>
            <a:r>
              <a:rPr lang="en-US" altLang="zh-CN" dirty="0"/>
              <a:t>/</a:t>
            </a:r>
            <a:r>
              <a:rPr lang="zh-CN" altLang="en-US" dirty="0"/>
              <a:t>减运算：用于浮点数尾数加</a:t>
            </a:r>
            <a:r>
              <a:rPr lang="en-US" altLang="zh-CN" dirty="0"/>
              <a:t>/</a:t>
            </a:r>
            <a:r>
              <a:rPr lang="zh-CN" altLang="en-US" dirty="0"/>
              <a:t>减运算。符号位和数值位分开运算，同号相加，异号相减；加法直接加；减法用加负数补码实现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74481"/>
            <a:ext cx="8229600" cy="774720"/>
          </a:xfrm>
        </p:spPr>
        <p:txBody>
          <a:bodyPr/>
          <a:lstStyle/>
          <a:p>
            <a:r>
              <a:rPr lang="zh-CN" altLang="en-US" dirty="0" smtClean="0"/>
              <a:t>总结（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08720"/>
            <a:ext cx="8229600" cy="5112568"/>
          </a:xfrm>
        </p:spPr>
        <p:txBody>
          <a:bodyPr/>
          <a:lstStyle/>
          <a:p>
            <a:pPr marL="457200" indent="-457200">
              <a:buNone/>
            </a:pPr>
            <a:r>
              <a:rPr lang="zh-CN" altLang="en-US" sz="2000" dirty="0"/>
              <a:t>定点数运算：由</a:t>
            </a:r>
            <a:r>
              <a:rPr lang="en-US" altLang="zh-CN" sz="2000" dirty="0"/>
              <a:t>ALU + </a:t>
            </a:r>
            <a:r>
              <a:rPr lang="zh-CN" altLang="en-US" sz="2000" dirty="0"/>
              <a:t>移位器实现各种定点运算</a:t>
            </a:r>
            <a:endParaRPr lang="zh-CN" altLang="en-US" sz="2000" dirty="0"/>
          </a:p>
          <a:p>
            <a:pPr marL="457200" indent="-457200">
              <a:lnSpc>
                <a:spcPct val="100000"/>
              </a:lnSpc>
            </a:pPr>
            <a:r>
              <a:rPr lang="zh-CN" altLang="en-US" sz="2000" dirty="0" smtClean="0"/>
              <a:t>乘法</a:t>
            </a:r>
            <a:r>
              <a:rPr lang="zh-CN" altLang="en-US" sz="2000" dirty="0"/>
              <a:t>运算：用加法和右移实现。</a:t>
            </a:r>
            <a:endParaRPr lang="zh-CN" altLang="en-US" sz="2000" dirty="0"/>
          </a:p>
          <a:p>
            <a:pPr marL="914400" lvl="1" indent="-419100">
              <a:lnSpc>
                <a:spcPct val="100000"/>
              </a:lnSpc>
            </a:pPr>
            <a:r>
              <a:rPr lang="zh-CN" altLang="en-US" dirty="0"/>
              <a:t>补码乘法：用于整数乘法运算。符号位和数值位一起运算。采用</a:t>
            </a:r>
            <a:r>
              <a:rPr lang="en-US" altLang="zh-CN" dirty="0"/>
              <a:t>Booth</a:t>
            </a:r>
            <a:r>
              <a:rPr lang="zh-CN" altLang="en-US" dirty="0"/>
              <a:t>算法。</a:t>
            </a:r>
            <a:endParaRPr lang="zh-CN" altLang="en-US" dirty="0"/>
          </a:p>
          <a:p>
            <a:pPr marL="914400" lvl="1" indent="-419100">
              <a:lnSpc>
                <a:spcPct val="100000"/>
              </a:lnSpc>
            </a:pPr>
            <a:r>
              <a:rPr lang="zh-CN" altLang="en-US" dirty="0"/>
              <a:t>原码乘法：用于浮点数尾数乘法运算。符号位和数值位分开运算。数值部分用无符号数乘法实现。</a:t>
            </a:r>
            <a:endParaRPr lang="zh-CN" altLang="en-US" dirty="0"/>
          </a:p>
          <a:p>
            <a:pPr marL="457200" indent="-457200">
              <a:lnSpc>
                <a:spcPct val="100000"/>
              </a:lnSpc>
            </a:pPr>
            <a:r>
              <a:rPr lang="zh-CN" altLang="en-US" sz="2000" dirty="0"/>
              <a:t>除法运算：用加</a:t>
            </a:r>
            <a:r>
              <a:rPr lang="en-US" altLang="zh-CN" sz="2000" dirty="0"/>
              <a:t>/</a:t>
            </a:r>
            <a:r>
              <a:rPr lang="zh-CN" altLang="en-US" sz="2000" dirty="0"/>
              <a:t>减法和左移实现。</a:t>
            </a:r>
            <a:endParaRPr lang="zh-CN" altLang="en-US" sz="2000" dirty="0"/>
          </a:p>
          <a:p>
            <a:pPr marL="914400" lvl="1" indent="-419100">
              <a:lnSpc>
                <a:spcPct val="100000"/>
              </a:lnSpc>
            </a:pPr>
            <a:r>
              <a:rPr lang="zh-CN" altLang="en-US" dirty="0"/>
              <a:t>补码除法：用于整数除法运算。符号位和数值位一起运算。</a:t>
            </a:r>
            <a:endParaRPr lang="zh-CN" altLang="en-US" dirty="0"/>
          </a:p>
          <a:p>
            <a:pPr marL="914400" lvl="1" indent="-419100">
              <a:lnSpc>
                <a:spcPct val="100000"/>
              </a:lnSpc>
            </a:pPr>
            <a:r>
              <a:rPr lang="zh-CN" altLang="en-US" dirty="0"/>
              <a:t>原码除法：用于浮点数尾数除法运算。符号位和数值位分开运算。数值部分用无符号数除法实现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74481"/>
            <a:ext cx="8229600" cy="774720"/>
          </a:xfrm>
        </p:spPr>
        <p:txBody>
          <a:bodyPr/>
          <a:lstStyle/>
          <a:p>
            <a:r>
              <a:rPr lang="zh-CN" altLang="en-US" dirty="0" smtClean="0"/>
              <a:t>总结（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256692" y="878584"/>
            <a:ext cx="8075240" cy="5112568"/>
          </a:xfrm>
        </p:spPr>
        <p:txBody>
          <a:bodyPr/>
          <a:lstStyle/>
          <a:p>
            <a:pPr marL="457200" indent="-457200">
              <a:lnSpc>
                <a:spcPct val="100000"/>
              </a:lnSpc>
            </a:pPr>
            <a:r>
              <a:rPr lang="zh-CN" altLang="en-US" sz="2000" dirty="0"/>
              <a:t>浮点数运算：由多个</a:t>
            </a:r>
            <a:r>
              <a:rPr lang="en-US" altLang="zh-CN" sz="2000" dirty="0"/>
              <a:t>ALU + </a:t>
            </a:r>
            <a:r>
              <a:rPr lang="zh-CN" altLang="en-US" sz="2000" dirty="0"/>
              <a:t>移位器实现</a:t>
            </a:r>
            <a:endParaRPr lang="zh-CN" altLang="en-US" sz="2000" dirty="0"/>
          </a:p>
          <a:p>
            <a:pPr marL="914400" lvl="1" indent="-419100">
              <a:lnSpc>
                <a:spcPct val="100000"/>
              </a:lnSpc>
            </a:pPr>
            <a:r>
              <a:rPr lang="zh-CN" altLang="en-US" dirty="0"/>
              <a:t>加减运算</a:t>
            </a:r>
            <a:endParaRPr lang="zh-CN" altLang="en-US" dirty="0"/>
          </a:p>
          <a:p>
            <a:pPr lvl="2">
              <a:lnSpc>
                <a:spcPct val="100000"/>
              </a:lnSpc>
            </a:pPr>
            <a:r>
              <a:rPr lang="zh-CN" altLang="en-US" dirty="0">
                <a:solidFill>
                  <a:srgbClr val="CC0000"/>
                </a:solidFill>
              </a:rPr>
              <a:t>对阶 、尾数相加减、规格化处理、舍入、判断溢出</a:t>
            </a:r>
            <a:endParaRPr lang="zh-CN" altLang="en-US" dirty="0">
              <a:solidFill>
                <a:srgbClr val="CC0000"/>
              </a:solidFill>
            </a:endParaRPr>
          </a:p>
          <a:p>
            <a:pPr marL="914400" lvl="1" indent="-419100">
              <a:lnSpc>
                <a:spcPct val="100000"/>
              </a:lnSpc>
            </a:pPr>
            <a:r>
              <a:rPr lang="zh-CN" altLang="en-US" dirty="0" smtClean="0"/>
              <a:t>溢出</a:t>
            </a:r>
            <a:r>
              <a:rPr lang="zh-CN" altLang="en-US" dirty="0"/>
              <a:t>判断</a:t>
            </a:r>
            <a:endParaRPr lang="zh-CN" altLang="en-US" dirty="0"/>
          </a:p>
          <a:p>
            <a:pPr lvl="2">
              <a:lnSpc>
                <a:spcPct val="100000"/>
              </a:lnSpc>
            </a:pPr>
            <a:r>
              <a:rPr lang="zh-CN" altLang="en-US" dirty="0">
                <a:solidFill>
                  <a:srgbClr val="CC0000"/>
                </a:solidFill>
              </a:rPr>
              <a:t>当结果发生阶码上溢时，结果发生溢出，发生阶码下溢时，结果为</a:t>
            </a:r>
            <a:r>
              <a:rPr lang="en-US" altLang="zh-CN" dirty="0">
                <a:solidFill>
                  <a:srgbClr val="CC0000"/>
                </a:solidFill>
              </a:rPr>
              <a:t>0</a:t>
            </a:r>
            <a:r>
              <a:rPr lang="zh-CN" altLang="en-US" dirty="0">
                <a:solidFill>
                  <a:srgbClr val="CC0000"/>
                </a:solidFill>
              </a:rPr>
              <a:t>。</a:t>
            </a:r>
            <a:endParaRPr lang="zh-CN" altLang="en-US" dirty="0">
              <a:solidFill>
                <a:srgbClr val="CC0000"/>
              </a:solidFill>
            </a:endParaRPr>
          </a:p>
          <a:p>
            <a:pPr marL="914400" lvl="1" indent="-419100">
              <a:lnSpc>
                <a:spcPct val="100000"/>
              </a:lnSpc>
            </a:pPr>
            <a:r>
              <a:rPr lang="zh-CN" altLang="en-US" dirty="0"/>
              <a:t>精确表示运算结果</a:t>
            </a:r>
            <a:endParaRPr lang="zh-CN" altLang="en-US" dirty="0"/>
          </a:p>
          <a:p>
            <a:pPr lvl="2">
              <a:lnSpc>
                <a:spcPct val="100000"/>
              </a:lnSpc>
            </a:pPr>
            <a:r>
              <a:rPr lang="zh-CN" altLang="en-US" dirty="0">
                <a:solidFill>
                  <a:srgbClr val="CC0000"/>
                </a:solidFill>
              </a:rPr>
              <a:t>中间结果增设保护位、舍入位、粘位</a:t>
            </a:r>
            <a:endParaRPr lang="zh-CN" altLang="en-US" dirty="0">
              <a:solidFill>
                <a:srgbClr val="CC0000"/>
              </a:solidFill>
            </a:endParaRPr>
          </a:p>
          <a:p>
            <a:pPr lvl="2">
              <a:lnSpc>
                <a:spcPct val="100000"/>
              </a:lnSpc>
            </a:pPr>
            <a:r>
              <a:rPr lang="zh-CN" altLang="en-US" dirty="0">
                <a:solidFill>
                  <a:srgbClr val="CC0000"/>
                </a:solidFill>
              </a:rPr>
              <a:t>最终结果舍入方式：就近舍入 </a:t>
            </a:r>
            <a:r>
              <a:rPr lang="en-US" altLang="zh-CN" dirty="0">
                <a:solidFill>
                  <a:srgbClr val="CC0000"/>
                </a:solidFill>
              </a:rPr>
              <a:t>/ </a:t>
            </a:r>
            <a:r>
              <a:rPr lang="zh-CN" altLang="en-US" dirty="0">
                <a:solidFill>
                  <a:srgbClr val="CC0000"/>
                </a:solidFill>
              </a:rPr>
              <a:t>正向舍入 </a:t>
            </a:r>
            <a:r>
              <a:rPr lang="en-US" altLang="zh-CN" dirty="0">
                <a:solidFill>
                  <a:srgbClr val="CC0000"/>
                </a:solidFill>
              </a:rPr>
              <a:t>/ </a:t>
            </a:r>
            <a:r>
              <a:rPr lang="zh-CN" altLang="en-US" dirty="0">
                <a:solidFill>
                  <a:srgbClr val="CC0000"/>
                </a:solidFill>
              </a:rPr>
              <a:t>负向舍入 </a:t>
            </a:r>
            <a:r>
              <a:rPr lang="en-US" altLang="zh-CN" dirty="0">
                <a:solidFill>
                  <a:srgbClr val="CC0000"/>
                </a:solidFill>
              </a:rPr>
              <a:t>/ </a:t>
            </a:r>
            <a:r>
              <a:rPr lang="zh-CN" altLang="en-US" dirty="0">
                <a:solidFill>
                  <a:srgbClr val="CC0000"/>
                </a:solidFill>
              </a:rPr>
              <a:t>截去四种方式</a:t>
            </a:r>
            <a:r>
              <a:rPr lang="zh-CN" altLang="en-US" dirty="0" smtClean="0">
                <a:solidFill>
                  <a:srgbClr val="CC0000"/>
                </a:solidFill>
              </a:rPr>
              <a:t>。</a:t>
            </a:r>
            <a:endParaRPr lang="zh-CN" altLang="en-US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824" y="74481"/>
            <a:ext cx="8229600" cy="774720"/>
          </a:xfrm>
        </p:spPr>
        <p:txBody>
          <a:bodyPr/>
          <a:lstStyle/>
          <a:p>
            <a:r>
              <a:rPr lang="zh-CN" altLang="en-US" dirty="0" smtClean="0"/>
              <a:t>总结（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251520" y="849201"/>
            <a:ext cx="7931224" cy="5112568"/>
          </a:xfrm>
        </p:spPr>
        <p:txBody>
          <a:bodyPr/>
          <a:lstStyle/>
          <a:p>
            <a:pPr marL="457200" indent="-457200">
              <a:lnSpc>
                <a:spcPct val="100000"/>
              </a:lnSpc>
            </a:pPr>
            <a:r>
              <a:rPr lang="en-US" altLang="zh-CN" sz="2000" dirty="0" smtClean="0"/>
              <a:t>ALU</a:t>
            </a:r>
            <a:r>
              <a:rPr lang="zh-CN" altLang="en-US" sz="2000" dirty="0"/>
              <a:t>的实现</a:t>
            </a:r>
            <a:endParaRPr lang="zh-CN" altLang="en-US" sz="2000" dirty="0"/>
          </a:p>
          <a:p>
            <a:pPr marL="914400" lvl="1" indent="-419100"/>
            <a:r>
              <a:rPr lang="zh-CN" altLang="en-US" dirty="0"/>
              <a:t>算术逻辑单元</a:t>
            </a:r>
            <a:r>
              <a:rPr lang="en-US" altLang="zh-CN" dirty="0"/>
              <a:t>ALU</a:t>
            </a:r>
            <a:r>
              <a:rPr lang="zh-CN" altLang="en-US" dirty="0"/>
              <a:t>：实现基本的加减运算和逻辑运算。</a:t>
            </a:r>
            <a:endParaRPr lang="zh-CN" altLang="en-US" dirty="0"/>
          </a:p>
          <a:p>
            <a:pPr marL="914400" lvl="1" indent="-419100"/>
            <a:r>
              <a:rPr lang="zh-CN" altLang="en-US" dirty="0"/>
              <a:t>加法运算是所有定点和浮点运算（加</a:t>
            </a:r>
            <a:r>
              <a:rPr lang="en-US" altLang="zh-CN" dirty="0"/>
              <a:t>/</a:t>
            </a:r>
            <a:r>
              <a:rPr lang="zh-CN" altLang="en-US" dirty="0"/>
              <a:t>减</a:t>
            </a:r>
            <a:r>
              <a:rPr lang="en-US" altLang="zh-CN" dirty="0"/>
              <a:t>/</a:t>
            </a:r>
            <a:r>
              <a:rPr lang="zh-CN" altLang="en-US" dirty="0"/>
              <a:t>乘</a:t>
            </a:r>
            <a:r>
              <a:rPr lang="en-US" altLang="zh-CN" dirty="0"/>
              <a:t>/</a:t>
            </a:r>
            <a:r>
              <a:rPr lang="zh-CN" altLang="en-US" dirty="0"/>
              <a:t>除）的基础，加法速度至关重要</a:t>
            </a:r>
            <a:endParaRPr lang="zh-CN" altLang="en-US" dirty="0"/>
          </a:p>
          <a:p>
            <a:pPr marL="914400" lvl="1" indent="-419100"/>
            <a:r>
              <a:rPr lang="zh-CN" altLang="en-US" dirty="0"/>
              <a:t>进位方式是影响加法速度的重要因素</a:t>
            </a:r>
            <a:endParaRPr lang="zh-CN" altLang="en-US" dirty="0"/>
          </a:p>
          <a:p>
            <a:pPr marL="914400" lvl="1" indent="-419100"/>
            <a:r>
              <a:rPr lang="zh-CN" altLang="en-US" dirty="0"/>
              <a:t>并行进位方式能加快加法速度</a:t>
            </a:r>
            <a:endParaRPr lang="zh-CN" altLang="en-US" dirty="0"/>
          </a:p>
          <a:p>
            <a:pPr marL="914400" lvl="1" indent="-419100"/>
            <a:r>
              <a:rPr lang="zh-CN" altLang="en-US" dirty="0"/>
              <a:t>通过“进位生成”和“进位传递”函数来使各进位独立、并行产生</a:t>
            </a:r>
            <a:endParaRPr lang="zh-CN" altLang="en-US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/>
  <PresentationFormat>全屏显示(4:3)</PresentationFormat>
  <Paragraphs>1501</Paragraphs>
  <Slides>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94</vt:i4>
      </vt:variant>
    </vt:vector>
  </HeadingPairs>
  <TitlesOfParts>
    <vt:vector size="107" baseType="lpstr">
      <vt:lpstr>Arial</vt:lpstr>
      <vt:lpstr>宋体</vt:lpstr>
      <vt:lpstr>Wingdings</vt:lpstr>
      <vt:lpstr>Comic Sans MS</vt:lpstr>
      <vt:lpstr>微软雅黑</vt:lpstr>
      <vt:lpstr>黑体</vt:lpstr>
      <vt:lpstr>Times New Roman</vt:lpstr>
      <vt:lpstr>Symbol</vt:lpstr>
      <vt:lpstr>Courier New</vt:lpstr>
      <vt:lpstr>华文新魏</vt:lpstr>
      <vt:lpstr>Monotype Sorts</vt:lpstr>
      <vt:lpstr>Calibri</vt:lpstr>
      <vt:lpstr>Office 主题</vt:lpstr>
      <vt:lpstr>计算机组成原理 （Principle of Computer Organization）</vt:lpstr>
      <vt:lpstr>第3章作业</vt:lpstr>
      <vt:lpstr>第3章作业</vt:lpstr>
      <vt:lpstr>第3章作业</vt:lpstr>
      <vt:lpstr>PowerPoint 演示文稿</vt:lpstr>
      <vt:lpstr>PowerPoint 演示文稿</vt:lpstr>
      <vt:lpstr>大纲   </vt:lpstr>
      <vt:lpstr>3.1 高级语言和机器指令中的运算</vt:lpstr>
      <vt:lpstr>3.1 高级语言和机器指令中的运算</vt:lpstr>
      <vt:lpstr>3.1 高级语言和机器指令中的运算</vt:lpstr>
      <vt:lpstr>3.1 高级语言和机器指令中的运算</vt:lpstr>
      <vt:lpstr>3.1 高级语言和机器指令中的运算</vt:lpstr>
      <vt:lpstr>3.1 高级语言和机器指令中的运算</vt:lpstr>
      <vt:lpstr>3.1 高级语言和机器指令中的运算</vt:lpstr>
      <vt:lpstr>3.1 高级语言和机器指令中的运算</vt:lpstr>
      <vt:lpstr>3.1 高级语言和机器指令中的运算</vt:lpstr>
      <vt:lpstr>PowerPoint 演示文稿</vt:lpstr>
      <vt:lpstr>PowerPoint 演示文稿</vt:lpstr>
      <vt:lpstr>3.1 高级语言和机器指令中的运算</vt:lpstr>
      <vt:lpstr>3.1 高级语言和机器指令中的运算</vt:lpstr>
      <vt:lpstr>3.1 高级语言和机器指令中的运算</vt:lpstr>
      <vt:lpstr>3.2 基本运算部件</vt:lpstr>
      <vt:lpstr>3.2 基本运算部件</vt:lpstr>
      <vt:lpstr>3.2 基本运算部件</vt:lpstr>
      <vt:lpstr>3.2 基本运算部件</vt:lpstr>
      <vt:lpstr>3.2 基本运算部件</vt:lpstr>
      <vt:lpstr>3.2 基本运算部件</vt:lpstr>
      <vt:lpstr>3.2 基本运算部件</vt:lpstr>
      <vt:lpstr>3.2 基本运算部件</vt:lpstr>
      <vt:lpstr>3.2 基本运算部件</vt:lpstr>
      <vt:lpstr>3.2 基本运算部件</vt:lpstr>
      <vt:lpstr>3.2 基本运算部件</vt:lpstr>
      <vt:lpstr>3.2 基本运算部件</vt:lpstr>
      <vt:lpstr>3.2 基本运算部件</vt:lpstr>
      <vt:lpstr>3.2 基本运算部件</vt:lpstr>
      <vt:lpstr>3.2 基本运算部件</vt:lpstr>
      <vt:lpstr>3.2 基本运算部件</vt:lpstr>
      <vt:lpstr>3.2 基本运算部件</vt:lpstr>
      <vt:lpstr>3.2 基本运算部件</vt:lpstr>
      <vt:lpstr>3.2 基本运算部件</vt:lpstr>
      <vt:lpstr>3.2 基本运算部件</vt:lpstr>
      <vt:lpstr>3.2 基本运算部件</vt:lpstr>
      <vt:lpstr>3.3 定点运算</vt:lpstr>
      <vt:lpstr>3.3 定点运算</vt:lpstr>
      <vt:lpstr>3.3 定点运算</vt:lpstr>
      <vt:lpstr>3.3 定点运算</vt:lpstr>
      <vt:lpstr>3.3 定点运算</vt:lpstr>
      <vt:lpstr>3.3 定点运算</vt:lpstr>
      <vt:lpstr>3.3 定点运算</vt:lpstr>
      <vt:lpstr>3.3 定点运算</vt:lpstr>
      <vt:lpstr>3.3 定点运算</vt:lpstr>
      <vt:lpstr>3.3 定点运算</vt:lpstr>
      <vt:lpstr>习题讲解</vt:lpstr>
      <vt:lpstr>习题讲解</vt:lpstr>
      <vt:lpstr>3.3 定点运算</vt:lpstr>
      <vt:lpstr>3.3 定点运算</vt:lpstr>
      <vt:lpstr>3.3 定点运算</vt:lpstr>
      <vt:lpstr>3.3 定点运算</vt:lpstr>
      <vt:lpstr>3.3 定点运算</vt:lpstr>
      <vt:lpstr>3.3 定点运算</vt:lpstr>
      <vt:lpstr>3.3 定点运算</vt:lpstr>
      <vt:lpstr>3.3 定点运算</vt:lpstr>
      <vt:lpstr>3.3 定点运算</vt:lpstr>
      <vt:lpstr>3.3 定点运算</vt:lpstr>
      <vt:lpstr>3.3 定点运算</vt:lpstr>
      <vt:lpstr>3.3 定点运算</vt:lpstr>
      <vt:lpstr>3.3 定点运算</vt:lpstr>
      <vt:lpstr>3.3 定点运算</vt:lpstr>
      <vt:lpstr>3.3 定点运算</vt:lpstr>
      <vt:lpstr>3.3 定点运算</vt:lpstr>
      <vt:lpstr>3.3 定点运算</vt:lpstr>
      <vt:lpstr>3.3 定点运算</vt:lpstr>
      <vt:lpstr>3.3 定点运算</vt:lpstr>
      <vt:lpstr>3.3 定点运算</vt:lpstr>
      <vt:lpstr>3.3 定点运算</vt:lpstr>
      <vt:lpstr>3.3 定点运算</vt:lpstr>
      <vt:lpstr>3.3 定点运算</vt:lpstr>
      <vt:lpstr>3.3 定点运算</vt:lpstr>
      <vt:lpstr>3.3 定点运算</vt:lpstr>
      <vt:lpstr>3.3 定点运算</vt:lpstr>
      <vt:lpstr>3.3 定点运算</vt:lpstr>
      <vt:lpstr>3.4 浮点数运算</vt:lpstr>
      <vt:lpstr>3.4 浮点数运算</vt:lpstr>
      <vt:lpstr>3.4 浮点数运算</vt:lpstr>
      <vt:lpstr>3.4 浮点数运算</vt:lpstr>
      <vt:lpstr>3.4 浮点数运算</vt:lpstr>
      <vt:lpstr>3.4 浮点数运算</vt:lpstr>
      <vt:lpstr>3.4 浮点数运算</vt:lpstr>
      <vt:lpstr>3.4 浮点数运算</vt:lpstr>
      <vt:lpstr>3.4 浮点数运算</vt:lpstr>
      <vt:lpstr>总结（1）</vt:lpstr>
      <vt:lpstr>总结（2）</vt:lpstr>
      <vt:lpstr>总结（3）</vt:lpstr>
      <vt:lpstr>总结（4）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iPad</cp:lastModifiedBy>
  <cp:revision>830</cp:revision>
  <cp:lastPrinted>1900-01-01T00:00:00Z</cp:lastPrinted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2052-11.0.0</vt:lpwstr>
  </property>
</Properties>
</file>