
<file path=[Content_Types].xml><?xml version="1.0" encoding="utf-8"?>
<Types xmlns="http://schemas.openxmlformats.org/package/2006/content-types">
  <Default Extension="jpeg" ContentType="image/jpe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ink/ink1.xml" ContentType="application/inkml+xml"/>
  <Override PartName="/ppt/ink/ink2.xml" ContentType="application/inkml+xml"/>
  <Override PartName="/ppt/ink/ink3.xml" ContentType="application/inkml+xml"/>
  <Override PartName="/ppt/ink/ink4.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57" r:id="rId3"/>
  </p:sldMasterIdLst>
  <p:notesMasterIdLst>
    <p:notesMasterId r:id="rId5"/>
  </p:notesMasterIdLst>
  <p:handoutMasterIdLst>
    <p:handoutMasterId r:id="rId102"/>
  </p:handoutMasterIdLst>
  <p:sldIdLst>
    <p:sldId id="256" r:id="rId4"/>
    <p:sldId id="602" r:id="rId6"/>
    <p:sldId id="608" r:id="rId7"/>
    <p:sldId id="321" r:id="rId8"/>
    <p:sldId id="596" r:id="rId9"/>
    <p:sldId id="606" r:id="rId10"/>
    <p:sldId id="505" r:id="rId11"/>
    <p:sldId id="506" r:id="rId12"/>
    <p:sldId id="510" r:id="rId13"/>
    <p:sldId id="504" r:id="rId14"/>
    <p:sldId id="511" r:id="rId15"/>
    <p:sldId id="508" r:id="rId16"/>
    <p:sldId id="507" r:id="rId17"/>
    <p:sldId id="512" r:id="rId18"/>
    <p:sldId id="588" r:id="rId19"/>
    <p:sldId id="513" r:id="rId20"/>
    <p:sldId id="514" r:id="rId21"/>
    <p:sldId id="515" r:id="rId22"/>
    <p:sldId id="516" r:id="rId23"/>
    <p:sldId id="517" r:id="rId24"/>
    <p:sldId id="518" r:id="rId25"/>
    <p:sldId id="520" r:id="rId26"/>
    <p:sldId id="519" r:id="rId27"/>
    <p:sldId id="521" r:id="rId28"/>
    <p:sldId id="522" r:id="rId29"/>
    <p:sldId id="523" r:id="rId30"/>
    <p:sldId id="524" r:id="rId31"/>
    <p:sldId id="525" r:id="rId32"/>
    <p:sldId id="527" r:id="rId33"/>
    <p:sldId id="526" r:id="rId34"/>
    <p:sldId id="528" r:id="rId35"/>
    <p:sldId id="530" r:id="rId36"/>
    <p:sldId id="531" r:id="rId37"/>
    <p:sldId id="529" r:id="rId38"/>
    <p:sldId id="532" r:id="rId39"/>
    <p:sldId id="533" r:id="rId40"/>
    <p:sldId id="534" r:id="rId41"/>
    <p:sldId id="535" r:id="rId42"/>
    <p:sldId id="536" r:id="rId43"/>
    <p:sldId id="537" r:id="rId44"/>
    <p:sldId id="604" r:id="rId45"/>
    <p:sldId id="609" r:id="rId46"/>
    <p:sldId id="605" r:id="rId47"/>
    <p:sldId id="610" r:id="rId48"/>
    <p:sldId id="611" r:id="rId49"/>
    <p:sldId id="613" r:id="rId50"/>
    <p:sldId id="538" r:id="rId51"/>
    <p:sldId id="539" r:id="rId52"/>
    <p:sldId id="612" r:id="rId53"/>
    <p:sldId id="540" r:id="rId54"/>
    <p:sldId id="541" r:id="rId55"/>
    <p:sldId id="542" r:id="rId56"/>
    <p:sldId id="543" r:id="rId57"/>
    <p:sldId id="597" r:id="rId58"/>
    <p:sldId id="598" r:id="rId59"/>
    <p:sldId id="614" r:id="rId60"/>
    <p:sldId id="545" r:id="rId61"/>
    <p:sldId id="546" r:id="rId62"/>
    <p:sldId id="547" r:id="rId63"/>
    <p:sldId id="548" r:id="rId64"/>
    <p:sldId id="550" r:id="rId65"/>
    <p:sldId id="551" r:id="rId66"/>
    <p:sldId id="552" r:id="rId67"/>
    <p:sldId id="549" r:id="rId68"/>
    <p:sldId id="607" r:id="rId69"/>
    <p:sldId id="595" r:id="rId70"/>
    <p:sldId id="553" r:id="rId71"/>
    <p:sldId id="554" r:id="rId72"/>
    <p:sldId id="556" r:id="rId73"/>
    <p:sldId id="555" r:id="rId74"/>
    <p:sldId id="557" r:id="rId75"/>
    <p:sldId id="558" r:id="rId76"/>
    <p:sldId id="559" r:id="rId77"/>
    <p:sldId id="560" r:id="rId78"/>
    <p:sldId id="563" r:id="rId79"/>
    <p:sldId id="561" r:id="rId80"/>
    <p:sldId id="562" r:id="rId81"/>
    <p:sldId id="564" r:id="rId82"/>
    <p:sldId id="565" r:id="rId83"/>
    <p:sldId id="567" r:id="rId84"/>
    <p:sldId id="566" r:id="rId85"/>
    <p:sldId id="569" r:id="rId86"/>
    <p:sldId id="568" r:id="rId87"/>
    <p:sldId id="570" r:id="rId88"/>
    <p:sldId id="571" r:id="rId89"/>
    <p:sldId id="572" r:id="rId90"/>
    <p:sldId id="574" r:id="rId91"/>
    <p:sldId id="575" r:id="rId92"/>
    <p:sldId id="576" r:id="rId93"/>
    <p:sldId id="579" r:id="rId94"/>
    <p:sldId id="578" r:id="rId95"/>
    <p:sldId id="580" r:id="rId96"/>
    <p:sldId id="582" r:id="rId97"/>
    <p:sldId id="581" r:id="rId98"/>
    <p:sldId id="573" r:id="rId99"/>
    <p:sldId id="583" r:id="rId100"/>
    <p:sldId id="584" r:id="rId101"/>
  </p:sldIdLst>
  <p:sldSz cx="9144000" cy="6858000" type="screen4x3"/>
  <p:notesSz cx="7099300" cy="10234295"/>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009242"/>
    <a:srgbClr val="0000CC"/>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89977" autoAdjust="0"/>
  </p:normalViewPr>
  <p:slideViewPr>
    <p:cSldViewPr>
      <p:cViewPr varScale="1">
        <p:scale>
          <a:sx n="102" d="100"/>
          <a:sy n="102" d="100"/>
        </p:scale>
        <p:origin x="1896" y="114"/>
      </p:cViewPr>
      <p:guideLst>
        <p:guide orient="horz" pos="2160"/>
        <p:guide pos="2880"/>
      </p:guideLst>
    </p:cSldViewPr>
  </p:slideViewPr>
  <p:outlineViewPr>
    <p:cViewPr>
      <p:scale>
        <a:sx n="33" d="100"/>
        <a:sy n="33" d="100"/>
      </p:scale>
      <p:origin x="0" y="-1215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8" d="100"/>
          <a:sy n="88" d="100"/>
        </p:scale>
        <p:origin x="3822" y="102"/>
      </p:cViewPr>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5.xml"/><Relationship Id="rId98" Type="http://schemas.openxmlformats.org/officeDocument/2006/relationships/slide" Target="slides/slide94.xml"/><Relationship Id="rId97" Type="http://schemas.openxmlformats.org/officeDocument/2006/relationships/slide" Target="slides/slide93.xml"/><Relationship Id="rId96" Type="http://schemas.openxmlformats.org/officeDocument/2006/relationships/slide" Target="slides/slide92.xml"/><Relationship Id="rId95" Type="http://schemas.openxmlformats.org/officeDocument/2006/relationships/slide" Target="slides/slide91.xml"/><Relationship Id="rId94" Type="http://schemas.openxmlformats.org/officeDocument/2006/relationships/slide" Target="slides/slide90.xml"/><Relationship Id="rId93" Type="http://schemas.openxmlformats.org/officeDocument/2006/relationships/slide" Target="slides/slide89.xml"/><Relationship Id="rId92" Type="http://schemas.openxmlformats.org/officeDocument/2006/relationships/slide" Target="slides/slide88.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slide" Target="slides/slide5.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5" Type="http://schemas.openxmlformats.org/officeDocument/2006/relationships/tableStyles" Target="tableStyles.xml"/><Relationship Id="rId104" Type="http://schemas.openxmlformats.org/officeDocument/2006/relationships/viewProps" Target="viewProps.xml"/><Relationship Id="rId103" Type="http://schemas.openxmlformats.org/officeDocument/2006/relationships/presProps" Target="presProps.xml"/><Relationship Id="rId102" Type="http://schemas.openxmlformats.org/officeDocument/2006/relationships/handoutMaster" Target="handoutMasters/handoutMaster1.xml"/><Relationship Id="rId101" Type="http://schemas.openxmlformats.org/officeDocument/2006/relationships/slide" Target="slides/slide97.xml"/><Relationship Id="rId100" Type="http://schemas.openxmlformats.org/officeDocument/2006/relationships/slide" Target="slides/slide96.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1731"/>
          </a:xfrm>
          <a:prstGeom prst="rect">
            <a:avLst/>
          </a:prstGeom>
        </p:spPr>
        <p:txBody>
          <a:bodyPr vert="horz" lIns="99048" tIns="49524" rIns="99048" bIns="49524" rtlCol="0"/>
          <a:lstStyle>
            <a:lvl1pPr algn="l" fontAlgn="auto">
              <a:spcBef>
                <a:spcPts val="0"/>
              </a:spcBef>
              <a:spcAft>
                <a:spcPts val="0"/>
              </a:spcAft>
              <a:defRPr sz="1300">
                <a:latin typeface="+mn-lt"/>
                <a:ea typeface="+mn-ea"/>
              </a:defRPr>
            </a:lvl1pPr>
          </a:lstStyle>
          <a:p>
            <a:pPr>
              <a:defRPr/>
            </a:pPr>
            <a:endParaRPr lang="zh-CN" altLang="en-US"/>
          </a:p>
        </p:txBody>
      </p:sp>
      <p:sp>
        <p:nvSpPr>
          <p:cNvPr id="3" name="日期占位符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fontAlgn="auto">
              <a:spcBef>
                <a:spcPts val="0"/>
              </a:spcBef>
              <a:spcAft>
                <a:spcPts val="0"/>
              </a:spcAft>
              <a:defRPr sz="1300">
                <a:latin typeface="+mn-lt"/>
                <a:ea typeface="+mn-ea"/>
              </a:defRPr>
            </a:lvl1pPr>
          </a:lstStyle>
          <a:p>
            <a:pPr>
              <a:defRPr/>
            </a:pPr>
            <a:r>
              <a:rPr lang="en-US" altLang="zh-CN"/>
              <a:t>2013-9-9</a:t>
            </a:r>
            <a:endParaRPr lang="zh-CN" altLang="en-US"/>
          </a:p>
        </p:txBody>
      </p:sp>
      <p:sp>
        <p:nvSpPr>
          <p:cNvPr id="4" name="页脚占位符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fontAlgn="auto">
              <a:spcBef>
                <a:spcPts val="0"/>
              </a:spcBef>
              <a:spcAft>
                <a:spcPts val="0"/>
              </a:spcAft>
              <a:defRPr sz="13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fontAlgn="auto">
              <a:spcBef>
                <a:spcPts val="0"/>
              </a:spcBef>
              <a:spcAft>
                <a:spcPts val="0"/>
              </a:spcAft>
              <a:defRPr sz="1300">
                <a:latin typeface="+mn-lt"/>
                <a:ea typeface="+mn-ea"/>
              </a:defRPr>
            </a:lvl1pPr>
          </a:lstStyle>
          <a:p>
            <a:pPr>
              <a:defRPr/>
            </a:pPr>
            <a:fld id="{1486860F-67D5-4F02-B56A-1DD06599B39A}" type="slidenum">
              <a:rPr lang="zh-CN" altLang="en-US"/>
            </a:fld>
            <a:endParaRPr lang="zh-CN" altLang="en-US"/>
          </a:p>
        </p:txBody>
      </p:sp>
    </p:spTree>
  </p:cSld>
  <p:clrMap bg1="lt1" tx1="dk1" bg2="lt2" tx2="dk2" accent1="accent1" accent2="accent2" accent3="accent3" accent4="accent4" accent5="accent5" accent6="accent6" hlink="hlink" folHlink="folHlink"/>
  <p:hf hdr="0" ftr="0"/>
</p:handoutMaster>
</file>

<file path=ppt/ink/ink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7T13:29:11"/>
    </inkml:context>
    <inkml:brush xml:id="br0">
      <inkml:brushProperty name="width" value="0.0533065982162952" units="cm"/>
      <inkml:brushProperty name="height" value="0.0533065982162952" units="cm"/>
      <inkml:brushProperty name="color" value="#f2395b"/>
      <inkml:brushProperty name="ignorePressure" value="0"/>
    </inkml:brush>
  </inkml:definitions>
  <inkml:trace contextRef="#ctx0" brushRef="#br0">32700 49700 674,'68'50'44,"-11"0"-9,-14 0-10,-11 0-11,-4 1-5,6 4-3,7 3-1,6 3-2,1-2-1,-3-6-1,-3-6-1,-2-6 0,-3-1-1,1 7 2,-1 6 0,1 7 1,1 7 1,3 9 1,3 10 0,4 10 0,-3-1 0,-5-9 0,-7-10-1,-5-8-1,-6-6 0,-3 1-1,-3-1 0,-2 1 0,-1-3-1,3-2 1,3-3 0,4-3 0,2 1 1,4 6-2,3 7 0,3 6-1,1-1 1,1-5 0,-1-7 1,1-5 0,-1-6 2,1-3-1,-1-3 2,1-2-1,-1-14 1,1-21-2,-1-22-1,1-22-1,-1-11 0,1 0 0,-1 0-1,1 0 1,1-2 0,3-3 1,3-3 0,4-2 2,-1-1 0,-3 3 3,-3 3 0,-2 4 2,-1-1 1,3-3-2,3-3-2,4-2 0,-1-3-2,-3 1 0,-3-1-2,-2 1 1,-1-1-1,3 1 1,3-1 1,4 1 1,1-3 0,0-2 0,0-3 0,0-3-1,-2-4 0,-3-3 0,-3-3 1,-2-2 0,0-3 1,7 1-1,6-1-1,7 1 1,0-3-2,-2-2 0,-3-3-3,-3-3 0,-1-6 0,4-5 0,3-7 0,3-5 2,1-6-1,1-3-3,-1-3-1,1-2-3,2-6-1,7-6 2,6-6 0,7-6 2,2-2-3,1 3-3,-1 3-5,1 4-5,-6 8-4,-8 17-5,-10 15-6,-9 16-6</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7T13:29:11"/>
    </inkml:context>
    <inkml:brush xml:id="br0">
      <inkml:brushProperty name="width" value="0.0570473037660122" units="cm"/>
      <inkml:brushProperty name="height" value="0.0570473037660122" units="cm"/>
      <inkml:brushProperty name="color" value="#f2395b"/>
      <inkml:brushProperty name="ignorePressure" value="0"/>
    </inkml:brush>
  </inkml:definitions>
  <inkml:trace contextRef="#ctx0" brushRef="#br0">23200 66200 721,'1'93'-1,"4"-11"0,3-14 2,3-11 1,4-7 1,7 0 0,6 0 0,7 0 0,2 3 0,1 6-1,-1 7-2,1 6 0,-3 3 0,-2 0 0,-3 0 0,-3 0 1,-2-2 0,0-3 0,0-3 0,0-2-1,0-3 1,0 1 0,0-1 1,0 1 1,1 1-1,4 3 0,3 3 0,3 4-1,1-1 0,1-3 1,-1-3-1,1-2 0,-1-6 0,1-6 0,-1-6 0,1-6 0,2-2-1,7 3-1,6 3 1,7 4-2,0-3 0,-2-5 0,-3-7-1,-3-5 0,-1-3 0,4 4 0,3 3 2,3 3-1,1-2 2,1-6 3,-1-6 2,1-6 3,2-13 1,7-19 1,6-18 0,7-19 1,-1-15 0,-6-8-2,-6-10 0,-6-9-1,-2-12 0,3-11 2,3-14 0,4-11 2,2-9 1,4-3-2,3-3 0,3-2-1,3-6-1,3-6 1,3-6 0,4-6 0,-1-7-1,-3-6 0,-3-6-1,-2-6-1,-6-1-2,-6 7-4,-6 6-5,-6 7-3,-4-1-3,1-6-2,-1-6-2,1-6-3,2-10-1,7-12 2,6-13 0,7-12 2,-3 9 1,-8 31 1,-10 32 3,-9 31 1,-5 10-3,0-8-9,0-10-9,0-9-9</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7T13:29:11"/>
    </inkml:context>
    <inkml:brush xml:id="br0">
      <inkml:brushProperty name="width" value="0.0460150390863419" units="cm"/>
      <inkml:brushProperty name="height" value="0.0460150390863419" units="cm"/>
      <inkml:brushProperty name="color" value="#f2395b"/>
      <inkml:brushProperty name="ignorePressure" value="0"/>
    </inkml:brush>
  </inkml:definitions>
  <inkml:trace contextRef="#ctx0" brushRef="#br0">4600 26900 991,'-22'-80'-34,"6"41"9,7 40 11,6 42 8,7 16 6,10-6-2,10-6 0,9-6 0,6-2-1,3 3 1,3 3 1,4 4 0,-1 1 0,-3 0 1,-3 0-1,-2 0 0,-3 1 0,1 4 3,-1 3 1,1 3 1,-1-1 1,1-2-1,-1-3-1,1-3-2,-1-2 1,1 0 2,-1 0 0,1 0 2,-1 0 0,1 0-2,-1 0-1,1 0-1,2 4 0,7 10-1,6 10 0,7 9 0,-1-2 0,-6-12 0,-6-13 0,-6-12 1,-1-2-1,7 9 0,6 10 0,7 10 0,-3 0-1,-8-5 0,-10-7 1,-9-5-1,-4-3 0,4 4 0,3 3 1,3 3-1,-1 3 0,-2 3 2,-3 3 0,-3 4 1,-2-3 0,0-5 0,0-7-2,0-5 0,0-4-1,0 0 1,0 0-1,0 0 1,3-5 0,6-9-2,7-10 0,6-8-1,4-9 0,4-6 1,3-6 0,3-6 1,3-13 0,3-19 2,3-18 1,4-19 1,4-16 0,6-12 0,7-13-2,6-12 0,1-10-1,-3-6 0,-3-6 0,-2-6-1,-3-10 1,1-12-1,-1-13 0,1-12 0,-1-5-1,1 3-4,-1 3-2,1 4-5,1-1 0,3-3-2,3-3 1,4-2-1,2-5 1,4-2 0,3-3 1,3-3 1,-2-1 1,-6 4 3,-6 3 2,-6 3 3,-4 3 1,1 3-1,-1 3-1,1 4-1,-1 1 1,1 0 0,-1 0 1,1 0 1,-6 12-2,-8 26-3,-10 24-3,-9 26-5</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7T13:29:11"/>
    </inkml:context>
    <inkml:brush xml:id="br0">
      <inkml:brushProperty name="width" value="0.0509692318737507" units="cm"/>
      <inkml:brushProperty name="height" value="0.0509692318737507" units="cm"/>
      <inkml:brushProperty name="color" value="#f2395b"/>
      <inkml:brushProperty name="ignorePressure" value="0"/>
    </inkml:brush>
  </inkml:definitions>
  <inkml:trace contextRef="#ctx0" brushRef="#br0">60500 17250 895,'92'31'-20,"-16"13"6,-15 12 5,-15 13 5,-9 1 4,1-9 0,-1-10 0,1-8 1,1-1 0,3 9-1,3 10 0,4 10-1,-3 0 0,-5-5 0,-7-7 1,-5-5 1,-3-4-1,4 0 1,3 0 1,3 0-1,-1 0 1,-2 0-1,-3 0 0,-3 0 0,-2 0 0,0 0 0,0 0 1,0 0 1,1 0-1,4 0 0,3 0 0,3 0 0,1-2-1,1-3 1,-1-3 0,1-2 0,4-5 1,9-2 1,10-3 0,10-3 1,2-7 0,-3-9 1,-3-10 0,-2-8 0,2-14 0,9-15 1,10-15-1,10-16 1,5-12 0,4-5 0,3-7 0,3-5 0,1-9 0,1-9-1,-1-10-1,1-8 0,-3-8-2,-2-2-2,-3-3-1,-3-3-2,-4 1 0,-3 6 2,-3 7 0,-2 6 2,-1 4-1,3 4-2,3 3-4,4 3-2,2-1-1,4-2 1,3-3 1,3-3 1,-1-4-1,-2-3-4,-3-3-3,-3-2-5,-7 5-4,-9 16-5,-10 15-4,-8 17-6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1731"/>
          </a:xfrm>
          <a:prstGeom prst="rect">
            <a:avLst/>
          </a:prstGeom>
        </p:spPr>
        <p:txBody>
          <a:bodyPr vert="horz" lIns="99048" tIns="49524" rIns="99048" bIns="49524" rtlCol="0"/>
          <a:lstStyle>
            <a:lvl1pPr algn="l" fontAlgn="auto">
              <a:spcBef>
                <a:spcPts val="0"/>
              </a:spcBef>
              <a:spcAft>
                <a:spcPts val="0"/>
              </a:spcAft>
              <a:defRPr sz="1300">
                <a:latin typeface="+mn-lt"/>
                <a:ea typeface="+mn-ea"/>
              </a:defRPr>
            </a:lvl1pPr>
          </a:lstStyle>
          <a:p>
            <a:pPr>
              <a:defRPr/>
            </a:pPr>
            <a:endParaRPr lang="zh-CN" altLang="en-US"/>
          </a:p>
        </p:txBody>
      </p:sp>
      <p:sp>
        <p:nvSpPr>
          <p:cNvPr id="3" name="日期占位符 2"/>
          <p:cNvSpPr>
            <a:spLocks noGrp="1"/>
          </p:cNvSpPr>
          <p:nvPr>
            <p:ph type="dt" idx="1"/>
          </p:nvPr>
        </p:nvSpPr>
        <p:spPr>
          <a:xfrm>
            <a:off x="4021294" y="0"/>
            <a:ext cx="3076363" cy="511731"/>
          </a:xfrm>
          <a:prstGeom prst="rect">
            <a:avLst/>
          </a:prstGeom>
        </p:spPr>
        <p:txBody>
          <a:bodyPr vert="horz" lIns="99048" tIns="49524" rIns="99048" bIns="49524" rtlCol="0"/>
          <a:lstStyle>
            <a:lvl1pPr algn="r" fontAlgn="auto">
              <a:spcBef>
                <a:spcPts val="0"/>
              </a:spcBef>
              <a:spcAft>
                <a:spcPts val="0"/>
              </a:spcAft>
              <a:defRPr sz="1300">
                <a:latin typeface="+mn-lt"/>
                <a:ea typeface="+mn-ea"/>
              </a:defRPr>
            </a:lvl1pPr>
          </a:lstStyle>
          <a:p>
            <a:pPr>
              <a:defRPr/>
            </a:pPr>
            <a:r>
              <a:rPr lang="en-US" altLang="zh-CN"/>
              <a:t>2013-9-9</a:t>
            </a:r>
            <a:endParaRPr lang="zh-CN" altLang="en-US"/>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pPr lvl="0"/>
            <a:endParaRPr lang="zh-CN" altLang="en-US" noProof="0"/>
          </a:p>
        </p:txBody>
      </p:sp>
      <p:sp>
        <p:nvSpPr>
          <p:cNvPr id="5" name="备注占位符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fontAlgn="auto">
              <a:spcBef>
                <a:spcPts val="0"/>
              </a:spcBef>
              <a:spcAft>
                <a:spcPts val="0"/>
              </a:spcAft>
              <a:defRPr sz="13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fontAlgn="auto">
              <a:spcBef>
                <a:spcPts val="0"/>
              </a:spcBef>
              <a:spcAft>
                <a:spcPts val="0"/>
              </a:spcAft>
              <a:defRPr sz="1300">
                <a:latin typeface="+mn-lt"/>
                <a:ea typeface="+mn-ea"/>
              </a:defRPr>
            </a:lvl1pPr>
          </a:lstStyle>
          <a:p>
            <a:pPr>
              <a:defRPr/>
            </a:pPr>
            <a:fld id="{D710C41A-2D64-4ECF-8E15-4E8E001C7914}" type="slidenum">
              <a:rPr lang="zh-CN" altLang="en-US"/>
            </a:fld>
            <a:endParaRPr lang="zh-CN" altLang="en-US"/>
          </a:p>
        </p:txBody>
      </p:sp>
    </p:spTree>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bwMode="auto">
          <a:noFill/>
          <a:ln>
            <a:solidFill>
              <a:srgbClr val="000000"/>
            </a:solidFill>
            <a:miter lim="800000"/>
          </a:ln>
        </p:spPr>
      </p:sp>
      <p:sp>
        <p:nvSpPr>
          <p:cNvPr id="54275"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dirty="0"/>
          </a:p>
        </p:txBody>
      </p:sp>
      <p:sp>
        <p:nvSpPr>
          <p:cNvPr id="53252"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7042316B-0B62-4BA3-BA48-635790DB5C5A}" type="slidenum">
              <a:rPr lang="zh-CN" altLang="en-US" smtClean="0"/>
            </a:fld>
            <a:endParaRPr lang="zh-CN" altLang="en-US"/>
          </a:p>
        </p:txBody>
      </p:sp>
      <p:sp>
        <p:nvSpPr>
          <p:cNvPr id="5" name="日期占位符 4"/>
          <p:cNvSpPr>
            <a:spLocks noGrp="1"/>
          </p:cNvSpPr>
          <p:nvPr>
            <p:ph type="dt" idx="10"/>
          </p:nvPr>
        </p:nvSpPr>
        <p:spPr/>
        <p:txBody>
          <a:bodyPr/>
          <a:lstStyle/>
          <a:p>
            <a:pPr>
              <a:defRPr/>
            </a:pPr>
            <a:r>
              <a:rPr lang="en-US" altLang="zh-CN"/>
              <a:t>2013-9-9</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答案为</a:t>
            </a:r>
            <a:r>
              <a:rPr lang="en-US" altLang="zh-CN" dirty="0"/>
              <a:t>C</a:t>
            </a:r>
            <a:endParaRPr lang="zh-CN" altLang="en-US" dirty="0"/>
          </a:p>
        </p:txBody>
      </p:sp>
      <p:sp>
        <p:nvSpPr>
          <p:cNvPr id="4" name="日期占位符 3"/>
          <p:cNvSpPr>
            <a:spLocks noGrp="1"/>
          </p:cNvSpPr>
          <p:nvPr>
            <p:ph type="dt" idx="10"/>
          </p:nvPr>
        </p:nvSpPr>
        <p:spPr/>
        <p:txBody>
          <a:bodyPr/>
          <a:lstStyle/>
          <a:p>
            <a:pPr>
              <a:defRPr/>
            </a:pPr>
            <a:r>
              <a:rPr lang="en-US" altLang="zh-CN"/>
              <a:t>2013-9-9</a:t>
            </a:r>
            <a:endParaRPr lang="zh-CN" altLang="en-US"/>
          </a:p>
        </p:txBody>
      </p:sp>
      <p:sp>
        <p:nvSpPr>
          <p:cNvPr id="5" name="灯片编号占位符 4"/>
          <p:cNvSpPr>
            <a:spLocks noGrp="1"/>
          </p:cNvSpPr>
          <p:nvPr>
            <p:ph type="sldNum" sz="quarter" idx="11"/>
          </p:nvPr>
        </p:nvSpPr>
        <p:spPr/>
        <p:txBody>
          <a:bodyPr/>
          <a:lstStyle/>
          <a:p>
            <a:pPr>
              <a:defRPr/>
            </a:pPr>
            <a:fld id="{D710C41A-2D64-4ECF-8E15-4E8E001C7914}"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答案为</a:t>
            </a:r>
            <a:r>
              <a:rPr lang="en-US" altLang="zh-CN" dirty="0"/>
              <a:t>C</a:t>
            </a:r>
            <a:endParaRPr lang="zh-CN" altLang="en-US" dirty="0"/>
          </a:p>
        </p:txBody>
      </p:sp>
      <p:sp>
        <p:nvSpPr>
          <p:cNvPr id="4" name="日期占位符 3"/>
          <p:cNvSpPr>
            <a:spLocks noGrp="1"/>
          </p:cNvSpPr>
          <p:nvPr>
            <p:ph type="dt" idx="10"/>
          </p:nvPr>
        </p:nvSpPr>
        <p:spPr/>
        <p:txBody>
          <a:bodyPr/>
          <a:lstStyle/>
          <a:p>
            <a:pPr>
              <a:defRPr/>
            </a:pPr>
            <a:r>
              <a:rPr lang="en-US" altLang="zh-CN"/>
              <a:t>2013-9-9</a:t>
            </a:r>
            <a:endParaRPr lang="zh-CN" altLang="en-US"/>
          </a:p>
        </p:txBody>
      </p:sp>
      <p:sp>
        <p:nvSpPr>
          <p:cNvPr id="5" name="灯片编号占位符 4"/>
          <p:cNvSpPr>
            <a:spLocks noGrp="1"/>
          </p:cNvSpPr>
          <p:nvPr>
            <p:ph type="sldNum" sz="quarter" idx="11"/>
          </p:nvPr>
        </p:nvSpPr>
        <p:spPr/>
        <p:txBody>
          <a:bodyPr/>
          <a:lstStyle/>
          <a:p>
            <a:pPr>
              <a:defRPr/>
            </a:pPr>
            <a:fld id="{D710C41A-2D64-4ECF-8E15-4E8E001C7914}"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答案为</a:t>
            </a:r>
            <a:r>
              <a:rPr lang="en-US" altLang="zh-CN" dirty="0"/>
              <a:t>A</a:t>
            </a:r>
            <a:endParaRPr lang="zh-CN" altLang="en-US" dirty="0"/>
          </a:p>
        </p:txBody>
      </p:sp>
      <p:sp>
        <p:nvSpPr>
          <p:cNvPr id="4" name="日期占位符 3"/>
          <p:cNvSpPr>
            <a:spLocks noGrp="1"/>
          </p:cNvSpPr>
          <p:nvPr>
            <p:ph type="dt" idx="10"/>
          </p:nvPr>
        </p:nvSpPr>
        <p:spPr/>
        <p:txBody>
          <a:bodyPr/>
          <a:lstStyle/>
          <a:p>
            <a:pPr>
              <a:defRPr/>
            </a:pPr>
            <a:r>
              <a:rPr lang="en-US" altLang="zh-CN"/>
              <a:t>2013-9-9</a:t>
            </a:r>
            <a:endParaRPr lang="zh-CN" altLang="en-US"/>
          </a:p>
        </p:txBody>
      </p:sp>
      <p:sp>
        <p:nvSpPr>
          <p:cNvPr id="5" name="灯片编号占位符 4"/>
          <p:cNvSpPr>
            <a:spLocks noGrp="1"/>
          </p:cNvSpPr>
          <p:nvPr>
            <p:ph type="sldNum" sz="quarter" idx="11"/>
          </p:nvPr>
        </p:nvSpPr>
        <p:spPr/>
        <p:txBody>
          <a:bodyPr/>
          <a:lstStyle/>
          <a:p>
            <a:pPr>
              <a:defRPr/>
            </a:pPr>
            <a:fld id="{D710C41A-2D64-4ECF-8E15-4E8E001C7914}"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答案为</a:t>
            </a:r>
            <a:r>
              <a:rPr lang="en-US" altLang="zh-CN" dirty="0"/>
              <a:t>B</a:t>
            </a:r>
            <a:endParaRPr lang="zh-CN" altLang="en-US" dirty="0"/>
          </a:p>
        </p:txBody>
      </p:sp>
      <p:sp>
        <p:nvSpPr>
          <p:cNvPr id="4" name="日期占位符 3"/>
          <p:cNvSpPr>
            <a:spLocks noGrp="1"/>
          </p:cNvSpPr>
          <p:nvPr>
            <p:ph type="dt" idx="10"/>
          </p:nvPr>
        </p:nvSpPr>
        <p:spPr/>
        <p:txBody>
          <a:bodyPr/>
          <a:lstStyle/>
          <a:p>
            <a:pPr>
              <a:defRPr/>
            </a:pPr>
            <a:r>
              <a:rPr lang="en-US" altLang="zh-CN"/>
              <a:t>2013-9-9</a:t>
            </a:r>
            <a:endParaRPr lang="zh-CN" altLang="en-US"/>
          </a:p>
        </p:txBody>
      </p:sp>
      <p:sp>
        <p:nvSpPr>
          <p:cNvPr id="5" name="灯片编号占位符 4"/>
          <p:cNvSpPr>
            <a:spLocks noGrp="1"/>
          </p:cNvSpPr>
          <p:nvPr>
            <p:ph type="sldNum" sz="quarter" idx="11"/>
          </p:nvPr>
        </p:nvSpPr>
        <p:spPr/>
        <p:txBody>
          <a:bodyPr/>
          <a:lstStyle/>
          <a:p>
            <a:pPr>
              <a:defRPr/>
            </a:pPr>
            <a:fld id="{D710C41A-2D64-4ECF-8E15-4E8E001C7914}"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答案为</a:t>
            </a:r>
            <a:r>
              <a:rPr lang="en-US" altLang="zh-CN" dirty="0"/>
              <a:t>D</a:t>
            </a:r>
            <a:endParaRPr lang="zh-CN" altLang="en-US" dirty="0"/>
          </a:p>
        </p:txBody>
      </p:sp>
      <p:sp>
        <p:nvSpPr>
          <p:cNvPr id="4" name="日期占位符 3"/>
          <p:cNvSpPr>
            <a:spLocks noGrp="1"/>
          </p:cNvSpPr>
          <p:nvPr>
            <p:ph type="dt" idx="10"/>
          </p:nvPr>
        </p:nvSpPr>
        <p:spPr/>
        <p:txBody>
          <a:bodyPr/>
          <a:lstStyle/>
          <a:p>
            <a:pPr>
              <a:defRPr/>
            </a:pPr>
            <a:r>
              <a:rPr lang="en-US" altLang="zh-CN"/>
              <a:t>2013-9-9</a:t>
            </a:r>
            <a:endParaRPr lang="zh-CN" altLang="en-US"/>
          </a:p>
        </p:txBody>
      </p:sp>
      <p:sp>
        <p:nvSpPr>
          <p:cNvPr id="5" name="灯片编号占位符 4"/>
          <p:cNvSpPr>
            <a:spLocks noGrp="1"/>
          </p:cNvSpPr>
          <p:nvPr>
            <p:ph type="sldNum" sz="quarter" idx="11"/>
          </p:nvPr>
        </p:nvSpPr>
        <p:spPr/>
        <p:txBody>
          <a:bodyPr/>
          <a:lstStyle/>
          <a:p>
            <a:pPr>
              <a:defRPr/>
            </a:pPr>
            <a:fld id="{D710C41A-2D64-4ECF-8E15-4E8E001C7914}"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答案为</a:t>
            </a:r>
            <a:r>
              <a:rPr lang="en-US" altLang="zh-CN" dirty="0"/>
              <a:t>B</a:t>
            </a:r>
            <a:endParaRPr lang="zh-CN" altLang="en-US" dirty="0"/>
          </a:p>
        </p:txBody>
      </p:sp>
      <p:sp>
        <p:nvSpPr>
          <p:cNvPr id="4" name="日期占位符 3"/>
          <p:cNvSpPr>
            <a:spLocks noGrp="1"/>
          </p:cNvSpPr>
          <p:nvPr>
            <p:ph type="dt" idx="10"/>
          </p:nvPr>
        </p:nvSpPr>
        <p:spPr/>
        <p:txBody>
          <a:bodyPr/>
          <a:lstStyle/>
          <a:p>
            <a:pPr>
              <a:defRPr/>
            </a:pPr>
            <a:r>
              <a:rPr lang="en-US" altLang="zh-CN"/>
              <a:t>2013-9-9</a:t>
            </a:r>
            <a:endParaRPr lang="zh-CN" altLang="en-US"/>
          </a:p>
        </p:txBody>
      </p:sp>
      <p:sp>
        <p:nvSpPr>
          <p:cNvPr id="5" name="灯片编号占位符 4"/>
          <p:cNvSpPr>
            <a:spLocks noGrp="1"/>
          </p:cNvSpPr>
          <p:nvPr>
            <p:ph type="sldNum" sz="quarter" idx="11"/>
          </p:nvPr>
        </p:nvSpPr>
        <p:spPr/>
        <p:txBody>
          <a:bodyPr/>
          <a:lstStyle/>
          <a:p>
            <a:pPr>
              <a:defRPr/>
            </a:pPr>
            <a:fld id="{D710C41A-2D64-4ECF-8E15-4E8E001C7914}"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a:defRPr/>
            </a:pPr>
            <a:r>
              <a:rPr lang="en-US" altLang="zh-CN"/>
              <a:t>2013-9-9</a:t>
            </a:r>
            <a:endParaRPr lang="zh-CN" altLang="en-US"/>
          </a:p>
        </p:txBody>
      </p:sp>
      <p:sp>
        <p:nvSpPr>
          <p:cNvPr id="5" name="灯片编号占位符 4"/>
          <p:cNvSpPr>
            <a:spLocks noGrp="1"/>
          </p:cNvSpPr>
          <p:nvPr>
            <p:ph type="sldNum" sz="quarter" idx="11"/>
          </p:nvPr>
        </p:nvSpPr>
        <p:spPr/>
        <p:txBody>
          <a:bodyPr/>
          <a:lstStyle/>
          <a:p>
            <a:pPr>
              <a:defRPr/>
            </a:pPr>
            <a:fld id="{D710C41A-2D64-4ECF-8E15-4E8E001C7914}"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a:defRPr/>
            </a:pPr>
            <a:r>
              <a:rPr lang="en-US" altLang="zh-CN"/>
              <a:t>2013-9-9</a:t>
            </a:r>
            <a:endParaRPr lang="zh-CN" altLang="en-US"/>
          </a:p>
        </p:txBody>
      </p:sp>
      <p:sp>
        <p:nvSpPr>
          <p:cNvPr id="5" name="灯片编号占位符 4"/>
          <p:cNvSpPr>
            <a:spLocks noGrp="1"/>
          </p:cNvSpPr>
          <p:nvPr>
            <p:ph type="sldNum" sz="quarter" idx="11"/>
          </p:nvPr>
        </p:nvSpPr>
        <p:spPr/>
        <p:txBody>
          <a:bodyPr/>
          <a:lstStyle/>
          <a:p>
            <a:pPr>
              <a:defRPr/>
            </a:pPr>
            <a:fld id="{D710C41A-2D64-4ECF-8E15-4E8E001C7914}"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a:defRPr/>
            </a:pPr>
            <a:r>
              <a:rPr lang="en-US" altLang="zh-CN"/>
              <a:t>2013-9-9</a:t>
            </a:r>
            <a:endParaRPr lang="zh-CN" altLang="en-US"/>
          </a:p>
        </p:txBody>
      </p:sp>
      <p:sp>
        <p:nvSpPr>
          <p:cNvPr id="5" name="灯片编号占位符 4"/>
          <p:cNvSpPr>
            <a:spLocks noGrp="1"/>
          </p:cNvSpPr>
          <p:nvPr>
            <p:ph type="sldNum" sz="quarter" idx="11"/>
          </p:nvPr>
        </p:nvSpPr>
        <p:spPr/>
        <p:txBody>
          <a:bodyPr/>
          <a:lstStyle/>
          <a:p>
            <a:pPr>
              <a:defRPr/>
            </a:pPr>
            <a:fld id="{D710C41A-2D64-4ECF-8E15-4E8E001C7914}"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a:defRPr/>
            </a:pPr>
            <a:r>
              <a:rPr lang="en-US" altLang="zh-CN"/>
              <a:t>2013-9-9</a:t>
            </a:r>
            <a:endParaRPr lang="zh-CN" altLang="en-US"/>
          </a:p>
        </p:txBody>
      </p:sp>
      <p:sp>
        <p:nvSpPr>
          <p:cNvPr id="5" name="灯片编号占位符 4"/>
          <p:cNvSpPr>
            <a:spLocks noGrp="1"/>
          </p:cNvSpPr>
          <p:nvPr>
            <p:ph type="sldNum" sz="quarter" idx="11"/>
          </p:nvPr>
        </p:nvSpPr>
        <p:spPr/>
        <p:txBody>
          <a:bodyPr/>
          <a:lstStyle/>
          <a:p>
            <a:pPr>
              <a:defRPr/>
            </a:pPr>
            <a:fld id="{D710C41A-2D64-4ECF-8E15-4E8E001C791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a:defRPr/>
            </a:pPr>
            <a:r>
              <a:rPr lang="en-US" altLang="zh-CN"/>
              <a:t>2013-9-9</a:t>
            </a:r>
            <a:endParaRPr lang="zh-CN" altLang="en-US"/>
          </a:p>
        </p:txBody>
      </p:sp>
      <p:sp>
        <p:nvSpPr>
          <p:cNvPr id="5" name="灯片编号占位符 4"/>
          <p:cNvSpPr>
            <a:spLocks noGrp="1"/>
          </p:cNvSpPr>
          <p:nvPr>
            <p:ph type="sldNum" sz="quarter" idx="11"/>
          </p:nvPr>
        </p:nvSpPr>
        <p:spPr/>
        <p:txBody>
          <a:bodyPr/>
          <a:lstStyle/>
          <a:p>
            <a:pPr>
              <a:defRPr/>
            </a:pPr>
            <a:fld id="{D710C41A-2D64-4ECF-8E15-4E8E001C7914}"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a:defRPr/>
            </a:pPr>
            <a:r>
              <a:rPr lang="en-US" altLang="zh-CN"/>
              <a:t>2013-9-9</a:t>
            </a:r>
            <a:endParaRPr lang="zh-CN" altLang="en-US"/>
          </a:p>
        </p:txBody>
      </p:sp>
      <p:sp>
        <p:nvSpPr>
          <p:cNvPr id="5" name="灯片编号占位符 4"/>
          <p:cNvSpPr>
            <a:spLocks noGrp="1"/>
          </p:cNvSpPr>
          <p:nvPr>
            <p:ph type="sldNum" sz="quarter" idx="11"/>
          </p:nvPr>
        </p:nvSpPr>
        <p:spPr/>
        <p:txBody>
          <a:bodyPr/>
          <a:lstStyle/>
          <a:p>
            <a:pPr>
              <a:defRPr/>
            </a:pPr>
            <a:fld id="{D710C41A-2D64-4ECF-8E15-4E8E001C7914}"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a:defRPr/>
            </a:pPr>
            <a:r>
              <a:rPr lang="en-US" altLang="zh-CN"/>
              <a:t>2013-9-9</a:t>
            </a:r>
            <a:endParaRPr lang="zh-CN" altLang="en-US"/>
          </a:p>
        </p:txBody>
      </p:sp>
      <p:sp>
        <p:nvSpPr>
          <p:cNvPr id="5" name="灯片编号占位符 4"/>
          <p:cNvSpPr>
            <a:spLocks noGrp="1"/>
          </p:cNvSpPr>
          <p:nvPr>
            <p:ph type="sldNum" sz="quarter" idx="11"/>
          </p:nvPr>
        </p:nvSpPr>
        <p:spPr/>
        <p:txBody>
          <a:bodyPr/>
          <a:lstStyle/>
          <a:p>
            <a:pPr>
              <a:defRPr/>
            </a:pPr>
            <a:fld id="{D710C41A-2D64-4ECF-8E15-4E8E001C7914}"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a:defRPr/>
            </a:pPr>
            <a:r>
              <a:rPr lang="en-US" altLang="zh-CN"/>
              <a:t>2013-9-9</a:t>
            </a:r>
            <a:endParaRPr lang="zh-CN" altLang="en-US"/>
          </a:p>
        </p:txBody>
      </p:sp>
      <p:sp>
        <p:nvSpPr>
          <p:cNvPr id="5" name="灯片编号占位符 4"/>
          <p:cNvSpPr>
            <a:spLocks noGrp="1"/>
          </p:cNvSpPr>
          <p:nvPr>
            <p:ph type="sldNum" sz="quarter" idx="11"/>
          </p:nvPr>
        </p:nvSpPr>
        <p:spPr/>
        <p:txBody>
          <a:bodyPr/>
          <a:lstStyle/>
          <a:p>
            <a:pPr>
              <a:defRPr/>
            </a:pPr>
            <a:fld id="{D710C41A-2D64-4ECF-8E15-4E8E001C7914}"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a:defRPr/>
            </a:pPr>
            <a:r>
              <a:rPr lang="en-US" altLang="zh-CN"/>
              <a:t>2013-9-9</a:t>
            </a:r>
            <a:endParaRPr lang="zh-CN" altLang="en-US"/>
          </a:p>
        </p:txBody>
      </p:sp>
      <p:sp>
        <p:nvSpPr>
          <p:cNvPr id="5" name="灯片编号占位符 4"/>
          <p:cNvSpPr>
            <a:spLocks noGrp="1"/>
          </p:cNvSpPr>
          <p:nvPr>
            <p:ph type="sldNum" sz="quarter" idx="11"/>
          </p:nvPr>
        </p:nvSpPr>
        <p:spPr/>
        <p:txBody>
          <a:bodyPr/>
          <a:lstStyle/>
          <a:p>
            <a:pPr>
              <a:defRPr/>
            </a:pPr>
            <a:fld id="{D710C41A-2D64-4ECF-8E15-4E8E001C7914}"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a:defRPr/>
            </a:pPr>
            <a:r>
              <a:rPr lang="en-US" altLang="zh-CN"/>
              <a:t>2013-9-9</a:t>
            </a:r>
            <a:endParaRPr lang="zh-CN" altLang="en-US"/>
          </a:p>
        </p:txBody>
      </p:sp>
      <p:sp>
        <p:nvSpPr>
          <p:cNvPr id="5" name="灯片编号占位符 4"/>
          <p:cNvSpPr>
            <a:spLocks noGrp="1"/>
          </p:cNvSpPr>
          <p:nvPr>
            <p:ph type="sldNum" sz="quarter" idx="11"/>
          </p:nvPr>
        </p:nvSpPr>
        <p:spPr/>
        <p:txBody>
          <a:bodyPr/>
          <a:lstStyle/>
          <a:p>
            <a:pPr>
              <a:defRPr/>
            </a:pPr>
            <a:fld id="{D710C41A-2D64-4ECF-8E15-4E8E001C7914}"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答案为</a:t>
            </a:r>
            <a:r>
              <a:rPr lang="en-US" altLang="zh-CN" dirty="0"/>
              <a:t>A</a:t>
            </a:r>
            <a:endParaRPr lang="zh-CN" altLang="en-US" dirty="0"/>
          </a:p>
        </p:txBody>
      </p:sp>
      <p:sp>
        <p:nvSpPr>
          <p:cNvPr id="4" name="日期占位符 3"/>
          <p:cNvSpPr>
            <a:spLocks noGrp="1"/>
          </p:cNvSpPr>
          <p:nvPr>
            <p:ph type="dt" idx="10"/>
          </p:nvPr>
        </p:nvSpPr>
        <p:spPr/>
        <p:txBody>
          <a:bodyPr/>
          <a:lstStyle/>
          <a:p>
            <a:pPr>
              <a:defRPr/>
            </a:pPr>
            <a:r>
              <a:rPr lang="en-US" altLang="zh-CN"/>
              <a:t>2013-9-9</a:t>
            </a:r>
            <a:endParaRPr lang="zh-CN" altLang="en-US"/>
          </a:p>
        </p:txBody>
      </p:sp>
      <p:sp>
        <p:nvSpPr>
          <p:cNvPr id="5" name="灯片编号占位符 4"/>
          <p:cNvSpPr>
            <a:spLocks noGrp="1"/>
          </p:cNvSpPr>
          <p:nvPr>
            <p:ph type="sldNum" sz="quarter" idx="11"/>
          </p:nvPr>
        </p:nvSpPr>
        <p:spPr/>
        <p:txBody>
          <a:bodyPr/>
          <a:lstStyle/>
          <a:p>
            <a:pPr>
              <a:defRPr/>
            </a:pPr>
            <a:fld id="{D710C41A-2D64-4ECF-8E15-4E8E001C7914}"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a:defRPr/>
            </a:pPr>
            <a:r>
              <a:rPr lang="en-US" altLang="zh-CN"/>
              <a:t>2013-9-9</a:t>
            </a:r>
            <a:endParaRPr lang="zh-CN" altLang="en-US"/>
          </a:p>
        </p:txBody>
      </p:sp>
      <p:sp>
        <p:nvSpPr>
          <p:cNvPr id="5" name="灯片编号占位符 4"/>
          <p:cNvSpPr>
            <a:spLocks noGrp="1"/>
          </p:cNvSpPr>
          <p:nvPr>
            <p:ph type="sldNum" sz="quarter" idx="11"/>
          </p:nvPr>
        </p:nvSpPr>
        <p:spPr/>
        <p:txBody>
          <a:bodyPr/>
          <a:lstStyle/>
          <a:p>
            <a:pPr>
              <a:defRPr/>
            </a:pPr>
            <a:fld id="{D710C41A-2D64-4ECF-8E15-4E8E001C7914}"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a:defRPr/>
            </a:pPr>
            <a:r>
              <a:rPr lang="en-US" altLang="zh-CN"/>
              <a:t>2013-9-9</a:t>
            </a:r>
            <a:endParaRPr lang="zh-CN" altLang="en-US"/>
          </a:p>
        </p:txBody>
      </p:sp>
      <p:sp>
        <p:nvSpPr>
          <p:cNvPr id="5" name="灯片编号占位符 4"/>
          <p:cNvSpPr>
            <a:spLocks noGrp="1"/>
          </p:cNvSpPr>
          <p:nvPr>
            <p:ph type="sldNum" sz="quarter" idx="11"/>
          </p:nvPr>
        </p:nvSpPr>
        <p:spPr/>
        <p:txBody>
          <a:bodyPr/>
          <a:lstStyle/>
          <a:p>
            <a:pPr>
              <a:defRPr/>
            </a:pPr>
            <a:fld id="{D710C41A-2D64-4ECF-8E15-4E8E001C7914}"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a:defRPr/>
            </a:pPr>
            <a:r>
              <a:rPr lang="en-US" altLang="zh-CN"/>
              <a:t>2013-9-9</a:t>
            </a:r>
            <a:endParaRPr lang="zh-CN" altLang="en-US"/>
          </a:p>
        </p:txBody>
      </p:sp>
      <p:sp>
        <p:nvSpPr>
          <p:cNvPr id="5" name="灯片编号占位符 4"/>
          <p:cNvSpPr>
            <a:spLocks noGrp="1"/>
          </p:cNvSpPr>
          <p:nvPr>
            <p:ph type="sldNum" sz="quarter" idx="11"/>
          </p:nvPr>
        </p:nvSpPr>
        <p:spPr/>
        <p:txBody>
          <a:bodyPr/>
          <a:lstStyle/>
          <a:p>
            <a:pPr>
              <a:defRPr/>
            </a:pPr>
            <a:fld id="{D710C41A-2D64-4ECF-8E15-4E8E001C7914}"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a:defRPr/>
            </a:pPr>
            <a:r>
              <a:rPr lang="en-US" altLang="zh-CN"/>
              <a:t>2013-9-9</a:t>
            </a:r>
            <a:endParaRPr lang="zh-CN" altLang="en-US"/>
          </a:p>
        </p:txBody>
      </p:sp>
      <p:sp>
        <p:nvSpPr>
          <p:cNvPr id="5" name="灯片编号占位符 4"/>
          <p:cNvSpPr>
            <a:spLocks noGrp="1"/>
          </p:cNvSpPr>
          <p:nvPr>
            <p:ph type="sldNum" sz="quarter" idx="11"/>
          </p:nvPr>
        </p:nvSpPr>
        <p:spPr/>
        <p:txBody>
          <a:bodyPr/>
          <a:lstStyle/>
          <a:p>
            <a:pPr>
              <a:defRPr/>
            </a:pPr>
            <a:fld id="{D710C41A-2D64-4ECF-8E15-4E8E001C791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a:defRPr/>
            </a:pPr>
            <a:r>
              <a:rPr lang="en-US" altLang="zh-CN"/>
              <a:t>2013-9-9</a:t>
            </a:r>
            <a:endParaRPr lang="zh-CN" altLang="en-US"/>
          </a:p>
        </p:txBody>
      </p:sp>
      <p:sp>
        <p:nvSpPr>
          <p:cNvPr id="5" name="灯片编号占位符 4"/>
          <p:cNvSpPr>
            <a:spLocks noGrp="1"/>
          </p:cNvSpPr>
          <p:nvPr>
            <p:ph type="sldNum" sz="quarter" idx="11"/>
          </p:nvPr>
        </p:nvSpPr>
        <p:spPr/>
        <p:txBody>
          <a:bodyPr/>
          <a:lstStyle/>
          <a:p>
            <a:pPr>
              <a:defRPr/>
            </a:pPr>
            <a:fld id="{D710C41A-2D64-4ECF-8E15-4E8E001C7914}"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a:defRPr/>
            </a:pPr>
            <a:r>
              <a:rPr lang="en-US" altLang="zh-CN"/>
              <a:t>2013-9-9</a:t>
            </a:r>
            <a:endParaRPr lang="zh-CN" altLang="en-US"/>
          </a:p>
        </p:txBody>
      </p:sp>
      <p:sp>
        <p:nvSpPr>
          <p:cNvPr id="5" name="灯片编号占位符 4"/>
          <p:cNvSpPr>
            <a:spLocks noGrp="1"/>
          </p:cNvSpPr>
          <p:nvPr>
            <p:ph type="sldNum" sz="quarter" idx="11"/>
          </p:nvPr>
        </p:nvSpPr>
        <p:spPr/>
        <p:txBody>
          <a:bodyPr/>
          <a:lstStyle/>
          <a:p>
            <a:pPr>
              <a:defRPr/>
            </a:pPr>
            <a:fld id="{D710C41A-2D64-4ECF-8E15-4E8E001C7914}"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a:defRPr/>
            </a:pPr>
            <a:r>
              <a:rPr lang="en-US" altLang="zh-CN"/>
              <a:t>2013-9-9</a:t>
            </a:r>
            <a:endParaRPr lang="zh-CN" altLang="en-US"/>
          </a:p>
        </p:txBody>
      </p:sp>
      <p:sp>
        <p:nvSpPr>
          <p:cNvPr id="5" name="灯片编号占位符 4"/>
          <p:cNvSpPr>
            <a:spLocks noGrp="1"/>
          </p:cNvSpPr>
          <p:nvPr>
            <p:ph type="sldNum" sz="quarter" idx="11"/>
          </p:nvPr>
        </p:nvSpPr>
        <p:spPr/>
        <p:txBody>
          <a:bodyPr/>
          <a:lstStyle/>
          <a:p>
            <a:pPr>
              <a:defRPr/>
            </a:pPr>
            <a:fld id="{D710C41A-2D64-4ECF-8E15-4E8E001C7914}"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a:defRPr/>
            </a:pPr>
            <a:r>
              <a:rPr lang="en-US" altLang="zh-CN"/>
              <a:t>2013-9-9</a:t>
            </a:r>
            <a:endParaRPr lang="zh-CN" altLang="en-US"/>
          </a:p>
        </p:txBody>
      </p:sp>
      <p:sp>
        <p:nvSpPr>
          <p:cNvPr id="5" name="灯片编号占位符 4"/>
          <p:cNvSpPr>
            <a:spLocks noGrp="1"/>
          </p:cNvSpPr>
          <p:nvPr>
            <p:ph type="sldNum" sz="quarter" idx="11"/>
          </p:nvPr>
        </p:nvSpPr>
        <p:spPr/>
        <p:txBody>
          <a:bodyPr/>
          <a:lstStyle/>
          <a:p>
            <a:pPr>
              <a:defRPr/>
            </a:pPr>
            <a:fld id="{D710C41A-2D64-4ECF-8E15-4E8E001C7914}"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a:defRPr/>
            </a:pPr>
            <a:r>
              <a:rPr lang="en-US" altLang="zh-CN"/>
              <a:t>2013-9-9</a:t>
            </a:r>
            <a:endParaRPr lang="zh-CN" altLang="en-US"/>
          </a:p>
        </p:txBody>
      </p:sp>
      <p:sp>
        <p:nvSpPr>
          <p:cNvPr id="5" name="灯片编号占位符 4"/>
          <p:cNvSpPr>
            <a:spLocks noGrp="1"/>
          </p:cNvSpPr>
          <p:nvPr>
            <p:ph type="sldNum" sz="quarter" idx="11"/>
          </p:nvPr>
        </p:nvSpPr>
        <p:spPr/>
        <p:txBody>
          <a:bodyPr/>
          <a:lstStyle/>
          <a:p>
            <a:pPr>
              <a:defRPr/>
            </a:pPr>
            <a:fld id="{D710C41A-2D64-4ECF-8E15-4E8E001C7914}"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答案为</a:t>
            </a:r>
            <a:r>
              <a:rPr lang="en-US" altLang="zh-CN" dirty="0"/>
              <a:t>A</a:t>
            </a:r>
            <a:endParaRPr lang="zh-CN" altLang="en-US" dirty="0"/>
          </a:p>
        </p:txBody>
      </p:sp>
      <p:sp>
        <p:nvSpPr>
          <p:cNvPr id="4" name="日期占位符 3"/>
          <p:cNvSpPr>
            <a:spLocks noGrp="1"/>
          </p:cNvSpPr>
          <p:nvPr>
            <p:ph type="dt" idx="10"/>
          </p:nvPr>
        </p:nvSpPr>
        <p:spPr/>
        <p:txBody>
          <a:bodyPr/>
          <a:lstStyle/>
          <a:p>
            <a:pPr>
              <a:defRPr/>
            </a:pPr>
            <a:r>
              <a:rPr lang="en-US" altLang="zh-CN"/>
              <a:t>2013-9-9</a:t>
            </a:r>
            <a:endParaRPr lang="zh-CN" altLang="en-US"/>
          </a:p>
        </p:txBody>
      </p:sp>
      <p:sp>
        <p:nvSpPr>
          <p:cNvPr id="5" name="灯片编号占位符 4"/>
          <p:cNvSpPr>
            <a:spLocks noGrp="1"/>
          </p:cNvSpPr>
          <p:nvPr>
            <p:ph type="sldNum" sz="quarter" idx="11"/>
          </p:nvPr>
        </p:nvSpPr>
        <p:spPr/>
        <p:txBody>
          <a:bodyPr/>
          <a:lstStyle/>
          <a:p>
            <a:pPr>
              <a:defRPr/>
            </a:pPr>
            <a:fld id="{D710C41A-2D64-4ECF-8E15-4E8E001C7914}"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答案分别为：</a:t>
            </a:r>
            <a:r>
              <a:rPr lang="en-US" altLang="zh-CN" dirty="0"/>
              <a:t>D</a:t>
            </a:r>
            <a:r>
              <a:rPr lang="zh-CN" altLang="en-US" dirty="0"/>
              <a:t>，</a:t>
            </a:r>
            <a:r>
              <a:rPr lang="en-US" altLang="zh-CN" dirty="0"/>
              <a:t>A</a:t>
            </a:r>
            <a:r>
              <a:rPr lang="zh-CN" altLang="en-US" dirty="0"/>
              <a:t>，</a:t>
            </a:r>
            <a:r>
              <a:rPr lang="en-US" altLang="zh-CN" dirty="0"/>
              <a:t>C</a:t>
            </a:r>
            <a:r>
              <a:rPr lang="zh-CN" altLang="en-US" dirty="0"/>
              <a:t>，</a:t>
            </a:r>
            <a:r>
              <a:rPr lang="en-US" altLang="zh-CN" dirty="0"/>
              <a:t>B</a:t>
            </a:r>
            <a:endParaRPr lang="zh-CN" altLang="en-US" dirty="0"/>
          </a:p>
        </p:txBody>
      </p:sp>
      <p:sp>
        <p:nvSpPr>
          <p:cNvPr id="4" name="日期占位符 3"/>
          <p:cNvSpPr>
            <a:spLocks noGrp="1"/>
          </p:cNvSpPr>
          <p:nvPr>
            <p:ph type="dt" idx="10"/>
          </p:nvPr>
        </p:nvSpPr>
        <p:spPr/>
        <p:txBody>
          <a:bodyPr/>
          <a:lstStyle/>
          <a:p>
            <a:pPr>
              <a:defRPr/>
            </a:pPr>
            <a:r>
              <a:rPr lang="en-US" altLang="zh-CN"/>
              <a:t>2013-9-9</a:t>
            </a:r>
            <a:endParaRPr lang="zh-CN" altLang="en-US"/>
          </a:p>
        </p:txBody>
      </p:sp>
      <p:sp>
        <p:nvSpPr>
          <p:cNvPr id="5" name="灯片编号占位符 4"/>
          <p:cNvSpPr>
            <a:spLocks noGrp="1"/>
          </p:cNvSpPr>
          <p:nvPr>
            <p:ph type="sldNum" sz="quarter" idx="11"/>
          </p:nvPr>
        </p:nvSpPr>
        <p:spPr/>
        <p:txBody>
          <a:bodyPr/>
          <a:lstStyle/>
          <a:p>
            <a:pPr>
              <a:defRPr/>
            </a:pPr>
            <a:fld id="{D710C41A-2D64-4ECF-8E15-4E8E001C7914}"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a:defRPr/>
            </a:pPr>
            <a:r>
              <a:rPr lang="en-US" altLang="zh-CN"/>
              <a:t>2013-9-9</a:t>
            </a:r>
            <a:endParaRPr lang="zh-CN" altLang="en-US"/>
          </a:p>
        </p:txBody>
      </p:sp>
      <p:sp>
        <p:nvSpPr>
          <p:cNvPr id="5" name="灯片编号占位符 4"/>
          <p:cNvSpPr>
            <a:spLocks noGrp="1"/>
          </p:cNvSpPr>
          <p:nvPr>
            <p:ph type="sldNum" sz="quarter" idx="11"/>
          </p:nvPr>
        </p:nvSpPr>
        <p:spPr/>
        <p:txBody>
          <a:bodyPr/>
          <a:lstStyle/>
          <a:p>
            <a:pPr>
              <a:defRPr/>
            </a:pPr>
            <a:fld id="{D710C41A-2D64-4ECF-8E15-4E8E001C791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a:defRPr/>
            </a:pPr>
            <a:r>
              <a:rPr lang="en-US" altLang="zh-CN"/>
              <a:t>2013-9-9</a:t>
            </a:r>
            <a:endParaRPr lang="zh-CN" altLang="en-US"/>
          </a:p>
        </p:txBody>
      </p:sp>
      <p:sp>
        <p:nvSpPr>
          <p:cNvPr id="5" name="灯片编号占位符 4"/>
          <p:cNvSpPr>
            <a:spLocks noGrp="1"/>
          </p:cNvSpPr>
          <p:nvPr>
            <p:ph type="sldNum" sz="quarter" idx="11"/>
          </p:nvPr>
        </p:nvSpPr>
        <p:spPr/>
        <p:txBody>
          <a:bodyPr/>
          <a:lstStyle/>
          <a:p>
            <a:pPr>
              <a:defRPr/>
            </a:pPr>
            <a:fld id="{D710C41A-2D64-4ECF-8E15-4E8E001C7914}"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a:defRPr/>
            </a:pPr>
            <a:r>
              <a:rPr lang="en-US" altLang="zh-CN"/>
              <a:t>2013-9-9</a:t>
            </a:r>
            <a:endParaRPr lang="zh-CN" altLang="en-US"/>
          </a:p>
        </p:txBody>
      </p:sp>
      <p:sp>
        <p:nvSpPr>
          <p:cNvPr id="5" name="灯片编号占位符 4"/>
          <p:cNvSpPr>
            <a:spLocks noGrp="1"/>
          </p:cNvSpPr>
          <p:nvPr>
            <p:ph type="sldNum" sz="quarter" idx="11"/>
          </p:nvPr>
        </p:nvSpPr>
        <p:spPr/>
        <p:txBody>
          <a:bodyPr/>
          <a:lstStyle/>
          <a:p>
            <a:pPr>
              <a:defRPr/>
            </a:pPr>
            <a:fld id="{D710C41A-2D64-4ECF-8E15-4E8E001C7914}"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a:defRPr/>
            </a:pPr>
            <a:r>
              <a:rPr lang="en-US" altLang="zh-CN"/>
              <a:t>2013-9-9</a:t>
            </a:r>
            <a:endParaRPr lang="zh-CN" altLang="en-US"/>
          </a:p>
        </p:txBody>
      </p:sp>
      <p:sp>
        <p:nvSpPr>
          <p:cNvPr id="5" name="灯片编号占位符 4"/>
          <p:cNvSpPr>
            <a:spLocks noGrp="1"/>
          </p:cNvSpPr>
          <p:nvPr>
            <p:ph type="sldNum" sz="quarter" idx="11"/>
          </p:nvPr>
        </p:nvSpPr>
        <p:spPr/>
        <p:txBody>
          <a:bodyPr/>
          <a:lstStyle/>
          <a:p>
            <a:pPr>
              <a:defRPr/>
            </a:pPr>
            <a:fld id="{D710C41A-2D64-4ECF-8E15-4E8E001C7914}"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a:defRPr/>
            </a:pPr>
            <a:r>
              <a:rPr lang="en-US" altLang="zh-CN"/>
              <a:t>2013-9-9</a:t>
            </a:r>
            <a:endParaRPr lang="zh-CN" altLang="en-US"/>
          </a:p>
        </p:txBody>
      </p:sp>
      <p:sp>
        <p:nvSpPr>
          <p:cNvPr id="5" name="灯片编号占位符 4"/>
          <p:cNvSpPr>
            <a:spLocks noGrp="1"/>
          </p:cNvSpPr>
          <p:nvPr>
            <p:ph type="sldNum" sz="quarter" idx="11"/>
          </p:nvPr>
        </p:nvSpPr>
        <p:spPr/>
        <p:txBody>
          <a:bodyPr/>
          <a:lstStyle/>
          <a:p>
            <a:pPr>
              <a:defRPr/>
            </a:pPr>
            <a:fld id="{D710C41A-2D64-4ECF-8E15-4E8E001C7914}"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a:defRPr/>
            </a:pPr>
            <a:r>
              <a:rPr lang="en-US" altLang="zh-CN"/>
              <a:t>2013-9-9</a:t>
            </a:r>
            <a:endParaRPr lang="zh-CN" altLang="en-US"/>
          </a:p>
        </p:txBody>
      </p:sp>
      <p:sp>
        <p:nvSpPr>
          <p:cNvPr id="5" name="灯片编号占位符 4"/>
          <p:cNvSpPr>
            <a:spLocks noGrp="1"/>
          </p:cNvSpPr>
          <p:nvPr>
            <p:ph type="sldNum" sz="quarter" idx="11"/>
          </p:nvPr>
        </p:nvSpPr>
        <p:spPr/>
        <p:txBody>
          <a:bodyPr/>
          <a:lstStyle/>
          <a:p>
            <a:pPr>
              <a:defRPr/>
            </a:pPr>
            <a:fld id="{D710C41A-2D64-4ECF-8E15-4E8E001C7914}"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a:defRPr/>
            </a:pPr>
            <a:r>
              <a:rPr lang="en-US" altLang="zh-CN"/>
              <a:t>2013-9-9</a:t>
            </a:r>
            <a:endParaRPr lang="zh-CN" altLang="en-US"/>
          </a:p>
        </p:txBody>
      </p:sp>
      <p:sp>
        <p:nvSpPr>
          <p:cNvPr id="5" name="灯片编号占位符 4"/>
          <p:cNvSpPr>
            <a:spLocks noGrp="1"/>
          </p:cNvSpPr>
          <p:nvPr>
            <p:ph type="sldNum" sz="quarter" idx="11"/>
          </p:nvPr>
        </p:nvSpPr>
        <p:spPr/>
        <p:txBody>
          <a:bodyPr/>
          <a:lstStyle/>
          <a:p>
            <a:pPr>
              <a:defRPr/>
            </a:pPr>
            <a:fld id="{D710C41A-2D64-4ECF-8E15-4E8E001C791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和副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502412" y="2308881"/>
            <a:ext cx="8139178" cy="899167"/>
          </a:xfrm>
        </p:spPr>
        <p:txBody>
          <a:bodyPr lIns="101600" tIns="38100" rIns="25400" bIns="38100" anchor="t" anchorCtr="0">
            <a:noAutofit/>
          </a:bodyPr>
          <a:lstStyle>
            <a:lvl1pPr algn="ctr">
              <a:defRPr sz="4050" b="0" spc="600">
                <a:effectLst/>
                <a:latin typeface="+mn-ea"/>
                <a:ea typeface="+mn-ea"/>
              </a:defRPr>
            </a:lvl1pPr>
          </a:lstStyle>
          <a:p>
            <a:r>
              <a:rPr lang="zh-CN" altLang="en-US" dirty="0"/>
              <a:t>单击此处编辑标题</a:t>
            </a:r>
            <a:endParaRPr lang="zh-CN" altLang="en-US" dirty="0"/>
          </a:p>
        </p:txBody>
      </p:sp>
      <p:sp>
        <p:nvSpPr>
          <p:cNvPr id="3" name="副标题 2"/>
          <p:cNvSpPr>
            <a:spLocks noGrp="1"/>
          </p:cNvSpPr>
          <p:nvPr>
            <p:ph type="subTitle" idx="1" hasCustomPrompt="1"/>
          </p:nvPr>
        </p:nvSpPr>
        <p:spPr>
          <a:xfrm>
            <a:off x="502444" y="3565525"/>
            <a:ext cx="8139113" cy="801370"/>
          </a:xfrm>
        </p:spPr>
        <p:txBody>
          <a:bodyPr lIns="101600" tIns="38100" rIns="76200" bIns="38100" anchor="ctr" anchorCtr="0">
            <a:noAutofit/>
          </a:bodyPr>
          <a:lstStyle>
            <a:lvl1pPr marL="0" indent="0" algn="ctr" eaLnBrk="1" fontAlgn="auto" latinLnBrk="0" hangingPunct="1">
              <a:lnSpc>
                <a:spcPct val="100000"/>
              </a:lnSpc>
              <a:buNone/>
              <a:defRPr sz="1800" u="none" strike="noStrike" kern="1200" cap="none" spc="200" normalizeH="0" baseline="0">
                <a:solidFill>
                  <a:schemeClr val="tx1"/>
                </a:solidFill>
                <a:uFillTx/>
                <a:latin typeface="+mn-ea"/>
                <a:ea typeface="+mn-ea"/>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单击此处编辑副标题</a:t>
            </a:r>
            <a:endParaRPr lang="zh-CN" altLang="en-US" dirty="0"/>
          </a:p>
        </p:txBody>
      </p:sp>
      <p:sp>
        <p:nvSpPr>
          <p:cNvPr id="17" name="页脚占位符 16"/>
          <p:cNvSpPr>
            <a:spLocks noGrp="1"/>
          </p:cNvSpPr>
          <p:nvPr>
            <p:ph type="ftr" sz="quarter" idx="11"/>
          </p:nvPr>
        </p:nvSpPr>
        <p:spPr/>
        <p:txBody>
          <a:bodyPr/>
          <a:lstStyle>
            <a:lvl1pPr>
              <a:defRPr>
                <a:latin typeface="+mn-ea"/>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7504" y="44624"/>
            <a:ext cx="8856984" cy="774720"/>
          </a:xfrm>
        </p:spPr>
        <p:txBody>
          <a:bodyPr/>
          <a:lstStyle>
            <a:lvl1pPr>
              <a:defRPr>
                <a:solidFill>
                  <a:srgbClr val="FF0000"/>
                </a:solidFill>
                <a:latin typeface="Comic Sans MS" panose="030F0702030302020204" pitchFamily="2" charset="0"/>
                <a:ea typeface="微软雅黑" pitchFamily="34" charset="-122"/>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107504" y="743531"/>
            <a:ext cx="8856984" cy="5695367"/>
          </a:xfrm>
        </p:spPr>
        <p:txBody>
          <a:bodyPr/>
          <a:lstStyle>
            <a:lvl1pPr>
              <a:defRPr sz="2200">
                <a:latin typeface="Comic Sans MS" panose="030F0702030302020204" pitchFamily="2" charset="0"/>
              </a:defRPr>
            </a:lvl1pPr>
            <a:lvl2pPr>
              <a:lnSpc>
                <a:spcPts val="3000"/>
              </a:lnSpc>
              <a:defRPr sz="2000" b="0">
                <a:latin typeface="微软雅黑" pitchFamily="34" charset="-122"/>
                <a:ea typeface="微软雅黑" pitchFamily="34" charset="-122"/>
              </a:defRPr>
            </a:lvl2pPr>
            <a:lvl3pPr>
              <a:lnSpc>
                <a:spcPts val="3000"/>
              </a:lnSpc>
              <a:defRPr sz="2000" b="0">
                <a:latin typeface="微软雅黑" pitchFamily="34" charset="-122"/>
                <a:ea typeface="微软雅黑" pitchFamily="34" charset="-122"/>
              </a:defRPr>
            </a:lvl3pPr>
            <a:lvl4pPr>
              <a:lnSpc>
                <a:spcPts val="3000"/>
              </a:lnSpc>
              <a:defRPr sz="2000" b="0">
                <a:latin typeface="微软雅黑" pitchFamily="34" charset="-122"/>
                <a:ea typeface="微软雅黑" pitchFamily="34" charset="-122"/>
              </a:defRPr>
            </a:lvl4pPr>
            <a:lvl5pPr>
              <a:lnSpc>
                <a:spcPts val="3000"/>
              </a:lnSpc>
              <a:defRPr sz="2000" b="0">
                <a:latin typeface="微软雅黑" pitchFamily="34" charset="-122"/>
                <a:ea typeface="微软雅黑"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页脚占位符 4"/>
          <p:cNvSpPr>
            <a:spLocks noGrp="1"/>
          </p:cNvSpPr>
          <p:nvPr>
            <p:ph type="ftr" sz="quarter" idx="11"/>
          </p:nvPr>
        </p:nvSpPr>
        <p:spPr>
          <a:xfrm>
            <a:off x="3059832" y="6438898"/>
            <a:ext cx="3392016" cy="365125"/>
          </a:xfrm>
        </p:spPr>
        <p:txBody>
          <a:bodyPr/>
          <a:lstStyle>
            <a:lvl1pPr>
              <a:defRPr>
                <a:latin typeface="Comic Sans MS" panose="030F0702030302020204" pitchFamily="2" charset="0"/>
              </a:defRPr>
            </a:lvl1pPr>
          </a:lstStyle>
          <a:p>
            <a:pPr>
              <a:defRPr/>
            </a:pPr>
            <a:r>
              <a:rPr lang="zh-CN" altLang="en-US"/>
              <a:t>计算机与通信工程学院</a:t>
            </a:r>
            <a:r>
              <a:rPr lang="en-US" altLang="zh-CN"/>
              <a:t>—</a:t>
            </a:r>
            <a:r>
              <a:rPr lang="zh-CN" altLang="en-US"/>
              <a:t>计算机组成原理</a:t>
            </a:r>
            <a:endParaRPr lang="zh-CN" altLang="en-US" dirty="0"/>
          </a:p>
        </p:txBody>
      </p:sp>
      <p:sp>
        <p:nvSpPr>
          <p:cNvPr id="6" name="灯片编号占位符 5"/>
          <p:cNvSpPr>
            <a:spLocks noGrp="1"/>
          </p:cNvSpPr>
          <p:nvPr>
            <p:ph type="sldNum" sz="quarter" idx="12"/>
          </p:nvPr>
        </p:nvSpPr>
        <p:spPr>
          <a:xfrm>
            <a:off x="6804248" y="6456588"/>
            <a:ext cx="2133600" cy="365125"/>
          </a:xfrm>
        </p:spPr>
        <p:txBody>
          <a:bodyPr/>
          <a:lstStyle>
            <a:lvl1pPr>
              <a:defRPr>
                <a:latin typeface="Comic Sans MS" panose="030F0702030302020204" pitchFamily="2" charset="0"/>
              </a:defRPr>
            </a:lvl1pPr>
          </a:lstStyle>
          <a:p>
            <a:pPr>
              <a:defRPr/>
            </a:pPr>
            <a:fld id="{6D0FCEAD-6C29-4FB2-BFB9-871596BF04D3}" type="slidenum">
              <a:rPr lang="zh-CN" altLang="en-US" smtClean="0"/>
            </a:fld>
            <a:endParaRPr lang="zh-CN" altLang="en-US" dirty="0"/>
          </a:p>
        </p:txBody>
      </p:sp>
      <p:sp>
        <p:nvSpPr>
          <p:cNvPr id="7" name="日期占位符 3"/>
          <p:cNvSpPr>
            <a:spLocks noGrp="1"/>
          </p:cNvSpPr>
          <p:nvPr>
            <p:ph type="dt" sz="half" idx="10"/>
          </p:nvPr>
        </p:nvSpPr>
        <p:spPr>
          <a:xfrm>
            <a:off x="179512" y="6456589"/>
            <a:ext cx="2133600" cy="365125"/>
          </a:xfrm>
        </p:spPr>
        <p:txBody>
          <a:bodyPr/>
          <a:lstStyle>
            <a:lvl1pPr>
              <a:defRPr>
                <a:latin typeface="Comic Sans MS" panose="030F0702030302020204" pitchFamily="2" charset="0"/>
              </a:defRPr>
            </a:lvl1pPr>
          </a:lstStyle>
          <a:p>
            <a:pPr>
              <a:defRPr/>
            </a:pPr>
            <a:fld id="{D7E40264-FE0B-4371-BB93-C09CE9F4480C}" type="datetime1">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D770EFDA-EB56-42EA-A73C-8F491EF780A1}" type="datetime1">
              <a:rPr lang="zh-CN" altLang="en-US" smtClean="0"/>
            </a:fld>
            <a:endParaRPr lang="zh-CN" altLang="en-US"/>
          </a:p>
        </p:txBody>
      </p:sp>
      <p:sp>
        <p:nvSpPr>
          <p:cNvPr id="3" name="页脚占位符 4"/>
          <p:cNvSpPr>
            <a:spLocks noGrp="1"/>
          </p:cNvSpPr>
          <p:nvPr>
            <p:ph type="ftr" sz="quarter" idx="11"/>
          </p:nvPr>
        </p:nvSpPr>
        <p:spPr/>
        <p:txBody>
          <a:bodyPr/>
          <a:lstStyle>
            <a:lvl1pPr>
              <a:defRPr/>
            </a:lvl1pPr>
          </a:lstStyle>
          <a:p>
            <a:pPr>
              <a:defRPr/>
            </a:pPr>
            <a:r>
              <a:rPr lang="zh-CN" altLang="en-US" dirty="0"/>
              <a:t>计算机与通信工程学院</a:t>
            </a:r>
            <a:r>
              <a:rPr lang="en-US" altLang="zh-CN" dirty="0"/>
              <a:t>—</a:t>
            </a:r>
            <a:r>
              <a:rPr lang="zh-CN" altLang="en-US" dirty="0"/>
              <a:t>计算机组成原理</a:t>
            </a:r>
            <a:endParaRPr lang="zh-CN" altLang="en-US" dirty="0"/>
          </a:p>
        </p:txBody>
      </p:sp>
      <p:sp>
        <p:nvSpPr>
          <p:cNvPr id="4" name="灯片编号占位符 5"/>
          <p:cNvSpPr>
            <a:spLocks noGrp="1"/>
          </p:cNvSpPr>
          <p:nvPr>
            <p:ph type="sldNum" sz="quarter" idx="12"/>
          </p:nvPr>
        </p:nvSpPr>
        <p:spPr/>
        <p:txBody>
          <a:bodyPr/>
          <a:lstStyle>
            <a:lvl1pPr>
              <a:defRPr/>
            </a:lvl1pPr>
          </a:lstStyle>
          <a:p>
            <a:pPr>
              <a:defRPr/>
            </a:pPr>
            <a:fld id="{AC6836A8-BD9B-48E7-B047-125F94AF7AD4}"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正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02412" y="581225"/>
            <a:ext cx="8139178"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endParaRPr dirty="0">
              <a:sym typeface="+mn-ea"/>
            </a:endParaRPr>
          </a:p>
        </p:txBody>
      </p:sp>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7" name="文本占位符 6"/>
          <p:cNvSpPr>
            <a:spLocks noGrp="1"/>
          </p:cNvSpPr>
          <p:nvPr>
            <p:ph type="body" idx="1" hasCustomPrompt="1"/>
          </p:nvPr>
        </p:nvSpPr>
        <p:spPr>
          <a:xfrm>
            <a:off x="502444" y="1508125"/>
            <a:ext cx="8139113" cy="4749165"/>
          </a:xfrm>
          <a:prstGeom prst="rect">
            <a:avLst/>
          </a:prstGeom>
        </p:spPr>
        <p:txBody>
          <a:bodyPr vert="horz" lIns="101600" tIns="0" rIns="82550" bIns="0" rtlCol="0">
            <a:normAutofit/>
          </a:bodyPr>
          <a:lstStyle>
            <a:lvl1pPr>
              <a:defRPr sz="1800"/>
            </a:lvl1pPr>
            <a:lvl2pPr>
              <a:defRPr sz="1800"/>
            </a:lvl2pPr>
            <a:lvl3pPr>
              <a:defRPr sz="1800"/>
            </a:lvl3pPr>
            <a:lvl4pPr>
              <a:defRPr sz="1800"/>
            </a:lvl4pPr>
            <a:lvl5pPr>
              <a:defRPr sz="1800"/>
            </a:lvl5pPr>
          </a:lstStyle>
          <a:p>
            <a:pPr lvl="0"/>
            <a:r>
              <a:rPr lang="zh-CN" altLang="en-US" dirty="0"/>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标题与图文">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lvl1pPr>
              <a:defRPr>
                <a:latin typeface="+mn-ea"/>
              </a:defRPr>
            </a:lvl1pPr>
          </a:lstStyle>
          <a:p>
            <a:endParaRPr lang="zh-CN" altLang="en-US"/>
          </a:p>
        </p:txBody>
      </p:sp>
      <p:sp>
        <p:nvSpPr>
          <p:cNvPr id="4" name="灯片编号占位符 3"/>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5" name="标题 4"/>
          <p:cNvSpPr>
            <a:spLocks noGrp="1"/>
          </p:cNvSpPr>
          <p:nvPr>
            <p:ph type="title" hasCustomPrompt="1"/>
          </p:nvPr>
        </p:nvSpPr>
        <p:spPr>
          <a:xfrm>
            <a:off x="630079" y="727710"/>
            <a:ext cx="2948940" cy="1115060"/>
          </a:xfrm>
        </p:spPr>
        <p:txBody>
          <a:bodyPr anchor="ctr" anchorCtr="0"/>
          <a:lstStyle>
            <a:lvl1pPr>
              <a:defRPr sz="2400">
                <a:latin typeface="+mn-ea"/>
                <a:ea typeface="+mn-ea"/>
              </a:defRPr>
            </a:lvl1pPr>
          </a:lstStyle>
          <a:p>
            <a:r>
              <a:rPr lang="zh-CN" altLang="en-US" smtClean="0"/>
              <a:t>单击此处编辑标题</a:t>
            </a:r>
            <a:endParaRPr lang="zh-CN" altLang="en-US"/>
          </a:p>
        </p:txBody>
      </p:sp>
      <p:sp>
        <p:nvSpPr>
          <p:cNvPr id="6" name="内容占位符 5"/>
          <p:cNvSpPr>
            <a:spLocks noGrp="1"/>
          </p:cNvSpPr>
          <p:nvPr>
            <p:ph idx="1" hasCustomPrompt="1"/>
          </p:nvPr>
        </p:nvSpPr>
        <p:spPr>
          <a:xfrm>
            <a:off x="3853815" y="727710"/>
            <a:ext cx="4629150" cy="5403215"/>
          </a:xfrm>
        </p:spPr>
        <p:txBody>
          <a:bodyPr/>
          <a:lstStyle>
            <a:lvl1pPr>
              <a:defRPr sz="1800">
                <a:latin typeface="+mn-ea"/>
                <a:ea typeface="+mn-ea"/>
              </a:defRPr>
            </a:lvl1pPr>
            <a:lvl2pPr marL="342900" indent="0">
              <a:buNone/>
              <a:defRPr sz="1800">
                <a:latin typeface="+mn-ea"/>
                <a:ea typeface="+mn-ea"/>
              </a:defRPr>
            </a:lvl2pPr>
            <a:lvl3pPr>
              <a:defRPr sz="1800">
                <a:latin typeface="+mn-ea"/>
                <a:ea typeface="+mn-ea"/>
              </a:defRPr>
            </a:lvl3pPr>
            <a:lvl4pPr>
              <a:defRPr sz="1800">
                <a:latin typeface="+mn-ea"/>
                <a:ea typeface="+mn-ea"/>
              </a:defRPr>
            </a:lvl4pPr>
            <a:lvl5pPr>
              <a:defRPr sz="1800">
                <a:latin typeface="+mn-ea"/>
                <a:ea typeface="+mn-ea"/>
              </a:defRPr>
            </a:lvl5pPr>
            <a:lvl6pPr>
              <a:defRPr sz="1500"/>
            </a:lvl6pPr>
            <a:lvl7pPr>
              <a:defRPr sz="1500"/>
            </a:lvl7pPr>
            <a:lvl8pPr>
              <a:defRPr sz="1500"/>
            </a:lvl8pPr>
            <a:lvl9pPr>
              <a:defRPr sz="1500"/>
            </a:lvl9pPr>
          </a:lstStyle>
          <a:p>
            <a:pPr lvl="0"/>
            <a:r>
              <a:rPr lang="zh-CN" altLang="en-US" smtClean="0"/>
              <a:t>单击此处编辑正文</a:t>
            </a:r>
            <a:endParaRPr lang="zh-CN" altLang="en-US"/>
          </a:p>
        </p:txBody>
      </p:sp>
      <p:sp>
        <p:nvSpPr>
          <p:cNvPr id="7" name="文本占位符 6"/>
          <p:cNvSpPr>
            <a:spLocks noGrp="1"/>
          </p:cNvSpPr>
          <p:nvPr>
            <p:ph type="body" sz="half" idx="2" hasCustomPrompt="1"/>
          </p:nvPr>
        </p:nvSpPr>
        <p:spPr>
          <a:xfrm>
            <a:off x="630079" y="2239645"/>
            <a:ext cx="2948940" cy="3891915"/>
          </a:xfrm>
        </p:spPr>
        <p:txBody>
          <a:bodyPr/>
          <a:lstStyle>
            <a:lvl1pPr marL="257175" indent="-257175">
              <a:buFont typeface="Arial" panose="020B0604020202020204" pitchFamily="34" charset="0"/>
              <a:buChar char="•"/>
              <a:defRPr sz="1800">
                <a:latin typeface="+mn-ea"/>
                <a:ea typeface="+mn-ea"/>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单击此处编辑正文</a:t>
            </a:r>
            <a:endParaRPr lang="zh-CN" altLang="en-US" smtClean="0"/>
          </a:p>
          <a:p>
            <a:pPr lvl="0"/>
            <a:r>
              <a:rPr lang="zh-CN" altLang="en-US" smtClean="0">
                <a:sym typeface="+mn-ea"/>
              </a:rPr>
              <a:t>单击此处编辑正文</a:t>
            </a:r>
            <a:endParaRPr lang="zh-CN" altLang="en-US" smtClean="0"/>
          </a:p>
          <a:p>
            <a:pPr lvl="0"/>
            <a:r>
              <a:rPr lang="zh-CN" altLang="en-US" smtClean="0">
                <a:sym typeface="+mn-ea"/>
              </a:rPr>
              <a:t>单击此处编辑正文</a:t>
            </a:r>
            <a:endParaRPr lang="zh-CN" altLang="en-US" smtClean="0"/>
          </a:p>
          <a:p>
            <a:pPr lvl="0"/>
            <a:r>
              <a:rPr lang="zh-CN" altLang="en-US" smtClean="0">
                <a:sym typeface="+mn-ea"/>
              </a:rPr>
              <a:t>单击此处编辑正文</a:t>
            </a:r>
            <a:endParaRPr lang="zh-CN" altLang="en-US" smtClean="0">
              <a:sym typeface="+mn-ea"/>
            </a:endParaRPr>
          </a:p>
          <a:p>
            <a:pPr lvl="0"/>
            <a:r>
              <a:rPr lang="zh-CN" altLang="en-US" smtClean="0">
                <a:sym typeface="+mn-ea"/>
              </a:rPr>
              <a:t>单击此处编辑正文</a:t>
            </a:r>
            <a:endParaRPr lang="zh-CN" alt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图片与注释">
    <p:spTree>
      <p:nvGrpSpPr>
        <p:cNvPr id="1" name=""/>
        <p:cNvGrpSpPr/>
        <p:nvPr/>
      </p:nvGrpSpPr>
      <p:grpSpPr>
        <a:xfrm>
          <a:off x="0" y="0"/>
          <a:ext cx="0" cy="0"/>
          <a:chOff x="0" y="0"/>
          <a:chExt cx="0" cy="0"/>
        </a:xfrm>
      </p:grpSpPr>
      <p:sp>
        <p:nvSpPr>
          <p:cNvPr id="6" name="页脚占位符 5"/>
          <p:cNvSpPr>
            <a:spLocks noGrp="1"/>
          </p:cNvSpPr>
          <p:nvPr>
            <p:ph type="ftr" sz="quarter" idx="11"/>
          </p:nvPr>
        </p:nvSpPr>
        <p:spPr/>
        <p:txBody>
          <a:bodyPr/>
          <a:lstStyle>
            <a:lvl1pPr>
              <a:defRPr>
                <a:latin typeface="+mn-ea"/>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mn-ea"/>
              </a:defRPr>
            </a:lvl1pPr>
          </a:lstStyle>
          <a:p>
            <a:fld id="{FABC47A4-756D-490B-A52F-7D9E2C9FC05F}" type="slidenum">
              <a:rPr lang="zh-CN" altLang="en-US" smtClean="0"/>
            </a:fld>
            <a:endParaRPr lang="zh-CN" altLang="en-US"/>
          </a:p>
        </p:txBody>
      </p:sp>
      <p:sp>
        <p:nvSpPr>
          <p:cNvPr id="9" name="标题 8"/>
          <p:cNvSpPr>
            <a:spLocks noGrp="1"/>
          </p:cNvSpPr>
          <p:nvPr>
            <p:ph type="title"/>
          </p:nvPr>
        </p:nvSpPr>
        <p:spPr>
          <a:xfrm>
            <a:off x="502444" y="5605145"/>
            <a:ext cx="8139113" cy="558165"/>
          </a:xfrm>
        </p:spPr>
        <p:txBody>
          <a:bodyPr/>
          <a:lstStyle>
            <a:lvl1pPr>
              <a:defRPr/>
            </a:lvl1pPr>
          </a:lstStyle>
          <a:p>
            <a:r>
              <a:rPr>
                <a:sym typeface="+mn-ea"/>
              </a:rPr>
              <a:t>单击此处编辑母版标题样式</a:t>
            </a:r>
            <a:endParaRPr lang="zh-CN" altLang="en-US"/>
          </a:p>
        </p:txBody>
      </p:sp>
      <p:sp>
        <p:nvSpPr>
          <p:cNvPr id="8" name="内容占位符 7"/>
          <p:cNvSpPr>
            <a:spLocks noGrp="1"/>
          </p:cNvSpPr>
          <p:nvPr>
            <p:ph idx="1"/>
          </p:nvPr>
        </p:nvSpPr>
        <p:spPr>
          <a:xfrm>
            <a:off x="502444" y="641350"/>
            <a:ext cx="8139113" cy="4556125"/>
          </a:xfrm>
        </p:spPr>
        <p:txBody>
          <a:bodyPr vert="horz" lIns="101600" tIns="0" rIns="82550" bIns="0" rtlCol="0">
            <a:noAutofit/>
          </a:bodyPr>
          <a:lstStyle>
            <a:lvl1pPr defTabSz="914400">
              <a:defRPr lang="zh-CN" altLang="en-US" dirty="0">
                <a:solidFill>
                  <a:schemeClr val="tx1">
                    <a:lumMod val="75000"/>
                    <a:lumOff val="25000"/>
                  </a:schemeClr>
                </a:solidFill>
                <a:sym typeface="+mn-ea"/>
              </a:defRPr>
            </a:lvl1pPr>
            <a:lvl2pPr marL="342900" lvl="1" indent="0" defTabSz="914400">
              <a:buNone/>
              <a:tabLst>
                <a:tab pos="1609725" algn="l"/>
              </a:tabLst>
              <a:defRPr lang="zh-CN" altLang="en-US" dirty="0">
                <a:solidFill>
                  <a:schemeClr val="tx1">
                    <a:lumMod val="75000"/>
                    <a:lumOff val="25000"/>
                  </a:schemeClr>
                </a:solidFill>
                <a:sym typeface="+mn-ea"/>
              </a:defRPr>
            </a:lvl2pPr>
            <a:lvl3pPr lvl="2" defTabSz="914400">
              <a:defRPr lang="zh-CN" altLang="en-US" dirty="0">
                <a:solidFill>
                  <a:schemeClr val="tx1">
                    <a:lumMod val="75000"/>
                    <a:lumOff val="25000"/>
                  </a:schemeClr>
                </a:solidFill>
                <a:sym typeface="+mn-ea"/>
              </a:defRPr>
            </a:lvl3pPr>
            <a:lvl4pPr lvl="3" defTabSz="914400">
              <a:defRPr lang="zh-CN" altLang="en-US" dirty="0">
                <a:solidFill>
                  <a:schemeClr val="tx1">
                    <a:lumMod val="75000"/>
                    <a:lumOff val="25000"/>
                  </a:schemeClr>
                </a:solidFill>
                <a:sym typeface="+mn-ea"/>
              </a:defRPr>
            </a:lvl4pPr>
            <a:lvl5pPr lvl="4" defTabSz="914400">
              <a:defRPr lang="zh-CN" altLang="en-US" dirty="0">
                <a:solidFill>
                  <a:schemeClr val="tx1">
                    <a:lumMod val="75000"/>
                    <a:lumOff val="25000"/>
                  </a:schemeClr>
                </a:solidFill>
                <a:sym typeface="+mn-ea"/>
              </a:defRPr>
            </a:lvl5pPr>
          </a:lstStyle>
          <a:p>
            <a:pPr lvl="0"/>
            <a:r>
              <a:rPr>
                <a:sym typeface="+mn-ea"/>
              </a:rPr>
              <a:t>单击此处编辑母版文本样式</a:t>
            </a:r>
            <a:endParaRPr dirty="0">
              <a:sym typeface="+mn-ea"/>
            </a:endParaRPr>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单张大图">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7" name="内容占位符 6"/>
          <p:cNvSpPr>
            <a:spLocks noGrp="1"/>
          </p:cNvSpPr>
          <p:nvPr>
            <p:ph idx="1" hasCustomPrompt="1"/>
          </p:nvPr>
        </p:nvSpPr>
        <p:spPr>
          <a:xfrm>
            <a:off x="0" y="0"/>
            <a:ext cx="9147334" cy="6868160"/>
          </a:xfrm>
        </p:spPr>
        <p:txBody>
          <a:bodyPr vert="horz" lIns="101600" tIns="0" rIns="82550" bIns="0"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3429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18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联图片">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2" name="内容占位符 1"/>
          <p:cNvSpPr>
            <a:spLocks noGrp="1"/>
          </p:cNvSpPr>
          <p:nvPr>
            <p:ph sz="half" idx="2" hasCustomPrompt="1"/>
          </p:nvPr>
        </p:nvSpPr>
        <p:spPr>
          <a:xfrm>
            <a:off x="350996" y="565150"/>
            <a:ext cx="4050030" cy="5727700"/>
          </a:xfrm>
        </p:spPr>
        <p:txBody>
          <a:bodyPr vert="horz" lIns="101600" tIns="0" rIns="82550" bIns="0"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8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
        <p:nvSpPr>
          <p:cNvPr id="6" name="内容占位符 5"/>
          <p:cNvSpPr>
            <a:spLocks noGrp="1"/>
          </p:cNvSpPr>
          <p:nvPr>
            <p:ph sz="half" idx="13" hasCustomPrompt="1"/>
          </p:nvPr>
        </p:nvSpPr>
        <p:spPr>
          <a:xfrm>
            <a:off x="4715828" y="565150"/>
            <a:ext cx="4050030" cy="5727700"/>
          </a:xfrm>
        </p:spPr>
        <p:txBody>
          <a:bodyPr vert="horz" lIns="101600" tIns="0" rIns="82550" bIns="0"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8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a:t>
            </a:r>
            <a:r>
              <a:rPr>
                <a:sym typeface="+mn-ea"/>
              </a:rPr>
              <a:t>正文</a:t>
            </a:r>
            <a:endParaRPr dirty="0">
              <a:sym typeface="+mn-e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2" name="标题 1"/>
          <p:cNvSpPr>
            <a:spLocks noGrp="1"/>
          </p:cNvSpPr>
          <p:nvPr>
            <p:ph type="title" hasCustomPrompt="1"/>
          </p:nvPr>
        </p:nvSpPr>
        <p:spPr>
          <a:xfrm>
            <a:off x="502412" y="623591"/>
            <a:ext cx="8139178" cy="899167"/>
          </a:xfrm>
        </p:spPr>
        <p:txBody>
          <a:bodyPr vert="horz" lIns="101600" tIns="38100" rIns="25400" bIns="38100" rtlCol="0" anchor="ctr" anchorCtr="0">
            <a:noAutofit/>
          </a:bodyPr>
          <a:lstStyle>
            <a:lvl1pPr marL="0" marR="0" algn="ctr" defTabSz="914400" rtl="0" eaLnBrk="1" fontAlgn="auto" latinLnBrk="0" hangingPunct="1">
              <a:lnSpc>
                <a:spcPct val="100000"/>
              </a:lnSpc>
              <a:buNone/>
              <a:defRPr kumimoji="0" lang="zh-CN" altLang="en-US" sz="2400" b="0" i="0" u="none" strike="noStrike" kern="1200" cap="none" spc="600" normalizeH="0" baseline="0" noProof="1" dirty="0">
                <a:solidFill>
                  <a:schemeClr val="tx1"/>
                </a:solidFill>
                <a:effectLst/>
                <a:uFillTx/>
                <a:latin typeface="+mn-ea"/>
                <a:ea typeface="+mn-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dirty="0"/>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lgn="ctr">
              <a:defRPr u="none">
                <a:latin typeface="Comic Sans MS" panose="030F0702030302020204" pitchFamily="2" charset="0"/>
              </a:defRPr>
            </a:lvl1pPr>
          </a:lstStyle>
          <a:p>
            <a:r>
              <a:rPr lang="zh-CN" altLang="en-US" dirty="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Comic Sans MS" panose="030F0702030302020204"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lvl1pPr>
              <a:defRPr/>
            </a:lvl1pPr>
          </a:lstStyle>
          <a:p>
            <a:pPr>
              <a:defRPr/>
            </a:pPr>
            <a:fld id="{825B9456-198F-48BE-9BA9-53D4079995DC}" type="datetime1">
              <a:rPr lang="zh-CN" altLang="en-US" smtClean="0"/>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zh-CN" altLang="en-US" dirty="0"/>
              <a:t>计算机与通信工程学院</a:t>
            </a:r>
            <a:r>
              <a:rPr lang="en-US" altLang="zh-CN" dirty="0"/>
              <a:t>—</a:t>
            </a:r>
            <a:r>
              <a:rPr lang="zh-CN" altLang="en-US" dirty="0"/>
              <a:t>计算机组成原理</a:t>
            </a:r>
            <a:endParaRPr lang="zh-CN" altLang="en-US" dirty="0"/>
          </a:p>
        </p:txBody>
      </p:sp>
      <p:sp>
        <p:nvSpPr>
          <p:cNvPr id="6" name="灯片编号占位符 5"/>
          <p:cNvSpPr>
            <a:spLocks noGrp="1"/>
          </p:cNvSpPr>
          <p:nvPr>
            <p:ph type="sldNum" sz="quarter" idx="12"/>
          </p:nvPr>
        </p:nvSpPr>
        <p:spPr/>
        <p:txBody>
          <a:bodyPr/>
          <a:lstStyle>
            <a:lvl1pPr>
              <a:defRPr/>
            </a:lvl1pPr>
          </a:lstStyle>
          <a:p>
            <a:pPr>
              <a:defRPr/>
            </a:pPr>
            <a:fld id="{7609E7BF-F39D-4D22-9C13-979C7FEC676B}" type="slidenum">
              <a:rPr lang="zh-CN" altLang="en-US" smtClean="0"/>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5" Type="http://schemas.openxmlformats.org/officeDocument/2006/relationships/theme" Target="../theme/theme2.xml"/><Relationship Id="rId4" Type="http://schemas.openxmlformats.org/officeDocument/2006/relationships/image" Target="../media/image1.jpeg"/><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659807" y="6349833"/>
            <a:ext cx="2025000" cy="316800"/>
          </a:xfrm>
          <a:prstGeom prst="rect">
            <a:avLst/>
          </a:prstGeom>
        </p:spPr>
        <p:txBody>
          <a:bodyPr vert="horz" lIns="91440" tIns="45720" rIns="91440" bIns="45720" rtlCol="0" anchor="ctr">
            <a:normAutofit/>
          </a:bodyPr>
          <a:lstStyle>
            <a:lvl1pPr algn="l">
              <a:defRPr sz="900">
                <a:solidFill>
                  <a:schemeClr val="tx1">
                    <a:tint val="75000"/>
                  </a:schemeClr>
                </a:solidFill>
                <a:latin typeface="+mn-ea"/>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3087000" y="6349833"/>
            <a:ext cx="2970000" cy="316800"/>
          </a:xfrm>
          <a:prstGeom prst="rect">
            <a:avLst/>
          </a:prstGeom>
        </p:spPr>
        <p:txBody>
          <a:bodyPr vert="horz" lIns="91440" tIns="45720" rIns="91440" bIns="45720" rtlCol="0" anchor="ctr">
            <a:normAutofit/>
          </a:bodyPr>
          <a:lstStyle>
            <a:lvl1pPr algn="ctr">
              <a:defRPr sz="900">
                <a:solidFill>
                  <a:schemeClr val="tx1">
                    <a:tint val="75000"/>
                  </a:schemeClr>
                </a:solidFill>
                <a:latin typeface="+mn-ea"/>
              </a:defRPr>
            </a:lvl1pPr>
          </a:lstStyle>
          <a:p>
            <a:endParaRPr lang="zh-CN" altLang="en-US" dirty="0"/>
          </a:p>
        </p:txBody>
      </p:sp>
      <p:sp>
        <p:nvSpPr>
          <p:cNvPr id="6" name="灯片编号占位符 5"/>
          <p:cNvSpPr>
            <a:spLocks noGrp="1"/>
          </p:cNvSpPr>
          <p:nvPr>
            <p:ph type="sldNum" sz="quarter" idx="4"/>
          </p:nvPr>
        </p:nvSpPr>
        <p:spPr>
          <a:xfrm>
            <a:off x="6457950" y="6349833"/>
            <a:ext cx="2025000" cy="316800"/>
          </a:xfrm>
          <a:prstGeom prst="rect">
            <a:avLst/>
          </a:prstGeom>
        </p:spPr>
        <p:txBody>
          <a:bodyPr vert="horz" lIns="91440" tIns="45720" rIns="91440" bIns="45720" rtlCol="0" anchor="ctr">
            <a:normAutofit/>
          </a:bodyPr>
          <a:lstStyle>
            <a:lvl1pPr algn="r">
              <a:defRPr sz="900">
                <a:solidFill>
                  <a:schemeClr val="tx1">
                    <a:tint val="75000"/>
                  </a:schemeClr>
                </a:solidFill>
                <a:latin typeface="+mn-ea"/>
              </a:defRPr>
            </a:lvl1pPr>
          </a:lstStyle>
          <a:p>
            <a:fld id="{49AE70B2-8BF9-45C0-BB95-33D1B9D3A854}" type="slidenum">
              <a:rPr lang="zh-CN" altLang="en-US" smtClean="0"/>
            </a:fld>
            <a:endParaRPr lang="zh-CN" altLang="en-US" dirty="0"/>
          </a:p>
        </p:txBody>
      </p:sp>
      <p:sp>
        <p:nvSpPr>
          <p:cNvPr id="7" name="KSO_TEMPLATE" hidden="1"/>
          <p:cNvSpPr/>
          <p:nvPr userDrawn="1"/>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8" name="标题 7"/>
          <p:cNvSpPr>
            <a:spLocks noGrp="1"/>
          </p:cNvSpPr>
          <p:nvPr>
            <p:ph type="title" hasCustomPrompt="1"/>
          </p:nvPr>
        </p:nvSpPr>
        <p:spPr>
          <a:xfrm>
            <a:off x="502412" y="581225"/>
            <a:ext cx="8139178" cy="648000"/>
          </a:xfrm>
        </p:spPr>
        <p:txBody>
          <a:bodyPr vert="horz" lIns="101600" tIns="38100" rIns="76200" bIns="38100" rtlCol="0" anchor="ctr" anchorCtr="0">
            <a:noAutofit/>
          </a:bodyPr>
          <a:lstStyle>
            <a:lvl1pPr defTabSz="914400">
              <a:defRPr lang="zh-CN" altLang="en-US" sz="2400" dirty="0">
                <a:sym typeface="+mn-ea"/>
              </a:defRPr>
            </a:lvl1pPr>
          </a:lstStyle>
          <a:p>
            <a:pPr lvl="0"/>
            <a:r>
              <a:rPr dirty="0">
                <a:sym typeface="+mn-ea"/>
              </a:rPr>
              <a:t>单击此处编辑母版标题样式</a:t>
            </a:r>
            <a:endParaRPr dirty="0">
              <a:sym typeface="+mn-ea"/>
            </a:endParaRPr>
          </a:p>
        </p:txBody>
      </p:sp>
      <p:sp>
        <p:nvSpPr>
          <p:cNvPr id="9" name="文本占位符 8"/>
          <p:cNvSpPr>
            <a:spLocks noGrp="1"/>
          </p:cNvSpPr>
          <p:nvPr>
            <p:ph type="body" idx="1" hasCustomPrompt="1"/>
          </p:nvPr>
        </p:nvSpPr>
        <p:spPr>
          <a:xfrm>
            <a:off x="502444" y="1508125"/>
            <a:ext cx="8139113" cy="4749165"/>
          </a:xfrm>
          <a:prstGeom prst="rect">
            <a:avLst/>
          </a:prstGeom>
        </p:spPr>
        <p:txBody>
          <a:bodyPr vert="horz" lIns="101600" tIns="0" rIns="82550" bIns="0" rtlCol="0">
            <a:normAutofit/>
          </a:bodyPr>
          <a:lstStyle>
            <a:lvl1pPr>
              <a:defRPr sz="1800"/>
            </a:lvl1pPr>
            <a:lvl2pPr>
              <a:defRPr sz="1800"/>
            </a:lvl2pPr>
            <a:lvl3pPr>
              <a:defRPr sz="1800"/>
            </a:lvl3pPr>
            <a:lvl4pPr>
              <a:defRPr sz="1800"/>
            </a:lvl4pPr>
            <a:lvl5pPr>
              <a:defRPr sz="1800"/>
            </a:lvl5pPr>
          </a:lstStyle>
          <a:p>
            <a:pPr lvl="0"/>
            <a:r>
              <a:rPr lang="zh-CN" altLang="en-US" dirty="0"/>
              <a:t>单击此处编辑母版文本样式</a:t>
            </a:r>
            <a:endParaRPr lang="zh-CN" altLang="en-US" dirty="0"/>
          </a:p>
          <a:p>
            <a:pPr lvl="0"/>
            <a:r>
              <a:rPr lang="zh-CN" altLang="en-US" dirty="0">
                <a:sym typeface="+mn-ea"/>
              </a:rPr>
              <a:t>单击此处编辑母版文本样式</a:t>
            </a:r>
            <a:endParaRPr lang="zh-CN" altLang="en-US" dirty="0"/>
          </a:p>
          <a:p>
            <a:pPr lvl="0"/>
            <a:r>
              <a:rPr lang="zh-CN" altLang="en-US" dirty="0">
                <a:sym typeface="+mn-ea"/>
              </a:rPr>
              <a:t>单击此处编辑母版文本样式</a:t>
            </a:r>
            <a:endParaRPr lang="zh-CN" altLang="en-US" dirty="0"/>
          </a:p>
          <a:p>
            <a:pPr lvl="0"/>
            <a:r>
              <a:rPr lang="zh-CN" altLang="en-US" dirty="0">
                <a:sym typeface="+mn-ea"/>
              </a:rPr>
              <a:t>单击此处编辑母版文本样式</a:t>
            </a:r>
            <a:endParaRPr lang="zh-CN" altLang="en-US" dirty="0"/>
          </a:p>
          <a:p>
            <a:pPr lvl="0"/>
            <a:r>
              <a:rPr lang="zh-CN" altLang="en-US" dirty="0">
                <a:sym typeface="+mn-ea"/>
              </a:rPr>
              <a:t>单击此处编辑母版文本样式</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685800" rtl="0" eaLnBrk="1" fontAlgn="auto" latinLnBrk="0" hangingPunct="1">
        <a:lnSpc>
          <a:spcPct val="100000"/>
        </a:lnSpc>
        <a:spcBef>
          <a:spcPct val="0"/>
        </a:spcBef>
        <a:buNone/>
        <a:defRPr sz="2100" u="none" strike="noStrike" kern="1200" cap="none" spc="200" normalizeH="0">
          <a:solidFill>
            <a:schemeClr val="tx1"/>
          </a:solidFill>
          <a:uFillTx/>
          <a:latin typeface="+mn-ea"/>
          <a:ea typeface="+mn-ea"/>
          <a:cs typeface="+mj-cs"/>
        </a:defRPr>
      </a:lvl1pPr>
    </p:titleStyle>
    <p:bodyStyle>
      <a:lvl1pPr marL="1714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b="0" u="none" strike="noStrike" kern="1200" cap="none" spc="150" normalizeH="0" baseline="0">
          <a:solidFill>
            <a:schemeClr val="tx1"/>
          </a:solidFill>
          <a:uFillTx/>
          <a:latin typeface="+mn-ea"/>
          <a:ea typeface="+mn-ea"/>
          <a:cs typeface="+mn-cs"/>
        </a:defRPr>
      </a:lvl1pPr>
      <a:lvl2pPr marL="514350" indent="-171450" algn="l" defTabSz="685800" rtl="0" eaLnBrk="1" fontAlgn="auto" latinLnBrk="0" hangingPunct="1">
        <a:lnSpc>
          <a:spcPct val="130000"/>
        </a:lnSpc>
        <a:spcBef>
          <a:spcPts val="0"/>
        </a:spcBef>
        <a:spcAft>
          <a:spcPts val="1000"/>
        </a:spcAft>
        <a:buFont typeface="Arial" panose="020B0604020202020204" pitchFamily="34" charset="0"/>
        <a:buChar char="•"/>
        <a:tabLst>
          <a:tab pos="1207135" algn="l"/>
        </a:tabLst>
        <a:defRPr sz="1200" u="none" strike="noStrike" kern="1200" cap="none" spc="150" normalizeH="0" baseline="0">
          <a:solidFill>
            <a:schemeClr val="tx1"/>
          </a:solidFill>
          <a:uFillTx/>
          <a:latin typeface="+mn-ea"/>
          <a:ea typeface="+mn-ea"/>
          <a:cs typeface="+mn-cs"/>
        </a:defRPr>
      </a:lvl2pPr>
      <a:lvl3pPr marL="8572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mn-ea"/>
          <a:ea typeface="+mn-ea"/>
          <a:cs typeface="+mn-cs"/>
        </a:defRPr>
      </a:lvl3pPr>
      <a:lvl4pPr marL="12001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mn-ea"/>
          <a:ea typeface="+mn-ea"/>
          <a:cs typeface="+mn-cs"/>
        </a:defRPr>
      </a:lvl4pPr>
      <a:lvl5pPr marL="15430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mn-ea"/>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43508" y="53840"/>
            <a:ext cx="8856984" cy="774700"/>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2051" name="文本占位符 2"/>
          <p:cNvSpPr>
            <a:spLocks noGrp="1"/>
          </p:cNvSpPr>
          <p:nvPr>
            <p:ph type="body" idx="1"/>
          </p:nvPr>
        </p:nvSpPr>
        <p:spPr bwMode="auto">
          <a:xfrm>
            <a:off x="143508" y="666267"/>
            <a:ext cx="8856984" cy="5787068"/>
          </a:xfrm>
          <a:prstGeom prst="rect">
            <a:avLst/>
          </a:prstGeom>
          <a:noFill/>
          <a:ln w="9525">
            <a:noFill/>
            <a:miter lim="800000"/>
          </a:ln>
        </p:spPr>
        <p:txBody>
          <a:bodyPr vert="horz" wrap="square" lIns="91440" tIns="45720" rIns="91440" bIns="45720" numCol="1" anchor="t" anchorCtr="0" compatLnSpc="1"/>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143508" y="6453336"/>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Comic Sans MS" panose="030F0702030302020204" pitchFamily="2" charset="0"/>
                <a:ea typeface="+mn-ea"/>
              </a:defRPr>
            </a:lvl1pPr>
          </a:lstStyle>
          <a:p>
            <a:pPr>
              <a:defRPr/>
            </a:pPr>
            <a:fld id="{546E8738-6906-429F-8DCC-23076A20D83B}" type="datetime1">
              <a:rPr lang="zh-CN" altLang="en-US" smtClean="0"/>
            </a:fld>
            <a:endParaRPr lang="zh-CN" altLang="en-US"/>
          </a:p>
        </p:txBody>
      </p:sp>
      <p:sp>
        <p:nvSpPr>
          <p:cNvPr id="5" name="页脚占位符 4"/>
          <p:cNvSpPr>
            <a:spLocks noGrp="1"/>
          </p:cNvSpPr>
          <p:nvPr>
            <p:ph type="ftr" sz="quarter" idx="3"/>
          </p:nvPr>
        </p:nvSpPr>
        <p:spPr>
          <a:xfrm>
            <a:off x="3059832" y="6453335"/>
            <a:ext cx="3392016"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Comic Sans MS" panose="030F0702030302020204" pitchFamily="2" charset="0"/>
                <a:ea typeface="+mn-ea"/>
              </a:defRPr>
            </a:lvl1pPr>
          </a:lstStyle>
          <a:p>
            <a:pPr>
              <a:defRPr/>
            </a:pPr>
            <a:r>
              <a:rPr lang="zh-CN" altLang="en-US"/>
              <a:t>计算机与通信工程学院</a:t>
            </a:r>
            <a:r>
              <a:rPr lang="en-US" altLang="zh-CN"/>
              <a:t>—</a:t>
            </a:r>
            <a:r>
              <a:rPr lang="zh-CN" altLang="en-US"/>
              <a:t>计算机组成原理</a:t>
            </a:r>
            <a:endParaRPr lang="zh-CN" altLang="en-US" dirty="0"/>
          </a:p>
        </p:txBody>
      </p:sp>
      <p:sp>
        <p:nvSpPr>
          <p:cNvPr id="6" name="灯片编号占位符 5"/>
          <p:cNvSpPr>
            <a:spLocks noGrp="1"/>
          </p:cNvSpPr>
          <p:nvPr>
            <p:ph type="sldNum" sz="quarter" idx="4"/>
          </p:nvPr>
        </p:nvSpPr>
        <p:spPr>
          <a:xfrm>
            <a:off x="6834692" y="6453335"/>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Comic Sans MS" panose="030F0702030302020204" pitchFamily="2" charset="0"/>
                <a:ea typeface="+mn-ea"/>
              </a:defRPr>
            </a:lvl1pPr>
          </a:lstStyle>
          <a:p>
            <a:pPr>
              <a:defRPr/>
            </a:pPr>
            <a:fld id="{68CC72D9-4F3F-4C3D-9EA5-A07D3392F7E6}" type="slidenum">
              <a:rPr lang="zh-CN" altLang="en-US" smtClean="0"/>
            </a:fld>
            <a:endParaRPr lang="zh-CN" altLang="en-US" dirty="0"/>
          </a:p>
        </p:txBody>
      </p:sp>
      <p:pic>
        <p:nvPicPr>
          <p:cNvPr id="3" name="图片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308458" y="176304"/>
            <a:ext cx="2393809" cy="526867"/>
          </a:xfrm>
          <a:prstGeom prst="rect">
            <a:avLst/>
          </a:prstGeom>
        </p:spPr>
      </p:pic>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Lst>
  <p:hf hdr="0"/>
  <p:txStyles>
    <p:titleStyle>
      <a:lvl1pPr algn="l" rtl="0" eaLnBrk="0" fontAlgn="base" hangingPunct="0">
        <a:spcBef>
          <a:spcPct val="0"/>
        </a:spcBef>
        <a:spcAft>
          <a:spcPct val="0"/>
        </a:spcAft>
        <a:defRPr sz="3600" b="1" u="heavy" kern="1200">
          <a:solidFill>
            <a:srgbClr val="FF0000"/>
          </a:solidFill>
          <a:uFill>
            <a:solidFill>
              <a:srgbClr val="0000CC"/>
            </a:solidFill>
          </a:uFill>
          <a:latin typeface="Comic Sans MS" panose="030F0702030302020204" pitchFamily="2" charset="0"/>
          <a:ea typeface="微软雅黑" pitchFamily="34" charset="-122"/>
          <a:cs typeface="+mj-cs"/>
        </a:defRPr>
      </a:lvl1pPr>
      <a:lvl2pPr algn="l" rtl="0" eaLnBrk="0" fontAlgn="base" hangingPunct="0">
        <a:spcBef>
          <a:spcPct val="0"/>
        </a:spcBef>
        <a:spcAft>
          <a:spcPct val="0"/>
        </a:spcAft>
        <a:defRPr sz="3600" b="1" u="sng">
          <a:solidFill>
            <a:srgbClr val="FF0000"/>
          </a:solidFill>
          <a:latin typeface="Comic Sans MS" panose="030F0702030302020204" pitchFamily="2" charset="0"/>
          <a:ea typeface="黑体" pitchFamily="2" charset="-122"/>
        </a:defRPr>
      </a:lvl2pPr>
      <a:lvl3pPr algn="l" rtl="0" eaLnBrk="0" fontAlgn="base" hangingPunct="0">
        <a:spcBef>
          <a:spcPct val="0"/>
        </a:spcBef>
        <a:spcAft>
          <a:spcPct val="0"/>
        </a:spcAft>
        <a:defRPr sz="3600" b="1" u="sng">
          <a:solidFill>
            <a:srgbClr val="FF0000"/>
          </a:solidFill>
          <a:latin typeface="Comic Sans MS" panose="030F0702030302020204" pitchFamily="2" charset="0"/>
          <a:ea typeface="黑体" pitchFamily="2" charset="-122"/>
        </a:defRPr>
      </a:lvl3pPr>
      <a:lvl4pPr algn="l" rtl="0" eaLnBrk="0" fontAlgn="base" hangingPunct="0">
        <a:spcBef>
          <a:spcPct val="0"/>
        </a:spcBef>
        <a:spcAft>
          <a:spcPct val="0"/>
        </a:spcAft>
        <a:defRPr sz="3600" b="1" u="sng">
          <a:solidFill>
            <a:srgbClr val="FF0000"/>
          </a:solidFill>
          <a:latin typeface="Comic Sans MS" panose="030F0702030302020204" pitchFamily="2" charset="0"/>
          <a:ea typeface="黑体" pitchFamily="2" charset="-122"/>
        </a:defRPr>
      </a:lvl4pPr>
      <a:lvl5pPr algn="l" rtl="0" eaLnBrk="0" fontAlgn="base" hangingPunct="0">
        <a:spcBef>
          <a:spcPct val="0"/>
        </a:spcBef>
        <a:spcAft>
          <a:spcPct val="0"/>
        </a:spcAft>
        <a:defRPr sz="3600" b="1" u="sng">
          <a:solidFill>
            <a:srgbClr val="FF0000"/>
          </a:solidFill>
          <a:latin typeface="Comic Sans MS" panose="030F0702030302020204" pitchFamily="2" charset="0"/>
          <a:ea typeface="黑体" pitchFamily="2" charset="-122"/>
        </a:defRPr>
      </a:lvl5pPr>
      <a:lvl6pPr marL="457200" algn="l" rtl="0" fontAlgn="base">
        <a:spcBef>
          <a:spcPct val="0"/>
        </a:spcBef>
        <a:spcAft>
          <a:spcPct val="0"/>
        </a:spcAft>
        <a:defRPr sz="3600" b="1" u="sng">
          <a:solidFill>
            <a:srgbClr val="FF0000"/>
          </a:solidFill>
          <a:latin typeface="Comic Sans MS" panose="030F0702030302020204" pitchFamily="2" charset="0"/>
          <a:ea typeface="黑体" pitchFamily="2" charset="-122"/>
        </a:defRPr>
      </a:lvl6pPr>
      <a:lvl7pPr marL="914400" algn="l" rtl="0" fontAlgn="base">
        <a:spcBef>
          <a:spcPct val="0"/>
        </a:spcBef>
        <a:spcAft>
          <a:spcPct val="0"/>
        </a:spcAft>
        <a:defRPr sz="3600" b="1" u="sng">
          <a:solidFill>
            <a:srgbClr val="FF0000"/>
          </a:solidFill>
          <a:latin typeface="Comic Sans MS" panose="030F0702030302020204" pitchFamily="2" charset="0"/>
          <a:ea typeface="黑体" pitchFamily="2" charset="-122"/>
        </a:defRPr>
      </a:lvl7pPr>
      <a:lvl8pPr marL="1371600" algn="l" rtl="0" fontAlgn="base">
        <a:spcBef>
          <a:spcPct val="0"/>
        </a:spcBef>
        <a:spcAft>
          <a:spcPct val="0"/>
        </a:spcAft>
        <a:defRPr sz="3600" b="1" u="sng">
          <a:solidFill>
            <a:srgbClr val="FF0000"/>
          </a:solidFill>
          <a:latin typeface="Comic Sans MS" panose="030F0702030302020204" pitchFamily="2" charset="0"/>
          <a:ea typeface="黑体" pitchFamily="2" charset="-122"/>
        </a:defRPr>
      </a:lvl8pPr>
      <a:lvl9pPr marL="1828800" algn="l" rtl="0" fontAlgn="base">
        <a:spcBef>
          <a:spcPct val="0"/>
        </a:spcBef>
        <a:spcAft>
          <a:spcPct val="0"/>
        </a:spcAft>
        <a:defRPr sz="3600" b="1" u="sng">
          <a:solidFill>
            <a:srgbClr val="FF0000"/>
          </a:solidFill>
          <a:latin typeface="Comic Sans MS" panose="030F0702030302020204" pitchFamily="2" charset="0"/>
          <a:ea typeface="黑体" pitchFamily="2" charset="-122"/>
        </a:defRPr>
      </a:lvl9pPr>
    </p:titleStyle>
    <p:bodyStyle>
      <a:lvl1pPr marL="342900" indent="-342900" algn="l" rtl="0" eaLnBrk="0" fontAlgn="base" hangingPunct="0">
        <a:spcBef>
          <a:spcPct val="20000"/>
        </a:spcBef>
        <a:spcAft>
          <a:spcPct val="0"/>
        </a:spcAft>
        <a:buClr>
          <a:srgbClr val="FF0000"/>
        </a:buClr>
        <a:buFont typeface="Wingdings" panose="05000000000000000000" pitchFamily="2" charset="2"/>
        <a:buChar char="p"/>
        <a:defRPr sz="2200" b="1" kern="1200">
          <a:solidFill>
            <a:schemeClr val="tx1"/>
          </a:solidFill>
          <a:latin typeface="Comic Sans MS" panose="030F0702030302020204" pitchFamily="2" charset="0"/>
          <a:ea typeface="微软雅黑" pitchFamily="34" charset="-122"/>
          <a:cs typeface="+mn-cs"/>
        </a:defRPr>
      </a:lvl1pPr>
      <a:lvl2pPr marL="742950" indent="-285750" algn="l" rtl="0" eaLnBrk="0" fontAlgn="base" hangingPunct="0">
        <a:spcBef>
          <a:spcPct val="20000"/>
        </a:spcBef>
        <a:spcAft>
          <a:spcPct val="0"/>
        </a:spcAft>
        <a:buClr>
          <a:srgbClr val="FF0000"/>
        </a:buClr>
        <a:buFont typeface="Wingdings" panose="05000000000000000000" pitchFamily="2" charset="2"/>
        <a:buChar char="n"/>
        <a:defRPr sz="2000" b="0" kern="1200">
          <a:solidFill>
            <a:schemeClr val="tx1"/>
          </a:solidFill>
          <a:latin typeface="Comic Sans MS" panose="030F0702030302020204" pitchFamily="2" charset="0"/>
          <a:ea typeface="微软雅黑" pitchFamily="34" charset="-122"/>
          <a:cs typeface="+mn-cs"/>
        </a:defRPr>
      </a:lvl2pPr>
      <a:lvl3pPr marL="1143000" indent="-228600" algn="l" rtl="0" eaLnBrk="0" fontAlgn="base" hangingPunct="0">
        <a:spcBef>
          <a:spcPct val="20000"/>
        </a:spcBef>
        <a:spcAft>
          <a:spcPct val="0"/>
        </a:spcAft>
        <a:buClr>
          <a:srgbClr val="FF0000"/>
        </a:buClr>
        <a:buFont typeface="Wingdings" panose="05000000000000000000" pitchFamily="2" charset="2"/>
        <a:buChar char="p"/>
        <a:defRPr sz="2000" b="0" kern="1200">
          <a:solidFill>
            <a:schemeClr val="tx1"/>
          </a:solidFill>
          <a:latin typeface="Comic Sans MS" panose="030F0702030302020204" pitchFamily="2" charset="0"/>
          <a:ea typeface="微软雅黑" pitchFamily="34" charset="-122"/>
          <a:cs typeface="+mn-cs"/>
        </a:defRPr>
      </a:lvl3pPr>
      <a:lvl4pPr marL="1600200" indent="-228600" algn="l" rtl="0" eaLnBrk="0" fontAlgn="base" hangingPunct="0">
        <a:spcBef>
          <a:spcPct val="20000"/>
        </a:spcBef>
        <a:spcAft>
          <a:spcPct val="0"/>
        </a:spcAft>
        <a:buClr>
          <a:srgbClr val="FF0000"/>
        </a:buClr>
        <a:buFont typeface="Wingdings" panose="05000000000000000000" pitchFamily="2" charset="2"/>
        <a:buChar char="Ø"/>
        <a:defRPr sz="2000" b="0" kern="1200">
          <a:solidFill>
            <a:schemeClr val="tx1"/>
          </a:solidFill>
          <a:latin typeface="Comic Sans MS" panose="030F0702030302020204" pitchFamily="2" charset="0"/>
          <a:ea typeface="微软雅黑" pitchFamily="34" charset="-122"/>
          <a:cs typeface="+mn-cs"/>
        </a:defRPr>
      </a:lvl4pPr>
      <a:lvl5pPr marL="2057400" indent="-228600" algn="l" rtl="0" eaLnBrk="0" fontAlgn="base" hangingPunct="0">
        <a:spcBef>
          <a:spcPct val="20000"/>
        </a:spcBef>
        <a:spcAft>
          <a:spcPct val="0"/>
        </a:spcAft>
        <a:buClr>
          <a:srgbClr val="FF0000"/>
        </a:buClr>
        <a:buFont typeface="Wingdings" panose="05000000000000000000" pitchFamily="2" charset="2"/>
        <a:buChar char="Ø"/>
        <a:defRPr sz="2000" b="0" kern="1200">
          <a:solidFill>
            <a:schemeClr val="tx1"/>
          </a:solidFill>
          <a:latin typeface="Comic Sans MS" panose="030F0702030302020204" pitchFamily="2" charset="0"/>
          <a:ea typeface="微软雅黑"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slide" Target="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0.xml"/><Relationship Id="rId3" Type="http://schemas.openxmlformats.org/officeDocument/2006/relationships/slide" Target="slide37.xml"/><Relationship Id="rId2" Type="http://schemas.openxmlformats.org/officeDocument/2006/relationships/slide" Target="slide36.xml"/><Relationship Id="rId1" Type="http://schemas.openxmlformats.org/officeDocument/2006/relationships/slide" Target="slide35.xml"/></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0.xml"/><Relationship Id="rId2" Type="http://schemas.openxmlformats.org/officeDocument/2006/relationships/image" Target="../media/image4.jpeg"/><Relationship Id="rId1" Type="http://schemas.openxmlformats.org/officeDocument/2006/relationships/image" Target="../media/image3.jpeg"/></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0.xml"/><Relationship Id="rId2" Type="http://schemas.openxmlformats.org/officeDocument/2006/relationships/image" Target="../media/image6.png"/><Relationship Id="rId1" Type="http://schemas.openxmlformats.org/officeDocument/2006/relationships/image" Target="../media/image5.png"/></Relationships>
</file>

<file path=ppt/slides/_rels/slide3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0.xml"/><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image" Target="../media/image7.jpe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0.xml"/><Relationship Id="rId1" Type="http://schemas.openxmlformats.org/officeDocument/2006/relationships/image" Target="../media/image8.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0.xml"/><Relationship Id="rId1" Type="http://schemas.openxmlformats.org/officeDocument/2006/relationships/image" Target="../media/image3.jpe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0.xml"/><Relationship Id="rId1" Type="http://schemas.openxmlformats.org/officeDocument/2006/relationships/image" Target="../media/image3.jpe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0.xml"/><Relationship Id="rId1" Type="http://schemas.openxmlformats.org/officeDocument/2006/relationships/image" Target="../media/image9.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0.xml"/><Relationship Id="rId1" Type="http://schemas.openxmlformats.org/officeDocument/2006/relationships/image" Target="../media/image10.pn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0.xml"/><Relationship Id="rId1" Type="http://schemas.openxmlformats.org/officeDocument/2006/relationships/image" Target="../media/image11.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0.xml"/><Relationship Id="rId1" Type="http://schemas.openxmlformats.org/officeDocument/2006/relationships/image" Target="../media/image12.wmf"/></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66.xml.rels><?xml version="1.0" encoding="UTF-8" standalone="yes"?>
<Relationships xmlns="http://schemas.openxmlformats.org/package/2006/relationships"><Relationship Id="rId9" Type="http://schemas.openxmlformats.org/officeDocument/2006/relationships/image" Target="../media/image18.png"/><Relationship Id="rId8" Type="http://schemas.openxmlformats.org/officeDocument/2006/relationships/customXml" Target="../ink/ink3.xml"/><Relationship Id="rId7" Type="http://schemas.openxmlformats.org/officeDocument/2006/relationships/image" Target="../media/image17.png"/><Relationship Id="rId6" Type="http://schemas.openxmlformats.org/officeDocument/2006/relationships/customXml" Target="../ink/ink2.xml"/><Relationship Id="rId5" Type="http://schemas.openxmlformats.org/officeDocument/2006/relationships/image" Target="../media/image16.png"/><Relationship Id="rId4" Type="http://schemas.openxmlformats.org/officeDocument/2006/relationships/customXml" Target="../ink/ink1.xml"/><Relationship Id="rId3" Type="http://schemas.openxmlformats.org/officeDocument/2006/relationships/image" Target="../media/image15.png"/><Relationship Id="rId2" Type="http://schemas.openxmlformats.org/officeDocument/2006/relationships/image" Target="../media/image14.png"/><Relationship Id="rId13" Type="http://schemas.openxmlformats.org/officeDocument/2006/relationships/notesSlide" Target="../notesSlides/notesSlide35.xml"/><Relationship Id="rId12" Type="http://schemas.openxmlformats.org/officeDocument/2006/relationships/slideLayout" Target="../slideLayouts/slideLayout10.xml"/><Relationship Id="rId11" Type="http://schemas.openxmlformats.org/officeDocument/2006/relationships/image" Target="../media/image19.png"/><Relationship Id="rId10" Type="http://schemas.openxmlformats.org/officeDocument/2006/relationships/customXml" Target="../ink/ink4.xml"/><Relationship Id="rId1" Type="http://schemas.openxmlformats.org/officeDocument/2006/relationships/image" Target="../media/image13.pn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20.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21.png"/></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22.png"/></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23.png"/></Relationships>
</file>

<file path=ppt/slides/_rels/slide78.xml.rels><?xml version="1.0" encoding="UTF-8" standalone="yes"?>
<Relationships xmlns="http://schemas.openxmlformats.org/package/2006/relationships"><Relationship Id="rId4" Type="http://schemas.openxmlformats.org/officeDocument/2006/relationships/slideLayout" Target="../slideLayouts/slideLayout10.xml"/><Relationship Id="rId3" Type="http://schemas.openxmlformats.org/officeDocument/2006/relationships/slide" Target="slide19.xml"/><Relationship Id="rId2" Type="http://schemas.openxmlformats.org/officeDocument/2006/relationships/slide" Target="slide11.xml"/><Relationship Id="rId1" Type="http://schemas.openxmlformats.org/officeDocument/2006/relationships/slide" Target="slide9.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slide" Target="slide1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24.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79512" y="1285875"/>
            <a:ext cx="8856983" cy="2071117"/>
          </a:xfrm>
        </p:spPr>
        <p:txBody>
          <a:bodyPr>
            <a:noAutofit/>
          </a:bodyPr>
          <a:lstStyle/>
          <a:p>
            <a:pPr eaLnBrk="1" fontAlgn="auto" hangingPunct="1">
              <a:spcAft>
                <a:spcPts val="0"/>
              </a:spcAft>
              <a:defRPr/>
            </a:pPr>
            <a:r>
              <a:rPr lang="zh-CN" altLang="en-US" sz="4800" dirty="0"/>
              <a:t>计算机组成原理</a:t>
            </a:r>
            <a:br>
              <a:rPr lang="en-US" altLang="zh-CN" sz="4800" dirty="0"/>
            </a:br>
            <a:r>
              <a:rPr lang="zh-CN" altLang="en-US" sz="4800" dirty="0"/>
              <a:t>（</a:t>
            </a:r>
            <a:r>
              <a:rPr lang="en-US" altLang="zh-CN" sz="4800" dirty="0"/>
              <a:t>Principle of Computer Organization</a:t>
            </a:r>
            <a:r>
              <a:rPr lang="zh-CN" altLang="en-US" sz="4800" dirty="0"/>
              <a:t>）</a:t>
            </a:r>
            <a:endParaRPr lang="zh-CN" altLang="en-US" sz="4800" dirty="0"/>
          </a:p>
        </p:txBody>
      </p:sp>
      <p:sp>
        <p:nvSpPr>
          <p:cNvPr id="3" name="副标题 2"/>
          <p:cNvSpPr>
            <a:spLocks noGrp="1"/>
          </p:cNvSpPr>
          <p:nvPr>
            <p:ph type="subTitle" idx="1"/>
          </p:nvPr>
        </p:nvSpPr>
        <p:spPr>
          <a:xfrm>
            <a:off x="1371600" y="4340696"/>
            <a:ext cx="6400800" cy="1752600"/>
          </a:xfrm>
        </p:spPr>
        <p:txBody>
          <a:bodyPr rtlCol="0">
            <a:normAutofit/>
          </a:bodyPr>
          <a:lstStyle/>
          <a:p>
            <a:pPr eaLnBrk="1" fontAlgn="auto" hangingPunct="1">
              <a:spcAft>
                <a:spcPts val="0"/>
              </a:spcAft>
              <a:defRPr/>
            </a:pPr>
            <a:r>
              <a:rPr lang="zh-CN" altLang="en-US" dirty="0">
                <a:solidFill>
                  <a:schemeClr val="tx1"/>
                </a:solidFill>
              </a:rPr>
              <a:t>中国石油大学（华东）</a:t>
            </a:r>
            <a:endParaRPr lang="en-US" altLang="zh-CN" dirty="0">
              <a:solidFill>
                <a:schemeClr val="tx1"/>
              </a:solidFill>
            </a:endParaRPr>
          </a:p>
          <a:p>
            <a:pPr eaLnBrk="1" fontAlgn="auto" hangingPunct="1">
              <a:spcAft>
                <a:spcPts val="0"/>
              </a:spcAft>
              <a:defRPr/>
            </a:pPr>
            <a:r>
              <a:rPr lang="zh-CN" altLang="en-US" dirty="0">
                <a:solidFill>
                  <a:schemeClr val="tx1"/>
                </a:solidFill>
              </a:rPr>
              <a:t>计算机与通信工程学院</a:t>
            </a:r>
            <a:endParaRPr lang="en-US" altLang="zh-CN" dirty="0">
              <a:solidFill>
                <a:schemeClr val="tx1"/>
              </a:solidFill>
            </a:endParaRPr>
          </a:p>
          <a:p>
            <a:pPr eaLnBrk="1" fontAlgn="auto" hangingPunct="1">
              <a:spcAft>
                <a:spcPts val="0"/>
              </a:spcAft>
              <a:defRPr/>
            </a:pPr>
            <a:r>
              <a:rPr lang="zh-CN" altLang="en-US" dirty="0">
                <a:solidFill>
                  <a:schemeClr val="tx1"/>
                </a:solidFill>
              </a:rPr>
              <a:t>主讲教师：黄庭培</a:t>
            </a:r>
            <a:endParaRPr lang="en-US" altLang="zh-CN" dirty="0">
              <a:solidFill>
                <a:schemeClr val="tx1"/>
              </a:solidFill>
            </a:endParaRPr>
          </a:p>
          <a:p>
            <a:pPr eaLnBrk="1" fontAlgn="auto" hangingPunct="1">
              <a:spcAft>
                <a:spcPts val="0"/>
              </a:spcAft>
              <a:defRPr/>
            </a:pPr>
            <a:r>
              <a:rPr lang="en-US" altLang="zh-CN" dirty="0" err="1">
                <a:solidFill>
                  <a:schemeClr val="tx1"/>
                </a:solidFill>
              </a:rPr>
              <a:t>Email:huangtingpei@upc.edu.cn</a:t>
            </a:r>
            <a:endParaRPr lang="zh-CN" altLang="en-US" dirty="0">
              <a:solidFill>
                <a:schemeClr val="tx1"/>
              </a:solidFill>
            </a:endParaRPr>
          </a:p>
          <a:p>
            <a:pPr eaLnBrk="1" fontAlgn="auto" hangingPunct="1">
              <a:spcAft>
                <a:spcPts val="0"/>
              </a:spcAft>
              <a:defRPr/>
            </a:pPr>
            <a:endParaRPr lang="zh-CN" altLang="en-US" dirty="0"/>
          </a:p>
        </p:txBody>
      </p:sp>
      <p:sp>
        <p:nvSpPr>
          <p:cNvPr id="4" name="标题 1"/>
          <p:cNvSpPr txBox="1"/>
          <p:nvPr/>
        </p:nvSpPr>
        <p:spPr>
          <a:xfrm>
            <a:off x="714375" y="3291830"/>
            <a:ext cx="7772400" cy="857250"/>
          </a:xfrm>
          <a:prstGeom prst="rect">
            <a:avLst/>
          </a:prstGeom>
        </p:spPr>
        <p:txBody>
          <a:bodyPr anchor="ctr"/>
          <a:lstStyle/>
          <a:p>
            <a:pPr algn="ctr" fontAlgn="auto">
              <a:spcAft>
                <a:spcPts val="0"/>
              </a:spcAft>
              <a:defRPr/>
            </a:pPr>
            <a:r>
              <a:rPr lang="zh-CN" altLang="en-US" sz="4000" b="1" dirty="0">
                <a:solidFill>
                  <a:srgbClr val="0033CC"/>
                </a:solidFill>
                <a:latin typeface="Comic Sans MS" panose="030F0702030302020204" pitchFamily="2" charset="0"/>
                <a:ea typeface="黑体" pitchFamily="2" charset="-122"/>
                <a:cs typeface="+mj-cs"/>
              </a:rPr>
              <a:t>第</a:t>
            </a:r>
            <a:r>
              <a:rPr lang="en-US" altLang="zh-CN" sz="4000" b="1" dirty="0">
                <a:solidFill>
                  <a:srgbClr val="0033CC"/>
                </a:solidFill>
                <a:latin typeface="Comic Sans MS" panose="030F0702030302020204" pitchFamily="2" charset="0"/>
                <a:ea typeface="黑体" pitchFamily="2" charset="-122"/>
                <a:cs typeface="+mj-cs"/>
              </a:rPr>
              <a:t>4</a:t>
            </a:r>
            <a:r>
              <a:rPr lang="zh-CN" altLang="en-US" sz="4000" b="1" dirty="0">
                <a:solidFill>
                  <a:srgbClr val="0033CC"/>
                </a:solidFill>
                <a:latin typeface="Comic Sans MS" panose="030F0702030302020204" pitchFamily="2" charset="0"/>
                <a:ea typeface="黑体" pitchFamily="2" charset="-122"/>
                <a:cs typeface="+mj-cs"/>
              </a:rPr>
              <a:t>章 指令系统</a:t>
            </a:r>
            <a:endParaRPr lang="zh-CN" altLang="en-US" sz="4000" b="1" dirty="0">
              <a:solidFill>
                <a:srgbClr val="0033CC"/>
              </a:solidFill>
              <a:latin typeface="Comic Sans MS" panose="030F0702030302020204" pitchFamily="2" charset="0"/>
              <a:ea typeface="黑体" pitchFamily="2" charset="-122"/>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引言：指令</a:t>
            </a:r>
            <a:endParaRPr lang="zh-CN" altLang="en-US" dirty="0"/>
          </a:p>
        </p:txBody>
      </p:sp>
      <p:sp>
        <p:nvSpPr>
          <p:cNvPr id="8" name="内容占位符 7"/>
          <p:cNvSpPr>
            <a:spLocks noGrp="1"/>
          </p:cNvSpPr>
          <p:nvPr>
            <p:ph idx="1"/>
          </p:nvPr>
        </p:nvSpPr>
        <p:spPr/>
        <p:txBody>
          <a:bodyPr/>
          <a:lstStyle/>
          <a:p>
            <a:r>
              <a:rPr lang="zh-CN" altLang="en-US" dirty="0">
                <a:solidFill>
                  <a:srgbClr val="0000FF"/>
                </a:solidFill>
                <a:latin typeface="微软雅黑" pitchFamily="34" charset="-122"/>
              </a:rPr>
              <a:t>微指令</a:t>
            </a:r>
            <a:r>
              <a:rPr lang="zh-CN" altLang="en-US" dirty="0"/>
              <a:t>（微程序控制器章节）：微程序级命令，属于硬件范畴</a:t>
            </a:r>
            <a:endParaRPr lang="en-US" altLang="zh-CN" dirty="0"/>
          </a:p>
          <a:p>
            <a:r>
              <a:rPr lang="zh-CN" altLang="en-US" dirty="0">
                <a:solidFill>
                  <a:srgbClr val="0000FF"/>
                </a:solidFill>
                <a:latin typeface="微软雅黑" pitchFamily="34" charset="-122"/>
              </a:rPr>
              <a:t>机器指令：</a:t>
            </a:r>
            <a:r>
              <a:rPr lang="zh-CN" altLang="en-US" dirty="0"/>
              <a:t>处于硬件和软件交界面</a:t>
            </a:r>
            <a:endParaRPr lang="en-US" altLang="zh-CN" dirty="0"/>
          </a:p>
          <a:p>
            <a:pPr lvl="1"/>
            <a:r>
              <a:rPr lang="zh-CN" altLang="en-US" dirty="0"/>
              <a:t>本章中提及的指令都指机器指令</a:t>
            </a:r>
            <a:endParaRPr lang="en-US" altLang="zh-CN" dirty="0"/>
          </a:p>
          <a:p>
            <a:r>
              <a:rPr lang="zh-CN" altLang="en-US" dirty="0">
                <a:solidFill>
                  <a:srgbClr val="0000FF"/>
                </a:solidFill>
                <a:latin typeface="微软雅黑" pitchFamily="34" charset="-122"/>
              </a:rPr>
              <a:t>伪指令（宏指令）：</a:t>
            </a:r>
            <a:r>
              <a:rPr lang="zh-CN" altLang="en-US" dirty="0"/>
              <a:t>由若干机器指令组成的指令序列</a:t>
            </a:r>
            <a:endParaRPr lang="en-US" altLang="zh-CN" dirty="0"/>
          </a:p>
          <a:p>
            <a:pPr>
              <a:lnSpc>
                <a:spcPct val="130000"/>
              </a:lnSpc>
              <a:spcBef>
                <a:spcPct val="30000"/>
              </a:spcBef>
            </a:pPr>
            <a:r>
              <a:rPr lang="zh-CN" altLang="en-US" dirty="0">
                <a:solidFill>
                  <a:srgbClr val="0000FF"/>
                </a:solidFill>
                <a:latin typeface="微软雅黑" pitchFamily="34" charset="-122"/>
              </a:rPr>
              <a:t>汇编指令：</a:t>
            </a:r>
            <a:r>
              <a:rPr lang="zh-CN" altLang="en-US" dirty="0">
                <a:latin typeface="微软雅黑" pitchFamily="34" charset="-122"/>
              </a:rPr>
              <a:t>是机器指令的汇编表示形式，即符号表示</a:t>
            </a:r>
            <a:endParaRPr lang="zh-CN" altLang="en-US" dirty="0">
              <a:solidFill>
                <a:srgbClr val="0000FF"/>
              </a:solidFill>
              <a:latin typeface="Times New Roman" panose="02020603050405020304" pitchFamily="18" charset="0"/>
            </a:endParaRPr>
          </a:p>
          <a:p>
            <a:pPr lvl="1">
              <a:lnSpc>
                <a:spcPct val="130000"/>
              </a:lnSpc>
              <a:spcBef>
                <a:spcPct val="30000"/>
              </a:spcBef>
            </a:pPr>
            <a:r>
              <a:rPr lang="zh-CN" altLang="en-US" dirty="0">
                <a:latin typeface="微软雅黑" pitchFamily="34" charset="-122"/>
              </a:rPr>
              <a:t>机器指令和汇编指令一一对应，它们都与具体机器结构有关，都属于</a:t>
            </a:r>
            <a:r>
              <a:rPr lang="zh-CN" altLang="en-US" dirty="0">
                <a:solidFill>
                  <a:srgbClr val="0000FF"/>
                </a:solidFill>
                <a:latin typeface="微软雅黑" pitchFamily="34" charset="-122"/>
              </a:rPr>
              <a:t>机器级指令</a:t>
            </a:r>
            <a:r>
              <a:rPr lang="zh-CN" altLang="en-US" dirty="0">
                <a:latin typeface="微软雅黑" pitchFamily="34" charset="-122"/>
              </a:rPr>
              <a:t> </a:t>
            </a:r>
            <a:endParaRPr lang="zh-CN" altLang="en-US" dirty="0">
              <a:latin typeface="微软雅黑" pitchFamily="34" charset="-122"/>
            </a:endParaRPr>
          </a:p>
          <a:p>
            <a:endParaRPr lang="zh-CN" altLang="en-US" dirty="0"/>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itchFamily="34" charset="-122"/>
              </a:rPr>
              <a:t>引言：指令集体系结构</a:t>
            </a:r>
            <a:endParaRPr lang="zh-CN" altLang="en-US" dirty="0">
              <a:latin typeface="微软雅黑" pitchFamily="34" charset="-122"/>
            </a:endParaRPr>
          </a:p>
        </p:txBody>
      </p:sp>
      <p:sp>
        <p:nvSpPr>
          <p:cNvPr id="3" name="内容占位符 2"/>
          <p:cNvSpPr>
            <a:spLocks noGrp="1"/>
          </p:cNvSpPr>
          <p:nvPr>
            <p:ph idx="1"/>
          </p:nvPr>
        </p:nvSpPr>
        <p:spPr/>
        <p:txBody>
          <a:bodyPr/>
          <a:lstStyle/>
          <a:p>
            <a:endParaRPr lang="zh-CN" altLang="en-US" b="0" dirty="0">
              <a:latin typeface="微软雅黑" pitchFamily="34" charset="-122"/>
            </a:endParaRPr>
          </a:p>
        </p:txBody>
      </p:sp>
      <p:sp>
        <p:nvSpPr>
          <p:cNvPr id="4" name="页脚占位符 3"/>
          <p:cNvSpPr>
            <a:spLocks noGrp="1"/>
          </p:cNvSpPr>
          <p:nvPr>
            <p:ph type="ftr" sz="quarter" idx="11"/>
          </p:nvPr>
        </p:nvSpPr>
        <p:spPr/>
        <p:txBody>
          <a:bodyPr/>
          <a:lstStyle/>
          <a:p>
            <a:pPr>
              <a:defRPr/>
            </a:pPr>
            <a:r>
              <a:rPr lang="zh-CN" altLang="en-US">
                <a:latin typeface="微软雅黑" pitchFamily="34" charset="-122"/>
                <a:ea typeface="微软雅黑" pitchFamily="34" charset="-122"/>
              </a:rPr>
              <a:t>计算机与通信工程学院</a:t>
            </a:r>
            <a:r>
              <a:rPr lang="en-US" altLang="zh-CN">
                <a:latin typeface="微软雅黑" pitchFamily="34" charset="-122"/>
                <a:ea typeface="微软雅黑" pitchFamily="34" charset="-122"/>
              </a:rPr>
              <a:t>—</a:t>
            </a:r>
            <a:r>
              <a:rPr lang="zh-CN" altLang="en-US">
                <a:latin typeface="微软雅黑" pitchFamily="34" charset="-122"/>
                <a:ea typeface="微软雅黑" pitchFamily="34" charset="-122"/>
              </a:rPr>
              <a:t>计算机组成原理</a:t>
            </a:r>
            <a:endParaRPr lang="zh-CN" altLang="en-US" dirty="0">
              <a:latin typeface="微软雅黑" pitchFamily="34" charset="-122"/>
              <a:ea typeface="微软雅黑" pitchFamily="34" charset="-122"/>
            </a:endParaRPr>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latin typeface="微软雅黑" pitchFamily="34" charset="-122"/>
                <a:ea typeface="微软雅黑" pitchFamily="34" charset="-122"/>
              </a:rPr>
            </a:fld>
            <a:endParaRPr lang="zh-CN" altLang="en-US" dirty="0">
              <a:latin typeface="微软雅黑" pitchFamily="34" charset="-122"/>
              <a:ea typeface="微软雅黑" pitchFamily="34" charset="-122"/>
            </a:endParaRPr>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latin typeface="微软雅黑" pitchFamily="34" charset="-122"/>
                <a:ea typeface="微软雅黑" pitchFamily="34" charset="-122"/>
              </a:rPr>
            </a:fld>
            <a:endParaRPr lang="zh-CN" altLang="en-US">
              <a:latin typeface="微软雅黑" pitchFamily="34" charset="-122"/>
              <a:ea typeface="微软雅黑" pitchFamily="34" charset="-122"/>
            </a:endParaRPr>
          </a:p>
        </p:txBody>
      </p:sp>
      <p:sp>
        <p:nvSpPr>
          <p:cNvPr id="7" name="Rectangle 3"/>
          <p:cNvSpPr>
            <a:spLocks noChangeArrowheads="1"/>
          </p:cNvSpPr>
          <p:nvPr/>
        </p:nvSpPr>
        <p:spPr bwMode="auto">
          <a:xfrm>
            <a:off x="753616" y="1562700"/>
            <a:ext cx="1296830" cy="19348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eaLnBrk="0" hangingPunct="0">
              <a:lnSpc>
                <a:spcPct val="85000"/>
              </a:lnSpc>
            </a:pPr>
            <a:r>
              <a:rPr lang="en-US" altLang="zh-CN" dirty="0">
                <a:solidFill>
                  <a:srgbClr val="000000"/>
                </a:solidFill>
                <a:latin typeface="微软雅黑" pitchFamily="34" charset="-122"/>
                <a:ea typeface="微软雅黑" pitchFamily="34" charset="-122"/>
                <a:cs typeface="Arial" panose="020B0604020202020204" pitchFamily="34" charset="0"/>
              </a:rPr>
              <a:t>ADD</a:t>
            </a:r>
            <a:endParaRPr lang="en-US" altLang="zh-CN" dirty="0">
              <a:solidFill>
                <a:srgbClr val="000000"/>
              </a:solidFill>
              <a:latin typeface="微软雅黑" pitchFamily="34" charset="-122"/>
              <a:ea typeface="微软雅黑" pitchFamily="34" charset="-122"/>
              <a:cs typeface="Arial" panose="020B0604020202020204" pitchFamily="34" charset="0"/>
            </a:endParaRPr>
          </a:p>
          <a:p>
            <a:pPr eaLnBrk="0" hangingPunct="0">
              <a:lnSpc>
                <a:spcPct val="85000"/>
              </a:lnSpc>
            </a:pPr>
            <a:r>
              <a:rPr lang="en-US" altLang="zh-CN" dirty="0">
                <a:solidFill>
                  <a:srgbClr val="000000"/>
                </a:solidFill>
                <a:latin typeface="微软雅黑" pitchFamily="34" charset="-122"/>
                <a:ea typeface="微软雅黑" pitchFamily="34" charset="-122"/>
                <a:cs typeface="Arial" panose="020B0604020202020204" pitchFamily="34" charset="0"/>
              </a:rPr>
              <a:t>SUBTRACT</a:t>
            </a:r>
            <a:endParaRPr lang="en-US" altLang="zh-CN" dirty="0">
              <a:solidFill>
                <a:srgbClr val="000000"/>
              </a:solidFill>
              <a:latin typeface="微软雅黑" pitchFamily="34" charset="-122"/>
              <a:ea typeface="微软雅黑" pitchFamily="34" charset="-122"/>
              <a:cs typeface="Arial" panose="020B0604020202020204" pitchFamily="34" charset="0"/>
            </a:endParaRPr>
          </a:p>
          <a:p>
            <a:pPr eaLnBrk="0" hangingPunct="0">
              <a:lnSpc>
                <a:spcPct val="85000"/>
              </a:lnSpc>
            </a:pPr>
            <a:r>
              <a:rPr lang="en-US" altLang="zh-CN" dirty="0">
                <a:solidFill>
                  <a:srgbClr val="000000"/>
                </a:solidFill>
                <a:latin typeface="微软雅黑" pitchFamily="34" charset="-122"/>
                <a:ea typeface="微软雅黑" pitchFamily="34" charset="-122"/>
                <a:cs typeface="Arial" panose="020B0604020202020204" pitchFamily="34" charset="0"/>
              </a:rPr>
              <a:t>AND</a:t>
            </a:r>
            <a:endParaRPr lang="en-US" altLang="zh-CN" dirty="0">
              <a:solidFill>
                <a:srgbClr val="000000"/>
              </a:solidFill>
              <a:latin typeface="微软雅黑" pitchFamily="34" charset="-122"/>
              <a:ea typeface="微软雅黑" pitchFamily="34" charset="-122"/>
              <a:cs typeface="Arial" panose="020B0604020202020204" pitchFamily="34" charset="0"/>
            </a:endParaRPr>
          </a:p>
          <a:p>
            <a:pPr eaLnBrk="0" hangingPunct="0">
              <a:lnSpc>
                <a:spcPct val="85000"/>
              </a:lnSpc>
            </a:pPr>
            <a:r>
              <a:rPr lang="en-US" altLang="zh-CN" dirty="0">
                <a:solidFill>
                  <a:srgbClr val="000000"/>
                </a:solidFill>
                <a:latin typeface="微软雅黑" pitchFamily="34" charset="-122"/>
                <a:ea typeface="微软雅黑" pitchFamily="34" charset="-122"/>
                <a:cs typeface="Arial" panose="020B0604020202020204" pitchFamily="34" charset="0"/>
              </a:rPr>
              <a:t>OR</a:t>
            </a:r>
            <a:endParaRPr lang="en-US" altLang="zh-CN" dirty="0">
              <a:solidFill>
                <a:srgbClr val="000000"/>
              </a:solidFill>
              <a:latin typeface="微软雅黑" pitchFamily="34" charset="-122"/>
              <a:ea typeface="微软雅黑" pitchFamily="34" charset="-122"/>
              <a:cs typeface="Arial" panose="020B0604020202020204" pitchFamily="34" charset="0"/>
            </a:endParaRPr>
          </a:p>
          <a:p>
            <a:pPr eaLnBrk="0" hangingPunct="0">
              <a:lnSpc>
                <a:spcPct val="85000"/>
              </a:lnSpc>
            </a:pPr>
            <a:r>
              <a:rPr lang="en-US" altLang="zh-CN" dirty="0">
                <a:solidFill>
                  <a:srgbClr val="000000"/>
                </a:solidFill>
                <a:latin typeface="微软雅黑" pitchFamily="34" charset="-122"/>
                <a:ea typeface="微软雅黑" pitchFamily="34" charset="-122"/>
                <a:cs typeface="Arial" panose="020B0604020202020204" pitchFamily="34" charset="0"/>
              </a:rPr>
              <a:t>COMPARE</a:t>
            </a:r>
            <a:endParaRPr lang="en-US" altLang="zh-CN" dirty="0">
              <a:solidFill>
                <a:srgbClr val="000000"/>
              </a:solidFill>
              <a:latin typeface="微软雅黑" pitchFamily="34" charset="-122"/>
              <a:ea typeface="微软雅黑" pitchFamily="34" charset="-122"/>
              <a:cs typeface="Arial" panose="020B0604020202020204" pitchFamily="34" charset="0"/>
            </a:endParaRPr>
          </a:p>
          <a:p>
            <a:pPr eaLnBrk="0" hangingPunct="0">
              <a:lnSpc>
                <a:spcPct val="85000"/>
              </a:lnSpc>
            </a:pPr>
            <a:r>
              <a:rPr lang="en-US" altLang="zh-CN" dirty="0">
                <a:solidFill>
                  <a:srgbClr val="000000"/>
                </a:solidFill>
                <a:latin typeface="微软雅黑" pitchFamily="34" charset="-122"/>
                <a:ea typeface="微软雅黑" pitchFamily="34" charset="-122"/>
                <a:cs typeface="Arial" panose="020B0604020202020204" pitchFamily="34" charset="0"/>
              </a:rPr>
              <a:t>.</a:t>
            </a:r>
            <a:endParaRPr lang="en-US" altLang="zh-CN" dirty="0">
              <a:solidFill>
                <a:srgbClr val="000000"/>
              </a:solidFill>
              <a:latin typeface="微软雅黑" pitchFamily="34" charset="-122"/>
              <a:ea typeface="微软雅黑" pitchFamily="34" charset="-122"/>
              <a:cs typeface="Arial" panose="020B0604020202020204" pitchFamily="34" charset="0"/>
            </a:endParaRPr>
          </a:p>
          <a:p>
            <a:pPr eaLnBrk="0" hangingPunct="0">
              <a:lnSpc>
                <a:spcPct val="85000"/>
              </a:lnSpc>
            </a:pPr>
            <a:r>
              <a:rPr lang="en-US" altLang="zh-CN" dirty="0">
                <a:solidFill>
                  <a:srgbClr val="000000"/>
                </a:solidFill>
                <a:latin typeface="微软雅黑" pitchFamily="34" charset="-122"/>
                <a:ea typeface="微软雅黑" pitchFamily="34" charset="-122"/>
                <a:cs typeface="Arial" panose="020B0604020202020204" pitchFamily="34" charset="0"/>
              </a:rPr>
              <a:t>.</a:t>
            </a:r>
            <a:endParaRPr lang="en-US" altLang="zh-CN" dirty="0">
              <a:solidFill>
                <a:srgbClr val="000000"/>
              </a:solidFill>
              <a:latin typeface="微软雅黑" pitchFamily="34" charset="-122"/>
              <a:ea typeface="微软雅黑" pitchFamily="34" charset="-122"/>
              <a:cs typeface="Arial" panose="020B0604020202020204" pitchFamily="34" charset="0"/>
            </a:endParaRPr>
          </a:p>
          <a:p>
            <a:pPr eaLnBrk="0" hangingPunct="0">
              <a:lnSpc>
                <a:spcPct val="85000"/>
              </a:lnSpc>
            </a:pPr>
            <a:r>
              <a:rPr lang="en-US" altLang="zh-CN" dirty="0">
                <a:solidFill>
                  <a:srgbClr val="000000"/>
                </a:solidFill>
                <a:latin typeface="微软雅黑" pitchFamily="34" charset="-122"/>
                <a:ea typeface="微软雅黑" pitchFamily="34" charset="-122"/>
                <a:cs typeface="Arial" panose="020B0604020202020204" pitchFamily="34" charset="0"/>
              </a:rPr>
              <a:t>.</a:t>
            </a:r>
            <a:endParaRPr lang="en-US" altLang="zh-CN" dirty="0">
              <a:solidFill>
                <a:srgbClr val="000000"/>
              </a:solidFill>
              <a:latin typeface="微软雅黑" pitchFamily="34" charset="-122"/>
              <a:ea typeface="微软雅黑" pitchFamily="34" charset="-122"/>
              <a:cs typeface="Arial" panose="020B0604020202020204" pitchFamily="34" charset="0"/>
            </a:endParaRPr>
          </a:p>
        </p:txBody>
      </p:sp>
      <p:sp>
        <p:nvSpPr>
          <p:cNvPr id="8" name="Rectangle 4"/>
          <p:cNvSpPr>
            <a:spLocks noChangeArrowheads="1"/>
          </p:cNvSpPr>
          <p:nvPr/>
        </p:nvSpPr>
        <p:spPr bwMode="auto">
          <a:xfrm>
            <a:off x="2963416" y="1562700"/>
            <a:ext cx="801501" cy="19348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eaLnBrk="0" hangingPunct="0">
              <a:lnSpc>
                <a:spcPct val="85000"/>
              </a:lnSpc>
            </a:pPr>
            <a:r>
              <a:rPr lang="zh-CN" altLang="en-US">
                <a:solidFill>
                  <a:srgbClr val="000000"/>
                </a:solidFill>
                <a:latin typeface="微软雅黑" pitchFamily="34" charset="-122"/>
                <a:ea typeface="微软雅黑" pitchFamily="34" charset="-122"/>
                <a:cs typeface="Arial" panose="020B0604020202020204" pitchFamily="34" charset="0"/>
              </a:rPr>
              <a:t>01010</a:t>
            </a:r>
            <a:endParaRPr lang="zh-CN" altLang="en-US">
              <a:solidFill>
                <a:srgbClr val="000000"/>
              </a:solidFill>
              <a:latin typeface="微软雅黑" pitchFamily="34" charset="-122"/>
              <a:ea typeface="微软雅黑" pitchFamily="34" charset="-122"/>
              <a:cs typeface="Arial" panose="020B0604020202020204" pitchFamily="34" charset="0"/>
            </a:endParaRPr>
          </a:p>
          <a:p>
            <a:pPr eaLnBrk="0" hangingPunct="0">
              <a:lnSpc>
                <a:spcPct val="85000"/>
              </a:lnSpc>
            </a:pPr>
            <a:r>
              <a:rPr lang="zh-CN" altLang="en-US">
                <a:solidFill>
                  <a:srgbClr val="000000"/>
                </a:solidFill>
                <a:latin typeface="微软雅黑" pitchFamily="34" charset="-122"/>
                <a:ea typeface="微软雅黑" pitchFamily="34" charset="-122"/>
                <a:cs typeface="Arial" panose="020B0604020202020204" pitchFamily="34" charset="0"/>
              </a:rPr>
              <a:t>01110</a:t>
            </a:r>
            <a:endParaRPr lang="zh-CN" altLang="en-US">
              <a:solidFill>
                <a:srgbClr val="000000"/>
              </a:solidFill>
              <a:latin typeface="微软雅黑" pitchFamily="34" charset="-122"/>
              <a:ea typeface="微软雅黑" pitchFamily="34" charset="-122"/>
              <a:cs typeface="Arial" panose="020B0604020202020204" pitchFamily="34" charset="0"/>
            </a:endParaRPr>
          </a:p>
          <a:p>
            <a:pPr eaLnBrk="0" hangingPunct="0">
              <a:lnSpc>
                <a:spcPct val="85000"/>
              </a:lnSpc>
            </a:pPr>
            <a:r>
              <a:rPr lang="zh-CN" altLang="en-US">
                <a:solidFill>
                  <a:srgbClr val="000000"/>
                </a:solidFill>
                <a:latin typeface="微软雅黑" pitchFamily="34" charset="-122"/>
                <a:ea typeface="微软雅黑" pitchFamily="34" charset="-122"/>
                <a:cs typeface="Arial" panose="020B0604020202020204" pitchFamily="34" charset="0"/>
              </a:rPr>
              <a:t>10011</a:t>
            </a:r>
            <a:endParaRPr lang="zh-CN" altLang="en-US">
              <a:solidFill>
                <a:srgbClr val="000000"/>
              </a:solidFill>
              <a:latin typeface="微软雅黑" pitchFamily="34" charset="-122"/>
              <a:ea typeface="微软雅黑" pitchFamily="34" charset="-122"/>
              <a:cs typeface="Arial" panose="020B0604020202020204" pitchFamily="34" charset="0"/>
            </a:endParaRPr>
          </a:p>
          <a:p>
            <a:pPr eaLnBrk="0" hangingPunct="0">
              <a:lnSpc>
                <a:spcPct val="85000"/>
              </a:lnSpc>
            </a:pPr>
            <a:r>
              <a:rPr lang="zh-CN" altLang="en-US">
                <a:solidFill>
                  <a:srgbClr val="000000"/>
                </a:solidFill>
                <a:latin typeface="微软雅黑" pitchFamily="34" charset="-122"/>
                <a:ea typeface="微软雅黑" pitchFamily="34" charset="-122"/>
                <a:cs typeface="Arial" panose="020B0604020202020204" pitchFamily="34" charset="0"/>
              </a:rPr>
              <a:t>10001</a:t>
            </a:r>
            <a:endParaRPr lang="zh-CN" altLang="en-US">
              <a:solidFill>
                <a:srgbClr val="000000"/>
              </a:solidFill>
              <a:latin typeface="微软雅黑" pitchFamily="34" charset="-122"/>
              <a:ea typeface="微软雅黑" pitchFamily="34" charset="-122"/>
              <a:cs typeface="Arial" panose="020B0604020202020204" pitchFamily="34" charset="0"/>
            </a:endParaRPr>
          </a:p>
          <a:p>
            <a:pPr eaLnBrk="0" hangingPunct="0">
              <a:lnSpc>
                <a:spcPct val="85000"/>
              </a:lnSpc>
            </a:pPr>
            <a:r>
              <a:rPr lang="zh-CN" altLang="en-US">
                <a:solidFill>
                  <a:srgbClr val="000000"/>
                </a:solidFill>
                <a:latin typeface="微软雅黑" pitchFamily="34" charset="-122"/>
                <a:ea typeface="微软雅黑" pitchFamily="34" charset="-122"/>
                <a:cs typeface="Arial" panose="020B0604020202020204" pitchFamily="34" charset="0"/>
              </a:rPr>
              <a:t>11010</a:t>
            </a:r>
            <a:endParaRPr lang="zh-CN" altLang="en-US">
              <a:solidFill>
                <a:srgbClr val="000000"/>
              </a:solidFill>
              <a:latin typeface="微软雅黑" pitchFamily="34" charset="-122"/>
              <a:ea typeface="微软雅黑" pitchFamily="34" charset="-122"/>
              <a:cs typeface="Arial" panose="020B0604020202020204" pitchFamily="34" charset="0"/>
            </a:endParaRPr>
          </a:p>
          <a:p>
            <a:pPr eaLnBrk="0" hangingPunct="0">
              <a:lnSpc>
                <a:spcPct val="85000"/>
              </a:lnSpc>
            </a:pPr>
            <a:r>
              <a:rPr lang="zh-CN" altLang="en-US">
                <a:solidFill>
                  <a:srgbClr val="000000"/>
                </a:solidFill>
                <a:latin typeface="微软雅黑" pitchFamily="34" charset="-122"/>
                <a:ea typeface="微软雅黑" pitchFamily="34" charset="-122"/>
                <a:cs typeface="Arial" panose="020B0604020202020204" pitchFamily="34" charset="0"/>
              </a:rPr>
              <a:t>.</a:t>
            </a:r>
            <a:endParaRPr lang="zh-CN" altLang="en-US">
              <a:solidFill>
                <a:srgbClr val="000000"/>
              </a:solidFill>
              <a:latin typeface="微软雅黑" pitchFamily="34" charset="-122"/>
              <a:ea typeface="微软雅黑" pitchFamily="34" charset="-122"/>
              <a:cs typeface="Arial" panose="020B0604020202020204" pitchFamily="34" charset="0"/>
            </a:endParaRPr>
          </a:p>
          <a:p>
            <a:pPr eaLnBrk="0" hangingPunct="0">
              <a:lnSpc>
                <a:spcPct val="85000"/>
              </a:lnSpc>
            </a:pPr>
            <a:r>
              <a:rPr lang="zh-CN" altLang="en-US">
                <a:solidFill>
                  <a:srgbClr val="000000"/>
                </a:solidFill>
                <a:latin typeface="微软雅黑" pitchFamily="34" charset="-122"/>
                <a:ea typeface="微软雅黑" pitchFamily="34" charset="-122"/>
                <a:cs typeface="Arial" panose="020B0604020202020204" pitchFamily="34" charset="0"/>
              </a:rPr>
              <a:t>.</a:t>
            </a:r>
            <a:endParaRPr lang="zh-CN" altLang="en-US">
              <a:solidFill>
                <a:srgbClr val="000000"/>
              </a:solidFill>
              <a:latin typeface="微软雅黑" pitchFamily="34" charset="-122"/>
              <a:ea typeface="微软雅黑" pitchFamily="34" charset="-122"/>
              <a:cs typeface="Arial" panose="020B0604020202020204" pitchFamily="34" charset="0"/>
            </a:endParaRPr>
          </a:p>
          <a:p>
            <a:pPr eaLnBrk="0" hangingPunct="0">
              <a:lnSpc>
                <a:spcPct val="85000"/>
              </a:lnSpc>
            </a:pPr>
            <a:r>
              <a:rPr lang="zh-CN" altLang="en-US">
                <a:solidFill>
                  <a:srgbClr val="000000"/>
                </a:solidFill>
                <a:latin typeface="微软雅黑" pitchFamily="34" charset="-122"/>
                <a:ea typeface="微软雅黑" pitchFamily="34" charset="-122"/>
                <a:cs typeface="Arial" panose="020B0604020202020204" pitchFamily="34" charset="0"/>
              </a:rPr>
              <a:t>.</a:t>
            </a:r>
            <a:endParaRPr lang="zh-CN" altLang="en-US">
              <a:solidFill>
                <a:srgbClr val="000000"/>
              </a:solidFill>
              <a:latin typeface="微软雅黑" pitchFamily="34" charset="-122"/>
              <a:ea typeface="微软雅黑" pitchFamily="34" charset="-122"/>
              <a:cs typeface="Arial" panose="020B0604020202020204" pitchFamily="34" charset="0"/>
            </a:endParaRPr>
          </a:p>
        </p:txBody>
      </p:sp>
      <p:grpSp>
        <p:nvGrpSpPr>
          <p:cNvPr id="9" name="Group 5"/>
          <p:cNvGrpSpPr/>
          <p:nvPr/>
        </p:nvGrpSpPr>
        <p:grpSpPr bwMode="auto">
          <a:xfrm>
            <a:off x="448816" y="1029300"/>
            <a:ext cx="2287588" cy="641350"/>
            <a:chOff x="344" y="600"/>
            <a:chExt cx="1441" cy="404"/>
          </a:xfrm>
        </p:grpSpPr>
        <p:sp>
          <p:nvSpPr>
            <p:cNvPr id="10" name="Rectangle 6"/>
            <p:cNvSpPr>
              <a:spLocks noChangeArrowheads="1"/>
            </p:cNvSpPr>
            <p:nvPr/>
          </p:nvSpPr>
          <p:spPr bwMode="auto">
            <a:xfrm>
              <a:off x="344" y="600"/>
              <a:ext cx="1441"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marL="0" marR="0" lvl="0" indent="0" defTabSz="914400" eaLnBrk="0" fontAlgn="auto" latinLnBrk="0" hangingPunct="0">
                <a:lnSpc>
                  <a:spcPct val="85000"/>
                </a:lnSpc>
                <a:spcBef>
                  <a:spcPts val="0"/>
                </a:spcBef>
                <a:spcAft>
                  <a:spcPts val="0"/>
                </a:spcAft>
                <a:buClrTx/>
                <a:buSzTx/>
                <a:buFontTx/>
                <a:buNone/>
                <a:defRPr/>
              </a:pPr>
              <a:r>
                <a:rPr kumimoji="0" lang="en-US" altLang="zh-CN" sz="1800" i="1" u="none" strike="noStrike" kern="0" cap="none" spc="0" normalizeH="0" baseline="0" noProof="0" dirty="0">
                  <a:ln>
                    <a:noFill/>
                  </a:ln>
                  <a:solidFill>
                    <a:srgbClr val="FC0128"/>
                  </a:solidFill>
                  <a:effectLst/>
                  <a:uLnTx/>
                  <a:uFillTx/>
                  <a:latin typeface="微软雅黑" pitchFamily="34" charset="-122"/>
                  <a:ea typeface="微软雅黑" pitchFamily="34" charset="-122"/>
                  <a:cs typeface="Arial" panose="020B0604020202020204" pitchFamily="34" charset="0"/>
                </a:rPr>
                <a:t>Programmer's View</a:t>
              </a:r>
              <a:endParaRPr kumimoji="0" lang="en-US" altLang="zh-CN" sz="1800" i="1" u="none" strike="noStrike" kern="0" cap="none" spc="0" normalizeH="0" baseline="0" noProof="0" dirty="0">
                <a:ln>
                  <a:noFill/>
                </a:ln>
                <a:solidFill>
                  <a:srgbClr val="FC0128"/>
                </a:solidFill>
                <a:effectLst/>
                <a:uLnTx/>
                <a:uFillTx/>
                <a:latin typeface="微软雅黑" pitchFamily="34" charset="-122"/>
                <a:ea typeface="微软雅黑" pitchFamily="34" charset="-122"/>
                <a:cs typeface="Arial" panose="020B0604020202020204" pitchFamily="34" charset="0"/>
              </a:endParaRPr>
            </a:p>
          </p:txBody>
        </p:sp>
        <p:sp>
          <p:nvSpPr>
            <p:cNvPr id="11" name="Line 7"/>
            <p:cNvSpPr>
              <a:spLocks noChangeShapeType="1"/>
            </p:cNvSpPr>
            <p:nvPr/>
          </p:nvSpPr>
          <p:spPr bwMode="auto">
            <a:xfrm flipH="1">
              <a:off x="1100" y="772"/>
              <a:ext cx="392" cy="232"/>
            </a:xfrm>
            <a:prstGeom prst="line">
              <a:avLst/>
            </a:prstGeom>
            <a:noFill/>
            <a:ln w="12700">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800" i="0" u="none" strike="noStrike" kern="0" cap="none" spc="0" normalizeH="0" baseline="0" noProof="0">
                <a:ln>
                  <a:noFill/>
                </a:ln>
                <a:solidFill>
                  <a:srgbClr val="063DE8"/>
                </a:solidFill>
                <a:effectLst/>
                <a:uLnTx/>
                <a:uFillTx/>
                <a:latin typeface="微软雅黑" pitchFamily="34" charset="-122"/>
                <a:ea typeface="微软雅黑" pitchFamily="34" charset="-122"/>
                <a:cs typeface="Arial" panose="020B0604020202020204" pitchFamily="34" charset="0"/>
              </a:endParaRPr>
            </a:p>
          </p:txBody>
        </p:sp>
      </p:grpSp>
      <p:grpSp>
        <p:nvGrpSpPr>
          <p:cNvPr id="12" name="Group 8"/>
          <p:cNvGrpSpPr/>
          <p:nvPr/>
        </p:nvGrpSpPr>
        <p:grpSpPr bwMode="auto">
          <a:xfrm>
            <a:off x="677416" y="3042250"/>
            <a:ext cx="2343150" cy="865188"/>
            <a:chOff x="488" y="1868"/>
            <a:chExt cx="1476" cy="545"/>
          </a:xfrm>
        </p:grpSpPr>
        <p:sp>
          <p:nvSpPr>
            <p:cNvPr id="13" name="Rectangle 9"/>
            <p:cNvSpPr>
              <a:spLocks noChangeArrowheads="1"/>
            </p:cNvSpPr>
            <p:nvPr/>
          </p:nvSpPr>
          <p:spPr bwMode="auto">
            <a:xfrm>
              <a:off x="488" y="2232"/>
              <a:ext cx="1265"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marL="0" marR="0" lvl="0" indent="0" defTabSz="914400" eaLnBrk="0" fontAlgn="auto" latinLnBrk="0" hangingPunct="0">
                <a:lnSpc>
                  <a:spcPct val="85000"/>
                </a:lnSpc>
                <a:spcBef>
                  <a:spcPts val="0"/>
                </a:spcBef>
                <a:spcAft>
                  <a:spcPts val="0"/>
                </a:spcAft>
                <a:buClrTx/>
                <a:buSzTx/>
                <a:buFontTx/>
                <a:buNone/>
                <a:defRPr/>
              </a:pPr>
              <a:r>
                <a:rPr kumimoji="0" lang="en-US" altLang="zh-CN" sz="1800" i="1" u="none" strike="noStrike" kern="0" cap="none" spc="0" normalizeH="0" baseline="0" noProof="0">
                  <a:ln>
                    <a:noFill/>
                  </a:ln>
                  <a:solidFill>
                    <a:srgbClr val="FC0128"/>
                  </a:solidFill>
                  <a:effectLst/>
                  <a:uLnTx/>
                  <a:uFillTx/>
                  <a:latin typeface="微软雅黑" pitchFamily="34" charset="-122"/>
                  <a:ea typeface="微软雅黑" pitchFamily="34" charset="-122"/>
                  <a:cs typeface="Arial" panose="020B0604020202020204" pitchFamily="34" charset="0"/>
                </a:rPr>
                <a:t>Computer's View</a:t>
              </a:r>
              <a:endParaRPr kumimoji="0" lang="en-US" altLang="zh-CN" sz="1800" i="1" u="none" strike="noStrike" kern="0" cap="none" spc="0" normalizeH="0" baseline="0" noProof="0">
                <a:ln>
                  <a:noFill/>
                </a:ln>
                <a:solidFill>
                  <a:srgbClr val="FC0128"/>
                </a:solidFill>
                <a:effectLst/>
                <a:uLnTx/>
                <a:uFillTx/>
                <a:latin typeface="微软雅黑" pitchFamily="34" charset="-122"/>
                <a:ea typeface="微软雅黑" pitchFamily="34" charset="-122"/>
                <a:cs typeface="Arial" panose="020B0604020202020204" pitchFamily="34" charset="0"/>
              </a:endParaRPr>
            </a:p>
          </p:txBody>
        </p:sp>
        <p:sp>
          <p:nvSpPr>
            <p:cNvPr id="14" name="Line 10"/>
            <p:cNvSpPr>
              <a:spLocks noChangeShapeType="1"/>
            </p:cNvSpPr>
            <p:nvPr/>
          </p:nvSpPr>
          <p:spPr bwMode="auto">
            <a:xfrm flipV="1">
              <a:off x="1780" y="1868"/>
              <a:ext cx="184" cy="392"/>
            </a:xfrm>
            <a:prstGeom prst="line">
              <a:avLst/>
            </a:prstGeom>
            <a:noFill/>
            <a:ln w="12700">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800" i="0" u="none" strike="noStrike" kern="0" cap="none" spc="0" normalizeH="0" baseline="0" noProof="0">
                <a:ln>
                  <a:noFill/>
                </a:ln>
                <a:solidFill>
                  <a:srgbClr val="063DE8"/>
                </a:solidFill>
                <a:effectLst/>
                <a:uLnTx/>
                <a:uFillTx/>
                <a:latin typeface="微软雅黑" pitchFamily="34" charset="-122"/>
                <a:ea typeface="微软雅黑" pitchFamily="34" charset="-122"/>
                <a:cs typeface="Arial" panose="020B0604020202020204" pitchFamily="34" charset="0"/>
              </a:endParaRPr>
            </a:p>
          </p:txBody>
        </p:sp>
      </p:grpSp>
      <p:sp>
        <p:nvSpPr>
          <p:cNvPr id="15" name="Rectangle 11"/>
          <p:cNvSpPr>
            <a:spLocks noChangeArrowheads="1"/>
          </p:cNvSpPr>
          <p:nvPr/>
        </p:nvSpPr>
        <p:spPr bwMode="auto">
          <a:xfrm>
            <a:off x="4776539" y="1929552"/>
            <a:ext cx="615553" cy="306109"/>
          </a:xfrm>
          <a:prstGeom prst="rect">
            <a:avLst/>
          </a:prstGeom>
          <a:noFill/>
          <a:ln w="12700">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nchor="ctr">
            <a:spAutoFit/>
          </a:bodyPr>
          <a:lstStyle/>
          <a:p>
            <a:pPr marL="0" marR="0" lvl="0" indent="0" algn="ctr" defTabSz="914400" eaLnBrk="0" fontAlgn="auto" latinLnBrk="0" hangingPunct="0">
              <a:lnSpc>
                <a:spcPct val="92000"/>
              </a:lnSpc>
              <a:spcBef>
                <a:spcPts val="0"/>
              </a:spcBef>
              <a:spcAft>
                <a:spcPts val="0"/>
              </a:spcAft>
              <a:buClrTx/>
              <a:buSzTx/>
              <a:buFontTx/>
              <a:buNone/>
              <a:defRPr/>
            </a:pPr>
            <a:r>
              <a:rPr kumimoji="0" lang="en-US" altLang="zh-CN" sz="1800" i="0" u="none" strike="noStrike" kern="0" cap="none" spc="0" normalizeH="0" baseline="0" noProof="0">
                <a:ln>
                  <a:noFill/>
                </a:ln>
                <a:solidFill>
                  <a:srgbClr val="000000"/>
                </a:solidFill>
                <a:effectLst/>
                <a:uLnTx/>
                <a:uFillTx/>
                <a:latin typeface="微软雅黑" pitchFamily="34" charset="-122"/>
                <a:ea typeface="微软雅黑" pitchFamily="34" charset="-122"/>
                <a:cs typeface="Arial" panose="020B0604020202020204" pitchFamily="34" charset="0"/>
              </a:rPr>
              <a:t>CPU</a:t>
            </a:r>
            <a:endParaRPr kumimoji="0" lang="en-US" altLang="zh-CN" sz="1800" i="0" u="none" strike="noStrike" kern="0" cap="none" spc="0" normalizeH="0" baseline="0" noProof="0">
              <a:ln>
                <a:noFill/>
              </a:ln>
              <a:solidFill>
                <a:srgbClr val="000000"/>
              </a:solidFill>
              <a:effectLst/>
              <a:uLnTx/>
              <a:uFillTx/>
              <a:latin typeface="微软雅黑" pitchFamily="34" charset="-122"/>
              <a:ea typeface="微软雅黑" pitchFamily="34" charset="-122"/>
              <a:cs typeface="Arial" panose="020B0604020202020204" pitchFamily="34" charset="0"/>
            </a:endParaRPr>
          </a:p>
        </p:txBody>
      </p:sp>
      <p:sp>
        <p:nvSpPr>
          <p:cNvPr id="16" name="Rectangle 12"/>
          <p:cNvSpPr>
            <a:spLocks noChangeArrowheads="1"/>
          </p:cNvSpPr>
          <p:nvPr/>
        </p:nvSpPr>
        <p:spPr bwMode="auto">
          <a:xfrm>
            <a:off x="6462266" y="1911950"/>
            <a:ext cx="1282700" cy="901700"/>
          </a:xfrm>
          <a:prstGeom prst="rect">
            <a:avLst/>
          </a:prstGeom>
          <a:noFill/>
          <a:ln w="12700">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marL="0" marR="0" lvl="0" indent="0" algn="ctr" defTabSz="914400" eaLnBrk="0" fontAlgn="auto" latinLnBrk="0" hangingPunct="0">
              <a:lnSpc>
                <a:spcPct val="100000"/>
              </a:lnSpc>
              <a:spcBef>
                <a:spcPts val="0"/>
              </a:spcBef>
              <a:spcAft>
                <a:spcPts val="0"/>
              </a:spcAft>
              <a:buClrTx/>
              <a:buSzTx/>
              <a:buFontTx/>
              <a:buNone/>
              <a:defRPr/>
            </a:pPr>
            <a:r>
              <a:rPr kumimoji="0" lang="en-US" altLang="zh-CN" sz="1800" i="0" u="none" strike="noStrike" kern="0" cap="none" spc="0" normalizeH="0" baseline="0" noProof="0">
                <a:ln>
                  <a:noFill/>
                </a:ln>
                <a:solidFill>
                  <a:srgbClr val="000000"/>
                </a:solidFill>
                <a:effectLst/>
                <a:uLnTx/>
                <a:uFillTx/>
                <a:latin typeface="微软雅黑" pitchFamily="34" charset="-122"/>
                <a:ea typeface="微软雅黑" pitchFamily="34" charset="-122"/>
                <a:cs typeface="Arial" panose="020B0604020202020204" pitchFamily="34" charset="0"/>
              </a:rPr>
              <a:t>Memory</a:t>
            </a:r>
            <a:endParaRPr kumimoji="0" lang="en-US" altLang="zh-CN" sz="1800" i="0" u="none" strike="noStrike" kern="0" cap="none" spc="0" normalizeH="0" baseline="0" noProof="0">
              <a:ln>
                <a:noFill/>
              </a:ln>
              <a:solidFill>
                <a:srgbClr val="000000"/>
              </a:solidFill>
              <a:effectLst/>
              <a:uLnTx/>
              <a:uFillTx/>
              <a:latin typeface="微软雅黑" pitchFamily="34" charset="-122"/>
              <a:ea typeface="微软雅黑" pitchFamily="34" charset="-122"/>
              <a:cs typeface="Arial" panose="020B0604020202020204" pitchFamily="34" charset="0"/>
            </a:endParaRPr>
          </a:p>
        </p:txBody>
      </p:sp>
      <p:sp>
        <p:nvSpPr>
          <p:cNvPr id="17" name="Rectangle 13"/>
          <p:cNvSpPr>
            <a:spLocks noChangeArrowheads="1"/>
          </p:cNvSpPr>
          <p:nvPr/>
        </p:nvSpPr>
        <p:spPr bwMode="auto">
          <a:xfrm>
            <a:off x="6481364" y="2996352"/>
            <a:ext cx="482504" cy="306109"/>
          </a:xfrm>
          <a:prstGeom prst="rect">
            <a:avLst/>
          </a:prstGeom>
          <a:noFill/>
          <a:ln w="12700">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nchor="ctr">
            <a:spAutoFit/>
          </a:bodyPr>
          <a:lstStyle/>
          <a:p>
            <a:pPr marL="0" marR="0" lvl="0" indent="0" algn="ctr" defTabSz="914400" eaLnBrk="0" fontAlgn="auto" latinLnBrk="0" hangingPunct="0">
              <a:lnSpc>
                <a:spcPct val="92000"/>
              </a:lnSpc>
              <a:spcBef>
                <a:spcPts val="0"/>
              </a:spcBef>
              <a:spcAft>
                <a:spcPts val="0"/>
              </a:spcAft>
              <a:buClrTx/>
              <a:buSzTx/>
              <a:buFontTx/>
              <a:buNone/>
              <a:defRPr/>
            </a:pPr>
            <a:r>
              <a:rPr kumimoji="0" lang="en-US" altLang="zh-CN" sz="1800" i="0" u="none" strike="noStrike" kern="0" cap="none" spc="0" normalizeH="0" baseline="0" noProof="0">
                <a:ln>
                  <a:noFill/>
                </a:ln>
                <a:solidFill>
                  <a:srgbClr val="000000"/>
                </a:solidFill>
                <a:effectLst/>
                <a:uLnTx/>
                <a:uFillTx/>
                <a:latin typeface="微软雅黑" pitchFamily="34" charset="-122"/>
                <a:ea typeface="微软雅黑" pitchFamily="34" charset="-122"/>
                <a:cs typeface="Arial" panose="020B0604020202020204" pitchFamily="34" charset="0"/>
              </a:rPr>
              <a:t>I/O</a:t>
            </a:r>
            <a:endParaRPr kumimoji="0" lang="en-US" altLang="zh-CN" sz="1800" i="0" u="none" strike="noStrike" kern="0" cap="none" spc="0" normalizeH="0" baseline="0" noProof="0">
              <a:ln>
                <a:noFill/>
              </a:ln>
              <a:solidFill>
                <a:srgbClr val="000000"/>
              </a:solidFill>
              <a:effectLst/>
              <a:uLnTx/>
              <a:uFillTx/>
              <a:latin typeface="微软雅黑" pitchFamily="34" charset="-122"/>
              <a:ea typeface="微软雅黑" pitchFamily="34" charset="-122"/>
              <a:cs typeface="Arial" panose="020B0604020202020204" pitchFamily="34" charset="0"/>
            </a:endParaRPr>
          </a:p>
        </p:txBody>
      </p:sp>
      <p:sp>
        <p:nvSpPr>
          <p:cNvPr id="18" name="Line 14"/>
          <p:cNvSpPr>
            <a:spLocks noChangeShapeType="1"/>
          </p:cNvSpPr>
          <p:nvPr/>
        </p:nvSpPr>
        <p:spPr bwMode="auto">
          <a:xfrm>
            <a:off x="5922516" y="1778600"/>
            <a:ext cx="0" cy="1549400"/>
          </a:xfrm>
          <a:prstGeom prst="line">
            <a:avLst/>
          </a:prstGeom>
          <a:noFill/>
          <a:ln w="508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800" i="0" u="none" strike="noStrike" kern="0" cap="none" spc="0" normalizeH="0" baseline="0" noProof="0">
              <a:ln>
                <a:noFill/>
              </a:ln>
              <a:solidFill>
                <a:srgbClr val="063DE8"/>
              </a:solidFill>
              <a:effectLst/>
              <a:uLnTx/>
              <a:uFillTx/>
              <a:latin typeface="微软雅黑" pitchFamily="34" charset="-122"/>
              <a:ea typeface="微软雅黑" pitchFamily="34" charset="-122"/>
              <a:cs typeface="Arial" panose="020B0604020202020204" pitchFamily="34" charset="0"/>
            </a:endParaRPr>
          </a:p>
        </p:txBody>
      </p:sp>
      <p:sp>
        <p:nvSpPr>
          <p:cNvPr id="19" name="Line 15"/>
          <p:cNvSpPr>
            <a:spLocks noChangeShapeType="1"/>
          </p:cNvSpPr>
          <p:nvPr/>
        </p:nvSpPr>
        <p:spPr bwMode="auto">
          <a:xfrm>
            <a:off x="5395466" y="2058000"/>
            <a:ext cx="520700" cy="0"/>
          </a:xfrm>
          <a:prstGeom prst="line">
            <a:avLst/>
          </a:prstGeom>
          <a:noFill/>
          <a:ln w="12700">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800" i="0" u="none" strike="noStrike" kern="0" cap="none" spc="0" normalizeH="0" baseline="0" noProof="0">
              <a:ln>
                <a:noFill/>
              </a:ln>
              <a:solidFill>
                <a:srgbClr val="063DE8"/>
              </a:solidFill>
              <a:effectLst/>
              <a:uLnTx/>
              <a:uFillTx/>
              <a:latin typeface="微软雅黑" pitchFamily="34" charset="-122"/>
              <a:ea typeface="微软雅黑" pitchFamily="34" charset="-122"/>
              <a:cs typeface="Arial" panose="020B0604020202020204" pitchFamily="34" charset="0"/>
            </a:endParaRPr>
          </a:p>
        </p:txBody>
      </p:sp>
      <p:sp>
        <p:nvSpPr>
          <p:cNvPr id="20" name="Line 16"/>
          <p:cNvSpPr>
            <a:spLocks noChangeShapeType="1"/>
          </p:cNvSpPr>
          <p:nvPr/>
        </p:nvSpPr>
        <p:spPr bwMode="auto">
          <a:xfrm>
            <a:off x="5928866" y="2362800"/>
            <a:ext cx="520700" cy="0"/>
          </a:xfrm>
          <a:prstGeom prst="line">
            <a:avLst/>
          </a:prstGeom>
          <a:noFill/>
          <a:ln w="12700">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800" i="0" u="none" strike="noStrike" kern="0" cap="none" spc="0" normalizeH="0" baseline="0" noProof="0">
              <a:ln>
                <a:noFill/>
              </a:ln>
              <a:solidFill>
                <a:srgbClr val="063DE8"/>
              </a:solidFill>
              <a:effectLst/>
              <a:uLnTx/>
              <a:uFillTx/>
              <a:latin typeface="微软雅黑" pitchFamily="34" charset="-122"/>
              <a:ea typeface="微软雅黑" pitchFamily="34" charset="-122"/>
              <a:cs typeface="Arial" panose="020B0604020202020204" pitchFamily="34" charset="0"/>
            </a:endParaRPr>
          </a:p>
        </p:txBody>
      </p:sp>
      <p:sp>
        <p:nvSpPr>
          <p:cNvPr id="21" name="Line 17"/>
          <p:cNvSpPr>
            <a:spLocks noChangeShapeType="1"/>
          </p:cNvSpPr>
          <p:nvPr/>
        </p:nvSpPr>
        <p:spPr bwMode="auto">
          <a:xfrm>
            <a:off x="5928866" y="3124800"/>
            <a:ext cx="520700" cy="0"/>
          </a:xfrm>
          <a:prstGeom prst="line">
            <a:avLst/>
          </a:prstGeom>
          <a:noFill/>
          <a:ln w="12700">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800" i="0" u="none" strike="noStrike" kern="0" cap="none" spc="0" normalizeH="0" baseline="0" noProof="0">
              <a:ln>
                <a:noFill/>
              </a:ln>
              <a:solidFill>
                <a:srgbClr val="063DE8"/>
              </a:solidFill>
              <a:effectLst/>
              <a:uLnTx/>
              <a:uFillTx/>
              <a:latin typeface="微软雅黑" pitchFamily="34" charset="-122"/>
              <a:ea typeface="微软雅黑" pitchFamily="34" charset="-122"/>
              <a:cs typeface="Arial" panose="020B0604020202020204" pitchFamily="34" charset="0"/>
            </a:endParaRPr>
          </a:p>
        </p:txBody>
      </p:sp>
      <p:sp>
        <p:nvSpPr>
          <p:cNvPr id="22" name="Rectangle 18"/>
          <p:cNvSpPr>
            <a:spLocks noChangeArrowheads="1"/>
          </p:cNvSpPr>
          <p:nvPr/>
        </p:nvSpPr>
        <p:spPr bwMode="auto">
          <a:xfrm>
            <a:off x="6538466" y="1988150"/>
            <a:ext cx="292100" cy="215900"/>
          </a:xfrm>
          <a:prstGeom prst="rect">
            <a:avLst/>
          </a:prstGeom>
          <a:noFill/>
          <a:ln w="12700">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800" i="0" u="none" strike="noStrike" kern="0" cap="none" spc="0" normalizeH="0" baseline="0" noProof="0">
              <a:ln>
                <a:noFill/>
              </a:ln>
              <a:solidFill>
                <a:srgbClr val="063DE8"/>
              </a:solidFill>
              <a:effectLst/>
              <a:uLnTx/>
              <a:uFillTx/>
              <a:latin typeface="微软雅黑" pitchFamily="34" charset="-122"/>
              <a:ea typeface="微软雅黑" pitchFamily="34" charset="-122"/>
              <a:cs typeface="Arial" panose="020B0604020202020204" pitchFamily="34" charset="0"/>
            </a:endParaRPr>
          </a:p>
        </p:txBody>
      </p:sp>
      <p:grpSp>
        <p:nvGrpSpPr>
          <p:cNvPr id="23" name="Group 19"/>
          <p:cNvGrpSpPr/>
          <p:nvPr/>
        </p:nvGrpSpPr>
        <p:grpSpPr bwMode="auto">
          <a:xfrm>
            <a:off x="6538467" y="984850"/>
            <a:ext cx="2373313" cy="1231900"/>
            <a:chOff x="4180" y="572"/>
            <a:chExt cx="1495" cy="776"/>
          </a:xfrm>
        </p:grpSpPr>
        <p:sp>
          <p:nvSpPr>
            <p:cNvPr id="24" name="Rectangle 20"/>
            <p:cNvSpPr>
              <a:spLocks noChangeArrowheads="1"/>
            </p:cNvSpPr>
            <p:nvPr/>
          </p:nvSpPr>
          <p:spPr bwMode="auto">
            <a:xfrm>
              <a:off x="4604" y="588"/>
              <a:ext cx="1071" cy="482"/>
            </a:xfrm>
            <a:prstGeom prst="rect">
              <a:avLst/>
            </a:prstGeom>
            <a:solidFill>
              <a:srgbClr val="FFFFFF"/>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marL="0" marR="0" lvl="0" indent="0" defTabSz="914400" eaLnBrk="0" fontAlgn="auto" latinLnBrk="0" hangingPunct="0">
                <a:lnSpc>
                  <a:spcPct val="86000"/>
                </a:lnSpc>
                <a:spcBef>
                  <a:spcPts val="0"/>
                </a:spcBef>
                <a:spcAft>
                  <a:spcPts val="0"/>
                </a:spcAft>
                <a:buClrTx/>
                <a:buSzTx/>
                <a:buFontTx/>
                <a:buNone/>
                <a:defRPr/>
              </a:pPr>
              <a:r>
                <a:rPr kumimoji="0" lang="en-US" altLang="zh-CN" sz="1800" i="0" u="none" strike="noStrike" kern="0" cap="none" spc="0" normalizeH="0" baseline="0" noProof="0">
                  <a:ln>
                    <a:noFill/>
                  </a:ln>
                  <a:solidFill>
                    <a:srgbClr val="000000"/>
                  </a:solidFill>
                  <a:effectLst/>
                  <a:uLnTx/>
                  <a:uFillTx/>
                  <a:latin typeface="微软雅黑" pitchFamily="34" charset="-122"/>
                  <a:ea typeface="微软雅黑" pitchFamily="34" charset="-122"/>
                  <a:cs typeface="Arial" panose="020B0604020202020204" pitchFamily="34" charset="0"/>
                </a:rPr>
                <a:t>Program</a:t>
              </a:r>
              <a:endParaRPr kumimoji="0" lang="en-US" altLang="zh-CN" sz="1800" i="0" u="none" strike="noStrike" kern="0" cap="none" spc="0" normalizeH="0" baseline="0" noProof="0">
                <a:ln>
                  <a:noFill/>
                </a:ln>
                <a:solidFill>
                  <a:srgbClr val="000000"/>
                </a:solidFill>
                <a:effectLst/>
                <a:uLnTx/>
                <a:uFillTx/>
                <a:latin typeface="微软雅黑" pitchFamily="34" charset="-122"/>
                <a:ea typeface="微软雅黑" pitchFamily="34" charset="-122"/>
                <a:cs typeface="Arial" panose="020B0604020202020204" pitchFamily="34" charset="0"/>
              </a:endParaRPr>
            </a:p>
            <a:p>
              <a:pPr marL="0" marR="0" lvl="0" indent="0" defTabSz="914400" eaLnBrk="0" fontAlgn="auto" latinLnBrk="0" hangingPunct="0">
                <a:lnSpc>
                  <a:spcPct val="86000"/>
                </a:lnSpc>
                <a:spcBef>
                  <a:spcPts val="0"/>
                </a:spcBef>
                <a:spcAft>
                  <a:spcPts val="0"/>
                </a:spcAft>
                <a:buClrTx/>
                <a:buSzTx/>
                <a:buFontTx/>
                <a:buNone/>
                <a:defRPr/>
              </a:pPr>
              <a:r>
                <a:rPr kumimoji="0" lang="en-US" altLang="zh-CN" sz="1800" i="0" u="none" strike="noStrike" kern="0" cap="none" spc="0" normalizeH="0" baseline="0" noProof="0">
                  <a:ln>
                    <a:noFill/>
                  </a:ln>
                  <a:solidFill>
                    <a:srgbClr val="000000"/>
                  </a:solidFill>
                  <a:effectLst/>
                  <a:uLnTx/>
                  <a:uFillTx/>
                  <a:latin typeface="微软雅黑" pitchFamily="34" charset="-122"/>
                  <a:ea typeface="微软雅黑" pitchFamily="34" charset="-122"/>
                  <a:cs typeface="Arial" panose="020B0604020202020204" pitchFamily="34" charset="0"/>
                </a:rPr>
                <a:t>(Instructions&amp;</a:t>
              </a:r>
              <a:endParaRPr kumimoji="0" lang="en-US" altLang="zh-CN" sz="1800" i="0" u="none" strike="noStrike" kern="0" cap="none" spc="0" normalizeH="0" baseline="0" noProof="0">
                <a:ln>
                  <a:noFill/>
                </a:ln>
                <a:solidFill>
                  <a:srgbClr val="000000"/>
                </a:solidFill>
                <a:effectLst/>
                <a:uLnTx/>
                <a:uFillTx/>
                <a:latin typeface="微软雅黑" pitchFamily="34" charset="-122"/>
                <a:ea typeface="微软雅黑" pitchFamily="34" charset="-122"/>
                <a:cs typeface="Arial" panose="020B0604020202020204" pitchFamily="34" charset="0"/>
              </a:endParaRPr>
            </a:p>
            <a:p>
              <a:pPr marL="0" marR="0" lvl="0" indent="0" defTabSz="914400" eaLnBrk="0" fontAlgn="auto" latinLnBrk="0" hangingPunct="0">
                <a:lnSpc>
                  <a:spcPct val="86000"/>
                </a:lnSpc>
                <a:spcBef>
                  <a:spcPts val="0"/>
                </a:spcBef>
                <a:spcAft>
                  <a:spcPts val="0"/>
                </a:spcAft>
                <a:buClrTx/>
                <a:buSzTx/>
                <a:buFontTx/>
                <a:buNone/>
                <a:defRPr/>
              </a:pPr>
              <a:r>
                <a:rPr kumimoji="0" lang="en-US" altLang="zh-CN" sz="1800" i="0" u="none" strike="noStrike" kern="0" cap="none" spc="0" normalizeH="0" baseline="0" noProof="0">
                  <a:ln>
                    <a:noFill/>
                  </a:ln>
                  <a:solidFill>
                    <a:srgbClr val="000000"/>
                  </a:solidFill>
                  <a:effectLst/>
                  <a:uLnTx/>
                  <a:uFillTx/>
                  <a:latin typeface="微软雅黑" pitchFamily="34" charset="-122"/>
                  <a:ea typeface="微软雅黑" pitchFamily="34" charset="-122"/>
                  <a:cs typeface="Arial" panose="020B0604020202020204" pitchFamily="34" charset="0"/>
                </a:rPr>
                <a:t>Data)</a:t>
              </a:r>
              <a:endParaRPr kumimoji="0" lang="en-US" altLang="zh-CN" sz="1800" i="0" u="none" strike="noStrike" kern="0" cap="none" spc="0" normalizeH="0" baseline="0" noProof="0">
                <a:ln>
                  <a:noFill/>
                </a:ln>
                <a:solidFill>
                  <a:srgbClr val="000000"/>
                </a:solidFill>
                <a:effectLst/>
                <a:uLnTx/>
                <a:uFillTx/>
                <a:latin typeface="微软雅黑" pitchFamily="34" charset="-122"/>
                <a:ea typeface="微软雅黑" pitchFamily="34" charset="-122"/>
                <a:cs typeface="Arial" panose="020B0604020202020204" pitchFamily="34" charset="0"/>
              </a:endParaRPr>
            </a:p>
          </p:txBody>
        </p:sp>
        <p:sp>
          <p:nvSpPr>
            <p:cNvPr id="25" name="Line 21"/>
            <p:cNvSpPr>
              <a:spLocks noChangeShapeType="1"/>
            </p:cNvSpPr>
            <p:nvPr/>
          </p:nvSpPr>
          <p:spPr bwMode="auto">
            <a:xfrm flipV="1">
              <a:off x="4180" y="572"/>
              <a:ext cx="424" cy="632"/>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800" i="0" u="none" strike="noStrike" kern="0" cap="none" spc="0" normalizeH="0" baseline="0" noProof="0">
                <a:ln>
                  <a:noFill/>
                </a:ln>
                <a:solidFill>
                  <a:srgbClr val="063DE8"/>
                </a:solidFill>
                <a:effectLst/>
                <a:uLnTx/>
                <a:uFillTx/>
                <a:latin typeface="微软雅黑" pitchFamily="34" charset="-122"/>
                <a:ea typeface="微软雅黑" pitchFamily="34" charset="-122"/>
                <a:cs typeface="Arial" panose="020B0604020202020204" pitchFamily="34" charset="0"/>
              </a:endParaRPr>
            </a:p>
          </p:txBody>
        </p:sp>
        <p:sp>
          <p:nvSpPr>
            <p:cNvPr id="26" name="Line 22"/>
            <p:cNvSpPr>
              <a:spLocks noChangeShapeType="1"/>
            </p:cNvSpPr>
            <p:nvPr/>
          </p:nvSpPr>
          <p:spPr bwMode="auto">
            <a:xfrm flipV="1">
              <a:off x="4372" y="1100"/>
              <a:ext cx="1240" cy="248"/>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800" i="0" u="none" strike="noStrike" kern="0" cap="none" spc="0" normalizeH="0" baseline="0" noProof="0">
                <a:ln>
                  <a:noFill/>
                </a:ln>
                <a:solidFill>
                  <a:srgbClr val="063DE8"/>
                </a:solidFill>
                <a:effectLst/>
                <a:uLnTx/>
                <a:uFillTx/>
                <a:latin typeface="微软雅黑" pitchFamily="34" charset="-122"/>
                <a:ea typeface="微软雅黑" pitchFamily="34" charset="-122"/>
                <a:cs typeface="Arial" panose="020B0604020202020204" pitchFamily="34" charset="0"/>
              </a:endParaRPr>
            </a:p>
          </p:txBody>
        </p:sp>
        <p:sp>
          <p:nvSpPr>
            <p:cNvPr id="27" name="Line 23"/>
            <p:cNvSpPr>
              <a:spLocks noChangeShapeType="1"/>
            </p:cNvSpPr>
            <p:nvPr/>
          </p:nvSpPr>
          <p:spPr bwMode="auto">
            <a:xfrm flipV="1">
              <a:off x="4180" y="1052"/>
              <a:ext cx="424" cy="296"/>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800" i="0" u="none" strike="noStrike" kern="0" cap="none" spc="0" normalizeH="0" baseline="0" noProof="0">
                <a:ln>
                  <a:noFill/>
                </a:ln>
                <a:solidFill>
                  <a:srgbClr val="063DE8"/>
                </a:solidFill>
                <a:effectLst/>
                <a:uLnTx/>
                <a:uFillTx/>
                <a:latin typeface="微软雅黑" pitchFamily="34" charset="-122"/>
                <a:ea typeface="微软雅黑" pitchFamily="34" charset="-122"/>
                <a:cs typeface="Arial" panose="020B0604020202020204" pitchFamily="34" charset="0"/>
              </a:endParaRPr>
            </a:p>
          </p:txBody>
        </p:sp>
      </p:grpSp>
      <p:sp>
        <p:nvSpPr>
          <p:cNvPr id="28" name="Rectangle 24"/>
          <p:cNvSpPr>
            <a:spLocks noChangeArrowheads="1"/>
          </p:cNvSpPr>
          <p:nvPr/>
        </p:nvSpPr>
        <p:spPr bwMode="auto">
          <a:xfrm>
            <a:off x="107504" y="4229700"/>
            <a:ext cx="4407873" cy="286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eaLnBrk="0" hangingPunct="0">
              <a:lnSpc>
                <a:spcPct val="85000"/>
              </a:lnSpc>
            </a:pPr>
            <a:r>
              <a:rPr lang="en-US" altLang="zh-CN" u="sng" dirty="0">
                <a:solidFill>
                  <a:srgbClr val="000000"/>
                </a:solidFill>
                <a:latin typeface="微软雅黑" pitchFamily="34" charset="-122"/>
                <a:ea typeface="微软雅黑" pitchFamily="34" charset="-122"/>
                <a:cs typeface="Arial" panose="020B0604020202020204" pitchFamily="34" charset="0"/>
              </a:rPr>
              <a:t>Princeton (Von Neumann) Architecture</a:t>
            </a:r>
            <a:endParaRPr lang="en-US" altLang="zh-CN" u="sng" dirty="0">
              <a:solidFill>
                <a:srgbClr val="000000"/>
              </a:solidFill>
              <a:latin typeface="微软雅黑" pitchFamily="34" charset="-122"/>
              <a:ea typeface="微软雅黑" pitchFamily="34" charset="-122"/>
              <a:cs typeface="Arial" panose="020B0604020202020204" pitchFamily="34" charset="0"/>
            </a:endParaRPr>
          </a:p>
        </p:txBody>
      </p:sp>
      <p:sp>
        <p:nvSpPr>
          <p:cNvPr id="29" name="Rectangle 25"/>
          <p:cNvSpPr>
            <a:spLocks noChangeArrowheads="1"/>
          </p:cNvSpPr>
          <p:nvPr/>
        </p:nvSpPr>
        <p:spPr bwMode="auto">
          <a:xfrm>
            <a:off x="220216" y="4620225"/>
            <a:ext cx="4321696" cy="1313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marL="342900" indent="-342900" eaLnBrk="0" hangingPunct="0">
              <a:lnSpc>
                <a:spcPct val="120000"/>
              </a:lnSpc>
              <a:spcBef>
                <a:spcPct val="25000"/>
              </a:spcBef>
              <a:buFont typeface="Wingdings" panose="05000000000000000000" pitchFamily="2" charset="2"/>
              <a:buChar char="p"/>
            </a:pPr>
            <a:r>
              <a:rPr lang="zh-CN" altLang="en-US" sz="2000" dirty="0">
                <a:solidFill>
                  <a:srgbClr val="000000"/>
                </a:solidFill>
                <a:latin typeface="微软雅黑" pitchFamily="34" charset="-122"/>
                <a:ea typeface="微软雅黑" pitchFamily="34" charset="-122"/>
                <a:cs typeface="Arial" panose="020B0604020202020204" pitchFamily="34" charset="0"/>
              </a:rPr>
              <a:t>数据和指令存放在同一个存储器中</a:t>
            </a:r>
            <a:endParaRPr lang="en-US" altLang="zh-CN" sz="2000" dirty="0">
              <a:solidFill>
                <a:srgbClr val="000000"/>
              </a:solidFill>
              <a:latin typeface="微软雅黑" pitchFamily="34" charset="-122"/>
              <a:ea typeface="微软雅黑" pitchFamily="34" charset="-122"/>
              <a:cs typeface="Arial" panose="020B0604020202020204" pitchFamily="34" charset="0"/>
            </a:endParaRPr>
          </a:p>
          <a:p>
            <a:pPr marL="800100" lvl="1" indent="-342900" eaLnBrk="0" hangingPunct="0">
              <a:lnSpc>
                <a:spcPct val="120000"/>
              </a:lnSpc>
              <a:spcBef>
                <a:spcPct val="25000"/>
              </a:spcBef>
              <a:buFont typeface="Wingdings" panose="05000000000000000000" pitchFamily="2" charset="2"/>
              <a:buChar char="Ø"/>
            </a:pPr>
            <a:r>
              <a:rPr lang="zh-CN" altLang="en-US" sz="2000" dirty="0">
                <a:solidFill>
                  <a:srgbClr val="063DE8"/>
                </a:solidFill>
                <a:latin typeface="微软雅黑" pitchFamily="34" charset="-122"/>
                <a:ea typeface="微软雅黑" pitchFamily="34" charset="-122"/>
                <a:cs typeface="Arial" panose="020B0604020202020204" pitchFamily="34" charset="0"/>
              </a:rPr>
              <a:t>存储空间利用率高</a:t>
            </a:r>
            <a:endParaRPr lang="zh-CN" altLang="en-US" sz="2000" dirty="0">
              <a:solidFill>
                <a:srgbClr val="063DE8"/>
              </a:solidFill>
              <a:latin typeface="微软雅黑" pitchFamily="34" charset="-122"/>
              <a:ea typeface="微软雅黑" pitchFamily="34" charset="-122"/>
              <a:cs typeface="Arial" panose="020B0604020202020204" pitchFamily="34" charset="0"/>
            </a:endParaRPr>
          </a:p>
          <a:p>
            <a:pPr marL="800100" lvl="1" indent="-342900" eaLnBrk="0" hangingPunct="0">
              <a:lnSpc>
                <a:spcPct val="120000"/>
              </a:lnSpc>
              <a:spcBef>
                <a:spcPct val="25000"/>
              </a:spcBef>
              <a:buFont typeface="Wingdings" panose="05000000000000000000" pitchFamily="2" charset="2"/>
              <a:buChar char="Ø"/>
            </a:pPr>
            <a:r>
              <a:rPr lang="zh-CN" altLang="en-US" sz="2000" dirty="0">
                <a:solidFill>
                  <a:srgbClr val="063DE8"/>
                </a:solidFill>
                <a:latin typeface="微软雅黑" pitchFamily="34" charset="-122"/>
                <a:ea typeface="微软雅黑" pitchFamily="34" charset="-122"/>
                <a:cs typeface="Arial" panose="020B0604020202020204" pitchFamily="34" charset="0"/>
              </a:rPr>
              <a:t>统一的访问接口</a:t>
            </a:r>
            <a:endParaRPr lang="zh-CN" altLang="en-US" sz="2000" dirty="0">
              <a:solidFill>
                <a:srgbClr val="063DE8"/>
              </a:solidFill>
              <a:latin typeface="微软雅黑" pitchFamily="34" charset="-122"/>
              <a:ea typeface="微软雅黑" pitchFamily="34" charset="-122"/>
              <a:cs typeface="Arial" panose="020B0604020202020204" pitchFamily="34" charset="0"/>
            </a:endParaRPr>
          </a:p>
        </p:txBody>
      </p:sp>
      <p:sp>
        <p:nvSpPr>
          <p:cNvPr id="30" name="Rectangle 26"/>
          <p:cNvSpPr>
            <a:spLocks noChangeArrowheads="1"/>
          </p:cNvSpPr>
          <p:nvPr/>
        </p:nvSpPr>
        <p:spPr bwMode="auto">
          <a:xfrm>
            <a:off x="5146229" y="4229700"/>
            <a:ext cx="2422330" cy="286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eaLnBrk="0" hangingPunct="0">
              <a:lnSpc>
                <a:spcPct val="85000"/>
              </a:lnSpc>
            </a:pPr>
            <a:r>
              <a:rPr lang="en-US" altLang="zh-CN" u="sng" dirty="0">
                <a:solidFill>
                  <a:srgbClr val="000000"/>
                </a:solidFill>
                <a:latin typeface="微软雅黑" pitchFamily="34" charset="-122"/>
                <a:ea typeface="微软雅黑" pitchFamily="34" charset="-122"/>
                <a:cs typeface="Arial" panose="020B0604020202020204" pitchFamily="34" charset="0"/>
              </a:rPr>
              <a:t>Harvard Architecture</a:t>
            </a:r>
            <a:endParaRPr lang="en-US" altLang="zh-CN" u="sng" dirty="0">
              <a:solidFill>
                <a:srgbClr val="000000"/>
              </a:solidFill>
              <a:latin typeface="微软雅黑" pitchFamily="34" charset="-122"/>
              <a:ea typeface="微软雅黑" pitchFamily="34" charset="-122"/>
              <a:cs typeface="Arial" panose="020B0604020202020204" pitchFamily="34" charset="0"/>
            </a:endParaRPr>
          </a:p>
        </p:txBody>
      </p:sp>
      <p:sp>
        <p:nvSpPr>
          <p:cNvPr id="31" name="Rectangle 27"/>
          <p:cNvSpPr>
            <a:spLocks noChangeArrowheads="1"/>
          </p:cNvSpPr>
          <p:nvPr/>
        </p:nvSpPr>
        <p:spPr bwMode="auto">
          <a:xfrm>
            <a:off x="5120829" y="4636100"/>
            <a:ext cx="3751027" cy="1313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marL="285750" indent="-285750" eaLnBrk="0" hangingPunct="0">
              <a:lnSpc>
                <a:spcPct val="120000"/>
              </a:lnSpc>
              <a:spcBef>
                <a:spcPct val="25000"/>
              </a:spcBef>
              <a:buFont typeface="Wingdings" panose="05000000000000000000" pitchFamily="2" charset="2"/>
              <a:buChar char="Ø"/>
            </a:pPr>
            <a:r>
              <a:rPr lang="zh-CN" altLang="en-US" sz="2000" dirty="0">
                <a:solidFill>
                  <a:srgbClr val="000000"/>
                </a:solidFill>
                <a:latin typeface="微软雅黑" pitchFamily="34" charset="-122"/>
                <a:ea typeface="微软雅黑" pitchFamily="34" charset="-122"/>
                <a:cs typeface="Arial" panose="020B0604020202020204" pitchFamily="34" charset="0"/>
              </a:rPr>
              <a:t>数据和指令存放在不同存储器</a:t>
            </a:r>
            <a:endParaRPr lang="zh-CN" altLang="en-US" sz="2000" dirty="0">
              <a:solidFill>
                <a:srgbClr val="000000"/>
              </a:solidFill>
              <a:latin typeface="微软雅黑" pitchFamily="34" charset="-122"/>
              <a:ea typeface="微软雅黑" pitchFamily="34" charset="-122"/>
              <a:cs typeface="Arial" panose="020B0604020202020204" pitchFamily="34" charset="0"/>
            </a:endParaRPr>
          </a:p>
          <a:p>
            <a:pPr marL="800100" lvl="1" indent="-342900" eaLnBrk="0" hangingPunct="0">
              <a:lnSpc>
                <a:spcPct val="120000"/>
              </a:lnSpc>
              <a:spcBef>
                <a:spcPct val="25000"/>
              </a:spcBef>
              <a:buFont typeface="Wingdings" panose="05000000000000000000" pitchFamily="2" charset="2"/>
              <a:buChar char="Ø"/>
            </a:pPr>
            <a:r>
              <a:rPr lang="zh-CN" altLang="en-US" sz="2000" dirty="0">
                <a:solidFill>
                  <a:srgbClr val="063DE8"/>
                </a:solidFill>
                <a:latin typeface="微软雅黑" pitchFamily="34" charset="-122"/>
                <a:ea typeface="微软雅黑" pitchFamily="34" charset="-122"/>
                <a:cs typeface="Arial" panose="020B0604020202020204" pitchFamily="34" charset="0"/>
              </a:rPr>
              <a:t>存储访问效率高</a:t>
            </a:r>
            <a:endParaRPr lang="zh-CN" altLang="en-US" sz="2000" dirty="0">
              <a:solidFill>
                <a:srgbClr val="063DE8"/>
              </a:solidFill>
              <a:latin typeface="微软雅黑" pitchFamily="34" charset="-122"/>
              <a:ea typeface="微软雅黑" pitchFamily="34" charset="-122"/>
              <a:cs typeface="Arial" panose="020B0604020202020204" pitchFamily="34" charset="0"/>
            </a:endParaRPr>
          </a:p>
          <a:p>
            <a:pPr marL="800100" lvl="1" indent="-342900" eaLnBrk="0" hangingPunct="0">
              <a:lnSpc>
                <a:spcPct val="120000"/>
              </a:lnSpc>
              <a:spcBef>
                <a:spcPct val="25000"/>
              </a:spcBef>
              <a:buFont typeface="Wingdings" panose="05000000000000000000" pitchFamily="2" charset="2"/>
              <a:buChar char="Ø"/>
            </a:pPr>
            <a:r>
              <a:rPr lang="zh-CN" altLang="en-US" sz="2000" dirty="0">
                <a:solidFill>
                  <a:srgbClr val="063DE8"/>
                </a:solidFill>
                <a:latin typeface="微软雅黑" pitchFamily="34" charset="-122"/>
                <a:ea typeface="微软雅黑" pitchFamily="34" charset="-122"/>
                <a:cs typeface="Arial" panose="020B0604020202020204" pitchFamily="34" charset="0"/>
              </a:rPr>
              <a:t>有利于流水线执行</a:t>
            </a:r>
            <a:r>
              <a:rPr lang="en-US" altLang="zh-CN" sz="2000" dirty="0">
                <a:solidFill>
                  <a:srgbClr val="063DE8"/>
                </a:solidFill>
                <a:latin typeface="微软雅黑" pitchFamily="34" charset="-122"/>
                <a:ea typeface="微软雅黑" pitchFamily="34" charset="-122"/>
                <a:cs typeface="Arial" panose="020B0604020202020204" pitchFamily="34" charset="0"/>
              </a:rPr>
              <a:t>   </a:t>
            </a:r>
            <a:endParaRPr lang="zh-CN" altLang="en-US" sz="2000" dirty="0">
              <a:solidFill>
                <a:srgbClr val="063DE8"/>
              </a:solidFill>
              <a:latin typeface="微软雅黑" pitchFamily="34" charset="-122"/>
              <a:ea typeface="微软雅黑" pitchFamily="34"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blinds(horizontal)">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blinds(horizontal)">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9">
                                            <p:txEl>
                                              <p:pRg st="0" end="0"/>
                                            </p:txEl>
                                          </p:spTgt>
                                        </p:tgtEl>
                                        <p:attrNameLst>
                                          <p:attrName>style.visibility</p:attrName>
                                        </p:attrNameLst>
                                      </p:cBhvr>
                                      <p:to>
                                        <p:strVal val="visible"/>
                                      </p:to>
                                    </p:set>
                                    <p:animEffect transition="in" filter="blinds(horizontal)">
                                      <p:cBhvr>
                                        <p:cTn id="27" dur="500"/>
                                        <p:tgtEl>
                                          <p:spTgt spid="29">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9">
                                            <p:txEl>
                                              <p:pRg st="1" end="1"/>
                                            </p:txEl>
                                          </p:spTgt>
                                        </p:tgtEl>
                                        <p:attrNameLst>
                                          <p:attrName>style.visibility</p:attrName>
                                        </p:attrNameLst>
                                      </p:cBhvr>
                                      <p:to>
                                        <p:strVal val="visible"/>
                                      </p:to>
                                    </p:set>
                                    <p:animEffect transition="in" filter="blinds(horizontal)">
                                      <p:cBhvr>
                                        <p:cTn id="32" dur="500"/>
                                        <p:tgtEl>
                                          <p:spTgt spid="29">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9">
                                            <p:txEl>
                                              <p:pRg st="2" end="2"/>
                                            </p:txEl>
                                          </p:spTgt>
                                        </p:tgtEl>
                                        <p:attrNameLst>
                                          <p:attrName>style.visibility</p:attrName>
                                        </p:attrNameLst>
                                      </p:cBhvr>
                                      <p:to>
                                        <p:strVal val="visible"/>
                                      </p:to>
                                    </p:set>
                                    <p:animEffect transition="in" filter="blinds(horizontal)">
                                      <p:cBhvr>
                                        <p:cTn id="37" dur="500"/>
                                        <p:tgtEl>
                                          <p:spTgt spid="29">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blinds(horizontal)">
                                      <p:cBhvr>
                                        <p:cTn id="42" dur="500"/>
                                        <p:tgtEl>
                                          <p:spTgt spid="30"/>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1">
                                            <p:txEl>
                                              <p:pRg st="0" end="0"/>
                                            </p:txEl>
                                          </p:spTgt>
                                        </p:tgtEl>
                                        <p:attrNameLst>
                                          <p:attrName>style.visibility</p:attrName>
                                        </p:attrNameLst>
                                      </p:cBhvr>
                                      <p:to>
                                        <p:strVal val="visible"/>
                                      </p:to>
                                    </p:set>
                                    <p:animEffect transition="in" filter="blinds(horizontal)">
                                      <p:cBhvr>
                                        <p:cTn id="47" dur="500"/>
                                        <p:tgtEl>
                                          <p:spTgt spid="31">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31">
                                            <p:txEl>
                                              <p:pRg st="1" end="1"/>
                                            </p:txEl>
                                          </p:spTgt>
                                        </p:tgtEl>
                                        <p:attrNameLst>
                                          <p:attrName>style.visibility</p:attrName>
                                        </p:attrNameLst>
                                      </p:cBhvr>
                                      <p:to>
                                        <p:strVal val="visible"/>
                                      </p:to>
                                    </p:set>
                                    <p:animEffect transition="in" filter="blinds(horizontal)">
                                      <p:cBhvr>
                                        <p:cTn id="52" dur="500"/>
                                        <p:tgtEl>
                                          <p:spTgt spid="31">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31">
                                            <p:txEl>
                                              <p:pRg st="2" end="2"/>
                                            </p:txEl>
                                          </p:spTgt>
                                        </p:tgtEl>
                                        <p:attrNameLst>
                                          <p:attrName>style.visibility</p:attrName>
                                        </p:attrNameLst>
                                      </p:cBhvr>
                                      <p:to>
                                        <p:strVal val="visible"/>
                                      </p:to>
                                    </p:set>
                                    <p:animEffect transition="in" filter="blinds(horizontal)">
                                      <p:cBhvr>
                                        <p:cTn id="57" dur="500"/>
                                        <p:tgtEl>
                                          <p:spTgt spid="3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回顾：</a:t>
            </a:r>
            <a:r>
              <a:rPr lang="en-US" altLang="zh-CN" dirty="0"/>
              <a:t>1.5 </a:t>
            </a:r>
            <a:r>
              <a:rPr lang="zh-CN" altLang="en-US" dirty="0"/>
              <a:t>计算机系统的层次结构</a:t>
            </a:r>
            <a:endParaRPr lang="zh-CN" altLang="en-US" dirty="0"/>
          </a:p>
        </p:txBody>
      </p:sp>
      <p:sp>
        <p:nvSpPr>
          <p:cNvPr id="3" name="内容占位符 2"/>
          <p:cNvSpPr>
            <a:spLocks noGrp="1"/>
          </p:cNvSpPr>
          <p:nvPr>
            <p:ph idx="1"/>
          </p:nvPr>
        </p:nvSpPr>
        <p:spPr>
          <a:xfrm>
            <a:off x="194118" y="764704"/>
            <a:ext cx="8842378" cy="5112568"/>
          </a:xfrm>
        </p:spPr>
        <p:txBody>
          <a:bodyPr/>
          <a:lstStyle/>
          <a:p>
            <a:pPr marL="0" indent="0">
              <a:buNone/>
            </a:pPr>
            <a:r>
              <a:rPr lang="en-US" altLang="zh-CN" dirty="0"/>
              <a:t>1.5.3 </a:t>
            </a:r>
            <a:r>
              <a:rPr lang="zh-CN" altLang="en-US" dirty="0"/>
              <a:t>指令集体系结构</a:t>
            </a:r>
            <a:r>
              <a:rPr lang="en-US" altLang="zh-CN" dirty="0"/>
              <a:t>ISA</a:t>
            </a:r>
            <a:endParaRPr lang="en-US" altLang="zh-CN" dirty="0"/>
          </a:p>
          <a:p>
            <a:pPr>
              <a:lnSpc>
                <a:spcPct val="105000"/>
              </a:lnSpc>
            </a:pPr>
            <a:r>
              <a:rPr lang="en-US" altLang="zh-CN" sz="2200" dirty="0">
                <a:latin typeface="微软雅黑" pitchFamily="34" charset="-122"/>
              </a:rPr>
              <a:t>ISA</a:t>
            </a:r>
            <a:r>
              <a:rPr lang="zh-CN" altLang="en-US" sz="2200" dirty="0">
                <a:latin typeface="微软雅黑" pitchFamily="34" charset="-122"/>
              </a:rPr>
              <a:t>指</a:t>
            </a:r>
            <a:r>
              <a:rPr lang="en-US" altLang="zh-CN" sz="2200" dirty="0">
                <a:latin typeface="微软雅黑" pitchFamily="34" charset="-122"/>
              </a:rPr>
              <a:t>Instruction Set Architecture</a:t>
            </a:r>
            <a:r>
              <a:rPr lang="zh-CN" altLang="en-US" sz="2200" dirty="0">
                <a:latin typeface="微软雅黑" pitchFamily="34" charset="-122"/>
              </a:rPr>
              <a:t>，即指令集体系结构，有时简称为</a:t>
            </a:r>
            <a:r>
              <a:rPr lang="zh-CN" altLang="en-US" sz="2200" dirty="0">
                <a:solidFill>
                  <a:srgbClr val="FF0000"/>
                </a:solidFill>
                <a:latin typeface="微软雅黑" pitchFamily="34" charset="-122"/>
              </a:rPr>
              <a:t>指令系统</a:t>
            </a:r>
            <a:endParaRPr lang="zh-CN" altLang="en-US" sz="2200" dirty="0">
              <a:solidFill>
                <a:srgbClr val="FF0000"/>
              </a:solidFill>
              <a:latin typeface="微软雅黑" pitchFamily="34" charset="-122"/>
            </a:endParaRPr>
          </a:p>
          <a:p>
            <a:pPr>
              <a:lnSpc>
                <a:spcPct val="105000"/>
              </a:lnSpc>
            </a:pPr>
            <a:r>
              <a:rPr lang="en-US" altLang="zh-CN" sz="2200" dirty="0">
                <a:latin typeface="微软雅黑" pitchFamily="34" charset="-122"/>
              </a:rPr>
              <a:t>ISA</a:t>
            </a:r>
            <a:r>
              <a:rPr lang="zh-CN" altLang="en-US" sz="2200" dirty="0">
                <a:latin typeface="微软雅黑" pitchFamily="34" charset="-122"/>
              </a:rPr>
              <a:t>是一种规约（</a:t>
            </a:r>
            <a:r>
              <a:rPr lang="en-US" altLang="zh-CN" sz="2200" dirty="0">
                <a:latin typeface="微软雅黑" pitchFamily="34" charset="-122"/>
              </a:rPr>
              <a:t>Specification</a:t>
            </a:r>
            <a:r>
              <a:rPr lang="zh-CN" altLang="en-US" sz="2200" dirty="0">
                <a:latin typeface="微软雅黑" pitchFamily="34" charset="-122"/>
              </a:rPr>
              <a:t>），它规定了</a:t>
            </a:r>
            <a:r>
              <a:rPr lang="zh-CN" altLang="en-US" sz="2200" dirty="0">
                <a:solidFill>
                  <a:srgbClr val="FF0000"/>
                </a:solidFill>
                <a:latin typeface="微软雅黑" pitchFamily="34" charset="-122"/>
              </a:rPr>
              <a:t>如何使用硬件</a:t>
            </a:r>
            <a:endParaRPr lang="zh-CN" altLang="en-US" sz="2200" dirty="0">
              <a:solidFill>
                <a:srgbClr val="FF0000"/>
              </a:solidFill>
              <a:latin typeface="微软雅黑" pitchFamily="34" charset="-122"/>
            </a:endParaRPr>
          </a:p>
          <a:p>
            <a:pPr lvl="1">
              <a:lnSpc>
                <a:spcPct val="105000"/>
              </a:lnSpc>
            </a:pPr>
            <a:r>
              <a:rPr lang="zh-CN" altLang="en-US" dirty="0"/>
              <a:t>可执行的指令的集合，包括</a:t>
            </a:r>
            <a:r>
              <a:rPr lang="zh-CN" altLang="en-US" dirty="0">
                <a:solidFill>
                  <a:srgbClr val="CC3300"/>
                </a:solidFill>
              </a:rPr>
              <a:t>指令格式</a:t>
            </a:r>
            <a:r>
              <a:rPr lang="zh-CN" altLang="en-US" dirty="0"/>
              <a:t>、</a:t>
            </a:r>
            <a:r>
              <a:rPr lang="zh-CN" altLang="en-US" dirty="0">
                <a:solidFill>
                  <a:srgbClr val="CC3300"/>
                </a:solidFill>
              </a:rPr>
              <a:t>操作种类</a:t>
            </a:r>
            <a:r>
              <a:rPr lang="zh-CN" altLang="en-US" dirty="0"/>
              <a:t>以及每种操作对应的操作数的相应规定；</a:t>
            </a:r>
            <a:endParaRPr lang="zh-CN" altLang="en-US" dirty="0"/>
          </a:p>
          <a:p>
            <a:pPr lvl="1">
              <a:lnSpc>
                <a:spcPct val="105000"/>
              </a:lnSpc>
            </a:pPr>
            <a:r>
              <a:rPr lang="zh-CN" altLang="en-US" dirty="0"/>
              <a:t>指令可以接受的</a:t>
            </a:r>
            <a:r>
              <a:rPr lang="zh-CN" altLang="en-US" dirty="0">
                <a:solidFill>
                  <a:srgbClr val="CC3300"/>
                </a:solidFill>
              </a:rPr>
              <a:t>操作数的类型</a:t>
            </a:r>
            <a:r>
              <a:rPr lang="zh-CN" altLang="en-US" dirty="0"/>
              <a:t>；</a:t>
            </a:r>
            <a:endParaRPr lang="zh-CN" altLang="en-US" dirty="0"/>
          </a:p>
          <a:p>
            <a:pPr lvl="1">
              <a:lnSpc>
                <a:spcPct val="105000"/>
              </a:lnSpc>
            </a:pPr>
            <a:r>
              <a:rPr lang="zh-CN" altLang="en-US" dirty="0"/>
              <a:t>操作数所能存放的寄存器组的结构，包括每个</a:t>
            </a:r>
            <a:r>
              <a:rPr lang="zh-CN" altLang="en-US" dirty="0">
                <a:solidFill>
                  <a:srgbClr val="CC3300"/>
                </a:solidFill>
              </a:rPr>
              <a:t>寄存器的名称、编号、长度和用途</a:t>
            </a:r>
            <a:r>
              <a:rPr lang="zh-CN" altLang="en-US" dirty="0"/>
              <a:t>；</a:t>
            </a:r>
            <a:endParaRPr lang="zh-CN" altLang="en-US" dirty="0"/>
          </a:p>
          <a:p>
            <a:pPr lvl="1">
              <a:lnSpc>
                <a:spcPct val="105000"/>
              </a:lnSpc>
            </a:pPr>
            <a:r>
              <a:rPr lang="zh-CN" altLang="en-US" dirty="0"/>
              <a:t>操作数所能存放的</a:t>
            </a:r>
            <a:r>
              <a:rPr lang="zh-CN" altLang="en-US" dirty="0">
                <a:solidFill>
                  <a:srgbClr val="CC3300"/>
                </a:solidFill>
              </a:rPr>
              <a:t>存储空间的大小和编址方式</a:t>
            </a:r>
            <a:r>
              <a:rPr lang="zh-CN" altLang="en-US" dirty="0"/>
              <a:t>；</a:t>
            </a:r>
            <a:endParaRPr lang="zh-CN" altLang="en-US" dirty="0"/>
          </a:p>
          <a:p>
            <a:pPr lvl="1">
              <a:lnSpc>
                <a:spcPct val="105000"/>
              </a:lnSpc>
            </a:pPr>
            <a:r>
              <a:rPr lang="zh-CN" altLang="en-US" dirty="0"/>
              <a:t>操作数在存储空间存放时按照</a:t>
            </a:r>
            <a:r>
              <a:rPr lang="zh-CN" altLang="en-US" dirty="0">
                <a:solidFill>
                  <a:srgbClr val="CC3300"/>
                </a:solidFill>
              </a:rPr>
              <a:t>大端还是小端方式存放</a:t>
            </a:r>
            <a:r>
              <a:rPr lang="zh-CN" altLang="en-US" dirty="0"/>
              <a:t>；</a:t>
            </a:r>
            <a:endParaRPr lang="zh-CN" altLang="en-US" dirty="0"/>
          </a:p>
          <a:p>
            <a:pPr lvl="1">
              <a:lnSpc>
                <a:spcPct val="105000"/>
              </a:lnSpc>
            </a:pPr>
            <a:r>
              <a:rPr lang="zh-CN" altLang="en-US" dirty="0"/>
              <a:t>指令获取操作数的方式，即</a:t>
            </a:r>
            <a:r>
              <a:rPr lang="zh-CN" altLang="en-US" dirty="0">
                <a:solidFill>
                  <a:srgbClr val="CC3300"/>
                </a:solidFill>
              </a:rPr>
              <a:t>寻址方式</a:t>
            </a:r>
            <a:r>
              <a:rPr lang="zh-CN" altLang="en-US" dirty="0"/>
              <a:t>；</a:t>
            </a:r>
            <a:endParaRPr lang="zh-CN" altLang="en-US" dirty="0"/>
          </a:p>
          <a:p>
            <a:pPr lvl="1">
              <a:lnSpc>
                <a:spcPct val="105000"/>
              </a:lnSpc>
            </a:pPr>
            <a:r>
              <a:rPr lang="zh-CN" altLang="en-US" dirty="0"/>
              <a:t>指令执行过程的控制方式，包括</a:t>
            </a:r>
            <a:r>
              <a:rPr lang="zh-CN" altLang="en-US" dirty="0">
                <a:solidFill>
                  <a:srgbClr val="CC3300"/>
                </a:solidFill>
              </a:rPr>
              <a:t>程序计数器</a:t>
            </a:r>
            <a:r>
              <a:rPr lang="zh-CN" altLang="en-US" dirty="0"/>
              <a:t>、</a:t>
            </a:r>
            <a:r>
              <a:rPr lang="zh-CN" altLang="en-US" dirty="0">
                <a:solidFill>
                  <a:srgbClr val="CC3300"/>
                </a:solidFill>
              </a:rPr>
              <a:t>条件码定义</a:t>
            </a:r>
            <a:r>
              <a:rPr lang="zh-CN" altLang="en-US" dirty="0"/>
              <a:t>等。</a:t>
            </a:r>
            <a:endParaRPr lang="zh-CN" altLang="en-US" dirty="0"/>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8" name="右箭头 7">
            <a:hlinkClick r:id="rId1" action="ppaction://hlinksldjump"/>
          </p:cNvPr>
          <p:cNvSpPr/>
          <p:nvPr/>
        </p:nvSpPr>
        <p:spPr>
          <a:xfrm>
            <a:off x="7380312" y="6381328"/>
            <a:ext cx="1008112" cy="4226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BACK</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 </a:t>
            </a:r>
            <a:r>
              <a:rPr lang="zh-CN" altLang="en-US" dirty="0"/>
              <a:t>指令格式设计</a:t>
            </a:r>
            <a:endParaRPr lang="zh-CN" altLang="en-US" dirty="0"/>
          </a:p>
        </p:txBody>
      </p:sp>
      <p:sp>
        <p:nvSpPr>
          <p:cNvPr id="3" name="内容占位符 2"/>
          <p:cNvSpPr>
            <a:spLocks noGrp="1"/>
          </p:cNvSpPr>
          <p:nvPr>
            <p:ph idx="1"/>
          </p:nvPr>
        </p:nvSpPr>
        <p:spPr/>
        <p:txBody>
          <a:bodyPr/>
          <a:lstStyle/>
          <a:p>
            <a:pPr marL="0" indent="0">
              <a:buNone/>
            </a:pPr>
            <a:r>
              <a:rPr lang="en-US" altLang="zh-CN" dirty="0"/>
              <a:t>4.1.1 </a:t>
            </a:r>
            <a:r>
              <a:rPr lang="zh-CN" altLang="en-US" dirty="0"/>
              <a:t>指令地址码的个数</a:t>
            </a:r>
            <a:endParaRPr lang="en-US" altLang="zh-CN" dirty="0"/>
          </a:p>
          <a:p>
            <a:pPr marL="0" indent="0">
              <a:buNone/>
            </a:pPr>
            <a:r>
              <a:rPr lang="en-US" altLang="zh-CN" dirty="0">
                <a:solidFill>
                  <a:srgbClr val="063DE8"/>
                </a:solidFill>
                <a:cs typeface="+mj-cs"/>
              </a:rPr>
              <a:t>1.</a:t>
            </a:r>
            <a:r>
              <a:rPr lang="zh-CN" altLang="en-US" dirty="0">
                <a:solidFill>
                  <a:srgbClr val="063DE8"/>
                </a:solidFill>
                <a:cs typeface="+mj-cs"/>
              </a:rPr>
              <a:t>一条指令须包含的信息</a:t>
            </a:r>
            <a:endParaRPr lang="en-US" altLang="zh-CN" dirty="0">
              <a:solidFill>
                <a:srgbClr val="063DE8"/>
              </a:solidFill>
              <a:cs typeface="+mj-cs"/>
            </a:endParaRPr>
          </a:p>
          <a:p>
            <a:pPr marL="914400" lvl="1" indent="-457200">
              <a:buFont typeface="+mj-ea"/>
              <a:buAutoNum type="circleNumDbPlain"/>
            </a:pPr>
            <a:r>
              <a:rPr lang="zh-CN" altLang="en-US" dirty="0">
                <a:solidFill>
                  <a:srgbClr val="FF0000"/>
                </a:solidFill>
                <a:latin typeface="Comic Sans MS" panose="030F0702030302020204" pitchFamily="2" charset="0"/>
              </a:rPr>
              <a:t>操作码</a:t>
            </a:r>
            <a:r>
              <a:rPr lang="zh-CN" altLang="en-US" dirty="0">
                <a:latin typeface="Comic Sans MS" panose="030F0702030302020204" pitchFamily="2" charset="0"/>
              </a:rPr>
              <a:t>：指定操作类型</a:t>
            </a:r>
            <a:endParaRPr lang="zh-CN" altLang="en-US" dirty="0">
              <a:latin typeface="Comic Sans MS" panose="030F0702030302020204" pitchFamily="2" charset="0"/>
            </a:endParaRPr>
          </a:p>
          <a:p>
            <a:pPr lvl="2">
              <a:buFont typeface="Wingdings" panose="05000000000000000000" pitchFamily="2" charset="2"/>
              <a:buChar char="ü"/>
            </a:pPr>
            <a:r>
              <a:rPr lang="zh-CN" altLang="en-US" dirty="0">
                <a:latin typeface="Comic Sans MS" panose="030F0702030302020204" pitchFamily="2" charset="0"/>
              </a:rPr>
              <a:t>操作码长度：固定／可变</a:t>
            </a:r>
            <a:endParaRPr lang="en-US" altLang="zh-CN" dirty="0">
              <a:latin typeface="Comic Sans MS" panose="030F0702030302020204" pitchFamily="2" charset="0"/>
            </a:endParaRPr>
          </a:p>
          <a:p>
            <a:pPr marL="914400" lvl="1" indent="-457200">
              <a:buFont typeface="+mj-ea"/>
              <a:buAutoNum type="circleNumDbPlain"/>
            </a:pPr>
            <a:r>
              <a:rPr lang="zh-CN" altLang="en-US" dirty="0">
                <a:solidFill>
                  <a:srgbClr val="FF0000"/>
                </a:solidFill>
                <a:latin typeface="Comic Sans MS" panose="030F0702030302020204" pitchFamily="2" charset="0"/>
              </a:rPr>
              <a:t>源操作数或其地址</a:t>
            </a:r>
            <a:r>
              <a:rPr lang="zh-CN" altLang="en-US" dirty="0">
                <a:latin typeface="Comic Sans MS" panose="030F0702030302020204" pitchFamily="2" charset="0"/>
              </a:rPr>
              <a:t>：指出一个或多个源操作数或其所在的地址</a:t>
            </a:r>
            <a:endParaRPr lang="en-US" altLang="zh-CN" dirty="0">
              <a:latin typeface="Comic Sans MS" panose="030F0702030302020204" pitchFamily="2" charset="0"/>
            </a:endParaRPr>
          </a:p>
          <a:p>
            <a:pPr lvl="2">
              <a:buFont typeface="Wingdings" panose="05000000000000000000" pitchFamily="2" charset="2"/>
              <a:buChar char="ü"/>
            </a:pPr>
            <a:r>
              <a:rPr lang="zh-CN" altLang="en-US" dirty="0">
                <a:latin typeface="Comic Sans MS" panose="030F0702030302020204" pitchFamily="2" charset="0"/>
              </a:rPr>
              <a:t>操作数来源：主</a:t>
            </a:r>
            <a:r>
              <a:rPr lang="en-US" altLang="zh-CN" dirty="0">
                <a:latin typeface="Comic Sans MS" panose="030F0702030302020204" pitchFamily="2" charset="0"/>
              </a:rPr>
              <a:t>(</a:t>
            </a:r>
            <a:r>
              <a:rPr lang="zh-CN" altLang="en-US" dirty="0">
                <a:latin typeface="Comic Sans MS" panose="030F0702030302020204" pitchFamily="2" charset="0"/>
              </a:rPr>
              <a:t>虚</a:t>
            </a:r>
            <a:r>
              <a:rPr lang="en-US" altLang="zh-CN" dirty="0">
                <a:latin typeface="Comic Sans MS" panose="030F0702030302020204" pitchFamily="2" charset="0"/>
              </a:rPr>
              <a:t>)</a:t>
            </a:r>
            <a:r>
              <a:rPr lang="zh-CN" altLang="en-US" dirty="0">
                <a:latin typeface="Comic Sans MS" panose="030F0702030302020204" pitchFamily="2" charset="0"/>
              </a:rPr>
              <a:t>存，寄存器，</a:t>
            </a:r>
            <a:r>
              <a:rPr lang="en-US" altLang="zh-CN" dirty="0">
                <a:latin typeface="Comic Sans MS" panose="030F0702030302020204" pitchFamily="2" charset="0"/>
              </a:rPr>
              <a:t>I/O</a:t>
            </a:r>
            <a:r>
              <a:rPr lang="zh-CN" altLang="en-US" dirty="0">
                <a:latin typeface="Comic Sans MS" panose="030F0702030302020204" pitchFamily="2" charset="0"/>
              </a:rPr>
              <a:t>端口，指令中直接给出一个立即数</a:t>
            </a:r>
            <a:endParaRPr lang="zh-CN" altLang="en-US" dirty="0">
              <a:latin typeface="Comic Sans MS" panose="030F0702030302020204" pitchFamily="2" charset="0"/>
            </a:endParaRPr>
          </a:p>
          <a:p>
            <a:pPr marL="914400" lvl="1" indent="-457200">
              <a:buFont typeface="+mj-ea"/>
              <a:buAutoNum type="circleNumDbPlain"/>
            </a:pPr>
            <a:r>
              <a:rPr lang="zh-CN" altLang="en-US" dirty="0">
                <a:solidFill>
                  <a:srgbClr val="FF0000"/>
                </a:solidFill>
                <a:latin typeface="Comic Sans MS" panose="030F0702030302020204" pitchFamily="2" charset="0"/>
              </a:rPr>
              <a:t>结果的地址</a:t>
            </a:r>
            <a:r>
              <a:rPr lang="zh-CN" altLang="en-US" dirty="0">
                <a:latin typeface="Comic Sans MS" panose="030F0702030302020204" pitchFamily="2" charset="0"/>
              </a:rPr>
              <a:t>：产生的结果存放何处</a:t>
            </a:r>
            <a:endParaRPr lang="zh-CN" altLang="en-US" dirty="0">
              <a:latin typeface="Comic Sans MS" panose="030F0702030302020204" pitchFamily="2" charset="0"/>
            </a:endParaRPr>
          </a:p>
          <a:p>
            <a:pPr lvl="2">
              <a:buFont typeface="Wingdings" panose="05000000000000000000" pitchFamily="2" charset="2"/>
              <a:buChar char="ü"/>
            </a:pPr>
            <a:r>
              <a:rPr lang="zh-CN" altLang="en-US" dirty="0">
                <a:latin typeface="Comic Sans MS" panose="030F0702030302020204" pitchFamily="2" charset="0"/>
              </a:rPr>
              <a:t>结果地址：主</a:t>
            </a:r>
            <a:r>
              <a:rPr lang="en-US" altLang="zh-CN" dirty="0">
                <a:latin typeface="Comic Sans MS" panose="030F0702030302020204" pitchFamily="2" charset="0"/>
              </a:rPr>
              <a:t>(</a:t>
            </a:r>
            <a:r>
              <a:rPr lang="zh-CN" altLang="en-US" dirty="0">
                <a:latin typeface="Comic Sans MS" panose="030F0702030302020204" pitchFamily="2" charset="0"/>
              </a:rPr>
              <a:t>虚</a:t>
            </a:r>
            <a:r>
              <a:rPr lang="en-US" altLang="zh-CN" dirty="0">
                <a:latin typeface="Comic Sans MS" panose="030F0702030302020204" pitchFamily="2" charset="0"/>
              </a:rPr>
              <a:t>)</a:t>
            </a:r>
            <a:r>
              <a:rPr lang="zh-CN" altLang="en-US" dirty="0">
                <a:latin typeface="Comic Sans MS" panose="030F0702030302020204" pitchFamily="2" charset="0"/>
              </a:rPr>
              <a:t>存，寄存器，</a:t>
            </a:r>
            <a:r>
              <a:rPr lang="en-US" altLang="zh-CN" dirty="0">
                <a:latin typeface="Comic Sans MS" panose="030F0702030302020204" pitchFamily="2" charset="0"/>
              </a:rPr>
              <a:t>I/O</a:t>
            </a:r>
            <a:r>
              <a:rPr lang="zh-CN" altLang="en-US" dirty="0">
                <a:latin typeface="Comic Sans MS" panose="030F0702030302020204" pitchFamily="2" charset="0"/>
              </a:rPr>
              <a:t>端口</a:t>
            </a:r>
            <a:endParaRPr lang="en-US" altLang="zh-CN" dirty="0">
              <a:latin typeface="Comic Sans MS" panose="030F0702030302020204" pitchFamily="2" charset="0"/>
            </a:endParaRPr>
          </a:p>
          <a:p>
            <a:pPr marL="914400" lvl="1" indent="-457200">
              <a:buFont typeface="+mj-ea"/>
              <a:buAutoNum type="circleNumDbPlain"/>
            </a:pPr>
            <a:r>
              <a:rPr lang="zh-CN" altLang="en-US" dirty="0">
                <a:solidFill>
                  <a:srgbClr val="FF0000"/>
                </a:solidFill>
                <a:latin typeface="Comic Sans MS" panose="030F0702030302020204" pitchFamily="2" charset="0"/>
              </a:rPr>
              <a:t>下一条指令地址</a:t>
            </a:r>
            <a:r>
              <a:rPr lang="zh-CN" altLang="en-US" dirty="0">
                <a:latin typeface="Comic Sans MS" panose="030F0702030302020204" pitchFamily="2" charset="0"/>
              </a:rPr>
              <a:t>：下条指令存放何处</a:t>
            </a:r>
            <a:endParaRPr lang="zh-CN" altLang="en-US" dirty="0">
              <a:latin typeface="Comic Sans MS" panose="030F0702030302020204" pitchFamily="2" charset="0"/>
            </a:endParaRPr>
          </a:p>
          <a:p>
            <a:pPr lvl="2">
              <a:buFont typeface="Wingdings" panose="05000000000000000000" pitchFamily="2" charset="2"/>
              <a:buChar char="ü"/>
            </a:pPr>
            <a:r>
              <a:rPr lang="zh-CN" altLang="en-US" dirty="0">
                <a:latin typeface="Comic Sans MS" panose="030F0702030302020204" pitchFamily="2" charset="0"/>
              </a:rPr>
              <a:t>下条指令地址 ：主</a:t>
            </a:r>
            <a:r>
              <a:rPr lang="en-US" altLang="zh-CN" dirty="0">
                <a:latin typeface="Comic Sans MS" panose="030F0702030302020204" pitchFamily="2" charset="0"/>
              </a:rPr>
              <a:t>(</a:t>
            </a:r>
            <a:r>
              <a:rPr lang="zh-CN" altLang="en-US" dirty="0">
                <a:latin typeface="Comic Sans MS" panose="030F0702030302020204" pitchFamily="2" charset="0"/>
              </a:rPr>
              <a:t>虚</a:t>
            </a:r>
            <a:r>
              <a:rPr lang="en-US" altLang="zh-CN" dirty="0">
                <a:latin typeface="Comic Sans MS" panose="030F0702030302020204" pitchFamily="2" charset="0"/>
              </a:rPr>
              <a:t>)</a:t>
            </a:r>
            <a:r>
              <a:rPr lang="zh-CN" altLang="en-US" dirty="0">
                <a:latin typeface="Comic Sans MS" panose="030F0702030302020204" pitchFamily="2" charset="0"/>
              </a:rPr>
              <a:t>存地址</a:t>
            </a:r>
            <a:endParaRPr lang="en-US" altLang="zh-CN" dirty="0">
              <a:latin typeface="Comic Sans MS" panose="030F0702030302020204" pitchFamily="2" charset="0"/>
            </a:endParaRPr>
          </a:p>
          <a:p>
            <a:pPr lvl="2">
              <a:buFont typeface="Wingdings" panose="05000000000000000000" pitchFamily="2" charset="2"/>
              <a:buChar char="ü"/>
            </a:pPr>
            <a:r>
              <a:rPr lang="zh-CN" altLang="en-US" dirty="0">
                <a:latin typeface="Comic Sans MS" panose="030F0702030302020204" pitchFamily="2" charset="0"/>
              </a:rPr>
              <a:t>正常情况隐含在</a:t>
            </a:r>
            <a:r>
              <a:rPr lang="en-US" altLang="zh-CN" dirty="0">
                <a:latin typeface="Comic Sans MS" panose="030F0702030302020204" pitchFamily="2" charset="0"/>
              </a:rPr>
              <a:t>PC</a:t>
            </a:r>
            <a:r>
              <a:rPr lang="zh-CN" altLang="en-US" dirty="0">
                <a:latin typeface="Comic Sans MS" panose="030F0702030302020204" pitchFamily="2" charset="0"/>
              </a:rPr>
              <a:t>中，改变顺序时由指令给出</a:t>
            </a:r>
            <a:endParaRPr lang="zh-CN" altLang="en-US" dirty="0">
              <a:latin typeface="Comic Sans MS" panose="030F0702030302020204" pitchFamily="2" charset="0"/>
            </a:endParaRPr>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7" name="Text Box 23"/>
          <p:cNvSpPr txBox="1">
            <a:spLocks noChangeArrowheads="1"/>
          </p:cNvSpPr>
          <p:nvPr/>
        </p:nvSpPr>
        <p:spPr bwMode="auto">
          <a:xfrm>
            <a:off x="6228184" y="3789040"/>
            <a:ext cx="2376264"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nSpc>
                <a:spcPct val="115000"/>
              </a:lnSpc>
              <a:spcBef>
                <a:spcPct val="20000"/>
              </a:spcBef>
              <a:buChar char="•"/>
              <a:defRPr sz="2400" b="1">
                <a:solidFill>
                  <a:schemeClr val="tx1"/>
                </a:solidFill>
                <a:latin typeface="Arial" panose="020B0604020202020204" pitchFamily="34" charset="0"/>
                <a:ea typeface="宋体"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itchFamily="2" charset="-122"/>
              </a:defRPr>
            </a:lvl9pPr>
          </a:lstStyle>
          <a:p>
            <a:pPr eaLnBrk="1" hangingPunct="1">
              <a:lnSpc>
                <a:spcPct val="100000"/>
              </a:lnSpc>
              <a:spcBef>
                <a:spcPct val="50000"/>
              </a:spcBef>
              <a:buFontTx/>
              <a:buNone/>
            </a:pPr>
            <a:r>
              <a:rPr lang="zh-CN" altLang="en-US" sz="2000" dirty="0">
                <a:solidFill>
                  <a:srgbClr val="FF0000"/>
                </a:solidFill>
                <a:ea typeface="微软雅黑" pitchFamily="34" charset="-122"/>
              </a:rPr>
              <a:t>一条指令由一个操作码和若干地址码组成。</a:t>
            </a:r>
            <a:endParaRPr lang="zh-CN" altLang="en-US" sz="2000" dirty="0">
              <a:solidFill>
                <a:srgbClr val="FF0000"/>
              </a:solidFill>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p:cTn id="23"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24"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25" dur="500"/>
                                        <p:tgtEl>
                                          <p:spTgt spid="3">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 calcmode="lin" valueType="num">
                                      <p:cBhvr>
                                        <p:cTn id="28"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30" dur="5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randombar(horizontal)">
                                      <p:cBhvr>
                                        <p:cTn id="35" dur="500"/>
                                        <p:tgtEl>
                                          <p:spTgt spid="3">
                                            <p:txEl>
                                              <p:pRg st="8" end="8"/>
                                            </p:txEl>
                                          </p:spTgt>
                                        </p:tgtEl>
                                      </p:cBhvr>
                                    </p:animEffect>
                                  </p:childTnLst>
                                </p:cTn>
                              </p:par>
                              <p:par>
                                <p:cTn id="36" presetID="14" presetClass="entr" presetSubtype="10"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randombar(horizontal)">
                                      <p:cBhvr>
                                        <p:cTn id="38" dur="500"/>
                                        <p:tgtEl>
                                          <p:spTgt spid="3">
                                            <p:txEl>
                                              <p:pRg st="9" end="9"/>
                                            </p:txEl>
                                          </p:spTgt>
                                        </p:tgtEl>
                                      </p:cBhvr>
                                    </p:animEffect>
                                  </p:childTnLst>
                                </p:cTn>
                              </p:par>
                              <p:par>
                                <p:cTn id="39" presetID="14" presetClass="entr" presetSubtype="10"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41" dur="500"/>
                                        <p:tgtEl>
                                          <p:spTgt spid="3">
                                            <p:txEl>
                                              <p:pRg st="10" end="1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blinds(horizontal)">
                                      <p:cBhvr>
                                        <p:cTn id="4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 </a:t>
            </a:r>
            <a:r>
              <a:rPr lang="zh-CN" altLang="en-US" dirty="0"/>
              <a:t>指令格式设计</a:t>
            </a:r>
            <a:endParaRPr lang="zh-CN" altLang="en-US" dirty="0"/>
          </a:p>
        </p:txBody>
      </p:sp>
      <p:sp>
        <p:nvSpPr>
          <p:cNvPr id="3" name="内容占位符 2"/>
          <p:cNvSpPr>
            <a:spLocks noGrp="1"/>
          </p:cNvSpPr>
          <p:nvPr>
            <p:ph idx="1"/>
          </p:nvPr>
        </p:nvSpPr>
        <p:spPr/>
        <p:txBody>
          <a:bodyPr/>
          <a:lstStyle/>
          <a:p>
            <a:pPr marL="0" indent="0">
              <a:buNone/>
            </a:pPr>
            <a:r>
              <a:rPr lang="en-US" altLang="zh-CN" dirty="0"/>
              <a:t>4.1.1 </a:t>
            </a:r>
            <a:r>
              <a:rPr lang="zh-CN" altLang="en-US" dirty="0"/>
              <a:t>指令地址码的个数</a:t>
            </a:r>
            <a:endParaRPr lang="en-US" altLang="zh-CN" dirty="0"/>
          </a:p>
          <a:p>
            <a:pPr marL="0" indent="0">
              <a:buNone/>
            </a:pPr>
            <a:r>
              <a:rPr lang="en-US" altLang="zh-CN" dirty="0">
                <a:solidFill>
                  <a:srgbClr val="063DE8"/>
                </a:solidFill>
                <a:cs typeface="+mj-cs"/>
              </a:rPr>
              <a:t>2.</a:t>
            </a:r>
            <a:r>
              <a:rPr lang="zh-CN" altLang="en-US" dirty="0">
                <a:solidFill>
                  <a:srgbClr val="063DE8"/>
                </a:solidFill>
                <a:cs typeface="+mj-cs"/>
              </a:rPr>
              <a:t> 地址码的个数</a:t>
            </a:r>
            <a:endParaRPr lang="en-US" altLang="zh-CN" dirty="0">
              <a:solidFill>
                <a:srgbClr val="063DE8"/>
              </a:solidFill>
              <a:cs typeface="+mj-cs"/>
            </a:endParaRPr>
          </a:p>
          <a:p>
            <a:pPr marL="0" indent="0">
              <a:buNone/>
            </a:pPr>
            <a:endParaRPr lang="en-US" altLang="zh-CN" dirty="0">
              <a:solidFill>
                <a:srgbClr val="063DE8"/>
              </a:solidFill>
              <a:cs typeface="+mj-cs"/>
            </a:endParaRPr>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a:ea typeface="微软雅黑" pitchFamily="34" charset="-122"/>
              </a:rPr>
              <a:t>计算机与通信工程学院</a:t>
            </a:r>
            <a:r>
              <a:rPr lang="en-US" altLang="zh-CN">
                <a:ea typeface="微软雅黑" pitchFamily="34" charset="-122"/>
              </a:rPr>
              <a:t>—</a:t>
            </a:r>
            <a:r>
              <a:rPr lang="zh-CN" altLang="en-US">
                <a:ea typeface="微软雅黑" pitchFamily="34" charset="-122"/>
              </a:rPr>
              <a:t>计算机组成原理</a:t>
            </a:r>
            <a:endParaRPr lang="zh-CN" altLang="en-US" dirty="0">
              <a:ea typeface="微软雅黑" pitchFamily="34" charset="-122"/>
            </a:endParaRPr>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ea typeface="微软雅黑" pitchFamily="34" charset="-122"/>
              </a:rPr>
            </a:fld>
            <a:endParaRPr lang="zh-CN" altLang="en-US" dirty="0">
              <a:ea typeface="微软雅黑" pitchFamily="34" charset="-122"/>
            </a:endParaRPr>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ea typeface="微软雅黑" pitchFamily="34" charset="-122"/>
              </a:rPr>
            </a:fld>
            <a:endParaRPr lang="zh-CN" altLang="en-US">
              <a:ea typeface="微软雅黑" pitchFamily="34" charset="-122"/>
            </a:endParaRPr>
          </a:p>
        </p:txBody>
      </p:sp>
      <p:sp>
        <p:nvSpPr>
          <p:cNvPr id="16" name="Rectangle 12"/>
          <p:cNvSpPr>
            <a:spLocks noChangeArrowheads="1"/>
          </p:cNvSpPr>
          <p:nvPr/>
        </p:nvSpPr>
        <p:spPr bwMode="auto">
          <a:xfrm>
            <a:off x="327248" y="1700808"/>
            <a:ext cx="8610600" cy="396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1pPr>
            <a:lvl2pPr marL="4572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2pPr>
            <a:lvl3pPr marL="9144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3pPr>
            <a:lvl4pPr marL="13716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4pPr>
            <a:lvl5pPr marL="18288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5pPr>
            <a:lvl6pPr marL="2286000" algn="l" defTabSz="914400" rtl="0" eaLnBrk="1" latinLnBrk="0" hangingPunct="1">
              <a:defRPr sz="800" b="1" kern="1200">
                <a:solidFill>
                  <a:schemeClr val="accent2"/>
                </a:solidFill>
                <a:latin typeface="Arial" panose="020B0604020202020204" pitchFamily="34" charset="0"/>
                <a:ea typeface="宋体" pitchFamily="2" charset="-122"/>
                <a:cs typeface="+mn-cs"/>
              </a:defRPr>
            </a:lvl6pPr>
            <a:lvl7pPr marL="2743200" algn="l" defTabSz="914400" rtl="0" eaLnBrk="1" latinLnBrk="0" hangingPunct="1">
              <a:defRPr sz="800" b="1" kern="1200">
                <a:solidFill>
                  <a:schemeClr val="accent2"/>
                </a:solidFill>
                <a:latin typeface="Arial" panose="020B0604020202020204" pitchFamily="34" charset="0"/>
                <a:ea typeface="宋体" pitchFamily="2" charset="-122"/>
                <a:cs typeface="+mn-cs"/>
              </a:defRPr>
            </a:lvl7pPr>
            <a:lvl8pPr marL="3200400" algn="l" defTabSz="914400" rtl="0" eaLnBrk="1" latinLnBrk="0" hangingPunct="1">
              <a:defRPr sz="800" b="1" kern="1200">
                <a:solidFill>
                  <a:schemeClr val="accent2"/>
                </a:solidFill>
                <a:latin typeface="Arial" panose="020B0604020202020204" pitchFamily="34" charset="0"/>
                <a:ea typeface="宋体" pitchFamily="2" charset="-122"/>
                <a:cs typeface="+mn-cs"/>
              </a:defRPr>
            </a:lvl8pPr>
            <a:lvl9pPr marL="3657600" algn="l" defTabSz="914400" rtl="0" eaLnBrk="1" latinLnBrk="0" hangingPunct="1">
              <a:defRPr sz="800" b="1" kern="1200">
                <a:solidFill>
                  <a:schemeClr val="accent2"/>
                </a:solidFill>
                <a:latin typeface="Arial" panose="020B0604020202020204" pitchFamily="34" charset="0"/>
                <a:ea typeface="宋体" pitchFamily="2" charset="-122"/>
                <a:cs typeface="+mn-cs"/>
              </a:defRPr>
            </a:lvl9pPr>
          </a:lstStyle>
          <a:p>
            <a:pPr>
              <a:lnSpc>
                <a:spcPct val="120000"/>
              </a:lnSpc>
              <a:spcBef>
                <a:spcPct val="0"/>
              </a:spcBef>
              <a:buFont typeface="Wingdings" panose="05000000000000000000" pitchFamily="2" charset="2"/>
              <a:buNone/>
            </a:pPr>
            <a:r>
              <a:rPr lang="zh-CN" altLang="en-US" sz="2000" b="0" dirty="0">
                <a:solidFill>
                  <a:srgbClr val="CC3300"/>
                </a:solidFill>
                <a:latin typeface="Comic Sans MS" panose="030F0702030302020204" pitchFamily="2" charset="0"/>
                <a:ea typeface="微软雅黑" pitchFamily="34" charset="-122"/>
              </a:rPr>
              <a:t>零地址指令</a:t>
            </a:r>
            <a:endParaRPr lang="en-US" altLang="zh-CN" sz="2000" b="0" dirty="0">
              <a:solidFill>
                <a:srgbClr val="CC3300"/>
              </a:solidFill>
              <a:latin typeface="Comic Sans MS" panose="030F0702030302020204" pitchFamily="2" charset="0"/>
              <a:ea typeface="微软雅黑" pitchFamily="34" charset="-122"/>
            </a:endParaRPr>
          </a:p>
          <a:p>
            <a:pPr>
              <a:lnSpc>
                <a:spcPct val="120000"/>
              </a:lnSpc>
            </a:pPr>
            <a:r>
              <a:rPr lang="en-US" altLang="zh-CN" sz="2000" b="0" dirty="0">
                <a:solidFill>
                  <a:srgbClr val="CC3300"/>
                </a:solidFill>
                <a:latin typeface="Comic Sans MS" panose="030F0702030302020204" pitchFamily="2" charset="0"/>
                <a:ea typeface="微软雅黑" pitchFamily="34" charset="-122"/>
              </a:rPr>
              <a:t>   </a:t>
            </a:r>
            <a:r>
              <a:rPr lang="en-US" altLang="zh-CN" sz="2000" b="0" dirty="0">
                <a:solidFill>
                  <a:schemeClr val="tx1"/>
                </a:solidFill>
                <a:latin typeface="Comic Sans MS" panose="030F0702030302020204" pitchFamily="2" charset="0"/>
                <a:ea typeface="微软雅黑" pitchFamily="34" charset="-122"/>
              </a:rPr>
              <a:t>(1) </a:t>
            </a:r>
            <a:r>
              <a:rPr lang="zh-CN" altLang="en-US" sz="2000" b="0" dirty="0">
                <a:solidFill>
                  <a:schemeClr val="tx1"/>
                </a:solidFill>
                <a:latin typeface="Comic Sans MS" panose="030F0702030302020204" pitchFamily="2" charset="0"/>
                <a:ea typeface="微软雅黑" pitchFamily="34" charset="-122"/>
              </a:rPr>
              <a:t>无需操作数　如：空操作／停机等</a:t>
            </a:r>
            <a:endParaRPr lang="zh-CN" altLang="en-US" sz="2000" b="0" dirty="0">
              <a:solidFill>
                <a:schemeClr val="tx1"/>
              </a:solidFill>
              <a:latin typeface="Comic Sans MS" panose="030F0702030302020204" pitchFamily="2" charset="0"/>
              <a:ea typeface="微软雅黑" pitchFamily="34" charset="-122"/>
            </a:endParaRPr>
          </a:p>
          <a:p>
            <a:pPr>
              <a:lnSpc>
                <a:spcPct val="120000"/>
              </a:lnSpc>
              <a:buFont typeface="Monotype Sorts" pitchFamily="2" charset="2"/>
              <a:buChar char=" "/>
            </a:pPr>
            <a:r>
              <a:rPr lang="en-US" altLang="zh-CN" sz="2000" b="0" dirty="0">
                <a:solidFill>
                  <a:schemeClr val="tx1"/>
                </a:solidFill>
                <a:latin typeface="Comic Sans MS" panose="030F0702030302020204" pitchFamily="2" charset="0"/>
                <a:ea typeface="微软雅黑" pitchFamily="34" charset="-122"/>
              </a:rPr>
              <a:t>(2) </a:t>
            </a:r>
            <a:r>
              <a:rPr lang="zh-CN" altLang="en-US" sz="2000" b="0" dirty="0">
                <a:solidFill>
                  <a:schemeClr val="tx1"/>
                </a:solidFill>
                <a:latin typeface="Comic Sans MS" panose="030F0702030302020204" pitchFamily="2" charset="0"/>
                <a:ea typeface="微软雅黑" pitchFamily="34" charset="-122"/>
              </a:rPr>
              <a:t>所需操作数为默认的　如：堆栈／累加器等</a:t>
            </a:r>
            <a:endParaRPr lang="zh-CN" altLang="en-US" sz="2000" b="0" dirty="0">
              <a:solidFill>
                <a:schemeClr val="tx1"/>
              </a:solidFill>
              <a:latin typeface="Comic Sans MS" panose="030F0702030302020204" pitchFamily="2" charset="0"/>
              <a:ea typeface="微软雅黑" pitchFamily="34" charset="-122"/>
            </a:endParaRPr>
          </a:p>
          <a:p>
            <a:pPr>
              <a:lnSpc>
                <a:spcPct val="120000"/>
              </a:lnSpc>
              <a:spcBef>
                <a:spcPct val="0"/>
              </a:spcBef>
              <a:buFont typeface="Monotype Sorts" pitchFamily="2" charset="2"/>
              <a:buChar char=" "/>
            </a:pPr>
            <a:r>
              <a:rPr lang="zh-CN" altLang="en-US" sz="2000" b="0" dirty="0">
                <a:solidFill>
                  <a:schemeClr val="tx1"/>
                </a:solidFill>
                <a:latin typeface="Comic Sans MS" panose="030F0702030302020204" pitchFamily="2" charset="0"/>
                <a:ea typeface="微软雅黑" pitchFamily="34" charset="-122"/>
              </a:rPr>
              <a:t>形式：</a:t>
            </a:r>
            <a:endParaRPr lang="en-US" altLang="zh-CN" sz="2000" b="0" dirty="0">
              <a:solidFill>
                <a:schemeClr val="tx1"/>
              </a:solidFill>
              <a:latin typeface="Comic Sans MS" panose="030F0702030302020204" pitchFamily="2" charset="0"/>
              <a:ea typeface="微软雅黑" pitchFamily="34" charset="-122"/>
            </a:endParaRPr>
          </a:p>
          <a:p>
            <a:pPr>
              <a:lnSpc>
                <a:spcPct val="120000"/>
              </a:lnSpc>
              <a:spcBef>
                <a:spcPct val="0"/>
              </a:spcBef>
              <a:buFont typeface="Monotype Sorts" pitchFamily="2" charset="2"/>
              <a:buChar char=" "/>
            </a:pPr>
            <a:endParaRPr lang="zh-CN" altLang="en-US" sz="2000" b="0" dirty="0">
              <a:solidFill>
                <a:srgbClr val="31209A"/>
              </a:solidFill>
              <a:latin typeface="Comic Sans MS" panose="030F0702030302020204" pitchFamily="2" charset="0"/>
              <a:ea typeface="微软雅黑" pitchFamily="34" charset="-122"/>
            </a:endParaRPr>
          </a:p>
          <a:p>
            <a:pPr>
              <a:lnSpc>
                <a:spcPct val="120000"/>
              </a:lnSpc>
              <a:spcBef>
                <a:spcPct val="0"/>
              </a:spcBef>
              <a:buFont typeface="Monotype Sorts" pitchFamily="2" charset="2"/>
              <a:buNone/>
            </a:pPr>
            <a:r>
              <a:rPr lang="zh-CN" altLang="en-US" sz="2000" b="0" dirty="0">
                <a:solidFill>
                  <a:srgbClr val="CC3300"/>
                </a:solidFill>
                <a:latin typeface="Comic Sans MS" panose="030F0702030302020204" pitchFamily="2" charset="0"/>
                <a:ea typeface="微软雅黑" pitchFamily="34" charset="-122"/>
              </a:rPr>
              <a:t>一地址指令</a:t>
            </a:r>
            <a:endParaRPr lang="zh-CN" altLang="en-US" sz="2000" b="0" dirty="0">
              <a:solidFill>
                <a:srgbClr val="CC3300"/>
              </a:solidFill>
              <a:latin typeface="Comic Sans MS" panose="030F0702030302020204" pitchFamily="2" charset="0"/>
              <a:ea typeface="微软雅黑" pitchFamily="34" charset="-122"/>
            </a:endParaRPr>
          </a:p>
          <a:p>
            <a:pPr>
              <a:lnSpc>
                <a:spcPct val="120000"/>
              </a:lnSpc>
              <a:buFont typeface="Monotype Sorts" pitchFamily="2" charset="2"/>
              <a:buChar char=" "/>
            </a:pPr>
            <a:r>
              <a:rPr lang="zh-CN" altLang="en-US" sz="2000" b="0" dirty="0">
                <a:solidFill>
                  <a:schemeClr val="tx1"/>
                </a:solidFill>
                <a:latin typeface="Comic Sans MS" panose="030F0702030302020204" pitchFamily="2" charset="0"/>
                <a:ea typeface="微软雅黑" pitchFamily="34" charset="-122"/>
              </a:rPr>
              <a:t>其地址既是操作数的地址，也是结果的地址</a:t>
            </a:r>
            <a:endParaRPr lang="zh-CN" altLang="en-US" sz="2000" b="0" dirty="0">
              <a:solidFill>
                <a:schemeClr val="tx1"/>
              </a:solidFill>
              <a:latin typeface="Comic Sans MS" panose="030F0702030302020204" pitchFamily="2" charset="0"/>
              <a:ea typeface="微软雅黑" pitchFamily="34" charset="-122"/>
            </a:endParaRPr>
          </a:p>
          <a:p>
            <a:pPr>
              <a:lnSpc>
                <a:spcPct val="120000"/>
              </a:lnSpc>
              <a:buFont typeface="Monotype Sorts" pitchFamily="2" charset="2"/>
              <a:buChar char=" "/>
            </a:pPr>
            <a:r>
              <a:rPr lang="en-US" altLang="zh-CN" sz="2000" b="0" dirty="0">
                <a:solidFill>
                  <a:schemeClr val="tx1"/>
                </a:solidFill>
                <a:latin typeface="Comic Sans MS" panose="030F0702030302020204" pitchFamily="2" charset="0"/>
                <a:ea typeface="微软雅黑" pitchFamily="34" charset="-122"/>
              </a:rPr>
              <a:t>(1) </a:t>
            </a:r>
            <a:r>
              <a:rPr lang="zh-CN" altLang="en-US" sz="2000" b="0" dirty="0">
                <a:solidFill>
                  <a:schemeClr val="tx1"/>
                </a:solidFill>
                <a:latin typeface="Comic Sans MS" panose="030F0702030302020204" pitchFamily="2" charset="0"/>
                <a:ea typeface="微软雅黑" pitchFamily="34" charset="-122"/>
              </a:rPr>
              <a:t>单目运算：如：取反／取负等</a:t>
            </a:r>
            <a:endParaRPr lang="zh-CN" altLang="en-US" sz="2000" b="0" dirty="0">
              <a:solidFill>
                <a:schemeClr val="tx1"/>
              </a:solidFill>
              <a:latin typeface="Comic Sans MS" panose="030F0702030302020204" pitchFamily="2" charset="0"/>
              <a:ea typeface="微软雅黑" pitchFamily="34" charset="-122"/>
            </a:endParaRPr>
          </a:p>
          <a:p>
            <a:pPr>
              <a:lnSpc>
                <a:spcPct val="120000"/>
              </a:lnSpc>
              <a:buFont typeface="Monotype Sorts" pitchFamily="2" charset="2"/>
              <a:buChar char=" "/>
            </a:pPr>
            <a:r>
              <a:rPr lang="en-US" altLang="zh-CN" sz="2000" b="0" dirty="0">
                <a:solidFill>
                  <a:schemeClr val="tx1"/>
                </a:solidFill>
                <a:latin typeface="Comic Sans MS" panose="030F0702030302020204" pitchFamily="2" charset="0"/>
                <a:ea typeface="微软雅黑" pitchFamily="34" charset="-122"/>
              </a:rPr>
              <a:t>(2) </a:t>
            </a:r>
            <a:r>
              <a:rPr lang="zh-CN" altLang="en-US" sz="2000" b="0" dirty="0">
                <a:solidFill>
                  <a:schemeClr val="tx1"/>
                </a:solidFill>
                <a:latin typeface="Comic Sans MS" panose="030F0702030302020204" pitchFamily="2" charset="0"/>
                <a:ea typeface="微软雅黑" pitchFamily="34" charset="-122"/>
              </a:rPr>
              <a:t>双目运算：另一操作数为默认的　如：累加器等</a:t>
            </a:r>
            <a:endParaRPr lang="zh-CN" altLang="en-US" sz="2000" b="0" dirty="0">
              <a:solidFill>
                <a:schemeClr val="tx1"/>
              </a:solidFill>
              <a:latin typeface="Comic Sans MS" panose="030F0702030302020204" pitchFamily="2" charset="0"/>
              <a:ea typeface="微软雅黑" pitchFamily="34" charset="-122"/>
            </a:endParaRPr>
          </a:p>
          <a:p>
            <a:pPr>
              <a:lnSpc>
                <a:spcPct val="120000"/>
              </a:lnSpc>
              <a:spcBef>
                <a:spcPct val="0"/>
              </a:spcBef>
              <a:buFont typeface="Monotype Sorts" pitchFamily="2" charset="2"/>
              <a:buChar char=" "/>
            </a:pPr>
            <a:r>
              <a:rPr lang="zh-CN" altLang="en-US" sz="2000" b="0" dirty="0">
                <a:solidFill>
                  <a:schemeClr val="tx1"/>
                </a:solidFill>
                <a:latin typeface="Comic Sans MS" panose="030F0702030302020204" pitchFamily="2" charset="0"/>
                <a:ea typeface="微软雅黑" pitchFamily="34" charset="-122"/>
              </a:rPr>
              <a:t>形式：</a:t>
            </a:r>
            <a:endParaRPr lang="en-US" altLang="zh-CN" sz="2000" b="0" dirty="0">
              <a:solidFill>
                <a:schemeClr val="tx1"/>
              </a:solidFill>
              <a:latin typeface="Comic Sans MS" panose="030F0702030302020204" pitchFamily="2" charset="0"/>
              <a:ea typeface="微软雅黑" pitchFamily="34" charset="-122"/>
            </a:endParaRPr>
          </a:p>
          <a:p>
            <a:pPr>
              <a:lnSpc>
                <a:spcPct val="120000"/>
              </a:lnSpc>
              <a:spcBef>
                <a:spcPct val="0"/>
              </a:spcBef>
              <a:buFont typeface="Monotype Sorts" pitchFamily="2" charset="2"/>
              <a:buChar char=" "/>
            </a:pPr>
            <a:endParaRPr lang="zh-CN" altLang="en-US" sz="2000" b="0" dirty="0">
              <a:solidFill>
                <a:srgbClr val="31209A"/>
              </a:solidFill>
              <a:latin typeface="Comic Sans MS" panose="030F0702030302020204" pitchFamily="2" charset="0"/>
              <a:ea typeface="微软雅黑" pitchFamily="34" charset="-122"/>
            </a:endParaRPr>
          </a:p>
        </p:txBody>
      </p:sp>
      <p:grpSp>
        <p:nvGrpSpPr>
          <p:cNvPr id="33" name="Group 4"/>
          <p:cNvGrpSpPr/>
          <p:nvPr/>
        </p:nvGrpSpPr>
        <p:grpSpPr bwMode="auto">
          <a:xfrm>
            <a:off x="1547664" y="3020442"/>
            <a:ext cx="1066800" cy="336550"/>
            <a:chOff x="1488" y="2064"/>
            <a:chExt cx="672" cy="274"/>
          </a:xfrm>
        </p:grpSpPr>
        <p:sp>
          <p:nvSpPr>
            <p:cNvPr id="34" name="Rectangle 5"/>
            <p:cNvSpPr>
              <a:spLocks noChangeArrowheads="1"/>
            </p:cNvSpPr>
            <p:nvPr/>
          </p:nvSpPr>
          <p:spPr bwMode="auto">
            <a:xfrm flipV="1">
              <a:off x="1488" y="2112"/>
              <a:ext cx="672" cy="19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2" charset="0"/>
                <a:ea typeface="微软雅黑" pitchFamily="34" charset="-122"/>
              </a:endParaRPr>
            </a:p>
          </p:txBody>
        </p:sp>
        <p:sp>
          <p:nvSpPr>
            <p:cNvPr id="35" name="Text Box 6"/>
            <p:cNvSpPr txBox="1">
              <a:spLocks noChangeArrowheads="1"/>
            </p:cNvSpPr>
            <p:nvPr/>
          </p:nvSpPr>
          <p:spPr bwMode="auto">
            <a:xfrm>
              <a:off x="1632" y="2064"/>
              <a:ext cx="432"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1600" b="0">
                  <a:solidFill>
                    <a:schemeClr val="tx1"/>
                  </a:solidFill>
                  <a:latin typeface="Comic Sans MS" panose="030F0702030302020204" pitchFamily="2" charset="0"/>
                  <a:ea typeface="微软雅黑" pitchFamily="34" charset="-122"/>
                </a:rPr>
                <a:t>OP</a:t>
              </a:r>
              <a:endParaRPr kumimoji="1" lang="en-US" altLang="zh-CN" sz="1600" b="0">
                <a:solidFill>
                  <a:schemeClr val="tx1"/>
                </a:solidFill>
                <a:latin typeface="Comic Sans MS" panose="030F0702030302020204" pitchFamily="2" charset="0"/>
                <a:ea typeface="微软雅黑" pitchFamily="34" charset="-122"/>
              </a:endParaRPr>
            </a:p>
          </p:txBody>
        </p:sp>
      </p:grpSp>
      <p:grpSp>
        <p:nvGrpSpPr>
          <p:cNvPr id="36" name="Group 7"/>
          <p:cNvGrpSpPr/>
          <p:nvPr/>
        </p:nvGrpSpPr>
        <p:grpSpPr bwMode="auto">
          <a:xfrm>
            <a:off x="1494841" y="5492973"/>
            <a:ext cx="1847850" cy="336550"/>
            <a:chOff x="1488" y="3456"/>
            <a:chExt cx="1056" cy="309"/>
          </a:xfrm>
        </p:grpSpPr>
        <p:sp>
          <p:nvSpPr>
            <p:cNvPr id="37" name="Line 8"/>
            <p:cNvSpPr>
              <a:spLocks noChangeShapeType="1"/>
            </p:cNvSpPr>
            <p:nvPr/>
          </p:nvSpPr>
          <p:spPr bwMode="auto">
            <a:xfrm>
              <a:off x="2064" y="3456"/>
              <a:ext cx="0"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2" charset="0"/>
                <a:ea typeface="微软雅黑" pitchFamily="34" charset="-122"/>
              </a:endParaRPr>
            </a:p>
          </p:txBody>
        </p:sp>
        <p:sp>
          <p:nvSpPr>
            <p:cNvPr id="38" name="Rectangle 9"/>
            <p:cNvSpPr>
              <a:spLocks noChangeArrowheads="1"/>
            </p:cNvSpPr>
            <p:nvPr/>
          </p:nvSpPr>
          <p:spPr bwMode="auto">
            <a:xfrm flipV="1">
              <a:off x="1488" y="3456"/>
              <a:ext cx="1008" cy="24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2" charset="0"/>
                <a:ea typeface="微软雅黑" pitchFamily="34" charset="-122"/>
              </a:endParaRPr>
            </a:p>
          </p:txBody>
        </p:sp>
        <p:sp>
          <p:nvSpPr>
            <p:cNvPr id="39" name="Text Box 10"/>
            <p:cNvSpPr txBox="1">
              <a:spLocks noChangeArrowheads="1"/>
            </p:cNvSpPr>
            <p:nvPr/>
          </p:nvSpPr>
          <p:spPr bwMode="auto">
            <a:xfrm>
              <a:off x="1632" y="3456"/>
              <a:ext cx="432"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1600" b="0">
                  <a:solidFill>
                    <a:schemeClr val="tx1"/>
                  </a:solidFill>
                  <a:latin typeface="Comic Sans MS" panose="030F0702030302020204" pitchFamily="2" charset="0"/>
                  <a:ea typeface="微软雅黑" pitchFamily="34" charset="-122"/>
                </a:rPr>
                <a:t>OP</a:t>
              </a:r>
              <a:endParaRPr kumimoji="1" lang="en-US" altLang="zh-CN" sz="1600" b="0">
                <a:solidFill>
                  <a:schemeClr val="tx1"/>
                </a:solidFill>
                <a:latin typeface="Comic Sans MS" panose="030F0702030302020204" pitchFamily="2" charset="0"/>
                <a:ea typeface="微软雅黑" pitchFamily="34" charset="-122"/>
              </a:endParaRPr>
            </a:p>
          </p:txBody>
        </p:sp>
        <p:sp>
          <p:nvSpPr>
            <p:cNvPr id="40" name="Text Box 11"/>
            <p:cNvSpPr txBox="1">
              <a:spLocks noChangeArrowheads="1"/>
            </p:cNvSpPr>
            <p:nvPr/>
          </p:nvSpPr>
          <p:spPr bwMode="auto">
            <a:xfrm>
              <a:off x="2160" y="3456"/>
              <a:ext cx="384"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1600" b="0">
                  <a:solidFill>
                    <a:schemeClr val="tx1"/>
                  </a:solidFill>
                  <a:latin typeface="Comic Sans MS" panose="030F0702030302020204" pitchFamily="2" charset="0"/>
                  <a:ea typeface="微软雅黑" pitchFamily="34" charset="-122"/>
                </a:rPr>
                <a:t>A1</a:t>
              </a:r>
              <a:endParaRPr kumimoji="1" lang="en-US" altLang="zh-CN" sz="1600" b="0">
                <a:solidFill>
                  <a:schemeClr val="tx1"/>
                </a:solidFill>
                <a:latin typeface="Comic Sans MS" panose="030F0702030302020204" pitchFamily="2" charset="0"/>
                <a:ea typeface="微软雅黑"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ppt_w</p:attrName>
                                        </p:attrNameLst>
                                      </p:cBhvr>
                                      <p:tavLst>
                                        <p:tav tm="0">
                                          <p:val>
                                            <p:fltVal val="0"/>
                                          </p:val>
                                        </p:tav>
                                        <p:tav tm="100000">
                                          <p:val>
                                            <p:strVal val="#ppt_w"/>
                                          </p:val>
                                        </p:tav>
                                      </p:tavLst>
                                    </p:anim>
                                    <p:anim calcmode="lin" valueType="num">
                                      <p:cBhvr>
                                        <p:cTn id="8" dur="500" fill="hold"/>
                                        <p:tgtEl>
                                          <p:spTgt spid="33"/>
                                        </p:tgtEl>
                                        <p:attrNameLst>
                                          <p:attrName>ppt_h</p:attrName>
                                        </p:attrNameLst>
                                      </p:cBhvr>
                                      <p:tavLst>
                                        <p:tav tm="0">
                                          <p:val>
                                            <p:fltVal val="0"/>
                                          </p:val>
                                        </p:tav>
                                        <p:tav tm="100000">
                                          <p:val>
                                            <p:strVal val="#ppt_h"/>
                                          </p:val>
                                        </p:tav>
                                      </p:tavLst>
                                    </p:anim>
                                    <p:animEffect transition="in" filter="fade">
                                      <p:cBhvr>
                                        <p:cTn id="9" dur="500"/>
                                        <p:tgtEl>
                                          <p:spTgt spid="33"/>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6">
                                            <p:txEl>
                                              <p:pRg st="5" end="5"/>
                                            </p:txEl>
                                          </p:spTgt>
                                        </p:tgtEl>
                                        <p:attrNameLst>
                                          <p:attrName>style.visibility</p:attrName>
                                        </p:attrNameLst>
                                      </p:cBhvr>
                                      <p:to>
                                        <p:strVal val="visible"/>
                                      </p:to>
                                    </p:set>
                                    <p:anim calcmode="lin" valueType="num">
                                      <p:cBhvr>
                                        <p:cTn id="14" dur="500" fill="hold"/>
                                        <p:tgtEl>
                                          <p:spTgt spid="16">
                                            <p:txEl>
                                              <p:pRg st="5" end="5"/>
                                            </p:txEl>
                                          </p:spTgt>
                                        </p:tgtEl>
                                        <p:attrNameLst>
                                          <p:attrName>ppt_w</p:attrName>
                                        </p:attrNameLst>
                                      </p:cBhvr>
                                      <p:tavLst>
                                        <p:tav tm="0">
                                          <p:val>
                                            <p:fltVal val="0"/>
                                          </p:val>
                                        </p:tav>
                                        <p:tav tm="100000">
                                          <p:val>
                                            <p:strVal val="#ppt_w"/>
                                          </p:val>
                                        </p:tav>
                                      </p:tavLst>
                                    </p:anim>
                                    <p:anim calcmode="lin" valueType="num">
                                      <p:cBhvr>
                                        <p:cTn id="15" dur="500" fill="hold"/>
                                        <p:tgtEl>
                                          <p:spTgt spid="16">
                                            <p:txEl>
                                              <p:pRg st="5" end="5"/>
                                            </p:txEl>
                                          </p:spTgt>
                                        </p:tgtEl>
                                        <p:attrNameLst>
                                          <p:attrName>ppt_h</p:attrName>
                                        </p:attrNameLst>
                                      </p:cBhvr>
                                      <p:tavLst>
                                        <p:tav tm="0">
                                          <p:val>
                                            <p:fltVal val="0"/>
                                          </p:val>
                                        </p:tav>
                                        <p:tav tm="100000">
                                          <p:val>
                                            <p:strVal val="#ppt_h"/>
                                          </p:val>
                                        </p:tav>
                                      </p:tavLst>
                                    </p:anim>
                                    <p:animEffect transition="in" filter="fade">
                                      <p:cBhvr>
                                        <p:cTn id="16" dur="500"/>
                                        <p:tgtEl>
                                          <p:spTgt spid="16">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6">
                                            <p:txEl>
                                              <p:pRg st="6" end="6"/>
                                            </p:txEl>
                                          </p:spTgt>
                                        </p:tgtEl>
                                        <p:attrNameLst>
                                          <p:attrName>style.visibility</p:attrName>
                                        </p:attrNameLst>
                                      </p:cBhvr>
                                      <p:to>
                                        <p:strVal val="visible"/>
                                      </p:to>
                                    </p:set>
                                    <p:anim calcmode="lin" valueType="num">
                                      <p:cBhvr>
                                        <p:cTn id="19" dur="500" fill="hold"/>
                                        <p:tgtEl>
                                          <p:spTgt spid="16">
                                            <p:txEl>
                                              <p:pRg st="6" end="6"/>
                                            </p:txEl>
                                          </p:spTgt>
                                        </p:tgtEl>
                                        <p:attrNameLst>
                                          <p:attrName>ppt_w</p:attrName>
                                        </p:attrNameLst>
                                      </p:cBhvr>
                                      <p:tavLst>
                                        <p:tav tm="0">
                                          <p:val>
                                            <p:fltVal val="0"/>
                                          </p:val>
                                        </p:tav>
                                        <p:tav tm="100000">
                                          <p:val>
                                            <p:strVal val="#ppt_w"/>
                                          </p:val>
                                        </p:tav>
                                      </p:tavLst>
                                    </p:anim>
                                    <p:anim calcmode="lin" valueType="num">
                                      <p:cBhvr>
                                        <p:cTn id="20" dur="500" fill="hold"/>
                                        <p:tgtEl>
                                          <p:spTgt spid="16">
                                            <p:txEl>
                                              <p:pRg st="6" end="6"/>
                                            </p:txEl>
                                          </p:spTgt>
                                        </p:tgtEl>
                                        <p:attrNameLst>
                                          <p:attrName>ppt_h</p:attrName>
                                        </p:attrNameLst>
                                      </p:cBhvr>
                                      <p:tavLst>
                                        <p:tav tm="0">
                                          <p:val>
                                            <p:fltVal val="0"/>
                                          </p:val>
                                        </p:tav>
                                        <p:tav tm="100000">
                                          <p:val>
                                            <p:strVal val="#ppt_h"/>
                                          </p:val>
                                        </p:tav>
                                      </p:tavLst>
                                    </p:anim>
                                    <p:animEffect transition="in" filter="fade">
                                      <p:cBhvr>
                                        <p:cTn id="21" dur="500"/>
                                        <p:tgtEl>
                                          <p:spTgt spid="16">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6">
                                            <p:txEl>
                                              <p:pRg st="7" end="7"/>
                                            </p:txEl>
                                          </p:spTgt>
                                        </p:tgtEl>
                                        <p:attrNameLst>
                                          <p:attrName>style.visibility</p:attrName>
                                        </p:attrNameLst>
                                      </p:cBhvr>
                                      <p:to>
                                        <p:strVal val="visible"/>
                                      </p:to>
                                    </p:set>
                                    <p:anim calcmode="lin" valueType="num">
                                      <p:cBhvr>
                                        <p:cTn id="24" dur="500" fill="hold"/>
                                        <p:tgtEl>
                                          <p:spTgt spid="16">
                                            <p:txEl>
                                              <p:pRg st="7" end="7"/>
                                            </p:txEl>
                                          </p:spTgt>
                                        </p:tgtEl>
                                        <p:attrNameLst>
                                          <p:attrName>ppt_w</p:attrName>
                                        </p:attrNameLst>
                                      </p:cBhvr>
                                      <p:tavLst>
                                        <p:tav tm="0">
                                          <p:val>
                                            <p:fltVal val="0"/>
                                          </p:val>
                                        </p:tav>
                                        <p:tav tm="100000">
                                          <p:val>
                                            <p:strVal val="#ppt_w"/>
                                          </p:val>
                                        </p:tav>
                                      </p:tavLst>
                                    </p:anim>
                                    <p:anim calcmode="lin" valueType="num">
                                      <p:cBhvr>
                                        <p:cTn id="25" dur="500" fill="hold"/>
                                        <p:tgtEl>
                                          <p:spTgt spid="16">
                                            <p:txEl>
                                              <p:pRg st="7" end="7"/>
                                            </p:txEl>
                                          </p:spTgt>
                                        </p:tgtEl>
                                        <p:attrNameLst>
                                          <p:attrName>ppt_h</p:attrName>
                                        </p:attrNameLst>
                                      </p:cBhvr>
                                      <p:tavLst>
                                        <p:tav tm="0">
                                          <p:val>
                                            <p:fltVal val="0"/>
                                          </p:val>
                                        </p:tav>
                                        <p:tav tm="100000">
                                          <p:val>
                                            <p:strVal val="#ppt_h"/>
                                          </p:val>
                                        </p:tav>
                                      </p:tavLst>
                                    </p:anim>
                                    <p:animEffect transition="in" filter="fade">
                                      <p:cBhvr>
                                        <p:cTn id="26" dur="500"/>
                                        <p:tgtEl>
                                          <p:spTgt spid="16">
                                            <p:txEl>
                                              <p:pRg st="7" end="7"/>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16">
                                            <p:txEl>
                                              <p:pRg st="8" end="8"/>
                                            </p:txEl>
                                          </p:spTgt>
                                        </p:tgtEl>
                                        <p:attrNameLst>
                                          <p:attrName>style.visibility</p:attrName>
                                        </p:attrNameLst>
                                      </p:cBhvr>
                                      <p:to>
                                        <p:strVal val="visible"/>
                                      </p:to>
                                    </p:set>
                                    <p:anim calcmode="lin" valueType="num">
                                      <p:cBhvr>
                                        <p:cTn id="29" dur="500" fill="hold"/>
                                        <p:tgtEl>
                                          <p:spTgt spid="16">
                                            <p:txEl>
                                              <p:pRg st="8" end="8"/>
                                            </p:txEl>
                                          </p:spTgt>
                                        </p:tgtEl>
                                        <p:attrNameLst>
                                          <p:attrName>ppt_w</p:attrName>
                                        </p:attrNameLst>
                                      </p:cBhvr>
                                      <p:tavLst>
                                        <p:tav tm="0">
                                          <p:val>
                                            <p:fltVal val="0"/>
                                          </p:val>
                                        </p:tav>
                                        <p:tav tm="100000">
                                          <p:val>
                                            <p:strVal val="#ppt_w"/>
                                          </p:val>
                                        </p:tav>
                                      </p:tavLst>
                                    </p:anim>
                                    <p:anim calcmode="lin" valueType="num">
                                      <p:cBhvr>
                                        <p:cTn id="30" dur="500" fill="hold"/>
                                        <p:tgtEl>
                                          <p:spTgt spid="16">
                                            <p:txEl>
                                              <p:pRg st="8" end="8"/>
                                            </p:txEl>
                                          </p:spTgt>
                                        </p:tgtEl>
                                        <p:attrNameLst>
                                          <p:attrName>ppt_h</p:attrName>
                                        </p:attrNameLst>
                                      </p:cBhvr>
                                      <p:tavLst>
                                        <p:tav tm="0">
                                          <p:val>
                                            <p:fltVal val="0"/>
                                          </p:val>
                                        </p:tav>
                                        <p:tav tm="100000">
                                          <p:val>
                                            <p:strVal val="#ppt_h"/>
                                          </p:val>
                                        </p:tav>
                                      </p:tavLst>
                                    </p:anim>
                                    <p:animEffect transition="in" filter="fade">
                                      <p:cBhvr>
                                        <p:cTn id="31" dur="500"/>
                                        <p:tgtEl>
                                          <p:spTgt spid="16">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16">
                                            <p:txEl>
                                              <p:pRg st="9" end="9"/>
                                            </p:txEl>
                                          </p:spTgt>
                                        </p:tgtEl>
                                        <p:attrNameLst>
                                          <p:attrName>style.visibility</p:attrName>
                                        </p:attrNameLst>
                                      </p:cBhvr>
                                      <p:to>
                                        <p:strVal val="visible"/>
                                      </p:to>
                                    </p:set>
                                    <p:anim calcmode="lin" valueType="num">
                                      <p:cBhvr>
                                        <p:cTn id="34" dur="500" fill="hold"/>
                                        <p:tgtEl>
                                          <p:spTgt spid="16">
                                            <p:txEl>
                                              <p:pRg st="9" end="9"/>
                                            </p:txEl>
                                          </p:spTgt>
                                        </p:tgtEl>
                                        <p:attrNameLst>
                                          <p:attrName>ppt_w</p:attrName>
                                        </p:attrNameLst>
                                      </p:cBhvr>
                                      <p:tavLst>
                                        <p:tav tm="0">
                                          <p:val>
                                            <p:fltVal val="0"/>
                                          </p:val>
                                        </p:tav>
                                        <p:tav tm="100000">
                                          <p:val>
                                            <p:strVal val="#ppt_w"/>
                                          </p:val>
                                        </p:tav>
                                      </p:tavLst>
                                    </p:anim>
                                    <p:anim calcmode="lin" valueType="num">
                                      <p:cBhvr>
                                        <p:cTn id="35" dur="500" fill="hold"/>
                                        <p:tgtEl>
                                          <p:spTgt spid="16">
                                            <p:txEl>
                                              <p:pRg st="9" end="9"/>
                                            </p:txEl>
                                          </p:spTgt>
                                        </p:tgtEl>
                                        <p:attrNameLst>
                                          <p:attrName>ppt_h</p:attrName>
                                        </p:attrNameLst>
                                      </p:cBhvr>
                                      <p:tavLst>
                                        <p:tav tm="0">
                                          <p:val>
                                            <p:fltVal val="0"/>
                                          </p:val>
                                        </p:tav>
                                        <p:tav tm="100000">
                                          <p:val>
                                            <p:strVal val="#ppt_h"/>
                                          </p:val>
                                        </p:tav>
                                      </p:tavLst>
                                    </p:anim>
                                    <p:animEffect transition="in" filter="fade">
                                      <p:cBhvr>
                                        <p:cTn id="36" dur="500"/>
                                        <p:tgtEl>
                                          <p:spTgt spid="16">
                                            <p:txEl>
                                              <p:pRg st="9" end="9"/>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nodeType="click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randombar(horizontal)">
                                      <p:cBhvr>
                                        <p:cTn id="4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 </a:t>
            </a:r>
            <a:r>
              <a:rPr lang="zh-CN" altLang="en-US" dirty="0"/>
              <a:t>指令格式设计</a:t>
            </a:r>
            <a:endParaRPr lang="zh-CN" altLang="en-US" dirty="0"/>
          </a:p>
        </p:txBody>
      </p:sp>
      <p:sp>
        <p:nvSpPr>
          <p:cNvPr id="3" name="内容占位符 2"/>
          <p:cNvSpPr>
            <a:spLocks noGrp="1"/>
          </p:cNvSpPr>
          <p:nvPr>
            <p:ph idx="1"/>
          </p:nvPr>
        </p:nvSpPr>
        <p:spPr/>
        <p:txBody>
          <a:bodyPr/>
          <a:lstStyle/>
          <a:p>
            <a:pPr marL="0" indent="0">
              <a:buNone/>
            </a:pPr>
            <a:r>
              <a:rPr lang="en-US" altLang="zh-CN" dirty="0"/>
              <a:t>4.1.1 </a:t>
            </a:r>
            <a:r>
              <a:rPr lang="zh-CN" altLang="en-US" dirty="0"/>
              <a:t>指令地址码的个数</a:t>
            </a:r>
            <a:endParaRPr lang="en-US" altLang="zh-CN" dirty="0"/>
          </a:p>
          <a:p>
            <a:pPr marL="0" indent="0">
              <a:buNone/>
            </a:pPr>
            <a:r>
              <a:rPr lang="en-US" altLang="zh-CN" dirty="0">
                <a:solidFill>
                  <a:srgbClr val="063DE8"/>
                </a:solidFill>
                <a:cs typeface="+mj-cs"/>
              </a:rPr>
              <a:t>2.</a:t>
            </a:r>
            <a:r>
              <a:rPr lang="zh-CN" altLang="en-US" dirty="0">
                <a:solidFill>
                  <a:srgbClr val="063DE8"/>
                </a:solidFill>
                <a:cs typeface="+mj-cs"/>
              </a:rPr>
              <a:t> 地址码的个数</a:t>
            </a:r>
            <a:endParaRPr lang="en-US" altLang="zh-CN" dirty="0">
              <a:solidFill>
                <a:srgbClr val="063DE8"/>
              </a:solidFill>
              <a:cs typeface="+mj-cs"/>
            </a:endParaRPr>
          </a:p>
          <a:p>
            <a:pPr marL="0" indent="0">
              <a:buNone/>
            </a:pPr>
            <a:endParaRPr lang="en-US" altLang="zh-CN" dirty="0">
              <a:solidFill>
                <a:srgbClr val="063DE8"/>
              </a:solidFill>
              <a:cs typeface="+mj-cs"/>
            </a:endParaRPr>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16" name="Rectangle 12"/>
          <p:cNvSpPr>
            <a:spLocks noChangeArrowheads="1"/>
          </p:cNvSpPr>
          <p:nvPr/>
        </p:nvSpPr>
        <p:spPr bwMode="auto">
          <a:xfrm>
            <a:off x="327248" y="1700808"/>
            <a:ext cx="8610600" cy="396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1pPr>
            <a:lvl2pPr marL="4572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2pPr>
            <a:lvl3pPr marL="9144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3pPr>
            <a:lvl4pPr marL="13716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4pPr>
            <a:lvl5pPr marL="18288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5pPr>
            <a:lvl6pPr marL="2286000" algn="l" defTabSz="914400" rtl="0" eaLnBrk="1" latinLnBrk="0" hangingPunct="1">
              <a:defRPr sz="800" b="1" kern="1200">
                <a:solidFill>
                  <a:schemeClr val="accent2"/>
                </a:solidFill>
                <a:latin typeface="Arial" panose="020B0604020202020204" pitchFamily="34" charset="0"/>
                <a:ea typeface="宋体" pitchFamily="2" charset="-122"/>
                <a:cs typeface="+mn-cs"/>
              </a:defRPr>
            </a:lvl6pPr>
            <a:lvl7pPr marL="2743200" algn="l" defTabSz="914400" rtl="0" eaLnBrk="1" latinLnBrk="0" hangingPunct="1">
              <a:defRPr sz="800" b="1" kern="1200">
                <a:solidFill>
                  <a:schemeClr val="accent2"/>
                </a:solidFill>
                <a:latin typeface="Arial" panose="020B0604020202020204" pitchFamily="34" charset="0"/>
                <a:ea typeface="宋体" pitchFamily="2" charset="-122"/>
                <a:cs typeface="+mn-cs"/>
              </a:defRPr>
            </a:lvl7pPr>
            <a:lvl8pPr marL="3200400" algn="l" defTabSz="914400" rtl="0" eaLnBrk="1" latinLnBrk="0" hangingPunct="1">
              <a:defRPr sz="800" b="1" kern="1200">
                <a:solidFill>
                  <a:schemeClr val="accent2"/>
                </a:solidFill>
                <a:latin typeface="Arial" panose="020B0604020202020204" pitchFamily="34" charset="0"/>
                <a:ea typeface="宋体" pitchFamily="2" charset="-122"/>
                <a:cs typeface="+mn-cs"/>
              </a:defRPr>
            </a:lvl8pPr>
            <a:lvl9pPr marL="3657600" algn="l" defTabSz="914400" rtl="0" eaLnBrk="1" latinLnBrk="0" hangingPunct="1">
              <a:defRPr sz="800" b="1" kern="1200">
                <a:solidFill>
                  <a:schemeClr val="accent2"/>
                </a:solidFill>
                <a:latin typeface="Arial" panose="020B0604020202020204" pitchFamily="34" charset="0"/>
                <a:ea typeface="宋体" pitchFamily="2" charset="-122"/>
                <a:cs typeface="+mn-cs"/>
              </a:defRPr>
            </a:lvl9pPr>
          </a:lstStyle>
          <a:p>
            <a:pPr>
              <a:lnSpc>
                <a:spcPct val="120000"/>
              </a:lnSpc>
              <a:spcBef>
                <a:spcPct val="0"/>
              </a:spcBef>
              <a:buFont typeface="Wingdings" panose="05000000000000000000" pitchFamily="2" charset="2"/>
              <a:buNone/>
            </a:pPr>
            <a:r>
              <a:rPr lang="zh-CN" altLang="en-US" sz="2000" b="0" dirty="0">
                <a:solidFill>
                  <a:srgbClr val="CC3300"/>
                </a:solidFill>
                <a:latin typeface="Comic Sans MS" panose="030F0702030302020204" pitchFamily="2" charset="0"/>
                <a:ea typeface="微软雅黑" pitchFamily="34" charset="-122"/>
              </a:rPr>
              <a:t>二地址指令（最常用）</a:t>
            </a:r>
            <a:endParaRPr lang="zh-CN" altLang="en-US" sz="2000" b="0" dirty="0">
              <a:solidFill>
                <a:srgbClr val="CC3300"/>
              </a:solidFill>
              <a:latin typeface="Comic Sans MS" panose="030F0702030302020204" pitchFamily="2" charset="0"/>
              <a:ea typeface="微软雅黑" pitchFamily="34" charset="-122"/>
            </a:endParaRPr>
          </a:p>
          <a:p>
            <a:pPr>
              <a:lnSpc>
                <a:spcPct val="120000"/>
              </a:lnSpc>
              <a:spcBef>
                <a:spcPct val="0"/>
              </a:spcBef>
              <a:buFont typeface="Monotype Sorts" pitchFamily="2" charset="2"/>
              <a:buChar char=" "/>
            </a:pPr>
            <a:r>
              <a:rPr lang="zh-CN" altLang="en-US" sz="2000" b="0" dirty="0">
                <a:solidFill>
                  <a:schemeClr val="tx1"/>
                </a:solidFill>
                <a:latin typeface="Comic Sans MS" panose="030F0702030302020204" pitchFamily="2" charset="0"/>
                <a:ea typeface="微软雅黑" pitchFamily="34" charset="-122"/>
              </a:rPr>
              <a:t>分别存放双目运算中两个操作数，并将其中一个地址作为结果的地址。 </a:t>
            </a:r>
            <a:endParaRPr lang="zh-CN" altLang="en-US" sz="2000" b="0" dirty="0">
              <a:solidFill>
                <a:schemeClr val="tx1"/>
              </a:solidFill>
              <a:latin typeface="Comic Sans MS" panose="030F0702030302020204" pitchFamily="2" charset="0"/>
              <a:ea typeface="微软雅黑" pitchFamily="34" charset="-122"/>
            </a:endParaRPr>
          </a:p>
          <a:p>
            <a:pPr>
              <a:lnSpc>
                <a:spcPct val="120000"/>
              </a:lnSpc>
              <a:spcBef>
                <a:spcPct val="0"/>
              </a:spcBef>
              <a:buFont typeface="Monotype Sorts" pitchFamily="2" charset="2"/>
              <a:buChar char=" "/>
            </a:pPr>
            <a:r>
              <a:rPr lang="zh-CN" altLang="en-US" sz="2000" b="0" dirty="0">
                <a:solidFill>
                  <a:schemeClr val="tx1"/>
                </a:solidFill>
                <a:latin typeface="Comic Sans MS" panose="030F0702030302020204" pitchFamily="2" charset="0"/>
                <a:ea typeface="微软雅黑" pitchFamily="34" charset="-122"/>
              </a:rPr>
              <a:t>形式：</a:t>
            </a:r>
            <a:endParaRPr lang="en-US" altLang="zh-CN" sz="2000" b="0" dirty="0">
              <a:solidFill>
                <a:schemeClr val="tx1"/>
              </a:solidFill>
              <a:latin typeface="Comic Sans MS" panose="030F0702030302020204" pitchFamily="2" charset="0"/>
              <a:ea typeface="微软雅黑" pitchFamily="34" charset="-122"/>
            </a:endParaRPr>
          </a:p>
          <a:p>
            <a:pPr>
              <a:lnSpc>
                <a:spcPct val="120000"/>
              </a:lnSpc>
              <a:spcBef>
                <a:spcPct val="0"/>
              </a:spcBef>
              <a:buFont typeface="Monotype Sorts" pitchFamily="2" charset="2"/>
              <a:buChar char=" "/>
            </a:pPr>
            <a:endParaRPr lang="zh-CN" altLang="en-US" sz="2000" b="0" dirty="0">
              <a:solidFill>
                <a:srgbClr val="31209A"/>
              </a:solidFill>
              <a:latin typeface="Comic Sans MS" panose="030F0702030302020204" pitchFamily="2" charset="0"/>
              <a:ea typeface="微软雅黑" pitchFamily="34" charset="-122"/>
            </a:endParaRPr>
          </a:p>
          <a:p>
            <a:pPr>
              <a:lnSpc>
                <a:spcPct val="120000"/>
              </a:lnSpc>
              <a:spcBef>
                <a:spcPct val="0"/>
              </a:spcBef>
              <a:buFont typeface="Monotype Sorts" pitchFamily="2" charset="2"/>
              <a:buNone/>
            </a:pPr>
            <a:r>
              <a:rPr lang="zh-CN" altLang="en-US" sz="2000" b="0" dirty="0">
                <a:solidFill>
                  <a:srgbClr val="CC3300"/>
                </a:solidFill>
                <a:latin typeface="Comic Sans MS" panose="030F0702030302020204" pitchFamily="2" charset="0"/>
                <a:ea typeface="微软雅黑" pitchFamily="34" charset="-122"/>
              </a:rPr>
              <a:t>三地址指令（</a:t>
            </a:r>
            <a:r>
              <a:rPr lang="en-US" altLang="zh-CN" sz="2000" b="0" dirty="0">
                <a:solidFill>
                  <a:srgbClr val="CC3300"/>
                </a:solidFill>
                <a:latin typeface="Comic Sans MS" panose="030F0702030302020204" pitchFamily="2" charset="0"/>
                <a:ea typeface="微软雅黑" pitchFamily="34" charset="-122"/>
              </a:rPr>
              <a:t>RISC</a:t>
            </a:r>
            <a:r>
              <a:rPr lang="zh-CN" altLang="en-US" sz="2000" b="0" dirty="0">
                <a:solidFill>
                  <a:srgbClr val="CC3300"/>
                </a:solidFill>
                <a:latin typeface="Comic Sans MS" panose="030F0702030302020204" pitchFamily="2" charset="0"/>
                <a:ea typeface="微软雅黑" pitchFamily="34" charset="-122"/>
              </a:rPr>
              <a:t>风格）</a:t>
            </a:r>
            <a:endParaRPr lang="zh-CN" altLang="en-US" sz="2000" b="0" dirty="0">
              <a:solidFill>
                <a:srgbClr val="CC3300"/>
              </a:solidFill>
              <a:latin typeface="Comic Sans MS" panose="030F0702030302020204" pitchFamily="2" charset="0"/>
              <a:ea typeface="微软雅黑" pitchFamily="34" charset="-122"/>
            </a:endParaRPr>
          </a:p>
          <a:p>
            <a:pPr>
              <a:lnSpc>
                <a:spcPct val="120000"/>
              </a:lnSpc>
              <a:spcBef>
                <a:spcPct val="0"/>
              </a:spcBef>
              <a:buFont typeface="Monotype Sorts" pitchFamily="2" charset="2"/>
              <a:buChar char=" "/>
            </a:pPr>
            <a:r>
              <a:rPr lang="zh-CN" altLang="en-US" sz="2000" b="0" dirty="0">
                <a:solidFill>
                  <a:schemeClr val="tx1"/>
                </a:solidFill>
                <a:latin typeface="Comic Sans MS" panose="030F0702030302020204" pitchFamily="2" charset="0"/>
                <a:ea typeface="微软雅黑" pitchFamily="34" charset="-122"/>
              </a:rPr>
              <a:t>分别作为双目运算中两个源操作数的地址和一个结果的地址。</a:t>
            </a:r>
            <a:endParaRPr lang="zh-CN" altLang="en-US" sz="2000" b="0" dirty="0">
              <a:solidFill>
                <a:schemeClr val="tx1"/>
              </a:solidFill>
              <a:latin typeface="Comic Sans MS" panose="030F0702030302020204" pitchFamily="2" charset="0"/>
              <a:ea typeface="微软雅黑" pitchFamily="34" charset="-122"/>
            </a:endParaRPr>
          </a:p>
          <a:p>
            <a:pPr>
              <a:lnSpc>
                <a:spcPct val="120000"/>
              </a:lnSpc>
              <a:spcBef>
                <a:spcPct val="0"/>
              </a:spcBef>
              <a:buFont typeface="Monotype Sorts" pitchFamily="2" charset="2"/>
              <a:buChar char=" "/>
            </a:pPr>
            <a:r>
              <a:rPr lang="zh-CN" altLang="en-US" sz="2000" b="0" dirty="0">
                <a:solidFill>
                  <a:schemeClr val="tx1"/>
                </a:solidFill>
                <a:latin typeface="Comic Sans MS" panose="030F0702030302020204" pitchFamily="2" charset="0"/>
                <a:ea typeface="微软雅黑" pitchFamily="34" charset="-122"/>
              </a:rPr>
              <a:t>形式：</a:t>
            </a:r>
            <a:endParaRPr lang="en-US" altLang="zh-CN" sz="2000" b="0" dirty="0">
              <a:solidFill>
                <a:schemeClr val="tx1"/>
              </a:solidFill>
              <a:latin typeface="Comic Sans MS" panose="030F0702030302020204" pitchFamily="2" charset="0"/>
              <a:ea typeface="微软雅黑" pitchFamily="34" charset="-122"/>
            </a:endParaRPr>
          </a:p>
          <a:p>
            <a:pPr>
              <a:lnSpc>
                <a:spcPct val="120000"/>
              </a:lnSpc>
              <a:spcBef>
                <a:spcPct val="0"/>
              </a:spcBef>
              <a:buFont typeface="Monotype Sorts" pitchFamily="2" charset="2"/>
              <a:buChar char=" "/>
            </a:pPr>
            <a:endParaRPr lang="zh-CN" altLang="en-US" sz="2000" b="0" dirty="0">
              <a:solidFill>
                <a:srgbClr val="31209A"/>
              </a:solidFill>
              <a:latin typeface="Comic Sans MS" panose="030F0702030302020204" pitchFamily="2" charset="0"/>
              <a:ea typeface="微软雅黑" pitchFamily="34" charset="-122"/>
            </a:endParaRPr>
          </a:p>
          <a:p>
            <a:pPr>
              <a:lnSpc>
                <a:spcPct val="120000"/>
              </a:lnSpc>
              <a:spcBef>
                <a:spcPct val="0"/>
              </a:spcBef>
              <a:buFont typeface="Monotype Sorts" pitchFamily="2" charset="2"/>
              <a:buNone/>
            </a:pPr>
            <a:r>
              <a:rPr lang="zh-CN" altLang="en-US" sz="2000" b="0" dirty="0">
                <a:solidFill>
                  <a:srgbClr val="CC3300"/>
                </a:solidFill>
                <a:latin typeface="Comic Sans MS" panose="030F0702030302020204" pitchFamily="2" charset="0"/>
                <a:ea typeface="微软雅黑" pitchFamily="34" charset="-122"/>
              </a:rPr>
              <a:t>多地址指令</a:t>
            </a:r>
            <a:endParaRPr lang="zh-CN" altLang="en-US" sz="2000" b="0" dirty="0">
              <a:solidFill>
                <a:srgbClr val="CC3300"/>
              </a:solidFill>
              <a:latin typeface="Comic Sans MS" panose="030F0702030302020204" pitchFamily="2" charset="0"/>
              <a:ea typeface="微软雅黑" pitchFamily="34" charset="-122"/>
            </a:endParaRPr>
          </a:p>
          <a:p>
            <a:pPr>
              <a:lnSpc>
                <a:spcPct val="120000"/>
              </a:lnSpc>
              <a:spcBef>
                <a:spcPct val="0"/>
              </a:spcBef>
              <a:buFont typeface="Monotype Sorts" pitchFamily="2" charset="2"/>
              <a:buChar char=" "/>
            </a:pPr>
            <a:r>
              <a:rPr lang="zh-CN" altLang="en-US" sz="2000" b="0" dirty="0">
                <a:solidFill>
                  <a:schemeClr val="tx1"/>
                </a:solidFill>
                <a:latin typeface="Comic Sans MS" panose="030F0702030302020204" pitchFamily="2" charset="0"/>
                <a:ea typeface="微软雅黑" pitchFamily="34" charset="-122"/>
              </a:rPr>
              <a:t>大中型机中用于成批数据处理的指令</a:t>
            </a:r>
            <a:r>
              <a:rPr lang="en-US" altLang="zh-CN" sz="2000" b="0" dirty="0">
                <a:solidFill>
                  <a:schemeClr val="tx1"/>
                </a:solidFill>
                <a:latin typeface="Comic Sans MS" panose="030F0702030302020204" pitchFamily="2" charset="0"/>
                <a:ea typeface="微软雅黑" pitchFamily="34" charset="-122"/>
              </a:rPr>
              <a:t>,</a:t>
            </a:r>
            <a:r>
              <a:rPr lang="zh-CN" altLang="en-US" sz="2000" b="0" dirty="0">
                <a:solidFill>
                  <a:schemeClr val="tx1"/>
                </a:solidFill>
                <a:latin typeface="Comic Sans MS" panose="030F0702030302020204" pitchFamily="2" charset="0"/>
                <a:ea typeface="微软雅黑" pitchFamily="34" charset="-122"/>
              </a:rPr>
              <a:t>如</a:t>
            </a:r>
            <a:r>
              <a:rPr lang="en-US" altLang="zh-CN" sz="2000" b="0" dirty="0">
                <a:solidFill>
                  <a:schemeClr val="tx1"/>
                </a:solidFill>
                <a:latin typeface="Comic Sans MS" panose="030F0702030302020204" pitchFamily="2" charset="0"/>
                <a:ea typeface="微软雅黑" pitchFamily="34" charset="-122"/>
              </a:rPr>
              <a:t>:</a:t>
            </a:r>
            <a:r>
              <a:rPr lang="zh-CN" altLang="en-US" sz="2000" b="0" dirty="0">
                <a:solidFill>
                  <a:schemeClr val="tx1"/>
                </a:solidFill>
                <a:latin typeface="Comic Sans MS" panose="030F0702030302020204" pitchFamily="2" charset="0"/>
                <a:ea typeface="微软雅黑" pitchFamily="34" charset="-122"/>
              </a:rPr>
              <a:t>向量 </a:t>
            </a:r>
            <a:r>
              <a:rPr lang="en-US" altLang="zh-CN" sz="2000" b="0" dirty="0">
                <a:solidFill>
                  <a:schemeClr val="tx1"/>
                </a:solidFill>
                <a:latin typeface="Comic Sans MS" panose="030F0702030302020204" pitchFamily="2" charset="0"/>
                <a:ea typeface="微软雅黑" pitchFamily="34" charset="-122"/>
              </a:rPr>
              <a:t>/ </a:t>
            </a:r>
            <a:r>
              <a:rPr lang="zh-CN" altLang="en-US" sz="2000" b="0" dirty="0">
                <a:solidFill>
                  <a:schemeClr val="tx1"/>
                </a:solidFill>
                <a:latin typeface="Comic Sans MS" panose="030F0702030302020204" pitchFamily="2" charset="0"/>
                <a:ea typeface="微软雅黑" pitchFamily="34" charset="-122"/>
              </a:rPr>
              <a:t>矩阵等</a:t>
            </a:r>
            <a:endParaRPr lang="zh-CN" altLang="en-US" sz="2000" b="0" dirty="0">
              <a:solidFill>
                <a:schemeClr val="tx1"/>
              </a:solidFill>
              <a:latin typeface="Comic Sans MS" panose="030F0702030302020204" pitchFamily="2" charset="0"/>
              <a:ea typeface="微软雅黑" pitchFamily="34" charset="-122"/>
            </a:endParaRPr>
          </a:p>
        </p:txBody>
      </p:sp>
      <p:grpSp>
        <p:nvGrpSpPr>
          <p:cNvPr id="17" name="Group 13"/>
          <p:cNvGrpSpPr/>
          <p:nvPr/>
        </p:nvGrpSpPr>
        <p:grpSpPr bwMode="auto">
          <a:xfrm>
            <a:off x="1419532" y="4237578"/>
            <a:ext cx="2895600" cy="336550"/>
            <a:chOff x="1344" y="3072"/>
            <a:chExt cx="1824" cy="274"/>
          </a:xfrm>
        </p:grpSpPr>
        <p:sp>
          <p:nvSpPr>
            <p:cNvPr id="18" name="Line 14"/>
            <p:cNvSpPr>
              <a:spLocks noChangeShapeType="1"/>
            </p:cNvSpPr>
            <p:nvPr/>
          </p:nvSpPr>
          <p:spPr bwMode="auto">
            <a:xfrm>
              <a:off x="1968" y="3120"/>
              <a:ext cx="0"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2" charset="0"/>
              </a:endParaRPr>
            </a:p>
          </p:txBody>
        </p:sp>
        <p:sp>
          <p:nvSpPr>
            <p:cNvPr id="19" name="Text Box 15"/>
            <p:cNvSpPr txBox="1">
              <a:spLocks noChangeArrowheads="1"/>
            </p:cNvSpPr>
            <p:nvPr/>
          </p:nvSpPr>
          <p:spPr bwMode="auto">
            <a:xfrm>
              <a:off x="2400" y="3072"/>
              <a:ext cx="384"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1600" b="0">
                  <a:solidFill>
                    <a:schemeClr val="tx1"/>
                  </a:solidFill>
                  <a:latin typeface="Comic Sans MS" panose="030F0702030302020204" pitchFamily="2" charset="0"/>
                </a:rPr>
                <a:t>A2</a:t>
              </a:r>
              <a:endParaRPr kumimoji="1" lang="en-US" altLang="zh-CN" sz="1600" b="0">
                <a:solidFill>
                  <a:schemeClr val="tx1"/>
                </a:solidFill>
                <a:latin typeface="Comic Sans MS" panose="030F0702030302020204" pitchFamily="2" charset="0"/>
              </a:endParaRPr>
            </a:p>
          </p:txBody>
        </p:sp>
        <p:sp>
          <p:nvSpPr>
            <p:cNvPr id="20" name="Text Box 16"/>
            <p:cNvSpPr txBox="1">
              <a:spLocks noChangeArrowheads="1"/>
            </p:cNvSpPr>
            <p:nvPr/>
          </p:nvSpPr>
          <p:spPr bwMode="auto">
            <a:xfrm>
              <a:off x="2784" y="3072"/>
              <a:ext cx="384"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1600" b="0">
                  <a:solidFill>
                    <a:schemeClr val="tx1"/>
                  </a:solidFill>
                  <a:latin typeface="Comic Sans MS" panose="030F0702030302020204" pitchFamily="2" charset="0"/>
                </a:rPr>
                <a:t>A3</a:t>
              </a:r>
              <a:endParaRPr kumimoji="1" lang="en-US" altLang="zh-CN" sz="1600" b="0">
                <a:solidFill>
                  <a:schemeClr val="tx1"/>
                </a:solidFill>
                <a:latin typeface="Comic Sans MS" panose="030F0702030302020204" pitchFamily="2" charset="0"/>
              </a:endParaRPr>
            </a:p>
          </p:txBody>
        </p:sp>
        <p:sp>
          <p:nvSpPr>
            <p:cNvPr id="21" name="Rectangle 17"/>
            <p:cNvSpPr>
              <a:spLocks noChangeArrowheads="1"/>
            </p:cNvSpPr>
            <p:nvPr/>
          </p:nvSpPr>
          <p:spPr bwMode="auto">
            <a:xfrm flipV="1">
              <a:off x="1344" y="3120"/>
              <a:ext cx="1776" cy="19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2" charset="0"/>
              </a:endParaRPr>
            </a:p>
          </p:txBody>
        </p:sp>
        <p:sp>
          <p:nvSpPr>
            <p:cNvPr id="22" name="Text Box 18"/>
            <p:cNvSpPr txBox="1">
              <a:spLocks noChangeArrowheads="1"/>
            </p:cNvSpPr>
            <p:nvPr/>
          </p:nvSpPr>
          <p:spPr bwMode="auto">
            <a:xfrm>
              <a:off x="1488" y="3072"/>
              <a:ext cx="432"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1600" b="0">
                  <a:solidFill>
                    <a:schemeClr val="tx1"/>
                  </a:solidFill>
                  <a:latin typeface="Comic Sans MS" panose="030F0702030302020204" pitchFamily="2" charset="0"/>
                </a:rPr>
                <a:t>OP</a:t>
              </a:r>
              <a:endParaRPr kumimoji="1" lang="en-US" altLang="zh-CN" sz="1600" b="0">
                <a:solidFill>
                  <a:schemeClr val="tx1"/>
                </a:solidFill>
                <a:latin typeface="Comic Sans MS" panose="030F0702030302020204" pitchFamily="2" charset="0"/>
              </a:endParaRPr>
            </a:p>
          </p:txBody>
        </p:sp>
        <p:sp>
          <p:nvSpPr>
            <p:cNvPr id="23" name="Text Box 19"/>
            <p:cNvSpPr txBox="1">
              <a:spLocks noChangeArrowheads="1"/>
            </p:cNvSpPr>
            <p:nvPr/>
          </p:nvSpPr>
          <p:spPr bwMode="auto">
            <a:xfrm>
              <a:off x="2016" y="3072"/>
              <a:ext cx="384"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1600" b="0">
                  <a:solidFill>
                    <a:schemeClr val="tx1"/>
                  </a:solidFill>
                  <a:latin typeface="Comic Sans MS" panose="030F0702030302020204" pitchFamily="2" charset="0"/>
                </a:rPr>
                <a:t>A1</a:t>
              </a:r>
              <a:endParaRPr kumimoji="1" lang="en-US" altLang="zh-CN" sz="1600" b="0">
                <a:solidFill>
                  <a:schemeClr val="tx1"/>
                </a:solidFill>
                <a:latin typeface="Comic Sans MS" panose="030F0702030302020204" pitchFamily="2" charset="0"/>
              </a:endParaRPr>
            </a:p>
          </p:txBody>
        </p:sp>
        <p:sp>
          <p:nvSpPr>
            <p:cNvPr id="24" name="Line 20"/>
            <p:cNvSpPr>
              <a:spLocks noChangeShapeType="1"/>
            </p:cNvSpPr>
            <p:nvPr/>
          </p:nvSpPr>
          <p:spPr bwMode="auto">
            <a:xfrm>
              <a:off x="2352" y="3120"/>
              <a:ext cx="0"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2" charset="0"/>
              </a:endParaRPr>
            </a:p>
          </p:txBody>
        </p:sp>
        <p:sp>
          <p:nvSpPr>
            <p:cNvPr id="25" name="Line 21"/>
            <p:cNvSpPr>
              <a:spLocks noChangeShapeType="1"/>
            </p:cNvSpPr>
            <p:nvPr/>
          </p:nvSpPr>
          <p:spPr bwMode="auto">
            <a:xfrm>
              <a:off x="2736" y="3120"/>
              <a:ext cx="0"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2" charset="0"/>
              </a:endParaRPr>
            </a:p>
          </p:txBody>
        </p:sp>
      </p:grpSp>
      <p:grpSp>
        <p:nvGrpSpPr>
          <p:cNvPr id="26" name="Group 22"/>
          <p:cNvGrpSpPr/>
          <p:nvPr/>
        </p:nvGrpSpPr>
        <p:grpSpPr bwMode="auto">
          <a:xfrm>
            <a:off x="1403648" y="2769489"/>
            <a:ext cx="2286000" cy="336550"/>
            <a:chOff x="1344" y="2208"/>
            <a:chExt cx="1440" cy="257"/>
          </a:xfrm>
        </p:grpSpPr>
        <p:sp>
          <p:nvSpPr>
            <p:cNvPr id="27" name="Text Box 23"/>
            <p:cNvSpPr txBox="1">
              <a:spLocks noChangeArrowheads="1"/>
            </p:cNvSpPr>
            <p:nvPr/>
          </p:nvSpPr>
          <p:spPr bwMode="auto">
            <a:xfrm>
              <a:off x="2064" y="2208"/>
              <a:ext cx="384"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1600" b="0">
                  <a:solidFill>
                    <a:schemeClr val="tx1"/>
                  </a:solidFill>
                  <a:latin typeface="Comic Sans MS" panose="030F0702030302020204" pitchFamily="2" charset="0"/>
                </a:rPr>
                <a:t>A1</a:t>
              </a:r>
              <a:endParaRPr kumimoji="1" lang="en-US" altLang="zh-CN" sz="1600" b="0">
                <a:solidFill>
                  <a:schemeClr val="tx1"/>
                </a:solidFill>
                <a:latin typeface="Comic Sans MS" panose="030F0702030302020204" pitchFamily="2" charset="0"/>
              </a:endParaRPr>
            </a:p>
          </p:txBody>
        </p:sp>
        <p:sp>
          <p:nvSpPr>
            <p:cNvPr id="28" name="Rectangle 24"/>
            <p:cNvSpPr>
              <a:spLocks noChangeArrowheads="1"/>
            </p:cNvSpPr>
            <p:nvPr/>
          </p:nvSpPr>
          <p:spPr bwMode="auto">
            <a:xfrm flipV="1">
              <a:off x="1344" y="2256"/>
              <a:ext cx="1392" cy="19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2" charset="0"/>
              </a:endParaRPr>
            </a:p>
          </p:txBody>
        </p:sp>
        <p:sp>
          <p:nvSpPr>
            <p:cNvPr id="29" name="Text Box 25"/>
            <p:cNvSpPr txBox="1">
              <a:spLocks noChangeArrowheads="1"/>
            </p:cNvSpPr>
            <p:nvPr/>
          </p:nvSpPr>
          <p:spPr bwMode="auto">
            <a:xfrm>
              <a:off x="1488" y="2208"/>
              <a:ext cx="432"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1600" b="0">
                  <a:solidFill>
                    <a:schemeClr val="tx1"/>
                  </a:solidFill>
                  <a:latin typeface="Comic Sans MS" panose="030F0702030302020204" pitchFamily="2" charset="0"/>
                </a:rPr>
                <a:t>OP</a:t>
              </a:r>
              <a:endParaRPr kumimoji="1" lang="en-US" altLang="zh-CN" sz="1600" b="0">
                <a:solidFill>
                  <a:schemeClr val="tx1"/>
                </a:solidFill>
                <a:latin typeface="Comic Sans MS" panose="030F0702030302020204" pitchFamily="2" charset="0"/>
              </a:endParaRPr>
            </a:p>
          </p:txBody>
        </p:sp>
        <p:sp>
          <p:nvSpPr>
            <p:cNvPr id="30" name="Line 26"/>
            <p:cNvSpPr>
              <a:spLocks noChangeShapeType="1"/>
            </p:cNvSpPr>
            <p:nvPr/>
          </p:nvSpPr>
          <p:spPr bwMode="auto">
            <a:xfrm>
              <a:off x="2016" y="2256"/>
              <a:ext cx="0"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2" charset="0"/>
              </a:endParaRPr>
            </a:p>
          </p:txBody>
        </p:sp>
        <p:sp>
          <p:nvSpPr>
            <p:cNvPr id="31" name="Line 27"/>
            <p:cNvSpPr>
              <a:spLocks noChangeShapeType="1"/>
            </p:cNvSpPr>
            <p:nvPr/>
          </p:nvSpPr>
          <p:spPr bwMode="auto">
            <a:xfrm>
              <a:off x="2400" y="2256"/>
              <a:ext cx="0"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2" charset="0"/>
              </a:endParaRPr>
            </a:p>
          </p:txBody>
        </p:sp>
        <p:sp>
          <p:nvSpPr>
            <p:cNvPr id="32" name="Text Box 28"/>
            <p:cNvSpPr txBox="1">
              <a:spLocks noChangeArrowheads="1"/>
            </p:cNvSpPr>
            <p:nvPr/>
          </p:nvSpPr>
          <p:spPr bwMode="auto">
            <a:xfrm>
              <a:off x="2400" y="2208"/>
              <a:ext cx="384"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1600" b="0">
                  <a:solidFill>
                    <a:schemeClr val="tx1"/>
                  </a:solidFill>
                  <a:latin typeface="Comic Sans MS" panose="030F0702030302020204" pitchFamily="2" charset="0"/>
                </a:rPr>
                <a:t>A2</a:t>
              </a:r>
              <a:endParaRPr kumimoji="1" lang="en-US" altLang="zh-CN" sz="1600" b="0">
                <a:solidFill>
                  <a:schemeClr val="tx1"/>
                </a:solidFill>
                <a:latin typeface="Comic Sans MS" panose="030F0702030302020204" pitchFamily="2"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randombar(horizontal)">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6">
                                            <p:txEl>
                                              <p:pRg st="8" end="8"/>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 </a:t>
            </a:r>
            <a:r>
              <a:rPr lang="zh-CN" altLang="en-US" dirty="0"/>
              <a:t>指令格式设计</a:t>
            </a:r>
            <a:endParaRPr lang="zh-CN" altLang="en-US" dirty="0"/>
          </a:p>
        </p:txBody>
      </p:sp>
      <p:sp>
        <p:nvSpPr>
          <p:cNvPr id="3" name="内容占位符 2"/>
          <p:cNvSpPr>
            <a:spLocks noGrp="1"/>
          </p:cNvSpPr>
          <p:nvPr>
            <p:ph idx="1"/>
          </p:nvPr>
        </p:nvSpPr>
        <p:spPr/>
        <p:txBody>
          <a:bodyPr/>
          <a:lstStyle/>
          <a:p>
            <a:pPr marL="0" indent="0">
              <a:buNone/>
            </a:pPr>
            <a:r>
              <a:rPr lang="en-US" altLang="zh-CN" dirty="0"/>
              <a:t>4.1.2 </a:t>
            </a:r>
            <a:r>
              <a:rPr lang="zh-CN" altLang="en-US" dirty="0"/>
              <a:t>指令格式设计原则</a:t>
            </a:r>
            <a:endParaRPr lang="en-US" altLang="zh-CN" dirty="0"/>
          </a:p>
          <a:p>
            <a:pPr lvl="1">
              <a:lnSpc>
                <a:spcPct val="120000"/>
              </a:lnSpc>
              <a:spcBef>
                <a:spcPct val="5000"/>
              </a:spcBef>
            </a:pPr>
            <a:r>
              <a:rPr lang="zh-CN" altLang="en-US" sz="2200" b="1" dirty="0">
                <a:solidFill>
                  <a:srgbClr val="FF0000"/>
                </a:solidFill>
              </a:rPr>
              <a:t>应尽量短：</a:t>
            </a:r>
            <a:r>
              <a:rPr lang="zh-CN" altLang="en-US" sz="2200" dirty="0"/>
              <a:t>程序占用存储空间小，降低空间开销</a:t>
            </a:r>
            <a:endParaRPr lang="zh-CN" altLang="en-US" sz="2200" dirty="0"/>
          </a:p>
          <a:p>
            <a:pPr lvl="1">
              <a:lnSpc>
                <a:spcPct val="120000"/>
              </a:lnSpc>
              <a:spcBef>
                <a:spcPct val="5000"/>
              </a:spcBef>
            </a:pPr>
            <a:r>
              <a:rPr lang="zh-CN" altLang="en-US" sz="2200" b="1" dirty="0">
                <a:solidFill>
                  <a:srgbClr val="FF0000"/>
                </a:solidFill>
              </a:rPr>
              <a:t>要有足够的操作码位数：</a:t>
            </a:r>
            <a:r>
              <a:rPr lang="zh-CN" altLang="en-US" sz="2200" dirty="0"/>
              <a:t>向后兼容使指令操作类型不断增加</a:t>
            </a:r>
            <a:endParaRPr lang="zh-CN" altLang="en-US" sz="2200" dirty="0"/>
          </a:p>
          <a:p>
            <a:pPr lvl="1">
              <a:lnSpc>
                <a:spcPct val="120000"/>
              </a:lnSpc>
              <a:spcBef>
                <a:spcPct val="5000"/>
              </a:spcBef>
            </a:pPr>
            <a:r>
              <a:rPr lang="zh-CN" altLang="en-US" sz="2200" b="1" dirty="0">
                <a:solidFill>
                  <a:srgbClr val="FF0000"/>
                </a:solidFill>
              </a:rPr>
              <a:t>操作码的编码必须有唯一的解释</a:t>
            </a:r>
            <a:endParaRPr lang="en-US" altLang="zh-CN" sz="2200" b="1" dirty="0">
              <a:solidFill>
                <a:srgbClr val="FF0000"/>
              </a:solidFill>
            </a:endParaRPr>
          </a:p>
          <a:p>
            <a:pPr lvl="2">
              <a:lnSpc>
                <a:spcPct val="120000"/>
              </a:lnSpc>
              <a:spcBef>
                <a:spcPct val="5000"/>
              </a:spcBef>
            </a:pPr>
            <a:r>
              <a:rPr lang="zh-CN" altLang="en-US" sz="2200" dirty="0"/>
              <a:t>若出现不合法的指令，则报告“非法指令” 异常</a:t>
            </a:r>
            <a:endParaRPr lang="zh-CN" altLang="en-US" sz="2200" dirty="0"/>
          </a:p>
          <a:p>
            <a:pPr lvl="1">
              <a:lnSpc>
                <a:spcPct val="120000"/>
              </a:lnSpc>
              <a:spcBef>
                <a:spcPct val="5000"/>
              </a:spcBef>
            </a:pPr>
            <a:r>
              <a:rPr lang="zh-CN" altLang="en-US" sz="2200" b="1" dirty="0">
                <a:solidFill>
                  <a:srgbClr val="FF0000"/>
                </a:solidFill>
              </a:rPr>
              <a:t>指令长度应是字节的整数倍</a:t>
            </a:r>
            <a:endParaRPr lang="zh-CN" altLang="en-US" sz="2200" b="1" dirty="0">
              <a:solidFill>
                <a:srgbClr val="FF0000"/>
              </a:solidFill>
            </a:endParaRPr>
          </a:p>
          <a:p>
            <a:pPr lvl="1">
              <a:lnSpc>
                <a:spcPct val="120000"/>
              </a:lnSpc>
              <a:spcBef>
                <a:spcPct val="5000"/>
              </a:spcBef>
            </a:pPr>
            <a:r>
              <a:rPr lang="zh-CN" altLang="en-US" sz="2200" b="1" dirty="0">
                <a:solidFill>
                  <a:srgbClr val="FF0000"/>
                </a:solidFill>
              </a:rPr>
              <a:t>合理选择地址字段的个数：</a:t>
            </a:r>
            <a:r>
              <a:rPr lang="zh-CN" altLang="en-US" sz="2200" dirty="0"/>
              <a:t>空间开销和时间开销之间的权衡</a:t>
            </a:r>
            <a:endParaRPr lang="zh-CN" altLang="en-US" sz="2200" dirty="0"/>
          </a:p>
          <a:p>
            <a:pPr lvl="1">
              <a:lnSpc>
                <a:spcPct val="120000"/>
              </a:lnSpc>
              <a:spcBef>
                <a:spcPct val="5000"/>
              </a:spcBef>
            </a:pPr>
            <a:r>
              <a:rPr lang="zh-CN" altLang="en-US" sz="2200" b="1" dirty="0">
                <a:solidFill>
                  <a:srgbClr val="FF0000"/>
                </a:solidFill>
              </a:rPr>
              <a:t>指令尽量规整：</a:t>
            </a:r>
            <a:r>
              <a:rPr lang="zh-CN" altLang="en-US" sz="2200" dirty="0"/>
              <a:t>大大简化硬件的实现</a:t>
            </a:r>
            <a:endParaRPr lang="en-US" altLang="zh-CN" sz="2200" dirty="0"/>
          </a:p>
          <a:p>
            <a:pPr lvl="2">
              <a:lnSpc>
                <a:spcPct val="120000"/>
              </a:lnSpc>
              <a:spcBef>
                <a:spcPct val="5000"/>
              </a:spcBef>
            </a:pPr>
            <a:r>
              <a:rPr lang="zh-CN" altLang="en-US" sz="2200" dirty="0"/>
              <a:t>指令长度是否固定</a:t>
            </a:r>
            <a:endParaRPr lang="en-US" altLang="zh-CN" sz="2200" dirty="0"/>
          </a:p>
          <a:p>
            <a:pPr lvl="2">
              <a:lnSpc>
                <a:spcPct val="120000"/>
              </a:lnSpc>
              <a:spcBef>
                <a:spcPct val="5000"/>
              </a:spcBef>
            </a:pPr>
            <a:r>
              <a:rPr lang="zh-CN" altLang="en-US" sz="2200" dirty="0"/>
              <a:t>操作码位数是否固定</a:t>
            </a:r>
            <a:endParaRPr lang="en-US" altLang="zh-CN" sz="2200" dirty="0"/>
          </a:p>
          <a:p>
            <a:pPr lvl="2">
              <a:lnSpc>
                <a:spcPct val="120000"/>
              </a:lnSpc>
              <a:spcBef>
                <a:spcPct val="5000"/>
              </a:spcBef>
            </a:pPr>
            <a:r>
              <a:rPr lang="zh-CN" altLang="en-US" sz="2200" dirty="0"/>
              <a:t>地址码格式是否一致</a:t>
            </a:r>
            <a:endParaRPr lang="en-US" altLang="zh-CN" sz="2200" dirty="0"/>
          </a:p>
          <a:p>
            <a:pPr lvl="2">
              <a:lnSpc>
                <a:spcPct val="120000"/>
              </a:lnSpc>
              <a:spcBef>
                <a:spcPct val="5000"/>
              </a:spcBef>
            </a:pPr>
            <a:r>
              <a:rPr lang="zh-CN" altLang="en-US" sz="2200" dirty="0"/>
              <a:t>指令中各字段的划分位置是否一致</a:t>
            </a:r>
            <a:endParaRPr lang="zh-CN" altLang="en-US" sz="2200" dirty="0"/>
          </a:p>
          <a:p>
            <a:pPr marL="0" indent="0">
              <a:buNone/>
            </a:pPr>
            <a:endParaRPr lang="en-US" altLang="zh-CN" dirty="0"/>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 </a:t>
            </a:r>
            <a:r>
              <a:rPr lang="zh-CN" altLang="en-US" dirty="0"/>
              <a:t>指令系统设计</a:t>
            </a:r>
            <a:endParaRPr lang="zh-CN" altLang="en-US" dirty="0"/>
          </a:p>
        </p:txBody>
      </p:sp>
      <p:sp>
        <p:nvSpPr>
          <p:cNvPr id="3" name="内容占位符 2"/>
          <p:cNvSpPr>
            <a:spLocks noGrp="1"/>
          </p:cNvSpPr>
          <p:nvPr>
            <p:ph idx="1"/>
          </p:nvPr>
        </p:nvSpPr>
        <p:spPr/>
        <p:txBody>
          <a:bodyPr/>
          <a:lstStyle/>
          <a:p>
            <a:pPr marL="0" indent="0">
              <a:buNone/>
            </a:pPr>
            <a:r>
              <a:rPr lang="en-US" altLang="zh-CN" dirty="0"/>
              <a:t>4.2.1 </a:t>
            </a:r>
            <a:r>
              <a:rPr lang="zh-CN" altLang="en-US" dirty="0"/>
              <a:t>基本设计问题</a:t>
            </a:r>
            <a:endParaRPr lang="en-US" altLang="zh-CN" dirty="0"/>
          </a:p>
          <a:p>
            <a:pPr marL="0" indent="0">
              <a:buNone/>
            </a:pPr>
            <a:r>
              <a:rPr lang="en-US" altLang="zh-CN" dirty="0">
                <a:solidFill>
                  <a:srgbClr val="063DE8"/>
                </a:solidFill>
                <a:latin typeface="微软雅黑" pitchFamily="34" charset="-122"/>
              </a:rPr>
              <a:t>1.</a:t>
            </a:r>
            <a:r>
              <a:rPr lang="zh-CN" altLang="en-US" dirty="0">
                <a:solidFill>
                  <a:srgbClr val="063DE8"/>
                </a:solidFill>
                <a:latin typeface="微软雅黑" pitchFamily="34" charset="-122"/>
              </a:rPr>
              <a:t> 指令系统设计必须遵循的基本原则</a:t>
            </a:r>
            <a:endParaRPr lang="en-US" altLang="zh-CN" dirty="0">
              <a:solidFill>
                <a:srgbClr val="063DE8"/>
              </a:solidFill>
              <a:latin typeface="微软雅黑" pitchFamily="34" charset="-122"/>
            </a:endParaRPr>
          </a:p>
          <a:p>
            <a:pPr lvl="1">
              <a:buFont typeface="Wingdings" panose="05000000000000000000" pitchFamily="2" charset="2"/>
              <a:buChar char="Ø"/>
            </a:pPr>
            <a:r>
              <a:rPr lang="zh-CN" altLang="en-US" dirty="0">
                <a:latin typeface="微软雅黑" pitchFamily="34" charset="-122"/>
              </a:rPr>
              <a:t>完备性或完整性</a:t>
            </a:r>
            <a:endParaRPr lang="en-US" altLang="zh-CN" dirty="0">
              <a:latin typeface="微软雅黑" pitchFamily="34" charset="-122"/>
            </a:endParaRPr>
          </a:p>
          <a:p>
            <a:pPr lvl="1">
              <a:buFont typeface="Wingdings" panose="05000000000000000000" pitchFamily="2" charset="2"/>
              <a:buChar char="Ø"/>
            </a:pPr>
            <a:r>
              <a:rPr lang="zh-CN" altLang="en-US" dirty="0"/>
              <a:t>兼容性</a:t>
            </a:r>
            <a:endParaRPr lang="en-US" altLang="zh-CN" dirty="0"/>
          </a:p>
          <a:p>
            <a:pPr lvl="1">
              <a:buFont typeface="Wingdings" panose="05000000000000000000" pitchFamily="2" charset="2"/>
              <a:buChar char="Ø"/>
            </a:pPr>
            <a:r>
              <a:rPr lang="zh-CN" altLang="en-US" dirty="0">
                <a:latin typeface="微软雅黑" pitchFamily="34" charset="-122"/>
              </a:rPr>
              <a:t>均匀性</a:t>
            </a:r>
            <a:endParaRPr lang="en-US" altLang="zh-CN" dirty="0">
              <a:latin typeface="微软雅黑" pitchFamily="34" charset="-122"/>
            </a:endParaRPr>
          </a:p>
          <a:p>
            <a:pPr lvl="1">
              <a:buFont typeface="Wingdings" panose="05000000000000000000" pitchFamily="2" charset="2"/>
              <a:buChar char="Ø"/>
            </a:pPr>
            <a:r>
              <a:rPr lang="zh-CN" altLang="en-US" dirty="0"/>
              <a:t>可扩充性</a:t>
            </a:r>
            <a:endParaRPr lang="en-US" altLang="zh-CN" dirty="0">
              <a:latin typeface="微软雅黑" pitchFamily="34" charset="-122"/>
            </a:endParaRPr>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 </a:t>
            </a:r>
            <a:r>
              <a:rPr lang="zh-CN" altLang="en-US" dirty="0"/>
              <a:t>指令系统设计</a:t>
            </a:r>
            <a:endParaRPr lang="zh-CN" altLang="en-US" dirty="0"/>
          </a:p>
        </p:txBody>
      </p:sp>
      <p:sp>
        <p:nvSpPr>
          <p:cNvPr id="3" name="内容占位符 2"/>
          <p:cNvSpPr>
            <a:spLocks noGrp="1"/>
          </p:cNvSpPr>
          <p:nvPr>
            <p:ph idx="1"/>
          </p:nvPr>
        </p:nvSpPr>
        <p:spPr>
          <a:xfrm>
            <a:off x="107504" y="743531"/>
            <a:ext cx="8856984" cy="1749365"/>
          </a:xfrm>
        </p:spPr>
        <p:txBody>
          <a:bodyPr/>
          <a:lstStyle/>
          <a:p>
            <a:pPr marL="0" indent="0">
              <a:buNone/>
            </a:pPr>
            <a:r>
              <a:rPr lang="en-US" altLang="zh-CN" dirty="0"/>
              <a:t>4.2.1 </a:t>
            </a:r>
            <a:r>
              <a:rPr lang="zh-CN" altLang="en-US" dirty="0"/>
              <a:t>基本设计问题</a:t>
            </a:r>
            <a:endParaRPr lang="en-US" altLang="zh-CN" dirty="0"/>
          </a:p>
          <a:p>
            <a:pPr marL="0" indent="0">
              <a:buNone/>
            </a:pPr>
            <a:r>
              <a:rPr lang="en-US" altLang="zh-CN" dirty="0">
                <a:solidFill>
                  <a:srgbClr val="063DE8"/>
                </a:solidFill>
              </a:rPr>
              <a:t>2.</a:t>
            </a:r>
            <a:r>
              <a:rPr lang="zh-CN" altLang="en-US" dirty="0">
                <a:solidFill>
                  <a:srgbClr val="063DE8"/>
                </a:solidFill>
              </a:rPr>
              <a:t> 指令系统设计需要考虑的基本问题</a:t>
            </a:r>
            <a:endParaRPr lang="en-US" altLang="zh-CN" dirty="0">
              <a:solidFill>
                <a:srgbClr val="063DE8"/>
              </a:solidFill>
            </a:endParaRPr>
          </a:p>
          <a:p>
            <a:pPr marL="0" indent="0">
              <a:buNone/>
            </a:pPr>
            <a:r>
              <a:rPr lang="en-US" altLang="zh-CN" dirty="0"/>
              <a:t>(1) </a:t>
            </a:r>
            <a:r>
              <a:rPr lang="zh-CN" altLang="en-US" dirty="0"/>
              <a:t>操作码的个数、种类、复杂度如何选择</a:t>
            </a:r>
            <a:r>
              <a:rPr lang="en-US" altLang="zh-CN" dirty="0"/>
              <a:t>?</a:t>
            </a:r>
            <a:endParaRPr lang="en-US" altLang="zh-CN" dirty="0"/>
          </a:p>
          <a:p>
            <a:pPr marL="400050" lvl="1" indent="0">
              <a:buNone/>
            </a:pPr>
            <a:r>
              <a:rPr lang="en-US" altLang="zh-CN" dirty="0">
                <a:latin typeface="Comic Sans MS" panose="030F0702030302020204" pitchFamily="2" charset="0"/>
              </a:rPr>
              <a:t>LD/ST/INC/BRN </a:t>
            </a:r>
            <a:r>
              <a:rPr lang="zh-CN" altLang="en-US" dirty="0">
                <a:latin typeface="Comic Sans MS" panose="030F0702030302020204" pitchFamily="2" charset="0"/>
              </a:rPr>
              <a:t>四种指令已足够编制任何可计算程序，但程序会很长</a:t>
            </a:r>
            <a:endParaRPr lang="zh-CN" altLang="en-US" dirty="0">
              <a:latin typeface="Comic Sans MS" panose="030F0702030302020204" pitchFamily="2" charset="0"/>
            </a:endParaRPr>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7" name="矩形 6"/>
          <p:cNvSpPr/>
          <p:nvPr/>
        </p:nvSpPr>
        <p:spPr>
          <a:xfrm>
            <a:off x="107504" y="2436421"/>
            <a:ext cx="8712968" cy="800219"/>
          </a:xfrm>
          <a:prstGeom prst="rect">
            <a:avLst/>
          </a:prstGeom>
        </p:spPr>
        <p:txBody>
          <a:bodyPr wrap="square">
            <a:spAutoFit/>
          </a:bodyPr>
          <a:lstStyle/>
          <a:p>
            <a:pPr lvl="0" eaLnBrk="0" hangingPunct="0">
              <a:spcBef>
                <a:spcPct val="20000"/>
              </a:spcBef>
              <a:buClr>
                <a:srgbClr val="FF0000"/>
              </a:buClr>
            </a:pPr>
            <a:r>
              <a:rPr lang="en-US" altLang="zh-CN" sz="2200" b="1" dirty="0">
                <a:solidFill>
                  <a:prstClr val="black"/>
                </a:solidFill>
                <a:latin typeface="Comic Sans MS" panose="030F0702030302020204" pitchFamily="2" charset="0"/>
                <a:ea typeface="微软雅黑" pitchFamily="34" charset="-122"/>
              </a:rPr>
              <a:t>(2) </a:t>
            </a:r>
            <a:r>
              <a:rPr lang="zh-CN" altLang="en-US" sz="2200" b="1" dirty="0">
                <a:solidFill>
                  <a:prstClr val="black"/>
                </a:solidFill>
                <a:latin typeface="Comic Sans MS" panose="030F0702030302020204" pitchFamily="2" charset="0"/>
                <a:ea typeface="微软雅黑" pitchFamily="34" charset="-122"/>
              </a:rPr>
              <a:t>运算指令能对哪几种数据类型进行操作</a:t>
            </a:r>
            <a:endParaRPr lang="en-US" altLang="zh-CN" sz="2200" b="1" dirty="0">
              <a:solidFill>
                <a:prstClr val="black"/>
              </a:solidFill>
              <a:latin typeface="Comic Sans MS" panose="030F0702030302020204" pitchFamily="2" charset="0"/>
              <a:ea typeface="微软雅黑" pitchFamily="34" charset="-122"/>
            </a:endParaRPr>
          </a:p>
          <a:p>
            <a:pPr lvl="1" eaLnBrk="0" hangingPunct="0">
              <a:spcBef>
                <a:spcPct val="20000"/>
              </a:spcBef>
              <a:buClr>
                <a:srgbClr val="FF0000"/>
              </a:buClr>
            </a:pPr>
            <a:r>
              <a:rPr lang="zh-CN" altLang="en-US" sz="2000" dirty="0">
                <a:solidFill>
                  <a:prstClr val="black"/>
                </a:solidFill>
                <a:latin typeface="Comic Sans MS" panose="030F0702030302020204" pitchFamily="2" charset="0"/>
                <a:ea typeface="微软雅黑" pitchFamily="34" charset="-122"/>
              </a:rPr>
              <a:t>能对高级语言程序中各数据类型进行相应的操作</a:t>
            </a:r>
            <a:endParaRPr lang="zh-CN" altLang="en-US" sz="2000" dirty="0">
              <a:solidFill>
                <a:prstClr val="black"/>
              </a:solidFill>
              <a:latin typeface="Comic Sans MS" panose="030F0702030302020204" pitchFamily="2" charset="0"/>
              <a:ea typeface="微软雅黑" pitchFamily="34" charset="-122"/>
            </a:endParaRPr>
          </a:p>
        </p:txBody>
      </p:sp>
      <p:sp>
        <p:nvSpPr>
          <p:cNvPr id="8" name="矩形 7"/>
          <p:cNvSpPr/>
          <p:nvPr/>
        </p:nvSpPr>
        <p:spPr>
          <a:xfrm>
            <a:off x="107504" y="3212976"/>
            <a:ext cx="8352928" cy="1169551"/>
          </a:xfrm>
          <a:prstGeom prst="rect">
            <a:avLst/>
          </a:prstGeom>
        </p:spPr>
        <p:txBody>
          <a:bodyPr wrap="square">
            <a:spAutoFit/>
          </a:bodyPr>
          <a:lstStyle/>
          <a:p>
            <a:pPr lvl="0" eaLnBrk="0" hangingPunct="0">
              <a:spcBef>
                <a:spcPct val="20000"/>
              </a:spcBef>
              <a:buClr>
                <a:srgbClr val="FF0000"/>
              </a:buClr>
            </a:pPr>
            <a:r>
              <a:rPr lang="en-US" altLang="zh-CN" sz="2200" b="1" dirty="0">
                <a:solidFill>
                  <a:prstClr val="black"/>
                </a:solidFill>
                <a:latin typeface="Comic Sans MS" panose="030F0702030302020204" pitchFamily="2" charset="0"/>
                <a:ea typeface="微软雅黑" pitchFamily="34" charset="-122"/>
              </a:rPr>
              <a:t>(3) </a:t>
            </a:r>
            <a:r>
              <a:rPr lang="zh-CN" altLang="en-US" sz="2200" b="1" dirty="0">
                <a:solidFill>
                  <a:prstClr val="black"/>
                </a:solidFill>
                <a:latin typeface="Comic Sans MS" panose="030F0702030302020204" pitchFamily="2" charset="0"/>
                <a:ea typeface="微软雅黑" pitchFamily="34" charset="-122"/>
              </a:rPr>
              <a:t>采用什么样的指令格式</a:t>
            </a:r>
            <a:endParaRPr lang="en-US" altLang="zh-CN" sz="2200" b="1" dirty="0">
              <a:solidFill>
                <a:prstClr val="black"/>
              </a:solidFill>
              <a:latin typeface="Comic Sans MS" panose="030F0702030302020204" pitchFamily="2" charset="0"/>
              <a:ea typeface="微软雅黑" pitchFamily="34" charset="-122"/>
            </a:endParaRPr>
          </a:p>
          <a:p>
            <a:pPr lvl="1" eaLnBrk="0" hangingPunct="0">
              <a:spcBef>
                <a:spcPct val="20000"/>
              </a:spcBef>
              <a:buClr>
                <a:srgbClr val="FF0000"/>
              </a:buClr>
            </a:pPr>
            <a:r>
              <a:rPr lang="zh-CN" altLang="en-US" sz="2000" dirty="0">
                <a:solidFill>
                  <a:prstClr val="black"/>
                </a:solidFill>
                <a:latin typeface="Comic Sans MS" panose="030F0702030302020204" pitchFamily="2" charset="0"/>
                <a:ea typeface="微软雅黑" pitchFamily="34" charset="-122"/>
              </a:rPr>
              <a:t>规整型和紧凑型指令格式</a:t>
            </a:r>
            <a:endParaRPr lang="en-US" altLang="zh-CN" sz="2000" dirty="0">
              <a:solidFill>
                <a:prstClr val="black"/>
              </a:solidFill>
              <a:latin typeface="Comic Sans MS" panose="030F0702030302020204" pitchFamily="2" charset="0"/>
              <a:ea typeface="微软雅黑" pitchFamily="34" charset="-122"/>
            </a:endParaRPr>
          </a:p>
          <a:p>
            <a:pPr lvl="1" eaLnBrk="0" hangingPunct="0">
              <a:spcBef>
                <a:spcPct val="20000"/>
              </a:spcBef>
              <a:buClr>
                <a:srgbClr val="FF0000"/>
              </a:buClr>
            </a:pPr>
            <a:r>
              <a:rPr lang="zh-CN" altLang="en-US" sz="2000" dirty="0">
                <a:solidFill>
                  <a:prstClr val="black"/>
                </a:solidFill>
                <a:latin typeface="Comic Sans MS" panose="030F0702030302020204" pitchFamily="2" charset="0"/>
                <a:ea typeface="微软雅黑" pitchFamily="34" charset="-122"/>
              </a:rPr>
              <a:t>指令长度</a:t>
            </a:r>
            <a:r>
              <a:rPr lang="en-US" altLang="zh-CN" sz="2000" dirty="0">
                <a:solidFill>
                  <a:prstClr val="black"/>
                </a:solidFill>
                <a:latin typeface="Comic Sans MS" panose="030F0702030302020204" pitchFamily="2" charset="0"/>
                <a:ea typeface="微软雅黑" pitchFamily="34" charset="-122"/>
              </a:rPr>
              <a:t>/</a:t>
            </a:r>
            <a:r>
              <a:rPr lang="zh-CN" altLang="en-US" sz="2000" dirty="0">
                <a:solidFill>
                  <a:prstClr val="black"/>
                </a:solidFill>
                <a:latin typeface="Comic Sans MS" panose="030F0702030302020204" pitchFamily="2" charset="0"/>
                <a:ea typeface="微软雅黑" pitchFamily="34" charset="-122"/>
              </a:rPr>
              <a:t>地址码个数</a:t>
            </a:r>
            <a:r>
              <a:rPr lang="en-US" altLang="zh-CN" sz="2000" dirty="0">
                <a:solidFill>
                  <a:prstClr val="black"/>
                </a:solidFill>
                <a:latin typeface="Comic Sans MS" panose="030F0702030302020204" pitchFamily="2" charset="0"/>
                <a:ea typeface="微软雅黑" pitchFamily="34" charset="-122"/>
              </a:rPr>
              <a:t>/</a:t>
            </a:r>
            <a:r>
              <a:rPr lang="zh-CN" altLang="en-US" sz="2000" dirty="0">
                <a:solidFill>
                  <a:prstClr val="black"/>
                </a:solidFill>
                <a:latin typeface="Comic Sans MS" panose="030F0702030302020204" pitchFamily="2" charset="0"/>
                <a:ea typeface="微软雅黑" pitchFamily="34" charset="-122"/>
              </a:rPr>
              <a:t>各字段长度</a:t>
            </a:r>
            <a:endParaRPr lang="zh-CN" altLang="en-US" sz="2000" dirty="0">
              <a:solidFill>
                <a:prstClr val="black"/>
              </a:solidFill>
              <a:latin typeface="Comic Sans MS" panose="030F0702030302020204" pitchFamily="2" charset="0"/>
              <a:ea typeface="微软雅黑" pitchFamily="34" charset="-122"/>
            </a:endParaRPr>
          </a:p>
        </p:txBody>
      </p:sp>
      <p:sp>
        <p:nvSpPr>
          <p:cNvPr id="9" name="矩形 8"/>
          <p:cNvSpPr/>
          <p:nvPr/>
        </p:nvSpPr>
        <p:spPr>
          <a:xfrm>
            <a:off x="107504" y="4365104"/>
            <a:ext cx="8352928" cy="837152"/>
          </a:xfrm>
          <a:prstGeom prst="rect">
            <a:avLst/>
          </a:prstGeom>
        </p:spPr>
        <p:txBody>
          <a:bodyPr wrap="square">
            <a:spAutoFit/>
          </a:bodyPr>
          <a:lstStyle/>
          <a:p>
            <a:pPr lvl="0" eaLnBrk="0" hangingPunct="0">
              <a:spcBef>
                <a:spcPct val="20000"/>
              </a:spcBef>
              <a:buClr>
                <a:srgbClr val="FF0000"/>
              </a:buClr>
            </a:pPr>
            <a:r>
              <a:rPr lang="en-US" altLang="zh-CN" sz="2200" b="1" dirty="0">
                <a:solidFill>
                  <a:prstClr val="black"/>
                </a:solidFill>
                <a:latin typeface="Comic Sans MS" panose="030F0702030302020204" pitchFamily="2" charset="0"/>
                <a:ea typeface="微软雅黑" pitchFamily="34" charset="-122"/>
              </a:rPr>
              <a:t>(4) </a:t>
            </a:r>
            <a:r>
              <a:rPr lang="zh-CN" altLang="en-US" sz="2200" b="1" dirty="0">
                <a:solidFill>
                  <a:prstClr val="black"/>
                </a:solidFill>
                <a:latin typeface="Comic Sans MS" panose="030F0702030302020204" pitchFamily="2" charset="0"/>
                <a:ea typeface="微软雅黑" pitchFamily="34" charset="-122"/>
              </a:rPr>
              <a:t>通用寄存器的个数、功能和长度等如何规定？</a:t>
            </a:r>
            <a:endParaRPr lang="en-US" altLang="zh-CN" sz="2200" b="1" dirty="0">
              <a:solidFill>
                <a:prstClr val="black"/>
              </a:solidFill>
              <a:latin typeface="Comic Sans MS" panose="030F0702030302020204" pitchFamily="2" charset="0"/>
              <a:ea typeface="微软雅黑" pitchFamily="34" charset="-122"/>
            </a:endParaRPr>
          </a:p>
          <a:p>
            <a:pPr lvl="0" eaLnBrk="0" hangingPunct="0">
              <a:spcBef>
                <a:spcPct val="20000"/>
              </a:spcBef>
              <a:buClr>
                <a:srgbClr val="FF0000"/>
              </a:buClr>
            </a:pPr>
            <a:r>
              <a:rPr lang="zh-CN" altLang="en-US" sz="2200" b="1" dirty="0">
                <a:solidFill>
                  <a:prstClr val="black"/>
                </a:solidFill>
                <a:latin typeface="Comic Sans MS" panose="030F0702030302020204" pitchFamily="2" charset="0"/>
                <a:ea typeface="微软雅黑" pitchFamily="34" charset="-122"/>
              </a:rPr>
              <a:t>    </a:t>
            </a:r>
            <a:r>
              <a:rPr lang="zh-CN" altLang="en-US" sz="2200" dirty="0">
                <a:solidFill>
                  <a:prstClr val="black"/>
                </a:solidFill>
                <a:latin typeface="Comic Sans MS" panose="030F0702030302020204" pitchFamily="2" charset="0"/>
                <a:ea typeface="微软雅黑" pitchFamily="34" charset="-122"/>
              </a:rPr>
              <a:t>通用寄存器、专用寄存器</a:t>
            </a:r>
            <a:endParaRPr lang="zh-CN" altLang="en-US" sz="2200" dirty="0">
              <a:solidFill>
                <a:prstClr val="black"/>
              </a:solidFill>
              <a:latin typeface="Comic Sans MS" panose="030F0702030302020204" pitchFamily="2" charset="0"/>
              <a:ea typeface="微软雅黑" pitchFamily="34" charset="-122"/>
            </a:endParaRPr>
          </a:p>
        </p:txBody>
      </p:sp>
      <p:sp>
        <p:nvSpPr>
          <p:cNvPr id="10" name="矩形 9"/>
          <p:cNvSpPr/>
          <p:nvPr/>
        </p:nvSpPr>
        <p:spPr>
          <a:xfrm>
            <a:off x="107504" y="5229200"/>
            <a:ext cx="8830344" cy="769441"/>
          </a:xfrm>
          <a:prstGeom prst="rect">
            <a:avLst/>
          </a:prstGeom>
        </p:spPr>
        <p:txBody>
          <a:bodyPr wrap="square">
            <a:spAutoFit/>
          </a:bodyPr>
          <a:lstStyle/>
          <a:p>
            <a:pPr lvl="0" eaLnBrk="0" hangingPunct="0">
              <a:spcBef>
                <a:spcPct val="20000"/>
              </a:spcBef>
              <a:buClr>
                <a:srgbClr val="FF0000"/>
              </a:buClr>
            </a:pPr>
            <a:r>
              <a:rPr lang="en-US" altLang="zh-CN" sz="2200" b="1" dirty="0">
                <a:solidFill>
                  <a:prstClr val="black"/>
                </a:solidFill>
                <a:latin typeface="Comic Sans MS" panose="030F0702030302020204" pitchFamily="2" charset="0"/>
                <a:ea typeface="微软雅黑" pitchFamily="34" charset="-122"/>
              </a:rPr>
              <a:t>(5) </a:t>
            </a:r>
            <a:r>
              <a:rPr lang="zh-CN" altLang="en-US" sz="2200" b="1" dirty="0">
                <a:solidFill>
                  <a:prstClr val="black"/>
                </a:solidFill>
                <a:latin typeface="Comic Sans MS" panose="030F0702030302020204" pitchFamily="2" charset="0"/>
                <a:ea typeface="微软雅黑" pitchFamily="34" charset="-122"/>
              </a:rPr>
              <a:t>如何设计寻址方式的种类和编码以及各种寻址方式下有效地址如何计算？</a:t>
            </a:r>
            <a:endParaRPr lang="zh-CN" altLang="en-US" sz="2200" b="1" dirty="0">
              <a:solidFill>
                <a:prstClr val="black"/>
              </a:solidFill>
              <a:latin typeface="Comic Sans MS" panose="030F0702030302020204" pitchFamily="2" charset="0"/>
              <a:ea typeface="微软雅黑" pitchFamily="34" charset="-122"/>
            </a:endParaRPr>
          </a:p>
        </p:txBody>
      </p:sp>
      <p:sp>
        <p:nvSpPr>
          <p:cNvPr id="11" name="矩形 10"/>
          <p:cNvSpPr/>
          <p:nvPr/>
        </p:nvSpPr>
        <p:spPr>
          <a:xfrm>
            <a:off x="107504" y="6094457"/>
            <a:ext cx="8352928" cy="430887"/>
          </a:xfrm>
          <a:prstGeom prst="rect">
            <a:avLst/>
          </a:prstGeom>
        </p:spPr>
        <p:txBody>
          <a:bodyPr wrap="square">
            <a:spAutoFit/>
          </a:bodyPr>
          <a:lstStyle/>
          <a:p>
            <a:pPr lvl="0" eaLnBrk="0" hangingPunct="0">
              <a:spcBef>
                <a:spcPct val="20000"/>
              </a:spcBef>
              <a:buClr>
                <a:srgbClr val="FF0000"/>
              </a:buClr>
            </a:pPr>
            <a:r>
              <a:rPr lang="en-US" altLang="zh-CN" sz="2200" b="1" dirty="0">
                <a:solidFill>
                  <a:prstClr val="black"/>
                </a:solidFill>
                <a:latin typeface="Comic Sans MS" panose="030F0702030302020204" pitchFamily="2" charset="0"/>
                <a:ea typeface="微软雅黑" pitchFamily="34" charset="-122"/>
              </a:rPr>
              <a:t>(6) </a:t>
            </a:r>
            <a:r>
              <a:rPr lang="zh-CN" altLang="en-US" sz="2200" b="1" dirty="0">
                <a:solidFill>
                  <a:prstClr val="black"/>
                </a:solidFill>
                <a:latin typeface="Comic Sans MS" panose="030F0702030302020204" pitchFamily="2" charset="0"/>
                <a:ea typeface="微软雅黑" pitchFamily="34" charset="-122"/>
              </a:rPr>
              <a:t>下一条指令的地址如何确定？</a:t>
            </a:r>
            <a:endParaRPr lang="zh-CN" altLang="en-US" sz="2200" b="1" dirty="0">
              <a:solidFill>
                <a:prstClr val="black"/>
              </a:solidFill>
              <a:latin typeface="Comic Sans MS" panose="030F0702030302020204" pitchFamily="2" charset="0"/>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ppt_w</p:attrName>
                                        </p:attrNameLst>
                                      </p:cBhvr>
                                      <p:tavLst>
                                        <p:tav tm="0">
                                          <p:val>
                                            <p:fltVal val="0"/>
                                          </p:val>
                                        </p:tav>
                                        <p:tav tm="100000">
                                          <p:val>
                                            <p:strVal val="#ppt_w"/>
                                          </p:val>
                                        </p:tav>
                                      </p:tavLst>
                                    </p:anim>
                                    <p:anim calcmode="lin" valueType="num">
                                      <p:cBhvr>
                                        <p:cTn id="12" dur="500" fill="hold"/>
                                        <p:tgtEl>
                                          <p:spTgt spid="8"/>
                                        </p:tgtEl>
                                        <p:attrNameLst>
                                          <p:attrName>ppt_h</p:attrName>
                                        </p:attrNameLst>
                                      </p:cBhvr>
                                      <p:tavLst>
                                        <p:tav tm="0">
                                          <p:val>
                                            <p:fltVal val="0"/>
                                          </p:val>
                                        </p:tav>
                                        <p:tav tm="100000">
                                          <p:val>
                                            <p:strVal val="#ppt_h"/>
                                          </p:val>
                                        </p:tav>
                                      </p:tavLst>
                                    </p:anim>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p:cTn id="18" dur="500" fill="hold"/>
                                        <p:tgtEl>
                                          <p:spTgt spid="9"/>
                                        </p:tgtEl>
                                        <p:attrNameLst>
                                          <p:attrName>ppt_w</p:attrName>
                                        </p:attrNameLst>
                                      </p:cBhvr>
                                      <p:tavLst>
                                        <p:tav tm="0">
                                          <p:val>
                                            <p:fltVal val="0"/>
                                          </p:val>
                                        </p:tav>
                                        <p:tav tm="100000">
                                          <p:val>
                                            <p:strVal val="#ppt_w"/>
                                          </p:val>
                                        </p:tav>
                                      </p:tavLst>
                                    </p:anim>
                                    <p:anim calcmode="lin" valueType="num">
                                      <p:cBhvr>
                                        <p:cTn id="19" dur="500" fill="hold"/>
                                        <p:tgtEl>
                                          <p:spTgt spid="9"/>
                                        </p:tgtEl>
                                        <p:attrNameLst>
                                          <p:attrName>ppt_h</p:attrName>
                                        </p:attrNameLst>
                                      </p:cBhvr>
                                      <p:tavLst>
                                        <p:tav tm="0">
                                          <p:val>
                                            <p:fltVal val="0"/>
                                          </p:val>
                                        </p:tav>
                                        <p:tav tm="100000">
                                          <p:val>
                                            <p:strVal val="#ppt_h"/>
                                          </p:val>
                                        </p:tav>
                                      </p:tavLst>
                                    </p:anim>
                                    <p:animEffect transition="in" filter="fade">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randombar(horizontal)">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 </a:t>
            </a:r>
            <a:r>
              <a:rPr lang="zh-CN" altLang="en-US" dirty="0"/>
              <a:t>指令系统设计</a:t>
            </a:r>
            <a:endParaRPr lang="zh-CN" altLang="en-US" dirty="0"/>
          </a:p>
        </p:txBody>
      </p:sp>
      <p:sp>
        <p:nvSpPr>
          <p:cNvPr id="3" name="内容占位符 2"/>
          <p:cNvSpPr>
            <a:spLocks noGrp="1"/>
          </p:cNvSpPr>
          <p:nvPr>
            <p:ph idx="1"/>
          </p:nvPr>
        </p:nvSpPr>
        <p:spPr>
          <a:xfrm>
            <a:off x="107504" y="743531"/>
            <a:ext cx="8856984" cy="1965389"/>
          </a:xfrm>
        </p:spPr>
        <p:txBody>
          <a:bodyPr/>
          <a:lstStyle/>
          <a:p>
            <a:pPr marL="0" indent="0">
              <a:buNone/>
            </a:pPr>
            <a:r>
              <a:rPr lang="en-US" altLang="zh-CN" dirty="0"/>
              <a:t>4.2.2 </a:t>
            </a:r>
            <a:r>
              <a:rPr lang="zh-CN" altLang="en-US" dirty="0"/>
              <a:t>操作数类型</a:t>
            </a:r>
            <a:endParaRPr lang="en-US" altLang="zh-CN" dirty="0"/>
          </a:p>
          <a:p>
            <a:pPr marL="0" indent="0">
              <a:buNone/>
            </a:pPr>
            <a:r>
              <a:rPr lang="en-US" altLang="zh-CN" dirty="0">
                <a:solidFill>
                  <a:srgbClr val="063DE8"/>
                </a:solidFill>
              </a:rPr>
              <a:t>1.</a:t>
            </a:r>
            <a:r>
              <a:rPr lang="zh-CN" altLang="en-US" dirty="0">
                <a:solidFill>
                  <a:srgbClr val="063DE8"/>
                </a:solidFill>
              </a:rPr>
              <a:t> 从高级语言程序所用数据类型来看，指令涉及的基本操作类型应该包括以下几类</a:t>
            </a:r>
            <a:endParaRPr lang="en-US" altLang="zh-CN" dirty="0">
              <a:solidFill>
                <a:srgbClr val="063DE8"/>
              </a:solidFill>
            </a:endParaRPr>
          </a:p>
          <a:p>
            <a:pPr marL="0" indent="0">
              <a:buNone/>
            </a:pPr>
            <a:r>
              <a:rPr lang="en-US" altLang="zh-CN" dirty="0"/>
              <a:t>(1) </a:t>
            </a:r>
            <a:r>
              <a:rPr lang="zh-CN" altLang="en-US" dirty="0"/>
              <a:t>指针或地址</a:t>
            </a:r>
            <a:endParaRPr lang="en-US" altLang="zh-CN" dirty="0"/>
          </a:p>
          <a:p>
            <a:pPr marL="400050" lvl="1" indent="0">
              <a:buNone/>
            </a:pPr>
            <a:r>
              <a:rPr lang="zh-CN" altLang="en-US" dirty="0">
                <a:latin typeface="Comic Sans MS" panose="030F0702030302020204" pitchFamily="2" charset="0"/>
              </a:rPr>
              <a:t>指针或主</a:t>
            </a:r>
            <a:r>
              <a:rPr lang="en-US" altLang="zh-CN" dirty="0">
                <a:latin typeface="Comic Sans MS" panose="030F0702030302020204" pitchFamily="2" charset="0"/>
              </a:rPr>
              <a:t>(</a:t>
            </a:r>
            <a:r>
              <a:rPr lang="zh-CN" altLang="en-US" dirty="0">
                <a:latin typeface="Comic Sans MS" panose="030F0702030302020204" pitchFamily="2" charset="0"/>
              </a:rPr>
              <a:t>虚</a:t>
            </a:r>
            <a:r>
              <a:rPr lang="en-US" altLang="zh-CN" dirty="0">
                <a:latin typeface="Comic Sans MS" panose="030F0702030302020204" pitchFamily="2" charset="0"/>
              </a:rPr>
              <a:t>)</a:t>
            </a:r>
            <a:r>
              <a:rPr lang="zh-CN" altLang="en-US" dirty="0">
                <a:latin typeface="Comic Sans MS" panose="030F0702030302020204" pitchFamily="2" charset="0"/>
              </a:rPr>
              <a:t>存地址通常用无符号整数来表示</a:t>
            </a:r>
            <a:endParaRPr lang="zh-CN" altLang="en-US" dirty="0">
              <a:latin typeface="Comic Sans MS" panose="030F0702030302020204" pitchFamily="2" charset="0"/>
            </a:endParaRPr>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12" name="矩形 11"/>
          <p:cNvSpPr/>
          <p:nvPr/>
        </p:nvSpPr>
        <p:spPr>
          <a:xfrm>
            <a:off x="107504" y="2708920"/>
            <a:ext cx="8712968" cy="1538883"/>
          </a:xfrm>
          <a:prstGeom prst="rect">
            <a:avLst/>
          </a:prstGeom>
        </p:spPr>
        <p:txBody>
          <a:bodyPr wrap="square">
            <a:spAutoFit/>
          </a:bodyPr>
          <a:lstStyle/>
          <a:p>
            <a:pPr lvl="0" eaLnBrk="0" hangingPunct="0">
              <a:spcBef>
                <a:spcPct val="20000"/>
              </a:spcBef>
              <a:buClr>
                <a:srgbClr val="FF0000"/>
              </a:buClr>
            </a:pPr>
            <a:r>
              <a:rPr lang="en-US" altLang="zh-CN" sz="2200" b="1" dirty="0">
                <a:solidFill>
                  <a:prstClr val="black"/>
                </a:solidFill>
                <a:latin typeface="Comic Sans MS" panose="030F0702030302020204" pitchFamily="2" charset="0"/>
                <a:ea typeface="微软雅黑" pitchFamily="34" charset="-122"/>
              </a:rPr>
              <a:t>(2) </a:t>
            </a:r>
            <a:r>
              <a:rPr lang="zh-CN" altLang="en-US" sz="2200" b="1" dirty="0">
                <a:solidFill>
                  <a:prstClr val="black"/>
                </a:solidFill>
                <a:latin typeface="Comic Sans MS" panose="030F0702030302020204" pitchFamily="2" charset="0"/>
                <a:ea typeface="微软雅黑" pitchFamily="34" charset="-122"/>
              </a:rPr>
              <a:t>数值数据</a:t>
            </a:r>
            <a:endParaRPr lang="en-US" altLang="zh-CN" sz="2200" b="1" dirty="0">
              <a:solidFill>
                <a:prstClr val="black"/>
              </a:solidFill>
              <a:latin typeface="Comic Sans MS" panose="030F0702030302020204" pitchFamily="2" charset="0"/>
              <a:ea typeface="微软雅黑" pitchFamily="34" charset="-122"/>
            </a:endParaRPr>
          </a:p>
          <a:p>
            <a:pPr lvl="0" eaLnBrk="0" hangingPunct="0">
              <a:spcBef>
                <a:spcPct val="20000"/>
              </a:spcBef>
              <a:buClr>
                <a:srgbClr val="FF0000"/>
              </a:buClr>
            </a:pPr>
            <a:r>
              <a:rPr lang="zh-CN" altLang="en-US" sz="2000" dirty="0">
                <a:solidFill>
                  <a:prstClr val="black"/>
                </a:solidFill>
                <a:latin typeface="Comic Sans MS" panose="030F0702030302020204" pitchFamily="2" charset="0"/>
                <a:ea typeface="微软雅黑" pitchFamily="34" charset="-122"/>
              </a:rPr>
              <a:t>     定点数</a:t>
            </a:r>
            <a:r>
              <a:rPr lang="en-US" altLang="zh-CN" sz="2000" dirty="0">
                <a:solidFill>
                  <a:prstClr val="black"/>
                </a:solidFill>
                <a:latin typeface="Comic Sans MS" panose="030F0702030302020204" pitchFamily="2" charset="0"/>
                <a:ea typeface="微软雅黑" pitchFamily="34" charset="-122"/>
              </a:rPr>
              <a:t>(</a:t>
            </a:r>
            <a:r>
              <a:rPr lang="zh-CN" altLang="en-US" sz="2000" dirty="0">
                <a:solidFill>
                  <a:prstClr val="black"/>
                </a:solidFill>
                <a:latin typeface="Comic Sans MS" panose="030F0702030302020204" pitchFamily="2" charset="0"/>
                <a:ea typeface="微软雅黑" pitchFamily="34" charset="-122"/>
              </a:rPr>
              <a:t>整数</a:t>
            </a:r>
            <a:r>
              <a:rPr lang="en-US" altLang="zh-CN" sz="2000" dirty="0">
                <a:solidFill>
                  <a:prstClr val="black"/>
                </a:solidFill>
                <a:latin typeface="Comic Sans MS" panose="030F0702030302020204" pitchFamily="2" charset="0"/>
                <a:ea typeface="微软雅黑" pitchFamily="34" charset="-122"/>
              </a:rPr>
              <a:t>)</a:t>
            </a:r>
            <a:r>
              <a:rPr lang="zh-CN" altLang="en-US" sz="2000" dirty="0">
                <a:solidFill>
                  <a:prstClr val="black"/>
                </a:solidFill>
                <a:latin typeface="Comic Sans MS" panose="030F0702030302020204" pitchFamily="2" charset="0"/>
                <a:ea typeface="微软雅黑" pitchFamily="34" charset="-122"/>
              </a:rPr>
              <a:t>：一般用二进制补码表示</a:t>
            </a:r>
            <a:endParaRPr lang="zh-CN" altLang="en-US" sz="2000" dirty="0">
              <a:solidFill>
                <a:prstClr val="black"/>
              </a:solidFill>
              <a:latin typeface="Comic Sans MS" panose="030F0702030302020204" pitchFamily="2" charset="0"/>
              <a:ea typeface="微软雅黑" pitchFamily="34" charset="-122"/>
            </a:endParaRPr>
          </a:p>
          <a:p>
            <a:pPr lvl="0" eaLnBrk="0" hangingPunct="0">
              <a:spcBef>
                <a:spcPct val="20000"/>
              </a:spcBef>
              <a:buClr>
                <a:srgbClr val="FF0000"/>
              </a:buClr>
            </a:pPr>
            <a:r>
              <a:rPr lang="zh-CN" altLang="en-US" sz="2000" dirty="0">
                <a:solidFill>
                  <a:prstClr val="black"/>
                </a:solidFill>
                <a:latin typeface="Comic Sans MS" panose="030F0702030302020204" pitchFamily="2" charset="0"/>
                <a:ea typeface="微软雅黑" pitchFamily="34" charset="-122"/>
              </a:rPr>
              <a:t>     浮点数</a:t>
            </a:r>
            <a:r>
              <a:rPr lang="en-US" altLang="zh-CN" sz="2000" dirty="0">
                <a:solidFill>
                  <a:prstClr val="black"/>
                </a:solidFill>
                <a:latin typeface="Comic Sans MS" panose="030F0702030302020204" pitchFamily="2" charset="0"/>
                <a:ea typeface="微软雅黑" pitchFamily="34" charset="-122"/>
              </a:rPr>
              <a:t>(</a:t>
            </a:r>
            <a:r>
              <a:rPr lang="zh-CN" altLang="en-US" sz="2000" dirty="0">
                <a:solidFill>
                  <a:prstClr val="black"/>
                </a:solidFill>
                <a:latin typeface="Comic Sans MS" panose="030F0702030302020204" pitchFamily="2" charset="0"/>
                <a:ea typeface="微软雅黑" pitchFamily="34" charset="-122"/>
              </a:rPr>
              <a:t>实数</a:t>
            </a:r>
            <a:r>
              <a:rPr lang="en-US" altLang="zh-CN" sz="2000" dirty="0">
                <a:solidFill>
                  <a:prstClr val="black"/>
                </a:solidFill>
                <a:latin typeface="Comic Sans MS" panose="030F0702030302020204" pitchFamily="2" charset="0"/>
                <a:ea typeface="微软雅黑" pitchFamily="34" charset="-122"/>
              </a:rPr>
              <a:t>)</a:t>
            </a:r>
            <a:r>
              <a:rPr lang="zh-CN" altLang="en-US" sz="2000" dirty="0">
                <a:solidFill>
                  <a:prstClr val="black"/>
                </a:solidFill>
                <a:latin typeface="Comic Sans MS" panose="030F0702030302020204" pitchFamily="2" charset="0"/>
                <a:ea typeface="微软雅黑" pitchFamily="34" charset="-122"/>
              </a:rPr>
              <a:t>：大多数机器采用</a:t>
            </a:r>
            <a:r>
              <a:rPr lang="en-US" altLang="zh-CN" sz="2000" dirty="0">
                <a:solidFill>
                  <a:prstClr val="black"/>
                </a:solidFill>
                <a:latin typeface="Comic Sans MS" panose="030F0702030302020204" pitchFamily="2" charset="0"/>
                <a:ea typeface="微软雅黑" pitchFamily="34" charset="-122"/>
              </a:rPr>
              <a:t>IEEE754</a:t>
            </a:r>
            <a:r>
              <a:rPr lang="zh-CN" altLang="en-US" sz="2000" dirty="0">
                <a:solidFill>
                  <a:prstClr val="black"/>
                </a:solidFill>
                <a:latin typeface="Comic Sans MS" panose="030F0702030302020204" pitchFamily="2" charset="0"/>
                <a:ea typeface="微软雅黑" pitchFamily="34" charset="-122"/>
              </a:rPr>
              <a:t>标准</a:t>
            </a:r>
            <a:endParaRPr lang="zh-CN" altLang="en-US" sz="2000" dirty="0">
              <a:solidFill>
                <a:prstClr val="black"/>
              </a:solidFill>
              <a:latin typeface="Comic Sans MS" panose="030F0702030302020204" pitchFamily="2" charset="0"/>
              <a:ea typeface="微软雅黑" pitchFamily="34" charset="-122"/>
            </a:endParaRPr>
          </a:p>
          <a:p>
            <a:pPr lvl="0" eaLnBrk="0" hangingPunct="0">
              <a:spcBef>
                <a:spcPct val="20000"/>
              </a:spcBef>
              <a:buClr>
                <a:srgbClr val="FF0000"/>
              </a:buClr>
            </a:pPr>
            <a:r>
              <a:rPr lang="zh-CN" altLang="en-US" sz="2000" dirty="0">
                <a:solidFill>
                  <a:prstClr val="black"/>
                </a:solidFill>
                <a:latin typeface="Comic Sans MS" panose="030F0702030302020204" pitchFamily="2" charset="0"/>
                <a:ea typeface="微软雅黑" pitchFamily="34" charset="-122"/>
              </a:rPr>
              <a:t>     十进制数：一般用</a:t>
            </a:r>
            <a:r>
              <a:rPr lang="en-US" altLang="zh-CN" sz="2000" dirty="0">
                <a:solidFill>
                  <a:prstClr val="black"/>
                </a:solidFill>
                <a:latin typeface="Comic Sans MS" panose="030F0702030302020204" pitchFamily="2" charset="0"/>
                <a:ea typeface="微软雅黑" pitchFamily="34" charset="-122"/>
              </a:rPr>
              <a:t>NBCD</a:t>
            </a:r>
            <a:r>
              <a:rPr lang="zh-CN" altLang="en-US" sz="2000" dirty="0">
                <a:solidFill>
                  <a:prstClr val="black"/>
                </a:solidFill>
                <a:latin typeface="Comic Sans MS" panose="030F0702030302020204" pitchFamily="2" charset="0"/>
                <a:ea typeface="微软雅黑" pitchFamily="34" charset="-122"/>
              </a:rPr>
              <a:t>码表示，压缩</a:t>
            </a:r>
            <a:r>
              <a:rPr lang="en-US" altLang="zh-CN" sz="2000" dirty="0">
                <a:solidFill>
                  <a:prstClr val="black"/>
                </a:solidFill>
                <a:latin typeface="Comic Sans MS" panose="030F0702030302020204" pitchFamily="2" charset="0"/>
                <a:ea typeface="微软雅黑" pitchFamily="34" charset="-122"/>
              </a:rPr>
              <a:t>/</a:t>
            </a:r>
            <a:r>
              <a:rPr lang="zh-CN" altLang="en-US" sz="2000" dirty="0">
                <a:solidFill>
                  <a:prstClr val="black"/>
                </a:solidFill>
                <a:latin typeface="Comic Sans MS" panose="030F0702030302020204" pitchFamily="2" charset="0"/>
                <a:ea typeface="微软雅黑" pitchFamily="34" charset="-122"/>
              </a:rPr>
              <a:t>非压缩</a:t>
            </a:r>
            <a:endParaRPr lang="zh-CN" altLang="en-US" sz="2000" dirty="0">
              <a:solidFill>
                <a:prstClr val="black"/>
              </a:solidFill>
              <a:latin typeface="Comic Sans MS" panose="030F0702030302020204" pitchFamily="2" charset="0"/>
              <a:ea typeface="微软雅黑" pitchFamily="34" charset="-122"/>
            </a:endParaRPr>
          </a:p>
        </p:txBody>
      </p:sp>
      <p:sp>
        <p:nvSpPr>
          <p:cNvPr id="13" name="矩形 12"/>
          <p:cNvSpPr/>
          <p:nvPr/>
        </p:nvSpPr>
        <p:spPr>
          <a:xfrm>
            <a:off x="107504" y="4194373"/>
            <a:ext cx="8712968" cy="1169551"/>
          </a:xfrm>
          <a:prstGeom prst="rect">
            <a:avLst/>
          </a:prstGeom>
        </p:spPr>
        <p:txBody>
          <a:bodyPr wrap="square">
            <a:spAutoFit/>
          </a:bodyPr>
          <a:lstStyle/>
          <a:p>
            <a:pPr lvl="0" eaLnBrk="0" hangingPunct="0">
              <a:spcBef>
                <a:spcPct val="20000"/>
              </a:spcBef>
              <a:buClr>
                <a:srgbClr val="FF0000"/>
              </a:buClr>
            </a:pPr>
            <a:r>
              <a:rPr lang="en-US" altLang="zh-CN" sz="2200" b="1" dirty="0">
                <a:solidFill>
                  <a:prstClr val="black"/>
                </a:solidFill>
                <a:latin typeface="Comic Sans MS" panose="030F0702030302020204" pitchFamily="2" charset="0"/>
                <a:ea typeface="微软雅黑" pitchFamily="34" charset="-122"/>
              </a:rPr>
              <a:t>(3) </a:t>
            </a:r>
            <a:r>
              <a:rPr lang="zh-CN" altLang="en-US" sz="2200" b="1" dirty="0">
                <a:solidFill>
                  <a:prstClr val="black"/>
                </a:solidFill>
                <a:latin typeface="Comic Sans MS" panose="030F0702030302020204" pitchFamily="2" charset="0"/>
                <a:ea typeface="微软雅黑" pitchFamily="34" charset="-122"/>
              </a:rPr>
              <a:t>位、位串、字符和字符串</a:t>
            </a:r>
            <a:endParaRPr lang="en-US" altLang="zh-CN" sz="2200" b="1" dirty="0">
              <a:solidFill>
                <a:prstClr val="black"/>
              </a:solidFill>
              <a:latin typeface="Comic Sans MS" panose="030F0702030302020204" pitchFamily="2" charset="0"/>
              <a:ea typeface="微软雅黑" pitchFamily="34" charset="-122"/>
            </a:endParaRPr>
          </a:p>
          <a:p>
            <a:pPr lvl="0" eaLnBrk="0" hangingPunct="0">
              <a:spcBef>
                <a:spcPct val="20000"/>
              </a:spcBef>
              <a:buClr>
                <a:srgbClr val="FF0000"/>
              </a:buClr>
            </a:pPr>
            <a:r>
              <a:rPr lang="zh-CN" altLang="en-US" sz="2000" dirty="0">
                <a:solidFill>
                  <a:prstClr val="black"/>
                </a:solidFill>
                <a:latin typeface="Comic Sans MS" panose="030F0702030302020204" pitchFamily="2" charset="0"/>
                <a:ea typeface="微软雅黑" pitchFamily="34" charset="-122"/>
              </a:rPr>
              <a:t>     位、位串数据一般用来表示一些标志、控制和状态信息</a:t>
            </a:r>
            <a:endParaRPr lang="en-US" altLang="zh-CN" sz="2000" dirty="0">
              <a:solidFill>
                <a:prstClr val="black"/>
              </a:solidFill>
              <a:latin typeface="Comic Sans MS" panose="030F0702030302020204" pitchFamily="2" charset="0"/>
              <a:ea typeface="微软雅黑" pitchFamily="34" charset="-122"/>
            </a:endParaRPr>
          </a:p>
          <a:p>
            <a:pPr lvl="0" eaLnBrk="0" hangingPunct="0">
              <a:spcBef>
                <a:spcPct val="20000"/>
              </a:spcBef>
              <a:buClr>
                <a:srgbClr val="FF0000"/>
              </a:buClr>
            </a:pPr>
            <a:r>
              <a:rPr lang="zh-CN" altLang="en-US" sz="2000" dirty="0">
                <a:solidFill>
                  <a:prstClr val="black"/>
                </a:solidFill>
                <a:latin typeface="Comic Sans MS" panose="030F0702030302020204" pitchFamily="2" charset="0"/>
                <a:ea typeface="微软雅黑" pitchFamily="34" charset="-122"/>
              </a:rPr>
              <a:t>     字符和字符串数据用来表示文本、流式文件基本信息等</a:t>
            </a:r>
            <a:endParaRPr lang="zh-CN" altLang="en-US" sz="2000" dirty="0">
              <a:solidFill>
                <a:prstClr val="black"/>
              </a:solidFill>
              <a:latin typeface="Comic Sans MS" panose="030F0702030302020204" pitchFamily="2" charset="0"/>
              <a:ea typeface="微软雅黑" pitchFamily="34" charset="-122"/>
            </a:endParaRPr>
          </a:p>
        </p:txBody>
      </p:sp>
      <p:sp>
        <p:nvSpPr>
          <p:cNvPr id="14" name="矩形 13"/>
          <p:cNvSpPr/>
          <p:nvPr/>
        </p:nvSpPr>
        <p:spPr>
          <a:xfrm>
            <a:off x="107504" y="5355793"/>
            <a:ext cx="8712968" cy="800219"/>
          </a:xfrm>
          <a:prstGeom prst="rect">
            <a:avLst/>
          </a:prstGeom>
        </p:spPr>
        <p:txBody>
          <a:bodyPr wrap="square">
            <a:spAutoFit/>
          </a:bodyPr>
          <a:lstStyle/>
          <a:p>
            <a:pPr lvl="0" eaLnBrk="0" hangingPunct="0">
              <a:spcBef>
                <a:spcPct val="20000"/>
              </a:spcBef>
              <a:buClr>
                <a:srgbClr val="FF0000"/>
              </a:buClr>
            </a:pPr>
            <a:r>
              <a:rPr lang="en-US" altLang="zh-CN" sz="2200" b="1" dirty="0">
                <a:solidFill>
                  <a:prstClr val="black"/>
                </a:solidFill>
                <a:latin typeface="Comic Sans MS" panose="030F0702030302020204" pitchFamily="2" charset="0"/>
                <a:ea typeface="微软雅黑" pitchFamily="34" charset="-122"/>
              </a:rPr>
              <a:t>(4) </a:t>
            </a:r>
            <a:r>
              <a:rPr lang="zh-CN" altLang="en-US" sz="2200" b="1" dirty="0">
                <a:solidFill>
                  <a:prstClr val="black"/>
                </a:solidFill>
                <a:latin typeface="Comic Sans MS" panose="030F0702030302020204" pitchFamily="2" charset="0"/>
                <a:ea typeface="微软雅黑" pitchFamily="34" charset="-122"/>
              </a:rPr>
              <a:t>逻辑</a:t>
            </a:r>
            <a:r>
              <a:rPr lang="en-US" altLang="zh-CN" sz="2200" b="1" dirty="0">
                <a:solidFill>
                  <a:prstClr val="black"/>
                </a:solidFill>
                <a:latin typeface="Comic Sans MS" panose="030F0702030302020204" pitchFamily="2" charset="0"/>
                <a:ea typeface="微软雅黑" pitchFamily="34" charset="-122"/>
              </a:rPr>
              <a:t>(</a:t>
            </a:r>
            <a:r>
              <a:rPr lang="zh-CN" altLang="en-US" sz="2200" b="1" dirty="0">
                <a:solidFill>
                  <a:prstClr val="black"/>
                </a:solidFill>
                <a:latin typeface="Comic Sans MS" panose="030F0702030302020204" pitchFamily="2" charset="0"/>
                <a:ea typeface="微软雅黑" pitchFamily="34" charset="-122"/>
              </a:rPr>
              <a:t>布尔</a:t>
            </a:r>
            <a:r>
              <a:rPr lang="en-US" altLang="zh-CN" sz="2200" b="1" dirty="0">
                <a:solidFill>
                  <a:prstClr val="black"/>
                </a:solidFill>
                <a:latin typeface="Comic Sans MS" panose="030F0702030302020204" pitchFamily="2" charset="0"/>
                <a:ea typeface="微软雅黑" pitchFamily="34" charset="-122"/>
              </a:rPr>
              <a:t>)</a:t>
            </a:r>
            <a:r>
              <a:rPr lang="zh-CN" altLang="en-US" sz="2200" b="1" dirty="0">
                <a:solidFill>
                  <a:prstClr val="black"/>
                </a:solidFill>
                <a:latin typeface="Comic Sans MS" panose="030F0702030302020204" pitchFamily="2" charset="0"/>
                <a:ea typeface="微软雅黑" pitchFamily="34" charset="-122"/>
              </a:rPr>
              <a:t>数据</a:t>
            </a:r>
            <a:endParaRPr lang="zh-CN" altLang="en-US" sz="2200" b="1" dirty="0">
              <a:solidFill>
                <a:prstClr val="black"/>
              </a:solidFill>
              <a:latin typeface="Comic Sans MS" panose="030F0702030302020204" pitchFamily="2" charset="0"/>
              <a:ea typeface="微软雅黑" pitchFamily="34" charset="-122"/>
            </a:endParaRPr>
          </a:p>
          <a:p>
            <a:pPr lvl="0" eaLnBrk="0" hangingPunct="0">
              <a:spcBef>
                <a:spcPct val="20000"/>
              </a:spcBef>
              <a:buClr>
                <a:srgbClr val="FF0000"/>
              </a:buClr>
            </a:pPr>
            <a:r>
              <a:rPr lang="zh-CN" altLang="en-US" sz="2000" dirty="0">
                <a:solidFill>
                  <a:prstClr val="black"/>
                </a:solidFill>
                <a:latin typeface="Comic Sans MS" panose="030F0702030302020204" pitchFamily="2" charset="0"/>
                <a:ea typeface="微软雅黑" pitchFamily="34" charset="-122"/>
              </a:rPr>
              <a:t>     表示逻辑值</a:t>
            </a:r>
            <a:endParaRPr lang="zh-CN" altLang="en-US" sz="2000" dirty="0">
              <a:solidFill>
                <a:prstClr val="black"/>
              </a:solidFill>
              <a:latin typeface="Comic Sans MS" panose="030F0702030302020204" pitchFamily="2" charset="0"/>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animEffect transition="in" filter="fade">
                                      <p:cBhvr>
                                        <p:cTn id="13" dur="500"/>
                                        <p:tgtEl>
                                          <p:spTgt spid="12">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2">
                                            <p:txEl>
                                              <p:pRg st="1" end="1"/>
                                            </p:txEl>
                                          </p:spTgt>
                                        </p:tgtEl>
                                        <p:attrNameLst>
                                          <p:attrName>style.visibility</p:attrName>
                                        </p:attrNameLst>
                                      </p:cBhvr>
                                      <p:to>
                                        <p:strVal val="visible"/>
                                      </p:to>
                                    </p:set>
                                    <p:animEffect transition="in" filter="fade">
                                      <p:cBhvr>
                                        <p:cTn id="16" dur="500"/>
                                        <p:tgtEl>
                                          <p:spTgt spid="12">
                                            <p:txEl>
                                              <p:pRg st="1" end="1"/>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animEffect transition="in" filter="fade">
                                      <p:cBhvr>
                                        <p:cTn id="19" dur="500"/>
                                        <p:tgtEl>
                                          <p:spTgt spid="12">
                                            <p:txEl>
                                              <p:pRg st="2" end="2"/>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2">
                                            <p:txEl>
                                              <p:pRg st="3" end="3"/>
                                            </p:txEl>
                                          </p:spTgt>
                                        </p:tgtEl>
                                        <p:attrNameLst>
                                          <p:attrName>style.visibility</p:attrName>
                                        </p:attrNameLst>
                                      </p:cBhvr>
                                      <p:to>
                                        <p:strVal val="visible"/>
                                      </p:to>
                                    </p:set>
                                    <p:animEffect transition="in" filter="fade">
                                      <p:cBhvr>
                                        <p:cTn id="22" dur="500"/>
                                        <p:tgtEl>
                                          <p:spTgt spid="1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13">
                                            <p:txEl>
                                              <p:pRg st="0" end="0"/>
                                            </p:txEl>
                                          </p:spTgt>
                                        </p:tgtEl>
                                        <p:attrNameLst>
                                          <p:attrName>style.visibility</p:attrName>
                                        </p:attrNameLst>
                                      </p:cBhvr>
                                      <p:to>
                                        <p:strVal val="visible"/>
                                      </p:to>
                                    </p:set>
                                    <p:animEffect transition="in" filter="fade">
                                      <p:cBhvr>
                                        <p:cTn id="27" dur="1000"/>
                                        <p:tgtEl>
                                          <p:spTgt spid="13">
                                            <p:txEl>
                                              <p:pRg st="0" end="0"/>
                                            </p:txEl>
                                          </p:spTgt>
                                        </p:tgtEl>
                                      </p:cBhvr>
                                    </p:animEffect>
                                    <p:anim calcmode="lin" valueType="num">
                                      <p:cBhvr>
                                        <p:cTn id="28"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29" dur="1000" fill="hold"/>
                                        <p:tgtEl>
                                          <p:spTgt spid="13">
                                            <p:txEl>
                                              <p:pRg st="0" end="0"/>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3">
                                            <p:txEl>
                                              <p:pRg st="1" end="1"/>
                                            </p:txEl>
                                          </p:spTgt>
                                        </p:tgtEl>
                                        <p:attrNameLst>
                                          <p:attrName>style.visibility</p:attrName>
                                        </p:attrNameLst>
                                      </p:cBhvr>
                                      <p:to>
                                        <p:strVal val="visible"/>
                                      </p:to>
                                    </p:set>
                                    <p:animEffect transition="in" filter="fade">
                                      <p:cBhvr>
                                        <p:cTn id="32" dur="1000"/>
                                        <p:tgtEl>
                                          <p:spTgt spid="13">
                                            <p:txEl>
                                              <p:pRg st="1" end="1"/>
                                            </p:txEl>
                                          </p:spTgt>
                                        </p:tgtEl>
                                      </p:cBhvr>
                                    </p:animEffect>
                                    <p:anim calcmode="lin" valueType="num">
                                      <p:cBhvr>
                                        <p:cTn id="33" dur="100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34" dur="1000" fill="hold"/>
                                        <p:tgtEl>
                                          <p:spTgt spid="13">
                                            <p:txEl>
                                              <p:pRg st="1" end="1"/>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13">
                                            <p:txEl>
                                              <p:pRg st="2" end="2"/>
                                            </p:txEl>
                                          </p:spTgt>
                                        </p:tgtEl>
                                        <p:attrNameLst>
                                          <p:attrName>style.visibility</p:attrName>
                                        </p:attrNameLst>
                                      </p:cBhvr>
                                      <p:to>
                                        <p:strVal val="visible"/>
                                      </p:to>
                                    </p:set>
                                    <p:animEffect transition="in" filter="fade">
                                      <p:cBhvr>
                                        <p:cTn id="37" dur="1000"/>
                                        <p:tgtEl>
                                          <p:spTgt spid="13">
                                            <p:txEl>
                                              <p:pRg st="2" end="2"/>
                                            </p:txEl>
                                          </p:spTgt>
                                        </p:tgtEl>
                                      </p:cBhvr>
                                    </p:animEffect>
                                    <p:anim calcmode="lin" valueType="num">
                                      <p:cBhvr>
                                        <p:cTn id="38" dur="100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39" dur="1000" fill="hold"/>
                                        <p:tgtEl>
                                          <p:spTgt spid="1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4">
                                            <p:txEl>
                                              <p:pRg st="0" end="0"/>
                                            </p:txEl>
                                          </p:spTgt>
                                        </p:tgtEl>
                                        <p:attrNameLst>
                                          <p:attrName>style.visibility</p:attrName>
                                        </p:attrNameLst>
                                      </p:cBhvr>
                                      <p:to>
                                        <p:strVal val="visible"/>
                                      </p:to>
                                    </p:set>
                                    <p:anim calcmode="lin" valueType="num">
                                      <p:cBhvr>
                                        <p:cTn id="44"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45"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46" dur="500"/>
                                        <p:tgtEl>
                                          <p:spTgt spid="14">
                                            <p:txEl>
                                              <p:pRg st="0" end="0"/>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14">
                                            <p:txEl>
                                              <p:pRg st="1" end="1"/>
                                            </p:txEl>
                                          </p:spTgt>
                                        </p:tgtEl>
                                        <p:attrNameLst>
                                          <p:attrName>style.visibility</p:attrName>
                                        </p:attrNameLst>
                                      </p:cBhvr>
                                      <p:to>
                                        <p:strVal val="visible"/>
                                      </p:to>
                                    </p:set>
                                    <p:anim calcmode="lin" valueType="num">
                                      <p:cBhvr>
                                        <p:cTn id="49" dur="500" fill="hold"/>
                                        <p:tgtEl>
                                          <p:spTgt spid="14">
                                            <p:txEl>
                                              <p:pRg st="1" end="1"/>
                                            </p:txEl>
                                          </p:spTgt>
                                        </p:tgtEl>
                                        <p:attrNameLst>
                                          <p:attrName>ppt_w</p:attrName>
                                        </p:attrNameLst>
                                      </p:cBhvr>
                                      <p:tavLst>
                                        <p:tav tm="0">
                                          <p:val>
                                            <p:fltVal val="0"/>
                                          </p:val>
                                        </p:tav>
                                        <p:tav tm="100000">
                                          <p:val>
                                            <p:strVal val="#ppt_w"/>
                                          </p:val>
                                        </p:tav>
                                      </p:tavLst>
                                    </p:anim>
                                    <p:anim calcmode="lin" valueType="num">
                                      <p:cBhvr>
                                        <p:cTn id="50" dur="500" fill="hold"/>
                                        <p:tgtEl>
                                          <p:spTgt spid="14">
                                            <p:txEl>
                                              <p:pRg st="1" end="1"/>
                                            </p:txEl>
                                          </p:spTgt>
                                        </p:tgtEl>
                                        <p:attrNameLst>
                                          <p:attrName>ppt_h</p:attrName>
                                        </p:attrNameLst>
                                      </p:cBhvr>
                                      <p:tavLst>
                                        <p:tav tm="0">
                                          <p:val>
                                            <p:fltVal val="0"/>
                                          </p:val>
                                        </p:tav>
                                        <p:tav tm="100000">
                                          <p:val>
                                            <p:strVal val="#ppt_h"/>
                                          </p:val>
                                        </p:tav>
                                      </p:tavLst>
                                    </p:anim>
                                    <p:animEffect transition="in" filter="fade">
                                      <p:cBhvr>
                                        <p:cTn id="51" dur="500"/>
                                        <p:tgtEl>
                                          <p:spTgt spid="1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r>
              <a:rPr lang="en-US" altLang="zh-CN" dirty="0"/>
              <a:t>1</a:t>
            </a:r>
            <a:endParaRPr lang="zh-CN" altLang="en-US" dirty="0"/>
          </a:p>
        </p:txBody>
      </p:sp>
      <p:sp>
        <p:nvSpPr>
          <p:cNvPr id="3" name="内容占位符 2"/>
          <p:cNvSpPr>
            <a:spLocks noGrp="1"/>
          </p:cNvSpPr>
          <p:nvPr>
            <p:ph idx="1"/>
          </p:nvPr>
        </p:nvSpPr>
        <p:spPr/>
        <p:txBody>
          <a:bodyPr/>
          <a:lstStyle/>
          <a:p>
            <a:r>
              <a:rPr lang="zh-CN" altLang="en-US" dirty="0"/>
              <a:t>袁老师第二版教材第</a:t>
            </a:r>
            <a:r>
              <a:rPr lang="en-US" altLang="zh-CN" dirty="0"/>
              <a:t>4</a:t>
            </a:r>
            <a:r>
              <a:rPr lang="zh-CN" altLang="en-US" dirty="0"/>
              <a:t>章课后习题</a:t>
            </a:r>
            <a:endParaRPr lang="en-US" altLang="zh-CN" dirty="0"/>
          </a:p>
          <a:p>
            <a:pPr lvl="1"/>
            <a:r>
              <a:rPr lang="en-US" altLang="zh-CN" dirty="0"/>
              <a:t>2:  (1)</a:t>
            </a:r>
            <a:r>
              <a:rPr lang="zh-CN" altLang="en-US" dirty="0"/>
              <a:t>、</a:t>
            </a:r>
            <a:r>
              <a:rPr lang="en-US" altLang="zh-CN" dirty="0"/>
              <a:t> (4)</a:t>
            </a:r>
            <a:r>
              <a:rPr lang="zh-CN" altLang="en-US" dirty="0"/>
              <a:t>、</a:t>
            </a:r>
            <a:r>
              <a:rPr lang="en-US" altLang="zh-CN" dirty="0"/>
              <a:t> (5)</a:t>
            </a:r>
            <a:r>
              <a:rPr lang="zh-CN" altLang="en-US" dirty="0"/>
              <a:t>、</a:t>
            </a:r>
            <a:r>
              <a:rPr lang="en-US" altLang="zh-CN" dirty="0"/>
              <a:t> (7)</a:t>
            </a:r>
            <a:r>
              <a:rPr lang="zh-CN" altLang="en-US" dirty="0"/>
              <a:t>、</a:t>
            </a:r>
            <a:r>
              <a:rPr lang="en-US" altLang="zh-CN" dirty="0"/>
              <a:t> (8)</a:t>
            </a:r>
            <a:r>
              <a:rPr lang="zh-CN" altLang="en-US" dirty="0"/>
              <a:t>、</a:t>
            </a:r>
            <a:r>
              <a:rPr lang="en-US" altLang="zh-CN" dirty="0"/>
              <a:t> (9)</a:t>
            </a:r>
            <a:endParaRPr lang="en-US" altLang="zh-CN" dirty="0"/>
          </a:p>
          <a:p>
            <a:pPr lvl="1"/>
            <a:r>
              <a:rPr lang="en-US" altLang="zh-CN" dirty="0"/>
              <a:t>3</a:t>
            </a:r>
            <a:endParaRPr lang="en-US" altLang="zh-CN" dirty="0"/>
          </a:p>
          <a:p>
            <a:pPr lvl="1"/>
            <a:r>
              <a:rPr lang="en-US" altLang="zh-CN" dirty="0"/>
              <a:t>4</a:t>
            </a:r>
            <a:endParaRPr lang="en-US" altLang="zh-CN" dirty="0"/>
          </a:p>
          <a:p>
            <a:pPr lvl="1"/>
            <a:r>
              <a:rPr lang="en-US" altLang="zh-CN" dirty="0"/>
              <a:t>6</a:t>
            </a:r>
            <a:endParaRPr lang="en-US" altLang="zh-CN" dirty="0"/>
          </a:p>
          <a:p>
            <a:pPr lvl="1"/>
            <a:r>
              <a:rPr lang="en-US" altLang="zh-CN" dirty="0"/>
              <a:t>9</a:t>
            </a:r>
            <a:endParaRPr lang="zh-CN" altLang="en-US" dirty="0"/>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 </a:t>
            </a:r>
            <a:r>
              <a:rPr lang="zh-CN" altLang="en-US" dirty="0"/>
              <a:t>指令系统设计</a:t>
            </a:r>
            <a:endParaRPr lang="zh-CN" altLang="en-US" dirty="0"/>
          </a:p>
        </p:txBody>
      </p:sp>
      <p:sp>
        <p:nvSpPr>
          <p:cNvPr id="3" name="内容占位符 2"/>
          <p:cNvSpPr>
            <a:spLocks noGrp="1"/>
          </p:cNvSpPr>
          <p:nvPr>
            <p:ph idx="1"/>
          </p:nvPr>
        </p:nvSpPr>
        <p:spPr>
          <a:xfrm>
            <a:off x="107504" y="743531"/>
            <a:ext cx="8856984" cy="885269"/>
          </a:xfrm>
        </p:spPr>
        <p:txBody>
          <a:bodyPr/>
          <a:lstStyle/>
          <a:p>
            <a:pPr marL="0" indent="0">
              <a:buNone/>
            </a:pPr>
            <a:r>
              <a:rPr lang="en-US" altLang="zh-CN" dirty="0"/>
              <a:t>4.2.2 </a:t>
            </a:r>
            <a:r>
              <a:rPr lang="zh-CN" altLang="en-US" dirty="0"/>
              <a:t>操作数类型</a:t>
            </a:r>
            <a:endParaRPr lang="en-US" altLang="zh-CN" dirty="0"/>
          </a:p>
          <a:p>
            <a:pPr marL="0" indent="0">
              <a:buNone/>
            </a:pPr>
            <a:r>
              <a:rPr lang="en-US" altLang="zh-CN" dirty="0">
                <a:solidFill>
                  <a:srgbClr val="063DE8"/>
                </a:solidFill>
              </a:rPr>
              <a:t>2.</a:t>
            </a:r>
            <a:r>
              <a:rPr lang="zh-CN" altLang="en-US" dirty="0">
                <a:solidFill>
                  <a:srgbClr val="063DE8"/>
                </a:solidFill>
              </a:rPr>
              <a:t> 举例</a:t>
            </a:r>
            <a:endParaRPr lang="zh-CN" altLang="en-US" dirty="0"/>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7" name="矩形 6"/>
          <p:cNvSpPr/>
          <p:nvPr/>
        </p:nvSpPr>
        <p:spPr>
          <a:xfrm>
            <a:off x="135112" y="1571244"/>
            <a:ext cx="8829376" cy="3354765"/>
          </a:xfrm>
          <a:prstGeom prst="rect">
            <a:avLst/>
          </a:prstGeom>
        </p:spPr>
        <p:txBody>
          <a:bodyPr wrap="square">
            <a:spAutoFit/>
          </a:bodyPr>
          <a:lstStyle/>
          <a:p>
            <a:pPr marL="342900" indent="-342900">
              <a:lnSpc>
                <a:spcPct val="100000"/>
              </a:lnSpc>
              <a:spcBef>
                <a:spcPct val="20000"/>
              </a:spcBef>
            </a:pPr>
            <a:r>
              <a:rPr lang="en-US" altLang="zh-CN" sz="2000" b="1" dirty="0">
                <a:solidFill>
                  <a:srgbClr val="FF0000"/>
                </a:solidFill>
                <a:latin typeface="Comic Sans MS" panose="030F0702030302020204" pitchFamily="2" charset="0"/>
                <a:ea typeface="微软雅黑" pitchFamily="34" charset="-122"/>
              </a:rPr>
              <a:t>IA-32</a:t>
            </a:r>
            <a:r>
              <a:rPr lang="zh-CN" altLang="en-US" sz="2000" b="1" dirty="0">
                <a:solidFill>
                  <a:srgbClr val="FF0000"/>
                </a:solidFill>
                <a:latin typeface="Comic Sans MS" panose="030F0702030302020204" pitchFamily="2" charset="0"/>
                <a:ea typeface="微软雅黑" pitchFamily="34" charset="-122"/>
              </a:rPr>
              <a:t>处理器（</a:t>
            </a:r>
            <a:r>
              <a:rPr lang="en-US" altLang="zh-CN" sz="2000" b="1" dirty="0">
                <a:solidFill>
                  <a:srgbClr val="FF0000"/>
                </a:solidFill>
                <a:latin typeface="Comic Sans MS" panose="030F0702030302020204" pitchFamily="2" charset="0"/>
                <a:ea typeface="微软雅黑" pitchFamily="34" charset="-122"/>
              </a:rPr>
              <a:t>Pentium</a:t>
            </a:r>
            <a:r>
              <a:rPr lang="zh-CN" altLang="en-US" sz="2000" b="1" dirty="0">
                <a:solidFill>
                  <a:srgbClr val="FF0000"/>
                </a:solidFill>
                <a:latin typeface="Comic Sans MS" panose="030F0702030302020204" pitchFamily="2" charset="0"/>
                <a:ea typeface="微软雅黑" pitchFamily="34" charset="-122"/>
              </a:rPr>
              <a:t>）</a:t>
            </a:r>
            <a:endParaRPr lang="en-US" altLang="zh-CN" sz="2000" b="1" dirty="0">
              <a:solidFill>
                <a:srgbClr val="FF0000"/>
              </a:solidFill>
              <a:latin typeface="Comic Sans MS" panose="030F0702030302020204" pitchFamily="2" charset="0"/>
              <a:ea typeface="微软雅黑" pitchFamily="34" charset="-122"/>
            </a:endParaRPr>
          </a:p>
          <a:p>
            <a:pPr marL="800100" lvl="1" indent="-342900">
              <a:lnSpc>
                <a:spcPct val="100000"/>
              </a:lnSpc>
              <a:spcBef>
                <a:spcPct val="20000"/>
              </a:spcBef>
              <a:buFont typeface="Wingdings" panose="05000000000000000000" pitchFamily="2" charset="2"/>
              <a:buChar char="Ø"/>
            </a:pPr>
            <a:r>
              <a:rPr lang="zh-CN" altLang="en-US" sz="2000" dirty="0">
                <a:latin typeface="Comic Sans MS" panose="030F0702030302020204" pitchFamily="2" charset="0"/>
                <a:ea typeface="微软雅黑" pitchFamily="34" charset="-122"/>
              </a:rPr>
              <a:t>基本类型：</a:t>
            </a:r>
            <a:endParaRPr lang="zh-CN" altLang="en-US" sz="2000" dirty="0">
              <a:latin typeface="Comic Sans MS" panose="030F0702030302020204" pitchFamily="2" charset="0"/>
              <a:ea typeface="微软雅黑" pitchFamily="34" charset="-122"/>
            </a:endParaRPr>
          </a:p>
          <a:p>
            <a:pPr marL="1257300" lvl="2" indent="-342900">
              <a:lnSpc>
                <a:spcPct val="100000"/>
              </a:lnSpc>
              <a:spcBef>
                <a:spcPct val="20000"/>
              </a:spcBef>
              <a:buFont typeface="Wingdings" panose="05000000000000000000" pitchFamily="2" charset="2"/>
              <a:buChar char="ü"/>
            </a:pPr>
            <a:r>
              <a:rPr lang="zh-CN" altLang="en-US" sz="2000" dirty="0">
                <a:latin typeface="Comic Sans MS" panose="030F0702030302020204" pitchFamily="2" charset="0"/>
                <a:ea typeface="微软雅黑" pitchFamily="34" charset="-122"/>
              </a:rPr>
              <a:t>字节、字</a:t>
            </a:r>
            <a:r>
              <a:rPr lang="en-US" altLang="zh-CN" sz="2000" dirty="0">
                <a:latin typeface="Comic Sans MS" panose="030F0702030302020204" pitchFamily="2" charset="0"/>
                <a:ea typeface="微软雅黑" pitchFamily="34" charset="-122"/>
              </a:rPr>
              <a:t>(16</a:t>
            </a:r>
            <a:r>
              <a:rPr lang="zh-CN" altLang="en-US" sz="2000" dirty="0">
                <a:latin typeface="Comic Sans MS" panose="030F0702030302020204" pitchFamily="2" charset="0"/>
                <a:ea typeface="微软雅黑" pitchFamily="34" charset="-122"/>
              </a:rPr>
              <a:t>位</a:t>
            </a:r>
            <a:r>
              <a:rPr lang="en-US" altLang="zh-CN" sz="2000" dirty="0">
                <a:latin typeface="Comic Sans MS" panose="030F0702030302020204" pitchFamily="2" charset="0"/>
                <a:ea typeface="微软雅黑" pitchFamily="34" charset="-122"/>
              </a:rPr>
              <a:t>)</a:t>
            </a:r>
            <a:r>
              <a:rPr lang="zh-CN" altLang="en-US" sz="2000" dirty="0">
                <a:latin typeface="Comic Sans MS" panose="030F0702030302020204" pitchFamily="2" charset="0"/>
                <a:ea typeface="微软雅黑" pitchFamily="34" charset="-122"/>
              </a:rPr>
              <a:t>、双字</a:t>
            </a:r>
            <a:r>
              <a:rPr lang="en-US" altLang="zh-CN" sz="2000" dirty="0">
                <a:latin typeface="Comic Sans MS" panose="030F0702030302020204" pitchFamily="2" charset="0"/>
                <a:ea typeface="微软雅黑" pitchFamily="34" charset="-122"/>
              </a:rPr>
              <a:t>(32</a:t>
            </a:r>
            <a:r>
              <a:rPr lang="zh-CN" altLang="en-US" sz="2000" dirty="0">
                <a:latin typeface="Comic Sans MS" panose="030F0702030302020204" pitchFamily="2" charset="0"/>
                <a:ea typeface="微软雅黑" pitchFamily="34" charset="-122"/>
              </a:rPr>
              <a:t>位</a:t>
            </a:r>
            <a:r>
              <a:rPr lang="en-US" altLang="zh-CN" sz="2000" dirty="0">
                <a:latin typeface="Comic Sans MS" panose="030F0702030302020204" pitchFamily="2" charset="0"/>
                <a:ea typeface="微软雅黑" pitchFamily="34" charset="-122"/>
              </a:rPr>
              <a:t>)</a:t>
            </a:r>
            <a:r>
              <a:rPr lang="zh-CN" altLang="en-US" sz="2000" dirty="0">
                <a:latin typeface="Comic Sans MS" panose="030F0702030302020204" pitchFamily="2" charset="0"/>
                <a:ea typeface="微软雅黑" pitchFamily="34" charset="-122"/>
              </a:rPr>
              <a:t>、四字</a:t>
            </a:r>
            <a:r>
              <a:rPr lang="en-US" altLang="zh-CN" sz="2000" dirty="0">
                <a:latin typeface="Comic Sans MS" panose="030F0702030302020204" pitchFamily="2" charset="0"/>
                <a:ea typeface="微软雅黑" pitchFamily="34" charset="-122"/>
              </a:rPr>
              <a:t>(64</a:t>
            </a:r>
            <a:r>
              <a:rPr lang="zh-CN" altLang="en-US" sz="2000" dirty="0">
                <a:latin typeface="Comic Sans MS" panose="030F0702030302020204" pitchFamily="2" charset="0"/>
                <a:ea typeface="微软雅黑" pitchFamily="34" charset="-122"/>
              </a:rPr>
              <a:t>位</a:t>
            </a:r>
            <a:r>
              <a:rPr lang="en-US" altLang="zh-CN" sz="2000" dirty="0">
                <a:latin typeface="Comic Sans MS" panose="030F0702030302020204" pitchFamily="2" charset="0"/>
                <a:ea typeface="微软雅黑" pitchFamily="34" charset="-122"/>
              </a:rPr>
              <a:t>) </a:t>
            </a:r>
            <a:endParaRPr lang="en-US" altLang="zh-CN" sz="2000" dirty="0">
              <a:latin typeface="Comic Sans MS" panose="030F0702030302020204" pitchFamily="2" charset="0"/>
              <a:ea typeface="微软雅黑" pitchFamily="34" charset="-122"/>
            </a:endParaRPr>
          </a:p>
          <a:p>
            <a:pPr marL="800100" lvl="1" indent="-342900">
              <a:lnSpc>
                <a:spcPct val="100000"/>
              </a:lnSpc>
              <a:spcBef>
                <a:spcPct val="20000"/>
              </a:spcBef>
              <a:buFont typeface="Wingdings" panose="05000000000000000000" pitchFamily="2" charset="2"/>
              <a:buChar char="Ø"/>
            </a:pPr>
            <a:r>
              <a:rPr lang="zh-CN" altLang="en-US" sz="2000" dirty="0">
                <a:latin typeface="Comic Sans MS" panose="030F0702030302020204" pitchFamily="2" charset="0"/>
                <a:ea typeface="微软雅黑" pitchFamily="34" charset="-122"/>
              </a:rPr>
              <a:t>整数：</a:t>
            </a:r>
            <a:endParaRPr lang="zh-CN" altLang="en-US" sz="2000" dirty="0">
              <a:latin typeface="Comic Sans MS" panose="030F0702030302020204" pitchFamily="2" charset="0"/>
              <a:ea typeface="微软雅黑" pitchFamily="34" charset="-122"/>
            </a:endParaRPr>
          </a:p>
          <a:p>
            <a:pPr marL="1257300" lvl="2" indent="-342900">
              <a:lnSpc>
                <a:spcPct val="100000"/>
              </a:lnSpc>
              <a:spcBef>
                <a:spcPct val="20000"/>
              </a:spcBef>
              <a:buFont typeface="Wingdings" panose="05000000000000000000" pitchFamily="2" charset="2"/>
              <a:buChar char="ü"/>
            </a:pPr>
            <a:r>
              <a:rPr lang="en-US" altLang="zh-CN" sz="2000" dirty="0">
                <a:latin typeface="Comic Sans MS" panose="030F0702030302020204" pitchFamily="2" charset="0"/>
                <a:ea typeface="微软雅黑" pitchFamily="34" charset="-122"/>
              </a:rPr>
              <a:t>16</a:t>
            </a:r>
            <a:r>
              <a:rPr lang="zh-CN" altLang="en-US" sz="2000" dirty="0">
                <a:latin typeface="Comic Sans MS" panose="030F0702030302020204" pitchFamily="2" charset="0"/>
                <a:ea typeface="微软雅黑" pitchFamily="34" charset="-122"/>
              </a:rPr>
              <a:t>位、</a:t>
            </a:r>
            <a:r>
              <a:rPr lang="en-US" altLang="zh-CN" sz="2000" dirty="0">
                <a:latin typeface="Comic Sans MS" panose="030F0702030302020204" pitchFamily="2" charset="0"/>
                <a:ea typeface="微软雅黑" pitchFamily="34" charset="-122"/>
              </a:rPr>
              <a:t>32</a:t>
            </a:r>
            <a:r>
              <a:rPr lang="zh-CN" altLang="en-US" sz="2000" dirty="0">
                <a:latin typeface="Comic Sans MS" panose="030F0702030302020204" pitchFamily="2" charset="0"/>
                <a:ea typeface="微软雅黑" pitchFamily="34" charset="-122"/>
              </a:rPr>
              <a:t>位、</a:t>
            </a:r>
            <a:r>
              <a:rPr lang="en-US" altLang="zh-CN" sz="2000" dirty="0">
                <a:latin typeface="Comic Sans MS" panose="030F0702030302020204" pitchFamily="2" charset="0"/>
                <a:ea typeface="微软雅黑" pitchFamily="34" charset="-122"/>
              </a:rPr>
              <a:t>64</a:t>
            </a:r>
            <a:r>
              <a:rPr lang="zh-CN" altLang="en-US" sz="2000" dirty="0">
                <a:latin typeface="Comic Sans MS" panose="030F0702030302020204" pitchFamily="2" charset="0"/>
                <a:ea typeface="微软雅黑" pitchFamily="34" charset="-122"/>
              </a:rPr>
              <a:t>位三种</a:t>
            </a:r>
            <a:r>
              <a:rPr lang="en-US" altLang="zh-CN" sz="2000" dirty="0">
                <a:latin typeface="Comic Sans MS" panose="030F0702030302020204" pitchFamily="2" charset="0"/>
                <a:ea typeface="微软雅黑" pitchFamily="34" charset="-122"/>
              </a:rPr>
              <a:t>2-</a:t>
            </a:r>
            <a:r>
              <a:rPr lang="zh-CN" altLang="en-US" sz="2000" dirty="0">
                <a:latin typeface="Comic Sans MS" panose="030F0702030302020204" pitchFamily="2" charset="0"/>
                <a:ea typeface="微软雅黑" pitchFamily="34" charset="-122"/>
              </a:rPr>
              <a:t>补码表示的整数</a:t>
            </a:r>
            <a:endParaRPr lang="zh-CN" altLang="en-US" sz="2000" dirty="0">
              <a:latin typeface="Comic Sans MS" panose="030F0702030302020204" pitchFamily="2" charset="0"/>
              <a:ea typeface="微软雅黑" pitchFamily="34" charset="-122"/>
            </a:endParaRPr>
          </a:p>
          <a:p>
            <a:pPr marL="1257300" lvl="2" indent="-342900">
              <a:lnSpc>
                <a:spcPct val="100000"/>
              </a:lnSpc>
              <a:spcBef>
                <a:spcPct val="20000"/>
              </a:spcBef>
              <a:buFont typeface="Wingdings" panose="05000000000000000000" pitchFamily="2" charset="2"/>
              <a:buChar char="ü"/>
            </a:pPr>
            <a:r>
              <a:rPr lang="en-US" altLang="zh-CN" sz="2000" dirty="0">
                <a:latin typeface="Comic Sans MS" panose="030F0702030302020204" pitchFamily="2" charset="0"/>
                <a:ea typeface="微软雅黑" pitchFamily="34" charset="-122"/>
              </a:rPr>
              <a:t>18</a:t>
            </a:r>
            <a:r>
              <a:rPr lang="zh-CN" altLang="en-US" sz="2000" dirty="0">
                <a:latin typeface="Comic Sans MS" panose="030F0702030302020204" pitchFamily="2" charset="0"/>
                <a:ea typeface="微软雅黑" pitchFamily="34" charset="-122"/>
              </a:rPr>
              <a:t>位压缩</a:t>
            </a:r>
            <a:r>
              <a:rPr lang="en-US" altLang="zh-CN" sz="2000" dirty="0">
                <a:latin typeface="Comic Sans MS" panose="030F0702030302020204" pitchFamily="2" charset="0"/>
                <a:ea typeface="微软雅黑" pitchFamily="34" charset="-122"/>
              </a:rPr>
              <a:t>8421</a:t>
            </a:r>
            <a:r>
              <a:rPr lang="zh-CN" altLang="en-US" sz="2000" dirty="0">
                <a:latin typeface="Comic Sans MS" panose="030F0702030302020204" pitchFamily="2" charset="0"/>
                <a:ea typeface="微软雅黑" pitchFamily="34" charset="-122"/>
              </a:rPr>
              <a:t> </a:t>
            </a:r>
            <a:r>
              <a:rPr lang="en-US" altLang="zh-CN" sz="2000" dirty="0">
                <a:latin typeface="Comic Sans MS" panose="030F0702030302020204" pitchFamily="2" charset="0"/>
                <a:ea typeface="微软雅黑" pitchFamily="34" charset="-122"/>
              </a:rPr>
              <a:t>BCD</a:t>
            </a:r>
            <a:r>
              <a:rPr lang="zh-CN" altLang="en-US" sz="2000" dirty="0">
                <a:latin typeface="Comic Sans MS" panose="030F0702030302020204" pitchFamily="2" charset="0"/>
                <a:ea typeface="微软雅黑" pitchFamily="34" charset="-122"/>
              </a:rPr>
              <a:t>码表示的十进制整数</a:t>
            </a:r>
            <a:endParaRPr lang="zh-CN" altLang="en-US" sz="2000" dirty="0">
              <a:latin typeface="Comic Sans MS" panose="030F0702030302020204" pitchFamily="2" charset="0"/>
              <a:ea typeface="微软雅黑" pitchFamily="34" charset="-122"/>
            </a:endParaRPr>
          </a:p>
          <a:p>
            <a:pPr marL="800100" lvl="1" indent="-342900">
              <a:lnSpc>
                <a:spcPct val="100000"/>
              </a:lnSpc>
              <a:spcBef>
                <a:spcPct val="20000"/>
              </a:spcBef>
              <a:buFont typeface="Wingdings" panose="05000000000000000000" pitchFamily="2" charset="2"/>
              <a:buChar char="Ø"/>
            </a:pPr>
            <a:r>
              <a:rPr lang="zh-CN" altLang="en-US" sz="2000" dirty="0">
                <a:latin typeface="Comic Sans MS" panose="030F0702030302020204" pitchFamily="2" charset="0"/>
                <a:ea typeface="微软雅黑" pitchFamily="34" charset="-122"/>
              </a:rPr>
              <a:t>无符号整数（地址、指针等）：</a:t>
            </a:r>
            <a:r>
              <a:rPr lang="en-US" altLang="zh-CN" sz="2000" dirty="0">
                <a:latin typeface="Comic Sans MS" panose="030F0702030302020204" pitchFamily="2" charset="0"/>
                <a:ea typeface="微软雅黑" pitchFamily="34" charset="-122"/>
              </a:rPr>
              <a:t>8</a:t>
            </a:r>
            <a:r>
              <a:rPr lang="zh-CN" altLang="en-US" sz="2000" dirty="0">
                <a:latin typeface="Comic Sans MS" panose="030F0702030302020204" pitchFamily="2" charset="0"/>
                <a:ea typeface="微软雅黑" pitchFamily="34" charset="-122"/>
              </a:rPr>
              <a:t>、</a:t>
            </a:r>
            <a:r>
              <a:rPr lang="en-US" altLang="zh-CN" sz="2000" dirty="0">
                <a:latin typeface="Comic Sans MS" panose="030F0702030302020204" pitchFamily="2" charset="0"/>
                <a:ea typeface="微软雅黑" pitchFamily="34" charset="-122"/>
              </a:rPr>
              <a:t>16</a:t>
            </a:r>
            <a:r>
              <a:rPr lang="zh-CN" altLang="en-US" sz="2000" dirty="0">
                <a:latin typeface="Comic Sans MS" panose="030F0702030302020204" pitchFamily="2" charset="0"/>
                <a:ea typeface="微软雅黑" pitchFamily="34" charset="-122"/>
              </a:rPr>
              <a:t>或</a:t>
            </a:r>
            <a:r>
              <a:rPr lang="en-US" altLang="zh-CN" sz="2000" dirty="0">
                <a:latin typeface="Comic Sans MS" panose="030F0702030302020204" pitchFamily="2" charset="0"/>
                <a:ea typeface="微软雅黑" pitchFamily="34" charset="-122"/>
              </a:rPr>
              <a:t>32</a:t>
            </a:r>
            <a:r>
              <a:rPr lang="zh-CN" altLang="en-US" sz="2000" dirty="0">
                <a:latin typeface="Comic Sans MS" panose="030F0702030302020204" pitchFamily="2" charset="0"/>
                <a:ea typeface="微软雅黑" pitchFamily="34" charset="-122"/>
              </a:rPr>
              <a:t>位</a:t>
            </a:r>
            <a:endParaRPr lang="zh-CN" altLang="en-US" sz="2000" dirty="0">
              <a:latin typeface="Comic Sans MS" panose="030F0702030302020204" pitchFamily="2" charset="0"/>
              <a:ea typeface="微软雅黑" pitchFamily="34" charset="-122"/>
            </a:endParaRPr>
          </a:p>
          <a:p>
            <a:pPr marL="800100" lvl="1" indent="-342900">
              <a:lnSpc>
                <a:spcPct val="100000"/>
              </a:lnSpc>
              <a:spcBef>
                <a:spcPct val="20000"/>
              </a:spcBef>
              <a:buFont typeface="Wingdings" panose="05000000000000000000" pitchFamily="2" charset="2"/>
              <a:buChar char="Ø"/>
            </a:pPr>
            <a:r>
              <a:rPr lang="zh-CN" altLang="en-US" sz="2000" dirty="0">
                <a:latin typeface="Comic Sans MS" panose="030F0702030302020204" pitchFamily="2" charset="0"/>
                <a:ea typeface="微软雅黑" pitchFamily="34" charset="-122"/>
              </a:rPr>
              <a:t>近指针：</a:t>
            </a:r>
            <a:r>
              <a:rPr lang="en-US" altLang="zh-CN" sz="2000" dirty="0">
                <a:latin typeface="Comic Sans MS" panose="030F0702030302020204" pitchFamily="2" charset="0"/>
                <a:ea typeface="微软雅黑" pitchFamily="34" charset="-122"/>
              </a:rPr>
              <a:t>32</a:t>
            </a:r>
            <a:r>
              <a:rPr lang="zh-CN" altLang="en-US" sz="2000" dirty="0">
                <a:latin typeface="Comic Sans MS" panose="030F0702030302020204" pitchFamily="2" charset="0"/>
                <a:ea typeface="微软雅黑" pitchFamily="34" charset="-122"/>
              </a:rPr>
              <a:t>位段内偏移（有效地址）等</a:t>
            </a:r>
            <a:endParaRPr lang="zh-CN" altLang="en-US" sz="2000" dirty="0">
              <a:latin typeface="Comic Sans MS" panose="030F0702030302020204" pitchFamily="2" charset="0"/>
              <a:ea typeface="微软雅黑" pitchFamily="34" charset="-122"/>
            </a:endParaRPr>
          </a:p>
          <a:p>
            <a:pPr marL="800100" lvl="1" indent="-342900">
              <a:lnSpc>
                <a:spcPct val="100000"/>
              </a:lnSpc>
              <a:spcBef>
                <a:spcPct val="20000"/>
              </a:spcBef>
              <a:buFont typeface="Wingdings" panose="05000000000000000000" pitchFamily="2" charset="2"/>
              <a:buChar char="Ø"/>
            </a:pPr>
            <a:r>
              <a:rPr lang="zh-CN" altLang="en-US" sz="2000" dirty="0">
                <a:latin typeface="Comic Sans MS" panose="030F0702030302020204" pitchFamily="2" charset="0"/>
                <a:ea typeface="微软雅黑" pitchFamily="34" charset="-122"/>
              </a:rPr>
              <a:t>浮点数</a:t>
            </a:r>
            <a:r>
              <a:rPr lang="zh-CN" altLang="en-US" sz="2000" dirty="0">
                <a:latin typeface="Comic Sans MS" panose="030F0702030302020204" pitchFamily="2" charset="0"/>
                <a:ea typeface="微软雅黑" pitchFamily="34" charset="-122"/>
                <a:sym typeface="Wingdings" panose="05000000000000000000" pitchFamily="2" charset="2"/>
              </a:rPr>
              <a:t>：</a:t>
            </a:r>
            <a:r>
              <a:rPr lang="en-US" altLang="zh-CN" sz="2000" dirty="0">
                <a:latin typeface="Comic Sans MS" panose="030F0702030302020204" pitchFamily="2" charset="0"/>
                <a:ea typeface="微软雅黑" pitchFamily="34" charset="-122"/>
                <a:sym typeface="Wingdings" panose="05000000000000000000" pitchFamily="2" charset="2"/>
              </a:rPr>
              <a:t>IEEE 754</a:t>
            </a:r>
            <a:r>
              <a:rPr lang="zh-CN" altLang="en-US" sz="2000" dirty="0">
                <a:latin typeface="Comic Sans MS" panose="030F0702030302020204" pitchFamily="2" charset="0"/>
                <a:ea typeface="微软雅黑" pitchFamily="34" charset="-122"/>
                <a:sym typeface="Wingdings" panose="05000000000000000000" pitchFamily="2" charset="2"/>
              </a:rPr>
              <a:t>  </a:t>
            </a:r>
            <a:r>
              <a:rPr lang="en-US" altLang="zh-CN" sz="2000" dirty="0">
                <a:latin typeface="Comic Sans MS" panose="030F0702030302020204" pitchFamily="2" charset="0"/>
                <a:ea typeface="微软雅黑" pitchFamily="34" charset="-122"/>
                <a:sym typeface="Wingdings" panose="05000000000000000000" pitchFamily="2" charset="2"/>
              </a:rPr>
              <a:t>32</a:t>
            </a:r>
            <a:r>
              <a:rPr lang="zh-CN" altLang="en-US" sz="2000" dirty="0">
                <a:latin typeface="Comic Sans MS" panose="030F0702030302020204" pitchFamily="2" charset="0"/>
                <a:ea typeface="微软雅黑" pitchFamily="34" charset="-122"/>
                <a:sym typeface="Wingdings" panose="05000000000000000000" pitchFamily="2" charset="2"/>
              </a:rPr>
              <a:t>位单精度、</a:t>
            </a:r>
            <a:r>
              <a:rPr lang="en-US" altLang="zh-CN" sz="2000" dirty="0">
                <a:latin typeface="Comic Sans MS" panose="030F0702030302020204" pitchFamily="2" charset="0"/>
                <a:ea typeface="微软雅黑" pitchFamily="34" charset="-122"/>
                <a:sym typeface="Wingdings" panose="05000000000000000000" pitchFamily="2" charset="2"/>
              </a:rPr>
              <a:t>64</a:t>
            </a:r>
            <a:r>
              <a:rPr lang="zh-CN" altLang="en-US" sz="2000" dirty="0">
                <a:latin typeface="Comic Sans MS" panose="030F0702030302020204" pitchFamily="2" charset="0"/>
                <a:ea typeface="微软雅黑" pitchFamily="34" charset="-122"/>
                <a:sym typeface="Wingdings" panose="05000000000000000000" pitchFamily="2" charset="2"/>
              </a:rPr>
              <a:t>位双精度、</a:t>
            </a:r>
            <a:r>
              <a:rPr lang="en-US" altLang="zh-CN" sz="2000" dirty="0">
                <a:latin typeface="Comic Sans MS" panose="030F0702030302020204" pitchFamily="2" charset="0"/>
                <a:ea typeface="微软雅黑" pitchFamily="34" charset="-122"/>
                <a:sym typeface="Wingdings" panose="05000000000000000000" pitchFamily="2" charset="2"/>
              </a:rPr>
              <a:t>80</a:t>
            </a:r>
            <a:r>
              <a:rPr lang="zh-CN" altLang="en-US" sz="2000" dirty="0">
                <a:latin typeface="Comic Sans MS" panose="030F0702030302020204" pitchFamily="2" charset="0"/>
                <a:ea typeface="微软雅黑" pitchFamily="34" charset="-122"/>
                <a:sym typeface="Wingdings" panose="05000000000000000000" pitchFamily="2" charset="2"/>
              </a:rPr>
              <a:t>位扩展精度浮点数</a:t>
            </a:r>
            <a:endParaRPr lang="zh-CN" altLang="en-US" sz="2000" dirty="0">
              <a:latin typeface="Comic Sans MS" panose="030F0702030302020204" pitchFamily="2" charset="0"/>
              <a:ea typeface="微软雅黑" pitchFamily="34" charset="-122"/>
              <a:sym typeface="Wingdings" panose="05000000000000000000" pitchFamily="2" charset="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 </a:t>
            </a:r>
            <a:r>
              <a:rPr lang="zh-CN" altLang="en-US" dirty="0"/>
              <a:t>指令系统设计</a:t>
            </a:r>
            <a:endParaRPr lang="zh-CN" altLang="en-US" dirty="0"/>
          </a:p>
        </p:txBody>
      </p:sp>
      <p:sp>
        <p:nvSpPr>
          <p:cNvPr id="3" name="内容占位符 2"/>
          <p:cNvSpPr>
            <a:spLocks noGrp="1"/>
          </p:cNvSpPr>
          <p:nvPr>
            <p:ph idx="1"/>
          </p:nvPr>
        </p:nvSpPr>
        <p:spPr>
          <a:xfrm>
            <a:off x="107504" y="743531"/>
            <a:ext cx="8856984" cy="885269"/>
          </a:xfrm>
        </p:spPr>
        <p:txBody>
          <a:bodyPr/>
          <a:lstStyle/>
          <a:p>
            <a:pPr marL="0" indent="0">
              <a:buNone/>
            </a:pPr>
            <a:r>
              <a:rPr lang="en-US" altLang="zh-CN" dirty="0"/>
              <a:t>4.2.2 </a:t>
            </a:r>
            <a:r>
              <a:rPr lang="zh-CN" altLang="en-US" dirty="0"/>
              <a:t>操作数类型</a:t>
            </a:r>
            <a:endParaRPr lang="en-US" altLang="zh-CN" dirty="0"/>
          </a:p>
          <a:p>
            <a:pPr marL="0" indent="0">
              <a:buNone/>
            </a:pPr>
            <a:r>
              <a:rPr lang="en-US" altLang="zh-CN" dirty="0">
                <a:solidFill>
                  <a:srgbClr val="063DE8"/>
                </a:solidFill>
                <a:latin typeface="微软雅黑" pitchFamily="34" charset="-122"/>
              </a:rPr>
              <a:t>2.</a:t>
            </a:r>
            <a:r>
              <a:rPr lang="zh-CN" altLang="en-US" dirty="0">
                <a:solidFill>
                  <a:srgbClr val="063DE8"/>
                </a:solidFill>
                <a:latin typeface="微软雅黑" pitchFamily="34" charset="-122"/>
              </a:rPr>
              <a:t> 举例</a:t>
            </a:r>
            <a:endParaRPr lang="zh-CN" altLang="en-US" dirty="0"/>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8" name="矩形 7"/>
          <p:cNvSpPr/>
          <p:nvPr/>
        </p:nvSpPr>
        <p:spPr>
          <a:xfrm>
            <a:off x="143100" y="1617115"/>
            <a:ext cx="7885283" cy="2246769"/>
          </a:xfrm>
          <a:prstGeom prst="rect">
            <a:avLst/>
          </a:prstGeom>
        </p:spPr>
        <p:txBody>
          <a:bodyPr wrap="square">
            <a:spAutoFit/>
          </a:bodyPr>
          <a:lstStyle/>
          <a:p>
            <a:pPr marL="342900" indent="-342900">
              <a:lnSpc>
                <a:spcPct val="100000"/>
              </a:lnSpc>
              <a:spcBef>
                <a:spcPct val="20000"/>
              </a:spcBef>
            </a:pPr>
            <a:r>
              <a:rPr lang="en-US" altLang="zh-CN" sz="2000" b="1" dirty="0">
                <a:solidFill>
                  <a:srgbClr val="FF0000"/>
                </a:solidFill>
                <a:latin typeface="Comic Sans MS" panose="030F0702030302020204" pitchFamily="2" charset="0"/>
                <a:ea typeface="微软雅黑" pitchFamily="34" charset="-122"/>
                <a:sym typeface="Wingdings" panose="05000000000000000000" pitchFamily="2" charset="2"/>
              </a:rPr>
              <a:t>MIPS</a:t>
            </a:r>
            <a:endParaRPr lang="en-US" altLang="zh-CN" sz="2000" b="1" dirty="0">
              <a:solidFill>
                <a:srgbClr val="FF0000"/>
              </a:solidFill>
              <a:latin typeface="Comic Sans MS" panose="030F0702030302020204" pitchFamily="2" charset="0"/>
              <a:ea typeface="微软雅黑" pitchFamily="34" charset="-122"/>
              <a:sym typeface="Wingdings" panose="05000000000000000000" pitchFamily="2" charset="2"/>
            </a:endParaRPr>
          </a:p>
          <a:p>
            <a:pPr marL="800100" lvl="1" indent="-342900">
              <a:lnSpc>
                <a:spcPct val="100000"/>
              </a:lnSpc>
              <a:spcBef>
                <a:spcPct val="20000"/>
              </a:spcBef>
              <a:buFont typeface="Wingdings" panose="05000000000000000000" pitchFamily="2" charset="2"/>
              <a:buChar char="Ø"/>
            </a:pPr>
            <a:r>
              <a:rPr lang="zh-CN" altLang="en-US" sz="2000" dirty="0">
                <a:latin typeface="Comic Sans MS" panose="030F0702030302020204" pitchFamily="2" charset="0"/>
                <a:ea typeface="微软雅黑" pitchFamily="34" charset="-122"/>
              </a:rPr>
              <a:t>基本类型：</a:t>
            </a:r>
            <a:endParaRPr lang="zh-CN" altLang="en-US" sz="2000" dirty="0">
              <a:latin typeface="Comic Sans MS" panose="030F0702030302020204" pitchFamily="2" charset="0"/>
              <a:ea typeface="微软雅黑" pitchFamily="34" charset="-122"/>
            </a:endParaRPr>
          </a:p>
          <a:p>
            <a:pPr marL="1257300" lvl="2" indent="-342900">
              <a:lnSpc>
                <a:spcPct val="100000"/>
              </a:lnSpc>
              <a:spcBef>
                <a:spcPct val="20000"/>
              </a:spcBef>
              <a:buFont typeface="Wingdings" panose="05000000000000000000" pitchFamily="2" charset="2"/>
              <a:buChar char="ü"/>
            </a:pPr>
            <a:r>
              <a:rPr lang="zh-CN" altLang="en-US" sz="2000" dirty="0">
                <a:latin typeface="Comic Sans MS" panose="030F0702030302020204" pitchFamily="2" charset="0"/>
                <a:ea typeface="微软雅黑" pitchFamily="34" charset="-122"/>
              </a:rPr>
              <a:t>字节、半字</a:t>
            </a:r>
            <a:r>
              <a:rPr lang="en-US" altLang="zh-CN" sz="2000" dirty="0">
                <a:latin typeface="Comic Sans MS" panose="030F0702030302020204" pitchFamily="2" charset="0"/>
                <a:ea typeface="微软雅黑" pitchFamily="34" charset="-122"/>
              </a:rPr>
              <a:t>(16</a:t>
            </a:r>
            <a:r>
              <a:rPr lang="zh-CN" altLang="en-US" sz="2000" dirty="0">
                <a:latin typeface="Comic Sans MS" panose="030F0702030302020204" pitchFamily="2" charset="0"/>
                <a:ea typeface="微软雅黑" pitchFamily="34" charset="-122"/>
              </a:rPr>
              <a:t>位</a:t>
            </a:r>
            <a:r>
              <a:rPr lang="en-US" altLang="zh-CN" sz="2000" dirty="0">
                <a:latin typeface="Comic Sans MS" panose="030F0702030302020204" pitchFamily="2" charset="0"/>
                <a:ea typeface="微软雅黑" pitchFamily="34" charset="-122"/>
              </a:rPr>
              <a:t>)</a:t>
            </a:r>
            <a:r>
              <a:rPr lang="zh-CN" altLang="en-US" sz="2000" dirty="0">
                <a:latin typeface="Comic Sans MS" panose="030F0702030302020204" pitchFamily="2" charset="0"/>
                <a:ea typeface="微软雅黑" pitchFamily="34" charset="-122"/>
              </a:rPr>
              <a:t>、字</a:t>
            </a:r>
            <a:r>
              <a:rPr lang="en-US" altLang="zh-CN" sz="2000" dirty="0">
                <a:latin typeface="Comic Sans MS" panose="030F0702030302020204" pitchFamily="2" charset="0"/>
                <a:ea typeface="微软雅黑" pitchFamily="34" charset="-122"/>
              </a:rPr>
              <a:t>(32</a:t>
            </a:r>
            <a:r>
              <a:rPr lang="zh-CN" altLang="en-US" sz="2000" dirty="0">
                <a:latin typeface="Comic Sans MS" panose="030F0702030302020204" pitchFamily="2" charset="0"/>
                <a:ea typeface="微软雅黑" pitchFamily="34" charset="-122"/>
              </a:rPr>
              <a:t>位</a:t>
            </a:r>
            <a:r>
              <a:rPr lang="en-US" altLang="zh-CN" sz="2000" dirty="0">
                <a:latin typeface="Comic Sans MS" panose="030F0702030302020204" pitchFamily="2" charset="0"/>
                <a:ea typeface="微软雅黑" pitchFamily="34" charset="-122"/>
              </a:rPr>
              <a:t>)</a:t>
            </a:r>
            <a:r>
              <a:rPr lang="zh-CN" altLang="en-US" sz="2000" dirty="0">
                <a:latin typeface="Comic Sans MS" panose="030F0702030302020204" pitchFamily="2" charset="0"/>
                <a:ea typeface="微软雅黑" pitchFamily="34" charset="-122"/>
              </a:rPr>
              <a:t>、四字</a:t>
            </a:r>
            <a:r>
              <a:rPr lang="en-US" altLang="zh-CN" sz="2000" dirty="0">
                <a:latin typeface="Comic Sans MS" panose="030F0702030302020204" pitchFamily="2" charset="0"/>
                <a:ea typeface="微软雅黑" pitchFamily="34" charset="-122"/>
              </a:rPr>
              <a:t>(64</a:t>
            </a:r>
            <a:r>
              <a:rPr lang="zh-CN" altLang="en-US" sz="2000" dirty="0">
                <a:latin typeface="Comic Sans MS" panose="030F0702030302020204" pitchFamily="2" charset="0"/>
                <a:ea typeface="微软雅黑" pitchFamily="34" charset="-122"/>
              </a:rPr>
              <a:t>位</a:t>
            </a:r>
            <a:r>
              <a:rPr lang="en-US" altLang="zh-CN" sz="2000" dirty="0">
                <a:latin typeface="Comic Sans MS" panose="030F0702030302020204" pitchFamily="2" charset="0"/>
                <a:ea typeface="微软雅黑" pitchFamily="34" charset="-122"/>
              </a:rPr>
              <a:t>) </a:t>
            </a:r>
            <a:endParaRPr lang="en-US" altLang="zh-CN" sz="2000" dirty="0">
              <a:latin typeface="Comic Sans MS" panose="030F0702030302020204" pitchFamily="2" charset="0"/>
              <a:ea typeface="微软雅黑" pitchFamily="34" charset="-122"/>
            </a:endParaRPr>
          </a:p>
          <a:p>
            <a:pPr marL="800100" lvl="1" indent="-342900">
              <a:lnSpc>
                <a:spcPct val="100000"/>
              </a:lnSpc>
              <a:spcBef>
                <a:spcPct val="20000"/>
              </a:spcBef>
              <a:buFont typeface="Wingdings" panose="05000000000000000000" pitchFamily="2" charset="2"/>
              <a:buChar char="Ø"/>
            </a:pPr>
            <a:r>
              <a:rPr lang="zh-CN" altLang="en-US" sz="2000" dirty="0">
                <a:latin typeface="Comic Sans MS" panose="030F0702030302020204" pitchFamily="2" charset="0"/>
                <a:ea typeface="微软雅黑" pitchFamily="34" charset="-122"/>
              </a:rPr>
              <a:t>整数： </a:t>
            </a:r>
            <a:r>
              <a:rPr lang="en-US" altLang="zh-CN" sz="2000" dirty="0">
                <a:latin typeface="Comic Sans MS" panose="030F0702030302020204" pitchFamily="2" charset="0"/>
                <a:ea typeface="微软雅黑" pitchFamily="34" charset="-122"/>
              </a:rPr>
              <a:t>16</a:t>
            </a:r>
            <a:r>
              <a:rPr lang="zh-CN" altLang="en-US" sz="2000" dirty="0">
                <a:latin typeface="Comic Sans MS" panose="030F0702030302020204" pitchFamily="2" charset="0"/>
                <a:ea typeface="微软雅黑" pitchFamily="34" charset="-122"/>
              </a:rPr>
              <a:t>位、</a:t>
            </a:r>
            <a:r>
              <a:rPr lang="en-US" altLang="zh-CN" sz="2000" dirty="0">
                <a:latin typeface="Comic Sans MS" panose="030F0702030302020204" pitchFamily="2" charset="0"/>
                <a:ea typeface="微软雅黑" pitchFamily="34" charset="-122"/>
              </a:rPr>
              <a:t>32</a:t>
            </a:r>
            <a:r>
              <a:rPr lang="zh-CN" altLang="en-US" sz="2000" dirty="0">
                <a:latin typeface="Comic Sans MS" panose="030F0702030302020204" pitchFamily="2" charset="0"/>
                <a:ea typeface="微软雅黑" pitchFamily="34" charset="-122"/>
              </a:rPr>
              <a:t>位、</a:t>
            </a:r>
            <a:r>
              <a:rPr lang="en-US" altLang="zh-CN" sz="2000" dirty="0">
                <a:latin typeface="Comic Sans MS" panose="030F0702030302020204" pitchFamily="2" charset="0"/>
                <a:ea typeface="微软雅黑" pitchFamily="34" charset="-122"/>
              </a:rPr>
              <a:t>64</a:t>
            </a:r>
            <a:r>
              <a:rPr lang="zh-CN" altLang="en-US" sz="2000" dirty="0">
                <a:latin typeface="Comic Sans MS" panose="030F0702030302020204" pitchFamily="2" charset="0"/>
                <a:ea typeface="微软雅黑" pitchFamily="34" charset="-122"/>
              </a:rPr>
              <a:t>位三种</a:t>
            </a:r>
            <a:r>
              <a:rPr lang="en-US" altLang="zh-CN" sz="2000" dirty="0">
                <a:latin typeface="Comic Sans MS" panose="030F0702030302020204" pitchFamily="2" charset="0"/>
                <a:ea typeface="微软雅黑" pitchFamily="34" charset="-122"/>
              </a:rPr>
              <a:t>2-</a:t>
            </a:r>
            <a:r>
              <a:rPr lang="zh-CN" altLang="en-US" sz="2000" dirty="0">
                <a:latin typeface="Comic Sans MS" panose="030F0702030302020204" pitchFamily="2" charset="0"/>
                <a:ea typeface="微软雅黑" pitchFamily="34" charset="-122"/>
              </a:rPr>
              <a:t>补码表示的整数</a:t>
            </a:r>
            <a:endParaRPr lang="zh-CN" altLang="en-US" sz="2000" dirty="0">
              <a:latin typeface="Comic Sans MS" panose="030F0702030302020204" pitchFamily="2" charset="0"/>
              <a:ea typeface="微软雅黑" pitchFamily="34" charset="-122"/>
            </a:endParaRPr>
          </a:p>
          <a:p>
            <a:pPr marL="800100" lvl="1" indent="-342900">
              <a:lnSpc>
                <a:spcPct val="100000"/>
              </a:lnSpc>
              <a:spcBef>
                <a:spcPct val="20000"/>
              </a:spcBef>
              <a:buFont typeface="Wingdings" panose="05000000000000000000" pitchFamily="2" charset="2"/>
              <a:buChar char="Ø"/>
            </a:pPr>
            <a:r>
              <a:rPr lang="zh-CN" altLang="en-US" sz="2000" dirty="0">
                <a:latin typeface="Comic Sans MS" panose="030F0702030302020204" pitchFamily="2" charset="0"/>
                <a:ea typeface="微软雅黑" pitchFamily="34" charset="-122"/>
              </a:rPr>
              <a:t>无符号整数：（</a:t>
            </a:r>
            <a:r>
              <a:rPr lang="en-US" altLang="zh-CN" sz="2000" dirty="0">
                <a:latin typeface="Comic Sans MS" panose="030F0702030302020204" pitchFamily="2" charset="0"/>
                <a:ea typeface="微软雅黑" pitchFamily="34" charset="-122"/>
              </a:rPr>
              <a:t>16</a:t>
            </a:r>
            <a:r>
              <a:rPr lang="zh-CN" altLang="en-US" sz="2000" dirty="0">
                <a:latin typeface="Comic Sans MS" panose="030F0702030302020204" pitchFamily="2" charset="0"/>
                <a:ea typeface="微软雅黑" pitchFamily="34" charset="-122"/>
              </a:rPr>
              <a:t>、</a:t>
            </a:r>
            <a:r>
              <a:rPr lang="en-US" altLang="zh-CN" sz="2000" dirty="0">
                <a:latin typeface="Comic Sans MS" panose="030F0702030302020204" pitchFamily="2" charset="0"/>
                <a:ea typeface="微软雅黑" pitchFamily="34" charset="-122"/>
              </a:rPr>
              <a:t>32</a:t>
            </a:r>
            <a:r>
              <a:rPr lang="zh-CN" altLang="en-US" sz="2000" dirty="0">
                <a:latin typeface="Comic Sans MS" panose="030F0702030302020204" pitchFamily="2" charset="0"/>
                <a:ea typeface="微软雅黑" pitchFamily="34" charset="-122"/>
              </a:rPr>
              <a:t>位）</a:t>
            </a:r>
            <a:endParaRPr lang="zh-CN" altLang="en-US" sz="2000" dirty="0">
              <a:latin typeface="Comic Sans MS" panose="030F0702030302020204" pitchFamily="2" charset="0"/>
              <a:ea typeface="微软雅黑" pitchFamily="34" charset="-122"/>
            </a:endParaRPr>
          </a:p>
          <a:p>
            <a:pPr marL="800100" lvl="1" indent="-342900">
              <a:lnSpc>
                <a:spcPct val="100000"/>
              </a:lnSpc>
              <a:spcBef>
                <a:spcPct val="20000"/>
              </a:spcBef>
              <a:buFont typeface="Wingdings" panose="05000000000000000000" pitchFamily="2" charset="2"/>
              <a:buChar char="Ø"/>
            </a:pPr>
            <a:r>
              <a:rPr lang="zh-CN" altLang="en-US" sz="2000" dirty="0">
                <a:latin typeface="Comic Sans MS" panose="030F0702030302020204" pitchFamily="2" charset="0"/>
                <a:ea typeface="微软雅黑" pitchFamily="34" charset="-122"/>
              </a:rPr>
              <a:t>浮点数</a:t>
            </a:r>
            <a:r>
              <a:rPr lang="zh-CN" altLang="en-US" sz="2000" dirty="0">
                <a:latin typeface="Comic Sans MS" panose="030F0702030302020204" pitchFamily="2" charset="0"/>
                <a:ea typeface="微软雅黑" pitchFamily="34" charset="-122"/>
                <a:sym typeface="Wingdings" panose="05000000000000000000" pitchFamily="2" charset="2"/>
              </a:rPr>
              <a:t>：</a:t>
            </a:r>
            <a:r>
              <a:rPr lang="en-US" altLang="zh-CN" sz="2000" dirty="0">
                <a:latin typeface="Comic Sans MS" panose="030F0702030302020204" pitchFamily="2" charset="0"/>
                <a:ea typeface="微软雅黑" pitchFamily="34" charset="-122"/>
                <a:sym typeface="Wingdings" panose="05000000000000000000" pitchFamily="2" charset="2"/>
              </a:rPr>
              <a:t>IEEE 754</a:t>
            </a:r>
            <a:r>
              <a:rPr lang="zh-CN" altLang="en-US" sz="2000" dirty="0">
                <a:latin typeface="Comic Sans MS" panose="030F0702030302020204" pitchFamily="2" charset="0"/>
                <a:ea typeface="微软雅黑" pitchFamily="34" charset="-122"/>
                <a:sym typeface="Wingdings" panose="05000000000000000000" pitchFamily="2" charset="2"/>
              </a:rPr>
              <a:t>（</a:t>
            </a:r>
            <a:r>
              <a:rPr lang="en-US" altLang="zh-CN" sz="2000" dirty="0">
                <a:latin typeface="Comic Sans MS" panose="030F0702030302020204" pitchFamily="2" charset="0"/>
                <a:ea typeface="微软雅黑" pitchFamily="34" charset="-122"/>
                <a:sym typeface="Wingdings" panose="05000000000000000000" pitchFamily="2" charset="2"/>
              </a:rPr>
              <a:t>32</a:t>
            </a:r>
            <a:r>
              <a:rPr lang="zh-CN" altLang="en-US" sz="2000" dirty="0">
                <a:latin typeface="Comic Sans MS" panose="030F0702030302020204" pitchFamily="2" charset="0"/>
                <a:ea typeface="微软雅黑" pitchFamily="34" charset="-122"/>
                <a:sym typeface="Wingdings" panose="05000000000000000000" pitchFamily="2" charset="2"/>
              </a:rPr>
              <a:t>位</a:t>
            </a:r>
            <a:r>
              <a:rPr lang="en-US" altLang="zh-CN" sz="2000" dirty="0">
                <a:latin typeface="Comic Sans MS" panose="030F0702030302020204" pitchFamily="2" charset="0"/>
                <a:ea typeface="微软雅黑" pitchFamily="34" charset="-122"/>
                <a:sym typeface="Wingdings" panose="05000000000000000000" pitchFamily="2" charset="2"/>
              </a:rPr>
              <a:t>/64</a:t>
            </a:r>
            <a:r>
              <a:rPr lang="zh-CN" altLang="en-US" sz="2000" dirty="0">
                <a:latin typeface="Comic Sans MS" panose="030F0702030302020204" pitchFamily="2" charset="0"/>
                <a:ea typeface="微软雅黑" pitchFamily="34" charset="-122"/>
                <a:sym typeface="Wingdings" panose="05000000000000000000" pitchFamily="2" charset="2"/>
              </a:rPr>
              <a:t>位浮点数）</a:t>
            </a:r>
            <a:endParaRPr lang="zh-CN" altLang="en-US" sz="2000" dirty="0">
              <a:latin typeface="Comic Sans MS" panose="030F0702030302020204" pitchFamily="2" charset="0"/>
              <a:ea typeface="微软雅黑" pitchFamily="34" charset="-122"/>
              <a:sym typeface="Wingdings" panose="05000000000000000000" pitchFamily="2" charset="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 </a:t>
            </a:r>
            <a:r>
              <a:rPr lang="zh-CN" altLang="en-US" dirty="0"/>
              <a:t>指令系统设计</a:t>
            </a:r>
            <a:endParaRPr lang="zh-CN" altLang="en-US" dirty="0"/>
          </a:p>
        </p:txBody>
      </p:sp>
      <p:sp>
        <p:nvSpPr>
          <p:cNvPr id="3" name="内容占位符 2"/>
          <p:cNvSpPr>
            <a:spLocks noGrp="1"/>
          </p:cNvSpPr>
          <p:nvPr>
            <p:ph idx="1"/>
          </p:nvPr>
        </p:nvSpPr>
        <p:spPr>
          <a:xfrm>
            <a:off x="107504" y="743531"/>
            <a:ext cx="8856984" cy="525229"/>
          </a:xfrm>
        </p:spPr>
        <p:txBody>
          <a:bodyPr/>
          <a:lstStyle/>
          <a:p>
            <a:pPr marL="0" indent="0">
              <a:buNone/>
            </a:pPr>
            <a:r>
              <a:rPr lang="en-US" altLang="zh-CN" dirty="0"/>
              <a:t>4.2.3 </a:t>
            </a:r>
            <a:r>
              <a:rPr lang="zh-CN" altLang="en-US" dirty="0"/>
              <a:t>寻址方式（重点）</a:t>
            </a:r>
            <a:endParaRPr lang="en-US" altLang="zh-CN" dirty="0"/>
          </a:p>
        </p:txBody>
      </p:sp>
      <p:sp>
        <p:nvSpPr>
          <p:cNvPr id="4" name="页脚占位符 3"/>
          <p:cNvSpPr>
            <a:spLocks noGrp="1"/>
          </p:cNvSpPr>
          <p:nvPr>
            <p:ph type="ftr" sz="quarter" idx="11"/>
          </p:nvPr>
        </p:nvSpPr>
        <p:spPr/>
        <p:txBody>
          <a:bodyPr/>
          <a:lstStyle/>
          <a:p>
            <a:pPr>
              <a:defRPr/>
            </a:pPr>
            <a:r>
              <a:rPr lang="zh-CN" altLang="en-US">
                <a:ea typeface="微软雅黑" pitchFamily="34" charset="-122"/>
              </a:rPr>
              <a:t>计算机与通信工程学院</a:t>
            </a:r>
            <a:r>
              <a:rPr lang="en-US" altLang="zh-CN">
                <a:ea typeface="微软雅黑" pitchFamily="34" charset="-122"/>
              </a:rPr>
              <a:t>—</a:t>
            </a:r>
            <a:r>
              <a:rPr lang="zh-CN" altLang="en-US">
                <a:ea typeface="微软雅黑" pitchFamily="34" charset="-122"/>
              </a:rPr>
              <a:t>计算机组成原理</a:t>
            </a:r>
            <a:endParaRPr lang="zh-CN" altLang="en-US" dirty="0">
              <a:ea typeface="微软雅黑" pitchFamily="34" charset="-122"/>
            </a:endParaRPr>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ea typeface="微软雅黑" pitchFamily="34" charset="-122"/>
              </a:rPr>
            </a:fld>
            <a:endParaRPr lang="zh-CN" altLang="en-US" dirty="0">
              <a:ea typeface="微软雅黑" pitchFamily="34" charset="-122"/>
            </a:endParaRPr>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ea typeface="微软雅黑" pitchFamily="34" charset="-122"/>
              </a:rPr>
            </a:fld>
            <a:endParaRPr lang="zh-CN" altLang="en-US">
              <a:ea typeface="微软雅黑" pitchFamily="34" charset="-122"/>
            </a:endParaRPr>
          </a:p>
        </p:txBody>
      </p:sp>
      <p:sp>
        <p:nvSpPr>
          <p:cNvPr id="10" name="内容占位符 2"/>
          <p:cNvSpPr txBox="1"/>
          <p:nvPr/>
        </p:nvSpPr>
        <p:spPr bwMode="auto">
          <a:xfrm>
            <a:off x="119514" y="1196752"/>
            <a:ext cx="8856984" cy="1368152"/>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FF0000"/>
              </a:buClr>
              <a:buFont typeface="Wingdings" panose="05000000000000000000" pitchFamily="2" charset="2"/>
              <a:buChar char="p"/>
              <a:defRPr sz="2200" b="1" kern="1200">
                <a:solidFill>
                  <a:schemeClr val="tx1"/>
                </a:solidFill>
                <a:latin typeface="Comic Sans MS" panose="030F0702030302020204" pitchFamily="2" charset="0"/>
                <a:ea typeface="微软雅黑"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anose="05000000000000000000" pitchFamily="2" charset="2"/>
              <a:buChar char="n"/>
              <a:defRPr sz="2000" b="0" kern="1200">
                <a:solidFill>
                  <a:schemeClr val="tx1"/>
                </a:solidFill>
                <a:latin typeface="微软雅黑" pitchFamily="34" charset="-122"/>
                <a:ea typeface="微软雅黑"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anose="05000000000000000000" pitchFamily="2" charset="2"/>
              <a:buChar char="p"/>
              <a:defRPr sz="2000" b="0" kern="1200">
                <a:solidFill>
                  <a:schemeClr val="tx1"/>
                </a:solidFill>
                <a:latin typeface="微软雅黑" pitchFamily="34" charset="-122"/>
                <a:ea typeface="微软雅黑"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anose="05000000000000000000" pitchFamily="2" charset="2"/>
              <a:buChar char="Ø"/>
              <a:defRPr sz="2000" b="0" kern="1200">
                <a:solidFill>
                  <a:schemeClr val="tx1"/>
                </a:solidFill>
                <a:latin typeface="微软雅黑" pitchFamily="34" charset="-122"/>
                <a:ea typeface="微软雅黑"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anose="05000000000000000000" pitchFamily="2" charset="2"/>
              <a:buChar char="Ø"/>
              <a:defRPr sz="2000" b="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altLang="zh-CN" dirty="0">
                <a:solidFill>
                  <a:srgbClr val="063DE8"/>
                </a:solidFill>
              </a:rPr>
              <a:t>1. </a:t>
            </a:r>
            <a:r>
              <a:rPr lang="zh-CN" altLang="en-US" dirty="0">
                <a:solidFill>
                  <a:srgbClr val="063DE8"/>
                </a:solidFill>
              </a:rPr>
              <a:t>寻址方式：指令中给出操作数或操作数地址的方式称为寻址方式</a:t>
            </a:r>
            <a:endParaRPr lang="en-US" altLang="zh-CN" dirty="0">
              <a:solidFill>
                <a:srgbClr val="063DE8"/>
              </a:solidFill>
            </a:endParaRPr>
          </a:p>
          <a:p>
            <a:pPr marL="857250" lvl="1" indent="-457200">
              <a:buFont typeface="Wingdings" panose="05000000000000000000" pitchFamily="2" charset="2"/>
              <a:buChar char="Ø"/>
            </a:pPr>
            <a:r>
              <a:rPr lang="zh-CN" altLang="en-US" dirty="0">
                <a:latin typeface="Comic Sans MS" panose="030F0702030302020204" pitchFamily="2" charset="0"/>
              </a:rPr>
              <a:t>地址码的编码：由操作数的寻址方式决定</a:t>
            </a:r>
            <a:endParaRPr lang="en-US" altLang="zh-CN" dirty="0">
              <a:latin typeface="Comic Sans MS" panose="030F0702030302020204" pitchFamily="2" charset="0"/>
            </a:endParaRPr>
          </a:p>
          <a:p>
            <a:pPr marL="857250" lvl="1" indent="-457200">
              <a:buFont typeface="Wingdings" panose="05000000000000000000" pitchFamily="2" charset="2"/>
              <a:buChar char="Ø"/>
            </a:pPr>
            <a:r>
              <a:rPr lang="zh-CN" altLang="en-US" dirty="0">
                <a:latin typeface="Comic Sans MS" panose="030F0702030302020204" pitchFamily="2" charset="0"/>
              </a:rPr>
              <a:t>地址码编码原则：</a:t>
            </a:r>
            <a:endParaRPr lang="en-US" altLang="zh-CN" dirty="0">
              <a:latin typeface="Comic Sans MS" panose="030F0702030302020204" pitchFamily="2" charset="0"/>
            </a:endParaRPr>
          </a:p>
          <a:p>
            <a:pPr marL="400050" lvl="1" indent="0">
              <a:buNone/>
            </a:pPr>
            <a:endParaRPr lang="en-US" altLang="zh-CN" dirty="0">
              <a:latin typeface="Comic Sans MS" panose="030F0702030302020204" pitchFamily="2" charset="0"/>
            </a:endParaRPr>
          </a:p>
        </p:txBody>
      </p:sp>
      <p:sp>
        <p:nvSpPr>
          <p:cNvPr id="11" name="Rectangle 3"/>
          <p:cNvSpPr txBox="1">
            <a:spLocks noChangeArrowheads="1"/>
          </p:cNvSpPr>
          <p:nvPr/>
        </p:nvSpPr>
        <p:spPr bwMode="auto">
          <a:xfrm>
            <a:off x="251520" y="2566757"/>
            <a:ext cx="4608512" cy="1294292"/>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FF0000"/>
              </a:buClr>
              <a:buFont typeface="Wingdings" panose="05000000000000000000" pitchFamily="2" charset="2"/>
              <a:buChar char="p"/>
              <a:defRPr sz="2200" b="1" kern="1200">
                <a:solidFill>
                  <a:schemeClr val="tx1"/>
                </a:solidFill>
                <a:latin typeface="Comic Sans MS" panose="030F0702030302020204" pitchFamily="2" charset="0"/>
                <a:ea typeface="微软雅黑"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anose="05000000000000000000" pitchFamily="2" charset="2"/>
              <a:buChar char="n"/>
              <a:defRPr sz="2000" b="0" kern="1200">
                <a:solidFill>
                  <a:schemeClr val="tx1"/>
                </a:solidFill>
                <a:latin typeface="微软雅黑" pitchFamily="34" charset="-122"/>
                <a:ea typeface="微软雅黑"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anose="05000000000000000000" pitchFamily="2" charset="2"/>
              <a:buChar char="p"/>
              <a:defRPr sz="2000" b="0" kern="1200">
                <a:solidFill>
                  <a:schemeClr val="tx1"/>
                </a:solidFill>
                <a:latin typeface="微软雅黑" pitchFamily="34" charset="-122"/>
                <a:ea typeface="微软雅黑"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anose="05000000000000000000" pitchFamily="2" charset="2"/>
              <a:buChar char="Ø"/>
              <a:defRPr sz="2000" b="0" kern="1200">
                <a:solidFill>
                  <a:schemeClr val="tx1"/>
                </a:solidFill>
                <a:latin typeface="微软雅黑" pitchFamily="34" charset="-122"/>
                <a:ea typeface="微软雅黑"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anose="05000000000000000000" pitchFamily="2" charset="2"/>
              <a:buChar char="Ø"/>
              <a:defRPr sz="2000" b="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10000"/>
              </a:lnSpc>
              <a:buNone/>
            </a:pPr>
            <a:r>
              <a:rPr lang="zh-CN" altLang="en-US" sz="2000" b="0" dirty="0">
                <a:solidFill>
                  <a:srgbClr val="0000FF"/>
                </a:solidFill>
              </a:rPr>
              <a:t>   指令地址码尽量短</a:t>
            </a:r>
            <a:endParaRPr lang="zh-CN" altLang="en-US" sz="2000" b="0" dirty="0">
              <a:solidFill>
                <a:srgbClr val="0000FF"/>
              </a:solidFill>
            </a:endParaRPr>
          </a:p>
          <a:p>
            <a:pPr>
              <a:lnSpc>
                <a:spcPct val="110000"/>
              </a:lnSpc>
              <a:buFont typeface="Monotype Sorts" pitchFamily="2" charset="2"/>
              <a:buNone/>
            </a:pPr>
            <a:r>
              <a:rPr lang="zh-CN" altLang="en-US" sz="2000" b="0" dirty="0">
                <a:solidFill>
                  <a:srgbClr val="0000FF"/>
                </a:solidFill>
              </a:rPr>
              <a:t>   操作数存放位置灵活，空间应尽量大</a:t>
            </a:r>
            <a:endParaRPr lang="zh-CN" altLang="en-US" sz="2000" b="0" dirty="0">
              <a:solidFill>
                <a:srgbClr val="0000FF"/>
              </a:solidFill>
            </a:endParaRPr>
          </a:p>
          <a:p>
            <a:pPr>
              <a:lnSpc>
                <a:spcPct val="110000"/>
              </a:lnSpc>
              <a:buFont typeface="Monotype Sorts" pitchFamily="2" charset="2"/>
              <a:buNone/>
            </a:pPr>
            <a:r>
              <a:rPr lang="zh-CN" altLang="en-US" sz="2000" b="0" dirty="0">
                <a:solidFill>
                  <a:srgbClr val="0000FF"/>
                </a:solidFill>
              </a:rPr>
              <a:t>   有效地址计算过程尽量简单</a:t>
            </a:r>
            <a:endParaRPr lang="zh-CN" altLang="en-US" sz="2000" b="0" dirty="0"/>
          </a:p>
        </p:txBody>
      </p:sp>
      <p:sp>
        <p:nvSpPr>
          <p:cNvPr id="12" name="Text Box 7"/>
          <p:cNvSpPr txBox="1">
            <a:spLocks noChangeArrowheads="1"/>
          </p:cNvSpPr>
          <p:nvPr/>
        </p:nvSpPr>
        <p:spPr bwMode="auto">
          <a:xfrm>
            <a:off x="3718632" y="2420888"/>
            <a:ext cx="1066800" cy="32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eaLnBrk="0" hangingPunct="0">
              <a:spcBef>
                <a:spcPct val="50000"/>
              </a:spcBef>
            </a:pPr>
            <a:r>
              <a:rPr lang="zh-CN" altLang="en-US" b="1" dirty="0">
                <a:solidFill>
                  <a:srgbClr val="FC0128"/>
                </a:solidFill>
                <a:latin typeface="Comic Sans MS" panose="030F0702030302020204" pitchFamily="2" charset="0"/>
                <a:ea typeface="微软雅黑" pitchFamily="34" charset="-122"/>
                <a:cs typeface="Arial" panose="020B0604020202020204" pitchFamily="34" charset="0"/>
              </a:rPr>
              <a:t>为什么？</a:t>
            </a:r>
            <a:endParaRPr lang="zh-CN" altLang="en-US" b="1" dirty="0">
              <a:solidFill>
                <a:srgbClr val="FC0128"/>
              </a:solidFill>
              <a:latin typeface="Comic Sans MS" panose="030F0702030302020204" pitchFamily="2" charset="0"/>
              <a:ea typeface="微软雅黑" pitchFamily="34" charset="-122"/>
              <a:cs typeface="Arial" panose="020B0604020202020204" pitchFamily="34" charset="0"/>
            </a:endParaRPr>
          </a:p>
        </p:txBody>
      </p:sp>
      <p:sp>
        <p:nvSpPr>
          <p:cNvPr id="13" name="Line 8"/>
          <p:cNvSpPr>
            <a:spLocks noChangeShapeType="1"/>
          </p:cNvSpPr>
          <p:nvPr/>
        </p:nvSpPr>
        <p:spPr bwMode="auto">
          <a:xfrm>
            <a:off x="3190875" y="2813080"/>
            <a:ext cx="2084388" cy="0"/>
          </a:xfrm>
          <a:prstGeom prst="line">
            <a:avLst/>
          </a:prstGeom>
          <a:noFill/>
          <a:ln w="12700">
            <a:solidFill>
              <a:srgbClr val="0033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eaLnBrk="0" hangingPunct="0"/>
            <a:endParaRPr lang="zh-CN" altLang="en-US" sz="800" b="1">
              <a:solidFill>
                <a:srgbClr val="063DE8"/>
              </a:solidFill>
              <a:latin typeface="Comic Sans MS" panose="030F0702030302020204" pitchFamily="2" charset="0"/>
              <a:ea typeface="微软雅黑" pitchFamily="34" charset="-122"/>
              <a:cs typeface="Arial" panose="020B0604020202020204" pitchFamily="34" charset="0"/>
            </a:endParaRPr>
          </a:p>
        </p:txBody>
      </p:sp>
      <p:sp>
        <p:nvSpPr>
          <p:cNvPr id="14" name="Line 9"/>
          <p:cNvSpPr>
            <a:spLocks noChangeShapeType="1"/>
          </p:cNvSpPr>
          <p:nvPr/>
        </p:nvSpPr>
        <p:spPr bwMode="auto">
          <a:xfrm flipV="1">
            <a:off x="4951413" y="3195667"/>
            <a:ext cx="327025" cy="0"/>
          </a:xfrm>
          <a:prstGeom prst="line">
            <a:avLst/>
          </a:prstGeom>
          <a:noFill/>
          <a:ln w="12700">
            <a:solidFill>
              <a:srgbClr val="0033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eaLnBrk="0" hangingPunct="0"/>
            <a:endParaRPr lang="zh-CN" altLang="en-US" sz="800" b="1">
              <a:solidFill>
                <a:srgbClr val="063DE8"/>
              </a:solidFill>
              <a:latin typeface="Comic Sans MS" panose="030F0702030302020204" pitchFamily="2" charset="0"/>
              <a:ea typeface="微软雅黑" pitchFamily="34" charset="-122"/>
              <a:cs typeface="Arial" panose="020B0604020202020204" pitchFamily="34" charset="0"/>
            </a:endParaRPr>
          </a:p>
        </p:txBody>
      </p:sp>
      <p:sp>
        <p:nvSpPr>
          <p:cNvPr id="15" name="Line 10"/>
          <p:cNvSpPr>
            <a:spLocks noChangeShapeType="1"/>
          </p:cNvSpPr>
          <p:nvPr/>
        </p:nvSpPr>
        <p:spPr bwMode="auto">
          <a:xfrm>
            <a:off x="3960813" y="3544917"/>
            <a:ext cx="1352550" cy="0"/>
          </a:xfrm>
          <a:prstGeom prst="line">
            <a:avLst/>
          </a:prstGeom>
          <a:noFill/>
          <a:ln w="12700">
            <a:solidFill>
              <a:srgbClr val="0033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eaLnBrk="0" hangingPunct="0"/>
            <a:endParaRPr lang="zh-CN" altLang="en-US" sz="800" b="1">
              <a:solidFill>
                <a:srgbClr val="063DE8"/>
              </a:solidFill>
              <a:latin typeface="Comic Sans MS" panose="030F0702030302020204" pitchFamily="2" charset="0"/>
              <a:ea typeface="微软雅黑" pitchFamily="34" charset="-122"/>
              <a:cs typeface="Arial" panose="020B0604020202020204" pitchFamily="34" charset="0"/>
            </a:endParaRPr>
          </a:p>
        </p:txBody>
      </p:sp>
      <p:sp>
        <p:nvSpPr>
          <p:cNvPr id="16" name="Text Box 11"/>
          <p:cNvSpPr txBox="1">
            <a:spLocks noChangeArrowheads="1"/>
          </p:cNvSpPr>
          <p:nvPr/>
        </p:nvSpPr>
        <p:spPr bwMode="auto">
          <a:xfrm>
            <a:off x="5272088" y="2598971"/>
            <a:ext cx="3722687" cy="1190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eaLnBrk="0" hangingPunct="0">
              <a:lnSpc>
                <a:spcPct val="110000"/>
              </a:lnSpc>
              <a:spcBef>
                <a:spcPct val="20000"/>
              </a:spcBef>
            </a:pPr>
            <a:r>
              <a:rPr lang="zh-CN" altLang="en-US" sz="2000" b="1" dirty="0">
                <a:solidFill>
                  <a:srgbClr val="FC0128"/>
                </a:solidFill>
                <a:latin typeface="Comic Sans MS" panose="030F0702030302020204" pitchFamily="2" charset="0"/>
                <a:ea typeface="微软雅黑" pitchFamily="34" charset="-122"/>
                <a:cs typeface="Arial" panose="020B0604020202020204" pitchFamily="34" charset="0"/>
              </a:rPr>
              <a:t>目标代码短，省空间</a:t>
            </a:r>
            <a:endParaRPr lang="zh-CN" altLang="en-US" sz="2000" b="1" dirty="0">
              <a:solidFill>
                <a:srgbClr val="FC0128"/>
              </a:solidFill>
              <a:latin typeface="Comic Sans MS" panose="030F0702030302020204" pitchFamily="2" charset="0"/>
              <a:ea typeface="微软雅黑" pitchFamily="34" charset="-122"/>
              <a:cs typeface="Arial" panose="020B0604020202020204" pitchFamily="34" charset="0"/>
            </a:endParaRPr>
          </a:p>
          <a:p>
            <a:pPr eaLnBrk="0" hangingPunct="0">
              <a:lnSpc>
                <a:spcPct val="110000"/>
              </a:lnSpc>
              <a:spcBef>
                <a:spcPct val="20000"/>
              </a:spcBef>
            </a:pPr>
            <a:r>
              <a:rPr lang="zh-CN" altLang="en-US" sz="2000" b="1" dirty="0">
                <a:solidFill>
                  <a:srgbClr val="FC0128"/>
                </a:solidFill>
                <a:latin typeface="Comic Sans MS" panose="030F0702030302020204" pitchFamily="2" charset="0"/>
                <a:ea typeface="微软雅黑" pitchFamily="34" charset="-122"/>
                <a:cs typeface="Arial" panose="020B0604020202020204" pitchFamily="34" charset="0"/>
              </a:rPr>
              <a:t>有利于编译器优化产生高效代码</a:t>
            </a:r>
            <a:endParaRPr lang="zh-CN" altLang="en-US" sz="2000" b="1" dirty="0">
              <a:solidFill>
                <a:srgbClr val="FC0128"/>
              </a:solidFill>
              <a:latin typeface="Comic Sans MS" panose="030F0702030302020204" pitchFamily="2" charset="0"/>
              <a:ea typeface="微软雅黑" pitchFamily="34" charset="-122"/>
              <a:cs typeface="Arial" panose="020B0604020202020204" pitchFamily="34" charset="0"/>
            </a:endParaRPr>
          </a:p>
          <a:p>
            <a:pPr eaLnBrk="0" hangingPunct="0">
              <a:lnSpc>
                <a:spcPct val="110000"/>
              </a:lnSpc>
              <a:spcBef>
                <a:spcPct val="20000"/>
              </a:spcBef>
            </a:pPr>
            <a:r>
              <a:rPr lang="zh-CN" altLang="en-US" sz="2000" b="1" dirty="0">
                <a:solidFill>
                  <a:srgbClr val="FC0128"/>
                </a:solidFill>
                <a:latin typeface="Comic Sans MS" panose="030F0702030302020204" pitchFamily="2" charset="0"/>
                <a:ea typeface="微软雅黑" pitchFamily="34" charset="-122"/>
                <a:cs typeface="Arial" panose="020B0604020202020204" pitchFamily="34" charset="0"/>
              </a:rPr>
              <a:t>指令执行快</a:t>
            </a:r>
            <a:endParaRPr lang="zh-CN" altLang="en-US" sz="2000" b="1" dirty="0">
              <a:solidFill>
                <a:srgbClr val="FC0128"/>
              </a:solidFill>
              <a:latin typeface="Comic Sans MS" panose="030F0702030302020204" pitchFamily="2" charset="0"/>
              <a:ea typeface="微软雅黑" pitchFamily="34" charset="-122"/>
              <a:cs typeface="Arial" panose="020B0604020202020204" pitchFamily="34" charset="0"/>
            </a:endParaRPr>
          </a:p>
        </p:txBody>
      </p:sp>
      <p:sp>
        <p:nvSpPr>
          <p:cNvPr id="17" name="内容占位符 2"/>
          <p:cNvSpPr txBox="1"/>
          <p:nvPr/>
        </p:nvSpPr>
        <p:spPr bwMode="auto">
          <a:xfrm>
            <a:off x="107504" y="3933056"/>
            <a:ext cx="8856984" cy="1368152"/>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FF0000"/>
              </a:buClr>
              <a:buFont typeface="Wingdings" panose="05000000000000000000" pitchFamily="2" charset="2"/>
              <a:buChar char="p"/>
              <a:defRPr sz="2200" b="1" kern="1200">
                <a:solidFill>
                  <a:schemeClr val="tx1"/>
                </a:solidFill>
                <a:latin typeface="Comic Sans MS" panose="030F0702030302020204" pitchFamily="2" charset="0"/>
                <a:ea typeface="微软雅黑"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anose="05000000000000000000" pitchFamily="2" charset="2"/>
              <a:buChar char="n"/>
              <a:defRPr sz="2000" b="0" kern="1200">
                <a:solidFill>
                  <a:schemeClr val="tx1"/>
                </a:solidFill>
                <a:latin typeface="微软雅黑" pitchFamily="34" charset="-122"/>
                <a:ea typeface="微软雅黑"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anose="05000000000000000000" pitchFamily="2" charset="2"/>
              <a:buChar char="p"/>
              <a:defRPr sz="2000" b="0" kern="1200">
                <a:solidFill>
                  <a:schemeClr val="tx1"/>
                </a:solidFill>
                <a:latin typeface="微软雅黑" pitchFamily="34" charset="-122"/>
                <a:ea typeface="微软雅黑"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anose="05000000000000000000" pitchFamily="2" charset="2"/>
              <a:buChar char="Ø"/>
              <a:defRPr sz="2000" b="0" kern="1200">
                <a:solidFill>
                  <a:schemeClr val="tx1"/>
                </a:solidFill>
                <a:latin typeface="微软雅黑" pitchFamily="34" charset="-122"/>
                <a:ea typeface="微软雅黑"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anose="05000000000000000000" pitchFamily="2" charset="2"/>
              <a:buChar char="Ø"/>
              <a:defRPr sz="2000" b="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altLang="zh-CN" dirty="0">
                <a:solidFill>
                  <a:srgbClr val="063DE8"/>
                </a:solidFill>
              </a:rPr>
              <a:t>2. </a:t>
            </a:r>
            <a:r>
              <a:rPr lang="zh-CN" altLang="en-US" dirty="0">
                <a:solidFill>
                  <a:srgbClr val="063DE8"/>
                </a:solidFill>
              </a:rPr>
              <a:t>指令的寻址方式简单</a:t>
            </a:r>
            <a:endParaRPr lang="en-US" altLang="zh-CN" dirty="0">
              <a:solidFill>
                <a:srgbClr val="063DE8"/>
              </a:solidFill>
            </a:endParaRPr>
          </a:p>
          <a:p>
            <a:pPr marL="857250" lvl="1" indent="-457200">
              <a:buFont typeface="Wingdings" panose="05000000000000000000" pitchFamily="2" charset="2"/>
              <a:buChar char="Ø"/>
            </a:pPr>
            <a:r>
              <a:rPr lang="zh-CN" altLang="en-US" dirty="0">
                <a:latin typeface="Comic Sans MS" panose="030F0702030302020204" pitchFamily="2" charset="0"/>
              </a:rPr>
              <a:t>正常（顺序执行）：</a:t>
            </a:r>
            <a:r>
              <a:rPr lang="en-US" altLang="zh-CN" dirty="0">
                <a:latin typeface="Comic Sans MS" panose="030F0702030302020204" pitchFamily="2" charset="0"/>
              </a:rPr>
              <a:t>PC+</a:t>
            </a:r>
            <a:r>
              <a:rPr lang="zh-CN" altLang="en-US" dirty="0">
                <a:latin typeface="Comic Sans MS" panose="030F0702030302020204" pitchFamily="2" charset="0"/>
              </a:rPr>
              <a:t>指令的长度</a:t>
            </a:r>
            <a:endParaRPr lang="zh-CN" altLang="en-US" dirty="0">
              <a:latin typeface="Comic Sans MS" panose="030F0702030302020204" pitchFamily="2" charset="0"/>
            </a:endParaRPr>
          </a:p>
          <a:p>
            <a:pPr lvl="1" indent="-342900">
              <a:buFont typeface="Wingdings" panose="05000000000000000000" pitchFamily="2" charset="2"/>
              <a:buChar char="Ø"/>
            </a:pPr>
            <a:r>
              <a:rPr lang="zh-CN" altLang="en-US" dirty="0">
                <a:latin typeface="Comic Sans MS" panose="030F0702030302020204" pitchFamily="2" charset="0"/>
              </a:rPr>
              <a:t>  跳转 </a:t>
            </a:r>
            <a:r>
              <a:rPr lang="en-US" altLang="zh-CN" dirty="0">
                <a:latin typeface="Comic Sans MS" panose="030F0702030302020204" pitchFamily="2" charset="0"/>
              </a:rPr>
              <a:t>( jump / branch / call / return )</a:t>
            </a:r>
            <a:r>
              <a:rPr lang="zh-CN" altLang="en-US" dirty="0">
                <a:latin typeface="Comic Sans MS" panose="030F0702030302020204" pitchFamily="2" charset="0"/>
              </a:rPr>
              <a:t>：同操作数的寻址</a:t>
            </a:r>
            <a:endParaRPr lang="zh-CN" altLang="en-US" dirty="0">
              <a:latin typeface="Comic Sans MS" panose="030F0702030302020204"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blinds(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blinds(horizontal)">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linds(horizontal)">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6">
                                            <p:txEl>
                                              <p:pRg st="0" end="0"/>
                                            </p:txEl>
                                          </p:spTgt>
                                        </p:tgtEl>
                                        <p:attrNameLst>
                                          <p:attrName>style.visibility</p:attrName>
                                        </p:attrNameLst>
                                      </p:cBhvr>
                                      <p:to>
                                        <p:strVal val="visible"/>
                                      </p:to>
                                    </p:set>
                                    <p:animEffect transition="in" filter="blinds(horizontal)">
                                      <p:cBhvr>
                                        <p:cTn id="32" dur="500"/>
                                        <p:tgtEl>
                                          <p:spTgt spid="16">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blinds(horizontal)">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6">
                                            <p:txEl>
                                              <p:pRg st="1" end="1"/>
                                            </p:txEl>
                                          </p:spTgt>
                                        </p:tgtEl>
                                        <p:attrNameLst>
                                          <p:attrName>style.visibility</p:attrName>
                                        </p:attrNameLst>
                                      </p:cBhvr>
                                      <p:to>
                                        <p:strVal val="visible"/>
                                      </p:to>
                                    </p:set>
                                    <p:animEffect transition="in" filter="blinds(horizontal)">
                                      <p:cBhvr>
                                        <p:cTn id="42" dur="500"/>
                                        <p:tgtEl>
                                          <p:spTgt spid="16">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blinds(horizontal)">
                                      <p:cBhvr>
                                        <p:cTn id="47" dur="500"/>
                                        <p:tgtEl>
                                          <p:spTgt spid="15"/>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6">
                                            <p:txEl>
                                              <p:pRg st="2" end="2"/>
                                            </p:txEl>
                                          </p:spTgt>
                                        </p:tgtEl>
                                        <p:attrNameLst>
                                          <p:attrName>style.visibility</p:attrName>
                                        </p:attrNameLst>
                                      </p:cBhvr>
                                      <p:to>
                                        <p:strVal val="visible"/>
                                      </p:to>
                                    </p:set>
                                    <p:animEffect transition="in" filter="blinds(horizontal)">
                                      <p:cBhvr>
                                        <p:cTn id="52" dur="500"/>
                                        <p:tgtEl>
                                          <p:spTgt spid="1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P spid="14" grpId="0" animBg="1"/>
      <p:bldP spid="1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 </a:t>
            </a:r>
            <a:r>
              <a:rPr lang="zh-CN" altLang="en-US" dirty="0"/>
              <a:t>指令系统设计</a:t>
            </a:r>
            <a:endParaRPr lang="zh-CN" altLang="en-US" dirty="0"/>
          </a:p>
        </p:txBody>
      </p:sp>
      <p:sp>
        <p:nvSpPr>
          <p:cNvPr id="3" name="内容占位符 2"/>
          <p:cNvSpPr>
            <a:spLocks noGrp="1"/>
          </p:cNvSpPr>
          <p:nvPr>
            <p:ph idx="1"/>
          </p:nvPr>
        </p:nvSpPr>
        <p:spPr>
          <a:xfrm>
            <a:off x="107504" y="743531"/>
            <a:ext cx="8856984" cy="2829485"/>
          </a:xfrm>
        </p:spPr>
        <p:txBody>
          <a:bodyPr/>
          <a:lstStyle/>
          <a:p>
            <a:pPr marL="0" indent="0">
              <a:buNone/>
            </a:pPr>
            <a:r>
              <a:rPr lang="en-US" altLang="zh-CN" dirty="0"/>
              <a:t>4.2.3 </a:t>
            </a:r>
            <a:r>
              <a:rPr lang="zh-CN" altLang="en-US" dirty="0"/>
              <a:t>寻址方式</a:t>
            </a:r>
            <a:endParaRPr lang="en-US" altLang="zh-CN" dirty="0"/>
          </a:p>
          <a:p>
            <a:pPr marL="0" indent="0">
              <a:buNone/>
            </a:pPr>
            <a:r>
              <a:rPr lang="en-US" altLang="zh-CN" dirty="0">
                <a:solidFill>
                  <a:srgbClr val="063DE8"/>
                </a:solidFill>
              </a:rPr>
              <a:t>3. </a:t>
            </a:r>
            <a:r>
              <a:rPr lang="zh-CN" altLang="en-US" dirty="0">
                <a:solidFill>
                  <a:srgbClr val="063DE8"/>
                </a:solidFill>
              </a:rPr>
              <a:t>操作数的寻址复杂</a:t>
            </a:r>
            <a:endParaRPr lang="en-US" altLang="zh-CN" dirty="0">
              <a:solidFill>
                <a:srgbClr val="063DE8"/>
              </a:solidFill>
            </a:endParaRPr>
          </a:p>
          <a:p>
            <a:pPr marL="857250" lvl="1" indent="-457200">
              <a:buFont typeface="Wingdings" panose="05000000000000000000" pitchFamily="2" charset="2"/>
              <a:buChar char="Ø"/>
            </a:pPr>
            <a:r>
              <a:rPr lang="zh-CN" altLang="en-US" b="1" dirty="0">
                <a:solidFill>
                  <a:srgbClr val="FF0000"/>
                </a:solidFill>
                <a:latin typeface="Comic Sans MS" panose="030F0702030302020204" pitchFamily="2" charset="0"/>
              </a:rPr>
              <a:t>操作数结构：</a:t>
            </a:r>
            <a:r>
              <a:rPr lang="zh-CN" altLang="en-US" dirty="0">
                <a:latin typeface="Comic Sans MS" panose="030F0702030302020204" pitchFamily="2" charset="0"/>
              </a:rPr>
              <a:t>可能是一个常数，或是一个简单变量，或是数组和结构中的某个元素，也可能是栈中的元素，还可能是外设</a:t>
            </a:r>
            <a:r>
              <a:rPr lang="en-US" altLang="zh-CN" dirty="0">
                <a:latin typeface="Comic Sans MS" panose="030F0702030302020204" pitchFamily="2" charset="0"/>
              </a:rPr>
              <a:t>I/O</a:t>
            </a:r>
            <a:r>
              <a:rPr lang="zh-CN" altLang="en-US" dirty="0">
                <a:latin typeface="Comic Sans MS" panose="030F0702030302020204" pitchFamily="2" charset="0"/>
              </a:rPr>
              <a:t>接口中的状态字等。</a:t>
            </a:r>
            <a:endParaRPr lang="en-US" altLang="zh-CN" dirty="0">
              <a:latin typeface="Comic Sans MS" panose="030F0702030302020204" pitchFamily="2" charset="0"/>
            </a:endParaRPr>
          </a:p>
          <a:p>
            <a:pPr marL="857250" lvl="1" indent="-457200">
              <a:buFont typeface="Wingdings" panose="05000000000000000000" pitchFamily="2" charset="2"/>
              <a:buChar char="Ø"/>
            </a:pPr>
            <a:r>
              <a:rPr lang="zh-CN" altLang="en-US" b="1" dirty="0">
                <a:solidFill>
                  <a:srgbClr val="FF0000"/>
                </a:solidFill>
                <a:latin typeface="Comic Sans MS" panose="030F0702030302020204" pitchFamily="2" charset="0"/>
              </a:rPr>
              <a:t>操作数来源：</a:t>
            </a:r>
            <a:r>
              <a:rPr lang="zh-CN" altLang="en-US" dirty="0">
                <a:latin typeface="Comic Sans MS" panose="030F0702030302020204" pitchFamily="2" charset="0"/>
              </a:rPr>
              <a:t>从指令的角度来看，操作数存放的位置可以是</a:t>
            </a:r>
            <a:r>
              <a:rPr lang="en-US" altLang="zh-CN" dirty="0">
                <a:latin typeface="Comic Sans MS" panose="030F0702030302020204" pitchFamily="2" charset="0"/>
              </a:rPr>
              <a:t>CPU</a:t>
            </a:r>
            <a:r>
              <a:rPr lang="zh-CN" altLang="en-US" dirty="0">
                <a:latin typeface="Comic Sans MS" panose="030F0702030302020204" pitchFamily="2" charset="0"/>
              </a:rPr>
              <a:t>中的通用寄存器、存储单元和</a:t>
            </a:r>
            <a:r>
              <a:rPr lang="en-US" altLang="zh-CN" dirty="0">
                <a:latin typeface="Comic Sans MS" panose="030F0702030302020204" pitchFamily="2" charset="0"/>
              </a:rPr>
              <a:t>I/O</a:t>
            </a:r>
            <a:r>
              <a:rPr lang="zh-CN" altLang="en-US" dirty="0">
                <a:latin typeface="Comic Sans MS" panose="030F0702030302020204" pitchFamily="2" charset="0"/>
              </a:rPr>
              <a:t>端口</a:t>
            </a:r>
            <a:endParaRPr lang="en-US" altLang="zh-CN" dirty="0">
              <a:latin typeface="Comic Sans MS" panose="030F0702030302020204" pitchFamily="2" charset="0"/>
            </a:endParaRPr>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9" name="内容占位符 2"/>
          <p:cNvSpPr txBox="1"/>
          <p:nvPr/>
        </p:nvSpPr>
        <p:spPr bwMode="auto">
          <a:xfrm>
            <a:off x="107504" y="4149080"/>
            <a:ext cx="8856984" cy="1368152"/>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FF0000"/>
              </a:buClr>
              <a:buFont typeface="Wingdings" panose="05000000000000000000" pitchFamily="2" charset="2"/>
              <a:buChar char="p"/>
              <a:defRPr sz="2200" b="1" kern="1200">
                <a:solidFill>
                  <a:schemeClr val="tx1"/>
                </a:solidFill>
                <a:latin typeface="Comic Sans MS" panose="030F0702030302020204" pitchFamily="2" charset="0"/>
                <a:ea typeface="微软雅黑"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anose="05000000000000000000" pitchFamily="2" charset="2"/>
              <a:buChar char="n"/>
              <a:defRPr sz="2000" b="0" kern="1200">
                <a:solidFill>
                  <a:schemeClr val="tx1"/>
                </a:solidFill>
                <a:latin typeface="微软雅黑" pitchFamily="34" charset="-122"/>
                <a:ea typeface="微软雅黑"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anose="05000000000000000000" pitchFamily="2" charset="2"/>
              <a:buChar char="p"/>
              <a:defRPr sz="2000" b="0" kern="1200">
                <a:solidFill>
                  <a:schemeClr val="tx1"/>
                </a:solidFill>
                <a:latin typeface="微软雅黑" pitchFamily="34" charset="-122"/>
                <a:ea typeface="微软雅黑"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anose="05000000000000000000" pitchFamily="2" charset="2"/>
              <a:buChar char="Ø"/>
              <a:defRPr sz="2000" b="0" kern="1200">
                <a:solidFill>
                  <a:schemeClr val="tx1"/>
                </a:solidFill>
                <a:latin typeface="微软雅黑" pitchFamily="34" charset="-122"/>
                <a:ea typeface="微软雅黑"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anose="05000000000000000000" pitchFamily="2" charset="2"/>
              <a:buChar char="Ø"/>
              <a:defRPr sz="2000" b="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altLang="zh-CN" dirty="0">
                <a:solidFill>
                  <a:srgbClr val="063DE8"/>
                </a:solidFill>
              </a:rPr>
              <a:t>4. </a:t>
            </a:r>
            <a:r>
              <a:rPr lang="zh-CN" altLang="en-US" dirty="0">
                <a:solidFill>
                  <a:srgbClr val="063DE8"/>
                </a:solidFill>
              </a:rPr>
              <a:t>有效地址：指令中给出的操作数所在存储单元的地址</a:t>
            </a:r>
            <a:endParaRPr lang="en-US" altLang="zh-CN" dirty="0">
              <a:solidFill>
                <a:srgbClr val="063DE8"/>
              </a:solidFill>
            </a:endParaRPr>
          </a:p>
          <a:p>
            <a:pPr marL="857250" lvl="1" indent="-457200">
              <a:buFont typeface="Wingdings" panose="05000000000000000000" pitchFamily="2" charset="2"/>
              <a:buChar char="Ø"/>
            </a:pPr>
            <a:r>
              <a:rPr lang="zh-CN" altLang="en-US" dirty="0">
                <a:latin typeface="Comic Sans MS" panose="030F0702030302020204" pitchFamily="2" charset="0"/>
              </a:rPr>
              <a:t>主存物理地址</a:t>
            </a:r>
            <a:endParaRPr lang="en-US" altLang="zh-CN" dirty="0">
              <a:latin typeface="Comic Sans MS" panose="030F0702030302020204" pitchFamily="2" charset="0"/>
            </a:endParaRPr>
          </a:p>
          <a:p>
            <a:pPr marL="857250" lvl="1" indent="-457200">
              <a:buFont typeface="Wingdings" panose="05000000000000000000" pitchFamily="2" charset="2"/>
              <a:buChar char="Ø"/>
            </a:pPr>
            <a:r>
              <a:rPr lang="zh-CN" altLang="en-US" dirty="0">
                <a:latin typeface="Comic Sans MS" panose="030F0702030302020204" pitchFamily="2" charset="0"/>
              </a:rPr>
              <a:t>虚拟地址：采用虚拟存储机制</a:t>
            </a:r>
            <a:endParaRPr lang="en-US" altLang="zh-CN" dirty="0">
              <a:latin typeface="Comic Sans MS" panose="030F0702030302020204" pitchFamily="2" charset="0"/>
            </a:endParaRPr>
          </a:p>
        </p:txBody>
      </p:sp>
      <p:sp>
        <p:nvSpPr>
          <p:cNvPr id="11" name="Rectangle 5"/>
          <p:cNvSpPr>
            <a:spLocks noChangeArrowheads="1"/>
          </p:cNvSpPr>
          <p:nvPr/>
        </p:nvSpPr>
        <p:spPr bwMode="auto">
          <a:xfrm>
            <a:off x="2313112" y="3689681"/>
            <a:ext cx="4231928" cy="328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90000"/>
              </a:lnSpc>
              <a:spcBef>
                <a:spcPct val="30000"/>
              </a:spcBef>
              <a:buSzPct val="100000"/>
            </a:pPr>
            <a:r>
              <a:rPr lang="zh-CN" altLang="en-US" sz="2000" b="1" dirty="0">
                <a:solidFill>
                  <a:srgbClr val="FF0000"/>
                </a:solidFill>
                <a:latin typeface="Comic Sans MS" panose="030F0702030302020204" pitchFamily="2" charset="0"/>
                <a:ea typeface="微软雅黑" pitchFamily="34" charset="-122"/>
              </a:rPr>
              <a:t>通常寻址方式特指“操作数的寻址”</a:t>
            </a:r>
            <a:endParaRPr lang="zh-CN" altLang="en-US" sz="2000" b="1" dirty="0">
              <a:solidFill>
                <a:srgbClr val="FF0000"/>
              </a:solidFill>
              <a:latin typeface="Comic Sans MS" panose="030F0702030302020204" pitchFamily="2" charset="0"/>
              <a:ea typeface="微软雅黑" pitchFamily="34" charset="-122"/>
            </a:endParaRPr>
          </a:p>
        </p:txBody>
      </p:sp>
      <p:sp>
        <p:nvSpPr>
          <p:cNvPr id="10" name="Rectangle 5"/>
          <p:cNvSpPr>
            <a:spLocks noChangeArrowheads="1"/>
          </p:cNvSpPr>
          <p:nvPr/>
        </p:nvSpPr>
        <p:spPr bwMode="auto">
          <a:xfrm>
            <a:off x="1043608" y="5615305"/>
            <a:ext cx="6540252" cy="697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90000"/>
              </a:lnSpc>
              <a:spcBef>
                <a:spcPct val="30000"/>
              </a:spcBef>
              <a:buSzPct val="100000"/>
            </a:pPr>
            <a:r>
              <a:rPr lang="zh-CN" altLang="en-US" sz="2000" b="1" dirty="0">
                <a:solidFill>
                  <a:srgbClr val="FF0000"/>
                </a:solidFill>
                <a:latin typeface="Comic Sans MS" panose="030F0702030302020204" pitchFamily="2" charset="0"/>
                <a:ea typeface="微软雅黑" pitchFamily="34" charset="-122"/>
              </a:rPr>
              <a:t>形式地址：</a:t>
            </a:r>
            <a:r>
              <a:rPr lang="zh-CN" altLang="en-US" sz="2000" b="1" dirty="0">
                <a:latin typeface="Comic Sans MS" panose="030F0702030302020204" pitchFamily="2" charset="0"/>
                <a:ea typeface="微软雅黑" pitchFamily="34" charset="-122"/>
              </a:rPr>
              <a:t>指令地址码字段给出的地址，这个地址有时候</a:t>
            </a:r>
            <a:endParaRPr lang="en-US" altLang="zh-CN" sz="2000" b="1" dirty="0">
              <a:latin typeface="Comic Sans MS" panose="030F0702030302020204" pitchFamily="2" charset="0"/>
              <a:ea typeface="微软雅黑" pitchFamily="34" charset="-122"/>
            </a:endParaRPr>
          </a:p>
          <a:p>
            <a:pPr>
              <a:lnSpc>
                <a:spcPct val="90000"/>
              </a:lnSpc>
              <a:spcBef>
                <a:spcPct val="30000"/>
              </a:spcBef>
              <a:buSzPct val="100000"/>
            </a:pPr>
            <a:r>
              <a:rPr lang="zh-CN" altLang="en-US" sz="2000" b="1" dirty="0">
                <a:latin typeface="Comic Sans MS" panose="030F0702030302020204" pitchFamily="2" charset="0"/>
                <a:ea typeface="微软雅黑" pitchFamily="34" charset="-122"/>
              </a:rPr>
              <a:t>不能直接用于访问操作数。</a:t>
            </a:r>
            <a:endParaRPr lang="zh-CN" altLang="en-US" sz="2000" b="1" dirty="0">
              <a:latin typeface="Comic Sans MS" panose="030F0702030302020204" pitchFamily="2" charset="0"/>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 </a:t>
            </a:r>
            <a:r>
              <a:rPr lang="zh-CN" altLang="en-US" dirty="0"/>
              <a:t>指令系统设计</a:t>
            </a:r>
            <a:endParaRPr lang="zh-CN" altLang="en-US" dirty="0"/>
          </a:p>
        </p:txBody>
      </p:sp>
      <p:sp>
        <p:nvSpPr>
          <p:cNvPr id="3" name="内容占位符 2"/>
          <p:cNvSpPr>
            <a:spLocks noGrp="1"/>
          </p:cNvSpPr>
          <p:nvPr>
            <p:ph idx="1"/>
          </p:nvPr>
        </p:nvSpPr>
        <p:spPr>
          <a:xfrm>
            <a:off x="107504" y="743531"/>
            <a:ext cx="8856984" cy="525229"/>
          </a:xfrm>
        </p:spPr>
        <p:txBody>
          <a:bodyPr/>
          <a:lstStyle/>
          <a:p>
            <a:pPr marL="0" indent="0">
              <a:buNone/>
            </a:pPr>
            <a:r>
              <a:rPr lang="en-US" altLang="zh-CN" dirty="0"/>
              <a:t>4.2.3 </a:t>
            </a:r>
            <a:r>
              <a:rPr lang="zh-CN" altLang="en-US" dirty="0"/>
              <a:t>寻址方式</a:t>
            </a:r>
            <a:endParaRPr lang="en-US" altLang="zh-CN" dirty="0"/>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10" name="内容占位符 2"/>
          <p:cNvSpPr txBox="1"/>
          <p:nvPr/>
        </p:nvSpPr>
        <p:spPr bwMode="auto">
          <a:xfrm>
            <a:off x="119514" y="1196752"/>
            <a:ext cx="8856984" cy="504056"/>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FF0000"/>
              </a:buClr>
              <a:buFont typeface="Wingdings" panose="05000000000000000000" pitchFamily="2" charset="2"/>
              <a:buChar char="p"/>
              <a:defRPr sz="2200" b="1" kern="1200">
                <a:solidFill>
                  <a:schemeClr val="tx1"/>
                </a:solidFill>
                <a:latin typeface="Comic Sans MS" panose="030F0702030302020204" pitchFamily="2" charset="0"/>
                <a:ea typeface="微软雅黑"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anose="05000000000000000000" pitchFamily="2" charset="2"/>
              <a:buChar char="n"/>
              <a:defRPr sz="2000" b="0" kern="1200">
                <a:solidFill>
                  <a:schemeClr val="tx1"/>
                </a:solidFill>
                <a:latin typeface="微软雅黑" pitchFamily="34" charset="-122"/>
                <a:ea typeface="微软雅黑"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anose="05000000000000000000" pitchFamily="2" charset="2"/>
              <a:buChar char="p"/>
              <a:defRPr sz="2000" b="0" kern="1200">
                <a:solidFill>
                  <a:schemeClr val="tx1"/>
                </a:solidFill>
                <a:latin typeface="微软雅黑" pitchFamily="34" charset="-122"/>
                <a:ea typeface="微软雅黑"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anose="05000000000000000000" pitchFamily="2" charset="2"/>
              <a:buChar char="Ø"/>
              <a:defRPr sz="2000" b="0" kern="1200">
                <a:solidFill>
                  <a:schemeClr val="tx1"/>
                </a:solidFill>
                <a:latin typeface="微软雅黑" pitchFamily="34" charset="-122"/>
                <a:ea typeface="微软雅黑"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anose="05000000000000000000" pitchFamily="2" charset="2"/>
              <a:buChar char="Ø"/>
              <a:defRPr sz="2000" b="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dirty="0">
                <a:solidFill>
                  <a:srgbClr val="063DE8"/>
                </a:solidFill>
                <a:latin typeface="微软雅黑" pitchFamily="34" charset="-122"/>
              </a:rPr>
              <a:t>5. </a:t>
            </a:r>
            <a:r>
              <a:rPr lang="zh-CN" altLang="en-US" dirty="0">
                <a:solidFill>
                  <a:srgbClr val="063DE8"/>
                </a:solidFill>
                <a:latin typeface="微软雅黑" pitchFamily="34" charset="-122"/>
              </a:rPr>
              <a:t>寻址方式的确定</a:t>
            </a:r>
            <a:endParaRPr lang="zh-CN" altLang="en-US" dirty="0">
              <a:solidFill>
                <a:srgbClr val="063DE8"/>
              </a:solidFill>
              <a:latin typeface="微软雅黑" pitchFamily="34" charset="-122"/>
            </a:endParaRPr>
          </a:p>
        </p:txBody>
      </p:sp>
      <p:sp>
        <p:nvSpPr>
          <p:cNvPr id="8" name="矩形 7"/>
          <p:cNvSpPr/>
          <p:nvPr/>
        </p:nvSpPr>
        <p:spPr>
          <a:xfrm>
            <a:off x="119514" y="1658350"/>
            <a:ext cx="8712968" cy="1144929"/>
          </a:xfrm>
          <a:prstGeom prst="rect">
            <a:avLst/>
          </a:prstGeom>
        </p:spPr>
        <p:txBody>
          <a:bodyPr wrap="square">
            <a:spAutoFit/>
          </a:bodyPr>
          <a:lstStyle/>
          <a:p>
            <a:pPr lvl="0" eaLnBrk="0" hangingPunct="0">
              <a:spcBef>
                <a:spcPct val="20000"/>
              </a:spcBef>
              <a:buClr>
                <a:srgbClr val="FF0000"/>
              </a:buClr>
            </a:pPr>
            <a:r>
              <a:rPr lang="en-US" altLang="zh-CN" sz="2200" b="1" dirty="0">
                <a:solidFill>
                  <a:prstClr val="black"/>
                </a:solidFill>
                <a:latin typeface="Comic Sans MS" panose="030F0702030302020204" pitchFamily="2" charset="0"/>
                <a:ea typeface="微软雅黑" pitchFamily="34" charset="-122"/>
              </a:rPr>
              <a:t>(1) </a:t>
            </a:r>
            <a:r>
              <a:rPr lang="zh-CN" altLang="en-US" sz="2200" b="1" dirty="0">
                <a:solidFill>
                  <a:prstClr val="black"/>
                </a:solidFill>
                <a:latin typeface="Comic Sans MS" panose="030F0702030302020204" pitchFamily="2" charset="0"/>
                <a:ea typeface="微软雅黑" pitchFamily="34" charset="-122"/>
              </a:rPr>
              <a:t>操作码中给定寻址方式</a:t>
            </a:r>
            <a:endParaRPr lang="zh-CN" altLang="en-US" sz="2200" b="1" dirty="0">
              <a:solidFill>
                <a:prstClr val="black"/>
              </a:solidFill>
              <a:latin typeface="Comic Sans MS" panose="030F0702030302020204" pitchFamily="2" charset="0"/>
              <a:ea typeface="微软雅黑" pitchFamily="34" charset="-122"/>
            </a:endParaRPr>
          </a:p>
          <a:p>
            <a:pPr lvl="0" eaLnBrk="0" hangingPunct="0">
              <a:spcBef>
                <a:spcPct val="20000"/>
              </a:spcBef>
              <a:buClr>
                <a:srgbClr val="FF0000"/>
              </a:buClr>
            </a:pPr>
            <a:r>
              <a:rPr lang="zh-CN" altLang="en-US" sz="2200" b="1" dirty="0">
                <a:solidFill>
                  <a:prstClr val="black"/>
                </a:solidFill>
                <a:latin typeface="Comic Sans MS" panose="030F0702030302020204" pitchFamily="2" charset="0"/>
                <a:ea typeface="微软雅黑" pitchFamily="34" charset="-122"/>
              </a:rPr>
              <a:t>    </a:t>
            </a:r>
            <a:r>
              <a:rPr lang="zh-CN" altLang="en-US" sz="2000" dirty="0">
                <a:solidFill>
                  <a:prstClr val="black"/>
                </a:solidFill>
                <a:latin typeface="Comic Sans MS" panose="030F0702030302020204" pitchFamily="2" charset="0"/>
                <a:ea typeface="微软雅黑" pitchFamily="34" charset="-122"/>
              </a:rPr>
              <a:t>如：</a:t>
            </a:r>
            <a:r>
              <a:rPr lang="en-US" altLang="zh-CN" sz="2000" dirty="0">
                <a:solidFill>
                  <a:prstClr val="black"/>
                </a:solidFill>
                <a:latin typeface="Comic Sans MS" panose="030F0702030302020204" pitchFamily="2" charset="0"/>
                <a:ea typeface="微软雅黑" pitchFamily="34" charset="-122"/>
              </a:rPr>
              <a:t>MIPS</a:t>
            </a:r>
            <a:r>
              <a:rPr lang="zh-CN" altLang="en-US" sz="2000" dirty="0">
                <a:solidFill>
                  <a:prstClr val="black"/>
                </a:solidFill>
                <a:latin typeface="Comic Sans MS" panose="030F0702030302020204" pitchFamily="2" charset="0"/>
                <a:ea typeface="微软雅黑" pitchFamily="34" charset="-122"/>
              </a:rPr>
              <a:t>指令，指令中仅有一个主</a:t>
            </a:r>
            <a:r>
              <a:rPr lang="en-US" altLang="zh-CN" sz="2000" dirty="0">
                <a:solidFill>
                  <a:prstClr val="black"/>
                </a:solidFill>
                <a:latin typeface="Comic Sans MS" panose="030F0702030302020204" pitchFamily="2" charset="0"/>
                <a:ea typeface="微软雅黑" pitchFamily="34" charset="-122"/>
              </a:rPr>
              <a:t>(</a:t>
            </a:r>
            <a:r>
              <a:rPr lang="zh-CN" altLang="en-US" sz="2000" dirty="0">
                <a:solidFill>
                  <a:prstClr val="black"/>
                </a:solidFill>
                <a:latin typeface="Comic Sans MS" panose="030F0702030302020204" pitchFamily="2" charset="0"/>
                <a:ea typeface="微软雅黑" pitchFamily="34" charset="-122"/>
              </a:rPr>
              <a:t>虚</a:t>
            </a:r>
            <a:r>
              <a:rPr lang="en-US" altLang="zh-CN" sz="2000" dirty="0">
                <a:solidFill>
                  <a:prstClr val="black"/>
                </a:solidFill>
                <a:latin typeface="Comic Sans MS" panose="030F0702030302020204" pitchFamily="2" charset="0"/>
                <a:ea typeface="微软雅黑" pitchFamily="34" charset="-122"/>
              </a:rPr>
              <a:t>)</a:t>
            </a:r>
            <a:r>
              <a:rPr lang="zh-CN" altLang="en-US" sz="2000" dirty="0">
                <a:solidFill>
                  <a:prstClr val="black"/>
                </a:solidFill>
                <a:latin typeface="Comic Sans MS" panose="030F0702030302020204" pitchFamily="2" charset="0"/>
                <a:ea typeface="微软雅黑" pitchFamily="34" charset="-122"/>
              </a:rPr>
              <a:t>存地址，且指令中仅有一两种寻址方式。</a:t>
            </a:r>
            <a:r>
              <a:rPr lang="en-US" altLang="zh-CN" sz="2000" dirty="0">
                <a:solidFill>
                  <a:prstClr val="black"/>
                </a:solidFill>
                <a:latin typeface="Comic Sans MS" panose="030F0702030302020204" pitchFamily="2" charset="0"/>
                <a:ea typeface="微软雅黑" pitchFamily="34" charset="-122"/>
              </a:rPr>
              <a:t>Load/store</a:t>
            </a:r>
            <a:r>
              <a:rPr lang="zh-CN" altLang="en-US" sz="2000" dirty="0">
                <a:solidFill>
                  <a:prstClr val="black"/>
                </a:solidFill>
                <a:latin typeface="Comic Sans MS" panose="030F0702030302020204" pitchFamily="2" charset="0"/>
                <a:ea typeface="微软雅黑" pitchFamily="34" charset="-122"/>
              </a:rPr>
              <a:t>型机器指令属于这种情况。</a:t>
            </a:r>
            <a:endParaRPr lang="en-US" altLang="zh-CN" sz="2000" dirty="0">
              <a:solidFill>
                <a:prstClr val="black"/>
              </a:solidFill>
              <a:latin typeface="Comic Sans MS" panose="030F0702030302020204" pitchFamily="2" charset="0"/>
              <a:ea typeface="微软雅黑" pitchFamily="34" charset="-122"/>
            </a:endParaRPr>
          </a:p>
        </p:txBody>
      </p:sp>
      <p:sp>
        <p:nvSpPr>
          <p:cNvPr id="9" name="矩形 8"/>
          <p:cNvSpPr/>
          <p:nvPr/>
        </p:nvSpPr>
        <p:spPr>
          <a:xfrm>
            <a:off x="179512" y="3284984"/>
            <a:ext cx="8712968" cy="1107996"/>
          </a:xfrm>
          <a:prstGeom prst="rect">
            <a:avLst/>
          </a:prstGeom>
        </p:spPr>
        <p:txBody>
          <a:bodyPr wrap="square">
            <a:spAutoFit/>
          </a:bodyPr>
          <a:lstStyle/>
          <a:p>
            <a:pPr lvl="0" eaLnBrk="0" hangingPunct="0">
              <a:spcBef>
                <a:spcPct val="20000"/>
              </a:spcBef>
              <a:buClr>
                <a:srgbClr val="FF0000"/>
              </a:buClr>
            </a:pPr>
            <a:r>
              <a:rPr lang="en-US" altLang="zh-CN" sz="2200" b="1" dirty="0">
                <a:solidFill>
                  <a:prstClr val="black"/>
                </a:solidFill>
                <a:latin typeface="Comic Sans MS" panose="030F0702030302020204" pitchFamily="2" charset="0"/>
                <a:ea typeface="微软雅黑" pitchFamily="34" charset="-122"/>
              </a:rPr>
              <a:t>(2) </a:t>
            </a:r>
            <a:r>
              <a:rPr lang="zh-CN" altLang="en-US" sz="2200" b="1" dirty="0">
                <a:solidFill>
                  <a:prstClr val="black"/>
                </a:solidFill>
                <a:latin typeface="Comic Sans MS" panose="030F0702030302020204" pitchFamily="2" charset="0"/>
                <a:ea typeface="微软雅黑" pitchFamily="34" charset="-122"/>
              </a:rPr>
              <a:t>有专门的寻址方式位</a:t>
            </a:r>
            <a:endParaRPr lang="zh-CN" altLang="en-US" sz="2200" b="1" dirty="0">
              <a:solidFill>
                <a:prstClr val="black"/>
              </a:solidFill>
              <a:latin typeface="Comic Sans MS" panose="030F0702030302020204" pitchFamily="2" charset="0"/>
              <a:ea typeface="微软雅黑" pitchFamily="34" charset="-122"/>
            </a:endParaRPr>
          </a:p>
          <a:p>
            <a:pPr lvl="0" eaLnBrk="0" hangingPunct="0">
              <a:spcBef>
                <a:spcPct val="20000"/>
              </a:spcBef>
              <a:buClr>
                <a:srgbClr val="FF0000"/>
              </a:buClr>
            </a:pPr>
            <a:r>
              <a:rPr lang="zh-CN" altLang="en-US" sz="2000" dirty="0">
                <a:solidFill>
                  <a:prstClr val="black"/>
                </a:solidFill>
                <a:latin typeface="Comic Sans MS" panose="030F0702030302020204" pitchFamily="2" charset="0"/>
                <a:ea typeface="微软雅黑" pitchFamily="34" charset="-122"/>
              </a:rPr>
              <a:t>      如：</a:t>
            </a:r>
            <a:r>
              <a:rPr lang="en-US" altLang="zh-CN" sz="2000" dirty="0">
                <a:solidFill>
                  <a:prstClr val="black"/>
                </a:solidFill>
                <a:latin typeface="Comic Sans MS" panose="030F0702030302020204" pitchFamily="2" charset="0"/>
                <a:ea typeface="微软雅黑" pitchFamily="34" charset="-122"/>
              </a:rPr>
              <a:t>X86</a:t>
            </a:r>
            <a:r>
              <a:rPr lang="zh-CN" altLang="en-US" sz="2000" dirty="0">
                <a:solidFill>
                  <a:prstClr val="black"/>
                </a:solidFill>
                <a:latin typeface="Comic Sans MS" panose="030F0702030302020204" pitchFamily="2" charset="0"/>
                <a:ea typeface="微软雅黑" pitchFamily="34" charset="-122"/>
              </a:rPr>
              <a:t>指令，指令中有多个操作数，且寻址方式各不相同，需要各自说明寻址方式。</a:t>
            </a:r>
            <a:endParaRPr lang="zh-CN" altLang="en-US" sz="2000" dirty="0">
              <a:solidFill>
                <a:prstClr val="black"/>
              </a:solidFill>
              <a:latin typeface="Comic Sans MS" panose="030F0702030302020204" pitchFamily="2" charset="0"/>
              <a:ea typeface="微软雅黑" pitchFamily="34"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 </a:t>
            </a:r>
            <a:r>
              <a:rPr lang="zh-CN" altLang="en-US" dirty="0"/>
              <a:t>指令系统设计</a:t>
            </a:r>
            <a:endParaRPr lang="zh-CN" altLang="en-US" dirty="0"/>
          </a:p>
        </p:txBody>
      </p:sp>
      <p:sp>
        <p:nvSpPr>
          <p:cNvPr id="3" name="内容占位符 2"/>
          <p:cNvSpPr>
            <a:spLocks noGrp="1"/>
          </p:cNvSpPr>
          <p:nvPr>
            <p:ph idx="1"/>
          </p:nvPr>
        </p:nvSpPr>
        <p:spPr>
          <a:xfrm>
            <a:off x="107504" y="743531"/>
            <a:ext cx="8856984" cy="525229"/>
          </a:xfrm>
        </p:spPr>
        <p:txBody>
          <a:bodyPr/>
          <a:lstStyle/>
          <a:p>
            <a:pPr marL="0" indent="0">
              <a:buNone/>
            </a:pPr>
            <a:r>
              <a:rPr lang="en-US" altLang="zh-CN" dirty="0"/>
              <a:t>4.2.3 </a:t>
            </a:r>
            <a:r>
              <a:rPr lang="zh-CN" altLang="en-US" dirty="0"/>
              <a:t>寻址方式</a:t>
            </a:r>
            <a:endParaRPr lang="en-US" altLang="zh-CN" dirty="0"/>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10" name="内容占位符 2"/>
          <p:cNvSpPr txBox="1"/>
          <p:nvPr/>
        </p:nvSpPr>
        <p:spPr bwMode="auto">
          <a:xfrm>
            <a:off x="119514" y="1196752"/>
            <a:ext cx="8856984" cy="504056"/>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FF0000"/>
              </a:buClr>
              <a:buFont typeface="Wingdings" panose="05000000000000000000" pitchFamily="2" charset="2"/>
              <a:buChar char="p"/>
              <a:defRPr sz="2200" b="1" kern="1200">
                <a:solidFill>
                  <a:schemeClr val="tx1"/>
                </a:solidFill>
                <a:latin typeface="Comic Sans MS" panose="030F0702030302020204" pitchFamily="2" charset="0"/>
                <a:ea typeface="微软雅黑"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anose="05000000000000000000" pitchFamily="2" charset="2"/>
              <a:buChar char="n"/>
              <a:defRPr sz="2000" b="0" kern="1200">
                <a:solidFill>
                  <a:schemeClr val="tx1"/>
                </a:solidFill>
                <a:latin typeface="微软雅黑" pitchFamily="34" charset="-122"/>
                <a:ea typeface="微软雅黑"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anose="05000000000000000000" pitchFamily="2" charset="2"/>
              <a:buChar char="p"/>
              <a:defRPr sz="2000" b="0" kern="1200">
                <a:solidFill>
                  <a:schemeClr val="tx1"/>
                </a:solidFill>
                <a:latin typeface="微软雅黑" pitchFamily="34" charset="-122"/>
                <a:ea typeface="微软雅黑"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anose="05000000000000000000" pitchFamily="2" charset="2"/>
              <a:buChar char="Ø"/>
              <a:defRPr sz="2000" b="0" kern="1200">
                <a:solidFill>
                  <a:schemeClr val="tx1"/>
                </a:solidFill>
                <a:latin typeface="微软雅黑" pitchFamily="34" charset="-122"/>
                <a:ea typeface="微软雅黑"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anose="05000000000000000000" pitchFamily="2" charset="2"/>
              <a:buChar char="Ø"/>
              <a:defRPr sz="2000" b="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altLang="zh-CN" dirty="0">
                <a:solidFill>
                  <a:srgbClr val="063DE8"/>
                </a:solidFill>
                <a:latin typeface="微软雅黑" pitchFamily="34" charset="-122"/>
              </a:rPr>
              <a:t>3. </a:t>
            </a:r>
            <a:r>
              <a:rPr lang="zh-CN" altLang="en-US" dirty="0">
                <a:solidFill>
                  <a:srgbClr val="063DE8"/>
                </a:solidFill>
                <a:latin typeface="微软雅黑" pitchFamily="34" charset="-122"/>
              </a:rPr>
              <a:t>常用的寻址方式</a:t>
            </a:r>
            <a:endParaRPr lang="en-US" altLang="zh-CN" dirty="0">
              <a:solidFill>
                <a:srgbClr val="063DE8"/>
              </a:solidFill>
              <a:latin typeface="微软雅黑" pitchFamily="34" charset="-122"/>
            </a:endParaRPr>
          </a:p>
        </p:txBody>
      </p:sp>
      <p:sp>
        <p:nvSpPr>
          <p:cNvPr id="8" name="矩形 7"/>
          <p:cNvSpPr/>
          <p:nvPr/>
        </p:nvSpPr>
        <p:spPr>
          <a:xfrm>
            <a:off x="119514" y="1658350"/>
            <a:ext cx="8712968" cy="2868478"/>
          </a:xfrm>
          <a:prstGeom prst="rect">
            <a:avLst/>
          </a:prstGeom>
        </p:spPr>
        <p:txBody>
          <a:bodyPr wrap="square">
            <a:spAutoFit/>
          </a:bodyPr>
          <a:lstStyle/>
          <a:p>
            <a:pPr marL="457200" lvl="0" indent="-457200" eaLnBrk="0" hangingPunct="0">
              <a:spcBef>
                <a:spcPct val="20000"/>
              </a:spcBef>
              <a:buClr>
                <a:srgbClr val="FF0000"/>
              </a:buClr>
              <a:buAutoNum type="arabicParenBoth"/>
            </a:pPr>
            <a:r>
              <a:rPr lang="zh-CN" altLang="en-US" sz="2200" b="1" dirty="0">
                <a:solidFill>
                  <a:prstClr val="black"/>
                </a:solidFill>
                <a:latin typeface="Comic Sans MS" panose="030F0702030302020204" pitchFamily="2" charset="0"/>
                <a:ea typeface="微软雅黑" pitchFamily="34" charset="-122"/>
              </a:rPr>
              <a:t>立即寻址</a:t>
            </a:r>
            <a:endParaRPr lang="en-US" altLang="zh-CN" sz="2200" b="1" dirty="0">
              <a:solidFill>
                <a:prstClr val="black"/>
              </a:solidFill>
              <a:latin typeface="Comic Sans MS" panose="030F0702030302020204" pitchFamily="2" charset="0"/>
              <a:ea typeface="微软雅黑" pitchFamily="34" charset="-122"/>
            </a:endParaRPr>
          </a:p>
          <a:p>
            <a:pPr marL="457200" indent="-457200" eaLnBrk="0" hangingPunct="0">
              <a:spcBef>
                <a:spcPct val="20000"/>
              </a:spcBef>
              <a:buClr>
                <a:srgbClr val="FF0000"/>
              </a:buClr>
              <a:buFontTx/>
              <a:buAutoNum type="arabicParenBoth"/>
            </a:pPr>
            <a:r>
              <a:rPr lang="zh-CN" altLang="en-US" sz="2200" b="1" dirty="0">
                <a:solidFill>
                  <a:prstClr val="black"/>
                </a:solidFill>
                <a:latin typeface="Comic Sans MS" panose="030F0702030302020204" pitchFamily="2" charset="0"/>
                <a:ea typeface="微软雅黑" pitchFamily="34" charset="-122"/>
              </a:rPr>
              <a:t>直接寻址</a:t>
            </a:r>
            <a:endParaRPr lang="en-US" altLang="zh-CN" sz="2200" b="1" dirty="0">
              <a:solidFill>
                <a:prstClr val="black"/>
              </a:solidFill>
              <a:latin typeface="Comic Sans MS" panose="030F0702030302020204" pitchFamily="2" charset="0"/>
              <a:ea typeface="微软雅黑" pitchFamily="34" charset="-122"/>
            </a:endParaRPr>
          </a:p>
          <a:p>
            <a:pPr marL="457200" indent="-457200" eaLnBrk="0" hangingPunct="0">
              <a:spcBef>
                <a:spcPct val="20000"/>
              </a:spcBef>
              <a:buClr>
                <a:srgbClr val="FF0000"/>
              </a:buClr>
              <a:buFontTx/>
              <a:buAutoNum type="arabicParenBoth"/>
            </a:pPr>
            <a:r>
              <a:rPr lang="zh-CN" altLang="en-US" sz="2200" b="1" dirty="0">
                <a:solidFill>
                  <a:prstClr val="black"/>
                </a:solidFill>
                <a:latin typeface="Comic Sans MS" panose="030F0702030302020204" pitchFamily="2" charset="0"/>
                <a:ea typeface="微软雅黑" pitchFamily="34" charset="-122"/>
              </a:rPr>
              <a:t>间接寻址</a:t>
            </a:r>
            <a:endParaRPr lang="en-US" altLang="zh-CN" sz="2200" b="1" dirty="0">
              <a:solidFill>
                <a:prstClr val="black"/>
              </a:solidFill>
              <a:latin typeface="Comic Sans MS" panose="030F0702030302020204" pitchFamily="2" charset="0"/>
              <a:ea typeface="微软雅黑" pitchFamily="34" charset="-122"/>
            </a:endParaRPr>
          </a:p>
          <a:p>
            <a:pPr marL="457200" indent="-457200" eaLnBrk="0" hangingPunct="0">
              <a:spcBef>
                <a:spcPct val="20000"/>
              </a:spcBef>
              <a:buClr>
                <a:srgbClr val="FF0000"/>
              </a:buClr>
              <a:buFontTx/>
              <a:buAutoNum type="arabicParenBoth"/>
            </a:pPr>
            <a:r>
              <a:rPr lang="zh-CN" altLang="en-US" sz="2200" b="1" dirty="0">
                <a:solidFill>
                  <a:prstClr val="black"/>
                </a:solidFill>
                <a:latin typeface="Comic Sans MS" panose="030F0702030302020204" pitchFamily="2" charset="0"/>
                <a:ea typeface="微软雅黑" pitchFamily="34" charset="-122"/>
              </a:rPr>
              <a:t>寄存器寻址</a:t>
            </a:r>
            <a:endParaRPr lang="en-US" altLang="zh-CN" sz="2200" b="1" dirty="0">
              <a:solidFill>
                <a:prstClr val="black"/>
              </a:solidFill>
              <a:latin typeface="Comic Sans MS" panose="030F0702030302020204" pitchFamily="2" charset="0"/>
              <a:ea typeface="微软雅黑" pitchFamily="34" charset="-122"/>
            </a:endParaRPr>
          </a:p>
          <a:p>
            <a:pPr marL="457200" indent="-457200" eaLnBrk="0" hangingPunct="0">
              <a:spcBef>
                <a:spcPct val="20000"/>
              </a:spcBef>
              <a:buClr>
                <a:srgbClr val="FF0000"/>
              </a:buClr>
              <a:buFontTx/>
              <a:buAutoNum type="arabicParenBoth"/>
            </a:pPr>
            <a:r>
              <a:rPr lang="zh-CN" altLang="en-US" sz="2200" b="1" dirty="0">
                <a:solidFill>
                  <a:prstClr val="black"/>
                </a:solidFill>
                <a:latin typeface="Comic Sans MS" panose="030F0702030302020204" pitchFamily="2" charset="0"/>
                <a:ea typeface="微软雅黑" pitchFamily="34" charset="-122"/>
              </a:rPr>
              <a:t>寄存器间接寻址</a:t>
            </a:r>
            <a:endParaRPr lang="en-US" altLang="zh-CN" sz="2200" b="1" dirty="0">
              <a:solidFill>
                <a:prstClr val="black"/>
              </a:solidFill>
              <a:latin typeface="Comic Sans MS" panose="030F0702030302020204" pitchFamily="2" charset="0"/>
              <a:ea typeface="微软雅黑" pitchFamily="34" charset="-122"/>
            </a:endParaRPr>
          </a:p>
          <a:p>
            <a:pPr marL="457200" indent="-457200" eaLnBrk="0" hangingPunct="0">
              <a:spcBef>
                <a:spcPct val="20000"/>
              </a:spcBef>
              <a:buClr>
                <a:srgbClr val="FF0000"/>
              </a:buClr>
              <a:buFontTx/>
              <a:buAutoNum type="arabicParenBoth"/>
            </a:pPr>
            <a:r>
              <a:rPr lang="zh-CN" altLang="en-US" sz="2200" b="1" dirty="0">
                <a:solidFill>
                  <a:prstClr val="black"/>
                </a:solidFill>
                <a:latin typeface="Comic Sans MS" panose="030F0702030302020204" pitchFamily="2" charset="0"/>
                <a:ea typeface="微软雅黑" pitchFamily="34" charset="-122"/>
              </a:rPr>
              <a:t>偏移寻址</a:t>
            </a:r>
            <a:endParaRPr lang="en-US" altLang="zh-CN" sz="2200" b="1" dirty="0">
              <a:solidFill>
                <a:prstClr val="black"/>
              </a:solidFill>
              <a:latin typeface="Comic Sans MS" panose="030F0702030302020204" pitchFamily="2" charset="0"/>
              <a:ea typeface="微软雅黑" pitchFamily="34" charset="-122"/>
            </a:endParaRPr>
          </a:p>
          <a:p>
            <a:pPr marL="457200" lvl="0" indent="-457200" eaLnBrk="0" hangingPunct="0">
              <a:spcBef>
                <a:spcPct val="20000"/>
              </a:spcBef>
              <a:buClr>
                <a:srgbClr val="FF0000"/>
              </a:buClr>
              <a:buAutoNum type="arabicParenBoth"/>
            </a:pPr>
            <a:r>
              <a:rPr lang="zh-CN" altLang="en-US" sz="2200" b="1" dirty="0">
                <a:solidFill>
                  <a:prstClr val="black"/>
                </a:solidFill>
                <a:latin typeface="Comic Sans MS" panose="030F0702030302020204" pitchFamily="2" charset="0"/>
                <a:ea typeface="微软雅黑" pitchFamily="34" charset="-122"/>
              </a:rPr>
              <a:t>堆栈</a:t>
            </a:r>
            <a:endParaRPr lang="en-US" altLang="zh-CN" sz="2200" b="1" dirty="0">
              <a:solidFill>
                <a:prstClr val="black"/>
              </a:solidFill>
              <a:latin typeface="Comic Sans MS" panose="030F0702030302020204" pitchFamily="2" charset="0"/>
              <a:ea typeface="微软雅黑" pitchFamily="34"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 </a:t>
            </a:r>
            <a:r>
              <a:rPr lang="zh-CN" altLang="en-US" dirty="0"/>
              <a:t>指令系统设计</a:t>
            </a:r>
            <a:endParaRPr lang="zh-CN" altLang="en-US" dirty="0"/>
          </a:p>
        </p:txBody>
      </p:sp>
      <p:sp>
        <p:nvSpPr>
          <p:cNvPr id="3" name="内容占位符 2"/>
          <p:cNvSpPr>
            <a:spLocks noGrp="1"/>
          </p:cNvSpPr>
          <p:nvPr>
            <p:ph idx="1"/>
          </p:nvPr>
        </p:nvSpPr>
        <p:spPr>
          <a:xfrm>
            <a:off x="107504" y="743531"/>
            <a:ext cx="8856984" cy="525229"/>
          </a:xfrm>
        </p:spPr>
        <p:txBody>
          <a:bodyPr/>
          <a:lstStyle/>
          <a:p>
            <a:pPr marL="0" indent="0">
              <a:buNone/>
            </a:pPr>
            <a:r>
              <a:rPr lang="en-US" altLang="zh-CN" dirty="0"/>
              <a:t>4.2.3 </a:t>
            </a:r>
            <a:r>
              <a:rPr lang="zh-CN" altLang="en-US" dirty="0"/>
              <a:t>寻址方式</a:t>
            </a:r>
            <a:endParaRPr lang="en-US" altLang="zh-CN" dirty="0"/>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10" name="内容占位符 2"/>
          <p:cNvSpPr txBox="1"/>
          <p:nvPr/>
        </p:nvSpPr>
        <p:spPr bwMode="auto">
          <a:xfrm>
            <a:off x="119514" y="1196752"/>
            <a:ext cx="8856984" cy="504056"/>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FF0000"/>
              </a:buClr>
              <a:buFont typeface="Wingdings" panose="05000000000000000000" pitchFamily="2" charset="2"/>
              <a:buChar char="p"/>
              <a:defRPr sz="2200" b="1" kern="1200">
                <a:solidFill>
                  <a:schemeClr val="tx1"/>
                </a:solidFill>
                <a:latin typeface="Comic Sans MS" panose="030F0702030302020204" pitchFamily="2" charset="0"/>
                <a:ea typeface="微软雅黑"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anose="05000000000000000000" pitchFamily="2" charset="2"/>
              <a:buChar char="n"/>
              <a:defRPr sz="2000" b="0" kern="1200">
                <a:solidFill>
                  <a:schemeClr val="tx1"/>
                </a:solidFill>
                <a:latin typeface="微软雅黑" pitchFamily="34" charset="-122"/>
                <a:ea typeface="微软雅黑"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anose="05000000000000000000" pitchFamily="2" charset="2"/>
              <a:buChar char="p"/>
              <a:defRPr sz="2000" b="0" kern="1200">
                <a:solidFill>
                  <a:schemeClr val="tx1"/>
                </a:solidFill>
                <a:latin typeface="微软雅黑" pitchFamily="34" charset="-122"/>
                <a:ea typeface="微软雅黑"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anose="05000000000000000000" pitchFamily="2" charset="2"/>
              <a:buChar char="Ø"/>
              <a:defRPr sz="2000" b="0" kern="1200">
                <a:solidFill>
                  <a:schemeClr val="tx1"/>
                </a:solidFill>
                <a:latin typeface="微软雅黑" pitchFamily="34" charset="-122"/>
                <a:ea typeface="微软雅黑"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anose="05000000000000000000" pitchFamily="2" charset="2"/>
              <a:buChar char="Ø"/>
              <a:defRPr sz="2000" b="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altLang="zh-CN" dirty="0">
                <a:solidFill>
                  <a:srgbClr val="063DE8"/>
                </a:solidFill>
                <a:latin typeface="微软雅黑" pitchFamily="34" charset="-122"/>
              </a:rPr>
              <a:t>3. </a:t>
            </a:r>
            <a:r>
              <a:rPr lang="zh-CN" altLang="en-US" dirty="0">
                <a:solidFill>
                  <a:srgbClr val="063DE8"/>
                </a:solidFill>
                <a:latin typeface="微软雅黑" pitchFamily="34" charset="-122"/>
              </a:rPr>
              <a:t>常用的寻址方式</a:t>
            </a:r>
            <a:endParaRPr lang="en-US" altLang="zh-CN" dirty="0">
              <a:solidFill>
                <a:srgbClr val="063DE8"/>
              </a:solidFill>
              <a:latin typeface="微软雅黑" pitchFamily="34" charset="-122"/>
            </a:endParaRPr>
          </a:p>
        </p:txBody>
      </p:sp>
      <p:sp>
        <p:nvSpPr>
          <p:cNvPr id="8" name="矩形 7"/>
          <p:cNvSpPr/>
          <p:nvPr/>
        </p:nvSpPr>
        <p:spPr>
          <a:xfrm>
            <a:off x="119514" y="1658350"/>
            <a:ext cx="8856984" cy="430887"/>
          </a:xfrm>
          <a:prstGeom prst="rect">
            <a:avLst/>
          </a:prstGeom>
        </p:spPr>
        <p:txBody>
          <a:bodyPr wrap="square">
            <a:spAutoFit/>
          </a:bodyPr>
          <a:lstStyle/>
          <a:p>
            <a:pPr lvl="0" eaLnBrk="0" hangingPunct="0">
              <a:spcBef>
                <a:spcPct val="20000"/>
              </a:spcBef>
              <a:buClr>
                <a:srgbClr val="FF0000"/>
              </a:buClr>
            </a:pPr>
            <a:r>
              <a:rPr lang="zh-CN" altLang="en-US" sz="2200" b="1" dirty="0">
                <a:solidFill>
                  <a:prstClr val="black"/>
                </a:solidFill>
                <a:latin typeface="Comic Sans MS" panose="030F0702030302020204" pitchFamily="2" charset="0"/>
                <a:ea typeface="微软雅黑" pitchFamily="34" charset="-122"/>
              </a:rPr>
              <a:t>（</a:t>
            </a:r>
            <a:r>
              <a:rPr lang="en-US" altLang="zh-CN" sz="2200" b="1" dirty="0">
                <a:solidFill>
                  <a:prstClr val="black"/>
                </a:solidFill>
                <a:latin typeface="Comic Sans MS" panose="030F0702030302020204" pitchFamily="2" charset="0"/>
                <a:ea typeface="微软雅黑" pitchFamily="34" charset="-122"/>
              </a:rPr>
              <a:t>1</a:t>
            </a:r>
            <a:r>
              <a:rPr lang="zh-CN" altLang="en-US" sz="2200" b="1" dirty="0">
                <a:solidFill>
                  <a:prstClr val="black"/>
                </a:solidFill>
                <a:latin typeface="Comic Sans MS" panose="030F0702030302020204" pitchFamily="2" charset="0"/>
                <a:ea typeface="微软雅黑" pitchFamily="34" charset="-122"/>
              </a:rPr>
              <a:t>）立即寻址：指令中直接给出操作数本身，这种操作数称为立即数</a:t>
            </a:r>
            <a:endParaRPr lang="en-US" altLang="zh-CN" sz="2200" b="1" dirty="0">
              <a:solidFill>
                <a:prstClr val="black"/>
              </a:solidFill>
              <a:latin typeface="Comic Sans MS" panose="030F0702030302020204" pitchFamily="2" charset="0"/>
              <a:ea typeface="微软雅黑" pitchFamily="34" charset="-122"/>
            </a:endParaRPr>
          </a:p>
        </p:txBody>
      </p:sp>
      <p:grpSp>
        <p:nvGrpSpPr>
          <p:cNvPr id="9" name="Group 19"/>
          <p:cNvGrpSpPr/>
          <p:nvPr/>
        </p:nvGrpSpPr>
        <p:grpSpPr bwMode="auto">
          <a:xfrm>
            <a:off x="827584" y="2198850"/>
            <a:ext cx="2438400" cy="1447800"/>
            <a:chOff x="1920" y="2400"/>
            <a:chExt cx="1536" cy="912"/>
          </a:xfrm>
        </p:grpSpPr>
        <p:grpSp>
          <p:nvGrpSpPr>
            <p:cNvPr id="11" name="Group 20"/>
            <p:cNvGrpSpPr/>
            <p:nvPr/>
          </p:nvGrpSpPr>
          <p:grpSpPr bwMode="auto">
            <a:xfrm>
              <a:off x="1920" y="2736"/>
              <a:ext cx="1440" cy="261"/>
              <a:chOff x="1920" y="2710"/>
              <a:chExt cx="1440" cy="261"/>
            </a:xfrm>
          </p:grpSpPr>
          <p:sp>
            <p:nvSpPr>
              <p:cNvPr id="16" name="Text Box 21"/>
              <p:cNvSpPr txBox="1">
                <a:spLocks noChangeArrowheads="1"/>
              </p:cNvSpPr>
              <p:nvPr/>
            </p:nvSpPr>
            <p:spPr bwMode="auto">
              <a:xfrm>
                <a:off x="2006" y="2719"/>
                <a:ext cx="33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CN" sz="2000" b="1">
                    <a:latin typeface="Comic Sans MS" panose="030F0702030302020204" pitchFamily="2" charset="0"/>
                    <a:ea typeface="微软雅黑" pitchFamily="34" charset="-122"/>
                  </a:rPr>
                  <a:t>OP</a:t>
                </a:r>
                <a:endParaRPr lang="en-US" altLang="zh-CN" sz="2000" b="1">
                  <a:latin typeface="Comic Sans MS" panose="030F0702030302020204" pitchFamily="2" charset="0"/>
                  <a:ea typeface="微软雅黑" pitchFamily="34" charset="-122"/>
                </a:endParaRPr>
              </a:p>
            </p:txBody>
          </p:sp>
          <p:sp>
            <p:nvSpPr>
              <p:cNvPr id="17" name="Rectangle 22"/>
              <p:cNvSpPr>
                <a:spLocks noChangeArrowheads="1"/>
              </p:cNvSpPr>
              <p:nvPr/>
            </p:nvSpPr>
            <p:spPr bwMode="auto">
              <a:xfrm>
                <a:off x="1920" y="2710"/>
                <a:ext cx="480" cy="240"/>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Comic Sans MS" panose="030F0702030302020204" pitchFamily="2" charset="0"/>
                  <a:ea typeface="微软雅黑" pitchFamily="34" charset="-122"/>
                </a:endParaRPr>
              </a:p>
            </p:txBody>
          </p:sp>
          <p:sp>
            <p:nvSpPr>
              <p:cNvPr id="18" name="Text Box 23"/>
              <p:cNvSpPr txBox="1">
                <a:spLocks noChangeArrowheads="1"/>
              </p:cNvSpPr>
              <p:nvPr/>
            </p:nvSpPr>
            <p:spPr bwMode="auto">
              <a:xfrm>
                <a:off x="2486" y="2719"/>
                <a:ext cx="32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CN" sz="2000" b="1">
                    <a:latin typeface="Comic Sans MS" panose="030F0702030302020204" pitchFamily="2" charset="0"/>
                    <a:ea typeface="微软雅黑" pitchFamily="34" charset="-122"/>
                  </a:rPr>
                  <a:t> #</a:t>
                </a:r>
                <a:endParaRPr lang="en-US" altLang="zh-CN" sz="2000" b="1">
                  <a:latin typeface="Comic Sans MS" panose="030F0702030302020204" pitchFamily="2" charset="0"/>
                  <a:ea typeface="微软雅黑" pitchFamily="34" charset="-122"/>
                </a:endParaRPr>
              </a:p>
            </p:txBody>
          </p:sp>
          <p:sp>
            <p:nvSpPr>
              <p:cNvPr id="19" name="Rectangle 24"/>
              <p:cNvSpPr>
                <a:spLocks noChangeArrowheads="1"/>
              </p:cNvSpPr>
              <p:nvPr/>
            </p:nvSpPr>
            <p:spPr bwMode="auto">
              <a:xfrm>
                <a:off x="2400" y="2710"/>
                <a:ext cx="480" cy="240"/>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Comic Sans MS" panose="030F0702030302020204" pitchFamily="2" charset="0"/>
                  <a:ea typeface="微软雅黑" pitchFamily="34" charset="-122"/>
                </a:endParaRPr>
              </a:p>
            </p:txBody>
          </p:sp>
          <p:sp>
            <p:nvSpPr>
              <p:cNvPr id="20" name="Text Box 25"/>
              <p:cNvSpPr txBox="1">
                <a:spLocks noChangeArrowheads="1"/>
              </p:cNvSpPr>
              <p:nvPr/>
            </p:nvSpPr>
            <p:spPr bwMode="auto">
              <a:xfrm>
                <a:off x="2966" y="2719"/>
                <a:ext cx="30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CN" sz="2000" b="1" dirty="0">
                    <a:latin typeface="Comic Sans MS" panose="030F0702030302020204" pitchFamily="2" charset="0"/>
                    <a:ea typeface="微软雅黑" pitchFamily="34" charset="-122"/>
                  </a:rPr>
                  <a:t> A</a:t>
                </a:r>
                <a:endParaRPr lang="en-US" altLang="zh-CN" sz="2000" b="1" dirty="0">
                  <a:latin typeface="Comic Sans MS" panose="030F0702030302020204" pitchFamily="2" charset="0"/>
                  <a:ea typeface="微软雅黑" pitchFamily="34" charset="-122"/>
                </a:endParaRPr>
              </a:p>
            </p:txBody>
          </p:sp>
          <p:sp>
            <p:nvSpPr>
              <p:cNvPr id="21" name="Rectangle 26"/>
              <p:cNvSpPr>
                <a:spLocks noChangeArrowheads="1"/>
              </p:cNvSpPr>
              <p:nvPr/>
            </p:nvSpPr>
            <p:spPr bwMode="auto">
              <a:xfrm>
                <a:off x="2880" y="2710"/>
                <a:ext cx="480" cy="240"/>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Comic Sans MS" panose="030F0702030302020204" pitchFamily="2" charset="0"/>
                  <a:ea typeface="微软雅黑" pitchFamily="34" charset="-122"/>
                </a:endParaRPr>
              </a:p>
            </p:txBody>
          </p:sp>
        </p:grpSp>
        <p:sp>
          <p:nvSpPr>
            <p:cNvPr id="12" name="AutoShape 27"/>
            <p:cNvSpPr/>
            <p:nvPr/>
          </p:nvSpPr>
          <p:spPr bwMode="auto">
            <a:xfrm rot="5400000">
              <a:off x="2592" y="2448"/>
              <a:ext cx="96" cy="480"/>
            </a:xfrm>
            <a:prstGeom prst="leftBrace">
              <a:avLst>
                <a:gd name="adj1" fmla="val 41667"/>
                <a:gd name="adj2" fmla="val 50000"/>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Comic Sans MS" panose="030F0702030302020204" pitchFamily="2" charset="0"/>
                <a:ea typeface="微软雅黑" pitchFamily="34" charset="-122"/>
              </a:endParaRPr>
            </a:p>
          </p:txBody>
        </p:sp>
        <p:sp>
          <p:nvSpPr>
            <p:cNvPr id="13" name="AutoShape 28"/>
            <p:cNvSpPr/>
            <p:nvPr/>
          </p:nvSpPr>
          <p:spPr bwMode="auto">
            <a:xfrm rot="16200000">
              <a:off x="3072" y="2784"/>
              <a:ext cx="96" cy="480"/>
            </a:xfrm>
            <a:prstGeom prst="leftBrace">
              <a:avLst>
                <a:gd name="adj1" fmla="val 41667"/>
                <a:gd name="adj2" fmla="val 50000"/>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Comic Sans MS" panose="030F0702030302020204" pitchFamily="2" charset="0"/>
                <a:ea typeface="微软雅黑" pitchFamily="34" charset="-122"/>
              </a:endParaRPr>
            </a:p>
          </p:txBody>
        </p:sp>
        <p:sp>
          <p:nvSpPr>
            <p:cNvPr id="14" name="Text Box 29"/>
            <p:cNvSpPr txBox="1">
              <a:spLocks noChangeArrowheads="1"/>
            </p:cNvSpPr>
            <p:nvPr/>
          </p:nvSpPr>
          <p:spPr bwMode="auto">
            <a:xfrm>
              <a:off x="2160" y="2400"/>
              <a:ext cx="108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sz="2000" b="1" dirty="0">
                  <a:latin typeface="Comic Sans MS" panose="030F0702030302020204" pitchFamily="2" charset="0"/>
                  <a:ea typeface="微软雅黑" pitchFamily="34" charset="-122"/>
                </a:rPr>
                <a:t>立即寻址特征</a:t>
              </a:r>
              <a:endParaRPr lang="zh-CN" altLang="en-US" sz="2000" b="1" dirty="0">
                <a:latin typeface="Comic Sans MS" panose="030F0702030302020204" pitchFamily="2" charset="0"/>
                <a:ea typeface="微软雅黑" pitchFamily="34" charset="-122"/>
              </a:endParaRPr>
            </a:p>
          </p:txBody>
        </p:sp>
        <p:sp>
          <p:nvSpPr>
            <p:cNvPr id="15" name="Text Box 30"/>
            <p:cNvSpPr txBox="1">
              <a:spLocks noChangeArrowheads="1"/>
            </p:cNvSpPr>
            <p:nvPr/>
          </p:nvSpPr>
          <p:spPr bwMode="auto">
            <a:xfrm>
              <a:off x="2857" y="3062"/>
              <a:ext cx="59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sz="2000" b="1" dirty="0">
                  <a:latin typeface="Comic Sans MS" panose="030F0702030302020204" pitchFamily="2" charset="0"/>
                  <a:ea typeface="微软雅黑" pitchFamily="34" charset="-122"/>
                </a:rPr>
                <a:t>立即数</a:t>
              </a:r>
              <a:endParaRPr lang="zh-CN" altLang="en-US" sz="2000" b="1" dirty="0">
                <a:latin typeface="Comic Sans MS" panose="030F0702030302020204" pitchFamily="2" charset="0"/>
                <a:ea typeface="微软雅黑" pitchFamily="34" charset="-122"/>
              </a:endParaRPr>
            </a:p>
          </p:txBody>
        </p:sp>
      </p:grpSp>
      <p:sp>
        <p:nvSpPr>
          <p:cNvPr id="23" name="Text Box 10"/>
          <p:cNvSpPr txBox="1">
            <a:spLocks noChangeArrowheads="1"/>
          </p:cNvSpPr>
          <p:nvPr/>
        </p:nvSpPr>
        <p:spPr bwMode="auto">
          <a:xfrm>
            <a:off x="722772" y="3677830"/>
            <a:ext cx="29498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spcBef>
                <a:spcPct val="0"/>
              </a:spcBef>
              <a:buFont typeface="Wingdings" panose="05000000000000000000" pitchFamily="2" charset="2"/>
              <a:buChar char="Ø"/>
            </a:pPr>
            <a:r>
              <a:rPr lang="zh-CN" altLang="en-US" sz="2000" b="1" dirty="0">
                <a:solidFill>
                  <a:srgbClr val="009242"/>
                </a:solidFill>
                <a:latin typeface="Comic Sans MS" panose="030F0702030302020204" pitchFamily="2" charset="0"/>
                <a:ea typeface="微软雅黑" pitchFamily="34" charset="-122"/>
              </a:rPr>
              <a:t> 指令执行阶段不访存</a:t>
            </a:r>
            <a:endParaRPr lang="zh-CN" altLang="en-US" sz="2000" b="1" dirty="0">
              <a:solidFill>
                <a:srgbClr val="009242"/>
              </a:solidFill>
              <a:latin typeface="Comic Sans MS" panose="030F0702030302020204" pitchFamily="2" charset="0"/>
              <a:ea typeface="微软雅黑" pitchFamily="34" charset="-122"/>
            </a:endParaRPr>
          </a:p>
        </p:txBody>
      </p:sp>
      <p:sp>
        <p:nvSpPr>
          <p:cNvPr id="24" name="Text Box 11"/>
          <p:cNvSpPr txBox="1">
            <a:spLocks noChangeArrowheads="1"/>
          </p:cNvSpPr>
          <p:nvPr/>
        </p:nvSpPr>
        <p:spPr bwMode="auto">
          <a:xfrm>
            <a:off x="722772" y="4123918"/>
            <a:ext cx="40174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spcBef>
                <a:spcPct val="0"/>
              </a:spcBef>
              <a:buFont typeface="Wingdings" panose="05000000000000000000" pitchFamily="2" charset="2"/>
              <a:buChar char="Ø"/>
            </a:pPr>
            <a:r>
              <a:rPr lang="zh-CN" altLang="en-US" sz="2000" b="1" dirty="0">
                <a:solidFill>
                  <a:srgbClr val="009242"/>
                </a:solidFill>
                <a:latin typeface="Comic Sans MS" panose="030F0702030302020204" pitchFamily="2" charset="0"/>
                <a:ea typeface="微软雅黑" pitchFamily="34" charset="-122"/>
              </a:rPr>
              <a:t> </a:t>
            </a:r>
            <a:r>
              <a:rPr lang="en-US" altLang="zh-CN" sz="2000" b="1" dirty="0">
                <a:solidFill>
                  <a:srgbClr val="009242"/>
                </a:solidFill>
                <a:latin typeface="Comic Sans MS" panose="030F0702030302020204" pitchFamily="2" charset="0"/>
                <a:ea typeface="微软雅黑" pitchFamily="34" charset="-122"/>
              </a:rPr>
              <a:t>A </a:t>
            </a:r>
            <a:r>
              <a:rPr lang="zh-CN" altLang="en-US" sz="2000" b="1" dirty="0">
                <a:solidFill>
                  <a:srgbClr val="009242"/>
                </a:solidFill>
                <a:latin typeface="Comic Sans MS" panose="030F0702030302020204" pitchFamily="2" charset="0"/>
                <a:ea typeface="微软雅黑" pitchFamily="34" charset="-122"/>
              </a:rPr>
              <a:t>的位数限制了立即数的范围</a:t>
            </a:r>
            <a:endParaRPr lang="zh-CN" altLang="en-US" sz="2000" b="1" dirty="0">
              <a:solidFill>
                <a:srgbClr val="009242"/>
              </a:solidFill>
              <a:latin typeface="Comic Sans MS" panose="030F0702030302020204" pitchFamily="2" charset="0"/>
              <a:ea typeface="微软雅黑" pitchFamily="34" charset="-122"/>
            </a:endParaRPr>
          </a:p>
        </p:txBody>
      </p:sp>
      <p:sp>
        <p:nvSpPr>
          <p:cNvPr id="27" name="Rectangle 6"/>
          <p:cNvSpPr>
            <a:spLocks noChangeArrowheads="1"/>
          </p:cNvSpPr>
          <p:nvPr/>
        </p:nvSpPr>
        <p:spPr bwMode="auto">
          <a:xfrm>
            <a:off x="3203848" y="908720"/>
            <a:ext cx="5634639" cy="666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p>
            <a:r>
              <a:rPr lang="zh-CN" altLang="en-US" sz="2000" b="1" dirty="0">
                <a:solidFill>
                  <a:srgbClr val="FF0000"/>
                </a:solidFill>
                <a:latin typeface="Comic Sans MS" panose="030F0702030302020204" pitchFamily="2" charset="0"/>
                <a:ea typeface="微软雅黑" pitchFamily="34" charset="-122"/>
              </a:rPr>
              <a:t>假设：</a:t>
            </a:r>
            <a:r>
              <a:rPr lang="en-US" altLang="en-US" sz="2000" b="1" dirty="0">
                <a:solidFill>
                  <a:srgbClr val="FF0000"/>
                </a:solidFill>
                <a:latin typeface="Comic Sans MS" panose="030F0702030302020204" pitchFamily="2" charset="0"/>
                <a:ea typeface="微软雅黑" pitchFamily="34" charset="-122"/>
              </a:rPr>
              <a:t>A</a:t>
            </a:r>
            <a:r>
              <a:rPr lang="en-US" altLang="zh-CN" sz="2000" b="1" dirty="0">
                <a:solidFill>
                  <a:srgbClr val="FF0000"/>
                </a:solidFill>
                <a:latin typeface="Comic Sans MS" panose="030F0702030302020204" pitchFamily="2" charset="0"/>
                <a:ea typeface="微软雅黑" pitchFamily="34" charset="-122"/>
              </a:rPr>
              <a:t>=</a:t>
            </a:r>
            <a:r>
              <a:rPr lang="zh-CN" altLang="en-US" sz="2000" b="1" dirty="0">
                <a:solidFill>
                  <a:srgbClr val="FF0000"/>
                </a:solidFill>
                <a:latin typeface="Comic Sans MS" panose="030F0702030302020204" pitchFamily="2" charset="0"/>
                <a:ea typeface="微软雅黑" pitchFamily="34" charset="-122"/>
              </a:rPr>
              <a:t>地址字段值，</a:t>
            </a:r>
            <a:r>
              <a:rPr lang="en-US" altLang="zh-CN" sz="2000" b="1" dirty="0">
                <a:solidFill>
                  <a:srgbClr val="FF0000"/>
                </a:solidFill>
                <a:latin typeface="Comic Sans MS" panose="030F0702030302020204" pitchFamily="2" charset="0"/>
                <a:ea typeface="微软雅黑" pitchFamily="34" charset="-122"/>
              </a:rPr>
              <a:t>R=</a:t>
            </a:r>
            <a:r>
              <a:rPr lang="zh-CN" altLang="en-US" sz="2000" b="1" dirty="0">
                <a:solidFill>
                  <a:srgbClr val="FF0000"/>
                </a:solidFill>
                <a:latin typeface="Comic Sans MS" panose="030F0702030302020204" pitchFamily="2" charset="0"/>
                <a:ea typeface="微软雅黑" pitchFamily="34" charset="-122"/>
              </a:rPr>
              <a:t>寄存器编号，</a:t>
            </a:r>
            <a:endParaRPr lang="zh-CN" altLang="en-US" sz="2000" b="1" dirty="0">
              <a:solidFill>
                <a:srgbClr val="FF0000"/>
              </a:solidFill>
              <a:latin typeface="Comic Sans MS" panose="030F0702030302020204" pitchFamily="2" charset="0"/>
              <a:ea typeface="微软雅黑" pitchFamily="34" charset="-122"/>
            </a:endParaRPr>
          </a:p>
          <a:p>
            <a:r>
              <a:rPr lang="en-US" altLang="zh-CN" sz="2000" b="1" dirty="0">
                <a:solidFill>
                  <a:srgbClr val="FF0000"/>
                </a:solidFill>
                <a:latin typeface="Comic Sans MS" panose="030F0702030302020204" pitchFamily="2" charset="0"/>
                <a:ea typeface="微软雅黑" pitchFamily="34" charset="-122"/>
              </a:rPr>
              <a:t>       </a:t>
            </a:r>
            <a:r>
              <a:rPr lang="en-US" altLang="en-US" sz="2000" b="1" dirty="0">
                <a:solidFill>
                  <a:srgbClr val="FF0000"/>
                </a:solidFill>
                <a:latin typeface="Comic Sans MS" panose="030F0702030302020204" pitchFamily="2" charset="0"/>
                <a:ea typeface="微软雅黑" pitchFamily="34" charset="-122"/>
              </a:rPr>
              <a:t>EA=</a:t>
            </a:r>
            <a:r>
              <a:rPr lang="zh-CN" altLang="en-US" sz="2000" b="1" dirty="0">
                <a:solidFill>
                  <a:srgbClr val="FF0000"/>
                </a:solidFill>
                <a:latin typeface="Comic Sans MS" panose="030F0702030302020204" pitchFamily="2" charset="0"/>
                <a:ea typeface="微软雅黑" pitchFamily="34" charset="-122"/>
              </a:rPr>
              <a:t>有效地址， (</a:t>
            </a:r>
            <a:r>
              <a:rPr lang="en-US" altLang="zh-CN" sz="2000" b="1" dirty="0">
                <a:solidFill>
                  <a:srgbClr val="FF0000"/>
                </a:solidFill>
                <a:latin typeface="Comic Sans MS" panose="030F0702030302020204" pitchFamily="2" charset="0"/>
                <a:ea typeface="微软雅黑" pitchFamily="34" charset="-122"/>
              </a:rPr>
              <a:t>X)=</a:t>
            </a:r>
            <a:r>
              <a:rPr lang="zh-CN" altLang="en-US" sz="2000" b="1" dirty="0">
                <a:solidFill>
                  <a:srgbClr val="FF0000"/>
                </a:solidFill>
                <a:latin typeface="Comic Sans MS" panose="030F0702030302020204" pitchFamily="2" charset="0"/>
                <a:ea typeface="微软雅黑" pitchFamily="34" charset="-122"/>
              </a:rPr>
              <a:t>地址</a:t>
            </a:r>
            <a:r>
              <a:rPr lang="en-US" altLang="en-US" sz="2000" b="1" dirty="0">
                <a:solidFill>
                  <a:srgbClr val="FF0000"/>
                </a:solidFill>
                <a:latin typeface="Comic Sans MS" panose="030F0702030302020204" pitchFamily="2" charset="0"/>
                <a:ea typeface="微软雅黑" pitchFamily="34" charset="-122"/>
              </a:rPr>
              <a:t>X</a:t>
            </a:r>
            <a:r>
              <a:rPr lang="zh-CN" altLang="en-US" sz="2000" b="1" dirty="0">
                <a:solidFill>
                  <a:srgbClr val="FF0000"/>
                </a:solidFill>
                <a:latin typeface="Comic Sans MS" panose="030F0702030302020204" pitchFamily="2" charset="0"/>
                <a:ea typeface="微软雅黑" pitchFamily="34" charset="-122"/>
              </a:rPr>
              <a:t>中的内容</a:t>
            </a:r>
            <a:endParaRPr lang="zh-CN" altLang="en-US" sz="2000" b="1" dirty="0">
              <a:solidFill>
                <a:srgbClr val="FF0000"/>
              </a:solidFill>
              <a:latin typeface="Comic Sans MS" panose="030F0702030302020204" pitchFamily="2" charset="0"/>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out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blinds(horizontal)">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blinds(horizontal)">
                                      <p:cBhvr>
                                        <p:cTn id="1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utoUpdateAnimBg="0"/>
      <p:bldP spid="24"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 </a:t>
            </a:r>
            <a:r>
              <a:rPr lang="zh-CN" altLang="en-US" dirty="0"/>
              <a:t>指令系统设计</a:t>
            </a:r>
            <a:endParaRPr lang="zh-CN" altLang="en-US" dirty="0"/>
          </a:p>
        </p:txBody>
      </p:sp>
      <p:sp>
        <p:nvSpPr>
          <p:cNvPr id="3" name="内容占位符 2"/>
          <p:cNvSpPr>
            <a:spLocks noGrp="1"/>
          </p:cNvSpPr>
          <p:nvPr>
            <p:ph idx="1"/>
          </p:nvPr>
        </p:nvSpPr>
        <p:spPr>
          <a:xfrm>
            <a:off x="107504" y="743531"/>
            <a:ext cx="8856984" cy="525229"/>
          </a:xfrm>
        </p:spPr>
        <p:txBody>
          <a:bodyPr/>
          <a:lstStyle/>
          <a:p>
            <a:pPr marL="0" indent="0">
              <a:buNone/>
            </a:pPr>
            <a:r>
              <a:rPr lang="en-US" altLang="zh-CN" dirty="0"/>
              <a:t>4.2.3 </a:t>
            </a:r>
            <a:r>
              <a:rPr lang="zh-CN" altLang="en-US" dirty="0"/>
              <a:t>寻址方式</a:t>
            </a:r>
            <a:endParaRPr lang="en-US" altLang="zh-CN" dirty="0"/>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10" name="内容占位符 2"/>
          <p:cNvSpPr txBox="1"/>
          <p:nvPr/>
        </p:nvSpPr>
        <p:spPr bwMode="auto">
          <a:xfrm>
            <a:off x="119514" y="1196752"/>
            <a:ext cx="8856984" cy="504056"/>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FF0000"/>
              </a:buClr>
              <a:buFont typeface="Wingdings" panose="05000000000000000000" pitchFamily="2" charset="2"/>
              <a:buChar char="p"/>
              <a:defRPr sz="2200" b="1" kern="1200">
                <a:solidFill>
                  <a:schemeClr val="tx1"/>
                </a:solidFill>
                <a:latin typeface="Comic Sans MS" panose="030F0702030302020204" pitchFamily="2" charset="0"/>
                <a:ea typeface="微软雅黑"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anose="05000000000000000000" pitchFamily="2" charset="2"/>
              <a:buChar char="n"/>
              <a:defRPr sz="2000" b="0" kern="1200">
                <a:solidFill>
                  <a:schemeClr val="tx1"/>
                </a:solidFill>
                <a:latin typeface="微软雅黑" pitchFamily="34" charset="-122"/>
                <a:ea typeface="微软雅黑"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anose="05000000000000000000" pitchFamily="2" charset="2"/>
              <a:buChar char="p"/>
              <a:defRPr sz="2000" b="0" kern="1200">
                <a:solidFill>
                  <a:schemeClr val="tx1"/>
                </a:solidFill>
                <a:latin typeface="微软雅黑" pitchFamily="34" charset="-122"/>
                <a:ea typeface="微软雅黑"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anose="05000000000000000000" pitchFamily="2" charset="2"/>
              <a:buChar char="Ø"/>
              <a:defRPr sz="2000" b="0" kern="1200">
                <a:solidFill>
                  <a:schemeClr val="tx1"/>
                </a:solidFill>
                <a:latin typeface="微软雅黑" pitchFamily="34" charset="-122"/>
                <a:ea typeface="微软雅黑"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anose="05000000000000000000" pitchFamily="2" charset="2"/>
              <a:buChar char="Ø"/>
              <a:defRPr sz="2000" b="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altLang="zh-CN" dirty="0">
                <a:solidFill>
                  <a:srgbClr val="063DE8"/>
                </a:solidFill>
                <a:latin typeface="微软雅黑" pitchFamily="34" charset="-122"/>
              </a:rPr>
              <a:t>3. </a:t>
            </a:r>
            <a:r>
              <a:rPr lang="zh-CN" altLang="en-US" dirty="0">
                <a:solidFill>
                  <a:srgbClr val="063DE8"/>
                </a:solidFill>
                <a:latin typeface="微软雅黑" pitchFamily="34" charset="-122"/>
              </a:rPr>
              <a:t>常用的寻址方式</a:t>
            </a:r>
            <a:endParaRPr lang="en-US" altLang="zh-CN" dirty="0">
              <a:solidFill>
                <a:srgbClr val="063DE8"/>
              </a:solidFill>
              <a:latin typeface="微软雅黑" pitchFamily="34" charset="-122"/>
            </a:endParaRPr>
          </a:p>
        </p:txBody>
      </p:sp>
      <p:sp>
        <p:nvSpPr>
          <p:cNvPr id="8" name="矩形 7"/>
          <p:cNvSpPr/>
          <p:nvPr/>
        </p:nvSpPr>
        <p:spPr>
          <a:xfrm>
            <a:off x="119514" y="1658350"/>
            <a:ext cx="8712968" cy="430887"/>
          </a:xfrm>
          <a:prstGeom prst="rect">
            <a:avLst/>
          </a:prstGeom>
        </p:spPr>
        <p:txBody>
          <a:bodyPr wrap="square">
            <a:spAutoFit/>
          </a:bodyPr>
          <a:lstStyle/>
          <a:p>
            <a:pPr lvl="0" eaLnBrk="0" hangingPunct="0">
              <a:spcBef>
                <a:spcPct val="20000"/>
              </a:spcBef>
              <a:buClr>
                <a:srgbClr val="FF0000"/>
              </a:buClr>
            </a:pPr>
            <a:r>
              <a:rPr lang="zh-CN" altLang="en-US" sz="2200" b="1" dirty="0">
                <a:solidFill>
                  <a:prstClr val="black"/>
                </a:solidFill>
                <a:latin typeface="Comic Sans MS" panose="030F0702030302020204" pitchFamily="2" charset="0"/>
                <a:ea typeface="微软雅黑" pitchFamily="34" charset="-122"/>
              </a:rPr>
              <a:t>（</a:t>
            </a:r>
            <a:r>
              <a:rPr lang="en-US" altLang="zh-CN" sz="2200" b="1" dirty="0">
                <a:solidFill>
                  <a:prstClr val="black"/>
                </a:solidFill>
                <a:latin typeface="Comic Sans MS" panose="030F0702030302020204" pitchFamily="2" charset="0"/>
                <a:ea typeface="微软雅黑" pitchFamily="34" charset="-122"/>
              </a:rPr>
              <a:t>2</a:t>
            </a:r>
            <a:r>
              <a:rPr lang="zh-CN" altLang="en-US" sz="2200" b="1" dirty="0">
                <a:solidFill>
                  <a:prstClr val="black"/>
                </a:solidFill>
                <a:latin typeface="Comic Sans MS" panose="030F0702030302020204" pitchFamily="2" charset="0"/>
                <a:ea typeface="微软雅黑" pitchFamily="34" charset="-122"/>
              </a:rPr>
              <a:t>）直接寻址：指令中地址码是操作数的有效地址</a:t>
            </a:r>
            <a:endParaRPr lang="en-US" altLang="zh-CN" sz="2200" b="1" dirty="0">
              <a:solidFill>
                <a:prstClr val="black"/>
              </a:solidFill>
              <a:latin typeface="Comic Sans MS" panose="030F0702030302020204" pitchFamily="2" charset="0"/>
              <a:ea typeface="微软雅黑" pitchFamily="34" charset="-122"/>
            </a:endParaRPr>
          </a:p>
        </p:txBody>
      </p:sp>
      <p:sp>
        <p:nvSpPr>
          <p:cNvPr id="23" name="Text Box 10"/>
          <p:cNvSpPr txBox="1">
            <a:spLocks noChangeArrowheads="1"/>
          </p:cNvSpPr>
          <p:nvPr/>
        </p:nvSpPr>
        <p:spPr bwMode="auto">
          <a:xfrm>
            <a:off x="722772" y="4397042"/>
            <a:ext cx="5189241"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buFont typeface="Wingdings" panose="05000000000000000000" pitchFamily="2" charset="2"/>
              <a:buChar char="Ø"/>
            </a:pPr>
            <a:r>
              <a:rPr lang="zh-CN" altLang="en-US" sz="2000" b="1" dirty="0">
                <a:solidFill>
                  <a:srgbClr val="009242"/>
                </a:solidFill>
                <a:latin typeface="Comic Sans MS" panose="030F0702030302020204" pitchFamily="2" charset="0"/>
                <a:ea typeface="微软雅黑" pitchFamily="34" charset="-122"/>
              </a:rPr>
              <a:t>执行阶段访问一次存储器</a:t>
            </a:r>
            <a:endParaRPr lang="en-US" altLang="zh-CN" sz="2000" b="1" dirty="0">
              <a:solidFill>
                <a:srgbClr val="009242"/>
              </a:solidFill>
              <a:latin typeface="Comic Sans MS" panose="030F0702030302020204" pitchFamily="2" charset="0"/>
              <a:ea typeface="微软雅黑" pitchFamily="34" charset="-122"/>
            </a:endParaRPr>
          </a:p>
          <a:p>
            <a:pPr marL="342900" indent="-342900">
              <a:buFont typeface="Wingdings" panose="05000000000000000000" pitchFamily="2" charset="2"/>
              <a:buChar char="Ø"/>
            </a:pPr>
            <a:r>
              <a:rPr lang="en-US" altLang="zh-CN" sz="2000" b="1" dirty="0">
                <a:solidFill>
                  <a:srgbClr val="009242"/>
                </a:solidFill>
                <a:latin typeface="Comic Sans MS" panose="030F0702030302020204" pitchFamily="2" charset="0"/>
                <a:ea typeface="微软雅黑" pitchFamily="34" charset="-122"/>
              </a:rPr>
              <a:t>A</a:t>
            </a:r>
            <a:r>
              <a:rPr lang="zh-CN" altLang="en-US" sz="2000" b="1" dirty="0">
                <a:solidFill>
                  <a:srgbClr val="009242"/>
                </a:solidFill>
                <a:latin typeface="Comic Sans MS" panose="030F0702030302020204" pitchFamily="2" charset="0"/>
                <a:ea typeface="微软雅黑" pitchFamily="34" charset="-122"/>
              </a:rPr>
              <a:t>的位数决定了该指令操作数的寻址范围</a:t>
            </a:r>
            <a:endParaRPr lang="zh-CN" altLang="en-US" sz="2000" b="1" dirty="0">
              <a:solidFill>
                <a:srgbClr val="009242"/>
              </a:solidFill>
              <a:latin typeface="Comic Sans MS" panose="030F0702030302020204" pitchFamily="2" charset="0"/>
              <a:ea typeface="微软雅黑" pitchFamily="34" charset="-122"/>
            </a:endParaRPr>
          </a:p>
          <a:p>
            <a:pPr marL="342900" indent="-342900">
              <a:buFont typeface="Wingdings" panose="05000000000000000000" pitchFamily="2" charset="2"/>
              <a:buChar char="Ø"/>
            </a:pPr>
            <a:r>
              <a:rPr lang="zh-CN" altLang="en-US" sz="2000" b="1" dirty="0">
                <a:solidFill>
                  <a:srgbClr val="009242"/>
                </a:solidFill>
                <a:latin typeface="Comic Sans MS" panose="030F0702030302020204" pitchFamily="2" charset="0"/>
                <a:ea typeface="微软雅黑" pitchFamily="34" charset="-122"/>
              </a:rPr>
              <a:t>操作数的地址不易修改（必须修改</a:t>
            </a:r>
            <a:r>
              <a:rPr lang="en-US" altLang="zh-CN" sz="2000" b="1" dirty="0">
                <a:solidFill>
                  <a:srgbClr val="009242"/>
                </a:solidFill>
                <a:latin typeface="Comic Sans MS" panose="030F0702030302020204" pitchFamily="2" charset="0"/>
                <a:ea typeface="微软雅黑" pitchFamily="34" charset="-122"/>
              </a:rPr>
              <a:t>A</a:t>
            </a:r>
            <a:r>
              <a:rPr lang="zh-CN" altLang="en-US" sz="2000" b="1" dirty="0">
                <a:solidFill>
                  <a:srgbClr val="009242"/>
                </a:solidFill>
                <a:latin typeface="Comic Sans MS" panose="030F0702030302020204" pitchFamily="2" charset="0"/>
                <a:ea typeface="微软雅黑" pitchFamily="34" charset="-122"/>
              </a:rPr>
              <a:t>）</a:t>
            </a:r>
            <a:endParaRPr lang="zh-CN" altLang="en-US" sz="2000" b="1" dirty="0">
              <a:solidFill>
                <a:srgbClr val="009242"/>
              </a:solidFill>
              <a:latin typeface="Comic Sans MS" panose="030F0702030302020204" pitchFamily="2" charset="0"/>
              <a:ea typeface="微软雅黑" pitchFamily="34" charset="-122"/>
            </a:endParaRPr>
          </a:p>
          <a:p>
            <a:pPr marL="342900" indent="-342900">
              <a:buFont typeface="Wingdings" panose="05000000000000000000" pitchFamily="2" charset="2"/>
              <a:buChar char="Ø"/>
            </a:pPr>
            <a:endParaRPr lang="zh-CN" altLang="en-US" sz="2000" b="1" dirty="0">
              <a:solidFill>
                <a:srgbClr val="009242"/>
              </a:solidFill>
              <a:latin typeface="Comic Sans MS" panose="030F0702030302020204" pitchFamily="2" charset="0"/>
              <a:ea typeface="微软雅黑" pitchFamily="34" charset="-122"/>
            </a:endParaRPr>
          </a:p>
        </p:txBody>
      </p:sp>
      <p:grpSp>
        <p:nvGrpSpPr>
          <p:cNvPr id="26" name="Group 4"/>
          <p:cNvGrpSpPr/>
          <p:nvPr/>
        </p:nvGrpSpPr>
        <p:grpSpPr bwMode="auto">
          <a:xfrm>
            <a:off x="5188496" y="2389113"/>
            <a:ext cx="1219200" cy="1831975"/>
            <a:chOff x="3312" y="1198"/>
            <a:chExt cx="768" cy="1154"/>
          </a:xfrm>
        </p:grpSpPr>
        <p:sp>
          <p:nvSpPr>
            <p:cNvPr id="27" name="Rectangle 5"/>
            <p:cNvSpPr>
              <a:spLocks noChangeArrowheads="1"/>
            </p:cNvSpPr>
            <p:nvPr/>
          </p:nvSpPr>
          <p:spPr bwMode="auto">
            <a:xfrm>
              <a:off x="3312" y="1488"/>
              <a:ext cx="768" cy="288"/>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Comic Sans MS" panose="030F0702030302020204" pitchFamily="2" charset="0"/>
                <a:ea typeface="微软雅黑" pitchFamily="34" charset="-122"/>
              </a:endParaRPr>
            </a:p>
          </p:txBody>
        </p:sp>
        <p:sp>
          <p:nvSpPr>
            <p:cNvPr id="28" name="Rectangle 6"/>
            <p:cNvSpPr>
              <a:spLocks noChangeArrowheads="1"/>
            </p:cNvSpPr>
            <p:nvPr/>
          </p:nvSpPr>
          <p:spPr bwMode="auto">
            <a:xfrm>
              <a:off x="3312" y="1776"/>
              <a:ext cx="768" cy="288"/>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zh-CN" altLang="en-US" sz="2000" b="1">
                  <a:latin typeface="Comic Sans MS" panose="030F0702030302020204" pitchFamily="2" charset="0"/>
                  <a:ea typeface="微软雅黑" pitchFamily="34" charset="-122"/>
                </a:rPr>
                <a:t>操作数</a:t>
              </a:r>
              <a:endParaRPr lang="zh-CN" altLang="en-US" sz="2000" b="1">
                <a:latin typeface="Comic Sans MS" panose="030F0702030302020204" pitchFamily="2" charset="0"/>
                <a:ea typeface="微软雅黑" pitchFamily="34" charset="-122"/>
              </a:endParaRPr>
            </a:p>
          </p:txBody>
        </p:sp>
        <p:sp>
          <p:nvSpPr>
            <p:cNvPr id="29" name="Rectangle 7"/>
            <p:cNvSpPr>
              <a:spLocks noChangeArrowheads="1"/>
            </p:cNvSpPr>
            <p:nvPr/>
          </p:nvSpPr>
          <p:spPr bwMode="auto">
            <a:xfrm>
              <a:off x="3312" y="2064"/>
              <a:ext cx="768" cy="288"/>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Comic Sans MS" panose="030F0702030302020204" pitchFamily="2" charset="0"/>
                <a:ea typeface="微软雅黑" pitchFamily="34" charset="-122"/>
              </a:endParaRPr>
            </a:p>
          </p:txBody>
        </p:sp>
        <p:sp>
          <p:nvSpPr>
            <p:cNvPr id="30" name="Text Box 8"/>
            <p:cNvSpPr txBox="1">
              <a:spLocks noChangeArrowheads="1"/>
            </p:cNvSpPr>
            <p:nvPr/>
          </p:nvSpPr>
          <p:spPr bwMode="auto">
            <a:xfrm>
              <a:off x="3456" y="1198"/>
              <a:ext cx="43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sz="2000" b="1">
                  <a:latin typeface="Comic Sans MS" panose="030F0702030302020204" pitchFamily="2" charset="0"/>
                  <a:ea typeface="微软雅黑" pitchFamily="34" charset="-122"/>
                </a:rPr>
                <a:t>主存</a:t>
              </a:r>
              <a:endParaRPr lang="zh-CN" altLang="en-US" sz="2000" b="1">
                <a:latin typeface="Comic Sans MS" panose="030F0702030302020204" pitchFamily="2" charset="0"/>
                <a:ea typeface="微软雅黑" pitchFamily="34" charset="-122"/>
              </a:endParaRPr>
            </a:p>
          </p:txBody>
        </p:sp>
      </p:grpSp>
      <p:sp>
        <p:nvSpPr>
          <p:cNvPr id="31" name="AutoShape 9"/>
          <p:cNvSpPr/>
          <p:nvPr/>
        </p:nvSpPr>
        <p:spPr bwMode="auto">
          <a:xfrm rot="5400000">
            <a:off x="2902496" y="2389113"/>
            <a:ext cx="152400" cy="762000"/>
          </a:xfrm>
          <a:prstGeom prst="leftBrace">
            <a:avLst>
              <a:gd name="adj1" fmla="val 41667"/>
              <a:gd name="adj2" fmla="val 50000"/>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Comic Sans MS" panose="030F0702030302020204" pitchFamily="2" charset="0"/>
              <a:ea typeface="微软雅黑" pitchFamily="34" charset="-122"/>
            </a:endParaRPr>
          </a:p>
        </p:txBody>
      </p:sp>
      <p:sp>
        <p:nvSpPr>
          <p:cNvPr id="32" name="Text Box 10"/>
          <p:cNvSpPr txBox="1">
            <a:spLocks noChangeArrowheads="1"/>
          </p:cNvSpPr>
          <p:nvPr/>
        </p:nvSpPr>
        <p:spPr bwMode="auto">
          <a:xfrm>
            <a:off x="2369096" y="2309738"/>
            <a:ext cx="1206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sz="2000" b="1">
                <a:latin typeface="Comic Sans MS" panose="030F0702030302020204" pitchFamily="2" charset="0"/>
                <a:ea typeface="微软雅黑" pitchFamily="34" charset="-122"/>
              </a:rPr>
              <a:t>寻址特征</a:t>
            </a:r>
            <a:endParaRPr lang="zh-CN" altLang="en-US" sz="2000" b="1">
              <a:latin typeface="Comic Sans MS" panose="030F0702030302020204" pitchFamily="2" charset="0"/>
              <a:ea typeface="微软雅黑" pitchFamily="34" charset="-122"/>
            </a:endParaRPr>
          </a:p>
        </p:txBody>
      </p:sp>
      <p:grpSp>
        <p:nvGrpSpPr>
          <p:cNvPr id="33" name="Group 11"/>
          <p:cNvGrpSpPr/>
          <p:nvPr/>
        </p:nvGrpSpPr>
        <p:grpSpPr bwMode="auto">
          <a:xfrm>
            <a:off x="1835696" y="2846313"/>
            <a:ext cx="2286000" cy="381000"/>
            <a:chOff x="1200" y="1486"/>
            <a:chExt cx="1440" cy="240"/>
          </a:xfrm>
        </p:grpSpPr>
        <p:sp>
          <p:nvSpPr>
            <p:cNvPr id="34" name="Rectangle 12"/>
            <p:cNvSpPr>
              <a:spLocks noChangeArrowheads="1"/>
            </p:cNvSpPr>
            <p:nvPr/>
          </p:nvSpPr>
          <p:spPr bwMode="auto">
            <a:xfrm>
              <a:off x="1200" y="1486"/>
              <a:ext cx="480" cy="240"/>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zh-CN" sz="2000" b="1" dirty="0">
                  <a:latin typeface="Comic Sans MS" panose="030F0702030302020204" pitchFamily="2" charset="0"/>
                  <a:ea typeface="微软雅黑" pitchFamily="34" charset="-122"/>
                </a:rPr>
                <a:t>OP</a:t>
              </a:r>
              <a:endParaRPr lang="en-US" altLang="zh-CN" sz="2000" b="1" dirty="0">
                <a:latin typeface="Comic Sans MS" panose="030F0702030302020204" pitchFamily="2" charset="0"/>
                <a:ea typeface="微软雅黑" pitchFamily="34" charset="-122"/>
              </a:endParaRPr>
            </a:p>
          </p:txBody>
        </p:sp>
        <p:sp>
          <p:nvSpPr>
            <p:cNvPr id="35" name="Rectangle 13"/>
            <p:cNvSpPr>
              <a:spLocks noChangeArrowheads="1"/>
            </p:cNvSpPr>
            <p:nvPr/>
          </p:nvSpPr>
          <p:spPr bwMode="auto">
            <a:xfrm>
              <a:off x="1680" y="1486"/>
              <a:ext cx="480" cy="240"/>
            </a:xfrm>
            <a:prstGeom prst="rect">
              <a:avLst/>
            </a:prstGeom>
            <a:solidFill>
              <a:schemeClr val="tx1">
                <a:alpha val="50000"/>
              </a:schemeClr>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Comic Sans MS" panose="030F0702030302020204" pitchFamily="2" charset="0"/>
                <a:ea typeface="微软雅黑" pitchFamily="34" charset="-122"/>
              </a:endParaRPr>
            </a:p>
          </p:txBody>
        </p:sp>
        <p:sp>
          <p:nvSpPr>
            <p:cNvPr id="36" name="Rectangle 14"/>
            <p:cNvSpPr>
              <a:spLocks noChangeArrowheads="1"/>
            </p:cNvSpPr>
            <p:nvPr/>
          </p:nvSpPr>
          <p:spPr bwMode="auto">
            <a:xfrm>
              <a:off x="2160" y="1486"/>
              <a:ext cx="480" cy="240"/>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zh-CN" sz="2000" b="1">
                  <a:latin typeface="Comic Sans MS" panose="030F0702030302020204" pitchFamily="2" charset="0"/>
                  <a:ea typeface="微软雅黑" pitchFamily="34" charset="-122"/>
                </a:rPr>
                <a:t>A</a:t>
              </a:r>
              <a:endParaRPr lang="en-US" altLang="zh-CN" sz="2000" b="1">
                <a:latin typeface="Comic Sans MS" panose="030F0702030302020204" pitchFamily="2" charset="0"/>
                <a:ea typeface="微软雅黑" pitchFamily="34" charset="-122"/>
              </a:endParaRPr>
            </a:p>
          </p:txBody>
        </p:sp>
      </p:grpSp>
      <p:sp>
        <p:nvSpPr>
          <p:cNvPr id="37" name="AutoShape 15"/>
          <p:cNvSpPr/>
          <p:nvPr/>
        </p:nvSpPr>
        <p:spPr bwMode="auto">
          <a:xfrm rot="16200000">
            <a:off x="3664496" y="2922513"/>
            <a:ext cx="152400" cy="762000"/>
          </a:xfrm>
          <a:prstGeom prst="leftBrace">
            <a:avLst>
              <a:gd name="adj1" fmla="val 41667"/>
              <a:gd name="adj2" fmla="val 50000"/>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Comic Sans MS" panose="030F0702030302020204" pitchFamily="2" charset="0"/>
              <a:ea typeface="微软雅黑" pitchFamily="34" charset="-122"/>
            </a:endParaRPr>
          </a:p>
        </p:txBody>
      </p:sp>
      <p:sp>
        <p:nvSpPr>
          <p:cNvPr id="38" name="Freeform 16"/>
          <p:cNvSpPr/>
          <p:nvPr/>
        </p:nvSpPr>
        <p:spPr bwMode="auto">
          <a:xfrm>
            <a:off x="3740696" y="3379713"/>
            <a:ext cx="990600" cy="152400"/>
          </a:xfrm>
          <a:custGeom>
            <a:avLst/>
            <a:gdLst>
              <a:gd name="T0" fmla="*/ 0 w 624"/>
              <a:gd name="T1" fmla="*/ 0 h 96"/>
              <a:gd name="T2" fmla="*/ 0 w 624"/>
              <a:gd name="T3" fmla="*/ 96 h 96"/>
              <a:gd name="T4" fmla="*/ 624 w 624"/>
              <a:gd name="T5" fmla="*/ 96 h 96"/>
            </a:gdLst>
            <a:ahLst/>
            <a:cxnLst>
              <a:cxn ang="0">
                <a:pos x="T0" y="T1"/>
              </a:cxn>
              <a:cxn ang="0">
                <a:pos x="T2" y="T3"/>
              </a:cxn>
              <a:cxn ang="0">
                <a:pos x="T4" y="T5"/>
              </a:cxn>
            </a:cxnLst>
            <a:rect l="0" t="0" r="r" b="b"/>
            <a:pathLst>
              <a:path w="624" h="96">
                <a:moveTo>
                  <a:pt x="0" y="0"/>
                </a:moveTo>
                <a:lnTo>
                  <a:pt x="0" y="96"/>
                </a:lnTo>
                <a:lnTo>
                  <a:pt x="624" y="96"/>
                </a:lnTo>
              </a:path>
            </a:pathLst>
          </a:custGeom>
          <a:noFill/>
          <a:ln w="28575" cmpd="sng">
            <a:solidFill>
              <a:schemeClr val="tx1"/>
            </a:solidFill>
            <a:rou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b="1">
              <a:latin typeface="Comic Sans MS" panose="030F0702030302020204" pitchFamily="2" charset="0"/>
              <a:ea typeface="微软雅黑" pitchFamily="34" charset="-122"/>
            </a:endParaRPr>
          </a:p>
        </p:txBody>
      </p:sp>
      <p:sp>
        <p:nvSpPr>
          <p:cNvPr id="39" name="Text Box 17"/>
          <p:cNvSpPr txBox="1">
            <a:spLocks noChangeArrowheads="1"/>
          </p:cNvSpPr>
          <p:nvPr/>
        </p:nvSpPr>
        <p:spPr bwMode="auto">
          <a:xfrm>
            <a:off x="4715421" y="3320976"/>
            <a:ext cx="3770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CN" sz="2000" b="1">
                <a:latin typeface="Comic Sans MS" panose="030F0702030302020204" pitchFamily="2" charset="0"/>
                <a:ea typeface="微软雅黑" pitchFamily="34" charset="-122"/>
              </a:rPr>
              <a:t>A</a:t>
            </a:r>
            <a:endParaRPr lang="en-US" altLang="zh-CN" sz="2000" b="1">
              <a:latin typeface="Comic Sans MS" panose="030F0702030302020204" pitchFamily="2" charset="0"/>
              <a:ea typeface="微软雅黑" pitchFamily="34" charset="-122"/>
            </a:endParaRPr>
          </a:p>
        </p:txBody>
      </p:sp>
      <p:sp>
        <p:nvSpPr>
          <p:cNvPr id="40" name="AutoShape 18"/>
          <p:cNvSpPr/>
          <p:nvPr/>
        </p:nvSpPr>
        <p:spPr bwMode="auto">
          <a:xfrm rot="5400000">
            <a:off x="5721896" y="2617713"/>
            <a:ext cx="152400" cy="1219200"/>
          </a:xfrm>
          <a:prstGeom prst="leftBrace">
            <a:avLst>
              <a:gd name="adj1" fmla="val 66667"/>
              <a:gd name="adj2" fmla="val 50000"/>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Comic Sans MS" panose="030F0702030302020204" pitchFamily="2" charset="0"/>
              <a:ea typeface="微软雅黑" pitchFamily="34" charset="-122"/>
            </a:endParaRPr>
          </a:p>
        </p:txBody>
      </p:sp>
      <p:sp>
        <p:nvSpPr>
          <p:cNvPr id="43" name="Rectangle 6"/>
          <p:cNvSpPr>
            <a:spLocks noChangeArrowheads="1"/>
          </p:cNvSpPr>
          <p:nvPr/>
        </p:nvSpPr>
        <p:spPr bwMode="auto">
          <a:xfrm>
            <a:off x="3203848" y="908720"/>
            <a:ext cx="5634639" cy="666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p>
            <a:r>
              <a:rPr lang="zh-CN" altLang="en-US" sz="2000" b="1" dirty="0">
                <a:solidFill>
                  <a:srgbClr val="FF0000"/>
                </a:solidFill>
                <a:latin typeface="Comic Sans MS" panose="030F0702030302020204" pitchFamily="2" charset="0"/>
                <a:ea typeface="微软雅黑" pitchFamily="34" charset="-122"/>
              </a:rPr>
              <a:t>假设：</a:t>
            </a:r>
            <a:r>
              <a:rPr lang="en-US" altLang="en-US" sz="2000" b="1" dirty="0">
                <a:solidFill>
                  <a:srgbClr val="FF0000"/>
                </a:solidFill>
                <a:latin typeface="Comic Sans MS" panose="030F0702030302020204" pitchFamily="2" charset="0"/>
                <a:ea typeface="微软雅黑" pitchFamily="34" charset="-122"/>
              </a:rPr>
              <a:t>A</a:t>
            </a:r>
            <a:r>
              <a:rPr lang="en-US" altLang="zh-CN" sz="2000" b="1" dirty="0">
                <a:solidFill>
                  <a:srgbClr val="FF0000"/>
                </a:solidFill>
                <a:latin typeface="Comic Sans MS" panose="030F0702030302020204" pitchFamily="2" charset="0"/>
                <a:ea typeface="微软雅黑" pitchFamily="34" charset="-122"/>
              </a:rPr>
              <a:t>=</a:t>
            </a:r>
            <a:r>
              <a:rPr lang="zh-CN" altLang="en-US" sz="2000" b="1" dirty="0">
                <a:solidFill>
                  <a:srgbClr val="FF0000"/>
                </a:solidFill>
                <a:latin typeface="Comic Sans MS" panose="030F0702030302020204" pitchFamily="2" charset="0"/>
                <a:ea typeface="微软雅黑" pitchFamily="34" charset="-122"/>
              </a:rPr>
              <a:t>地址字段值，</a:t>
            </a:r>
            <a:r>
              <a:rPr lang="en-US" altLang="zh-CN" sz="2000" b="1" dirty="0">
                <a:solidFill>
                  <a:srgbClr val="FF0000"/>
                </a:solidFill>
                <a:latin typeface="Comic Sans MS" panose="030F0702030302020204" pitchFamily="2" charset="0"/>
                <a:ea typeface="微软雅黑" pitchFamily="34" charset="-122"/>
              </a:rPr>
              <a:t>R=</a:t>
            </a:r>
            <a:r>
              <a:rPr lang="zh-CN" altLang="en-US" sz="2000" b="1" dirty="0">
                <a:solidFill>
                  <a:srgbClr val="FF0000"/>
                </a:solidFill>
                <a:latin typeface="Comic Sans MS" panose="030F0702030302020204" pitchFamily="2" charset="0"/>
                <a:ea typeface="微软雅黑" pitchFamily="34" charset="-122"/>
              </a:rPr>
              <a:t>寄存器编号，</a:t>
            </a:r>
            <a:endParaRPr lang="zh-CN" altLang="en-US" sz="2000" b="1" dirty="0">
              <a:solidFill>
                <a:srgbClr val="FF0000"/>
              </a:solidFill>
              <a:latin typeface="Comic Sans MS" panose="030F0702030302020204" pitchFamily="2" charset="0"/>
              <a:ea typeface="微软雅黑" pitchFamily="34" charset="-122"/>
            </a:endParaRPr>
          </a:p>
          <a:p>
            <a:r>
              <a:rPr lang="en-US" altLang="zh-CN" sz="2000" b="1" dirty="0">
                <a:solidFill>
                  <a:srgbClr val="FF0000"/>
                </a:solidFill>
                <a:latin typeface="Comic Sans MS" panose="030F0702030302020204" pitchFamily="2" charset="0"/>
                <a:ea typeface="微软雅黑" pitchFamily="34" charset="-122"/>
              </a:rPr>
              <a:t>       </a:t>
            </a:r>
            <a:r>
              <a:rPr lang="en-US" altLang="en-US" sz="2000" b="1" dirty="0">
                <a:solidFill>
                  <a:srgbClr val="FF0000"/>
                </a:solidFill>
                <a:latin typeface="Comic Sans MS" panose="030F0702030302020204" pitchFamily="2" charset="0"/>
                <a:ea typeface="微软雅黑" pitchFamily="34" charset="-122"/>
              </a:rPr>
              <a:t>EA=</a:t>
            </a:r>
            <a:r>
              <a:rPr lang="zh-CN" altLang="en-US" sz="2000" b="1" dirty="0">
                <a:solidFill>
                  <a:srgbClr val="FF0000"/>
                </a:solidFill>
                <a:latin typeface="Comic Sans MS" panose="030F0702030302020204" pitchFamily="2" charset="0"/>
                <a:ea typeface="微软雅黑" pitchFamily="34" charset="-122"/>
              </a:rPr>
              <a:t>有效地址， (</a:t>
            </a:r>
            <a:r>
              <a:rPr lang="en-US" altLang="zh-CN" sz="2000" b="1" dirty="0">
                <a:solidFill>
                  <a:srgbClr val="FF0000"/>
                </a:solidFill>
                <a:latin typeface="Comic Sans MS" panose="030F0702030302020204" pitchFamily="2" charset="0"/>
                <a:ea typeface="微软雅黑" pitchFamily="34" charset="-122"/>
              </a:rPr>
              <a:t>X)=</a:t>
            </a:r>
            <a:r>
              <a:rPr lang="zh-CN" altLang="en-US" sz="2000" b="1" dirty="0">
                <a:solidFill>
                  <a:srgbClr val="FF0000"/>
                </a:solidFill>
                <a:latin typeface="Comic Sans MS" panose="030F0702030302020204" pitchFamily="2" charset="0"/>
                <a:ea typeface="微软雅黑" pitchFamily="34" charset="-122"/>
              </a:rPr>
              <a:t>地址</a:t>
            </a:r>
            <a:r>
              <a:rPr lang="en-US" altLang="en-US" sz="2000" b="1" dirty="0">
                <a:solidFill>
                  <a:srgbClr val="FF0000"/>
                </a:solidFill>
                <a:latin typeface="Comic Sans MS" panose="030F0702030302020204" pitchFamily="2" charset="0"/>
                <a:ea typeface="微软雅黑" pitchFamily="34" charset="-122"/>
              </a:rPr>
              <a:t>X</a:t>
            </a:r>
            <a:r>
              <a:rPr lang="zh-CN" altLang="en-US" sz="2000" b="1" dirty="0">
                <a:solidFill>
                  <a:srgbClr val="FF0000"/>
                </a:solidFill>
                <a:latin typeface="Comic Sans MS" panose="030F0702030302020204" pitchFamily="2" charset="0"/>
                <a:ea typeface="微软雅黑" pitchFamily="34" charset="-122"/>
              </a:rPr>
              <a:t>中的内容</a:t>
            </a:r>
            <a:endParaRPr lang="zh-CN" altLang="en-US" sz="2000" b="1" dirty="0">
              <a:solidFill>
                <a:srgbClr val="FF0000"/>
              </a:solidFill>
              <a:latin typeface="Comic Sans MS" panose="030F0702030302020204" pitchFamily="2" charset="0"/>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barn(outVertical)">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barn(outVertical)">
                                      <p:cBhvr>
                                        <p:cTn id="17" dur="500"/>
                                        <p:tgtEl>
                                          <p:spTgt spid="31"/>
                                        </p:tgtEl>
                                      </p:cBhvr>
                                    </p:animEffect>
                                  </p:childTnLst>
                                </p:cTn>
                              </p:par>
                            </p:childTnLst>
                          </p:cTn>
                        </p:par>
                        <p:par>
                          <p:cTn id="18" fill="hold">
                            <p:stCondLst>
                              <p:cond delay="500"/>
                            </p:stCondLst>
                            <p:childTnLst>
                              <p:par>
                                <p:cTn id="19" presetID="3" presetClass="entr" presetSubtype="10" fill="hold" grpId="0" nodeType="after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blinds(horizontal)">
                                      <p:cBhvr>
                                        <p:cTn id="21" dur="500"/>
                                        <p:tgtEl>
                                          <p:spTgt spid="32"/>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37" fill="hold" grpId="0" nodeType="click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barn(outVertical)">
                                      <p:cBhvr>
                                        <p:cTn id="26" dur="500"/>
                                        <p:tgtEl>
                                          <p:spTgt spid="37"/>
                                        </p:tgtEl>
                                      </p:cBhvr>
                                    </p:animEffect>
                                  </p:childTnLst>
                                </p:cTn>
                              </p:par>
                            </p:childTnLst>
                          </p:cTn>
                        </p:par>
                        <p:par>
                          <p:cTn id="27" fill="hold">
                            <p:stCondLst>
                              <p:cond delay="500"/>
                            </p:stCondLst>
                            <p:childTnLst>
                              <p:par>
                                <p:cTn id="28" presetID="18" presetClass="entr" presetSubtype="6" fill="hold" grpId="0" nodeType="afterEffect">
                                  <p:stCondLst>
                                    <p:cond delay="0"/>
                                  </p:stCondLst>
                                  <p:childTnLst>
                                    <p:set>
                                      <p:cBhvr>
                                        <p:cTn id="29" dur="1" fill="hold">
                                          <p:stCondLst>
                                            <p:cond delay="0"/>
                                          </p:stCondLst>
                                        </p:cTn>
                                        <p:tgtEl>
                                          <p:spTgt spid="38"/>
                                        </p:tgtEl>
                                        <p:attrNameLst>
                                          <p:attrName>style.visibility</p:attrName>
                                        </p:attrNameLst>
                                      </p:cBhvr>
                                      <p:to>
                                        <p:strVal val="visible"/>
                                      </p:to>
                                    </p:set>
                                    <p:animEffect transition="in" filter="strips(downRight)">
                                      <p:cBhvr>
                                        <p:cTn id="30" dur="500"/>
                                        <p:tgtEl>
                                          <p:spTgt spid="38"/>
                                        </p:tgtEl>
                                      </p:cBhvr>
                                    </p:animEffect>
                                  </p:childTnLst>
                                </p:cTn>
                              </p:par>
                            </p:childTnLst>
                          </p:cTn>
                        </p:par>
                        <p:par>
                          <p:cTn id="31" fill="hold">
                            <p:stCondLst>
                              <p:cond delay="1000"/>
                            </p:stCondLst>
                            <p:childTnLst>
                              <p:par>
                                <p:cTn id="32" presetID="3" presetClass="entr" presetSubtype="10" fill="hold" grpId="0" nodeType="after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blinds(horizontal)">
                                      <p:cBhvr>
                                        <p:cTn id="34" dur="500"/>
                                        <p:tgtEl>
                                          <p:spTgt spid="39"/>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37" fill="hold" nodeType="click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barn(outVertical)">
                                      <p:cBhvr>
                                        <p:cTn id="39" dur="500"/>
                                        <p:tgtEl>
                                          <p:spTgt spid="26"/>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37" fill="hold" grpId="0" nodeType="clickEffect">
                                  <p:stCondLst>
                                    <p:cond delay="0"/>
                                  </p:stCondLst>
                                  <p:childTnLst>
                                    <p:set>
                                      <p:cBhvr>
                                        <p:cTn id="43" dur="1" fill="hold">
                                          <p:stCondLst>
                                            <p:cond delay="0"/>
                                          </p:stCondLst>
                                        </p:cTn>
                                        <p:tgtEl>
                                          <p:spTgt spid="40"/>
                                        </p:tgtEl>
                                        <p:attrNameLst>
                                          <p:attrName>style.visibility</p:attrName>
                                        </p:attrNameLst>
                                      </p:cBhvr>
                                      <p:to>
                                        <p:strVal val="visible"/>
                                      </p:to>
                                    </p:set>
                                    <p:animEffect transition="in" filter="barn(outVertical)">
                                      <p:cBhvr>
                                        <p:cTn id="44"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utoUpdateAnimBg="0"/>
      <p:bldP spid="31" grpId="0" animBg="1"/>
      <p:bldP spid="32" grpId="0" autoUpdateAnimBg="0"/>
      <p:bldP spid="37" grpId="0" animBg="1"/>
      <p:bldP spid="38" grpId="0" animBg="1"/>
      <p:bldP spid="39" grpId="0" autoUpdateAnimBg="0"/>
      <p:bldP spid="4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 </a:t>
            </a:r>
            <a:r>
              <a:rPr lang="zh-CN" altLang="en-US" dirty="0"/>
              <a:t>指令系统设计</a:t>
            </a:r>
            <a:endParaRPr lang="zh-CN" altLang="en-US" dirty="0"/>
          </a:p>
        </p:txBody>
      </p:sp>
      <p:sp>
        <p:nvSpPr>
          <p:cNvPr id="3" name="内容占位符 2"/>
          <p:cNvSpPr>
            <a:spLocks noGrp="1"/>
          </p:cNvSpPr>
          <p:nvPr>
            <p:ph idx="1"/>
          </p:nvPr>
        </p:nvSpPr>
        <p:spPr>
          <a:xfrm>
            <a:off x="107504" y="743531"/>
            <a:ext cx="8856984" cy="525229"/>
          </a:xfrm>
        </p:spPr>
        <p:txBody>
          <a:bodyPr/>
          <a:lstStyle/>
          <a:p>
            <a:pPr marL="0" indent="0">
              <a:buNone/>
            </a:pPr>
            <a:r>
              <a:rPr lang="en-US" altLang="zh-CN" dirty="0"/>
              <a:t>4.2.3 </a:t>
            </a:r>
            <a:r>
              <a:rPr lang="zh-CN" altLang="en-US" dirty="0"/>
              <a:t>寻址方式</a:t>
            </a:r>
            <a:endParaRPr lang="en-US" altLang="zh-CN" dirty="0"/>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10" name="内容占位符 2"/>
          <p:cNvSpPr txBox="1"/>
          <p:nvPr/>
        </p:nvSpPr>
        <p:spPr bwMode="auto">
          <a:xfrm>
            <a:off x="119514" y="1196752"/>
            <a:ext cx="8856984" cy="504056"/>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FF0000"/>
              </a:buClr>
              <a:buFont typeface="Wingdings" panose="05000000000000000000" pitchFamily="2" charset="2"/>
              <a:buChar char="p"/>
              <a:defRPr sz="2200" b="1" kern="1200">
                <a:solidFill>
                  <a:schemeClr val="tx1"/>
                </a:solidFill>
                <a:latin typeface="Comic Sans MS" panose="030F0702030302020204" pitchFamily="2" charset="0"/>
                <a:ea typeface="微软雅黑"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anose="05000000000000000000" pitchFamily="2" charset="2"/>
              <a:buChar char="n"/>
              <a:defRPr sz="2000" b="0" kern="1200">
                <a:solidFill>
                  <a:schemeClr val="tx1"/>
                </a:solidFill>
                <a:latin typeface="微软雅黑" pitchFamily="34" charset="-122"/>
                <a:ea typeface="微软雅黑"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anose="05000000000000000000" pitchFamily="2" charset="2"/>
              <a:buChar char="p"/>
              <a:defRPr sz="2000" b="0" kern="1200">
                <a:solidFill>
                  <a:schemeClr val="tx1"/>
                </a:solidFill>
                <a:latin typeface="微软雅黑" pitchFamily="34" charset="-122"/>
                <a:ea typeface="微软雅黑"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anose="05000000000000000000" pitchFamily="2" charset="2"/>
              <a:buChar char="Ø"/>
              <a:defRPr sz="2000" b="0" kern="1200">
                <a:solidFill>
                  <a:schemeClr val="tx1"/>
                </a:solidFill>
                <a:latin typeface="微软雅黑" pitchFamily="34" charset="-122"/>
                <a:ea typeface="微软雅黑"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anose="05000000000000000000" pitchFamily="2" charset="2"/>
              <a:buChar char="Ø"/>
              <a:defRPr sz="2000" b="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altLang="zh-CN" dirty="0">
                <a:solidFill>
                  <a:srgbClr val="063DE8"/>
                </a:solidFill>
                <a:latin typeface="微软雅黑" pitchFamily="34" charset="-122"/>
              </a:rPr>
              <a:t>3. </a:t>
            </a:r>
            <a:r>
              <a:rPr lang="zh-CN" altLang="en-US" dirty="0">
                <a:solidFill>
                  <a:srgbClr val="063DE8"/>
                </a:solidFill>
                <a:latin typeface="微软雅黑" pitchFamily="34" charset="-122"/>
              </a:rPr>
              <a:t>常用的寻址方式</a:t>
            </a:r>
            <a:endParaRPr lang="en-US" altLang="zh-CN" dirty="0">
              <a:solidFill>
                <a:srgbClr val="063DE8"/>
              </a:solidFill>
              <a:latin typeface="微软雅黑" pitchFamily="34" charset="-122"/>
            </a:endParaRPr>
          </a:p>
        </p:txBody>
      </p:sp>
      <p:sp>
        <p:nvSpPr>
          <p:cNvPr id="8" name="矩形 7"/>
          <p:cNvSpPr/>
          <p:nvPr/>
        </p:nvSpPr>
        <p:spPr>
          <a:xfrm>
            <a:off x="119514" y="1658350"/>
            <a:ext cx="8712968" cy="769441"/>
          </a:xfrm>
          <a:prstGeom prst="rect">
            <a:avLst/>
          </a:prstGeom>
        </p:spPr>
        <p:txBody>
          <a:bodyPr wrap="square">
            <a:spAutoFit/>
          </a:bodyPr>
          <a:lstStyle/>
          <a:p>
            <a:pPr lvl="0" eaLnBrk="0" hangingPunct="0">
              <a:spcBef>
                <a:spcPct val="20000"/>
              </a:spcBef>
              <a:buClr>
                <a:srgbClr val="FF0000"/>
              </a:buClr>
            </a:pPr>
            <a:r>
              <a:rPr lang="zh-CN" altLang="en-US" sz="2200" b="1" dirty="0">
                <a:solidFill>
                  <a:prstClr val="black"/>
                </a:solidFill>
                <a:latin typeface="Comic Sans MS" panose="030F0702030302020204" pitchFamily="2" charset="0"/>
                <a:ea typeface="微软雅黑" pitchFamily="34" charset="-122"/>
              </a:rPr>
              <a:t>（</a:t>
            </a:r>
            <a:r>
              <a:rPr lang="en-US" altLang="zh-CN" sz="2200" b="1" dirty="0">
                <a:solidFill>
                  <a:prstClr val="black"/>
                </a:solidFill>
                <a:latin typeface="Comic Sans MS" panose="030F0702030302020204" pitchFamily="2" charset="0"/>
                <a:ea typeface="微软雅黑" pitchFamily="34" charset="-122"/>
              </a:rPr>
              <a:t>3</a:t>
            </a:r>
            <a:r>
              <a:rPr lang="zh-CN" altLang="en-US" sz="2200" b="1" dirty="0">
                <a:solidFill>
                  <a:prstClr val="black"/>
                </a:solidFill>
                <a:latin typeface="Comic Sans MS" panose="030F0702030302020204" pitchFamily="2" charset="0"/>
                <a:ea typeface="微软雅黑" pitchFamily="34" charset="-122"/>
              </a:rPr>
              <a:t>）间接寻址：指令中地址码是存放操作数有效地址的主存单元的地址</a:t>
            </a:r>
            <a:endParaRPr lang="en-US" altLang="zh-CN" sz="2200" b="1" dirty="0">
              <a:solidFill>
                <a:prstClr val="black"/>
              </a:solidFill>
              <a:latin typeface="Comic Sans MS" panose="030F0702030302020204" pitchFamily="2" charset="0"/>
              <a:ea typeface="微软雅黑" pitchFamily="34" charset="-122"/>
            </a:endParaRPr>
          </a:p>
        </p:txBody>
      </p:sp>
      <p:sp>
        <p:nvSpPr>
          <p:cNvPr id="23" name="Text Box 10"/>
          <p:cNvSpPr txBox="1">
            <a:spLocks noChangeArrowheads="1"/>
          </p:cNvSpPr>
          <p:nvPr/>
        </p:nvSpPr>
        <p:spPr bwMode="auto">
          <a:xfrm>
            <a:off x="722772" y="5417929"/>
            <a:ext cx="3095719"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buFont typeface="Wingdings" panose="05000000000000000000" pitchFamily="2" charset="2"/>
              <a:buChar char="Ø"/>
            </a:pPr>
            <a:r>
              <a:rPr lang="zh-CN" altLang="en-US" sz="2000" b="1" dirty="0">
                <a:solidFill>
                  <a:srgbClr val="009242"/>
                </a:solidFill>
                <a:latin typeface="Comic Sans MS" panose="030F0702030302020204" pitchFamily="2" charset="0"/>
                <a:ea typeface="微软雅黑" pitchFamily="34" charset="-122"/>
              </a:rPr>
              <a:t>执行指令阶段多次访存</a:t>
            </a:r>
            <a:endParaRPr lang="zh-CN" altLang="en-US" sz="2000" b="1" dirty="0">
              <a:solidFill>
                <a:srgbClr val="009242"/>
              </a:solidFill>
              <a:latin typeface="Comic Sans MS" panose="030F0702030302020204" pitchFamily="2" charset="0"/>
              <a:ea typeface="微软雅黑" pitchFamily="34" charset="-122"/>
            </a:endParaRPr>
          </a:p>
          <a:p>
            <a:pPr marL="342900" indent="-342900">
              <a:buFont typeface="Wingdings" panose="05000000000000000000" pitchFamily="2" charset="2"/>
              <a:buChar char="Ø"/>
            </a:pPr>
            <a:r>
              <a:rPr lang="zh-CN" altLang="en-US" sz="2000" b="1" dirty="0">
                <a:solidFill>
                  <a:srgbClr val="009242"/>
                </a:solidFill>
                <a:latin typeface="Comic Sans MS" panose="030F0702030302020204" pitchFamily="2" charset="0"/>
                <a:ea typeface="微软雅黑" pitchFamily="34" charset="-122"/>
              </a:rPr>
              <a:t>可扩大寻址范围</a:t>
            </a:r>
            <a:endParaRPr lang="zh-CN" altLang="en-US" sz="2000" b="1" dirty="0">
              <a:solidFill>
                <a:srgbClr val="009242"/>
              </a:solidFill>
              <a:latin typeface="Comic Sans MS" panose="030F0702030302020204" pitchFamily="2" charset="0"/>
              <a:ea typeface="微软雅黑" pitchFamily="34" charset="-122"/>
            </a:endParaRPr>
          </a:p>
          <a:p>
            <a:pPr marL="342900" indent="-342900">
              <a:buFont typeface="Wingdings" panose="05000000000000000000" pitchFamily="2" charset="2"/>
              <a:buChar char="Ø"/>
            </a:pPr>
            <a:r>
              <a:rPr lang="zh-CN" altLang="en-US" sz="2000" b="1" dirty="0">
                <a:solidFill>
                  <a:srgbClr val="009242"/>
                </a:solidFill>
                <a:latin typeface="Comic Sans MS" panose="030F0702030302020204" pitchFamily="2" charset="0"/>
                <a:ea typeface="微软雅黑" pitchFamily="34" charset="-122"/>
              </a:rPr>
              <a:t>便于编程</a:t>
            </a:r>
            <a:endParaRPr lang="zh-CN" altLang="en-US" sz="2000" b="1" dirty="0">
              <a:solidFill>
                <a:srgbClr val="009242"/>
              </a:solidFill>
              <a:latin typeface="Comic Sans MS" panose="030F0702030302020204" pitchFamily="2" charset="0"/>
              <a:ea typeface="微软雅黑" pitchFamily="34" charset="-122"/>
            </a:endParaRPr>
          </a:p>
        </p:txBody>
      </p:sp>
      <p:grpSp>
        <p:nvGrpSpPr>
          <p:cNvPr id="43" name="Group 5"/>
          <p:cNvGrpSpPr/>
          <p:nvPr/>
        </p:nvGrpSpPr>
        <p:grpSpPr bwMode="auto">
          <a:xfrm>
            <a:off x="286072" y="2964904"/>
            <a:ext cx="2286000" cy="381000"/>
            <a:chOff x="144" y="1392"/>
            <a:chExt cx="1440" cy="240"/>
          </a:xfrm>
        </p:grpSpPr>
        <p:sp>
          <p:nvSpPr>
            <p:cNvPr id="44" name="Rectangle 6"/>
            <p:cNvSpPr>
              <a:spLocks noChangeArrowheads="1"/>
            </p:cNvSpPr>
            <p:nvPr/>
          </p:nvSpPr>
          <p:spPr bwMode="auto">
            <a:xfrm>
              <a:off x="144" y="1392"/>
              <a:ext cx="480" cy="240"/>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zh-CN" sz="2000" b="1">
                  <a:latin typeface="Comic Sans MS" panose="030F0702030302020204" pitchFamily="2" charset="0"/>
                  <a:ea typeface="微软雅黑" pitchFamily="34" charset="-122"/>
                </a:rPr>
                <a:t>OP</a:t>
              </a:r>
              <a:endParaRPr lang="en-US" altLang="zh-CN" sz="2000" b="1">
                <a:latin typeface="Comic Sans MS" panose="030F0702030302020204" pitchFamily="2" charset="0"/>
                <a:ea typeface="微软雅黑" pitchFamily="34" charset="-122"/>
              </a:endParaRPr>
            </a:p>
          </p:txBody>
        </p:sp>
        <p:sp>
          <p:nvSpPr>
            <p:cNvPr id="45" name="Rectangle 7"/>
            <p:cNvSpPr>
              <a:spLocks noChangeArrowheads="1"/>
            </p:cNvSpPr>
            <p:nvPr/>
          </p:nvSpPr>
          <p:spPr bwMode="auto">
            <a:xfrm>
              <a:off x="624" y="1392"/>
              <a:ext cx="480" cy="240"/>
            </a:xfrm>
            <a:prstGeom prst="rect">
              <a:avLst/>
            </a:prstGeom>
            <a:solidFill>
              <a:schemeClr val="tx1">
                <a:alpha val="50000"/>
              </a:schemeClr>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Comic Sans MS" panose="030F0702030302020204" pitchFamily="2" charset="0"/>
                <a:ea typeface="微软雅黑" pitchFamily="34" charset="-122"/>
              </a:endParaRPr>
            </a:p>
          </p:txBody>
        </p:sp>
        <p:sp>
          <p:nvSpPr>
            <p:cNvPr id="46" name="Rectangle 8"/>
            <p:cNvSpPr>
              <a:spLocks noChangeArrowheads="1"/>
            </p:cNvSpPr>
            <p:nvPr/>
          </p:nvSpPr>
          <p:spPr bwMode="auto">
            <a:xfrm>
              <a:off x="1104" y="1392"/>
              <a:ext cx="480" cy="240"/>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zh-CN" sz="2000" b="1">
                  <a:latin typeface="Comic Sans MS" panose="030F0702030302020204" pitchFamily="2" charset="0"/>
                  <a:ea typeface="微软雅黑" pitchFamily="34" charset="-122"/>
                </a:rPr>
                <a:t>A</a:t>
              </a:r>
              <a:endParaRPr lang="en-US" altLang="zh-CN" sz="2000" b="1">
                <a:latin typeface="Comic Sans MS" panose="030F0702030302020204" pitchFamily="2" charset="0"/>
                <a:ea typeface="微软雅黑" pitchFamily="34" charset="-122"/>
              </a:endParaRPr>
            </a:p>
          </p:txBody>
        </p:sp>
      </p:grpSp>
      <p:sp>
        <p:nvSpPr>
          <p:cNvPr id="47" name="AutoShape 9"/>
          <p:cNvSpPr/>
          <p:nvPr/>
        </p:nvSpPr>
        <p:spPr bwMode="auto">
          <a:xfrm rot="5400000">
            <a:off x="1352872" y="2507704"/>
            <a:ext cx="152400" cy="762000"/>
          </a:xfrm>
          <a:prstGeom prst="leftBrace">
            <a:avLst>
              <a:gd name="adj1" fmla="val 41667"/>
              <a:gd name="adj2" fmla="val 50000"/>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Comic Sans MS" panose="030F0702030302020204" pitchFamily="2" charset="0"/>
              <a:ea typeface="微软雅黑" pitchFamily="34" charset="-122"/>
            </a:endParaRPr>
          </a:p>
        </p:txBody>
      </p:sp>
      <p:sp>
        <p:nvSpPr>
          <p:cNvPr id="48" name="Text Box 10"/>
          <p:cNvSpPr txBox="1">
            <a:spLocks noChangeArrowheads="1"/>
          </p:cNvSpPr>
          <p:nvPr/>
        </p:nvSpPr>
        <p:spPr bwMode="auto">
          <a:xfrm>
            <a:off x="819472" y="2428329"/>
            <a:ext cx="22181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000" b="1" dirty="0">
                <a:latin typeface="Comic Sans MS" panose="030F0702030302020204" pitchFamily="2" charset="0"/>
                <a:ea typeface="微软雅黑" pitchFamily="34" charset="-122"/>
              </a:rPr>
              <a:t>寻址特征（标志</a:t>
            </a:r>
            <a:r>
              <a:rPr lang="en-US" altLang="zh-CN" sz="2000" b="1" dirty="0">
                <a:latin typeface="Times New Roman" panose="02020603050405020304" pitchFamily="18" charset="0"/>
                <a:ea typeface="微软雅黑" pitchFamily="34" charset="-122"/>
                <a:cs typeface="Times New Roman" panose="02020603050405020304" pitchFamily="18" charset="0"/>
              </a:rPr>
              <a:t>@</a:t>
            </a:r>
            <a:r>
              <a:rPr lang="zh-CN" altLang="en-US" sz="2000" b="1" dirty="0">
                <a:latin typeface="Comic Sans MS" panose="030F0702030302020204" pitchFamily="2" charset="0"/>
                <a:ea typeface="微软雅黑" pitchFamily="34" charset="-122"/>
              </a:rPr>
              <a:t>）</a:t>
            </a:r>
            <a:endParaRPr lang="zh-CN" altLang="en-US" sz="2000" b="1" dirty="0">
              <a:latin typeface="Times New Roman" panose="02020603050405020304" pitchFamily="18" charset="0"/>
              <a:ea typeface="微软雅黑" pitchFamily="34" charset="-122"/>
              <a:cs typeface="Times New Roman" panose="02020603050405020304" pitchFamily="18" charset="0"/>
            </a:endParaRPr>
          </a:p>
        </p:txBody>
      </p:sp>
      <p:sp>
        <p:nvSpPr>
          <p:cNvPr id="49" name="AutoShape 11"/>
          <p:cNvSpPr/>
          <p:nvPr/>
        </p:nvSpPr>
        <p:spPr bwMode="auto">
          <a:xfrm rot="16200000">
            <a:off x="2114872" y="3041104"/>
            <a:ext cx="152400" cy="762000"/>
          </a:xfrm>
          <a:prstGeom prst="leftBrace">
            <a:avLst>
              <a:gd name="adj1" fmla="val 41667"/>
              <a:gd name="adj2" fmla="val 50000"/>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Comic Sans MS" panose="030F0702030302020204" pitchFamily="2" charset="0"/>
              <a:ea typeface="微软雅黑" pitchFamily="34" charset="-122"/>
            </a:endParaRPr>
          </a:p>
        </p:txBody>
      </p:sp>
      <p:sp>
        <p:nvSpPr>
          <p:cNvPr id="50" name="Freeform 12"/>
          <p:cNvSpPr/>
          <p:nvPr/>
        </p:nvSpPr>
        <p:spPr bwMode="auto">
          <a:xfrm>
            <a:off x="2191072" y="3498304"/>
            <a:ext cx="609600" cy="152400"/>
          </a:xfrm>
          <a:custGeom>
            <a:avLst/>
            <a:gdLst>
              <a:gd name="T0" fmla="*/ 0 w 624"/>
              <a:gd name="T1" fmla="*/ 0 h 96"/>
              <a:gd name="T2" fmla="*/ 0 w 624"/>
              <a:gd name="T3" fmla="*/ 96 h 96"/>
              <a:gd name="T4" fmla="*/ 624 w 624"/>
              <a:gd name="T5" fmla="*/ 96 h 96"/>
            </a:gdLst>
            <a:ahLst/>
            <a:cxnLst>
              <a:cxn ang="0">
                <a:pos x="T0" y="T1"/>
              </a:cxn>
              <a:cxn ang="0">
                <a:pos x="T2" y="T3"/>
              </a:cxn>
              <a:cxn ang="0">
                <a:pos x="T4" y="T5"/>
              </a:cxn>
            </a:cxnLst>
            <a:rect l="0" t="0" r="r" b="b"/>
            <a:pathLst>
              <a:path w="624" h="96">
                <a:moveTo>
                  <a:pt x="0" y="0"/>
                </a:moveTo>
                <a:lnTo>
                  <a:pt x="0" y="96"/>
                </a:lnTo>
                <a:lnTo>
                  <a:pt x="624" y="96"/>
                </a:lnTo>
              </a:path>
            </a:pathLst>
          </a:custGeom>
          <a:noFill/>
          <a:ln w="28575" cmpd="sng">
            <a:solidFill>
              <a:schemeClr val="tx1"/>
            </a:solidFill>
            <a:rou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b="1">
              <a:latin typeface="Comic Sans MS" panose="030F0702030302020204" pitchFamily="2" charset="0"/>
              <a:ea typeface="微软雅黑" pitchFamily="34" charset="-122"/>
            </a:endParaRPr>
          </a:p>
        </p:txBody>
      </p:sp>
      <p:sp>
        <p:nvSpPr>
          <p:cNvPr id="51" name="Text Box 13"/>
          <p:cNvSpPr txBox="1">
            <a:spLocks noChangeArrowheads="1"/>
          </p:cNvSpPr>
          <p:nvPr/>
        </p:nvSpPr>
        <p:spPr bwMode="auto">
          <a:xfrm>
            <a:off x="2800672" y="3439567"/>
            <a:ext cx="3770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CN" sz="2000" b="1">
                <a:latin typeface="Comic Sans MS" panose="030F0702030302020204" pitchFamily="2" charset="0"/>
                <a:ea typeface="微软雅黑" pitchFamily="34" charset="-122"/>
              </a:rPr>
              <a:t>A</a:t>
            </a:r>
            <a:endParaRPr lang="en-US" altLang="zh-CN" sz="2000" b="1">
              <a:latin typeface="Comic Sans MS" panose="030F0702030302020204" pitchFamily="2" charset="0"/>
              <a:ea typeface="微软雅黑" pitchFamily="34" charset="-122"/>
            </a:endParaRPr>
          </a:p>
        </p:txBody>
      </p:sp>
      <p:grpSp>
        <p:nvGrpSpPr>
          <p:cNvPr id="52" name="Group 14"/>
          <p:cNvGrpSpPr/>
          <p:nvPr/>
        </p:nvGrpSpPr>
        <p:grpSpPr bwMode="auto">
          <a:xfrm>
            <a:off x="3181672" y="2507704"/>
            <a:ext cx="1219200" cy="2743200"/>
            <a:chOff x="1968" y="1104"/>
            <a:chExt cx="768" cy="1728"/>
          </a:xfrm>
        </p:grpSpPr>
        <p:sp>
          <p:nvSpPr>
            <p:cNvPr id="53" name="Rectangle 15"/>
            <p:cNvSpPr>
              <a:spLocks noChangeArrowheads="1"/>
            </p:cNvSpPr>
            <p:nvPr/>
          </p:nvSpPr>
          <p:spPr bwMode="auto">
            <a:xfrm>
              <a:off x="1968" y="1394"/>
              <a:ext cx="768" cy="288"/>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Comic Sans MS" panose="030F0702030302020204" pitchFamily="2" charset="0"/>
                <a:ea typeface="微软雅黑" pitchFamily="34" charset="-122"/>
              </a:endParaRPr>
            </a:p>
          </p:txBody>
        </p:sp>
        <p:sp>
          <p:nvSpPr>
            <p:cNvPr id="54" name="Rectangle 16"/>
            <p:cNvSpPr>
              <a:spLocks noChangeArrowheads="1"/>
            </p:cNvSpPr>
            <p:nvPr/>
          </p:nvSpPr>
          <p:spPr bwMode="auto">
            <a:xfrm>
              <a:off x="1968" y="1682"/>
              <a:ext cx="768" cy="288"/>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zh-CN" sz="2000" b="1" dirty="0">
                  <a:latin typeface="Comic Sans MS" panose="030F0702030302020204" pitchFamily="2" charset="0"/>
                  <a:ea typeface="微软雅黑" pitchFamily="34" charset="-122"/>
                </a:rPr>
                <a:t>EA</a:t>
              </a:r>
              <a:endParaRPr lang="en-US" altLang="zh-CN" sz="2000" b="1" dirty="0">
                <a:latin typeface="Comic Sans MS" panose="030F0702030302020204" pitchFamily="2" charset="0"/>
                <a:ea typeface="微软雅黑" pitchFamily="34" charset="-122"/>
              </a:endParaRPr>
            </a:p>
          </p:txBody>
        </p:sp>
        <p:sp>
          <p:nvSpPr>
            <p:cNvPr id="55" name="Rectangle 17"/>
            <p:cNvSpPr>
              <a:spLocks noChangeArrowheads="1"/>
            </p:cNvSpPr>
            <p:nvPr/>
          </p:nvSpPr>
          <p:spPr bwMode="auto">
            <a:xfrm>
              <a:off x="1968" y="1970"/>
              <a:ext cx="768" cy="288"/>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Comic Sans MS" panose="030F0702030302020204" pitchFamily="2" charset="0"/>
                <a:ea typeface="微软雅黑" pitchFamily="34" charset="-122"/>
              </a:endParaRPr>
            </a:p>
          </p:txBody>
        </p:sp>
        <p:sp>
          <p:nvSpPr>
            <p:cNvPr id="56" name="Text Box 18"/>
            <p:cNvSpPr txBox="1">
              <a:spLocks noChangeArrowheads="1"/>
            </p:cNvSpPr>
            <p:nvPr/>
          </p:nvSpPr>
          <p:spPr bwMode="auto">
            <a:xfrm>
              <a:off x="2112" y="1104"/>
              <a:ext cx="43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sz="2000" b="1">
                  <a:latin typeface="Comic Sans MS" panose="030F0702030302020204" pitchFamily="2" charset="0"/>
                  <a:ea typeface="微软雅黑" pitchFamily="34" charset="-122"/>
                </a:rPr>
                <a:t>主存</a:t>
              </a:r>
              <a:endParaRPr lang="zh-CN" altLang="en-US" sz="2000" b="1">
                <a:latin typeface="Comic Sans MS" panose="030F0702030302020204" pitchFamily="2" charset="0"/>
                <a:ea typeface="微软雅黑" pitchFamily="34" charset="-122"/>
              </a:endParaRPr>
            </a:p>
          </p:txBody>
        </p:sp>
        <p:sp>
          <p:nvSpPr>
            <p:cNvPr id="57" name="Rectangle 19"/>
            <p:cNvSpPr>
              <a:spLocks noChangeArrowheads="1"/>
            </p:cNvSpPr>
            <p:nvPr/>
          </p:nvSpPr>
          <p:spPr bwMode="auto">
            <a:xfrm>
              <a:off x="1968" y="2256"/>
              <a:ext cx="768" cy="288"/>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endParaRPr lang="zh-CN" altLang="en-US" sz="2000" b="1">
                <a:latin typeface="Comic Sans MS" panose="030F0702030302020204" pitchFamily="2" charset="0"/>
                <a:ea typeface="微软雅黑" pitchFamily="34" charset="-122"/>
              </a:endParaRPr>
            </a:p>
          </p:txBody>
        </p:sp>
        <p:sp>
          <p:nvSpPr>
            <p:cNvPr id="58" name="Rectangle 20"/>
            <p:cNvSpPr>
              <a:spLocks noChangeArrowheads="1"/>
            </p:cNvSpPr>
            <p:nvPr/>
          </p:nvSpPr>
          <p:spPr bwMode="auto">
            <a:xfrm>
              <a:off x="1968" y="2544"/>
              <a:ext cx="768" cy="288"/>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Comic Sans MS" panose="030F0702030302020204" pitchFamily="2" charset="0"/>
                <a:ea typeface="微软雅黑" pitchFamily="34" charset="-122"/>
              </a:endParaRPr>
            </a:p>
          </p:txBody>
        </p:sp>
      </p:grpSp>
      <p:sp>
        <p:nvSpPr>
          <p:cNvPr id="59" name="AutoShape 21"/>
          <p:cNvSpPr/>
          <p:nvPr/>
        </p:nvSpPr>
        <p:spPr bwMode="auto">
          <a:xfrm rot="16200000">
            <a:off x="3715072" y="3345904"/>
            <a:ext cx="152400" cy="1219200"/>
          </a:xfrm>
          <a:prstGeom prst="leftBrace">
            <a:avLst>
              <a:gd name="adj1" fmla="val 66667"/>
              <a:gd name="adj2" fmla="val 50000"/>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Comic Sans MS" panose="030F0702030302020204" pitchFamily="2" charset="0"/>
              <a:ea typeface="微软雅黑" pitchFamily="34" charset="-122"/>
            </a:endParaRPr>
          </a:p>
        </p:txBody>
      </p:sp>
      <p:sp>
        <p:nvSpPr>
          <p:cNvPr id="60" name="Freeform 22"/>
          <p:cNvSpPr/>
          <p:nvPr/>
        </p:nvSpPr>
        <p:spPr bwMode="auto">
          <a:xfrm>
            <a:off x="2495872" y="4031704"/>
            <a:ext cx="1295400" cy="533400"/>
          </a:xfrm>
          <a:custGeom>
            <a:avLst/>
            <a:gdLst>
              <a:gd name="T0" fmla="*/ 816 w 816"/>
              <a:gd name="T1" fmla="*/ 0 h 336"/>
              <a:gd name="T2" fmla="*/ 816 w 816"/>
              <a:gd name="T3" fmla="*/ 96 h 336"/>
              <a:gd name="T4" fmla="*/ 0 w 816"/>
              <a:gd name="T5" fmla="*/ 96 h 336"/>
              <a:gd name="T6" fmla="*/ 0 w 816"/>
              <a:gd name="T7" fmla="*/ 336 h 336"/>
              <a:gd name="T8" fmla="*/ 144 w 816"/>
              <a:gd name="T9" fmla="*/ 336 h 336"/>
            </a:gdLst>
            <a:ahLst/>
            <a:cxnLst>
              <a:cxn ang="0">
                <a:pos x="T0" y="T1"/>
              </a:cxn>
              <a:cxn ang="0">
                <a:pos x="T2" y="T3"/>
              </a:cxn>
              <a:cxn ang="0">
                <a:pos x="T4" y="T5"/>
              </a:cxn>
              <a:cxn ang="0">
                <a:pos x="T6" y="T7"/>
              </a:cxn>
              <a:cxn ang="0">
                <a:pos x="T8" y="T9"/>
              </a:cxn>
            </a:cxnLst>
            <a:rect l="0" t="0" r="r" b="b"/>
            <a:pathLst>
              <a:path w="816" h="336">
                <a:moveTo>
                  <a:pt x="816" y="0"/>
                </a:moveTo>
                <a:lnTo>
                  <a:pt x="816" y="96"/>
                </a:lnTo>
                <a:lnTo>
                  <a:pt x="0" y="96"/>
                </a:lnTo>
                <a:lnTo>
                  <a:pt x="0" y="336"/>
                </a:lnTo>
                <a:lnTo>
                  <a:pt x="144" y="336"/>
                </a:lnTo>
              </a:path>
            </a:pathLst>
          </a:custGeom>
          <a:noFill/>
          <a:ln w="28575" cmpd="sng">
            <a:solidFill>
              <a:schemeClr val="tx1"/>
            </a:solidFill>
            <a:rou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b="1">
              <a:latin typeface="Comic Sans MS" panose="030F0702030302020204" pitchFamily="2" charset="0"/>
              <a:ea typeface="微软雅黑" pitchFamily="34" charset="-122"/>
            </a:endParaRPr>
          </a:p>
        </p:txBody>
      </p:sp>
      <p:sp>
        <p:nvSpPr>
          <p:cNvPr id="61" name="Text Box 23"/>
          <p:cNvSpPr txBox="1">
            <a:spLocks noChangeArrowheads="1"/>
          </p:cNvSpPr>
          <p:nvPr/>
        </p:nvSpPr>
        <p:spPr bwMode="auto">
          <a:xfrm>
            <a:off x="2719710" y="4336504"/>
            <a:ext cx="53251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CN" sz="2000" b="1" dirty="0">
                <a:latin typeface="Comic Sans MS" panose="030F0702030302020204" pitchFamily="2" charset="0"/>
                <a:ea typeface="微软雅黑" pitchFamily="34" charset="-122"/>
              </a:rPr>
              <a:t>EA</a:t>
            </a:r>
            <a:endParaRPr lang="en-US" altLang="zh-CN" sz="2000" b="1" dirty="0">
              <a:latin typeface="Comic Sans MS" panose="030F0702030302020204" pitchFamily="2" charset="0"/>
              <a:ea typeface="微软雅黑" pitchFamily="34" charset="-122"/>
            </a:endParaRPr>
          </a:p>
        </p:txBody>
      </p:sp>
      <p:sp>
        <p:nvSpPr>
          <p:cNvPr id="62" name="AutoShape 24"/>
          <p:cNvSpPr/>
          <p:nvPr/>
        </p:nvSpPr>
        <p:spPr bwMode="auto">
          <a:xfrm rot="16200000">
            <a:off x="8326759" y="3537992"/>
            <a:ext cx="149225" cy="838200"/>
          </a:xfrm>
          <a:prstGeom prst="leftBrace">
            <a:avLst>
              <a:gd name="adj1" fmla="val 46809"/>
              <a:gd name="adj2" fmla="val 50000"/>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Comic Sans MS" panose="030F0702030302020204" pitchFamily="2" charset="0"/>
              <a:ea typeface="微软雅黑" pitchFamily="34" charset="-122"/>
            </a:endParaRPr>
          </a:p>
        </p:txBody>
      </p:sp>
      <p:sp>
        <p:nvSpPr>
          <p:cNvPr id="63" name="Freeform 25"/>
          <p:cNvSpPr/>
          <p:nvPr/>
        </p:nvSpPr>
        <p:spPr bwMode="auto">
          <a:xfrm>
            <a:off x="6915472" y="4045992"/>
            <a:ext cx="1490663" cy="522287"/>
          </a:xfrm>
          <a:custGeom>
            <a:avLst/>
            <a:gdLst>
              <a:gd name="T0" fmla="*/ 939 w 939"/>
              <a:gd name="T1" fmla="*/ 0 h 329"/>
              <a:gd name="T2" fmla="*/ 939 w 939"/>
              <a:gd name="T3" fmla="*/ 87 h 329"/>
              <a:gd name="T4" fmla="*/ 0 w 939"/>
              <a:gd name="T5" fmla="*/ 89 h 329"/>
              <a:gd name="T6" fmla="*/ 0 w 939"/>
              <a:gd name="T7" fmla="*/ 329 h 329"/>
              <a:gd name="T8" fmla="*/ 169 w 939"/>
              <a:gd name="T9" fmla="*/ 329 h 329"/>
            </a:gdLst>
            <a:ahLst/>
            <a:cxnLst>
              <a:cxn ang="0">
                <a:pos x="T0" y="T1"/>
              </a:cxn>
              <a:cxn ang="0">
                <a:pos x="T2" y="T3"/>
              </a:cxn>
              <a:cxn ang="0">
                <a:pos x="T4" y="T5"/>
              </a:cxn>
              <a:cxn ang="0">
                <a:pos x="T6" y="T7"/>
              </a:cxn>
              <a:cxn ang="0">
                <a:pos x="T8" y="T9"/>
              </a:cxn>
            </a:cxnLst>
            <a:rect l="0" t="0" r="r" b="b"/>
            <a:pathLst>
              <a:path w="939" h="329">
                <a:moveTo>
                  <a:pt x="939" y="0"/>
                </a:moveTo>
                <a:lnTo>
                  <a:pt x="939" y="87"/>
                </a:lnTo>
                <a:lnTo>
                  <a:pt x="0" y="89"/>
                </a:lnTo>
                <a:lnTo>
                  <a:pt x="0" y="329"/>
                </a:lnTo>
                <a:lnTo>
                  <a:pt x="169" y="329"/>
                </a:lnTo>
              </a:path>
            </a:pathLst>
          </a:custGeom>
          <a:noFill/>
          <a:ln w="28575" cmpd="sng">
            <a:solidFill>
              <a:schemeClr val="tx1"/>
            </a:solidFill>
            <a:rou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b="1">
              <a:latin typeface="Comic Sans MS" panose="030F0702030302020204" pitchFamily="2" charset="0"/>
              <a:ea typeface="微软雅黑" pitchFamily="34" charset="-122"/>
            </a:endParaRPr>
          </a:p>
        </p:txBody>
      </p:sp>
      <p:sp>
        <p:nvSpPr>
          <p:cNvPr id="64" name="Text Box 26"/>
          <p:cNvSpPr txBox="1">
            <a:spLocks noChangeArrowheads="1"/>
          </p:cNvSpPr>
          <p:nvPr/>
        </p:nvSpPr>
        <p:spPr bwMode="auto">
          <a:xfrm>
            <a:off x="7137722" y="4430167"/>
            <a:ext cx="48282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CN" sz="2000" b="1">
                <a:latin typeface="Comic Sans MS" panose="030F0702030302020204" pitchFamily="2" charset="0"/>
                <a:ea typeface="微软雅黑" pitchFamily="34" charset="-122"/>
              </a:rPr>
              <a:t>A</a:t>
            </a:r>
            <a:r>
              <a:rPr lang="en-US" altLang="zh-CN" sz="2000" b="1" baseline="-25000">
                <a:latin typeface="Comic Sans MS" panose="030F0702030302020204" pitchFamily="2" charset="0"/>
                <a:ea typeface="微软雅黑" pitchFamily="34" charset="-122"/>
              </a:rPr>
              <a:t>1</a:t>
            </a:r>
            <a:endParaRPr lang="en-US" altLang="zh-CN" sz="2000" b="1" baseline="-25000">
              <a:latin typeface="Comic Sans MS" panose="030F0702030302020204" pitchFamily="2" charset="0"/>
              <a:ea typeface="微软雅黑" pitchFamily="34" charset="-122"/>
            </a:endParaRPr>
          </a:p>
        </p:txBody>
      </p:sp>
      <p:sp>
        <p:nvSpPr>
          <p:cNvPr id="65" name="AutoShape 27"/>
          <p:cNvSpPr/>
          <p:nvPr/>
        </p:nvSpPr>
        <p:spPr bwMode="auto">
          <a:xfrm rot="16200000">
            <a:off x="8325172" y="4450804"/>
            <a:ext cx="152400" cy="838200"/>
          </a:xfrm>
          <a:prstGeom prst="leftBrace">
            <a:avLst>
              <a:gd name="adj1" fmla="val 45833"/>
              <a:gd name="adj2" fmla="val 50000"/>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Comic Sans MS" panose="030F0702030302020204" pitchFamily="2" charset="0"/>
              <a:ea typeface="微软雅黑" pitchFamily="34" charset="-122"/>
            </a:endParaRPr>
          </a:p>
        </p:txBody>
      </p:sp>
      <p:sp>
        <p:nvSpPr>
          <p:cNvPr id="66" name="Freeform 28"/>
          <p:cNvSpPr/>
          <p:nvPr/>
        </p:nvSpPr>
        <p:spPr bwMode="auto">
          <a:xfrm>
            <a:off x="6915472" y="4946104"/>
            <a:ext cx="1490663" cy="533400"/>
          </a:xfrm>
          <a:custGeom>
            <a:avLst/>
            <a:gdLst>
              <a:gd name="T0" fmla="*/ 936 w 939"/>
              <a:gd name="T1" fmla="*/ 0 h 336"/>
              <a:gd name="T2" fmla="*/ 939 w 939"/>
              <a:gd name="T3" fmla="*/ 99 h 336"/>
              <a:gd name="T4" fmla="*/ 0 w 939"/>
              <a:gd name="T5" fmla="*/ 96 h 336"/>
              <a:gd name="T6" fmla="*/ 0 w 939"/>
              <a:gd name="T7" fmla="*/ 336 h 336"/>
              <a:gd name="T8" fmla="*/ 169 w 939"/>
              <a:gd name="T9" fmla="*/ 336 h 336"/>
            </a:gdLst>
            <a:ahLst/>
            <a:cxnLst>
              <a:cxn ang="0">
                <a:pos x="T0" y="T1"/>
              </a:cxn>
              <a:cxn ang="0">
                <a:pos x="T2" y="T3"/>
              </a:cxn>
              <a:cxn ang="0">
                <a:pos x="T4" y="T5"/>
              </a:cxn>
              <a:cxn ang="0">
                <a:pos x="T6" y="T7"/>
              </a:cxn>
              <a:cxn ang="0">
                <a:pos x="T8" y="T9"/>
              </a:cxn>
            </a:cxnLst>
            <a:rect l="0" t="0" r="r" b="b"/>
            <a:pathLst>
              <a:path w="939" h="336">
                <a:moveTo>
                  <a:pt x="936" y="0"/>
                </a:moveTo>
                <a:lnTo>
                  <a:pt x="939" y="99"/>
                </a:lnTo>
                <a:lnTo>
                  <a:pt x="0" y="96"/>
                </a:lnTo>
                <a:lnTo>
                  <a:pt x="0" y="336"/>
                </a:lnTo>
                <a:lnTo>
                  <a:pt x="169" y="336"/>
                </a:lnTo>
              </a:path>
            </a:pathLst>
          </a:custGeom>
          <a:noFill/>
          <a:ln w="28575" cmpd="sng">
            <a:solidFill>
              <a:schemeClr val="tx1"/>
            </a:solidFill>
            <a:rou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b="1">
              <a:latin typeface="Comic Sans MS" panose="030F0702030302020204" pitchFamily="2" charset="0"/>
              <a:ea typeface="微软雅黑" pitchFamily="34" charset="-122"/>
            </a:endParaRPr>
          </a:p>
        </p:txBody>
      </p:sp>
      <p:sp>
        <p:nvSpPr>
          <p:cNvPr id="67" name="Text Box 29"/>
          <p:cNvSpPr txBox="1">
            <a:spLocks noChangeArrowheads="1"/>
          </p:cNvSpPr>
          <p:nvPr/>
        </p:nvSpPr>
        <p:spPr bwMode="auto">
          <a:xfrm>
            <a:off x="7139310" y="5327104"/>
            <a:ext cx="53251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CN" sz="2000" b="1">
                <a:latin typeface="Comic Sans MS" panose="030F0702030302020204" pitchFamily="2" charset="0"/>
                <a:ea typeface="微软雅黑" pitchFamily="34" charset="-122"/>
              </a:rPr>
              <a:t>EA</a:t>
            </a:r>
            <a:endParaRPr lang="en-US" altLang="zh-CN" sz="2000" b="1">
              <a:latin typeface="Comic Sans MS" panose="030F0702030302020204" pitchFamily="2" charset="0"/>
              <a:ea typeface="微软雅黑" pitchFamily="34" charset="-122"/>
            </a:endParaRPr>
          </a:p>
        </p:txBody>
      </p:sp>
      <p:grpSp>
        <p:nvGrpSpPr>
          <p:cNvPr id="68" name="Group 30"/>
          <p:cNvGrpSpPr/>
          <p:nvPr/>
        </p:nvGrpSpPr>
        <p:grpSpPr bwMode="auto">
          <a:xfrm>
            <a:off x="7601272" y="2510879"/>
            <a:ext cx="1219200" cy="3654425"/>
            <a:chOff x="4800" y="1106"/>
            <a:chExt cx="768" cy="2302"/>
          </a:xfrm>
        </p:grpSpPr>
        <p:sp>
          <p:nvSpPr>
            <p:cNvPr id="69" name="Rectangle 31"/>
            <p:cNvSpPr>
              <a:spLocks noChangeArrowheads="1"/>
            </p:cNvSpPr>
            <p:nvPr/>
          </p:nvSpPr>
          <p:spPr bwMode="auto">
            <a:xfrm>
              <a:off x="4800" y="1396"/>
              <a:ext cx="768" cy="288"/>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Comic Sans MS" panose="030F0702030302020204" pitchFamily="2" charset="0"/>
                <a:ea typeface="微软雅黑" pitchFamily="34" charset="-122"/>
              </a:endParaRPr>
            </a:p>
          </p:txBody>
        </p:sp>
        <p:sp>
          <p:nvSpPr>
            <p:cNvPr id="70" name="Rectangle 32"/>
            <p:cNvSpPr>
              <a:spLocks noChangeArrowheads="1"/>
            </p:cNvSpPr>
            <p:nvPr/>
          </p:nvSpPr>
          <p:spPr bwMode="auto">
            <a:xfrm>
              <a:off x="4800" y="1684"/>
              <a:ext cx="768" cy="288"/>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p>
              <a:pPr algn="ctr">
                <a:spcBef>
                  <a:spcPct val="0"/>
                </a:spcBef>
              </a:pPr>
              <a:r>
                <a:rPr lang="en-US" altLang="zh-CN" sz="2000" b="1">
                  <a:latin typeface="Comic Sans MS" panose="030F0702030302020204" pitchFamily="2" charset="0"/>
                  <a:ea typeface="微软雅黑" pitchFamily="34" charset="-122"/>
                </a:rPr>
                <a:t>     A</a:t>
              </a:r>
              <a:r>
                <a:rPr lang="en-US" altLang="zh-CN" sz="2000" b="1" baseline="-25000">
                  <a:latin typeface="Comic Sans MS" panose="030F0702030302020204" pitchFamily="2" charset="0"/>
                  <a:ea typeface="微软雅黑" pitchFamily="34" charset="-122"/>
                </a:rPr>
                <a:t>1</a:t>
              </a:r>
              <a:endParaRPr lang="en-US" altLang="zh-CN" sz="2000" b="1" baseline="-25000">
                <a:latin typeface="Comic Sans MS" panose="030F0702030302020204" pitchFamily="2" charset="0"/>
                <a:ea typeface="微软雅黑" pitchFamily="34" charset="-122"/>
              </a:endParaRPr>
            </a:p>
          </p:txBody>
        </p:sp>
        <p:sp>
          <p:nvSpPr>
            <p:cNvPr id="71" name="Rectangle 33"/>
            <p:cNvSpPr>
              <a:spLocks noChangeArrowheads="1"/>
            </p:cNvSpPr>
            <p:nvPr/>
          </p:nvSpPr>
          <p:spPr bwMode="auto">
            <a:xfrm>
              <a:off x="4800" y="1972"/>
              <a:ext cx="768" cy="288"/>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Comic Sans MS" panose="030F0702030302020204" pitchFamily="2" charset="0"/>
                <a:ea typeface="微软雅黑" pitchFamily="34" charset="-122"/>
              </a:endParaRPr>
            </a:p>
          </p:txBody>
        </p:sp>
        <p:sp>
          <p:nvSpPr>
            <p:cNvPr id="72" name="Text Box 34"/>
            <p:cNvSpPr txBox="1">
              <a:spLocks noChangeArrowheads="1"/>
            </p:cNvSpPr>
            <p:nvPr/>
          </p:nvSpPr>
          <p:spPr bwMode="auto">
            <a:xfrm>
              <a:off x="4944" y="1106"/>
              <a:ext cx="43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sz="2000" b="1">
                  <a:latin typeface="Comic Sans MS" panose="030F0702030302020204" pitchFamily="2" charset="0"/>
                  <a:ea typeface="微软雅黑" pitchFamily="34" charset="-122"/>
                </a:rPr>
                <a:t>主存</a:t>
              </a:r>
              <a:endParaRPr lang="zh-CN" altLang="en-US" sz="2000" b="1">
                <a:latin typeface="Comic Sans MS" panose="030F0702030302020204" pitchFamily="2" charset="0"/>
                <a:ea typeface="微软雅黑" pitchFamily="34" charset="-122"/>
              </a:endParaRPr>
            </a:p>
          </p:txBody>
        </p:sp>
        <p:sp>
          <p:nvSpPr>
            <p:cNvPr id="73" name="Rectangle 35"/>
            <p:cNvSpPr>
              <a:spLocks noChangeArrowheads="1"/>
            </p:cNvSpPr>
            <p:nvPr/>
          </p:nvSpPr>
          <p:spPr bwMode="auto">
            <a:xfrm>
              <a:off x="4800" y="2546"/>
              <a:ext cx="768" cy="288"/>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Comic Sans MS" panose="030F0702030302020204" pitchFamily="2" charset="0"/>
                <a:ea typeface="微软雅黑" pitchFamily="34" charset="-122"/>
              </a:endParaRPr>
            </a:p>
          </p:txBody>
        </p:sp>
        <p:sp>
          <p:nvSpPr>
            <p:cNvPr id="74" name="Rectangle 36"/>
            <p:cNvSpPr>
              <a:spLocks noChangeArrowheads="1"/>
            </p:cNvSpPr>
            <p:nvPr/>
          </p:nvSpPr>
          <p:spPr bwMode="auto">
            <a:xfrm>
              <a:off x="4800" y="2256"/>
              <a:ext cx="768" cy="288"/>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zh-CN" sz="2000" b="1">
                  <a:latin typeface="Comic Sans MS" panose="030F0702030302020204" pitchFamily="2" charset="0"/>
                  <a:ea typeface="微软雅黑" pitchFamily="34" charset="-122"/>
                </a:rPr>
                <a:t>     EA</a:t>
              </a:r>
              <a:endParaRPr lang="en-US" altLang="zh-CN" sz="2000" b="1">
                <a:latin typeface="Comic Sans MS" panose="030F0702030302020204" pitchFamily="2" charset="0"/>
                <a:ea typeface="微软雅黑" pitchFamily="34" charset="-122"/>
              </a:endParaRPr>
            </a:p>
          </p:txBody>
        </p:sp>
        <p:sp>
          <p:nvSpPr>
            <p:cNvPr id="75" name="Rectangle 37"/>
            <p:cNvSpPr>
              <a:spLocks noChangeArrowheads="1"/>
            </p:cNvSpPr>
            <p:nvPr/>
          </p:nvSpPr>
          <p:spPr bwMode="auto">
            <a:xfrm>
              <a:off x="4800" y="2832"/>
              <a:ext cx="768" cy="288"/>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endParaRPr lang="zh-CN" altLang="en-US" sz="2000" b="1">
                <a:latin typeface="Comic Sans MS" panose="030F0702030302020204" pitchFamily="2" charset="0"/>
                <a:ea typeface="微软雅黑" pitchFamily="34" charset="-122"/>
              </a:endParaRPr>
            </a:p>
          </p:txBody>
        </p:sp>
        <p:sp>
          <p:nvSpPr>
            <p:cNvPr id="76" name="Rectangle 38"/>
            <p:cNvSpPr>
              <a:spLocks noChangeArrowheads="1"/>
            </p:cNvSpPr>
            <p:nvPr/>
          </p:nvSpPr>
          <p:spPr bwMode="auto">
            <a:xfrm>
              <a:off x="4800" y="3120"/>
              <a:ext cx="768" cy="288"/>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Comic Sans MS" panose="030F0702030302020204" pitchFamily="2" charset="0"/>
                <a:ea typeface="微软雅黑" pitchFamily="34" charset="-122"/>
              </a:endParaRPr>
            </a:p>
          </p:txBody>
        </p:sp>
        <p:sp>
          <p:nvSpPr>
            <p:cNvPr id="77" name="Line 39"/>
            <p:cNvSpPr>
              <a:spLocks noChangeShapeType="1"/>
            </p:cNvSpPr>
            <p:nvPr/>
          </p:nvSpPr>
          <p:spPr bwMode="auto">
            <a:xfrm>
              <a:off x="5040" y="1680"/>
              <a:ext cx="0" cy="288"/>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b="1">
                <a:latin typeface="Comic Sans MS" panose="030F0702030302020204" pitchFamily="2" charset="0"/>
                <a:ea typeface="微软雅黑" pitchFamily="34" charset="-122"/>
              </a:endParaRPr>
            </a:p>
          </p:txBody>
        </p:sp>
        <p:sp>
          <p:nvSpPr>
            <p:cNvPr id="78" name="Text Box 40"/>
            <p:cNvSpPr txBox="1">
              <a:spLocks noChangeArrowheads="1"/>
            </p:cNvSpPr>
            <p:nvPr/>
          </p:nvSpPr>
          <p:spPr bwMode="auto">
            <a:xfrm>
              <a:off x="4844" y="1718"/>
              <a:ext cx="21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sz="2000" b="1">
                  <a:solidFill>
                    <a:schemeClr val="folHlink"/>
                  </a:solidFill>
                  <a:latin typeface="Comic Sans MS" panose="030F0702030302020204" pitchFamily="2" charset="0"/>
                  <a:ea typeface="微软雅黑" pitchFamily="34" charset="-122"/>
                </a:rPr>
                <a:t>1</a:t>
              </a:r>
              <a:endParaRPr lang="zh-CN" altLang="en-US" sz="2000" b="1">
                <a:solidFill>
                  <a:schemeClr val="folHlink"/>
                </a:solidFill>
                <a:latin typeface="Comic Sans MS" panose="030F0702030302020204" pitchFamily="2" charset="0"/>
                <a:ea typeface="微软雅黑" pitchFamily="34" charset="-122"/>
              </a:endParaRPr>
            </a:p>
          </p:txBody>
        </p:sp>
        <p:sp>
          <p:nvSpPr>
            <p:cNvPr id="79" name="Line 41"/>
            <p:cNvSpPr>
              <a:spLocks noChangeShapeType="1"/>
            </p:cNvSpPr>
            <p:nvPr/>
          </p:nvSpPr>
          <p:spPr bwMode="auto">
            <a:xfrm>
              <a:off x="5040" y="2256"/>
              <a:ext cx="0" cy="288"/>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b="1">
                <a:latin typeface="Comic Sans MS" panose="030F0702030302020204" pitchFamily="2" charset="0"/>
                <a:ea typeface="微软雅黑" pitchFamily="34" charset="-122"/>
              </a:endParaRPr>
            </a:p>
          </p:txBody>
        </p:sp>
        <p:sp>
          <p:nvSpPr>
            <p:cNvPr id="80" name="Text Box 42"/>
            <p:cNvSpPr txBox="1">
              <a:spLocks noChangeArrowheads="1"/>
            </p:cNvSpPr>
            <p:nvPr/>
          </p:nvSpPr>
          <p:spPr bwMode="auto">
            <a:xfrm>
              <a:off x="4844" y="2294"/>
              <a:ext cx="21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sz="2000" b="1">
                  <a:solidFill>
                    <a:schemeClr val="folHlink"/>
                  </a:solidFill>
                  <a:latin typeface="Comic Sans MS" panose="030F0702030302020204" pitchFamily="2" charset="0"/>
                  <a:ea typeface="微软雅黑" pitchFamily="34" charset="-122"/>
                </a:rPr>
                <a:t>0</a:t>
              </a:r>
              <a:endParaRPr lang="zh-CN" altLang="en-US" sz="2000" b="1">
                <a:solidFill>
                  <a:schemeClr val="folHlink"/>
                </a:solidFill>
                <a:latin typeface="Comic Sans MS" panose="030F0702030302020204" pitchFamily="2" charset="0"/>
                <a:ea typeface="微软雅黑" pitchFamily="34" charset="-122"/>
              </a:endParaRPr>
            </a:p>
          </p:txBody>
        </p:sp>
      </p:grpSp>
      <p:grpSp>
        <p:nvGrpSpPr>
          <p:cNvPr id="82" name="Group 46"/>
          <p:cNvGrpSpPr/>
          <p:nvPr/>
        </p:nvGrpSpPr>
        <p:grpSpPr bwMode="auto">
          <a:xfrm>
            <a:off x="4642172" y="2968079"/>
            <a:ext cx="2286000" cy="381000"/>
            <a:chOff x="144" y="1392"/>
            <a:chExt cx="1440" cy="240"/>
          </a:xfrm>
        </p:grpSpPr>
        <p:sp>
          <p:nvSpPr>
            <p:cNvPr id="83" name="Rectangle 47"/>
            <p:cNvSpPr>
              <a:spLocks noChangeArrowheads="1"/>
            </p:cNvSpPr>
            <p:nvPr/>
          </p:nvSpPr>
          <p:spPr bwMode="auto">
            <a:xfrm>
              <a:off x="144" y="1392"/>
              <a:ext cx="480" cy="240"/>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zh-CN" sz="2000" b="1">
                  <a:latin typeface="Comic Sans MS" panose="030F0702030302020204" pitchFamily="2" charset="0"/>
                  <a:ea typeface="微软雅黑" pitchFamily="34" charset="-122"/>
                </a:rPr>
                <a:t>OP</a:t>
              </a:r>
              <a:endParaRPr lang="en-US" altLang="zh-CN" sz="2000" b="1">
                <a:latin typeface="Comic Sans MS" panose="030F0702030302020204" pitchFamily="2" charset="0"/>
                <a:ea typeface="微软雅黑" pitchFamily="34" charset="-122"/>
              </a:endParaRPr>
            </a:p>
          </p:txBody>
        </p:sp>
        <p:sp>
          <p:nvSpPr>
            <p:cNvPr id="84" name="Rectangle 48"/>
            <p:cNvSpPr>
              <a:spLocks noChangeArrowheads="1"/>
            </p:cNvSpPr>
            <p:nvPr/>
          </p:nvSpPr>
          <p:spPr bwMode="auto">
            <a:xfrm>
              <a:off x="624" y="1392"/>
              <a:ext cx="480" cy="240"/>
            </a:xfrm>
            <a:prstGeom prst="rect">
              <a:avLst/>
            </a:prstGeom>
            <a:solidFill>
              <a:schemeClr val="tx1">
                <a:alpha val="50000"/>
              </a:schemeClr>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Comic Sans MS" panose="030F0702030302020204" pitchFamily="2" charset="0"/>
                <a:ea typeface="微软雅黑" pitchFamily="34" charset="-122"/>
              </a:endParaRPr>
            </a:p>
          </p:txBody>
        </p:sp>
        <p:sp>
          <p:nvSpPr>
            <p:cNvPr id="85" name="Rectangle 49"/>
            <p:cNvSpPr>
              <a:spLocks noChangeArrowheads="1"/>
            </p:cNvSpPr>
            <p:nvPr/>
          </p:nvSpPr>
          <p:spPr bwMode="auto">
            <a:xfrm>
              <a:off x="1104" y="1392"/>
              <a:ext cx="480" cy="240"/>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zh-CN" sz="2000" b="1">
                  <a:latin typeface="Comic Sans MS" panose="030F0702030302020204" pitchFamily="2" charset="0"/>
                  <a:ea typeface="微软雅黑" pitchFamily="34" charset="-122"/>
                </a:rPr>
                <a:t>A</a:t>
              </a:r>
              <a:endParaRPr lang="en-US" altLang="zh-CN" sz="2000" b="1">
                <a:latin typeface="Comic Sans MS" panose="030F0702030302020204" pitchFamily="2" charset="0"/>
                <a:ea typeface="微软雅黑" pitchFamily="34" charset="-122"/>
              </a:endParaRPr>
            </a:p>
          </p:txBody>
        </p:sp>
      </p:grpSp>
      <p:sp>
        <p:nvSpPr>
          <p:cNvPr id="86" name="AutoShape 50"/>
          <p:cNvSpPr/>
          <p:nvPr/>
        </p:nvSpPr>
        <p:spPr bwMode="auto">
          <a:xfrm rot="5400000">
            <a:off x="5708972" y="2510879"/>
            <a:ext cx="152400" cy="762000"/>
          </a:xfrm>
          <a:prstGeom prst="leftBrace">
            <a:avLst>
              <a:gd name="adj1" fmla="val 41667"/>
              <a:gd name="adj2" fmla="val 50000"/>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Comic Sans MS" panose="030F0702030302020204" pitchFamily="2" charset="0"/>
              <a:ea typeface="微软雅黑" pitchFamily="34" charset="-122"/>
            </a:endParaRPr>
          </a:p>
        </p:txBody>
      </p:sp>
      <p:sp>
        <p:nvSpPr>
          <p:cNvPr id="87" name="Text Box 51"/>
          <p:cNvSpPr txBox="1">
            <a:spLocks noChangeArrowheads="1"/>
          </p:cNvSpPr>
          <p:nvPr/>
        </p:nvSpPr>
        <p:spPr bwMode="auto">
          <a:xfrm>
            <a:off x="5175572" y="2431504"/>
            <a:ext cx="24257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000" b="1" dirty="0">
                <a:latin typeface="Comic Sans MS" panose="030F0702030302020204" pitchFamily="2" charset="0"/>
                <a:ea typeface="微软雅黑" pitchFamily="34" charset="-122"/>
              </a:rPr>
              <a:t>寻址特征（标志</a:t>
            </a:r>
            <a:r>
              <a:rPr lang="en-US" altLang="zh-CN" sz="2000" b="1" dirty="0">
                <a:latin typeface="Times New Roman" panose="02020603050405020304" pitchFamily="18" charset="0"/>
                <a:ea typeface="微软雅黑" pitchFamily="34" charset="-122"/>
                <a:cs typeface="Times New Roman" panose="02020603050405020304" pitchFamily="18" charset="0"/>
              </a:rPr>
              <a:t>@</a:t>
            </a:r>
            <a:r>
              <a:rPr lang="zh-CN" altLang="en-US" sz="2000" b="1" dirty="0">
                <a:latin typeface="Comic Sans MS" panose="030F0702030302020204" pitchFamily="2" charset="0"/>
                <a:ea typeface="微软雅黑" pitchFamily="34" charset="-122"/>
              </a:rPr>
              <a:t>）</a:t>
            </a:r>
            <a:endParaRPr lang="zh-CN" altLang="en-US" sz="2000" b="1" dirty="0">
              <a:latin typeface="Times New Roman" panose="02020603050405020304" pitchFamily="18" charset="0"/>
              <a:ea typeface="微软雅黑" pitchFamily="34" charset="-122"/>
              <a:cs typeface="Times New Roman" panose="02020603050405020304" pitchFamily="18" charset="0"/>
            </a:endParaRPr>
          </a:p>
        </p:txBody>
      </p:sp>
      <p:sp>
        <p:nvSpPr>
          <p:cNvPr id="88" name="AutoShape 52"/>
          <p:cNvSpPr/>
          <p:nvPr/>
        </p:nvSpPr>
        <p:spPr bwMode="auto">
          <a:xfrm rot="16200000">
            <a:off x="6470972" y="3044279"/>
            <a:ext cx="152400" cy="762000"/>
          </a:xfrm>
          <a:prstGeom prst="leftBrace">
            <a:avLst>
              <a:gd name="adj1" fmla="val 41667"/>
              <a:gd name="adj2" fmla="val 50000"/>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Comic Sans MS" panose="030F0702030302020204" pitchFamily="2" charset="0"/>
              <a:ea typeface="微软雅黑" pitchFamily="34" charset="-122"/>
            </a:endParaRPr>
          </a:p>
        </p:txBody>
      </p:sp>
      <p:sp>
        <p:nvSpPr>
          <p:cNvPr id="89" name="Freeform 53"/>
          <p:cNvSpPr/>
          <p:nvPr/>
        </p:nvSpPr>
        <p:spPr bwMode="auto">
          <a:xfrm>
            <a:off x="6547172" y="3501479"/>
            <a:ext cx="609600" cy="152400"/>
          </a:xfrm>
          <a:custGeom>
            <a:avLst/>
            <a:gdLst>
              <a:gd name="T0" fmla="*/ 0 w 624"/>
              <a:gd name="T1" fmla="*/ 0 h 96"/>
              <a:gd name="T2" fmla="*/ 0 w 624"/>
              <a:gd name="T3" fmla="*/ 96 h 96"/>
              <a:gd name="T4" fmla="*/ 624 w 624"/>
              <a:gd name="T5" fmla="*/ 96 h 96"/>
            </a:gdLst>
            <a:ahLst/>
            <a:cxnLst>
              <a:cxn ang="0">
                <a:pos x="T0" y="T1"/>
              </a:cxn>
              <a:cxn ang="0">
                <a:pos x="T2" y="T3"/>
              </a:cxn>
              <a:cxn ang="0">
                <a:pos x="T4" y="T5"/>
              </a:cxn>
            </a:cxnLst>
            <a:rect l="0" t="0" r="r" b="b"/>
            <a:pathLst>
              <a:path w="624" h="96">
                <a:moveTo>
                  <a:pt x="0" y="0"/>
                </a:moveTo>
                <a:lnTo>
                  <a:pt x="0" y="96"/>
                </a:lnTo>
                <a:lnTo>
                  <a:pt x="624" y="96"/>
                </a:lnTo>
              </a:path>
            </a:pathLst>
          </a:custGeom>
          <a:noFill/>
          <a:ln w="28575" cmpd="sng">
            <a:solidFill>
              <a:schemeClr val="tx1"/>
            </a:solidFill>
            <a:rou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b="1">
              <a:latin typeface="Comic Sans MS" panose="030F0702030302020204" pitchFamily="2" charset="0"/>
              <a:ea typeface="微软雅黑" pitchFamily="34" charset="-122"/>
            </a:endParaRPr>
          </a:p>
        </p:txBody>
      </p:sp>
      <p:sp>
        <p:nvSpPr>
          <p:cNvPr id="90" name="Text Box 54"/>
          <p:cNvSpPr txBox="1">
            <a:spLocks noChangeArrowheads="1"/>
          </p:cNvSpPr>
          <p:nvPr/>
        </p:nvSpPr>
        <p:spPr bwMode="auto">
          <a:xfrm>
            <a:off x="7156772" y="3442742"/>
            <a:ext cx="3770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CN" sz="2000" b="1">
                <a:latin typeface="Comic Sans MS" panose="030F0702030302020204" pitchFamily="2" charset="0"/>
                <a:ea typeface="微软雅黑" pitchFamily="34" charset="-122"/>
              </a:rPr>
              <a:t>A</a:t>
            </a:r>
            <a:endParaRPr lang="en-US" altLang="zh-CN" sz="2000" b="1">
              <a:latin typeface="Comic Sans MS" panose="030F0702030302020204" pitchFamily="2" charset="0"/>
              <a:ea typeface="微软雅黑" pitchFamily="34" charset="-122"/>
            </a:endParaRPr>
          </a:p>
        </p:txBody>
      </p:sp>
      <p:sp>
        <p:nvSpPr>
          <p:cNvPr id="91" name="Text Box 55"/>
          <p:cNvSpPr txBox="1">
            <a:spLocks noChangeArrowheads="1"/>
          </p:cNvSpPr>
          <p:nvPr/>
        </p:nvSpPr>
        <p:spPr bwMode="auto">
          <a:xfrm>
            <a:off x="743272" y="4388892"/>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sz="2000" b="1" dirty="0">
                <a:solidFill>
                  <a:srgbClr val="FF0000"/>
                </a:solidFill>
                <a:latin typeface="Comic Sans MS" panose="030F0702030302020204" pitchFamily="2" charset="0"/>
                <a:ea typeface="微软雅黑" pitchFamily="34" charset="-122"/>
              </a:rPr>
              <a:t>一次间址</a:t>
            </a:r>
            <a:endParaRPr lang="zh-CN" altLang="en-US" sz="2000" b="1" dirty="0">
              <a:solidFill>
                <a:srgbClr val="FF0000"/>
              </a:solidFill>
              <a:latin typeface="Comic Sans MS" panose="030F0702030302020204" pitchFamily="2" charset="0"/>
              <a:ea typeface="微软雅黑" pitchFamily="34" charset="-122"/>
            </a:endParaRPr>
          </a:p>
        </p:txBody>
      </p:sp>
      <p:sp>
        <p:nvSpPr>
          <p:cNvPr id="92" name="Text Box 56"/>
          <p:cNvSpPr txBox="1">
            <a:spLocks noChangeArrowheads="1"/>
          </p:cNvSpPr>
          <p:nvPr/>
        </p:nvSpPr>
        <p:spPr bwMode="auto">
          <a:xfrm>
            <a:off x="4994597" y="4388892"/>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sz="2000" b="1" dirty="0">
                <a:solidFill>
                  <a:srgbClr val="FF0000"/>
                </a:solidFill>
                <a:latin typeface="Comic Sans MS" panose="030F0702030302020204" pitchFamily="2" charset="0"/>
                <a:ea typeface="微软雅黑" pitchFamily="34" charset="-122"/>
              </a:rPr>
              <a:t>多次间址</a:t>
            </a:r>
            <a:endParaRPr lang="zh-CN" altLang="en-US" sz="2000" b="1" dirty="0">
              <a:solidFill>
                <a:srgbClr val="FF0000"/>
              </a:solidFill>
              <a:latin typeface="Comic Sans MS" panose="030F0702030302020204" pitchFamily="2" charset="0"/>
              <a:ea typeface="微软雅黑" pitchFamily="34" charset="-122"/>
            </a:endParaRPr>
          </a:p>
        </p:txBody>
      </p:sp>
      <p:sp>
        <p:nvSpPr>
          <p:cNvPr id="93" name="Text Box 57"/>
          <p:cNvSpPr txBox="1">
            <a:spLocks noChangeArrowheads="1"/>
          </p:cNvSpPr>
          <p:nvPr/>
        </p:nvSpPr>
        <p:spPr bwMode="auto">
          <a:xfrm>
            <a:off x="3297560" y="4336504"/>
            <a:ext cx="9509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sz="2000" b="1" dirty="0">
                <a:latin typeface="Comic Sans MS" panose="030F0702030302020204" pitchFamily="2" charset="0"/>
                <a:ea typeface="微软雅黑" pitchFamily="34" charset="-122"/>
              </a:rPr>
              <a:t>操作数</a:t>
            </a:r>
            <a:endParaRPr lang="zh-CN" altLang="en-US" sz="2000" b="1" dirty="0">
              <a:latin typeface="Comic Sans MS" panose="030F0702030302020204" pitchFamily="2" charset="0"/>
              <a:ea typeface="微软雅黑" pitchFamily="34" charset="-122"/>
            </a:endParaRPr>
          </a:p>
        </p:txBody>
      </p:sp>
      <p:sp>
        <p:nvSpPr>
          <p:cNvPr id="94" name="Text Box 58"/>
          <p:cNvSpPr txBox="1">
            <a:spLocks noChangeArrowheads="1"/>
          </p:cNvSpPr>
          <p:nvPr/>
        </p:nvSpPr>
        <p:spPr bwMode="auto">
          <a:xfrm>
            <a:off x="7753672" y="5247729"/>
            <a:ext cx="9509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sz="2000" b="1">
                <a:latin typeface="Comic Sans MS" panose="030F0702030302020204" pitchFamily="2" charset="0"/>
                <a:ea typeface="微软雅黑" pitchFamily="34" charset="-122"/>
              </a:rPr>
              <a:t>操作数</a:t>
            </a:r>
            <a:endParaRPr lang="zh-CN" altLang="en-US" sz="2000" b="1">
              <a:latin typeface="Comic Sans MS" panose="030F0702030302020204" pitchFamily="2" charset="0"/>
              <a:ea typeface="微软雅黑" pitchFamily="34" charset="-122"/>
            </a:endParaRPr>
          </a:p>
        </p:txBody>
      </p:sp>
      <p:sp>
        <p:nvSpPr>
          <p:cNvPr id="96" name="Rectangle 6"/>
          <p:cNvSpPr>
            <a:spLocks noChangeArrowheads="1"/>
          </p:cNvSpPr>
          <p:nvPr/>
        </p:nvSpPr>
        <p:spPr bwMode="auto">
          <a:xfrm>
            <a:off x="3203848" y="908720"/>
            <a:ext cx="5634639" cy="666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p>
            <a:r>
              <a:rPr lang="zh-CN" altLang="en-US" sz="2000" b="1" dirty="0">
                <a:solidFill>
                  <a:srgbClr val="FF0000"/>
                </a:solidFill>
                <a:latin typeface="Comic Sans MS" panose="030F0702030302020204" pitchFamily="2" charset="0"/>
                <a:ea typeface="微软雅黑" pitchFamily="34" charset="-122"/>
              </a:rPr>
              <a:t>假设：</a:t>
            </a:r>
            <a:r>
              <a:rPr lang="en-US" altLang="en-US" sz="2000" b="1" dirty="0">
                <a:solidFill>
                  <a:srgbClr val="FF0000"/>
                </a:solidFill>
                <a:latin typeface="Comic Sans MS" panose="030F0702030302020204" pitchFamily="2" charset="0"/>
                <a:ea typeface="微软雅黑" pitchFamily="34" charset="-122"/>
              </a:rPr>
              <a:t>A</a:t>
            </a:r>
            <a:r>
              <a:rPr lang="en-US" altLang="zh-CN" sz="2000" b="1" dirty="0">
                <a:solidFill>
                  <a:srgbClr val="FF0000"/>
                </a:solidFill>
                <a:latin typeface="Comic Sans MS" panose="030F0702030302020204" pitchFamily="2" charset="0"/>
                <a:ea typeface="微软雅黑" pitchFamily="34" charset="-122"/>
              </a:rPr>
              <a:t>=</a:t>
            </a:r>
            <a:r>
              <a:rPr lang="zh-CN" altLang="en-US" sz="2000" b="1" dirty="0">
                <a:solidFill>
                  <a:srgbClr val="FF0000"/>
                </a:solidFill>
                <a:latin typeface="Comic Sans MS" panose="030F0702030302020204" pitchFamily="2" charset="0"/>
                <a:ea typeface="微软雅黑" pitchFamily="34" charset="-122"/>
              </a:rPr>
              <a:t>地址字段值，</a:t>
            </a:r>
            <a:r>
              <a:rPr lang="en-US" altLang="zh-CN" sz="2000" b="1" dirty="0">
                <a:solidFill>
                  <a:srgbClr val="FF0000"/>
                </a:solidFill>
                <a:latin typeface="Comic Sans MS" panose="030F0702030302020204" pitchFamily="2" charset="0"/>
                <a:ea typeface="微软雅黑" pitchFamily="34" charset="-122"/>
              </a:rPr>
              <a:t>R=</a:t>
            </a:r>
            <a:r>
              <a:rPr lang="zh-CN" altLang="en-US" sz="2000" b="1" dirty="0">
                <a:solidFill>
                  <a:srgbClr val="FF0000"/>
                </a:solidFill>
                <a:latin typeface="Comic Sans MS" panose="030F0702030302020204" pitchFamily="2" charset="0"/>
                <a:ea typeface="微软雅黑" pitchFamily="34" charset="-122"/>
              </a:rPr>
              <a:t>寄存器编号，</a:t>
            </a:r>
            <a:endParaRPr lang="zh-CN" altLang="en-US" sz="2000" b="1" dirty="0">
              <a:solidFill>
                <a:srgbClr val="FF0000"/>
              </a:solidFill>
              <a:latin typeface="Comic Sans MS" panose="030F0702030302020204" pitchFamily="2" charset="0"/>
              <a:ea typeface="微软雅黑" pitchFamily="34" charset="-122"/>
            </a:endParaRPr>
          </a:p>
          <a:p>
            <a:r>
              <a:rPr lang="en-US" altLang="zh-CN" sz="2000" b="1" dirty="0">
                <a:solidFill>
                  <a:srgbClr val="FF0000"/>
                </a:solidFill>
                <a:latin typeface="Comic Sans MS" panose="030F0702030302020204" pitchFamily="2" charset="0"/>
                <a:ea typeface="微软雅黑" pitchFamily="34" charset="-122"/>
              </a:rPr>
              <a:t>       </a:t>
            </a:r>
            <a:r>
              <a:rPr lang="en-US" altLang="en-US" sz="2000" b="1" dirty="0">
                <a:solidFill>
                  <a:srgbClr val="FF0000"/>
                </a:solidFill>
                <a:latin typeface="Comic Sans MS" panose="030F0702030302020204" pitchFamily="2" charset="0"/>
                <a:ea typeface="微软雅黑" pitchFamily="34" charset="-122"/>
              </a:rPr>
              <a:t>EA=</a:t>
            </a:r>
            <a:r>
              <a:rPr lang="zh-CN" altLang="en-US" sz="2000" b="1" dirty="0">
                <a:solidFill>
                  <a:srgbClr val="FF0000"/>
                </a:solidFill>
                <a:latin typeface="Comic Sans MS" panose="030F0702030302020204" pitchFamily="2" charset="0"/>
                <a:ea typeface="微软雅黑" pitchFamily="34" charset="-122"/>
              </a:rPr>
              <a:t>有效地址， (</a:t>
            </a:r>
            <a:r>
              <a:rPr lang="en-US" altLang="zh-CN" sz="2000" b="1" dirty="0">
                <a:solidFill>
                  <a:srgbClr val="FF0000"/>
                </a:solidFill>
                <a:latin typeface="Comic Sans MS" panose="030F0702030302020204" pitchFamily="2" charset="0"/>
                <a:ea typeface="微软雅黑" pitchFamily="34" charset="-122"/>
              </a:rPr>
              <a:t>X)=</a:t>
            </a:r>
            <a:r>
              <a:rPr lang="zh-CN" altLang="en-US" sz="2000" b="1" dirty="0">
                <a:solidFill>
                  <a:srgbClr val="FF0000"/>
                </a:solidFill>
                <a:latin typeface="Comic Sans MS" panose="030F0702030302020204" pitchFamily="2" charset="0"/>
                <a:ea typeface="微软雅黑" pitchFamily="34" charset="-122"/>
              </a:rPr>
              <a:t>地址</a:t>
            </a:r>
            <a:r>
              <a:rPr lang="en-US" altLang="en-US" sz="2000" b="1" dirty="0">
                <a:solidFill>
                  <a:srgbClr val="FF0000"/>
                </a:solidFill>
                <a:latin typeface="Comic Sans MS" panose="030F0702030302020204" pitchFamily="2" charset="0"/>
                <a:ea typeface="微软雅黑" pitchFamily="34" charset="-122"/>
              </a:rPr>
              <a:t>X</a:t>
            </a:r>
            <a:r>
              <a:rPr lang="zh-CN" altLang="en-US" sz="2000" b="1" dirty="0">
                <a:solidFill>
                  <a:srgbClr val="FF0000"/>
                </a:solidFill>
                <a:latin typeface="Comic Sans MS" panose="030F0702030302020204" pitchFamily="2" charset="0"/>
                <a:ea typeface="微软雅黑" pitchFamily="34" charset="-122"/>
              </a:rPr>
              <a:t>中的内容</a:t>
            </a:r>
            <a:endParaRPr lang="zh-CN" altLang="en-US" sz="2000" b="1" dirty="0">
              <a:solidFill>
                <a:srgbClr val="FF0000"/>
              </a:solidFill>
              <a:latin typeface="Comic Sans MS" panose="030F0702030302020204" pitchFamily="2" charset="0"/>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barn(outVertical)">
                                      <p:cBhvr>
                                        <p:cTn id="12" dur="500"/>
                                        <p:tgtEl>
                                          <p:spTgt spid="4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barn(outVertical)">
                                      <p:cBhvr>
                                        <p:cTn id="17" dur="500"/>
                                        <p:tgtEl>
                                          <p:spTgt spid="47"/>
                                        </p:tgtEl>
                                      </p:cBhvr>
                                    </p:animEffect>
                                  </p:childTnLst>
                                </p:cTn>
                              </p:par>
                            </p:childTnLst>
                          </p:cTn>
                        </p:par>
                        <p:par>
                          <p:cTn id="18" fill="hold">
                            <p:stCondLst>
                              <p:cond delay="500"/>
                            </p:stCondLst>
                            <p:childTnLst>
                              <p:par>
                                <p:cTn id="19" presetID="3" presetClass="entr" presetSubtype="10" fill="hold" grpId="0" nodeType="afterEffect">
                                  <p:stCondLst>
                                    <p:cond delay="0"/>
                                  </p:stCondLst>
                                  <p:childTnLst>
                                    <p:set>
                                      <p:cBhvr>
                                        <p:cTn id="20" dur="1" fill="hold">
                                          <p:stCondLst>
                                            <p:cond delay="0"/>
                                          </p:stCondLst>
                                        </p:cTn>
                                        <p:tgtEl>
                                          <p:spTgt spid="48"/>
                                        </p:tgtEl>
                                        <p:attrNameLst>
                                          <p:attrName>style.visibility</p:attrName>
                                        </p:attrNameLst>
                                      </p:cBhvr>
                                      <p:to>
                                        <p:strVal val="visible"/>
                                      </p:to>
                                    </p:set>
                                    <p:animEffect transition="in" filter="blinds(horizontal)">
                                      <p:cBhvr>
                                        <p:cTn id="21" dur="500"/>
                                        <p:tgtEl>
                                          <p:spTgt spid="48"/>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91"/>
                                        </p:tgtEl>
                                        <p:attrNameLst>
                                          <p:attrName>style.visibility</p:attrName>
                                        </p:attrNameLst>
                                      </p:cBhvr>
                                      <p:to>
                                        <p:strVal val="visible"/>
                                      </p:to>
                                    </p:set>
                                    <p:animEffect transition="in" filter="blinds(horizontal)">
                                      <p:cBhvr>
                                        <p:cTn id="26" dur="500"/>
                                        <p:tgtEl>
                                          <p:spTgt spid="91"/>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37" fill="hold" grpId="0" nodeType="clickEffect">
                                  <p:stCondLst>
                                    <p:cond delay="0"/>
                                  </p:stCondLst>
                                  <p:childTnLst>
                                    <p:set>
                                      <p:cBhvr>
                                        <p:cTn id="30" dur="1" fill="hold">
                                          <p:stCondLst>
                                            <p:cond delay="0"/>
                                          </p:stCondLst>
                                        </p:cTn>
                                        <p:tgtEl>
                                          <p:spTgt spid="49"/>
                                        </p:tgtEl>
                                        <p:attrNameLst>
                                          <p:attrName>style.visibility</p:attrName>
                                        </p:attrNameLst>
                                      </p:cBhvr>
                                      <p:to>
                                        <p:strVal val="visible"/>
                                      </p:to>
                                    </p:set>
                                    <p:animEffect transition="in" filter="barn(outVertical)">
                                      <p:cBhvr>
                                        <p:cTn id="31" dur="500"/>
                                        <p:tgtEl>
                                          <p:spTgt spid="49"/>
                                        </p:tgtEl>
                                      </p:cBhvr>
                                    </p:animEffect>
                                  </p:childTnLst>
                                </p:cTn>
                              </p:par>
                            </p:childTnLst>
                          </p:cTn>
                        </p:par>
                        <p:par>
                          <p:cTn id="32" fill="hold">
                            <p:stCondLst>
                              <p:cond delay="500"/>
                            </p:stCondLst>
                            <p:childTnLst>
                              <p:par>
                                <p:cTn id="33" presetID="18" presetClass="entr" presetSubtype="6" fill="hold" grpId="0" nodeType="afterEffect">
                                  <p:stCondLst>
                                    <p:cond delay="0"/>
                                  </p:stCondLst>
                                  <p:childTnLst>
                                    <p:set>
                                      <p:cBhvr>
                                        <p:cTn id="34" dur="1" fill="hold">
                                          <p:stCondLst>
                                            <p:cond delay="0"/>
                                          </p:stCondLst>
                                        </p:cTn>
                                        <p:tgtEl>
                                          <p:spTgt spid="50"/>
                                        </p:tgtEl>
                                        <p:attrNameLst>
                                          <p:attrName>style.visibility</p:attrName>
                                        </p:attrNameLst>
                                      </p:cBhvr>
                                      <p:to>
                                        <p:strVal val="visible"/>
                                      </p:to>
                                    </p:set>
                                    <p:animEffect transition="in" filter="strips(downRight)">
                                      <p:cBhvr>
                                        <p:cTn id="35" dur="500"/>
                                        <p:tgtEl>
                                          <p:spTgt spid="50"/>
                                        </p:tgtEl>
                                      </p:cBhvr>
                                    </p:animEffect>
                                  </p:childTnLst>
                                </p:cTn>
                              </p:par>
                            </p:childTnLst>
                          </p:cTn>
                        </p:par>
                        <p:par>
                          <p:cTn id="36" fill="hold">
                            <p:stCondLst>
                              <p:cond delay="1000"/>
                            </p:stCondLst>
                            <p:childTnLst>
                              <p:par>
                                <p:cTn id="37" presetID="3" presetClass="entr" presetSubtype="10" fill="hold" grpId="0" nodeType="afterEffect">
                                  <p:stCondLst>
                                    <p:cond delay="0"/>
                                  </p:stCondLst>
                                  <p:childTnLst>
                                    <p:set>
                                      <p:cBhvr>
                                        <p:cTn id="38" dur="1" fill="hold">
                                          <p:stCondLst>
                                            <p:cond delay="0"/>
                                          </p:stCondLst>
                                        </p:cTn>
                                        <p:tgtEl>
                                          <p:spTgt spid="51"/>
                                        </p:tgtEl>
                                        <p:attrNameLst>
                                          <p:attrName>style.visibility</p:attrName>
                                        </p:attrNameLst>
                                      </p:cBhvr>
                                      <p:to>
                                        <p:strVal val="visible"/>
                                      </p:to>
                                    </p:set>
                                    <p:animEffect transition="in" filter="blinds(horizontal)">
                                      <p:cBhvr>
                                        <p:cTn id="39" dur="500"/>
                                        <p:tgtEl>
                                          <p:spTgt spid="51"/>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37" fill="hold" nodeType="clickEffect">
                                  <p:stCondLst>
                                    <p:cond delay="0"/>
                                  </p:stCondLst>
                                  <p:childTnLst>
                                    <p:set>
                                      <p:cBhvr>
                                        <p:cTn id="43" dur="1" fill="hold">
                                          <p:stCondLst>
                                            <p:cond delay="0"/>
                                          </p:stCondLst>
                                        </p:cTn>
                                        <p:tgtEl>
                                          <p:spTgt spid="52"/>
                                        </p:tgtEl>
                                        <p:attrNameLst>
                                          <p:attrName>style.visibility</p:attrName>
                                        </p:attrNameLst>
                                      </p:cBhvr>
                                      <p:to>
                                        <p:strVal val="visible"/>
                                      </p:to>
                                    </p:set>
                                    <p:animEffect transition="in" filter="barn(outVertical)">
                                      <p:cBhvr>
                                        <p:cTn id="44" dur="500"/>
                                        <p:tgtEl>
                                          <p:spTgt spid="52"/>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37" fill="hold" grpId="0" nodeType="clickEffect">
                                  <p:stCondLst>
                                    <p:cond delay="0"/>
                                  </p:stCondLst>
                                  <p:childTnLst>
                                    <p:set>
                                      <p:cBhvr>
                                        <p:cTn id="48" dur="1" fill="hold">
                                          <p:stCondLst>
                                            <p:cond delay="0"/>
                                          </p:stCondLst>
                                        </p:cTn>
                                        <p:tgtEl>
                                          <p:spTgt spid="59"/>
                                        </p:tgtEl>
                                        <p:attrNameLst>
                                          <p:attrName>style.visibility</p:attrName>
                                        </p:attrNameLst>
                                      </p:cBhvr>
                                      <p:to>
                                        <p:strVal val="visible"/>
                                      </p:to>
                                    </p:set>
                                    <p:animEffect transition="in" filter="barn(outVertical)">
                                      <p:cBhvr>
                                        <p:cTn id="49" dur="500"/>
                                        <p:tgtEl>
                                          <p:spTgt spid="59"/>
                                        </p:tgtEl>
                                      </p:cBhvr>
                                    </p:animEffect>
                                  </p:childTnLst>
                                </p:cTn>
                              </p:par>
                            </p:childTnLst>
                          </p:cTn>
                        </p:par>
                      </p:childTnLst>
                    </p:cTn>
                  </p:par>
                  <p:par>
                    <p:cTn id="50" fill="hold">
                      <p:stCondLst>
                        <p:cond delay="indefinite"/>
                      </p:stCondLst>
                      <p:childTnLst>
                        <p:par>
                          <p:cTn id="51" fill="hold">
                            <p:stCondLst>
                              <p:cond delay="0"/>
                            </p:stCondLst>
                            <p:childTnLst>
                              <p:par>
                                <p:cTn id="52" presetID="18" presetClass="entr" presetSubtype="12" fill="hold" grpId="0" nodeType="clickEffect">
                                  <p:stCondLst>
                                    <p:cond delay="0"/>
                                  </p:stCondLst>
                                  <p:childTnLst>
                                    <p:set>
                                      <p:cBhvr>
                                        <p:cTn id="53" dur="1" fill="hold">
                                          <p:stCondLst>
                                            <p:cond delay="0"/>
                                          </p:stCondLst>
                                        </p:cTn>
                                        <p:tgtEl>
                                          <p:spTgt spid="60"/>
                                        </p:tgtEl>
                                        <p:attrNameLst>
                                          <p:attrName>style.visibility</p:attrName>
                                        </p:attrNameLst>
                                      </p:cBhvr>
                                      <p:to>
                                        <p:strVal val="visible"/>
                                      </p:to>
                                    </p:set>
                                    <p:animEffect transition="in" filter="strips(downLeft)">
                                      <p:cBhvr>
                                        <p:cTn id="54" dur="500"/>
                                        <p:tgtEl>
                                          <p:spTgt spid="60"/>
                                        </p:tgtEl>
                                      </p:cBhvr>
                                    </p:animEffect>
                                  </p:childTnLst>
                                </p:cTn>
                              </p:par>
                            </p:childTnLst>
                          </p:cTn>
                        </p:par>
                        <p:par>
                          <p:cTn id="55" fill="hold">
                            <p:stCondLst>
                              <p:cond delay="500"/>
                            </p:stCondLst>
                            <p:childTnLst>
                              <p:par>
                                <p:cTn id="56" presetID="3" presetClass="entr" presetSubtype="10" fill="hold" grpId="0" nodeType="afterEffect">
                                  <p:stCondLst>
                                    <p:cond delay="0"/>
                                  </p:stCondLst>
                                  <p:childTnLst>
                                    <p:set>
                                      <p:cBhvr>
                                        <p:cTn id="57" dur="1" fill="hold">
                                          <p:stCondLst>
                                            <p:cond delay="0"/>
                                          </p:stCondLst>
                                        </p:cTn>
                                        <p:tgtEl>
                                          <p:spTgt spid="61"/>
                                        </p:tgtEl>
                                        <p:attrNameLst>
                                          <p:attrName>style.visibility</p:attrName>
                                        </p:attrNameLst>
                                      </p:cBhvr>
                                      <p:to>
                                        <p:strVal val="visible"/>
                                      </p:to>
                                    </p:set>
                                    <p:animEffect transition="in" filter="blinds(horizontal)">
                                      <p:cBhvr>
                                        <p:cTn id="58" dur="500"/>
                                        <p:tgtEl>
                                          <p:spTgt spid="61"/>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93"/>
                                        </p:tgtEl>
                                        <p:attrNameLst>
                                          <p:attrName>style.visibility</p:attrName>
                                        </p:attrNameLst>
                                      </p:cBhvr>
                                      <p:to>
                                        <p:strVal val="visible"/>
                                      </p:to>
                                    </p:set>
                                    <p:animEffect transition="in" filter="blinds(horizontal)">
                                      <p:cBhvr>
                                        <p:cTn id="63" dur="500"/>
                                        <p:tgtEl>
                                          <p:spTgt spid="93"/>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92"/>
                                        </p:tgtEl>
                                        <p:attrNameLst>
                                          <p:attrName>style.visibility</p:attrName>
                                        </p:attrNameLst>
                                      </p:cBhvr>
                                      <p:to>
                                        <p:strVal val="visible"/>
                                      </p:to>
                                    </p:set>
                                    <p:animEffect transition="in" filter="blinds(horizontal)">
                                      <p:cBhvr>
                                        <p:cTn id="68" dur="500"/>
                                        <p:tgtEl>
                                          <p:spTgt spid="92"/>
                                        </p:tgtEl>
                                      </p:cBhvr>
                                    </p:animEffect>
                                  </p:childTnLst>
                                </p:cTn>
                              </p:par>
                            </p:childTnLst>
                          </p:cTn>
                        </p:par>
                      </p:childTnLst>
                    </p:cTn>
                  </p:par>
                  <p:par>
                    <p:cTn id="69" fill="hold">
                      <p:stCondLst>
                        <p:cond delay="indefinite"/>
                      </p:stCondLst>
                      <p:childTnLst>
                        <p:par>
                          <p:cTn id="70" fill="hold">
                            <p:stCondLst>
                              <p:cond delay="0"/>
                            </p:stCondLst>
                            <p:childTnLst>
                              <p:par>
                                <p:cTn id="71" presetID="16" presetClass="entr" presetSubtype="37" fill="hold" nodeType="clickEffect">
                                  <p:stCondLst>
                                    <p:cond delay="0"/>
                                  </p:stCondLst>
                                  <p:childTnLst>
                                    <p:set>
                                      <p:cBhvr>
                                        <p:cTn id="72" dur="1" fill="hold">
                                          <p:stCondLst>
                                            <p:cond delay="0"/>
                                          </p:stCondLst>
                                        </p:cTn>
                                        <p:tgtEl>
                                          <p:spTgt spid="82"/>
                                        </p:tgtEl>
                                        <p:attrNameLst>
                                          <p:attrName>style.visibility</p:attrName>
                                        </p:attrNameLst>
                                      </p:cBhvr>
                                      <p:to>
                                        <p:strVal val="visible"/>
                                      </p:to>
                                    </p:set>
                                    <p:animEffect transition="in" filter="barn(outVertical)">
                                      <p:cBhvr>
                                        <p:cTn id="73" dur="500"/>
                                        <p:tgtEl>
                                          <p:spTgt spid="82"/>
                                        </p:tgtEl>
                                      </p:cBhvr>
                                    </p:animEffect>
                                  </p:childTnLst>
                                </p:cTn>
                              </p:par>
                            </p:childTnLst>
                          </p:cTn>
                        </p:par>
                      </p:childTnLst>
                    </p:cTn>
                  </p:par>
                  <p:par>
                    <p:cTn id="74" fill="hold">
                      <p:stCondLst>
                        <p:cond delay="indefinite"/>
                      </p:stCondLst>
                      <p:childTnLst>
                        <p:par>
                          <p:cTn id="75" fill="hold">
                            <p:stCondLst>
                              <p:cond delay="0"/>
                            </p:stCondLst>
                            <p:childTnLst>
                              <p:par>
                                <p:cTn id="76" presetID="16" presetClass="entr" presetSubtype="37" fill="hold" grpId="0" nodeType="clickEffect">
                                  <p:stCondLst>
                                    <p:cond delay="0"/>
                                  </p:stCondLst>
                                  <p:childTnLst>
                                    <p:set>
                                      <p:cBhvr>
                                        <p:cTn id="77" dur="1" fill="hold">
                                          <p:stCondLst>
                                            <p:cond delay="0"/>
                                          </p:stCondLst>
                                        </p:cTn>
                                        <p:tgtEl>
                                          <p:spTgt spid="86"/>
                                        </p:tgtEl>
                                        <p:attrNameLst>
                                          <p:attrName>style.visibility</p:attrName>
                                        </p:attrNameLst>
                                      </p:cBhvr>
                                      <p:to>
                                        <p:strVal val="visible"/>
                                      </p:to>
                                    </p:set>
                                    <p:animEffect transition="in" filter="barn(outVertical)">
                                      <p:cBhvr>
                                        <p:cTn id="78" dur="500"/>
                                        <p:tgtEl>
                                          <p:spTgt spid="86"/>
                                        </p:tgtEl>
                                      </p:cBhvr>
                                    </p:animEffect>
                                  </p:childTnLst>
                                </p:cTn>
                              </p:par>
                            </p:childTnLst>
                          </p:cTn>
                        </p:par>
                        <p:par>
                          <p:cTn id="79" fill="hold">
                            <p:stCondLst>
                              <p:cond delay="500"/>
                            </p:stCondLst>
                            <p:childTnLst>
                              <p:par>
                                <p:cTn id="80" presetID="3" presetClass="entr" presetSubtype="10" fill="hold" grpId="0" nodeType="afterEffect">
                                  <p:stCondLst>
                                    <p:cond delay="0"/>
                                  </p:stCondLst>
                                  <p:childTnLst>
                                    <p:set>
                                      <p:cBhvr>
                                        <p:cTn id="81" dur="1" fill="hold">
                                          <p:stCondLst>
                                            <p:cond delay="0"/>
                                          </p:stCondLst>
                                        </p:cTn>
                                        <p:tgtEl>
                                          <p:spTgt spid="87"/>
                                        </p:tgtEl>
                                        <p:attrNameLst>
                                          <p:attrName>style.visibility</p:attrName>
                                        </p:attrNameLst>
                                      </p:cBhvr>
                                      <p:to>
                                        <p:strVal val="visible"/>
                                      </p:to>
                                    </p:set>
                                    <p:animEffect transition="in" filter="blinds(horizontal)">
                                      <p:cBhvr>
                                        <p:cTn id="82" dur="500"/>
                                        <p:tgtEl>
                                          <p:spTgt spid="87"/>
                                        </p:tgtEl>
                                      </p:cBhvr>
                                    </p:animEffect>
                                  </p:childTnLst>
                                </p:cTn>
                              </p:par>
                            </p:childTnLst>
                          </p:cTn>
                        </p:par>
                      </p:childTnLst>
                    </p:cTn>
                  </p:par>
                  <p:par>
                    <p:cTn id="83" fill="hold">
                      <p:stCondLst>
                        <p:cond delay="indefinite"/>
                      </p:stCondLst>
                      <p:childTnLst>
                        <p:par>
                          <p:cTn id="84" fill="hold">
                            <p:stCondLst>
                              <p:cond delay="0"/>
                            </p:stCondLst>
                            <p:childTnLst>
                              <p:par>
                                <p:cTn id="85" presetID="16" presetClass="entr" presetSubtype="37" fill="hold" grpId="0" nodeType="clickEffect">
                                  <p:stCondLst>
                                    <p:cond delay="0"/>
                                  </p:stCondLst>
                                  <p:childTnLst>
                                    <p:set>
                                      <p:cBhvr>
                                        <p:cTn id="86" dur="1" fill="hold">
                                          <p:stCondLst>
                                            <p:cond delay="0"/>
                                          </p:stCondLst>
                                        </p:cTn>
                                        <p:tgtEl>
                                          <p:spTgt spid="88"/>
                                        </p:tgtEl>
                                        <p:attrNameLst>
                                          <p:attrName>style.visibility</p:attrName>
                                        </p:attrNameLst>
                                      </p:cBhvr>
                                      <p:to>
                                        <p:strVal val="visible"/>
                                      </p:to>
                                    </p:set>
                                    <p:animEffect transition="in" filter="barn(outVertical)">
                                      <p:cBhvr>
                                        <p:cTn id="87" dur="500"/>
                                        <p:tgtEl>
                                          <p:spTgt spid="88"/>
                                        </p:tgtEl>
                                      </p:cBhvr>
                                    </p:animEffect>
                                  </p:childTnLst>
                                </p:cTn>
                              </p:par>
                            </p:childTnLst>
                          </p:cTn>
                        </p:par>
                        <p:par>
                          <p:cTn id="88" fill="hold">
                            <p:stCondLst>
                              <p:cond delay="500"/>
                            </p:stCondLst>
                            <p:childTnLst>
                              <p:par>
                                <p:cTn id="89" presetID="18" presetClass="entr" presetSubtype="6" fill="hold" grpId="0" nodeType="afterEffect">
                                  <p:stCondLst>
                                    <p:cond delay="0"/>
                                  </p:stCondLst>
                                  <p:childTnLst>
                                    <p:set>
                                      <p:cBhvr>
                                        <p:cTn id="90" dur="1" fill="hold">
                                          <p:stCondLst>
                                            <p:cond delay="0"/>
                                          </p:stCondLst>
                                        </p:cTn>
                                        <p:tgtEl>
                                          <p:spTgt spid="89"/>
                                        </p:tgtEl>
                                        <p:attrNameLst>
                                          <p:attrName>style.visibility</p:attrName>
                                        </p:attrNameLst>
                                      </p:cBhvr>
                                      <p:to>
                                        <p:strVal val="visible"/>
                                      </p:to>
                                    </p:set>
                                    <p:animEffect transition="in" filter="strips(downRight)">
                                      <p:cBhvr>
                                        <p:cTn id="91" dur="500"/>
                                        <p:tgtEl>
                                          <p:spTgt spid="89"/>
                                        </p:tgtEl>
                                      </p:cBhvr>
                                    </p:animEffect>
                                  </p:childTnLst>
                                </p:cTn>
                              </p:par>
                            </p:childTnLst>
                          </p:cTn>
                        </p:par>
                        <p:par>
                          <p:cTn id="92" fill="hold">
                            <p:stCondLst>
                              <p:cond delay="1000"/>
                            </p:stCondLst>
                            <p:childTnLst>
                              <p:par>
                                <p:cTn id="93" presetID="3" presetClass="entr" presetSubtype="10" fill="hold" grpId="0" nodeType="afterEffect">
                                  <p:stCondLst>
                                    <p:cond delay="0"/>
                                  </p:stCondLst>
                                  <p:childTnLst>
                                    <p:set>
                                      <p:cBhvr>
                                        <p:cTn id="94" dur="1" fill="hold">
                                          <p:stCondLst>
                                            <p:cond delay="0"/>
                                          </p:stCondLst>
                                        </p:cTn>
                                        <p:tgtEl>
                                          <p:spTgt spid="90"/>
                                        </p:tgtEl>
                                        <p:attrNameLst>
                                          <p:attrName>style.visibility</p:attrName>
                                        </p:attrNameLst>
                                      </p:cBhvr>
                                      <p:to>
                                        <p:strVal val="visible"/>
                                      </p:to>
                                    </p:set>
                                    <p:animEffect transition="in" filter="blinds(horizontal)">
                                      <p:cBhvr>
                                        <p:cTn id="95" dur="500"/>
                                        <p:tgtEl>
                                          <p:spTgt spid="90"/>
                                        </p:tgtEl>
                                      </p:cBhvr>
                                    </p:animEffect>
                                  </p:childTnLst>
                                </p:cTn>
                              </p:par>
                            </p:childTnLst>
                          </p:cTn>
                        </p:par>
                      </p:childTnLst>
                    </p:cTn>
                  </p:par>
                  <p:par>
                    <p:cTn id="96" fill="hold">
                      <p:stCondLst>
                        <p:cond delay="indefinite"/>
                      </p:stCondLst>
                      <p:childTnLst>
                        <p:par>
                          <p:cTn id="97" fill="hold">
                            <p:stCondLst>
                              <p:cond delay="0"/>
                            </p:stCondLst>
                            <p:childTnLst>
                              <p:par>
                                <p:cTn id="98" presetID="16" presetClass="entr" presetSubtype="37" fill="hold" nodeType="clickEffect">
                                  <p:stCondLst>
                                    <p:cond delay="0"/>
                                  </p:stCondLst>
                                  <p:childTnLst>
                                    <p:set>
                                      <p:cBhvr>
                                        <p:cTn id="99" dur="1" fill="hold">
                                          <p:stCondLst>
                                            <p:cond delay="0"/>
                                          </p:stCondLst>
                                        </p:cTn>
                                        <p:tgtEl>
                                          <p:spTgt spid="68"/>
                                        </p:tgtEl>
                                        <p:attrNameLst>
                                          <p:attrName>style.visibility</p:attrName>
                                        </p:attrNameLst>
                                      </p:cBhvr>
                                      <p:to>
                                        <p:strVal val="visible"/>
                                      </p:to>
                                    </p:set>
                                    <p:animEffect transition="in" filter="barn(outVertical)">
                                      <p:cBhvr>
                                        <p:cTn id="100" dur="500"/>
                                        <p:tgtEl>
                                          <p:spTgt spid="68"/>
                                        </p:tgtEl>
                                      </p:cBhvr>
                                    </p:animEffect>
                                  </p:childTnLst>
                                </p:cTn>
                              </p:par>
                            </p:childTnLst>
                          </p:cTn>
                        </p:par>
                      </p:childTnLst>
                    </p:cTn>
                  </p:par>
                  <p:par>
                    <p:cTn id="101" fill="hold">
                      <p:stCondLst>
                        <p:cond delay="indefinite"/>
                      </p:stCondLst>
                      <p:childTnLst>
                        <p:par>
                          <p:cTn id="102" fill="hold">
                            <p:stCondLst>
                              <p:cond delay="0"/>
                            </p:stCondLst>
                            <p:childTnLst>
                              <p:par>
                                <p:cTn id="103" presetID="16" presetClass="entr" presetSubtype="37" fill="hold" grpId="0" nodeType="clickEffect">
                                  <p:stCondLst>
                                    <p:cond delay="0"/>
                                  </p:stCondLst>
                                  <p:childTnLst>
                                    <p:set>
                                      <p:cBhvr>
                                        <p:cTn id="104" dur="1" fill="hold">
                                          <p:stCondLst>
                                            <p:cond delay="0"/>
                                          </p:stCondLst>
                                        </p:cTn>
                                        <p:tgtEl>
                                          <p:spTgt spid="62"/>
                                        </p:tgtEl>
                                        <p:attrNameLst>
                                          <p:attrName>style.visibility</p:attrName>
                                        </p:attrNameLst>
                                      </p:cBhvr>
                                      <p:to>
                                        <p:strVal val="visible"/>
                                      </p:to>
                                    </p:set>
                                    <p:animEffect transition="in" filter="barn(outVertical)">
                                      <p:cBhvr>
                                        <p:cTn id="105" dur="500"/>
                                        <p:tgtEl>
                                          <p:spTgt spid="62"/>
                                        </p:tgtEl>
                                      </p:cBhvr>
                                    </p:animEffect>
                                  </p:childTnLst>
                                </p:cTn>
                              </p:par>
                            </p:childTnLst>
                          </p:cTn>
                        </p:par>
                      </p:childTnLst>
                    </p:cTn>
                  </p:par>
                  <p:par>
                    <p:cTn id="106" fill="hold">
                      <p:stCondLst>
                        <p:cond delay="indefinite"/>
                      </p:stCondLst>
                      <p:childTnLst>
                        <p:par>
                          <p:cTn id="107" fill="hold">
                            <p:stCondLst>
                              <p:cond delay="0"/>
                            </p:stCondLst>
                            <p:childTnLst>
                              <p:par>
                                <p:cTn id="108" presetID="18" presetClass="entr" presetSubtype="12" fill="hold" grpId="0" nodeType="clickEffect">
                                  <p:stCondLst>
                                    <p:cond delay="0"/>
                                  </p:stCondLst>
                                  <p:childTnLst>
                                    <p:set>
                                      <p:cBhvr>
                                        <p:cTn id="109" dur="1" fill="hold">
                                          <p:stCondLst>
                                            <p:cond delay="0"/>
                                          </p:stCondLst>
                                        </p:cTn>
                                        <p:tgtEl>
                                          <p:spTgt spid="63"/>
                                        </p:tgtEl>
                                        <p:attrNameLst>
                                          <p:attrName>style.visibility</p:attrName>
                                        </p:attrNameLst>
                                      </p:cBhvr>
                                      <p:to>
                                        <p:strVal val="visible"/>
                                      </p:to>
                                    </p:set>
                                    <p:animEffect transition="in" filter="strips(downLeft)">
                                      <p:cBhvr>
                                        <p:cTn id="110" dur="500"/>
                                        <p:tgtEl>
                                          <p:spTgt spid="63"/>
                                        </p:tgtEl>
                                      </p:cBhvr>
                                    </p:animEffect>
                                  </p:childTnLst>
                                </p:cTn>
                              </p:par>
                            </p:childTnLst>
                          </p:cTn>
                        </p:par>
                        <p:par>
                          <p:cTn id="111" fill="hold">
                            <p:stCondLst>
                              <p:cond delay="500"/>
                            </p:stCondLst>
                            <p:childTnLst>
                              <p:par>
                                <p:cTn id="112" presetID="3" presetClass="entr" presetSubtype="10" fill="hold" grpId="0" nodeType="afterEffect">
                                  <p:stCondLst>
                                    <p:cond delay="0"/>
                                  </p:stCondLst>
                                  <p:childTnLst>
                                    <p:set>
                                      <p:cBhvr>
                                        <p:cTn id="113" dur="1" fill="hold">
                                          <p:stCondLst>
                                            <p:cond delay="0"/>
                                          </p:stCondLst>
                                        </p:cTn>
                                        <p:tgtEl>
                                          <p:spTgt spid="64"/>
                                        </p:tgtEl>
                                        <p:attrNameLst>
                                          <p:attrName>style.visibility</p:attrName>
                                        </p:attrNameLst>
                                      </p:cBhvr>
                                      <p:to>
                                        <p:strVal val="visible"/>
                                      </p:to>
                                    </p:set>
                                    <p:animEffect transition="in" filter="blinds(horizontal)">
                                      <p:cBhvr>
                                        <p:cTn id="114" dur="500"/>
                                        <p:tgtEl>
                                          <p:spTgt spid="64"/>
                                        </p:tgtEl>
                                      </p:cBhvr>
                                    </p:animEffect>
                                  </p:childTnLst>
                                </p:cTn>
                              </p:par>
                            </p:childTnLst>
                          </p:cTn>
                        </p:par>
                      </p:childTnLst>
                    </p:cTn>
                  </p:par>
                  <p:par>
                    <p:cTn id="115" fill="hold">
                      <p:stCondLst>
                        <p:cond delay="indefinite"/>
                      </p:stCondLst>
                      <p:childTnLst>
                        <p:par>
                          <p:cTn id="116" fill="hold">
                            <p:stCondLst>
                              <p:cond delay="0"/>
                            </p:stCondLst>
                            <p:childTnLst>
                              <p:par>
                                <p:cTn id="117" presetID="16" presetClass="entr" presetSubtype="37" fill="hold" grpId="0" nodeType="clickEffect">
                                  <p:stCondLst>
                                    <p:cond delay="0"/>
                                  </p:stCondLst>
                                  <p:childTnLst>
                                    <p:set>
                                      <p:cBhvr>
                                        <p:cTn id="118" dur="1" fill="hold">
                                          <p:stCondLst>
                                            <p:cond delay="0"/>
                                          </p:stCondLst>
                                        </p:cTn>
                                        <p:tgtEl>
                                          <p:spTgt spid="65"/>
                                        </p:tgtEl>
                                        <p:attrNameLst>
                                          <p:attrName>style.visibility</p:attrName>
                                        </p:attrNameLst>
                                      </p:cBhvr>
                                      <p:to>
                                        <p:strVal val="visible"/>
                                      </p:to>
                                    </p:set>
                                    <p:animEffect transition="in" filter="barn(outVertical)">
                                      <p:cBhvr>
                                        <p:cTn id="119" dur="500"/>
                                        <p:tgtEl>
                                          <p:spTgt spid="65"/>
                                        </p:tgtEl>
                                      </p:cBhvr>
                                    </p:animEffect>
                                  </p:childTnLst>
                                </p:cTn>
                              </p:par>
                            </p:childTnLst>
                          </p:cTn>
                        </p:par>
                      </p:childTnLst>
                    </p:cTn>
                  </p:par>
                  <p:par>
                    <p:cTn id="120" fill="hold">
                      <p:stCondLst>
                        <p:cond delay="indefinite"/>
                      </p:stCondLst>
                      <p:childTnLst>
                        <p:par>
                          <p:cTn id="121" fill="hold">
                            <p:stCondLst>
                              <p:cond delay="0"/>
                            </p:stCondLst>
                            <p:childTnLst>
                              <p:par>
                                <p:cTn id="122" presetID="18" presetClass="entr" presetSubtype="12" fill="hold" grpId="0" nodeType="clickEffect">
                                  <p:stCondLst>
                                    <p:cond delay="0"/>
                                  </p:stCondLst>
                                  <p:childTnLst>
                                    <p:set>
                                      <p:cBhvr>
                                        <p:cTn id="123" dur="1" fill="hold">
                                          <p:stCondLst>
                                            <p:cond delay="0"/>
                                          </p:stCondLst>
                                        </p:cTn>
                                        <p:tgtEl>
                                          <p:spTgt spid="66"/>
                                        </p:tgtEl>
                                        <p:attrNameLst>
                                          <p:attrName>style.visibility</p:attrName>
                                        </p:attrNameLst>
                                      </p:cBhvr>
                                      <p:to>
                                        <p:strVal val="visible"/>
                                      </p:to>
                                    </p:set>
                                    <p:animEffect transition="in" filter="strips(downLeft)">
                                      <p:cBhvr>
                                        <p:cTn id="124" dur="500"/>
                                        <p:tgtEl>
                                          <p:spTgt spid="66"/>
                                        </p:tgtEl>
                                      </p:cBhvr>
                                    </p:animEffect>
                                  </p:childTnLst>
                                </p:cTn>
                              </p:par>
                            </p:childTnLst>
                          </p:cTn>
                        </p:par>
                        <p:par>
                          <p:cTn id="125" fill="hold">
                            <p:stCondLst>
                              <p:cond delay="500"/>
                            </p:stCondLst>
                            <p:childTnLst>
                              <p:par>
                                <p:cTn id="126" presetID="3" presetClass="entr" presetSubtype="10" fill="hold" grpId="0" nodeType="afterEffect">
                                  <p:stCondLst>
                                    <p:cond delay="0"/>
                                  </p:stCondLst>
                                  <p:childTnLst>
                                    <p:set>
                                      <p:cBhvr>
                                        <p:cTn id="127" dur="1" fill="hold">
                                          <p:stCondLst>
                                            <p:cond delay="0"/>
                                          </p:stCondLst>
                                        </p:cTn>
                                        <p:tgtEl>
                                          <p:spTgt spid="67"/>
                                        </p:tgtEl>
                                        <p:attrNameLst>
                                          <p:attrName>style.visibility</p:attrName>
                                        </p:attrNameLst>
                                      </p:cBhvr>
                                      <p:to>
                                        <p:strVal val="visible"/>
                                      </p:to>
                                    </p:set>
                                    <p:animEffect transition="in" filter="blinds(horizontal)">
                                      <p:cBhvr>
                                        <p:cTn id="128" dur="500"/>
                                        <p:tgtEl>
                                          <p:spTgt spid="67"/>
                                        </p:tgtEl>
                                      </p:cBhvr>
                                    </p:animEffect>
                                  </p:childTnLst>
                                </p:cTn>
                              </p:par>
                            </p:childTnLst>
                          </p:cTn>
                        </p:par>
                      </p:childTnLst>
                    </p:cTn>
                  </p:par>
                  <p:par>
                    <p:cTn id="129" fill="hold">
                      <p:stCondLst>
                        <p:cond delay="indefinite"/>
                      </p:stCondLst>
                      <p:childTnLst>
                        <p:par>
                          <p:cTn id="130" fill="hold">
                            <p:stCondLst>
                              <p:cond delay="0"/>
                            </p:stCondLst>
                            <p:childTnLst>
                              <p:par>
                                <p:cTn id="131" presetID="3" presetClass="entr" presetSubtype="10" fill="hold" grpId="0" nodeType="clickEffect">
                                  <p:stCondLst>
                                    <p:cond delay="0"/>
                                  </p:stCondLst>
                                  <p:childTnLst>
                                    <p:set>
                                      <p:cBhvr>
                                        <p:cTn id="132" dur="1" fill="hold">
                                          <p:stCondLst>
                                            <p:cond delay="0"/>
                                          </p:stCondLst>
                                        </p:cTn>
                                        <p:tgtEl>
                                          <p:spTgt spid="94"/>
                                        </p:tgtEl>
                                        <p:attrNameLst>
                                          <p:attrName>style.visibility</p:attrName>
                                        </p:attrNameLst>
                                      </p:cBhvr>
                                      <p:to>
                                        <p:strVal val="visible"/>
                                      </p:to>
                                    </p:set>
                                    <p:animEffect transition="in" filter="blinds(horizontal)">
                                      <p:cBhvr>
                                        <p:cTn id="133"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utoUpdateAnimBg="0"/>
      <p:bldP spid="47" grpId="0" animBg="1"/>
      <p:bldP spid="48" grpId="0" autoUpdateAnimBg="0"/>
      <p:bldP spid="49" grpId="0" animBg="1"/>
      <p:bldP spid="50" grpId="0" animBg="1"/>
      <p:bldP spid="51" grpId="0" autoUpdateAnimBg="0"/>
      <p:bldP spid="59" grpId="0" animBg="1"/>
      <p:bldP spid="60" grpId="0" animBg="1"/>
      <p:bldP spid="61" grpId="0" autoUpdateAnimBg="0"/>
      <p:bldP spid="62" grpId="0" animBg="1"/>
      <p:bldP spid="63" grpId="0" animBg="1"/>
      <p:bldP spid="64" grpId="0" autoUpdateAnimBg="0"/>
      <p:bldP spid="65" grpId="0" animBg="1"/>
      <p:bldP spid="66" grpId="0" animBg="1"/>
      <p:bldP spid="67" grpId="0" autoUpdateAnimBg="0"/>
      <p:bldP spid="86" grpId="0" animBg="1"/>
      <p:bldP spid="87" grpId="0" autoUpdateAnimBg="0"/>
      <p:bldP spid="88" grpId="0" animBg="1"/>
      <p:bldP spid="89" grpId="0" animBg="1"/>
      <p:bldP spid="90" grpId="0" autoUpdateAnimBg="0"/>
      <p:bldP spid="91" grpId="0" autoUpdateAnimBg="0"/>
      <p:bldP spid="92" grpId="0" autoUpdateAnimBg="0"/>
      <p:bldP spid="93" grpId="0" autoUpdateAnimBg="0"/>
      <p:bldP spid="94"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 </a:t>
            </a:r>
            <a:r>
              <a:rPr lang="zh-CN" altLang="en-US" dirty="0"/>
              <a:t>指令系统设计</a:t>
            </a:r>
            <a:endParaRPr lang="zh-CN" altLang="en-US" dirty="0"/>
          </a:p>
        </p:txBody>
      </p:sp>
      <p:sp>
        <p:nvSpPr>
          <p:cNvPr id="3" name="内容占位符 2"/>
          <p:cNvSpPr>
            <a:spLocks noGrp="1"/>
          </p:cNvSpPr>
          <p:nvPr>
            <p:ph idx="1"/>
          </p:nvPr>
        </p:nvSpPr>
        <p:spPr/>
        <p:txBody>
          <a:bodyPr/>
          <a:lstStyle/>
          <a:p>
            <a:pPr marL="0" indent="0">
              <a:buNone/>
            </a:pPr>
            <a:r>
              <a:rPr lang="zh-CN" altLang="en-US" dirty="0">
                <a:solidFill>
                  <a:srgbClr val="009242"/>
                </a:solidFill>
              </a:rPr>
              <a:t>间接寻址编程举例</a:t>
            </a:r>
            <a:endParaRPr lang="zh-CN" altLang="en-US" dirty="0">
              <a:solidFill>
                <a:srgbClr val="009242"/>
              </a:solidFill>
            </a:endParaRPr>
          </a:p>
          <a:p>
            <a:endParaRPr lang="zh-CN" altLang="en-US" dirty="0"/>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graphicFrame>
        <p:nvGraphicFramePr>
          <p:cNvPr id="7" name="Group 2"/>
          <p:cNvGraphicFramePr>
            <a:graphicFrameLocks noGrp="1"/>
          </p:cNvGraphicFramePr>
          <p:nvPr/>
        </p:nvGraphicFramePr>
        <p:xfrm>
          <a:off x="2194992" y="1600200"/>
          <a:ext cx="1981200" cy="4267201"/>
        </p:xfrm>
        <a:graphic>
          <a:graphicData uri="http://schemas.openxmlformats.org/drawingml/2006/table">
            <a:tbl>
              <a:tblPr/>
              <a:tblGrid>
                <a:gridCol w="1981200"/>
              </a:tblGrid>
              <a:tr h="473075">
                <a:tc>
                  <a:txBody>
                    <a:bodyPr/>
                    <a:lstStyle>
                      <a:lvl1pPr>
                        <a:buClr>
                          <a:schemeClr val="accent2"/>
                        </a:buClr>
                        <a:buSzPct val="80000"/>
                        <a:buFont typeface="Wingdings" panose="05000000000000000000" pitchFamily="2" charset="2"/>
                        <a:defRPr kumimoji="1" sz="2800">
                          <a:solidFill>
                            <a:schemeClr val="tx1"/>
                          </a:solidFill>
                          <a:latin typeface="Times New Roman" panose="02020603050405020304" pitchFamily="18" charset="0"/>
                          <a:ea typeface="宋体" pitchFamily="2" charset="-122"/>
                        </a:defRPr>
                      </a:lvl1pPr>
                      <a:lvl2pPr>
                        <a:buClr>
                          <a:schemeClr val="tx1"/>
                        </a:buClr>
                        <a:buSzPct val="90000"/>
                        <a:defRPr kumimoji="1" sz="2400">
                          <a:solidFill>
                            <a:schemeClr val="tx1"/>
                          </a:solidFill>
                          <a:latin typeface="Times New Roman" panose="02020603050405020304" pitchFamily="18" charset="0"/>
                          <a:ea typeface="宋体" pitchFamily="2" charset="-122"/>
                        </a:defRPr>
                      </a:lvl2pPr>
                      <a:lvl3pPr>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itchFamily="2" charset="-122"/>
                        </a:defRPr>
                      </a:lvl3pPr>
                      <a:lvl4pPr>
                        <a:buClr>
                          <a:schemeClr val="tx1"/>
                        </a:buClr>
                        <a:defRPr kumimoji="1">
                          <a:solidFill>
                            <a:schemeClr val="tx1"/>
                          </a:solidFill>
                          <a:latin typeface="Times New Roman" panose="02020603050405020304" pitchFamily="18" charset="0"/>
                          <a:ea typeface="宋体" pitchFamily="2" charset="-122"/>
                        </a:defRPr>
                      </a:lvl4pPr>
                      <a:lvl5pPr>
                        <a:buClr>
                          <a:schemeClr val="accent1"/>
                        </a:buClr>
                        <a:defRPr kumimoji="1">
                          <a:solidFill>
                            <a:schemeClr val="tx1"/>
                          </a:solidFill>
                          <a:latin typeface="Times New Roman" panose="02020603050405020304" pitchFamily="18" charset="0"/>
                          <a:ea typeface="宋体"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6575">
                <a:tc>
                  <a:txBody>
                    <a:bodyPr/>
                    <a:lstStyle>
                      <a:lvl1pPr>
                        <a:buClr>
                          <a:schemeClr val="accent2"/>
                        </a:buClr>
                        <a:buSzPct val="80000"/>
                        <a:buFont typeface="Wingdings" panose="05000000000000000000" pitchFamily="2" charset="2"/>
                        <a:defRPr kumimoji="1" sz="2800">
                          <a:solidFill>
                            <a:schemeClr val="tx1"/>
                          </a:solidFill>
                          <a:latin typeface="Times New Roman" panose="02020603050405020304" pitchFamily="18" charset="0"/>
                          <a:ea typeface="宋体" pitchFamily="2" charset="-122"/>
                        </a:defRPr>
                      </a:lvl1pPr>
                      <a:lvl2pPr>
                        <a:buClr>
                          <a:schemeClr val="tx1"/>
                        </a:buClr>
                        <a:buSzPct val="90000"/>
                        <a:defRPr kumimoji="1" sz="2400">
                          <a:solidFill>
                            <a:schemeClr val="tx1"/>
                          </a:solidFill>
                          <a:latin typeface="Times New Roman" panose="02020603050405020304" pitchFamily="18" charset="0"/>
                          <a:ea typeface="宋体" pitchFamily="2" charset="-122"/>
                        </a:defRPr>
                      </a:lvl2pPr>
                      <a:lvl3pPr>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itchFamily="2" charset="-122"/>
                        </a:defRPr>
                      </a:lvl3pPr>
                      <a:lvl4pPr>
                        <a:buClr>
                          <a:schemeClr val="tx1"/>
                        </a:buClr>
                        <a:defRPr kumimoji="1">
                          <a:solidFill>
                            <a:schemeClr val="tx1"/>
                          </a:solidFill>
                          <a:latin typeface="Times New Roman" panose="02020603050405020304" pitchFamily="18" charset="0"/>
                          <a:ea typeface="宋体" pitchFamily="2" charset="-122"/>
                        </a:defRPr>
                      </a:lvl4pPr>
                      <a:lvl5pPr>
                        <a:buClr>
                          <a:schemeClr val="accent1"/>
                        </a:buClr>
                        <a:defRPr kumimoji="1">
                          <a:solidFill>
                            <a:schemeClr val="tx1"/>
                          </a:solidFill>
                          <a:latin typeface="Times New Roman" panose="02020603050405020304" pitchFamily="18" charset="0"/>
                          <a:ea typeface="宋体"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2450">
                <a:tc>
                  <a:txBody>
                    <a:bodyPr/>
                    <a:lstStyle>
                      <a:lvl1pPr>
                        <a:buClr>
                          <a:schemeClr val="accent2"/>
                        </a:buClr>
                        <a:buSzPct val="80000"/>
                        <a:buFont typeface="Wingdings" panose="05000000000000000000" pitchFamily="2" charset="2"/>
                        <a:defRPr kumimoji="1" sz="2800">
                          <a:solidFill>
                            <a:schemeClr val="tx1"/>
                          </a:solidFill>
                          <a:latin typeface="Times New Roman" panose="02020603050405020304" pitchFamily="18" charset="0"/>
                          <a:ea typeface="宋体" pitchFamily="2" charset="-122"/>
                        </a:defRPr>
                      </a:lvl1pPr>
                      <a:lvl2pPr>
                        <a:buClr>
                          <a:schemeClr val="tx1"/>
                        </a:buClr>
                        <a:buSzPct val="90000"/>
                        <a:defRPr kumimoji="1" sz="2400">
                          <a:solidFill>
                            <a:schemeClr val="tx1"/>
                          </a:solidFill>
                          <a:latin typeface="Times New Roman" panose="02020603050405020304" pitchFamily="18" charset="0"/>
                          <a:ea typeface="宋体" pitchFamily="2" charset="-122"/>
                        </a:defRPr>
                      </a:lvl2pPr>
                      <a:lvl3pPr>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itchFamily="2" charset="-122"/>
                        </a:defRPr>
                      </a:lvl3pPr>
                      <a:lvl4pPr>
                        <a:buClr>
                          <a:schemeClr val="tx1"/>
                        </a:buClr>
                        <a:defRPr kumimoji="1">
                          <a:solidFill>
                            <a:schemeClr val="tx1"/>
                          </a:solidFill>
                          <a:latin typeface="Times New Roman" panose="02020603050405020304" pitchFamily="18" charset="0"/>
                          <a:ea typeface="宋体" pitchFamily="2" charset="-122"/>
                        </a:defRPr>
                      </a:lvl4pPr>
                      <a:lvl5pPr>
                        <a:buClr>
                          <a:schemeClr val="accent1"/>
                        </a:buClr>
                        <a:defRPr kumimoji="1">
                          <a:solidFill>
                            <a:schemeClr val="tx1"/>
                          </a:solidFill>
                          <a:latin typeface="Times New Roman" panose="02020603050405020304" pitchFamily="18" charset="0"/>
                          <a:ea typeface="宋体"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en-US" sz="2800" b="0" i="0" u="none" strike="noStrike" cap="none" normalizeH="0" baseline="0">
                        <a:ln>
                          <a:noFill/>
                        </a:ln>
                        <a:solidFill>
                          <a:schemeClr val="tx1"/>
                        </a:solidFill>
                        <a:effectLst/>
                        <a:latin typeface="Times New Roman" panose="02020603050405020304"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93788">
                <a:tc>
                  <a:txBody>
                    <a:bodyPr/>
                    <a:lstStyle>
                      <a:lvl1pPr>
                        <a:buClr>
                          <a:schemeClr val="accent2"/>
                        </a:buClr>
                        <a:buSzPct val="80000"/>
                        <a:buFont typeface="Wingdings" panose="05000000000000000000" pitchFamily="2" charset="2"/>
                        <a:defRPr kumimoji="1" sz="2800">
                          <a:solidFill>
                            <a:schemeClr val="tx1"/>
                          </a:solidFill>
                          <a:latin typeface="Times New Roman" panose="02020603050405020304" pitchFamily="18" charset="0"/>
                          <a:ea typeface="宋体" pitchFamily="2" charset="-122"/>
                        </a:defRPr>
                      </a:lvl1pPr>
                      <a:lvl2pPr>
                        <a:buClr>
                          <a:schemeClr val="tx1"/>
                        </a:buClr>
                        <a:buSzPct val="90000"/>
                        <a:defRPr kumimoji="1" sz="2400">
                          <a:solidFill>
                            <a:schemeClr val="tx1"/>
                          </a:solidFill>
                          <a:latin typeface="Times New Roman" panose="02020603050405020304" pitchFamily="18" charset="0"/>
                          <a:ea typeface="宋体" pitchFamily="2" charset="-122"/>
                        </a:defRPr>
                      </a:lvl2pPr>
                      <a:lvl3pPr>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itchFamily="2" charset="-122"/>
                        </a:defRPr>
                      </a:lvl3pPr>
                      <a:lvl4pPr>
                        <a:buClr>
                          <a:schemeClr val="tx1"/>
                        </a:buClr>
                        <a:defRPr kumimoji="1">
                          <a:solidFill>
                            <a:schemeClr val="tx1"/>
                          </a:solidFill>
                          <a:latin typeface="Times New Roman" panose="02020603050405020304" pitchFamily="18" charset="0"/>
                          <a:ea typeface="宋体" pitchFamily="2" charset="-122"/>
                        </a:defRPr>
                      </a:lvl4pPr>
                      <a:lvl5pPr>
                        <a:buClr>
                          <a:schemeClr val="accent1"/>
                        </a:buClr>
                        <a:defRPr kumimoji="1">
                          <a:solidFill>
                            <a:schemeClr val="tx1"/>
                          </a:solidFill>
                          <a:latin typeface="Times New Roman" panose="02020603050405020304" pitchFamily="18" charset="0"/>
                          <a:ea typeface="宋体"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en-US" sz="2800" b="0" i="0" u="none" strike="noStrike" cap="none" normalizeH="0" baseline="0">
                        <a:ln>
                          <a:noFill/>
                        </a:ln>
                        <a:solidFill>
                          <a:schemeClr val="tx1"/>
                        </a:solidFill>
                        <a:effectLst/>
                        <a:latin typeface="Times New Roman" panose="02020603050405020304"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1338">
                <a:tc>
                  <a:txBody>
                    <a:bodyPr/>
                    <a:lstStyle>
                      <a:lvl1pPr>
                        <a:buClr>
                          <a:schemeClr val="accent2"/>
                        </a:buClr>
                        <a:buSzPct val="80000"/>
                        <a:buFont typeface="Wingdings" panose="05000000000000000000" pitchFamily="2" charset="2"/>
                        <a:defRPr kumimoji="1" sz="2800">
                          <a:solidFill>
                            <a:schemeClr val="tx1"/>
                          </a:solidFill>
                          <a:latin typeface="Times New Roman" panose="02020603050405020304" pitchFamily="18" charset="0"/>
                          <a:ea typeface="宋体" pitchFamily="2" charset="-122"/>
                        </a:defRPr>
                      </a:lvl1pPr>
                      <a:lvl2pPr>
                        <a:buClr>
                          <a:schemeClr val="tx1"/>
                        </a:buClr>
                        <a:buSzPct val="90000"/>
                        <a:defRPr kumimoji="1" sz="2400">
                          <a:solidFill>
                            <a:schemeClr val="tx1"/>
                          </a:solidFill>
                          <a:latin typeface="Times New Roman" panose="02020603050405020304" pitchFamily="18" charset="0"/>
                          <a:ea typeface="宋体" pitchFamily="2" charset="-122"/>
                        </a:defRPr>
                      </a:lvl2pPr>
                      <a:lvl3pPr>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itchFamily="2" charset="-122"/>
                        </a:defRPr>
                      </a:lvl3pPr>
                      <a:lvl4pPr>
                        <a:buClr>
                          <a:schemeClr val="tx1"/>
                        </a:buClr>
                        <a:defRPr kumimoji="1">
                          <a:solidFill>
                            <a:schemeClr val="tx1"/>
                          </a:solidFill>
                          <a:latin typeface="Times New Roman" panose="02020603050405020304" pitchFamily="18" charset="0"/>
                          <a:ea typeface="宋体" pitchFamily="2" charset="-122"/>
                        </a:defRPr>
                      </a:lvl4pPr>
                      <a:lvl5pPr>
                        <a:buClr>
                          <a:schemeClr val="accent1"/>
                        </a:buClr>
                        <a:defRPr kumimoji="1">
                          <a:solidFill>
                            <a:schemeClr val="tx1"/>
                          </a:solidFill>
                          <a:latin typeface="Times New Roman" panose="02020603050405020304" pitchFamily="18" charset="0"/>
                          <a:ea typeface="宋体"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6575">
                <a:tc>
                  <a:txBody>
                    <a:bodyPr/>
                    <a:lstStyle>
                      <a:lvl1pPr>
                        <a:buClr>
                          <a:schemeClr val="accent2"/>
                        </a:buClr>
                        <a:buSzPct val="80000"/>
                        <a:buFont typeface="Wingdings" panose="05000000000000000000" pitchFamily="2" charset="2"/>
                        <a:defRPr kumimoji="1" sz="2800">
                          <a:solidFill>
                            <a:schemeClr val="tx1"/>
                          </a:solidFill>
                          <a:latin typeface="Times New Roman" panose="02020603050405020304" pitchFamily="18" charset="0"/>
                          <a:ea typeface="宋体" pitchFamily="2" charset="-122"/>
                        </a:defRPr>
                      </a:lvl1pPr>
                      <a:lvl2pPr>
                        <a:buClr>
                          <a:schemeClr val="tx1"/>
                        </a:buClr>
                        <a:buSzPct val="90000"/>
                        <a:defRPr kumimoji="1" sz="2400">
                          <a:solidFill>
                            <a:schemeClr val="tx1"/>
                          </a:solidFill>
                          <a:latin typeface="Times New Roman" panose="02020603050405020304" pitchFamily="18" charset="0"/>
                          <a:ea typeface="宋体" pitchFamily="2" charset="-122"/>
                        </a:defRPr>
                      </a:lvl2pPr>
                      <a:lvl3pPr>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itchFamily="2" charset="-122"/>
                        </a:defRPr>
                      </a:lvl3pPr>
                      <a:lvl4pPr>
                        <a:buClr>
                          <a:schemeClr val="tx1"/>
                        </a:buClr>
                        <a:defRPr kumimoji="1">
                          <a:solidFill>
                            <a:schemeClr val="tx1"/>
                          </a:solidFill>
                          <a:latin typeface="Times New Roman" panose="02020603050405020304" pitchFamily="18" charset="0"/>
                          <a:ea typeface="宋体" pitchFamily="2" charset="-122"/>
                        </a:defRPr>
                      </a:lvl4pPr>
                      <a:lvl5pPr>
                        <a:buClr>
                          <a:schemeClr val="accent1"/>
                        </a:buClr>
                        <a:defRPr kumimoji="1">
                          <a:solidFill>
                            <a:schemeClr val="tx1"/>
                          </a:solidFill>
                          <a:latin typeface="Times New Roman" panose="02020603050405020304" pitchFamily="18" charset="0"/>
                          <a:ea typeface="宋体"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en-US" sz="2800" b="0" i="0" u="none" strike="noStrike" cap="none" normalizeH="0" baseline="0">
                        <a:ln>
                          <a:noFill/>
                        </a:ln>
                        <a:solidFill>
                          <a:schemeClr val="tx1"/>
                        </a:solidFill>
                        <a:effectLst/>
                        <a:latin typeface="Times New Roman" panose="02020603050405020304"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lvl1pPr>
                        <a:buClr>
                          <a:schemeClr val="accent2"/>
                        </a:buClr>
                        <a:buSzPct val="80000"/>
                        <a:buFont typeface="Wingdings" panose="05000000000000000000" pitchFamily="2" charset="2"/>
                        <a:defRPr kumimoji="1" sz="2800">
                          <a:solidFill>
                            <a:schemeClr val="tx1"/>
                          </a:solidFill>
                          <a:latin typeface="Times New Roman" panose="02020603050405020304" pitchFamily="18" charset="0"/>
                          <a:ea typeface="宋体" pitchFamily="2" charset="-122"/>
                        </a:defRPr>
                      </a:lvl1pPr>
                      <a:lvl2pPr>
                        <a:buClr>
                          <a:schemeClr val="tx1"/>
                        </a:buClr>
                        <a:buSzPct val="90000"/>
                        <a:defRPr kumimoji="1" sz="2400">
                          <a:solidFill>
                            <a:schemeClr val="tx1"/>
                          </a:solidFill>
                          <a:latin typeface="Times New Roman" panose="02020603050405020304" pitchFamily="18" charset="0"/>
                          <a:ea typeface="宋体" pitchFamily="2" charset="-122"/>
                        </a:defRPr>
                      </a:lvl2pPr>
                      <a:lvl3pPr>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itchFamily="2" charset="-122"/>
                        </a:defRPr>
                      </a:lvl3pPr>
                      <a:lvl4pPr>
                        <a:buClr>
                          <a:schemeClr val="tx1"/>
                        </a:buClr>
                        <a:defRPr kumimoji="1">
                          <a:solidFill>
                            <a:schemeClr val="tx1"/>
                          </a:solidFill>
                          <a:latin typeface="Times New Roman" panose="02020603050405020304" pitchFamily="18" charset="0"/>
                          <a:ea typeface="宋体" pitchFamily="2" charset="-122"/>
                        </a:defRPr>
                      </a:lvl4pPr>
                      <a:lvl5pPr>
                        <a:buClr>
                          <a:schemeClr val="accent1"/>
                        </a:buClr>
                        <a:defRPr kumimoji="1">
                          <a:solidFill>
                            <a:schemeClr val="tx1"/>
                          </a:solidFill>
                          <a:latin typeface="Times New Roman" panose="02020603050405020304" pitchFamily="18" charset="0"/>
                          <a:ea typeface="宋体"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en-US" sz="2800" b="0" i="0" u="none" strike="noStrike" cap="none" normalizeH="0" baseline="0">
                        <a:ln>
                          <a:noFill/>
                        </a:ln>
                        <a:solidFill>
                          <a:schemeClr val="tx1"/>
                        </a:solidFill>
                        <a:effectLst/>
                        <a:latin typeface="Times New Roman" panose="02020603050405020304"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 name="Text Box 20"/>
          <p:cNvSpPr txBox="1">
            <a:spLocks noChangeArrowheads="1"/>
          </p:cNvSpPr>
          <p:nvPr/>
        </p:nvSpPr>
        <p:spPr bwMode="auto">
          <a:xfrm>
            <a:off x="3074150" y="2590800"/>
            <a:ext cx="492443"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zh-CN" altLang="en-US" sz="2000" b="1">
                <a:solidFill>
                  <a:schemeClr val="folHlink"/>
                </a:solidFill>
                <a:latin typeface="微软雅黑" pitchFamily="34" charset="-122"/>
                <a:ea typeface="微软雅黑" pitchFamily="34" charset="-122"/>
              </a:rPr>
              <a:t> …     …</a:t>
            </a:r>
            <a:endParaRPr lang="zh-CN" altLang="en-US" sz="2000" b="1">
              <a:solidFill>
                <a:schemeClr val="folHlink"/>
              </a:solidFill>
              <a:latin typeface="微软雅黑" pitchFamily="34" charset="-122"/>
              <a:ea typeface="微软雅黑" pitchFamily="34" charset="-122"/>
            </a:endParaRPr>
          </a:p>
        </p:txBody>
      </p:sp>
      <p:sp>
        <p:nvSpPr>
          <p:cNvPr id="9" name="Freeform 21"/>
          <p:cNvSpPr/>
          <p:nvPr/>
        </p:nvSpPr>
        <p:spPr bwMode="auto">
          <a:xfrm>
            <a:off x="4176192" y="1695450"/>
            <a:ext cx="1333500" cy="819150"/>
          </a:xfrm>
          <a:custGeom>
            <a:avLst/>
            <a:gdLst>
              <a:gd name="T0" fmla="*/ 0 w 840"/>
              <a:gd name="T1" fmla="*/ 516 h 516"/>
              <a:gd name="T2" fmla="*/ 840 w 840"/>
              <a:gd name="T3" fmla="*/ 0 h 516"/>
            </a:gdLst>
            <a:ahLst/>
            <a:cxnLst>
              <a:cxn ang="0">
                <a:pos x="T0" y="T1"/>
              </a:cxn>
              <a:cxn ang="0">
                <a:pos x="T2" y="T3"/>
              </a:cxn>
            </a:cxnLst>
            <a:rect l="0" t="0" r="r" b="b"/>
            <a:pathLst>
              <a:path w="840" h="516">
                <a:moveTo>
                  <a:pt x="0" y="516"/>
                </a:moveTo>
                <a:lnTo>
                  <a:pt x="840" y="0"/>
                </a:lnTo>
              </a:path>
            </a:pathLst>
          </a:custGeom>
          <a:noFill/>
          <a:ln w="28575" cap="flat" cmpd="sng">
            <a:solidFill>
              <a:schemeClr val="folHlink"/>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itchFamily="34" charset="-122"/>
              <a:ea typeface="微软雅黑" pitchFamily="34" charset="-122"/>
            </a:endParaRPr>
          </a:p>
        </p:txBody>
      </p:sp>
      <p:sp>
        <p:nvSpPr>
          <p:cNvPr id="10" name="Freeform 22"/>
          <p:cNvSpPr/>
          <p:nvPr/>
        </p:nvSpPr>
        <p:spPr bwMode="auto">
          <a:xfrm>
            <a:off x="4195242" y="2647950"/>
            <a:ext cx="1352550" cy="2990850"/>
          </a:xfrm>
          <a:custGeom>
            <a:avLst/>
            <a:gdLst>
              <a:gd name="T0" fmla="*/ 852 w 852"/>
              <a:gd name="T1" fmla="*/ 1884 h 1884"/>
              <a:gd name="T2" fmla="*/ 0 w 852"/>
              <a:gd name="T3" fmla="*/ 0 h 1884"/>
            </a:gdLst>
            <a:ahLst/>
            <a:cxnLst>
              <a:cxn ang="0">
                <a:pos x="T0" y="T1"/>
              </a:cxn>
              <a:cxn ang="0">
                <a:pos x="T2" y="T3"/>
              </a:cxn>
            </a:cxnLst>
            <a:rect l="0" t="0" r="r" b="b"/>
            <a:pathLst>
              <a:path w="852" h="1884">
                <a:moveTo>
                  <a:pt x="852" y="1884"/>
                </a:moveTo>
                <a:lnTo>
                  <a:pt x="0" y="0"/>
                </a:lnTo>
              </a:path>
            </a:pathLst>
          </a:custGeom>
          <a:noFill/>
          <a:ln w="28575" cap="flat" cmpd="sng">
            <a:solidFill>
              <a:schemeClr val="folHlink"/>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itchFamily="34" charset="-122"/>
              <a:ea typeface="微软雅黑" pitchFamily="34" charset="-122"/>
            </a:endParaRPr>
          </a:p>
        </p:txBody>
      </p:sp>
      <p:sp>
        <p:nvSpPr>
          <p:cNvPr id="11" name="Line 23"/>
          <p:cNvSpPr>
            <a:spLocks noChangeShapeType="1"/>
          </p:cNvSpPr>
          <p:nvPr/>
        </p:nvSpPr>
        <p:spPr bwMode="auto">
          <a:xfrm flipV="1">
            <a:off x="4176192" y="1676400"/>
            <a:ext cx="1371600" cy="2819400"/>
          </a:xfrm>
          <a:prstGeom prst="line">
            <a:avLst/>
          </a:prstGeom>
          <a:noFill/>
          <a:ln w="28575">
            <a:solidFill>
              <a:schemeClr val="folHlink"/>
            </a:solidFill>
            <a:prstDash val="dash"/>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itchFamily="34" charset="-122"/>
              <a:ea typeface="微软雅黑" pitchFamily="34" charset="-122"/>
            </a:endParaRPr>
          </a:p>
        </p:txBody>
      </p:sp>
      <p:sp>
        <p:nvSpPr>
          <p:cNvPr id="12" name="Freeform 24"/>
          <p:cNvSpPr/>
          <p:nvPr/>
        </p:nvSpPr>
        <p:spPr bwMode="auto">
          <a:xfrm>
            <a:off x="4176192" y="4800600"/>
            <a:ext cx="1371600" cy="838200"/>
          </a:xfrm>
          <a:custGeom>
            <a:avLst/>
            <a:gdLst>
              <a:gd name="T0" fmla="*/ 864 w 864"/>
              <a:gd name="T1" fmla="*/ 528 h 528"/>
              <a:gd name="T2" fmla="*/ 0 w 864"/>
              <a:gd name="T3" fmla="*/ 0 h 528"/>
            </a:gdLst>
            <a:ahLst/>
            <a:cxnLst>
              <a:cxn ang="0">
                <a:pos x="T0" y="T1"/>
              </a:cxn>
              <a:cxn ang="0">
                <a:pos x="T2" y="T3"/>
              </a:cxn>
            </a:cxnLst>
            <a:rect l="0" t="0" r="r" b="b"/>
            <a:pathLst>
              <a:path w="864" h="528">
                <a:moveTo>
                  <a:pt x="864" y="528"/>
                </a:moveTo>
                <a:lnTo>
                  <a:pt x="0" y="0"/>
                </a:lnTo>
              </a:path>
            </a:pathLst>
          </a:custGeom>
          <a:noFill/>
          <a:ln w="28575">
            <a:solidFill>
              <a:schemeClr val="folHlink"/>
            </a:solidFill>
            <a:prstDash val="dash"/>
            <a:rou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itchFamily="34" charset="-122"/>
              <a:ea typeface="微软雅黑" pitchFamily="34" charset="-122"/>
            </a:endParaRPr>
          </a:p>
        </p:txBody>
      </p:sp>
      <p:grpSp>
        <p:nvGrpSpPr>
          <p:cNvPr id="13" name="Group 25"/>
          <p:cNvGrpSpPr/>
          <p:nvPr/>
        </p:nvGrpSpPr>
        <p:grpSpPr bwMode="auto">
          <a:xfrm>
            <a:off x="2423592" y="914400"/>
            <a:ext cx="4876800" cy="400050"/>
            <a:chOff x="1296" y="576"/>
            <a:chExt cx="3072" cy="252"/>
          </a:xfrm>
        </p:grpSpPr>
        <p:sp>
          <p:nvSpPr>
            <p:cNvPr id="14" name="Text Box 26"/>
            <p:cNvSpPr txBox="1">
              <a:spLocks noChangeArrowheads="1"/>
            </p:cNvSpPr>
            <p:nvPr/>
          </p:nvSpPr>
          <p:spPr bwMode="auto">
            <a:xfrm>
              <a:off x="3360" y="576"/>
              <a:ext cx="100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000" b="1">
                  <a:solidFill>
                    <a:schemeClr val="folHlink"/>
                  </a:solidFill>
                  <a:latin typeface="微软雅黑" pitchFamily="34" charset="-122"/>
                  <a:ea typeface="微软雅黑" pitchFamily="34" charset="-122"/>
                </a:rPr>
                <a:t>子程序</a:t>
              </a:r>
              <a:endParaRPr lang="zh-CN" altLang="en-US" sz="2000" b="1">
                <a:solidFill>
                  <a:schemeClr val="folHlink"/>
                </a:solidFill>
                <a:latin typeface="微软雅黑" pitchFamily="34" charset="-122"/>
                <a:ea typeface="微软雅黑" pitchFamily="34" charset="-122"/>
              </a:endParaRPr>
            </a:p>
          </p:txBody>
        </p:sp>
        <p:sp>
          <p:nvSpPr>
            <p:cNvPr id="15" name="Text Box 27"/>
            <p:cNvSpPr txBox="1">
              <a:spLocks noChangeArrowheads="1"/>
            </p:cNvSpPr>
            <p:nvPr/>
          </p:nvSpPr>
          <p:spPr bwMode="auto">
            <a:xfrm>
              <a:off x="1296" y="576"/>
              <a:ext cx="100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000" b="1">
                  <a:latin typeface="微软雅黑" pitchFamily="34" charset="-122"/>
                  <a:ea typeface="微软雅黑" pitchFamily="34" charset="-122"/>
                </a:rPr>
                <a:t>主程序</a:t>
              </a:r>
              <a:endParaRPr lang="zh-CN" altLang="en-US" sz="2000" b="1">
                <a:latin typeface="微软雅黑" pitchFamily="34" charset="-122"/>
                <a:ea typeface="微软雅黑" pitchFamily="34" charset="-122"/>
              </a:endParaRPr>
            </a:p>
          </p:txBody>
        </p:sp>
      </p:grpSp>
      <p:sp>
        <p:nvSpPr>
          <p:cNvPr id="16" name="Text Box 28"/>
          <p:cNvSpPr txBox="1">
            <a:spLocks noChangeArrowheads="1"/>
          </p:cNvSpPr>
          <p:nvPr/>
        </p:nvSpPr>
        <p:spPr bwMode="auto">
          <a:xfrm>
            <a:off x="3074150" y="1676400"/>
            <a:ext cx="49244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zh-CN" altLang="en-US" sz="2000" b="1">
                <a:solidFill>
                  <a:schemeClr val="folHlink"/>
                </a:solidFill>
                <a:latin typeface="微软雅黑" pitchFamily="34" charset="-122"/>
                <a:ea typeface="微软雅黑" pitchFamily="34" charset="-122"/>
              </a:rPr>
              <a:t>…</a:t>
            </a:r>
            <a:endParaRPr lang="zh-CN" altLang="en-US" sz="2000" b="1">
              <a:solidFill>
                <a:schemeClr val="folHlink"/>
              </a:solidFill>
              <a:latin typeface="微软雅黑" pitchFamily="34" charset="-122"/>
              <a:ea typeface="微软雅黑" pitchFamily="34" charset="-122"/>
            </a:endParaRPr>
          </a:p>
        </p:txBody>
      </p:sp>
      <p:grpSp>
        <p:nvGrpSpPr>
          <p:cNvPr id="17" name="Group 69"/>
          <p:cNvGrpSpPr/>
          <p:nvPr/>
        </p:nvGrpSpPr>
        <p:grpSpPr bwMode="auto">
          <a:xfrm>
            <a:off x="1585392" y="2085975"/>
            <a:ext cx="838200" cy="3133725"/>
            <a:chOff x="768" y="1314"/>
            <a:chExt cx="528" cy="1974"/>
          </a:xfrm>
        </p:grpSpPr>
        <p:sp>
          <p:nvSpPr>
            <p:cNvPr id="18" name="Text Box 30"/>
            <p:cNvSpPr txBox="1">
              <a:spLocks noChangeArrowheads="1"/>
            </p:cNvSpPr>
            <p:nvPr/>
          </p:nvSpPr>
          <p:spPr bwMode="auto">
            <a:xfrm>
              <a:off x="816" y="1314"/>
              <a:ext cx="48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latin typeface="微软雅黑" pitchFamily="34" charset="-122"/>
                  <a:ea typeface="微软雅黑" pitchFamily="34" charset="-122"/>
                </a:rPr>
                <a:t>80</a:t>
              </a:r>
              <a:endParaRPr lang="zh-CN" altLang="en-US" sz="2000" b="1">
                <a:latin typeface="微软雅黑" pitchFamily="34" charset="-122"/>
                <a:ea typeface="微软雅黑" pitchFamily="34" charset="-122"/>
              </a:endParaRPr>
            </a:p>
          </p:txBody>
        </p:sp>
        <p:sp>
          <p:nvSpPr>
            <p:cNvPr id="19" name="Text Box 31"/>
            <p:cNvSpPr txBox="1">
              <a:spLocks noChangeArrowheads="1"/>
            </p:cNvSpPr>
            <p:nvPr/>
          </p:nvSpPr>
          <p:spPr bwMode="auto">
            <a:xfrm>
              <a:off x="816" y="1659"/>
              <a:ext cx="48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latin typeface="微软雅黑" pitchFamily="34" charset="-122"/>
                  <a:ea typeface="微软雅黑" pitchFamily="34" charset="-122"/>
                </a:rPr>
                <a:t>81</a:t>
              </a:r>
              <a:endParaRPr lang="zh-CN" altLang="en-US" sz="2000" b="1">
                <a:latin typeface="微软雅黑" pitchFamily="34" charset="-122"/>
                <a:ea typeface="微软雅黑" pitchFamily="34" charset="-122"/>
              </a:endParaRPr>
            </a:p>
          </p:txBody>
        </p:sp>
        <p:sp>
          <p:nvSpPr>
            <p:cNvPr id="20" name="Text Box 32"/>
            <p:cNvSpPr txBox="1">
              <a:spLocks noChangeArrowheads="1"/>
            </p:cNvSpPr>
            <p:nvPr/>
          </p:nvSpPr>
          <p:spPr bwMode="auto">
            <a:xfrm>
              <a:off x="768" y="2676"/>
              <a:ext cx="48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latin typeface="微软雅黑" pitchFamily="34" charset="-122"/>
                  <a:ea typeface="微软雅黑" pitchFamily="34" charset="-122"/>
                </a:rPr>
                <a:t>201</a:t>
              </a:r>
              <a:endParaRPr lang="zh-CN" altLang="en-US" sz="2000" b="1">
                <a:latin typeface="微软雅黑" pitchFamily="34" charset="-122"/>
                <a:ea typeface="微软雅黑" pitchFamily="34" charset="-122"/>
              </a:endParaRPr>
            </a:p>
          </p:txBody>
        </p:sp>
        <p:sp>
          <p:nvSpPr>
            <p:cNvPr id="21" name="Text Box 33"/>
            <p:cNvSpPr txBox="1">
              <a:spLocks noChangeArrowheads="1"/>
            </p:cNvSpPr>
            <p:nvPr/>
          </p:nvSpPr>
          <p:spPr bwMode="auto">
            <a:xfrm>
              <a:off x="768" y="3036"/>
              <a:ext cx="48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latin typeface="微软雅黑" pitchFamily="34" charset="-122"/>
                  <a:ea typeface="微软雅黑" pitchFamily="34" charset="-122"/>
                </a:rPr>
                <a:t>202</a:t>
              </a:r>
              <a:endParaRPr lang="zh-CN" altLang="en-US" sz="2000" b="1">
                <a:latin typeface="微软雅黑" pitchFamily="34" charset="-122"/>
                <a:ea typeface="微软雅黑" pitchFamily="34" charset="-122"/>
              </a:endParaRPr>
            </a:p>
          </p:txBody>
        </p:sp>
      </p:grpSp>
      <p:sp>
        <p:nvSpPr>
          <p:cNvPr id="22" name="Text Box 34"/>
          <p:cNvSpPr txBox="1">
            <a:spLocks noChangeArrowheads="1"/>
          </p:cNvSpPr>
          <p:nvPr/>
        </p:nvSpPr>
        <p:spPr bwMode="auto">
          <a:xfrm>
            <a:off x="2347392" y="2133600"/>
            <a:ext cx="1752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solidFill>
                  <a:schemeClr val="folHlink"/>
                </a:solidFill>
                <a:latin typeface="微软雅黑" pitchFamily="34" charset="-122"/>
                <a:ea typeface="微软雅黑" pitchFamily="34" charset="-122"/>
              </a:rPr>
              <a:t>调用子程序</a:t>
            </a:r>
            <a:endParaRPr lang="zh-CN" altLang="en-US" sz="2000" b="1">
              <a:solidFill>
                <a:schemeClr val="folHlink"/>
              </a:solidFill>
              <a:latin typeface="微软雅黑" pitchFamily="34" charset="-122"/>
              <a:ea typeface="微软雅黑" pitchFamily="34" charset="-122"/>
            </a:endParaRPr>
          </a:p>
        </p:txBody>
      </p:sp>
      <p:sp>
        <p:nvSpPr>
          <p:cNvPr id="23" name="Text Box 35"/>
          <p:cNvSpPr txBox="1">
            <a:spLocks noChangeArrowheads="1"/>
          </p:cNvSpPr>
          <p:nvPr/>
        </p:nvSpPr>
        <p:spPr bwMode="auto">
          <a:xfrm>
            <a:off x="2347392" y="4267200"/>
            <a:ext cx="1752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solidFill>
                  <a:schemeClr val="folHlink"/>
                </a:solidFill>
                <a:latin typeface="微软雅黑" pitchFamily="34" charset="-122"/>
                <a:ea typeface="微软雅黑" pitchFamily="34" charset="-122"/>
              </a:rPr>
              <a:t>调用子程序</a:t>
            </a:r>
            <a:endParaRPr lang="zh-CN" altLang="en-US" sz="2000" b="1">
              <a:solidFill>
                <a:schemeClr val="folHlink"/>
              </a:solidFill>
              <a:latin typeface="微软雅黑" pitchFamily="34" charset="-122"/>
              <a:ea typeface="微软雅黑" pitchFamily="34" charset="-122"/>
            </a:endParaRPr>
          </a:p>
        </p:txBody>
      </p:sp>
      <p:sp>
        <p:nvSpPr>
          <p:cNvPr id="25" name="Text Box 37"/>
          <p:cNvSpPr txBox="1">
            <a:spLocks noChangeArrowheads="1"/>
          </p:cNvSpPr>
          <p:nvPr/>
        </p:nvSpPr>
        <p:spPr bwMode="auto">
          <a:xfrm>
            <a:off x="5776392" y="5943600"/>
            <a:ext cx="18288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latin typeface="微软雅黑" pitchFamily="34" charset="-122"/>
                <a:ea typeface="微软雅黑" pitchFamily="34" charset="-122"/>
              </a:rPr>
              <a:t>(</a:t>
            </a:r>
            <a:r>
              <a:rPr lang="en-US" altLang="zh-CN" sz="2000" b="1">
                <a:latin typeface="微软雅黑" pitchFamily="34" charset="-122"/>
                <a:ea typeface="微软雅黑" pitchFamily="34" charset="-122"/>
              </a:rPr>
              <a:t>A) = 81</a:t>
            </a:r>
            <a:endParaRPr lang="en-US" altLang="zh-CN" sz="2000" b="1">
              <a:latin typeface="微软雅黑" pitchFamily="34" charset="-122"/>
              <a:ea typeface="微软雅黑" pitchFamily="34" charset="-122"/>
            </a:endParaRPr>
          </a:p>
        </p:txBody>
      </p:sp>
      <p:sp>
        <p:nvSpPr>
          <p:cNvPr id="26" name="Text Box 38"/>
          <p:cNvSpPr txBox="1">
            <a:spLocks noChangeArrowheads="1"/>
          </p:cNvSpPr>
          <p:nvPr/>
        </p:nvSpPr>
        <p:spPr bwMode="auto">
          <a:xfrm>
            <a:off x="5704962" y="5976278"/>
            <a:ext cx="1447800" cy="400110"/>
          </a:xfrm>
          <a:prstGeom prst="rect">
            <a:avLst/>
          </a:prstGeom>
          <a:solidFill>
            <a:schemeClr val="tx2">
              <a:lumMod val="20000"/>
              <a:lumOff val="80000"/>
            </a:schemeClr>
          </a:solidFill>
          <a:ln>
            <a:noFill/>
          </a:ln>
          <a:effectLst/>
        </p:spPr>
        <p:txBody>
          <a:bodyPr>
            <a:spAutoFit/>
          </a:bodyPr>
          <a:lstStyle/>
          <a:p>
            <a:pPr>
              <a:spcBef>
                <a:spcPct val="50000"/>
              </a:spcBef>
            </a:pPr>
            <a:endParaRPr lang="zh-CN" altLang="en-US" sz="2000" b="1">
              <a:latin typeface="微软雅黑" pitchFamily="34" charset="-122"/>
              <a:ea typeface="微软雅黑" pitchFamily="34" charset="-122"/>
            </a:endParaRPr>
          </a:p>
        </p:txBody>
      </p:sp>
      <p:sp>
        <p:nvSpPr>
          <p:cNvPr id="27" name="Text Box 39"/>
          <p:cNvSpPr txBox="1">
            <a:spLocks noChangeArrowheads="1"/>
          </p:cNvSpPr>
          <p:nvPr/>
        </p:nvSpPr>
        <p:spPr bwMode="auto">
          <a:xfrm>
            <a:off x="5508104" y="5981218"/>
            <a:ext cx="2186136" cy="400110"/>
          </a:xfrm>
          <a:prstGeom prst="rect">
            <a:avLst/>
          </a:prstGeom>
          <a:solidFill>
            <a:schemeClr val="accent1">
              <a:lumMod val="20000"/>
              <a:lumOff val="80000"/>
            </a:schemeClr>
          </a:solidFill>
          <a:ln>
            <a:noFill/>
          </a:ln>
          <a:effectLst/>
        </p:spPr>
        <p:txBody>
          <a:bodyPr wrap="square">
            <a:spAutoFit/>
          </a:bodyPr>
          <a:lstStyle/>
          <a:p>
            <a:pPr>
              <a:spcBef>
                <a:spcPct val="50000"/>
              </a:spcBef>
            </a:pPr>
            <a:r>
              <a:rPr lang="zh-CN" altLang="en-US" sz="2000" b="1" dirty="0">
                <a:latin typeface="微软雅黑" pitchFamily="34" charset="-122"/>
                <a:ea typeface="微软雅黑" pitchFamily="34" charset="-122"/>
              </a:rPr>
              <a:t>(</a:t>
            </a:r>
            <a:r>
              <a:rPr lang="en-US" altLang="zh-CN" sz="2000" b="1" dirty="0">
                <a:latin typeface="微软雅黑" pitchFamily="34" charset="-122"/>
                <a:ea typeface="微软雅黑" pitchFamily="34" charset="-122"/>
              </a:rPr>
              <a:t>A) = 202</a:t>
            </a:r>
            <a:endParaRPr lang="en-US" altLang="zh-CN" sz="2000" b="1" dirty="0">
              <a:latin typeface="微软雅黑" pitchFamily="34" charset="-122"/>
              <a:ea typeface="微软雅黑" pitchFamily="34" charset="-122"/>
            </a:endParaRPr>
          </a:p>
        </p:txBody>
      </p:sp>
      <p:grpSp>
        <p:nvGrpSpPr>
          <p:cNvPr id="28" name="Group 40"/>
          <p:cNvGrpSpPr/>
          <p:nvPr/>
        </p:nvGrpSpPr>
        <p:grpSpPr bwMode="auto">
          <a:xfrm>
            <a:off x="3074470" y="4876800"/>
            <a:ext cx="493713" cy="990600"/>
            <a:chOff x="1706" y="3024"/>
            <a:chExt cx="311" cy="624"/>
          </a:xfrm>
        </p:grpSpPr>
        <p:sp>
          <p:nvSpPr>
            <p:cNvPr id="29" name="Text Box 41"/>
            <p:cNvSpPr txBox="1">
              <a:spLocks noChangeArrowheads="1"/>
            </p:cNvSpPr>
            <p:nvPr/>
          </p:nvSpPr>
          <p:spPr bwMode="auto">
            <a:xfrm>
              <a:off x="1706" y="3360"/>
              <a:ext cx="31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zh-CN" altLang="en-US" sz="2000" b="1">
                  <a:solidFill>
                    <a:schemeClr val="folHlink"/>
                  </a:solidFill>
                  <a:latin typeface="微软雅黑" pitchFamily="34" charset="-122"/>
                  <a:ea typeface="微软雅黑" pitchFamily="34" charset="-122"/>
                </a:rPr>
                <a:t>…</a:t>
              </a:r>
              <a:endParaRPr lang="zh-CN" altLang="en-US" sz="2000" b="1">
                <a:solidFill>
                  <a:schemeClr val="folHlink"/>
                </a:solidFill>
                <a:latin typeface="微软雅黑" pitchFamily="34" charset="-122"/>
                <a:ea typeface="微软雅黑" pitchFamily="34" charset="-122"/>
              </a:endParaRPr>
            </a:p>
          </p:txBody>
        </p:sp>
        <p:sp>
          <p:nvSpPr>
            <p:cNvPr id="30" name="Text Box 42"/>
            <p:cNvSpPr txBox="1">
              <a:spLocks noChangeArrowheads="1"/>
            </p:cNvSpPr>
            <p:nvPr/>
          </p:nvSpPr>
          <p:spPr bwMode="auto">
            <a:xfrm>
              <a:off x="1707" y="3024"/>
              <a:ext cx="31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zh-CN" altLang="en-US" sz="2000" b="1">
                  <a:solidFill>
                    <a:schemeClr val="folHlink"/>
                  </a:solidFill>
                  <a:latin typeface="微软雅黑" pitchFamily="34" charset="-122"/>
                  <a:ea typeface="微软雅黑" pitchFamily="34" charset="-122"/>
                </a:rPr>
                <a:t>…</a:t>
              </a:r>
              <a:endParaRPr lang="zh-CN" altLang="en-US" sz="2000" b="1">
                <a:solidFill>
                  <a:schemeClr val="folHlink"/>
                </a:solidFill>
                <a:latin typeface="微软雅黑" pitchFamily="34" charset="-122"/>
                <a:ea typeface="微软雅黑" pitchFamily="34" charset="-122"/>
              </a:endParaRPr>
            </a:p>
          </p:txBody>
        </p:sp>
      </p:grpSp>
      <p:graphicFrame>
        <p:nvGraphicFramePr>
          <p:cNvPr id="31" name="Group 45"/>
          <p:cNvGraphicFramePr>
            <a:graphicFrameLocks noGrp="1"/>
          </p:cNvGraphicFramePr>
          <p:nvPr/>
        </p:nvGraphicFramePr>
        <p:xfrm>
          <a:off x="5547792" y="1600200"/>
          <a:ext cx="1981200" cy="4267200"/>
        </p:xfrm>
        <a:graphic>
          <a:graphicData uri="http://schemas.openxmlformats.org/drawingml/2006/table">
            <a:tbl>
              <a:tblPr/>
              <a:tblGrid>
                <a:gridCol w="1981200"/>
              </a:tblGrid>
              <a:tr h="473075">
                <a:tc>
                  <a:txBody>
                    <a:bodyPr/>
                    <a:lstStyle>
                      <a:lvl1pPr>
                        <a:buClr>
                          <a:schemeClr val="accent2"/>
                        </a:buClr>
                        <a:buSzPct val="80000"/>
                        <a:buFont typeface="Wingdings" panose="05000000000000000000" pitchFamily="2" charset="2"/>
                        <a:defRPr kumimoji="1" sz="2800">
                          <a:solidFill>
                            <a:schemeClr val="tx1"/>
                          </a:solidFill>
                          <a:latin typeface="Times New Roman" panose="02020603050405020304" pitchFamily="18" charset="0"/>
                          <a:ea typeface="宋体" pitchFamily="2" charset="-122"/>
                        </a:defRPr>
                      </a:lvl1pPr>
                      <a:lvl2pPr>
                        <a:buClr>
                          <a:schemeClr val="tx1"/>
                        </a:buClr>
                        <a:buSzPct val="90000"/>
                        <a:defRPr kumimoji="1" sz="2400">
                          <a:solidFill>
                            <a:schemeClr val="tx1"/>
                          </a:solidFill>
                          <a:latin typeface="Times New Roman" panose="02020603050405020304" pitchFamily="18" charset="0"/>
                          <a:ea typeface="宋体" pitchFamily="2" charset="-122"/>
                        </a:defRPr>
                      </a:lvl2pPr>
                      <a:lvl3pPr>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itchFamily="2" charset="-122"/>
                        </a:defRPr>
                      </a:lvl3pPr>
                      <a:lvl4pPr>
                        <a:buClr>
                          <a:schemeClr val="tx1"/>
                        </a:buClr>
                        <a:defRPr kumimoji="1">
                          <a:solidFill>
                            <a:schemeClr val="tx1"/>
                          </a:solidFill>
                          <a:latin typeface="Times New Roman" panose="02020603050405020304" pitchFamily="18" charset="0"/>
                          <a:ea typeface="宋体" pitchFamily="2" charset="-122"/>
                        </a:defRPr>
                      </a:lvl4pPr>
                      <a:lvl5pPr>
                        <a:buClr>
                          <a:schemeClr val="accent1"/>
                        </a:buClr>
                        <a:defRPr kumimoji="1">
                          <a:solidFill>
                            <a:schemeClr val="tx1"/>
                          </a:solidFill>
                          <a:latin typeface="Times New Roman" panose="02020603050405020304" pitchFamily="18" charset="0"/>
                          <a:ea typeface="宋体"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60725">
                <a:tc>
                  <a:txBody>
                    <a:bodyPr/>
                    <a:lstStyle>
                      <a:lvl1pPr>
                        <a:buClr>
                          <a:schemeClr val="accent2"/>
                        </a:buClr>
                        <a:buSzPct val="80000"/>
                        <a:buFont typeface="Wingdings" panose="05000000000000000000" pitchFamily="2" charset="2"/>
                        <a:defRPr kumimoji="1" sz="2800">
                          <a:solidFill>
                            <a:schemeClr val="tx1"/>
                          </a:solidFill>
                          <a:latin typeface="Times New Roman" panose="02020603050405020304" pitchFamily="18" charset="0"/>
                          <a:ea typeface="宋体" pitchFamily="2" charset="-122"/>
                        </a:defRPr>
                      </a:lvl1pPr>
                      <a:lvl2pPr>
                        <a:buClr>
                          <a:schemeClr val="tx1"/>
                        </a:buClr>
                        <a:buSzPct val="90000"/>
                        <a:defRPr kumimoji="1" sz="2400">
                          <a:solidFill>
                            <a:schemeClr val="tx1"/>
                          </a:solidFill>
                          <a:latin typeface="Times New Roman" panose="02020603050405020304" pitchFamily="18" charset="0"/>
                          <a:ea typeface="宋体" pitchFamily="2" charset="-122"/>
                        </a:defRPr>
                      </a:lvl2pPr>
                      <a:lvl3pPr>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itchFamily="2" charset="-122"/>
                        </a:defRPr>
                      </a:lvl3pPr>
                      <a:lvl4pPr>
                        <a:buClr>
                          <a:schemeClr val="tx1"/>
                        </a:buClr>
                        <a:defRPr kumimoji="1">
                          <a:solidFill>
                            <a:schemeClr val="tx1"/>
                          </a:solidFill>
                          <a:latin typeface="Times New Roman" panose="02020603050405020304" pitchFamily="18" charset="0"/>
                          <a:ea typeface="宋体" pitchFamily="2" charset="-122"/>
                        </a:defRPr>
                      </a:lvl4pPr>
                      <a:lvl5pPr>
                        <a:buClr>
                          <a:schemeClr val="accent1"/>
                        </a:buClr>
                        <a:defRPr kumimoji="1">
                          <a:solidFill>
                            <a:schemeClr val="tx1"/>
                          </a:solidFill>
                          <a:latin typeface="Times New Roman" panose="02020603050405020304" pitchFamily="18" charset="0"/>
                          <a:ea typeface="宋体"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lvl1pPr>
                        <a:buClr>
                          <a:schemeClr val="accent2"/>
                        </a:buClr>
                        <a:buSzPct val="80000"/>
                        <a:buFont typeface="Wingdings" panose="05000000000000000000" pitchFamily="2" charset="2"/>
                        <a:defRPr kumimoji="1" sz="2800">
                          <a:solidFill>
                            <a:schemeClr val="tx1"/>
                          </a:solidFill>
                          <a:latin typeface="Times New Roman" panose="02020603050405020304" pitchFamily="18" charset="0"/>
                          <a:ea typeface="宋体" pitchFamily="2" charset="-122"/>
                        </a:defRPr>
                      </a:lvl1pPr>
                      <a:lvl2pPr>
                        <a:buClr>
                          <a:schemeClr val="tx1"/>
                        </a:buClr>
                        <a:buSzPct val="90000"/>
                        <a:defRPr kumimoji="1" sz="2400">
                          <a:solidFill>
                            <a:schemeClr val="tx1"/>
                          </a:solidFill>
                          <a:latin typeface="Times New Roman" panose="02020603050405020304" pitchFamily="18" charset="0"/>
                          <a:ea typeface="宋体" pitchFamily="2" charset="-122"/>
                        </a:defRPr>
                      </a:lvl2pPr>
                      <a:lvl3pPr>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itchFamily="2" charset="-122"/>
                        </a:defRPr>
                      </a:lvl3pPr>
                      <a:lvl4pPr>
                        <a:buClr>
                          <a:schemeClr val="tx1"/>
                        </a:buClr>
                        <a:defRPr kumimoji="1">
                          <a:solidFill>
                            <a:schemeClr val="tx1"/>
                          </a:solidFill>
                          <a:latin typeface="Times New Roman" panose="02020603050405020304" pitchFamily="18" charset="0"/>
                          <a:ea typeface="宋体" pitchFamily="2" charset="-122"/>
                        </a:defRPr>
                      </a:lvl4pPr>
                      <a:lvl5pPr>
                        <a:buClr>
                          <a:schemeClr val="accent1"/>
                        </a:buClr>
                        <a:defRPr kumimoji="1">
                          <a:solidFill>
                            <a:schemeClr val="tx1"/>
                          </a:solidFill>
                          <a:latin typeface="Times New Roman" panose="02020603050405020304" pitchFamily="18" charset="0"/>
                          <a:ea typeface="宋体"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en-US" sz="2800" b="0" i="0" u="none" strike="noStrike" cap="none" normalizeH="0" baseline="0">
                        <a:ln>
                          <a:noFill/>
                        </a:ln>
                        <a:solidFill>
                          <a:schemeClr val="tx1"/>
                        </a:solidFill>
                        <a:effectLst/>
                        <a:latin typeface="Times New Roman" panose="02020603050405020304"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2" name="Text Box 55"/>
          <p:cNvSpPr txBox="1">
            <a:spLocks noChangeArrowheads="1"/>
          </p:cNvSpPr>
          <p:nvPr/>
        </p:nvSpPr>
        <p:spPr bwMode="auto">
          <a:xfrm>
            <a:off x="5660509" y="5384689"/>
            <a:ext cx="1716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a:spAutoFit/>
          </a:bodyPr>
          <a:lstStyle/>
          <a:p>
            <a:pPr>
              <a:spcBef>
                <a:spcPct val="50000"/>
              </a:spcBef>
            </a:pPr>
            <a:r>
              <a:rPr lang="en-US" altLang="zh-CN" sz="2000" b="1" dirty="0">
                <a:latin typeface="微软雅黑" pitchFamily="34" charset="-122"/>
                <a:ea typeface="微软雅黑" pitchFamily="34" charset="-122"/>
              </a:rPr>
              <a:t>JMP   </a:t>
            </a:r>
            <a:r>
              <a:rPr lang="en-US" altLang="zh-CN" sz="2000" b="1" dirty="0">
                <a:solidFill>
                  <a:schemeClr val="folHlink"/>
                </a:solidFill>
                <a:latin typeface="微软雅黑" pitchFamily="34" charset="-122"/>
                <a:ea typeface="微软雅黑" pitchFamily="34" charset="-122"/>
              </a:rPr>
              <a:t>@ A</a:t>
            </a:r>
            <a:endParaRPr lang="zh-CN" altLang="en-US" sz="2000" b="1" dirty="0">
              <a:solidFill>
                <a:schemeClr val="folHlink"/>
              </a:solidFill>
              <a:latin typeface="微软雅黑" pitchFamily="34" charset="-122"/>
              <a:ea typeface="微软雅黑" pitchFamily="34" charset="-122"/>
            </a:endParaRPr>
          </a:p>
        </p:txBody>
      </p:sp>
      <p:grpSp>
        <p:nvGrpSpPr>
          <p:cNvPr id="33" name="Group 56"/>
          <p:cNvGrpSpPr/>
          <p:nvPr/>
        </p:nvGrpSpPr>
        <p:grpSpPr bwMode="auto">
          <a:xfrm>
            <a:off x="6428862" y="1676400"/>
            <a:ext cx="492126" cy="3200400"/>
            <a:chOff x="3819" y="1056"/>
            <a:chExt cx="310" cy="2016"/>
          </a:xfrm>
        </p:grpSpPr>
        <p:sp>
          <p:nvSpPr>
            <p:cNvPr id="34" name="Text Box 57"/>
            <p:cNvSpPr txBox="1">
              <a:spLocks noChangeArrowheads="1"/>
            </p:cNvSpPr>
            <p:nvPr/>
          </p:nvSpPr>
          <p:spPr bwMode="auto">
            <a:xfrm>
              <a:off x="3819" y="1056"/>
              <a:ext cx="31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zh-CN" altLang="en-US" sz="2000" b="1">
                  <a:latin typeface="微软雅黑" pitchFamily="34" charset="-122"/>
                  <a:ea typeface="微软雅黑" pitchFamily="34" charset="-122"/>
                </a:rPr>
                <a:t>…</a:t>
              </a:r>
              <a:endParaRPr lang="zh-CN" altLang="en-US" sz="2000" b="1">
                <a:latin typeface="微软雅黑" pitchFamily="34" charset="-122"/>
                <a:ea typeface="微软雅黑" pitchFamily="34" charset="-122"/>
              </a:endParaRPr>
            </a:p>
          </p:txBody>
        </p:sp>
        <p:sp>
          <p:nvSpPr>
            <p:cNvPr id="35" name="Text Box 58"/>
            <p:cNvSpPr txBox="1">
              <a:spLocks noChangeArrowheads="1"/>
            </p:cNvSpPr>
            <p:nvPr/>
          </p:nvSpPr>
          <p:spPr bwMode="auto">
            <a:xfrm>
              <a:off x="3819" y="1584"/>
              <a:ext cx="310" cy="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zh-CN" altLang="en-US" sz="2000" b="1">
                  <a:solidFill>
                    <a:schemeClr val="folHlink"/>
                  </a:solidFill>
                  <a:latin typeface="微软雅黑" pitchFamily="34" charset="-122"/>
                  <a:ea typeface="微软雅黑" pitchFamily="34" charset="-122"/>
                </a:rPr>
                <a:t> 　　</a:t>
              </a:r>
              <a:r>
                <a:rPr lang="zh-CN" altLang="en-US" sz="2000" b="1">
                  <a:latin typeface="微软雅黑" pitchFamily="34" charset="-122"/>
                  <a:ea typeface="微软雅黑" pitchFamily="34" charset="-122"/>
                </a:rPr>
                <a:t>…   　</a:t>
              </a:r>
              <a:endParaRPr lang="zh-CN" altLang="en-US" sz="2000" b="1">
                <a:latin typeface="微软雅黑" pitchFamily="34" charset="-122"/>
                <a:ea typeface="微软雅黑" pitchFamily="34" charset="-122"/>
              </a:endParaRPr>
            </a:p>
          </p:txBody>
        </p:sp>
        <p:sp>
          <p:nvSpPr>
            <p:cNvPr id="36" name="Text Box 59"/>
            <p:cNvSpPr txBox="1">
              <a:spLocks noChangeArrowheads="1"/>
            </p:cNvSpPr>
            <p:nvPr/>
          </p:nvSpPr>
          <p:spPr bwMode="auto">
            <a:xfrm>
              <a:off x="3819" y="2784"/>
              <a:ext cx="31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endParaRPr lang="zh-CN" altLang="en-US" sz="2000" b="1">
                <a:latin typeface="微软雅黑" pitchFamily="34" charset="-122"/>
                <a:ea typeface="微软雅黑" pitchFamily="34" charset="-122"/>
              </a:endParaRPr>
            </a:p>
          </p:txBody>
        </p:sp>
      </p:grpSp>
      <p:grpSp>
        <p:nvGrpSpPr>
          <p:cNvPr id="37" name="Group 65"/>
          <p:cNvGrpSpPr/>
          <p:nvPr/>
        </p:nvGrpSpPr>
        <p:grpSpPr bwMode="auto">
          <a:xfrm>
            <a:off x="6432037" y="1677988"/>
            <a:ext cx="492126" cy="3200400"/>
            <a:chOff x="3819" y="1056"/>
            <a:chExt cx="310" cy="2016"/>
          </a:xfrm>
        </p:grpSpPr>
        <p:sp>
          <p:nvSpPr>
            <p:cNvPr id="38" name="Text Box 66"/>
            <p:cNvSpPr txBox="1">
              <a:spLocks noChangeArrowheads="1"/>
            </p:cNvSpPr>
            <p:nvPr/>
          </p:nvSpPr>
          <p:spPr bwMode="auto">
            <a:xfrm>
              <a:off x="3819" y="1056"/>
              <a:ext cx="31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zh-CN" altLang="en-US" sz="2000" b="1">
                  <a:latin typeface="微软雅黑" pitchFamily="34" charset="-122"/>
                  <a:ea typeface="微软雅黑" pitchFamily="34" charset="-122"/>
                </a:rPr>
                <a:t>…</a:t>
              </a:r>
              <a:endParaRPr lang="zh-CN" altLang="en-US" sz="2000" b="1">
                <a:latin typeface="微软雅黑" pitchFamily="34" charset="-122"/>
                <a:ea typeface="微软雅黑" pitchFamily="34" charset="-122"/>
              </a:endParaRPr>
            </a:p>
          </p:txBody>
        </p:sp>
        <p:sp>
          <p:nvSpPr>
            <p:cNvPr id="39" name="Text Box 67"/>
            <p:cNvSpPr txBox="1">
              <a:spLocks noChangeArrowheads="1"/>
            </p:cNvSpPr>
            <p:nvPr/>
          </p:nvSpPr>
          <p:spPr bwMode="auto">
            <a:xfrm>
              <a:off x="3819" y="1584"/>
              <a:ext cx="310" cy="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zh-CN" altLang="en-US" sz="2000" b="1">
                  <a:solidFill>
                    <a:schemeClr val="folHlink"/>
                  </a:solidFill>
                  <a:latin typeface="微软雅黑" pitchFamily="34" charset="-122"/>
                  <a:ea typeface="微软雅黑" pitchFamily="34" charset="-122"/>
                </a:rPr>
                <a:t> 　　</a:t>
              </a:r>
              <a:r>
                <a:rPr lang="zh-CN" altLang="en-US" sz="2000" b="1">
                  <a:latin typeface="微软雅黑" pitchFamily="34" charset="-122"/>
                  <a:ea typeface="微软雅黑" pitchFamily="34" charset="-122"/>
                </a:rPr>
                <a:t>…   </a:t>
              </a:r>
              <a:endParaRPr lang="zh-CN" altLang="en-US" sz="2000" b="1">
                <a:latin typeface="微软雅黑" pitchFamily="34" charset="-122"/>
                <a:ea typeface="微软雅黑" pitchFamily="34" charset="-122"/>
              </a:endParaRPr>
            </a:p>
          </p:txBody>
        </p:sp>
        <p:sp>
          <p:nvSpPr>
            <p:cNvPr id="40" name="Text Box 68"/>
            <p:cNvSpPr txBox="1">
              <a:spLocks noChangeArrowheads="1"/>
            </p:cNvSpPr>
            <p:nvPr/>
          </p:nvSpPr>
          <p:spPr bwMode="auto">
            <a:xfrm>
              <a:off x="3819" y="2784"/>
              <a:ext cx="31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endParaRPr lang="zh-CN" altLang="en-US" sz="2000" b="1">
                <a:latin typeface="微软雅黑" pitchFamily="34" charset="-122"/>
                <a:ea typeface="微软雅黑"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outVertical)">
                                      <p:cBhvr>
                                        <p:cTn id="7" dur="500"/>
                                        <p:tgtEl>
                                          <p:spTgt spid="7"/>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linds(horizontal)">
                                      <p:cBhvr>
                                        <p:cTn id="11" dur="500"/>
                                        <p:tgtEl>
                                          <p:spTgt spid="17"/>
                                        </p:tgtEl>
                                      </p:cBhvr>
                                    </p:animEffect>
                                  </p:childTnLst>
                                </p:cTn>
                              </p:par>
                            </p:childTnLst>
                          </p:cTn>
                        </p:par>
                        <p:par>
                          <p:cTn id="12" fill="hold">
                            <p:stCondLst>
                              <p:cond delay="1000"/>
                            </p:stCondLst>
                            <p:childTnLst>
                              <p:par>
                                <p:cTn id="13" presetID="16" presetClass="entr" presetSubtype="37" fill="hold" nodeType="after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barn(outVertical)">
                                      <p:cBhvr>
                                        <p:cTn id="15" dur="500"/>
                                        <p:tgtEl>
                                          <p:spTgt spid="31"/>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blinds(horizontal)">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blinds(horizontal)">
                                      <p:cBhvr>
                                        <p:cTn id="25" dur="500"/>
                                        <p:tgtEl>
                                          <p:spTgt spid="32"/>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1" fill="hold" grpId="0"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slide(fromTop)">
                                      <p:cBhvr>
                                        <p:cTn id="30" dur="500"/>
                                        <p:tgtEl>
                                          <p:spTgt spid="16"/>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blinds(horizontal)">
                                      <p:cBhvr>
                                        <p:cTn id="35" dur="500"/>
                                        <p:tgtEl>
                                          <p:spTgt spid="25"/>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blinds(horizontal)">
                                      <p:cBhvr>
                                        <p:cTn id="40" dur="500"/>
                                        <p:tgtEl>
                                          <p:spTgt spid="22"/>
                                        </p:tgtEl>
                                      </p:cBhvr>
                                    </p:animEffect>
                                  </p:childTnLst>
                                </p:cTn>
                              </p:par>
                            </p:childTnLst>
                          </p:cTn>
                        </p:par>
                      </p:childTnLst>
                    </p:cTn>
                  </p:par>
                  <p:par>
                    <p:cTn id="41" fill="hold">
                      <p:stCondLst>
                        <p:cond delay="indefinite"/>
                      </p:stCondLst>
                      <p:childTnLst>
                        <p:par>
                          <p:cTn id="42" fill="hold">
                            <p:stCondLst>
                              <p:cond delay="0"/>
                            </p:stCondLst>
                            <p:childTnLst>
                              <p:par>
                                <p:cTn id="43" presetID="18" presetClass="entr" presetSubtype="3"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strips(upRight)">
                                      <p:cBhvr>
                                        <p:cTn id="45" dur="500"/>
                                        <p:tgtEl>
                                          <p:spTgt spid="9"/>
                                        </p:tgtEl>
                                      </p:cBhvr>
                                    </p:animEffect>
                                  </p:childTnLst>
                                </p:cTn>
                              </p:par>
                            </p:childTnLst>
                          </p:cTn>
                        </p:par>
                      </p:childTnLst>
                    </p:cTn>
                  </p:par>
                  <p:par>
                    <p:cTn id="46" fill="hold">
                      <p:stCondLst>
                        <p:cond delay="indefinite"/>
                      </p:stCondLst>
                      <p:childTnLst>
                        <p:par>
                          <p:cTn id="47" fill="hold">
                            <p:stCondLst>
                              <p:cond delay="0"/>
                            </p:stCondLst>
                            <p:childTnLst>
                              <p:par>
                                <p:cTn id="48" presetID="18" presetClass="entr" presetSubtype="12" fill="hold" nodeType="clickEffect">
                                  <p:stCondLst>
                                    <p:cond delay="0"/>
                                  </p:stCondLst>
                                  <p:childTnLst>
                                    <p:set>
                                      <p:cBhvr>
                                        <p:cTn id="49" dur="1" fill="hold">
                                          <p:stCondLst>
                                            <p:cond delay="0"/>
                                          </p:stCondLst>
                                        </p:cTn>
                                        <p:tgtEl>
                                          <p:spTgt spid="33"/>
                                        </p:tgtEl>
                                        <p:attrNameLst>
                                          <p:attrName>style.visibility</p:attrName>
                                        </p:attrNameLst>
                                      </p:cBhvr>
                                      <p:to>
                                        <p:strVal val="visible"/>
                                      </p:to>
                                    </p:set>
                                    <p:animEffect transition="in" filter="strips(downLeft)">
                                      <p:cBhvr>
                                        <p:cTn id="50" dur="500"/>
                                        <p:tgtEl>
                                          <p:spTgt spid="33"/>
                                        </p:tgtEl>
                                      </p:cBhvr>
                                    </p:animEffect>
                                  </p:childTnLst>
                                  <p:subTnLst>
                                    <p:set>
                                      <p:cBhvr override="childStyle">
                                        <p:cTn dur="1" fill="hold" display="0" masterRel="nextClick" afterEffect="1"/>
                                        <p:tgtEl>
                                          <p:spTgt spid="33"/>
                                        </p:tgtEl>
                                        <p:attrNameLst>
                                          <p:attrName>style.visibility</p:attrName>
                                        </p:attrNameLst>
                                      </p:cBhvr>
                                      <p:to>
                                        <p:strVal val="hidden"/>
                                      </p:to>
                                    </p:set>
                                  </p:subTnLst>
                                </p:cTn>
                              </p:par>
                            </p:childTnLst>
                          </p:cTn>
                        </p:par>
                      </p:childTnLst>
                    </p:cTn>
                  </p:par>
                  <p:par>
                    <p:cTn id="51" fill="hold">
                      <p:stCondLst>
                        <p:cond delay="indefinite"/>
                      </p:stCondLst>
                      <p:childTnLst>
                        <p:par>
                          <p:cTn id="52" fill="hold">
                            <p:stCondLst>
                              <p:cond delay="0"/>
                            </p:stCondLst>
                            <p:childTnLst>
                              <p:par>
                                <p:cTn id="53" presetID="18" presetClass="entr" presetSubtype="9" fill="hold" grpId="0" nodeType="click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strips(upLeft)">
                                      <p:cBhvr>
                                        <p:cTn id="55" dur="500"/>
                                        <p:tgtEl>
                                          <p:spTgt spid="10"/>
                                        </p:tgtEl>
                                      </p:cBhvr>
                                    </p:animEffect>
                                  </p:childTnLst>
                                </p:cTn>
                              </p:par>
                            </p:childTnLst>
                          </p:cTn>
                        </p:par>
                      </p:childTnLst>
                    </p:cTn>
                  </p:par>
                  <p:par>
                    <p:cTn id="56" fill="hold">
                      <p:stCondLst>
                        <p:cond delay="indefinite"/>
                      </p:stCondLst>
                      <p:childTnLst>
                        <p:par>
                          <p:cTn id="57" fill="hold">
                            <p:stCondLst>
                              <p:cond delay="0"/>
                            </p:stCondLst>
                            <p:childTnLst>
                              <p:par>
                                <p:cTn id="58" presetID="18" presetClass="entr" presetSubtype="6" fill="hold" grpId="0" nodeType="clickEffect">
                                  <p:stCondLst>
                                    <p:cond delay="0"/>
                                  </p:stCondLst>
                                  <p:childTnLst>
                                    <p:set>
                                      <p:cBhvr>
                                        <p:cTn id="59" dur="1" fill="hold">
                                          <p:stCondLst>
                                            <p:cond delay="0"/>
                                          </p:stCondLst>
                                        </p:cTn>
                                        <p:tgtEl>
                                          <p:spTgt spid="8"/>
                                        </p:tgtEl>
                                        <p:attrNameLst>
                                          <p:attrName>style.visibility</p:attrName>
                                        </p:attrNameLst>
                                      </p:cBhvr>
                                      <p:to>
                                        <p:strVal val="visible"/>
                                      </p:to>
                                    </p:set>
                                    <p:animEffect transition="in" filter="strips(downRight)">
                                      <p:cBhvr>
                                        <p:cTn id="60" dur="500"/>
                                        <p:tgtEl>
                                          <p:spTgt spid="8"/>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26"/>
                                        </p:tgtEl>
                                        <p:attrNameLst>
                                          <p:attrName>style.visibility</p:attrName>
                                        </p:attrNameLst>
                                      </p:cBhvr>
                                      <p:to>
                                        <p:strVal val="visible"/>
                                      </p:to>
                                    </p:set>
                                    <p:animEffect transition="in" filter="blinds(horizontal)">
                                      <p:cBhvr>
                                        <p:cTn id="65" dur="500"/>
                                        <p:tgtEl>
                                          <p:spTgt spid="26"/>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27"/>
                                        </p:tgtEl>
                                        <p:attrNameLst>
                                          <p:attrName>style.visibility</p:attrName>
                                        </p:attrNameLst>
                                      </p:cBhvr>
                                      <p:to>
                                        <p:strVal val="visible"/>
                                      </p:to>
                                    </p:set>
                                    <p:animEffect transition="in" filter="blinds(horizontal)">
                                      <p:cBhvr>
                                        <p:cTn id="70" dur="500"/>
                                        <p:tgtEl>
                                          <p:spTgt spid="27"/>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23"/>
                                        </p:tgtEl>
                                        <p:attrNameLst>
                                          <p:attrName>style.visibility</p:attrName>
                                        </p:attrNameLst>
                                      </p:cBhvr>
                                      <p:to>
                                        <p:strVal val="visible"/>
                                      </p:to>
                                    </p:set>
                                    <p:animEffect transition="in" filter="blinds(horizontal)">
                                      <p:cBhvr>
                                        <p:cTn id="75" dur="500"/>
                                        <p:tgtEl>
                                          <p:spTgt spid="23"/>
                                        </p:tgtEl>
                                      </p:cBhvr>
                                    </p:animEffect>
                                  </p:childTnLst>
                                </p:cTn>
                              </p:par>
                            </p:childTnLst>
                          </p:cTn>
                        </p:par>
                      </p:childTnLst>
                    </p:cTn>
                  </p:par>
                  <p:par>
                    <p:cTn id="76" fill="hold">
                      <p:stCondLst>
                        <p:cond delay="indefinite"/>
                      </p:stCondLst>
                      <p:childTnLst>
                        <p:par>
                          <p:cTn id="77" fill="hold">
                            <p:stCondLst>
                              <p:cond delay="0"/>
                            </p:stCondLst>
                            <p:childTnLst>
                              <p:par>
                                <p:cTn id="78" presetID="18" presetClass="entr" presetSubtype="3" fill="hold" grpId="0" nodeType="clickEffect">
                                  <p:stCondLst>
                                    <p:cond delay="0"/>
                                  </p:stCondLst>
                                  <p:childTnLst>
                                    <p:set>
                                      <p:cBhvr>
                                        <p:cTn id="79" dur="1" fill="hold">
                                          <p:stCondLst>
                                            <p:cond delay="0"/>
                                          </p:stCondLst>
                                        </p:cTn>
                                        <p:tgtEl>
                                          <p:spTgt spid="11"/>
                                        </p:tgtEl>
                                        <p:attrNameLst>
                                          <p:attrName>style.visibility</p:attrName>
                                        </p:attrNameLst>
                                      </p:cBhvr>
                                      <p:to>
                                        <p:strVal val="visible"/>
                                      </p:to>
                                    </p:set>
                                    <p:animEffect transition="in" filter="strips(upRight)">
                                      <p:cBhvr>
                                        <p:cTn id="80" dur="500"/>
                                        <p:tgtEl>
                                          <p:spTgt spid="11"/>
                                        </p:tgtEl>
                                      </p:cBhvr>
                                    </p:animEffect>
                                  </p:childTnLst>
                                </p:cTn>
                              </p:par>
                            </p:childTnLst>
                          </p:cTn>
                        </p:par>
                      </p:childTnLst>
                    </p:cTn>
                  </p:par>
                  <p:par>
                    <p:cTn id="81" fill="hold">
                      <p:stCondLst>
                        <p:cond delay="indefinite"/>
                      </p:stCondLst>
                      <p:childTnLst>
                        <p:par>
                          <p:cTn id="82" fill="hold">
                            <p:stCondLst>
                              <p:cond delay="0"/>
                            </p:stCondLst>
                            <p:childTnLst>
                              <p:par>
                                <p:cTn id="83" presetID="18" presetClass="entr" presetSubtype="12" fill="hold" nodeType="clickEffect">
                                  <p:stCondLst>
                                    <p:cond delay="0"/>
                                  </p:stCondLst>
                                  <p:childTnLst>
                                    <p:set>
                                      <p:cBhvr>
                                        <p:cTn id="84" dur="1" fill="hold">
                                          <p:stCondLst>
                                            <p:cond delay="0"/>
                                          </p:stCondLst>
                                        </p:cTn>
                                        <p:tgtEl>
                                          <p:spTgt spid="37"/>
                                        </p:tgtEl>
                                        <p:attrNameLst>
                                          <p:attrName>style.visibility</p:attrName>
                                        </p:attrNameLst>
                                      </p:cBhvr>
                                      <p:to>
                                        <p:strVal val="visible"/>
                                      </p:to>
                                    </p:set>
                                    <p:animEffect transition="in" filter="strips(downLeft)">
                                      <p:cBhvr>
                                        <p:cTn id="85" dur="500"/>
                                        <p:tgtEl>
                                          <p:spTgt spid="37"/>
                                        </p:tgtEl>
                                      </p:cBhvr>
                                    </p:animEffect>
                                  </p:childTnLst>
                                  <p:subTnLst>
                                    <p:set>
                                      <p:cBhvr override="childStyle">
                                        <p:cTn dur="1" fill="hold" display="0" masterRel="nextClick" afterEffect="1"/>
                                        <p:tgtEl>
                                          <p:spTgt spid="37"/>
                                        </p:tgtEl>
                                        <p:attrNameLst>
                                          <p:attrName>style.visibility</p:attrName>
                                        </p:attrNameLst>
                                      </p:cBhvr>
                                      <p:to>
                                        <p:strVal val="hidden"/>
                                      </p:to>
                                    </p:set>
                                  </p:subTnLst>
                                </p:cTn>
                              </p:par>
                            </p:childTnLst>
                          </p:cTn>
                        </p:par>
                      </p:childTnLst>
                    </p:cTn>
                  </p:par>
                  <p:par>
                    <p:cTn id="86" fill="hold">
                      <p:stCondLst>
                        <p:cond delay="indefinite"/>
                      </p:stCondLst>
                      <p:childTnLst>
                        <p:par>
                          <p:cTn id="87" fill="hold">
                            <p:stCondLst>
                              <p:cond delay="0"/>
                            </p:stCondLst>
                            <p:childTnLst>
                              <p:par>
                                <p:cTn id="88" presetID="18" presetClass="entr" presetSubtype="9" fill="hold" grpId="0" nodeType="clickEffect">
                                  <p:stCondLst>
                                    <p:cond delay="0"/>
                                  </p:stCondLst>
                                  <p:childTnLst>
                                    <p:set>
                                      <p:cBhvr>
                                        <p:cTn id="89" dur="1" fill="hold">
                                          <p:stCondLst>
                                            <p:cond delay="0"/>
                                          </p:stCondLst>
                                        </p:cTn>
                                        <p:tgtEl>
                                          <p:spTgt spid="12"/>
                                        </p:tgtEl>
                                        <p:attrNameLst>
                                          <p:attrName>style.visibility</p:attrName>
                                        </p:attrNameLst>
                                      </p:cBhvr>
                                      <p:to>
                                        <p:strVal val="visible"/>
                                      </p:to>
                                    </p:set>
                                    <p:animEffect transition="in" filter="strips(upLeft)">
                                      <p:cBhvr>
                                        <p:cTn id="90" dur="500"/>
                                        <p:tgtEl>
                                          <p:spTgt spid="12"/>
                                        </p:tgtEl>
                                      </p:cBhvr>
                                    </p:animEffect>
                                  </p:childTnLst>
                                </p:cTn>
                              </p:par>
                            </p:childTnLst>
                          </p:cTn>
                        </p:par>
                      </p:childTnLst>
                    </p:cTn>
                  </p:par>
                  <p:par>
                    <p:cTn id="91" fill="hold">
                      <p:stCondLst>
                        <p:cond delay="indefinite"/>
                      </p:stCondLst>
                      <p:childTnLst>
                        <p:par>
                          <p:cTn id="92" fill="hold">
                            <p:stCondLst>
                              <p:cond delay="0"/>
                            </p:stCondLst>
                            <p:childTnLst>
                              <p:par>
                                <p:cTn id="93" presetID="12" presetClass="entr" presetSubtype="1" fill="hold" nodeType="clickEffect">
                                  <p:stCondLst>
                                    <p:cond delay="0"/>
                                  </p:stCondLst>
                                  <p:childTnLst>
                                    <p:set>
                                      <p:cBhvr>
                                        <p:cTn id="94" dur="1" fill="hold">
                                          <p:stCondLst>
                                            <p:cond delay="0"/>
                                          </p:stCondLst>
                                        </p:cTn>
                                        <p:tgtEl>
                                          <p:spTgt spid="28"/>
                                        </p:tgtEl>
                                        <p:attrNameLst>
                                          <p:attrName>style.visibility</p:attrName>
                                        </p:attrNameLst>
                                      </p:cBhvr>
                                      <p:to>
                                        <p:strVal val="visible"/>
                                      </p:to>
                                    </p:set>
                                    <p:animEffect transition="in" filter="slide(fromTop)">
                                      <p:cBhvr>
                                        <p:cTn id="95"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9" grpId="0" animBg="1"/>
      <p:bldP spid="10" grpId="0" animBg="1"/>
      <p:bldP spid="11" grpId="0" animBg="1"/>
      <p:bldP spid="12" grpId="0" animBg="1"/>
      <p:bldP spid="16" grpId="0" autoUpdateAnimBg="0"/>
      <p:bldP spid="22" grpId="0" autoUpdateAnimBg="0"/>
      <p:bldP spid="23" grpId="0" autoUpdateAnimBg="0"/>
      <p:bldP spid="25" grpId="0" autoUpdateAnimBg="0"/>
      <p:bldP spid="26" grpId="0" animBg="1" autoUpdateAnimBg="0"/>
      <p:bldP spid="27" grpId="0" animBg="1" autoUpdateAnimBg="0"/>
      <p:bldP spid="32"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r>
              <a:rPr lang="en-US" altLang="zh-CN" dirty="0"/>
              <a:t>2</a:t>
            </a:r>
            <a:endParaRPr lang="zh-CN" altLang="en-US" dirty="0"/>
          </a:p>
        </p:txBody>
      </p:sp>
      <p:sp>
        <p:nvSpPr>
          <p:cNvPr id="3" name="内容占位符 2"/>
          <p:cNvSpPr>
            <a:spLocks noGrp="1"/>
          </p:cNvSpPr>
          <p:nvPr>
            <p:ph idx="1"/>
          </p:nvPr>
        </p:nvSpPr>
        <p:spPr/>
        <p:txBody>
          <a:bodyPr/>
          <a:lstStyle/>
          <a:p>
            <a:pPr marL="0" indent="0">
              <a:buNone/>
            </a:pPr>
            <a:r>
              <a:rPr lang="en-US" altLang="zh-CN" dirty="0"/>
              <a:t>8. </a:t>
            </a:r>
            <a:r>
              <a:rPr lang="zh-CN" altLang="en-US" dirty="0"/>
              <a:t>在主存中建立了一递减空堆栈，堆栈指针</a:t>
            </a:r>
            <a:r>
              <a:rPr lang="en-US" altLang="zh-CN" dirty="0"/>
              <a:t>SP</a:t>
            </a:r>
            <a:r>
              <a:rPr lang="zh-CN" altLang="en-US" dirty="0"/>
              <a:t>的内容为</a:t>
            </a:r>
            <a:r>
              <a:rPr lang="en-US" altLang="zh-CN" dirty="0"/>
              <a:t>300H</a:t>
            </a:r>
            <a:r>
              <a:rPr lang="zh-CN" altLang="en-US" dirty="0"/>
              <a:t>（</a:t>
            </a:r>
            <a:r>
              <a:rPr lang="en-US" altLang="zh-CN" dirty="0"/>
              <a:t>H</a:t>
            </a:r>
            <a:r>
              <a:rPr lang="zh-CN" altLang="en-US" dirty="0"/>
              <a:t>表十六进制），栈顶内容是</a:t>
            </a:r>
            <a:r>
              <a:rPr lang="en-US" altLang="zh-CN" dirty="0"/>
              <a:t>2000H</a:t>
            </a:r>
            <a:r>
              <a:rPr lang="zh-CN" altLang="en-US" dirty="0"/>
              <a:t>，一条双字长子程序调用指令位于主存地址</a:t>
            </a:r>
            <a:r>
              <a:rPr lang="en-US" altLang="zh-CN" dirty="0"/>
              <a:t>1000H</a:t>
            </a:r>
            <a:r>
              <a:rPr lang="zh-CN" altLang="en-US" dirty="0"/>
              <a:t>和</a:t>
            </a:r>
            <a:r>
              <a:rPr lang="en-US" altLang="zh-CN" dirty="0"/>
              <a:t>1001H</a:t>
            </a:r>
            <a:r>
              <a:rPr lang="zh-CN" altLang="en-US" dirty="0"/>
              <a:t>中，</a:t>
            </a:r>
            <a:r>
              <a:rPr lang="en-US" altLang="zh-CN" dirty="0"/>
              <a:t>1001H</a:t>
            </a:r>
            <a:r>
              <a:rPr lang="zh-CN" altLang="en-US" dirty="0"/>
              <a:t>的内容是地址字段，内容为</a:t>
            </a:r>
            <a:r>
              <a:rPr lang="en-US" altLang="zh-CN" dirty="0"/>
              <a:t>3000H</a:t>
            </a:r>
            <a:r>
              <a:rPr lang="zh-CN" altLang="en-US" dirty="0"/>
              <a:t>。试完成：</a:t>
            </a:r>
            <a:endParaRPr lang="zh-CN" altLang="en-US" dirty="0"/>
          </a:p>
          <a:p>
            <a:pPr marL="0" indent="0">
              <a:buNone/>
            </a:pPr>
            <a:r>
              <a:rPr lang="zh-CN" altLang="en-US" dirty="0"/>
              <a:t>（</a:t>
            </a:r>
            <a:r>
              <a:rPr lang="en-US" altLang="zh-CN" dirty="0"/>
              <a:t>1</a:t>
            </a:r>
            <a:r>
              <a:rPr lang="zh-CN" altLang="en-US" dirty="0"/>
              <a:t>）子程序调用指令读取之前</a:t>
            </a:r>
            <a:r>
              <a:rPr lang="en-US" altLang="zh-CN" dirty="0"/>
              <a:t>SP</a:t>
            </a:r>
            <a:r>
              <a:rPr lang="zh-CN" altLang="en-US" dirty="0"/>
              <a:t>、</a:t>
            </a:r>
            <a:r>
              <a:rPr lang="en-US" altLang="zh-CN" dirty="0"/>
              <a:t>PC</a:t>
            </a:r>
            <a:r>
              <a:rPr lang="zh-CN" altLang="en-US" dirty="0"/>
              <a:t>及栈顶内容。</a:t>
            </a:r>
            <a:endParaRPr lang="zh-CN" altLang="en-US" dirty="0"/>
          </a:p>
          <a:p>
            <a:pPr marL="0" indent="0">
              <a:buNone/>
            </a:pPr>
            <a:r>
              <a:rPr lang="zh-CN" altLang="en-US" dirty="0"/>
              <a:t>（</a:t>
            </a:r>
            <a:r>
              <a:rPr lang="en-US" altLang="zh-CN" dirty="0"/>
              <a:t>2</a:t>
            </a:r>
            <a:r>
              <a:rPr lang="zh-CN" altLang="en-US" dirty="0"/>
              <a:t>）子程序调用指令执行之后</a:t>
            </a:r>
            <a:r>
              <a:rPr lang="en-US" altLang="zh-CN" dirty="0"/>
              <a:t>SP</a:t>
            </a:r>
            <a:r>
              <a:rPr lang="zh-CN" altLang="en-US" dirty="0"/>
              <a:t>、</a:t>
            </a:r>
            <a:r>
              <a:rPr lang="en-US" altLang="zh-CN" dirty="0"/>
              <a:t>PC</a:t>
            </a:r>
            <a:r>
              <a:rPr lang="zh-CN" altLang="en-US" dirty="0"/>
              <a:t>及栈顶内容，并画出此时堆栈示意图。</a:t>
            </a:r>
            <a:endParaRPr lang="zh-CN" altLang="en-US" dirty="0"/>
          </a:p>
          <a:p>
            <a:pPr marL="0" indent="0">
              <a:buNone/>
            </a:pPr>
            <a:r>
              <a:rPr lang="zh-CN" altLang="en-US" dirty="0"/>
              <a:t>（</a:t>
            </a:r>
            <a:r>
              <a:rPr lang="en-US" altLang="zh-CN" dirty="0"/>
              <a:t>3</a:t>
            </a:r>
            <a:r>
              <a:rPr lang="zh-CN" altLang="en-US" dirty="0"/>
              <a:t>）从子程序返回主程序之后</a:t>
            </a:r>
            <a:r>
              <a:rPr lang="en-US" altLang="zh-CN" dirty="0"/>
              <a:t>SP</a:t>
            </a:r>
            <a:r>
              <a:rPr lang="zh-CN" altLang="en-US" dirty="0"/>
              <a:t>、</a:t>
            </a:r>
            <a:r>
              <a:rPr lang="en-US" altLang="zh-CN" dirty="0"/>
              <a:t>PC</a:t>
            </a:r>
            <a:r>
              <a:rPr lang="zh-CN" altLang="en-US" dirty="0"/>
              <a:t>及栈顶内容。</a:t>
            </a:r>
            <a:endParaRPr lang="en-US" altLang="zh-CN" dirty="0"/>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 </a:t>
            </a:r>
            <a:r>
              <a:rPr lang="zh-CN" altLang="en-US" dirty="0"/>
              <a:t>指令系统设计</a:t>
            </a:r>
            <a:endParaRPr lang="zh-CN" altLang="en-US" dirty="0"/>
          </a:p>
        </p:txBody>
      </p:sp>
      <p:sp>
        <p:nvSpPr>
          <p:cNvPr id="3" name="内容占位符 2"/>
          <p:cNvSpPr>
            <a:spLocks noGrp="1"/>
          </p:cNvSpPr>
          <p:nvPr>
            <p:ph idx="1"/>
          </p:nvPr>
        </p:nvSpPr>
        <p:spPr>
          <a:xfrm>
            <a:off x="107504" y="743531"/>
            <a:ext cx="8856984" cy="525229"/>
          </a:xfrm>
        </p:spPr>
        <p:txBody>
          <a:bodyPr/>
          <a:lstStyle/>
          <a:p>
            <a:pPr marL="0" indent="0">
              <a:buNone/>
            </a:pPr>
            <a:r>
              <a:rPr lang="en-US" altLang="zh-CN" dirty="0"/>
              <a:t>4.2.3 </a:t>
            </a:r>
            <a:r>
              <a:rPr lang="zh-CN" altLang="en-US" dirty="0"/>
              <a:t>寻址方式</a:t>
            </a:r>
            <a:endParaRPr lang="en-US" altLang="zh-CN" dirty="0"/>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10" name="内容占位符 2"/>
          <p:cNvSpPr txBox="1"/>
          <p:nvPr/>
        </p:nvSpPr>
        <p:spPr bwMode="auto">
          <a:xfrm>
            <a:off x="119514" y="1196752"/>
            <a:ext cx="8856984" cy="504056"/>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FF0000"/>
              </a:buClr>
              <a:buFont typeface="Wingdings" panose="05000000000000000000" pitchFamily="2" charset="2"/>
              <a:buChar char="p"/>
              <a:defRPr sz="2200" b="1" kern="1200">
                <a:solidFill>
                  <a:schemeClr val="tx1"/>
                </a:solidFill>
                <a:latin typeface="Comic Sans MS" panose="030F0702030302020204" pitchFamily="2" charset="0"/>
                <a:ea typeface="微软雅黑"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anose="05000000000000000000" pitchFamily="2" charset="2"/>
              <a:buChar char="n"/>
              <a:defRPr sz="2000" b="0" kern="1200">
                <a:solidFill>
                  <a:schemeClr val="tx1"/>
                </a:solidFill>
                <a:latin typeface="微软雅黑" pitchFamily="34" charset="-122"/>
                <a:ea typeface="微软雅黑"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anose="05000000000000000000" pitchFamily="2" charset="2"/>
              <a:buChar char="p"/>
              <a:defRPr sz="2000" b="0" kern="1200">
                <a:solidFill>
                  <a:schemeClr val="tx1"/>
                </a:solidFill>
                <a:latin typeface="微软雅黑" pitchFamily="34" charset="-122"/>
                <a:ea typeface="微软雅黑"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anose="05000000000000000000" pitchFamily="2" charset="2"/>
              <a:buChar char="Ø"/>
              <a:defRPr sz="2000" b="0" kern="1200">
                <a:solidFill>
                  <a:schemeClr val="tx1"/>
                </a:solidFill>
                <a:latin typeface="微软雅黑" pitchFamily="34" charset="-122"/>
                <a:ea typeface="微软雅黑"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anose="05000000000000000000" pitchFamily="2" charset="2"/>
              <a:buChar char="Ø"/>
              <a:defRPr sz="2000" b="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altLang="zh-CN" dirty="0">
                <a:solidFill>
                  <a:srgbClr val="063DE8"/>
                </a:solidFill>
                <a:latin typeface="微软雅黑" pitchFamily="34" charset="-122"/>
              </a:rPr>
              <a:t>3. </a:t>
            </a:r>
            <a:r>
              <a:rPr lang="zh-CN" altLang="en-US" dirty="0">
                <a:solidFill>
                  <a:srgbClr val="063DE8"/>
                </a:solidFill>
                <a:latin typeface="微软雅黑" pitchFamily="34" charset="-122"/>
              </a:rPr>
              <a:t>常用的寻址方式</a:t>
            </a:r>
            <a:endParaRPr lang="en-US" altLang="zh-CN" dirty="0">
              <a:solidFill>
                <a:srgbClr val="063DE8"/>
              </a:solidFill>
              <a:latin typeface="微软雅黑" pitchFamily="34" charset="-122"/>
            </a:endParaRPr>
          </a:p>
        </p:txBody>
      </p:sp>
      <p:sp>
        <p:nvSpPr>
          <p:cNvPr id="8" name="矩形 7"/>
          <p:cNvSpPr/>
          <p:nvPr/>
        </p:nvSpPr>
        <p:spPr>
          <a:xfrm>
            <a:off x="119514" y="1658350"/>
            <a:ext cx="8712968" cy="430887"/>
          </a:xfrm>
          <a:prstGeom prst="rect">
            <a:avLst/>
          </a:prstGeom>
        </p:spPr>
        <p:txBody>
          <a:bodyPr wrap="square">
            <a:spAutoFit/>
          </a:bodyPr>
          <a:lstStyle/>
          <a:p>
            <a:pPr lvl="0" eaLnBrk="0" hangingPunct="0">
              <a:spcBef>
                <a:spcPct val="20000"/>
              </a:spcBef>
              <a:buClr>
                <a:srgbClr val="FF0000"/>
              </a:buClr>
            </a:pPr>
            <a:r>
              <a:rPr lang="zh-CN" altLang="en-US" sz="2200" b="1" dirty="0">
                <a:solidFill>
                  <a:prstClr val="black"/>
                </a:solidFill>
                <a:latin typeface="Comic Sans MS" panose="030F0702030302020204" pitchFamily="2" charset="0"/>
                <a:ea typeface="微软雅黑" pitchFamily="34" charset="-122"/>
              </a:rPr>
              <a:t>（</a:t>
            </a:r>
            <a:r>
              <a:rPr lang="en-US" altLang="zh-CN" sz="2200" b="1" dirty="0">
                <a:solidFill>
                  <a:prstClr val="black"/>
                </a:solidFill>
                <a:latin typeface="Comic Sans MS" panose="030F0702030302020204" pitchFamily="2" charset="0"/>
                <a:ea typeface="微软雅黑" pitchFamily="34" charset="-122"/>
              </a:rPr>
              <a:t>4</a:t>
            </a:r>
            <a:r>
              <a:rPr lang="zh-CN" altLang="en-US" sz="2200" b="1" dirty="0">
                <a:solidFill>
                  <a:prstClr val="black"/>
                </a:solidFill>
                <a:latin typeface="Comic Sans MS" panose="030F0702030302020204" pitchFamily="2" charset="0"/>
                <a:ea typeface="微软雅黑" pitchFamily="34" charset="-122"/>
              </a:rPr>
              <a:t>）寄存器寻址：指令中地址码是操作数所在寄存器的编号</a:t>
            </a:r>
            <a:endParaRPr lang="en-US" altLang="zh-CN" sz="2200" b="1" dirty="0">
              <a:solidFill>
                <a:prstClr val="black"/>
              </a:solidFill>
              <a:latin typeface="Comic Sans MS" panose="030F0702030302020204" pitchFamily="2" charset="0"/>
              <a:ea typeface="微软雅黑" pitchFamily="34" charset="-122"/>
            </a:endParaRPr>
          </a:p>
        </p:txBody>
      </p:sp>
      <p:sp>
        <p:nvSpPr>
          <p:cNvPr id="23" name="Text Box 10"/>
          <p:cNvSpPr txBox="1">
            <a:spLocks noChangeArrowheads="1"/>
          </p:cNvSpPr>
          <p:nvPr/>
        </p:nvSpPr>
        <p:spPr bwMode="auto">
          <a:xfrm>
            <a:off x="3954759" y="2514210"/>
            <a:ext cx="4361657"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000" b="1" dirty="0">
                <a:solidFill>
                  <a:srgbClr val="009242"/>
                </a:solidFill>
                <a:latin typeface="Comic Sans MS" panose="030F0702030302020204" pitchFamily="2" charset="0"/>
                <a:ea typeface="微软雅黑" pitchFamily="34" charset="-122"/>
              </a:rPr>
              <a:t>执行阶段不访存，只访问寄存器，执行速度快</a:t>
            </a:r>
            <a:endParaRPr lang="zh-CN" altLang="en-US" sz="2000" b="1" dirty="0">
              <a:solidFill>
                <a:srgbClr val="009242"/>
              </a:solidFill>
              <a:latin typeface="Comic Sans MS" panose="030F0702030302020204" pitchFamily="2" charset="0"/>
              <a:ea typeface="微软雅黑" pitchFamily="34" charset="-122"/>
            </a:endParaRPr>
          </a:p>
          <a:p>
            <a:pPr marL="342900" indent="-342900">
              <a:buFont typeface="Wingdings" panose="05000000000000000000" pitchFamily="2" charset="2"/>
              <a:buChar char="Ø"/>
            </a:pPr>
            <a:r>
              <a:rPr lang="zh-CN" altLang="en-US" sz="2000" b="1" dirty="0">
                <a:solidFill>
                  <a:srgbClr val="009242"/>
                </a:solidFill>
                <a:latin typeface="Comic Sans MS" panose="030F0702030302020204" pitchFamily="2" charset="0"/>
                <a:ea typeface="微软雅黑" pitchFamily="34" charset="-122"/>
              </a:rPr>
              <a:t>寄存器个数有限，可缩短指令字长</a:t>
            </a:r>
            <a:endParaRPr lang="zh-CN" altLang="en-US" sz="2000" b="1" dirty="0">
              <a:solidFill>
                <a:srgbClr val="009242"/>
              </a:solidFill>
              <a:latin typeface="Comic Sans MS" panose="030F0702030302020204" pitchFamily="2" charset="0"/>
              <a:ea typeface="微软雅黑" pitchFamily="34" charset="-122"/>
            </a:endParaRPr>
          </a:p>
        </p:txBody>
      </p:sp>
      <p:grpSp>
        <p:nvGrpSpPr>
          <p:cNvPr id="60" name="Group 5"/>
          <p:cNvGrpSpPr/>
          <p:nvPr/>
        </p:nvGrpSpPr>
        <p:grpSpPr bwMode="auto">
          <a:xfrm>
            <a:off x="611560" y="2711028"/>
            <a:ext cx="2286000" cy="381000"/>
            <a:chOff x="1104" y="1670"/>
            <a:chExt cx="1440" cy="240"/>
          </a:xfrm>
        </p:grpSpPr>
        <p:sp>
          <p:nvSpPr>
            <p:cNvPr id="61" name="Rectangle 6"/>
            <p:cNvSpPr>
              <a:spLocks noChangeArrowheads="1"/>
            </p:cNvSpPr>
            <p:nvPr/>
          </p:nvSpPr>
          <p:spPr bwMode="auto">
            <a:xfrm>
              <a:off x="1104" y="1670"/>
              <a:ext cx="480" cy="240"/>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zh-CN" sz="2000" b="1">
                  <a:latin typeface="Comic Sans MS" panose="030F0702030302020204" pitchFamily="2" charset="0"/>
                  <a:ea typeface="微软雅黑" pitchFamily="34" charset="-122"/>
                </a:rPr>
                <a:t>OP</a:t>
              </a:r>
              <a:endParaRPr lang="en-US" altLang="zh-CN" sz="2000" b="1">
                <a:latin typeface="Comic Sans MS" panose="030F0702030302020204" pitchFamily="2" charset="0"/>
                <a:ea typeface="微软雅黑" pitchFamily="34" charset="-122"/>
              </a:endParaRPr>
            </a:p>
          </p:txBody>
        </p:sp>
        <p:sp>
          <p:nvSpPr>
            <p:cNvPr id="62" name="Rectangle 7"/>
            <p:cNvSpPr>
              <a:spLocks noChangeArrowheads="1"/>
            </p:cNvSpPr>
            <p:nvPr/>
          </p:nvSpPr>
          <p:spPr bwMode="auto">
            <a:xfrm>
              <a:off x="1584" y="1670"/>
              <a:ext cx="480" cy="240"/>
            </a:xfrm>
            <a:prstGeom prst="rect">
              <a:avLst/>
            </a:prstGeom>
            <a:solidFill>
              <a:schemeClr val="tx1">
                <a:alpha val="50000"/>
              </a:schemeClr>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Comic Sans MS" panose="030F0702030302020204" pitchFamily="2" charset="0"/>
                <a:ea typeface="微软雅黑" pitchFamily="34" charset="-122"/>
              </a:endParaRPr>
            </a:p>
          </p:txBody>
        </p:sp>
        <p:sp>
          <p:nvSpPr>
            <p:cNvPr id="63" name="Rectangle 8"/>
            <p:cNvSpPr>
              <a:spLocks noChangeArrowheads="1"/>
            </p:cNvSpPr>
            <p:nvPr/>
          </p:nvSpPr>
          <p:spPr bwMode="auto">
            <a:xfrm>
              <a:off x="2064" y="1670"/>
              <a:ext cx="480" cy="240"/>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zh-CN" sz="2000" b="1">
                  <a:latin typeface="Comic Sans MS" panose="030F0702030302020204" pitchFamily="2" charset="0"/>
                  <a:ea typeface="微软雅黑" pitchFamily="34" charset="-122"/>
                </a:rPr>
                <a:t>R</a:t>
              </a:r>
              <a:r>
                <a:rPr lang="en-US" altLang="zh-CN" sz="2000" b="1" i="1" baseline="-25000">
                  <a:latin typeface="Comic Sans MS" panose="030F0702030302020204" pitchFamily="2" charset="0"/>
                  <a:ea typeface="微软雅黑" pitchFamily="34" charset="-122"/>
                </a:rPr>
                <a:t>i</a:t>
              </a:r>
              <a:endParaRPr lang="en-US" altLang="zh-CN" sz="2000" b="1" i="1" baseline="-25000">
                <a:latin typeface="Comic Sans MS" panose="030F0702030302020204" pitchFamily="2" charset="0"/>
                <a:ea typeface="微软雅黑" pitchFamily="34" charset="-122"/>
              </a:endParaRPr>
            </a:p>
          </p:txBody>
        </p:sp>
      </p:grpSp>
      <p:sp>
        <p:nvSpPr>
          <p:cNvPr id="64" name="AutoShape 9"/>
          <p:cNvSpPr/>
          <p:nvPr/>
        </p:nvSpPr>
        <p:spPr bwMode="auto">
          <a:xfrm rot="5400000">
            <a:off x="1678360" y="2253828"/>
            <a:ext cx="152400" cy="762000"/>
          </a:xfrm>
          <a:prstGeom prst="leftBrace">
            <a:avLst>
              <a:gd name="adj1" fmla="val 41667"/>
              <a:gd name="adj2" fmla="val 50000"/>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Comic Sans MS" panose="030F0702030302020204" pitchFamily="2" charset="0"/>
              <a:ea typeface="微软雅黑" pitchFamily="34" charset="-122"/>
            </a:endParaRPr>
          </a:p>
        </p:txBody>
      </p:sp>
      <p:sp>
        <p:nvSpPr>
          <p:cNvPr id="65" name="Text Box 10"/>
          <p:cNvSpPr txBox="1">
            <a:spLocks noChangeArrowheads="1"/>
          </p:cNvSpPr>
          <p:nvPr/>
        </p:nvSpPr>
        <p:spPr bwMode="auto">
          <a:xfrm>
            <a:off x="1144960" y="2174453"/>
            <a:ext cx="1206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sz="2000" b="1">
                <a:latin typeface="Comic Sans MS" panose="030F0702030302020204" pitchFamily="2" charset="0"/>
                <a:ea typeface="微软雅黑" pitchFamily="34" charset="-122"/>
              </a:rPr>
              <a:t>寻址特征</a:t>
            </a:r>
            <a:endParaRPr lang="zh-CN" altLang="en-US" sz="2000" b="1">
              <a:latin typeface="Comic Sans MS" panose="030F0702030302020204" pitchFamily="2" charset="0"/>
              <a:ea typeface="微软雅黑" pitchFamily="34" charset="-122"/>
            </a:endParaRPr>
          </a:p>
        </p:txBody>
      </p:sp>
      <p:sp>
        <p:nvSpPr>
          <p:cNvPr id="66" name="AutoShape 11"/>
          <p:cNvSpPr/>
          <p:nvPr/>
        </p:nvSpPr>
        <p:spPr bwMode="auto">
          <a:xfrm rot="16200000">
            <a:off x="2440360" y="2787228"/>
            <a:ext cx="152400" cy="762000"/>
          </a:xfrm>
          <a:prstGeom prst="leftBrace">
            <a:avLst>
              <a:gd name="adj1" fmla="val 41667"/>
              <a:gd name="adj2" fmla="val 50000"/>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Comic Sans MS" panose="030F0702030302020204" pitchFamily="2" charset="0"/>
              <a:ea typeface="微软雅黑" pitchFamily="34" charset="-122"/>
            </a:endParaRPr>
          </a:p>
        </p:txBody>
      </p:sp>
      <p:sp>
        <p:nvSpPr>
          <p:cNvPr id="67" name="Freeform 12"/>
          <p:cNvSpPr/>
          <p:nvPr/>
        </p:nvSpPr>
        <p:spPr bwMode="auto">
          <a:xfrm>
            <a:off x="1449760" y="3244428"/>
            <a:ext cx="1066800" cy="1905000"/>
          </a:xfrm>
          <a:custGeom>
            <a:avLst/>
            <a:gdLst>
              <a:gd name="T0" fmla="*/ 672 w 672"/>
              <a:gd name="T1" fmla="*/ 0 h 1200"/>
              <a:gd name="T2" fmla="*/ 672 w 672"/>
              <a:gd name="T3" fmla="*/ 96 h 1200"/>
              <a:gd name="T4" fmla="*/ 0 w 672"/>
              <a:gd name="T5" fmla="*/ 96 h 1200"/>
              <a:gd name="T6" fmla="*/ 0 w 672"/>
              <a:gd name="T7" fmla="*/ 1200 h 1200"/>
              <a:gd name="T8" fmla="*/ 432 w 672"/>
              <a:gd name="T9" fmla="*/ 1200 h 1200"/>
            </a:gdLst>
            <a:ahLst/>
            <a:cxnLst>
              <a:cxn ang="0">
                <a:pos x="T0" y="T1"/>
              </a:cxn>
              <a:cxn ang="0">
                <a:pos x="T2" y="T3"/>
              </a:cxn>
              <a:cxn ang="0">
                <a:pos x="T4" y="T5"/>
              </a:cxn>
              <a:cxn ang="0">
                <a:pos x="T6" y="T7"/>
              </a:cxn>
              <a:cxn ang="0">
                <a:pos x="T8" y="T9"/>
              </a:cxn>
            </a:cxnLst>
            <a:rect l="0" t="0" r="r" b="b"/>
            <a:pathLst>
              <a:path w="672" h="1200">
                <a:moveTo>
                  <a:pt x="672" y="0"/>
                </a:moveTo>
                <a:lnTo>
                  <a:pt x="672" y="96"/>
                </a:lnTo>
                <a:lnTo>
                  <a:pt x="0" y="96"/>
                </a:lnTo>
                <a:lnTo>
                  <a:pt x="0" y="1200"/>
                </a:lnTo>
                <a:lnTo>
                  <a:pt x="432" y="1200"/>
                </a:lnTo>
              </a:path>
            </a:pathLst>
          </a:custGeom>
          <a:noFill/>
          <a:ln w="28575" cmpd="sng">
            <a:solidFill>
              <a:schemeClr val="tx1"/>
            </a:solidFill>
            <a:rou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b="1">
              <a:latin typeface="Comic Sans MS" panose="030F0702030302020204" pitchFamily="2" charset="0"/>
              <a:ea typeface="微软雅黑" pitchFamily="34" charset="-122"/>
            </a:endParaRPr>
          </a:p>
        </p:txBody>
      </p:sp>
      <p:grpSp>
        <p:nvGrpSpPr>
          <p:cNvPr id="68" name="Group 33"/>
          <p:cNvGrpSpPr/>
          <p:nvPr/>
        </p:nvGrpSpPr>
        <p:grpSpPr bwMode="auto">
          <a:xfrm>
            <a:off x="2024435" y="3487316"/>
            <a:ext cx="1939925" cy="2894012"/>
            <a:chOff x="2330" y="1739"/>
            <a:chExt cx="1222" cy="1823"/>
          </a:xfrm>
        </p:grpSpPr>
        <p:grpSp>
          <p:nvGrpSpPr>
            <p:cNvPr id="69" name="Group 32"/>
            <p:cNvGrpSpPr/>
            <p:nvPr/>
          </p:nvGrpSpPr>
          <p:grpSpPr bwMode="auto">
            <a:xfrm>
              <a:off x="2330" y="1739"/>
              <a:ext cx="1126" cy="1587"/>
              <a:chOff x="2330" y="1739"/>
              <a:chExt cx="1126" cy="1587"/>
            </a:xfrm>
          </p:grpSpPr>
          <p:sp>
            <p:nvSpPr>
              <p:cNvPr id="71" name="Rectangle 16"/>
              <p:cNvSpPr>
                <a:spLocks noChangeArrowheads="1"/>
              </p:cNvSpPr>
              <p:nvPr/>
            </p:nvSpPr>
            <p:spPr bwMode="auto">
              <a:xfrm>
                <a:off x="2688" y="2690"/>
                <a:ext cx="768" cy="288"/>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zh-CN" altLang="en-US" sz="2000" b="1">
                    <a:latin typeface="Comic Sans MS" panose="030F0702030302020204" pitchFamily="2" charset="0"/>
                    <a:ea typeface="微软雅黑" pitchFamily="34" charset="-122"/>
                  </a:rPr>
                  <a:t>操作数</a:t>
                </a:r>
                <a:endParaRPr lang="zh-CN" altLang="en-US" sz="2000" b="1">
                  <a:latin typeface="Comic Sans MS" panose="030F0702030302020204" pitchFamily="2" charset="0"/>
                  <a:ea typeface="微软雅黑" pitchFamily="34" charset="-122"/>
                </a:endParaRPr>
              </a:p>
            </p:txBody>
          </p:sp>
          <p:sp>
            <p:nvSpPr>
              <p:cNvPr id="72" name="Rectangle 17"/>
              <p:cNvSpPr>
                <a:spLocks noChangeArrowheads="1"/>
              </p:cNvSpPr>
              <p:nvPr/>
            </p:nvSpPr>
            <p:spPr bwMode="auto">
              <a:xfrm>
                <a:off x="2688" y="2978"/>
                <a:ext cx="768" cy="288"/>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Comic Sans MS" panose="030F0702030302020204" pitchFamily="2" charset="0"/>
                  <a:ea typeface="微软雅黑" pitchFamily="34" charset="-122"/>
                </a:endParaRPr>
              </a:p>
            </p:txBody>
          </p:sp>
          <p:sp>
            <p:nvSpPr>
              <p:cNvPr id="73" name="Rectangle 18"/>
              <p:cNvSpPr>
                <a:spLocks noChangeArrowheads="1"/>
              </p:cNvSpPr>
              <p:nvPr/>
            </p:nvSpPr>
            <p:spPr bwMode="auto">
              <a:xfrm>
                <a:off x="2688" y="1826"/>
                <a:ext cx="768" cy="864"/>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Comic Sans MS" panose="030F0702030302020204" pitchFamily="2" charset="0"/>
                  <a:ea typeface="微软雅黑" pitchFamily="34" charset="-122"/>
                </a:endParaRPr>
              </a:p>
            </p:txBody>
          </p:sp>
          <p:sp>
            <p:nvSpPr>
              <p:cNvPr id="74" name="Text Box 19"/>
              <p:cNvSpPr txBox="1">
                <a:spLocks noChangeArrowheads="1"/>
              </p:cNvSpPr>
              <p:nvPr/>
            </p:nvSpPr>
            <p:spPr bwMode="auto">
              <a:xfrm>
                <a:off x="2953" y="2115"/>
                <a:ext cx="310" cy="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pPr>
                  <a:spcBef>
                    <a:spcPct val="0"/>
                  </a:spcBef>
                </a:pPr>
                <a:r>
                  <a:rPr lang="zh-CN" altLang="en-US" sz="2000" b="1">
                    <a:latin typeface="Comic Sans MS" panose="030F0702030302020204" pitchFamily="2" charset="0"/>
                    <a:ea typeface="微软雅黑" pitchFamily="34" charset="-122"/>
                  </a:rPr>
                  <a:t>…</a:t>
                </a:r>
                <a:endParaRPr lang="zh-CN" altLang="en-US" sz="2000" b="1">
                  <a:latin typeface="Comic Sans MS" panose="030F0702030302020204" pitchFamily="2" charset="0"/>
                  <a:ea typeface="微软雅黑" pitchFamily="34" charset="-122"/>
                </a:endParaRPr>
              </a:p>
            </p:txBody>
          </p:sp>
          <p:sp>
            <p:nvSpPr>
              <p:cNvPr id="75" name="Text Box 20"/>
              <p:cNvSpPr txBox="1">
                <a:spLocks noChangeArrowheads="1"/>
              </p:cNvSpPr>
              <p:nvPr/>
            </p:nvSpPr>
            <p:spPr bwMode="auto">
              <a:xfrm>
                <a:off x="2937" y="2328"/>
                <a:ext cx="310" cy="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pPr>
                  <a:spcBef>
                    <a:spcPct val="0"/>
                  </a:spcBef>
                </a:pPr>
                <a:endParaRPr lang="zh-CN" altLang="en-US" sz="2000" b="1">
                  <a:latin typeface="Comic Sans MS" panose="030F0702030302020204" pitchFamily="2" charset="0"/>
                  <a:ea typeface="微软雅黑" pitchFamily="34" charset="-122"/>
                </a:endParaRPr>
              </a:p>
            </p:txBody>
          </p:sp>
          <p:sp>
            <p:nvSpPr>
              <p:cNvPr id="76" name="Text Box 21"/>
              <p:cNvSpPr txBox="1">
                <a:spLocks noChangeArrowheads="1"/>
              </p:cNvSpPr>
              <p:nvPr/>
            </p:nvSpPr>
            <p:spPr bwMode="auto">
              <a:xfrm>
                <a:off x="2953" y="3009"/>
                <a:ext cx="310" cy="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pPr>
                  <a:spcBef>
                    <a:spcPct val="0"/>
                  </a:spcBef>
                </a:pPr>
                <a:r>
                  <a:rPr lang="zh-CN" altLang="en-US" sz="2000" b="1">
                    <a:latin typeface="Comic Sans MS" panose="030F0702030302020204" pitchFamily="2" charset="0"/>
                    <a:ea typeface="微软雅黑" pitchFamily="34" charset="-122"/>
                  </a:rPr>
                  <a:t>…</a:t>
                </a:r>
                <a:endParaRPr lang="zh-CN" altLang="en-US" sz="2000" b="1">
                  <a:latin typeface="Comic Sans MS" panose="030F0702030302020204" pitchFamily="2" charset="0"/>
                  <a:ea typeface="微软雅黑" pitchFamily="34" charset="-122"/>
                </a:endParaRPr>
              </a:p>
            </p:txBody>
          </p:sp>
          <p:sp>
            <p:nvSpPr>
              <p:cNvPr id="77" name="Text Box 22"/>
              <p:cNvSpPr txBox="1">
                <a:spLocks noChangeArrowheads="1"/>
              </p:cNvSpPr>
              <p:nvPr/>
            </p:nvSpPr>
            <p:spPr bwMode="auto">
              <a:xfrm>
                <a:off x="2330" y="2214"/>
                <a:ext cx="310" cy="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pPr>
                  <a:spcBef>
                    <a:spcPct val="0"/>
                  </a:spcBef>
                </a:pPr>
                <a:r>
                  <a:rPr lang="zh-CN" altLang="en-US" sz="2000" b="1">
                    <a:latin typeface="Comic Sans MS" panose="030F0702030302020204" pitchFamily="2" charset="0"/>
                    <a:ea typeface="微软雅黑" pitchFamily="34" charset="-122"/>
                  </a:rPr>
                  <a:t>…</a:t>
                </a:r>
                <a:endParaRPr lang="zh-CN" altLang="en-US" sz="2000" b="1">
                  <a:latin typeface="Comic Sans MS" panose="030F0702030302020204" pitchFamily="2" charset="0"/>
                  <a:ea typeface="微软雅黑" pitchFamily="34" charset="-122"/>
                </a:endParaRPr>
              </a:p>
            </p:txBody>
          </p:sp>
          <p:sp>
            <p:nvSpPr>
              <p:cNvPr id="78" name="Text Box 23"/>
              <p:cNvSpPr txBox="1">
                <a:spLocks noChangeArrowheads="1"/>
              </p:cNvSpPr>
              <p:nvPr/>
            </p:nvSpPr>
            <p:spPr bwMode="auto">
              <a:xfrm>
                <a:off x="2341" y="2328"/>
                <a:ext cx="310" cy="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pPr>
                  <a:spcBef>
                    <a:spcPct val="0"/>
                  </a:spcBef>
                </a:pPr>
                <a:endParaRPr lang="zh-CN" altLang="en-US" sz="2000" b="1">
                  <a:latin typeface="Comic Sans MS" panose="030F0702030302020204" pitchFamily="2" charset="0"/>
                  <a:ea typeface="微软雅黑" pitchFamily="34" charset="-122"/>
                </a:endParaRPr>
              </a:p>
            </p:txBody>
          </p:sp>
          <p:sp>
            <p:nvSpPr>
              <p:cNvPr id="79" name="Text Box 24"/>
              <p:cNvSpPr txBox="1">
                <a:spLocks noChangeArrowheads="1"/>
              </p:cNvSpPr>
              <p:nvPr/>
            </p:nvSpPr>
            <p:spPr bwMode="auto">
              <a:xfrm>
                <a:off x="2350" y="2904"/>
                <a:ext cx="310" cy="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pPr>
                  <a:spcBef>
                    <a:spcPct val="0"/>
                  </a:spcBef>
                </a:pPr>
                <a:r>
                  <a:rPr lang="zh-CN" altLang="en-US" sz="2000" b="1">
                    <a:latin typeface="Comic Sans MS" panose="030F0702030302020204" pitchFamily="2" charset="0"/>
                    <a:ea typeface="微软雅黑" pitchFamily="34" charset="-122"/>
                  </a:rPr>
                  <a:t>…</a:t>
                </a:r>
                <a:endParaRPr lang="zh-CN" altLang="en-US" sz="2000" b="1">
                  <a:latin typeface="Comic Sans MS" panose="030F0702030302020204" pitchFamily="2" charset="0"/>
                  <a:ea typeface="微软雅黑" pitchFamily="34" charset="-122"/>
                </a:endParaRPr>
              </a:p>
            </p:txBody>
          </p:sp>
          <p:sp>
            <p:nvSpPr>
              <p:cNvPr id="80" name="Text Box 25"/>
              <p:cNvSpPr txBox="1">
                <a:spLocks noChangeArrowheads="1"/>
              </p:cNvSpPr>
              <p:nvPr/>
            </p:nvSpPr>
            <p:spPr bwMode="auto">
              <a:xfrm>
                <a:off x="2342" y="1739"/>
                <a:ext cx="29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CN" sz="2000" b="1">
                    <a:latin typeface="Comic Sans MS" panose="030F0702030302020204" pitchFamily="2" charset="0"/>
                    <a:ea typeface="微软雅黑" pitchFamily="34" charset="-122"/>
                  </a:rPr>
                  <a:t>R</a:t>
                </a:r>
                <a:r>
                  <a:rPr lang="en-US" altLang="zh-CN" sz="2000" b="1" baseline="-25000">
                    <a:latin typeface="Comic Sans MS" panose="030F0702030302020204" pitchFamily="2" charset="0"/>
                    <a:ea typeface="微软雅黑" pitchFamily="34" charset="-122"/>
                  </a:rPr>
                  <a:t>0</a:t>
                </a:r>
                <a:endParaRPr lang="en-US" altLang="zh-CN" sz="2000" b="1" baseline="-25000">
                  <a:latin typeface="Comic Sans MS" panose="030F0702030302020204" pitchFamily="2" charset="0"/>
                  <a:ea typeface="微软雅黑" pitchFamily="34" charset="-122"/>
                </a:endParaRPr>
              </a:p>
            </p:txBody>
          </p:sp>
          <p:sp>
            <p:nvSpPr>
              <p:cNvPr id="81" name="Text Box 26"/>
              <p:cNvSpPr txBox="1">
                <a:spLocks noChangeArrowheads="1"/>
              </p:cNvSpPr>
              <p:nvPr/>
            </p:nvSpPr>
            <p:spPr bwMode="auto">
              <a:xfrm>
                <a:off x="2356" y="2680"/>
                <a:ext cx="25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CN" sz="2000" b="1">
                    <a:latin typeface="Comic Sans MS" panose="030F0702030302020204" pitchFamily="2" charset="0"/>
                    <a:ea typeface="微软雅黑" pitchFamily="34" charset="-122"/>
                  </a:rPr>
                  <a:t>R</a:t>
                </a:r>
                <a:r>
                  <a:rPr lang="en-US" altLang="zh-CN" sz="2000" b="1" i="1" baseline="-25000">
                    <a:latin typeface="Comic Sans MS" panose="030F0702030302020204" pitchFamily="2" charset="0"/>
                    <a:ea typeface="微软雅黑" pitchFamily="34" charset="-122"/>
                  </a:rPr>
                  <a:t>i</a:t>
                </a:r>
                <a:endParaRPr lang="en-US" altLang="zh-CN" sz="2000" b="1" i="1" baseline="-25000">
                  <a:latin typeface="Comic Sans MS" panose="030F0702030302020204" pitchFamily="2" charset="0"/>
                  <a:ea typeface="微软雅黑" pitchFamily="34" charset="-122"/>
                </a:endParaRPr>
              </a:p>
            </p:txBody>
          </p:sp>
          <p:sp>
            <p:nvSpPr>
              <p:cNvPr id="82" name="Text Box 27"/>
              <p:cNvSpPr txBox="1">
                <a:spLocks noChangeArrowheads="1"/>
              </p:cNvSpPr>
              <p:nvPr/>
            </p:nvSpPr>
            <p:spPr bwMode="auto">
              <a:xfrm>
                <a:off x="2356" y="3074"/>
                <a:ext cx="27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CN" sz="2000" b="1">
                    <a:latin typeface="Comic Sans MS" panose="030F0702030302020204" pitchFamily="2" charset="0"/>
                    <a:ea typeface="微软雅黑" pitchFamily="34" charset="-122"/>
                  </a:rPr>
                  <a:t>R</a:t>
                </a:r>
                <a:r>
                  <a:rPr lang="en-US" altLang="zh-CN" sz="2000" b="1" i="1" baseline="-25000">
                    <a:latin typeface="Comic Sans MS" panose="030F0702030302020204" pitchFamily="2" charset="0"/>
                    <a:ea typeface="微软雅黑" pitchFamily="34" charset="-122"/>
                  </a:rPr>
                  <a:t>n</a:t>
                </a:r>
                <a:endParaRPr lang="en-US" altLang="zh-CN" sz="2000" b="1" i="1" baseline="-25000">
                  <a:latin typeface="Comic Sans MS" panose="030F0702030302020204" pitchFamily="2" charset="0"/>
                  <a:ea typeface="微软雅黑" pitchFamily="34" charset="-122"/>
                </a:endParaRPr>
              </a:p>
            </p:txBody>
          </p:sp>
        </p:grpSp>
        <p:sp>
          <p:nvSpPr>
            <p:cNvPr id="70" name="Text Box 28"/>
            <p:cNvSpPr txBox="1">
              <a:spLocks noChangeArrowheads="1"/>
            </p:cNvSpPr>
            <p:nvPr/>
          </p:nvSpPr>
          <p:spPr bwMode="auto">
            <a:xfrm>
              <a:off x="2784" y="3312"/>
              <a:ext cx="76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dirty="0">
                  <a:latin typeface="Comic Sans MS" panose="030F0702030302020204" pitchFamily="2" charset="0"/>
                  <a:ea typeface="微软雅黑" pitchFamily="34" charset="-122"/>
                </a:rPr>
                <a:t>寄存器组</a:t>
              </a:r>
              <a:endParaRPr lang="zh-CN" altLang="en-US" sz="2000" b="1" dirty="0">
                <a:latin typeface="Comic Sans MS" panose="030F0702030302020204" pitchFamily="2" charset="0"/>
                <a:ea typeface="微软雅黑" pitchFamily="34" charset="-122"/>
              </a:endParaRPr>
            </a:p>
          </p:txBody>
        </p:sp>
      </p:grpSp>
      <p:sp>
        <p:nvSpPr>
          <p:cNvPr id="83" name="Rectangle 6"/>
          <p:cNvSpPr>
            <a:spLocks noChangeArrowheads="1"/>
          </p:cNvSpPr>
          <p:nvPr/>
        </p:nvSpPr>
        <p:spPr bwMode="auto">
          <a:xfrm>
            <a:off x="3203848" y="908720"/>
            <a:ext cx="5634639" cy="666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p>
            <a:r>
              <a:rPr lang="zh-CN" altLang="en-US" sz="2000" b="1" dirty="0">
                <a:solidFill>
                  <a:srgbClr val="FF0000"/>
                </a:solidFill>
                <a:latin typeface="Comic Sans MS" panose="030F0702030302020204" pitchFamily="2" charset="0"/>
                <a:ea typeface="微软雅黑" pitchFamily="34" charset="-122"/>
              </a:rPr>
              <a:t>假设：</a:t>
            </a:r>
            <a:r>
              <a:rPr lang="en-US" altLang="en-US" sz="2000" b="1" dirty="0">
                <a:solidFill>
                  <a:srgbClr val="FF0000"/>
                </a:solidFill>
                <a:latin typeface="Comic Sans MS" panose="030F0702030302020204" pitchFamily="2" charset="0"/>
                <a:ea typeface="微软雅黑" pitchFamily="34" charset="-122"/>
              </a:rPr>
              <a:t>A</a:t>
            </a:r>
            <a:r>
              <a:rPr lang="en-US" altLang="zh-CN" sz="2000" b="1" dirty="0">
                <a:solidFill>
                  <a:srgbClr val="FF0000"/>
                </a:solidFill>
                <a:latin typeface="Comic Sans MS" panose="030F0702030302020204" pitchFamily="2" charset="0"/>
                <a:ea typeface="微软雅黑" pitchFamily="34" charset="-122"/>
              </a:rPr>
              <a:t>=</a:t>
            </a:r>
            <a:r>
              <a:rPr lang="zh-CN" altLang="en-US" sz="2000" b="1" dirty="0">
                <a:solidFill>
                  <a:srgbClr val="FF0000"/>
                </a:solidFill>
                <a:latin typeface="Comic Sans MS" panose="030F0702030302020204" pitchFamily="2" charset="0"/>
                <a:ea typeface="微软雅黑" pitchFamily="34" charset="-122"/>
              </a:rPr>
              <a:t>地址字段值，</a:t>
            </a:r>
            <a:r>
              <a:rPr lang="en-US" altLang="zh-CN" sz="2000" b="1" dirty="0">
                <a:solidFill>
                  <a:srgbClr val="FF0000"/>
                </a:solidFill>
                <a:latin typeface="Comic Sans MS" panose="030F0702030302020204" pitchFamily="2" charset="0"/>
                <a:ea typeface="微软雅黑" pitchFamily="34" charset="-122"/>
              </a:rPr>
              <a:t>R=</a:t>
            </a:r>
            <a:r>
              <a:rPr lang="zh-CN" altLang="en-US" sz="2000" b="1" dirty="0">
                <a:solidFill>
                  <a:srgbClr val="FF0000"/>
                </a:solidFill>
                <a:latin typeface="Comic Sans MS" panose="030F0702030302020204" pitchFamily="2" charset="0"/>
                <a:ea typeface="微软雅黑" pitchFamily="34" charset="-122"/>
              </a:rPr>
              <a:t>寄存器编号，</a:t>
            </a:r>
            <a:endParaRPr lang="zh-CN" altLang="en-US" sz="2000" b="1" dirty="0">
              <a:solidFill>
                <a:srgbClr val="FF0000"/>
              </a:solidFill>
              <a:latin typeface="Comic Sans MS" panose="030F0702030302020204" pitchFamily="2" charset="0"/>
              <a:ea typeface="微软雅黑" pitchFamily="34" charset="-122"/>
            </a:endParaRPr>
          </a:p>
          <a:p>
            <a:r>
              <a:rPr lang="en-US" altLang="zh-CN" sz="2000" b="1" dirty="0">
                <a:solidFill>
                  <a:srgbClr val="FF0000"/>
                </a:solidFill>
                <a:latin typeface="Comic Sans MS" panose="030F0702030302020204" pitchFamily="2" charset="0"/>
                <a:ea typeface="微软雅黑" pitchFamily="34" charset="-122"/>
              </a:rPr>
              <a:t>       </a:t>
            </a:r>
            <a:r>
              <a:rPr lang="en-US" altLang="en-US" sz="2000" b="1" dirty="0">
                <a:solidFill>
                  <a:srgbClr val="FF0000"/>
                </a:solidFill>
                <a:latin typeface="Comic Sans MS" panose="030F0702030302020204" pitchFamily="2" charset="0"/>
                <a:ea typeface="微软雅黑" pitchFamily="34" charset="-122"/>
              </a:rPr>
              <a:t>EA=</a:t>
            </a:r>
            <a:r>
              <a:rPr lang="zh-CN" altLang="en-US" sz="2000" b="1" dirty="0">
                <a:solidFill>
                  <a:srgbClr val="FF0000"/>
                </a:solidFill>
                <a:latin typeface="Comic Sans MS" panose="030F0702030302020204" pitchFamily="2" charset="0"/>
                <a:ea typeface="微软雅黑" pitchFamily="34" charset="-122"/>
              </a:rPr>
              <a:t>有效地址， (</a:t>
            </a:r>
            <a:r>
              <a:rPr lang="en-US" altLang="zh-CN" sz="2000" b="1" dirty="0">
                <a:solidFill>
                  <a:srgbClr val="FF0000"/>
                </a:solidFill>
                <a:latin typeface="Comic Sans MS" panose="030F0702030302020204" pitchFamily="2" charset="0"/>
                <a:ea typeface="微软雅黑" pitchFamily="34" charset="-122"/>
              </a:rPr>
              <a:t>X)=</a:t>
            </a:r>
            <a:r>
              <a:rPr lang="zh-CN" altLang="en-US" sz="2000" b="1" dirty="0">
                <a:solidFill>
                  <a:srgbClr val="FF0000"/>
                </a:solidFill>
                <a:latin typeface="Comic Sans MS" panose="030F0702030302020204" pitchFamily="2" charset="0"/>
                <a:ea typeface="微软雅黑" pitchFamily="34" charset="-122"/>
              </a:rPr>
              <a:t>地址</a:t>
            </a:r>
            <a:r>
              <a:rPr lang="en-US" altLang="en-US" sz="2000" b="1" dirty="0">
                <a:solidFill>
                  <a:srgbClr val="FF0000"/>
                </a:solidFill>
                <a:latin typeface="Comic Sans MS" panose="030F0702030302020204" pitchFamily="2" charset="0"/>
                <a:ea typeface="微软雅黑" pitchFamily="34" charset="-122"/>
              </a:rPr>
              <a:t>X</a:t>
            </a:r>
            <a:r>
              <a:rPr lang="zh-CN" altLang="en-US" sz="2000" b="1" dirty="0">
                <a:solidFill>
                  <a:srgbClr val="FF0000"/>
                </a:solidFill>
                <a:latin typeface="Comic Sans MS" panose="030F0702030302020204" pitchFamily="2" charset="0"/>
                <a:ea typeface="微软雅黑" pitchFamily="34" charset="-122"/>
              </a:rPr>
              <a:t>中的内容</a:t>
            </a:r>
            <a:endParaRPr lang="zh-CN" altLang="en-US" sz="2000" b="1" dirty="0">
              <a:solidFill>
                <a:srgbClr val="FF0000"/>
              </a:solidFill>
              <a:latin typeface="Comic Sans MS" panose="030F0702030302020204" pitchFamily="2" charset="0"/>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60"/>
                                        </p:tgtEl>
                                        <p:attrNameLst>
                                          <p:attrName>style.visibility</p:attrName>
                                        </p:attrNameLst>
                                      </p:cBhvr>
                                      <p:to>
                                        <p:strVal val="visible"/>
                                      </p:to>
                                    </p:set>
                                    <p:animEffect transition="in" filter="barn(outVertical)">
                                      <p:cBhvr>
                                        <p:cTn id="12" dur="500"/>
                                        <p:tgtEl>
                                          <p:spTgt spid="6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64"/>
                                        </p:tgtEl>
                                        <p:attrNameLst>
                                          <p:attrName>style.visibility</p:attrName>
                                        </p:attrNameLst>
                                      </p:cBhvr>
                                      <p:to>
                                        <p:strVal val="visible"/>
                                      </p:to>
                                    </p:set>
                                    <p:animEffect transition="in" filter="barn(outVertical)">
                                      <p:cBhvr>
                                        <p:cTn id="17" dur="500"/>
                                        <p:tgtEl>
                                          <p:spTgt spid="64"/>
                                        </p:tgtEl>
                                      </p:cBhvr>
                                    </p:animEffect>
                                  </p:childTnLst>
                                </p:cTn>
                              </p:par>
                            </p:childTnLst>
                          </p:cTn>
                        </p:par>
                        <p:par>
                          <p:cTn id="18" fill="hold">
                            <p:stCondLst>
                              <p:cond delay="500"/>
                            </p:stCondLst>
                            <p:childTnLst>
                              <p:par>
                                <p:cTn id="19" presetID="3" presetClass="entr" presetSubtype="10" fill="hold" grpId="0" nodeType="afterEffect">
                                  <p:stCondLst>
                                    <p:cond delay="0"/>
                                  </p:stCondLst>
                                  <p:childTnLst>
                                    <p:set>
                                      <p:cBhvr>
                                        <p:cTn id="20" dur="1" fill="hold">
                                          <p:stCondLst>
                                            <p:cond delay="0"/>
                                          </p:stCondLst>
                                        </p:cTn>
                                        <p:tgtEl>
                                          <p:spTgt spid="65"/>
                                        </p:tgtEl>
                                        <p:attrNameLst>
                                          <p:attrName>style.visibility</p:attrName>
                                        </p:attrNameLst>
                                      </p:cBhvr>
                                      <p:to>
                                        <p:strVal val="visible"/>
                                      </p:to>
                                    </p:set>
                                    <p:animEffect transition="in" filter="blinds(horizontal)">
                                      <p:cBhvr>
                                        <p:cTn id="21" dur="500"/>
                                        <p:tgtEl>
                                          <p:spTgt spid="65"/>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37" fill="hold" grpId="0" nodeType="clickEffect">
                                  <p:stCondLst>
                                    <p:cond delay="0"/>
                                  </p:stCondLst>
                                  <p:childTnLst>
                                    <p:set>
                                      <p:cBhvr>
                                        <p:cTn id="25" dur="1" fill="hold">
                                          <p:stCondLst>
                                            <p:cond delay="0"/>
                                          </p:stCondLst>
                                        </p:cTn>
                                        <p:tgtEl>
                                          <p:spTgt spid="66"/>
                                        </p:tgtEl>
                                        <p:attrNameLst>
                                          <p:attrName>style.visibility</p:attrName>
                                        </p:attrNameLst>
                                      </p:cBhvr>
                                      <p:to>
                                        <p:strVal val="visible"/>
                                      </p:to>
                                    </p:set>
                                    <p:animEffect transition="in" filter="barn(outVertical)">
                                      <p:cBhvr>
                                        <p:cTn id="26" dur="500"/>
                                        <p:tgtEl>
                                          <p:spTgt spid="66"/>
                                        </p:tgtEl>
                                      </p:cBhvr>
                                    </p:animEffect>
                                  </p:childTnLst>
                                </p:cTn>
                              </p:par>
                            </p:childTnLst>
                          </p:cTn>
                        </p:par>
                      </p:childTnLst>
                    </p:cTn>
                  </p:par>
                  <p:par>
                    <p:cTn id="27" fill="hold">
                      <p:stCondLst>
                        <p:cond delay="indefinite"/>
                      </p:stCondLst>
                      <p:childTnLst>
                        <p:par>
                          <p:cTn id="28" fill="hold">
                            <p:stCondLst>
                              <p:cond delay="0"/>
                            </p:stCondLst>
                            <p:childTnLst>
                              <p:par>
                                <p:cTn id="29" presetID="18" presetClass="entr" presetSubtype="12" fill="hold" grpId="0" nodeType="clickEffect">
                                  <p:stCondLst>
                                    <p:cond delay="0"/>
                                  </p:stCondLst>
                                  <p:childTnLst>
                                    <p:set>
                                      <p:cBhvr>
                                        <p:cTn id="30" dur="1" fill="hold">
                                          <p:stCondLst>
                                            <p:cond delay="0"/>
                                          </p:stCondLst>
                                        </p:cTn>
                                        <p:tgtEl>
                                          <p:spTgt spid="67"/>
                                        </p:tgtEl>
                                        <p:attrNameLst>
                                          <p:attrName>style.visibility</p:attrName>
                                        </p:attrNameLst>
                                      </p:cBhvr>
                                      <p:to>
                                        <p:strVal val="visible"/>
                                      </p:to>
                                    </p:set>
                                    <p:animEffect transition="in" filter="strips(downLeft)">
                                      <p:cBhvr>
                                        <p:cTn id="31" dur="500"/>
                                        <p:tgtEl>
                                          <p:spTgt spid="67"/>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37" fill="hold" nodeType="clickEffect">
                                  <p:stCondLst>
                                    <p:cond delay="0"/>
                                  </p:stCondLst>
                                  <p:childTnLst>
                                    <p:set>
                                      <p:cBhvr>
                                        <p:cTn id="35" dur="1" fill="hold">
                                          <p:stCondLst>
                                            <p:cond delay="0"/>
                                          </p:stCondLst>
                                        </p:cTn>
                                        <p:tgtEl>
                                          <p:spTgt spid="68"/>
                                        </p:tgtEl>
                                        <p:attrNameLst>
                                          <p:attrName>style.visibility</p:attrName>
                                        </p:attrNameLst>
                                      </p:cBhvr>
                                      <p:to>
                                        <p:strVal val="visible"/>
                                      </p:to>
                                    </p:set>
                                    <p:animEffect transition="in" filter="barn(outVertical)">
                                      <p:cBhvr>
                                        <p:cTn id="36"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utoUpdateAnimBg="0"/>
      <p:bldP spid="64" grpId="0" animBg="1"/>
      <p:bldP spid="65" grpId="0" autoUpdateAnimBg="0"/>
      <p:bldP spid="66" grpId="0" animBg="1"/>
      <p:bldP spid="6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 </a:t>
            </a:r>
            <a:r>
              <a:rPr lang="zh-CN" altLang="en-US" dirty="0"/>
              <a:t>指令系统设计</a:t>
            </a:r>
            <a:endParaRPr lang="zh-CN" altLang="en-US" dirty="0"/>
          </a:p>
        </p:txBody>
      </p:sp>
      <p:sp>
        <p:nvSpPr>
          <p:cNvPr id="3" name="内容占位符 2"/>
          <p:cNvSpPr>
            <a:spLocks noGrp="1"/>
          </p:cNvSpPr>
          <p:nvPr>
            <p:ph idx="1"/>
          </p:nvPr>
        </p:nvSpPr>
        <p:spPr>
          <a:xfrm>
            <a:off x="107504" y="743531"/>
            <a:ext cx="8856984" cy="525229"/>
          </a:xfrm>
        </p:spPr>
        <p:txBody>
          <a:bodyPr/>
          <a:lstStyle/>
          <a:p>
            <a:pPr marL="0" indent="0">
              <a:buNone/>
            </a:pPr>
            <a:r>
              <a:rPr lang="en-US" altLang="zh-CN" dirty="0"/>
              <a:t>4.2.3 </a:t>
            </a:r>
            <a:r>
              <a:rPr lang="zh-CN" altLang="en-US" dirty="0"/>
              <a:t>寻址方式</a:t>
            </a:r>
            <a:endParaRPr lang="en-US" altLang="zh-CN" dirty="0"/>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10" name="内容占位符 2"/>
          <p:cNvSpPr txBox="1"/>
          <p:nvPr/>
        </p:nvSpPr>
        <p:spPr bwMode="auto">
          <a:xfrm>
            <a:off x="119514" y="1196752"/>
            <a:ext cx="8856984" cy="504056"/>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FF0000"/>
              </a:buClr>
              <a:buFont typeface="Wingdings" panose="05000000000000000000" pitchFamily="2" charset="2"/>
              <a:buChar char="p"/>
              <a:defRPr sz="2200" b="1" kern="1200">
                <a:solidFill>
                  <a:schemeClr val="tx1"/>
                </a:solidFill>
                <a:latin typeface="Comic Sans MS" panose="030F0702030302020204" pitchFamily="2" charset="0"/>
                <a:ea typeface="微软雅黑"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anose="05000000000000000000" pitchFamily="2" charset="2"/>
              <a:buChar char="n"/>
              <a:defRPr sz="2000" b="0" kern="1200">
                <a:solidFill>
                  <a:schemeClr val="tx1"/>
                </a:solidFill>
                <a:latin typeface="微软雅黑" pitchFamily="34" charset="-122"/>
                <a:ea typeface="微软雅黑"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anose="05000000000000000000" pitchFamily="2" charset="2"/>
              <a:buChar char="p"/>
              <a:defRPr sz="2000" b="0" kern="1200">
                <a:solidFill>
                  <a:schemeClr val="tx1"/>
                </a:solidFill>
                <a:latin typeface="微软雅黑" pitchFamily="34" charset="-122"/>
                <a:ea typeface="微软雅黑"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anose="05000000000000000000" pitchFamily="2" charset="2"/>
              <a:buChar char="Ø"/>
              <a:defRPr sz="2000" b="0" kern="1200">
                <a:solidFill>
                  <a:schemeClr val="tx1"/>
                </a:solidFill>
                <a:latin typeface="微软雅黑" pitchFamily="34" charset="-122"/>
                <a:ea typeface="微软雅黑"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anose="05000000000000000000" pitchFamily="2" charset="2"/>
              <a:buChar char="Ø"/>
              <a:defRPr sz="2000" b="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altLang="zh-CN" dirty="0">
                <a:solidFill>
                  <a:srgbClr val="063DE8"/>
                </a:solidFill>
              </a:rPr>
              <a:t>3. </a:t>
            </a:r>
            <a:r>
              <a:rPr lang="zh-CN" altLang="en-US" dirty="0">
                <a:solidFill>
                  <a:srgbClr val="063DE8"/>
                </a:solidFill>
              </a:rPr>
              <a:t>常用的寻址方式</a:t>
            </a:r>
            <a:endParaRPr lang="en-US" altLang="zh-CN" dirty="0">
              <a:solidFill>
                <a:srgbClr val="063DE8"/>
              </a:solidFill>
            </a:endParaRPr>
          </a:p>
        </p:txBody>
      </p:sp>
      <p:sp>
        <p:nvSpPr>
          <p:cNvPr id="8" name="矩形 7"/>
          <p:cNvSpPr/>
          <p:nvPr/>
        </p:nvSpPr>
        <p:spPr>
          <a:xfrm>
            <a:off x="119514" y="1658350"/>
            <a:ext cx="8712968" cy="769441"/>
          </a:xfrm>
          <a:prstGeom prst="rect">
            <a:avLst/>
          </a:prstGeom>
        </p:spPr>
        <p:txBody>
          <a:bodyPr wrap="square">
            <a:spAutoFit/>
          </a:bodyPr>
          <a:lstStyle/>
          <a:p>
            <a:pPr lvl="0" eaLnBrk="0" hangingPunct="0">
              <a:spcBef>
                <a:spcPct val="20000"/>
              </a:spcBef>
              <a:buClr>
                <a:srgbClr val="FF0000"/>
              </a:buClr>
            </a:pPr>
            <a:r>
              <a:rPr lang="zh-CN" altLang="en-US" sz="2200" b="1" dirty="0">
                <a:solidFill>
                  <a:prstClr val="black"/>
                </a:solidFill>
                <a:latin typeface="Comic Sans MS" panose="030F0702030302020204" pitchFamily="2" charset="0"/>
                <a:ea typeface="微软雅黑" pitchFamily="34" charset="-122"/>
              </a:rPr>
              <a:t>（</a:t>
            </a:r>
            <a:r>
              <a:rPr lang="en-US" altLang="zh-CN" sz="2200" b="1" dirty="0">
                <a:solidFill>
                  <a:prstClr val="black"/>
                </a:solidFill>
                <a:latin typeface="Comic Sans MS" panose="030F0702030302020204" pitchFamily="2" charset="0"/>
                <a:ea typeface="微软雅黑" pitchFamily="34" charset="-122"/>
              </a:rPr>
              <a:t>5</a:t>
            </a:r>
            <a:r>
              <a:rPr lang="zh-CN" altLang="en-US" sz="2200" b="1" dirty="0">
                <a:solidFill>
                  <a:prstClr val="black"/>
                </a:solidFill>
                <a:latin typeface="Comic Sans MS" panose="030F0702030302020204" pitchFamily="2" charset="0"/>
                <a:ea typeface="微软雅黑" pitchFamily="34" charset="-122"/>
              </a:rPr>
              <a:t>）寄存器间接寻址：指令中地址码是一个寄存器的编号，该寄存器中存放的是操作数的有效地址</a:t>
            </a:r>
            <a:endParaRPr lang="en-US" altLang="zh-CN" sz="2200" b="1" dirty="0">
              <a:solidFill>
                <a:prstClr val="black"/>
              </a:solidFill>
              <a:latin typeface="Comic Sans MS" panose="030F0702030302020204" pitchFamily="2" charset="0"/>
              <a:ea typeface="微软雅黑" pitchFamily="34" charset="-122"/>
            </a:endParaRPr>
          </a:p>
        </p:txBody>
      </p:sp>
      <p:sp>
        <p:nvSpPr>
          <p:cNvPr id="23" name="Text Box 10"/>
          <p:cNvSpPr txBox="1">
            <a:spLocks noChangeArrowheads="1"/>
          </p:cNvSpPr>
          <p:nvPr/>
        </p:nvSpPr>
        <p:spPr bwMode="auto">
          <a:xfrm>
            <a:off x="5690219" y="3570866"/>
            <a:ext cx="3142263"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000" b="1" dirty="0">
                <a:solidFill>
                  <a:srgbClr val="009242"/>
                </a:solidFill>
                <a:latin typeface="Comic Sans MS" panose="030F0702030302020204" pitchFamily="2" charset="0"/>
                <a:ea typeface="微软雅黑" pitchFamily="34" charset="-122"/>
              </a:rPr>
              <a:t>有效地址在寄存器中， 操作数在存储器中，执行阶段访存</a:t>
            </a:r>
            <a:endParaRPr lang="zh-CN" altLang="en-US" sz="2000" b="1" dirty="0">
              <a:solidFill>
                <a:srgbClr val="009242"/>
              </a:solidFill>
              <a:latin typeface="Comic Sans MS" panose="030F0702030302020204" pitchFamily="2" charset="0"/>
              <a:ea typeface="微软雅黑" pitchFamily="34" charset="-122"/>
            </a:endParaRPr>
          </a:p>
          <a:p>
            <a:pPr marL="342900" indent="-342900">
              <a:buFont typeface="Wingdings" panose="05000000000000000000" pitchFamily="2" charset="2"/>
              <a:buChar char="Ø"/>
            </a:pPr>
            <a:r>
              <a:rPr lang="zh-CN" altLang="en-US" sz="2000" b="1" dirty="0">
                <a:solidFill>
                  <a:srgbClr val="009242"/>
                </a:solidFill>
                <a:latin typeface="Comic Sans MS" panose="030F0702030302020204" pitchFamily="2" charset="0"/>
                <a:ea typeface="微软雅黑" pitchFamily="34" charset="-122"/>
              </a:rPr>
              <a:t>便于编制循环程序</a:t>
            </a:r>
            <a:endParaRPr lang="zh-CN" altLang="en-US" sz="2000" b="1" dirty="0">
              <a:solidFill>
                <a:srgbClr val="009242"/>
              </a:solidFill>
              <a:latin typeface="Comic Sans MS" panose="030F0702030302020204" pitchFamily="2" charset="0"/>
              <a:ea typeface="微软雅黑" pitchFamily="34" charset="-122"/>
            </a:endParaRPr>
          </a:p>
        </p:txBody>
      </p:sp>
      <p:sp>
        <p:nvSpPr>
          <p:cNvPr id="49" name="Line 5"/>
          <p:cNvSpPr>
            <a:spLocks noChangeShapeType="1"/>
          </p:cNvSpPr>
          <p:nvPr/>
        </p:nvSpPr>
        <p:spPr bwMode="auto">
          <a:xfrm>
            <a:off x="3528120" y="5559946"/>
            <a:ext cx="609600" cy="0"/>
          </a:xfrm>
          <a:prstGeom prst="line">
            <a:avLst/>
          </a:prstGeom>
          <a:noFill/>
          <a:ln w="28575">
            <a:solidFill>
              <a:schemeClr val="tx1"/>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b="1">
              <a:latin typeface="Comic Sans MS" panose="030F0702030302020204" pitchFamily="2" charset="0"/>
              <a:ea typeface="微软雅黑" pitchFamily="34" charset="-122"/>
            </a:endParaRPr>
          </a:p>
        </p:txBody>
      </p:sp>
      <p:grpSp>
        <p:nvGrpSpPr>
          <p:cNvPr id="50" name="Group 6"/>
          <p:cNvGrpSpPr/>
          <p:nvPr/>
        </p:nvGrpSpPr>
        <p:grpSpPr bwMode="auto">
          <a:xfrm>
            <a:off x="4213920" y="2965971"/>
            <a:ext cx="1295400" cy="3260725"/>
            <a:chOff x="2928" y="1726"/>
            <a:chExt cx="816" cy="2054"/>
          </a:xfrm>
        </p:grpSpPr>
        <p:sp>
          <p:nvSpPr>
            <p:cNvPr id="51" name="Rectangle 7"/>
            <p:cNvSpPr>
              <a:spLocks noChangeArrowheads="1"/>
            </p:cNvSpPr>
            <p:nvPr/>
          </p:nvSpPr>
          <p:spPr bwMode="auto">
            <a:xfrm>
              <a:off x="2928" y="2004"/>
              <a:ext cx="816" cy="1776"/>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Comic Sans MS" panose="030F0702030302020204" pitchFamily="2" charset="0"/>
                <a:ea typeface="微软雅黑" pitchFamily="34" charset="-122"/>
              </a:endParaRPr>
            </a:p>
          </p:txBody>
        </p:sp>
        <p:sp>
          <p:nvSpPr>
            <p:cNvPr id="52" name="Line 8"/>
            <p:cNvSpPr>
              <a:spLocks noChangeShapeType="1"/>
            </p:cNvSpPr>
            <p:nvPr/>
          </p:nvSpPr>
          <p:spPr bwMode="auto">
            <a:xfrm>
              <a:off x="2928" y="3204"/>
              <a:ext cx="816"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b="1">
                <a:latin typeface="Comic Sans MS" panose="030F0702030302020204" pitchFamily="2" charset="0"/>
                <a:ea typeface="微软雅黑" pitchFamily="34" charset="-122"/>
              </a:endParaRPr>
            </a:p>
          </p:txBody>
        </p:sp>
        <p:sp>
          <p:nvSpPr>
            <p:cNvPr id="53" name="Line 9"/>
            <p:cNvSpPr>
              <a:spLocks noChangeShapeType="1"/>
            </p:cNvSpPr>
            <p:nvPr/>
          </p:nvSpPr>
          <p:spPr bwMode="auto">
            <a:xfrm>
              <a:off x="2928" y="3492"/>
              <a:ext cx="816"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b="1">
                <a:latin typeface="Comic Sans MS" panose="030F0702030302020204" pitchFamily="2" charset="0"/>
                <a:ea typeface="微软雅黑" pitchFamily="34" charset="-122"/>
              </a:endParaRPr>
            </a:p>
          </p:txBody>
        </p:sp>
        <p:sp>
          <p:nvSpPr>
            <p:cNvPr id="54" name="Text Box 10"/>
            <p:cNvSpPr txBox="1">
              <a:spLocks noChangeArrowheads="1"/>
            </p:cNvSpPr>
            <p:nvPr/>
          </p:nvSpPr>
          <p:spPr bwMode="auto">
            <a:xfrm>
              <a:off x="3072" y="3216"/>
              <a:ext cx="59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sz="2000" b="1" dirty="0">
                  <a:latin typeface="Comic Sans MS" panose="030F0702030302020204" pitchFamily="2" charset="0"/>
                  <a:ea typeface="微软雅黑" pitchFamily="34" charset="-122"/>
                </a:rPr>
                <a:t>操作数</a:t>
              </a:r>
              <a:endParaRPr lang="zh-CN" altLang="en-US" sz="2000" b="1" dirty="0">
                <a:latin typeface="Comic Sans MS" panose="030F0702030302020204" pitchFamily="2" charset="0"/>
                <a:ea typeface="微软雅黑" pitchFamily="34" charset="-122"/>
              </a:endParaRPr>
            </a:p>
          </p:txBody>
        </p:sp>
        <p:sp>
          <p:nvSpPr>
            <p:cNvPr id="55" name="Text Box 11"/>
            <p:cNvSpPr txBox="1">
              <a:spLocks noChangeArrowheads="1"/>
            </p:cNvSpPr>
            <p:nvPr/>
          </p:nvSpPr>
          <p:spPr bwMode="auto">
            <a:xfrm>
              <a:off x="3110" y="1726"/>
              <a:ext cx="43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sz="2000" b="1">
                  <a:latin typeface="Comic Sans MS" panose="030F0702030302020204" pitchFamily="2" charset="0"/>
                  <a:ea typeface="微软雅黑" pitchFamily="34" charset="-122"/>
                </a:rPr>
                <a:t>主存</a:t>
              </a:r>
              <a:endParaRPr lang="zh-CN" altLang="en-US" sz="2000" b="1">
                <a:latin typeface="Comic Sans MS" panose="030F0702030302020204" pitchFamily="2" charset="0"/>
                <a:ea typeface="微软雅黑" pitchFamily="34" charset="-122"/>
              </a:endParaRPr>
            </a:p>
          </p:txBody>
        </p:sp>
      </p:grpSp>
      <p:grpSp>
        <p:nvGrpSpPr>
          <p:cNvPr id="56" name="Group 12"/>
          <p:cNvGrpSpPr/>
          <p:nvPr/>
        </p:nvGrpSpPr>
        <p:grpSpPr bwMode="auto">
          <a:xfrm>
            <a:off x="251520" y="3029471"/>
            <a:ext cx="2286000" cy="381000"/>
            <a:chOff x="1104" y="1670"/>
            <a:chExt cx="1440" cy="240"/>
          </a:xfrm>
        </p:grpSpPr>
        <p:sp>
          <p:nvSpPr>
            <p:cNvPr id="57" name="Rectangle 13"/>
            <p:cNvSpPr>
              <a:spLocks noChangeArrowheads="1"/>
            </p:cNvSpPr>
            <p:nvPr/>
          </p:nvSpPr>
          <p:spPr bwMode="auto">
            <a:xfrm>
              <a:off x="1104" y="1670"/>
              <a:ext cx="480" cy="240"/>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zh-CN" sz="2000" b="1">
                  <a:latin typeface="Comic Sans MS" panose="030F0702030302020204" pitchFamily="2" charset="0"/>
                  <a:ea typeface="微软雅黑" pitchFamily="34" charset="-122"/>
                </a:rPr>
                <a:t>OP</a:t>
              </a:r>
              <a:endParaRPr lang="en-US" altLang="zh-CN" sz="2000" b="1">
                <a:latin typeface="Comic Sans MS" panose="030F0702030302020204" pitchFamily="2" charset="0"/>
                <a:ea typeface="微软雅黑" pitchFamily="34" charset="-122"/>
              </a:endParaRPr>
            </a:p>
          </p:txBody>
        </p:sp>
        <p:sp>
          <p:nvSpPr>
            <p:cNvPr id="58" name="Rectangle 14"/>
            <p:cNvSpPr>
              <a:spLocks noChangeArrowheads="1"/>
            </p:cNvSpPr>
            <p:nvPr/>
          </p:nvSpPr>
          <p:spPr bwMode="auto">
            <a:xfrm>
              <a:off x="1584" y="1670"/>
              <a:ext cx="480" cy="240"/>
            </a:xfrm>
            <a:prstGeom prst="rect">
              <a:avLst/>
            </a:prstGeom>
            <a:solidFill>
              <a:schemeClr val="tx1">
                <a:alpha val="50000"/>
              </a:schemeClr>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Comic Sans MS" panose="030F0702030302020204" pitchFamily="2" charset="0"/>
                <a:ea typeface="微软雅黑" pitchFamily="34" charset="-122"/>
              </a:endParaRPr>
            </a:p>
          </p:txBody>
        </p:sp>
        <p:sp>
          <p:nvSpPr>
            <p:cNvPr id="59" name="Rectangle 15"/>
            <p:cNvSpPr>
              <a:spLocks noChangeArrowheads="1"/>
            </p:cNvSpPr>
            <p:nvPr/>
          </p:nvSpPr>
          <p:spPr bwMode="auto">
            <a:xfrm>
              <a:off x="2064" y="1670"/>
              <a:ext cx="480" cy="240"/>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zh-CN" sz="2000" b="1">
                  <a:latin typeface="Comic Sans MS" panose="030F0702030302020204" pitchFamily="2" charset="0"/>
                  <a:ea typeface="微软雅黑" pitchFamily="34" charset="-122"/>
                </a:rPr>
                <a:t>R</a:t>
              </a:r>
              <a:r>
                <a:rPr lang="en-US" altLang="zh-CN" sz="2000" b="1" i="1" baseline="-25000">
                  <a:latin typeface="Comic Sans MS" panose="030F0702030302020204" pitchFamily="2" charset="0"/>
                  <a:ea typeface="微软雅黑" pitchFamily="34" charset="-122"/>
                </a:rPr>
                <a:t>i</a:t>
              </a:r>
              <a:endParaRPr lang="en-US" altLang="zh-CN" sz="2000" b="1" i="1" baseline="-25000">
                <a:latin typeface="Comic Sans MS" panose="030F0702030302020204" pitchFamily="2" charset="0"/>
                <a:ea typeface="微软雅黑" pitchFamily="34" charset="-122"/>
              </a:endParaRPr>
            </a:p>
          </p:txBody>
        </p:sp>
      </p:grpSp>
      <p:sp>
        <p:nvSpPr>
          <p:cNvPr id="83" name="AutoShape 16"/>
          <p:cNvSpPr/>
          <p:nvPr/>
        </p:nvSpPr>
        <p:spPr bwMode="auto">
          <a:xfrm rot="5400000">
            <a:off x="1318320" y="2572271"/>
            <a:ext cx="152400" cy="762000"/>
          </a:xfrm>
          <a:prstGeom prst="leftBrace">
            <a:avLst>
              <a:gd name="adj1" fmla="val 41667"/>
              <a:gd name="adj2" fmla="val 50000"/>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Comic Sans MS" panose="030F0702030302020204" pitchFamily="2" charset="0"/>
              <a:ea typeface="微软雅黑" pitchFamily="34" charset="-122"/>
            </a:endParaRPr>
          </a:p>
        </p:txBody>
      </p:sp>
      <p:sp>
        <p:nvSpPr>
          <p:cNvPr id="84" name="Text Box 17"/>
          <p:cNvSpPr txBox="1">
            <a:spLocks noChangeArrowheads="1"/>
          </p:cNvSpPr>
          <p:nvPr/>
        </p:nvSpPr>
        <p:spPr bwMode="auto">
          <a:xfrm>
            <a:off x="784920" y="2492896"/>
            <a:ext cx="1206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sz="2000" b="1">
                <a:latin typeface="Comic Sans MS" panose="030F0702030302020204" pitchFamily="2" charset="0"/>
                <a:ea typeface="微软雅黑" pitchFamily="34" charset="-122"/>
              </a:rPr>
              <a:t>寻址特征</a:t>
            </a:r>
            <a:endParaRPr lang="zh-CN" altLang="en-US" sz="2000" b="1">
              <a:latin typeface="Comic Sans MS" panose="030F0702030302020204" pitchFamily="2" charset="0"/>
              <a:ea typeface="微软雅黑" pitchFamily="34" charset="-122"/>
            </a:endParaRPr>
          </a:p>
        </p:txBody>
      </p:sp>
      <p:sp>
        <p:nvSpPr>
          <p:cNvPr id="85" name="AutoShape 18"/>
          <p:cNvSpPr/>
          <p:nvPr/>
        </p:nvSpPr>
        <p:spPr bwMode="auto">
          <a:xfrm rot="16200000">
            <a:off x="2080320" y="3105671"/>
            <a:ext cx="152400" cy="762000"/>
          </a:xfrm>
          <a:prstGeom prst="leftBrace">
            <a:avLst>
              <a:gd name="adj1" fmla="val 41667"/>
              <a:gd name="adj2" fmla="val 50000"/>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Comic Sans MS" panose="030F0702030302020204" pitchFamily="2" charset="0"/>
              <a:ea typeface="微软雅黑" pitchFamily="34" charset="-122"/>
            </a:endParaRPr>
          </a:p>
        </p:txBody>
      </p:sp>
      <p:sp>
        <p:nvSpPr>
          <p:cNvPr id="86" name="Freeform 19"/>
          <p:cNvSpPr/>
          <p:nvPr/>
        </p:nvSpPr>
        <p:spPr bwMode="auto">
          <a:xfrm>
            <a:off x="1089720" y="3562871"/>
            <a:ext cx="1066800" cy="1905000"/>
          </a:xfrm>
          <a:custGeom>
            <a:avLst/>
            <a:gdLst>
              <a:gd name="T0" fmla="*/ 672 w 672"/>
              <a:gd name="T1" fmla="*/ 0 h 1200"/>
              <a:gd name="T2" fmla="*/ 672 w 672"/>
              <a:gd name="T3" fmla="*/ 96 h 1200"/>
              <a:gd name="T4" fmla="*/ 0 w 672"/>
              <a:gd name="T5" fmla="*/ 96 h 1200"/>
              <a:gd name="T6" fmla="*/ 0 w 672"/>
              <a:gd name="T7" fmla="*/ 1200 h 1200"/>
              <a:gd name="T8" fmla="*/ 432 w 672"/>
              <a:gd name="T9" fmla="*/ 1200 h 1200"/>
            </a:gdLst>
            <a:ahLst/>
            <a:cxnLst>
              <a:cxn ang="0">
                <a:pos x="T0" y="T1"/>
              </a:cxn>
              <a:cxn ang="0">
                <a:pos x="T2" y="T3"/>
              </a:cxn>
              <a:cxn ang="0">
                <a:pos x="T4" y="T5"/>
              </a:cxn>
              <a:cxn ang="0">
                <a:pos x="T6" y="T7"/>
              </a:cxn>
              <a:cxn ang="0">
                <a:pos x="T8" y="T9"/>
              </a:cxn>
            </a:cxnLst>
            <a:rect l="0" t="0" r="r" b="b"/>
            <a:pathLst>
              <a:path w="672" h="1200">
                <a:moveTo>
                  <a:pt x="672" y="0"/>
                </a:moveTo>
                <a:lnTo>
                  <a:pt x="672" y="96"/>
                </a:lnTo>
                <a:lnTo>
                  <a:pt x="0" y="96"/>
                </a:lnTo>
                <a:lnTo>
                  <a:pt x="0" y="1200"/>
                </a:lnTo>
                <a:lnTo>
                  <a:pt x="432" y="1200"/>
                </a:lnTo>
              </a:path>
            </a:pathLst>
          </a:custGeom>
          <a:noFill/>
          <a:ln w="28575" cmpd="sng">
            <a:solidFill>
              <a:schemeClr val="tx1"/>
            </a:solidFill>
            <a:rou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b="1">
              <a:latin typeface="Comic Sans MS" panose="030F0702030302020204" pitchFamily="2" charset="0"/>
              <a:ea typeface="微软雅黑" pitchFamily="34" charset="-122"/>
            </a:endParaRPr>
          </a:p>
        </p:txBody>
      </p:sp>
      <p:grpSp>
        <p:nvGrpSpPr>
          <p:cNvPr id="87" name="Group 42"/>
          <p:cNvGrpSpPr/>
          <p:nvPr/>
        </p:nvGrpSpPr>
        <p:grpSpPr bwMode="auto">
          <a:xfrm>
            <a:off x="1683445" y="3805759"/>
            <a:ext cx="1997075" cy="2878137"/>
            <a:chOff x="1862" y="1691"/>
            <a:chExt cx="1258" cy="1813"/>
          </a:xfrm>
        </p:grpSpPr>
        <p:grpSp>
          <p:nvGrpSpPr>
            <p:cNvPr id="88" name="Group 41"/>
            <p:cNvGrpSpPr/>
            <p:nvPr/>
          </p:nvGrpSpPr>
          <p:grpSpPr bwMode="auto">
            <a:xfrm>
              <a:off x="1862" y="1691"/>
              <a:ext cx="1114" cy="1587"/>
              <a:chOff x="1862" y="1691"/>
              <a:chExt cx="1114" cy="1587"/>
            </a:xfrm>
          </p:grpSpPr>
          <p:sp>
            <p:nvSpPr>
              <p:cNvPr id="90" name="Rectangle 23"/>
              <p:cNvSpPr>
                <a:spLocks noChangeArrowheads="1"/>
              </p:cNvSpPr>
              <p:nvPr/>
            </p:nvSpPr>
            <p:spPr bwMode="auto">
              <a:xfrm>
                <a:off x="2208" y="2642"/>
                <a:ext cx="768" cy="288"/>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zh-CN" altLang="en-US" sz="2000" b="1" dirty="0">
                    <a:latin typeface="Comic Sans MS" panose="030F0702030302020204" pitchFamily="2" charset="0"/>
                    <a:ea typeface="微软雅黑" pitchFamily="34" charset="-122"/>
                  </a:rPr>
                  <a:t>有效地址</a:t>
                </a:r>
                <a:endParaRPr lang="zh-CN" altLang="en-US" sz="2000" b="1" dirty="0">
                  <a:latin typeface="Comic Sans MS" panose="030F0702030302020204" pitchFamily="2" charset="0"/>
                  <a:ea typeface="微软雅黑" pitchFamily="34" charset="-122"/>
                </a:endParaRPr>
              </a:p>
            </p:txBody>
          </p:sp>
          <p:sp>
            <p:nvSpPr>
              <p:cNvPr id="91" name="Rectangle 24"/>
              <p:cNvSpPr>
                <a:spLocks noChangeArrowheads="1"/>
              </p:cNvSpPr>
              <p:nvPr/>
            </p:nvSpPr>
            <p:spPr bwMode="auto">
              <a:xfrm>
                <a:off x="2208" y="2930"/>
                <a:ext cx="768" cy="288"/>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Comic Sans MS" panose="030F0702030302020204" pitchFamily="2" charset="0"/>
                  <a:ea typeface="微软雅黑" pitchFamily="34" charset="-122"/>
                </a:endParaRPr>
              </a:p>
            </p:txBody>
          </p:sp>
          <p:sp>
            <p:nvSpPr>
              <p:cNvPr id="92" name="Rectangle 25"/>
              <p:cNvSpPr>
                <a:spLocks noChangeArrowheads="1"/>
              </p:cNvSpPr>
              <p:nvPr/>
            </p:nvSpPr>
            <p:spPr bwMode="auto">
              <a:xfrm>
                <a:off x="2208" y="1778"/>
                <a:ext cx="768" cy="864"/>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Comic Sans MS" panose="030F0702030302020204" pitchFamily="2" charset="0"/>
                  <a:ea typeface="微软雅黑" pitchFamily="34" charset="-122"/>
                </a:endParaRPr>
              </a:p>
            </p:txBody>
          </p:sp>
          <p:sp>
            <p:nvSpPr>
              <p:cNvPr id="93" name="Text Box 26"/>
              <p:cNvSpPr txBox="1">
                <a:spLocks noChangeArrowheads="1"/>
              </p:cNvSpPr>
              <p:nvPr/>
            </p:nvSpPr>
            <p:spPr bwMode="auto">
              <a:xfrm>
                <a:off x="2482" y="2141"/>
                <a:ext cx="310" cy="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pPr>
                  <a:spcBef>
                    <a:spcPct val="0"/>
                  </a:spcBef>
                </a:pPr>
                <a:r>
                  <a:rPr lang="zh-CN" altLang="en-US" sz="2000" b="1">
                    <a:latin typeface="Comic Sans MS" panose="030F0702030302020204" pitchFamily="2" charset="0"/>
                    <a:ea typeface="微软雅黑" pitchFamily="34" charset="-122"/>
                  </a:rPr>
                  <a:t>…</a:t>
                </a:r>
                <a:endParaRPr lang="zh-CN" altLang="en-US" sz="2000" b="1">
                  <a:latin typeface="Comic Sans MS" panose="030F0702030302020204" pitchFamily="2" charset="0"/>
                  <a:ea typeface="微软雅黑" pitchFamily="34" charset="-122"/>
                </a:endParaRPr>
              </a:p>
            </p:txBody>
          </p:sp>
          <p:sp>
            <p:nvSpPr>
              <p:cNvPr id="94" name="Text Box 28"/>
              <p:cNvSpPr txBox="1">
                <a:spLocks noChangeArrowheads="1"/>
              </p:cNvSpPr>
              <p:nvPr/>
            </p:nvSpPr>
            <p:spPr bwMode="auto">
              <a:xfrm>
                <a:off x="2482" y="2970"/>
                <a:ext cx="310" cy="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pPr>
                  <a:spcBef>
                    <a:spcPct val="0"/>
                  </a:spcBef>
                </a:pPr>
                <a:r>
                  <a:rPr lang="zh-CN" altLang="en-US" sz="2000" b="1">
                    <a:latin typeface="Comic Sans MS" panose="030F0702030302020204" pitchFamily="2" charset="0"/>
                    <a:ea typeface="微软雅黑" pitchFamily="34" charset="-122"/>
                  </a:rPr>
                  <a:t>…</a:t>
                </a:r>
                <a:endParaRPr lang="zh-CN" altLang="en-US" sz="2000" b="1">
                  <a:latin typeface="Comic Sans MS" panose="030F0702030302020204" pitchFamily="2" charset="0"/>
                  <a:ea typeface="微软雅黑" pitchFamily="34" charset="-122"/>
                </a:endParaRPr>
              </a:p>
            </p:txBody>
          </p:sp>
          <p:sp>
            <p:nvSpPr>
              <p:cNvPr id="95" name="Text Box 29"/>
              <p:cNvSpPr txBox="1">
                <a:spLocks noChangeArrowheads="1"/>
              </p:cNvSpPr>
              <p:nvPr/>
            </p:nvSpPr>
            <p:spPr bwMode="auto">
              <a:xfrm>
                <a:off x="1868" y="2141"/>
                <a:ext cx="310" cy="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pPr>
                  <a:spcBef>
                    <a:spcPct val="0"/>
                  </a:spcBef>
                </a:pPr>
                <a:r>
                  <a:rPr lang="zh-CN" altLang="en-US" sz="2000" b="1">
                    <a:latin typeface="Comic Sans MS" panose="030F0702030302020204" pitchFamily="2" charset="0"/>
                    <a:ea typeface="微软雅黑" pitchFamily="34" charset="-122"/>
                  </a:rPr>
                  <a:t>…</a:t>
                </a:r>
                <a:endParaRPr lang="zh-CN" altLang="en-US" sz="2000" b="1">
                  <a:latin typeface="Comic Sans MS" panose="030F0702030302020204" pitchFamily="2" charset="0"/>
                  <a:ea typeface="微软雅黑" pitchFamily="34" charset="-122"/>
                </a:endParaRPr>
              </a:p>
            </p:txBody>
          </p:sp>
          <p:sp>
            <p:nvSpPr>
              <p:cNvPr id="96" name="Text Box 31"/>
              <p:cNvSpPr txBox="1">
                <a:spLocks noChangeArrowheads="1"/>
              </p:cNvSpPr>
              <p:nvPr/>
            </p:nvSpPr>
            <p:spPr bwMode="auto">
              <a:xfrm>
                <a:off x="1888" y="2856"/>
                <a:ext cx="310" cy="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pPr>
                  <a:spcBef>
                    <a:spcPct val="0"/>
                  </a:spcBef>
                </a:pPr>
                <a:r>
                  <a:rPr lang="zh-CN" altLang="en-US" sz="2000" b="1">
                    <a:latin typeface="Comic Sans MS" panose="030F0702030302020204" pitchFamily="2" charset="0"/>
                    <a:ea typeface="微软雅黑" pitchFamily="34" charset="-122"/>
                  </a:rPr>
                  <a:t>…</a:t>
                </a:r>
                <a:endParaRPr lang="zh-CN" altLang="en-US" sz="2000" b="1">
                  <a:latin typeface="Comic Sans MS" panose="030F0702030302020204" pitchFamily="2" charset="0"/>
                  <a:ea typeface="微软雅黑" pitchFamily="34" charset="-122"/>
                </a:endParaRPr>
              </a:p>
            </p:txBody>
          </p:sp>
          <p:sp>
            <p:nvSpPr>
              <p:cNvPr id="97" name="Text Box 32"/>
              <p:cNvSpPr txBox="1">
                <a:spLocks noChangeArrowheads="1"/>
              </p:cNvSpPr>
              <p:nvPr/>
            </p:nvSpPr>
            <p:spPr bwMode="auto">
              <a:xfrm>
                <a:off x="1862" y="1691"/>
                <a:ext cx="29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CN" sz="2000" b="1">
                    <a:latin typeface="Comic Sans MS" panose="030F0702030302020204" pitchFamily="2" charset="0"/>
                    <a:ea typeface="微软雅黑" pitchFamily="34" charset="-122"/>
                  </a:rPr>
                  <a:t>R</a:t>
                </a:r>
                <a:r>
                  <a:rPr lang="en-US" altLang="zh-CN" sz="2000" b="1" baseline="-25000">
                    <a:latin typeface="Comic Sans MS" panose="030F0702030302020204" pitchFamily="2" charset="0"/>
                    <a:ea typeface="微软雅黑" pitchFamily="34" charset="-122"/>
                  </a:rPr>
                  <a:t>0</a:t>
                </a:r>
                <a:endParaRPr lang="en-US" altLang="zh-CN" sz="2000" b="1" baseline="-25000">
                  <a:latin typeface="Comic Sans MS" panose="030F0702030302020204" pitchFamily="2" charset="0"/>
                  <a:ea typeface="微软雅黑" pitchFamily="34" charset="-122"/>
                </a:endParaRPr>
              </a:p>
            </p:txBody>
          </p:sp>
          <p:sp>
            <p:nvSpPr>
              <p:cNvPr id="98" name="Text Box 33"/>
              <p:cNvSpPr txBox="1">
                <a:spLocks noChangeArrowheads="1"/>
              </p:cNvSpPr>
              <p:nvPr/>
            </p:nvSpPr>
            <p:spPr bwMode="auto">
              <a:xfrm>
                <a:off x="1876" y="2632"/>
                <a:ext cx="25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CN" sz="2000" b="1">
                    <a:latin typeface="Comic Sans MS" panose="030F0702030302020204" pitchFamily="2" charset="0"/>
                    <a:ea typeface="微软雅黑" pitchFamily="34" charset="-122"/>
                  </a:rPr>
                  <a:t>R</a:t>
                </a:r>
                <a:r>
                  <a:rPr lang="en-US" altLang="zh-CN" sz="2000" b="1" i="1" baseline="-25000">
                    <a:latin typeface="Comic Sans MS" panose="030F0702030302020204" pitchFamily="2" charset="0"/>
                    <a:ea typeface="微软雅黑" pitchFamily="34" charset="-122"/>
                  </a:rPr>
                  <a:t>i</a:t>
                </a:r>
                <a:endParaRPr lang="en-US" altLang="zh-CN" sz="2000" b="1" i="1" baseline="-25000">
                  <a:latin typeface="Comic Sans MS" panose="030F0702030302020204" pitchFamily="2" charset="0"/>
                  <a:ea typeface="微软雅黑" pitchFamily="34" charset="-122"/>
                </a:endParaRPr>
              </a:p>
            </p:txBody>
          </p:sp>
          <p:sp>
            <p:nvSpPr>
              <p:cNvPr id="99" name="Text Box 34"/>
              <p:cNvSpPr txBox="1">
                <a:spLocks noChangeArrowheads="1"/>
              </p:cNvSpPr>
              <p:nvPr/>
            </p:nvSpPr>
            <p:spPr bwMode="auto">
              <a:xfrm>
                <a:off x="1876" y="3026"/>
                <a:ext cx="27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CN" sz="2000" b="1">
                    <a:latin typeface="Comic Sans MS" panose="030F0702030302020204" pitchFamily="2" charset="0"/>
                    <a:ea typeface="微软雅黑" pitchFamily="34" charset="-122"/>
                  </a:rPr>
                  <a:t>R</a:t>
                </a:r>
                <a:r>
                  <a:rPr lang="en-US" altLang="zh-CN" sz="2000" b="1" i="1" baseline="-25000">
                    <a:latin typeface="Comic Sans MS" panose="030F0702030302020204" pitchFamily="2" charset="0"/>
                    <a:ea typeface="微软雅黑" pitchFamily="34" charset="-122"/>
                  </a:rPr>
                  <a:t>n</a:t>
                </a:r>
                <a:endParaRPr lang="en-US" altLang="zh-CN" sz="2000" b="1" i="1" baseline="-25000">
                  <a:latin typeface="Comic Sans MS" panose="030F0702030302020204" pitchFamily="2" charset="0"/>
                  <a:ea typeface="微软雅黑" pitchFamily="34" charset="-122"/>
                </a:endParaRPr>
              </a:p>
            </p:txBody>
          </p:sp>
        </p:grpSp>
        <p:sp>
          <p:nvSpPr>
            <p:cNvPr id="89" name="Text Box 35"/>
            <p:cNvSpPr txBox="1">
              <a:spLocks noChangeArrowheads="1"/>
            </p:cNvSpPr>
            <p:nvPr/>
          </p:nvSpPr>
          <p:spPr bwMode="auto">
            <a:xfrm>
              <a:off x="2304" y="3254"/>
              <a:ext cx="8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latin typeface="Comic Sans MS" panose="030F0702030302020204" pitchFamily="2" charset="0"/>
                  <a:ea typeface="微软雅黑" pitchFamily="34" charset="-122"/>
                </a:rPr>
                <a:t>寄存器</a:t>
              </a:r>
              <a:endParaRPr lang="zh-CN" altLang="en-US" sz="2000" b="1">
                <a:latin typeface="Comic Sans MS" panose="030F0702030302020204" pitchFamily="2" charset="0"/>
                <a:ea typeface="微软雅黑" pitchFamily="34" charset="-122"/>
              </a:endParaRPr>
            </a:p>
          </p:txBody>
        </p:sp>
      </p:grpSp>
      <p:sp>
        <p:nvSpPr>
          <p:cNvPr id="100" name="Rectangle 6"/>
          <p:cNvSpPr>
            <a:spLocks noChangeArrowheads="1"/>
          </p:cNvSpPr>
          <p:nvPr/>
        </p:nvSpPr>
        <p:spPr bwMode="auto">
          <a:xfrm>
            <a:off x="3203848" y="908720"/>
            <a:ext cx="5634639" cy="666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p>
            <a:r>
              <a:rPr lang="zh-CN" altLang="en-US" sz="2000" b="1" dirty="0">
                <a:solidFill>
                  <a:srgbClr val="FF0000"/>
                </a:solidFill>
                <a:latin typeface="Comic Sans MS" panose="030F0702030302020204" pitchFamily="2" charset="0"/>
                <a:ea typeface="微软雅黑" pitchFamily="34" charset="-122"/>
              </a:rPr>
              <a:t>假设：</a:t>
            </a:r>
            <a:r>
              <a:rPr lang="en-US" altLang="en-US" sz="2000" b="1" dirty="0">
                <a:solidFill>
                  <a:srgbClr val="FF0000"/>
                </a:solidFill>
                <a:latin typeface="Comic Sans MS" panose="030F0702030302020204" pitchFamily="2" charset="0"/>
                <a:ea typeface="微软雅黑" pitchFamily="34" charset="-122"/>
              </a:rPr>
              <a:t>A</a:t>
            </a:r>
            <a:r>
              <a:rPr lang="en-US" altLang="zh-CN" sz="2000" b="1" dirty="0">
                <a:solidFill>
                  <a:srgbClr val="FF0000"/>
                </a:solidFill>
                <a:latin typeface="Comic Sans MS" panose="030F0702030302020204" pitchFamily="2" charset="0"/>
                <a:ea typeface="微软雅黑" pitchFamily="34" charset="-122"/>
              </a:rPr>
              <a:t>=</a:t>
            </a:r>
            <a:r>
              <a:rPr lang="zh-CN" altLang="en-US" sz="2000" b="1" dirty="0">
                <a:solidFill>
                  <a:srgbClr val="FF0000"/>
                </a:solidFill>
                <a:latin typeface="Comic Sans MS" panose="030F0702030302020204" pitchFamily="2" charset="0"/>
                <a:ea typeface="微软雅黑" pitchFamily="34" charset="-122"/>
              </a:rPr>
              <a:t>地址字段值，</a:t>
            </a:r>
            <a:r>
              <a:rPr lang="en-US" altLang="zh-CN" sz="2000" b="1" dirty="0">
                <a:solidFill>
                  <a:srgbClr val="FF0000"/>
                </a:solidFill>
                <a:latin typeface="Comic Sans MS" panose="030F0702030302020204" pitchFamily="2" charset="0"/>
                <a:ea typeface="微软雅黑" pitchFamily="34" charset="-122"/>
              </a:rPr>
              <a:t>R=</a:t>
            </a:r>
            <a:r>
              <a:rPr lang="zh-CN" altLang="en-US" sz="2000" b="1" dirty="0">
                <a:solidFill>
                  <a:srgbClr val="FF0000"/>
                </a:solidFill>
                <a:latin typeface="Comic Sans MS" panose="030F0702030302020204" pitchFamily="2" charset="0"/>
                <a:ea typeface="微软雅黑" pitchFamily="34" charset="-122"/>
              </a:rPr>
              <a:t>寄存器编号，</a:t>
            </a:r>
            <a:endParaRPr lang="zh-CN" altLang="en-US" sz="2000" b="1" dirty="0">
              <a:solidFill>
                <a:srgbClr val="FF0000"/>
              </a:solidFill>
              <a:latin typeface="Comic Sans MS" panose="030F0702030302020204" pitchFamily="2" charset="0"/>
              <a:ea typeface="微软雅黑" pitchFamily="34" charset="-122"/>
            </a:endParaRPr>
          </a:p>
          <a:p>
            <a:r>
              <a:rPr lang="en-US" altLang="zh-CN" sz="2000" b="1" dirty="0">
                <a:solidFill>
                  <a:srgbClr val="FF0000"/>
                </a:solidFill>
                <a:latin typeface="Comic Sans MS" panose="030F0702030302020204" pitchFamily="2" charset="0"/>
                <a:ea typeface="微软雅黑" pitchFamily="34" charset="-122"/>
              </a:rPr>
              <a:t>       </a:t>
            </a:r>
            <a:r>
              <a:rPr lang="en-US" altLang="en-US" sz="2000" b="1" dirty="0">
                <a:solidFill>
                  <a:srgbClr val="FF0000"/>
                </a:solidFill>
                <a:latin typeface="Comic Sans MS" panose="030F0702030302020204" pitchFamily="2" charset="0"/>
                <a:ea typeface="微软雅黑" pitchFamily="34" charset="-122"/>
              </a:rPr>
              <a:t>EA=</a:t>
            </a:r>
            <a:r>
              <a:rPr lang="zh-CN" altLang="en-US" sz="2000" b="1" dirty="0">
                <a:solidFill>
                  <a:srgbClr val="FF0000"/>
                </a:solidFill>
                <a:latin typeface="Comic Sans MS" panose="030F0702030302020204" pitchFamily="2" charset="0"/>
                <a:ea typeface="微软雅黑" pitchFamily="34" charset="-122"/>
              </a:rPr>
              <a:t>有效地址， (</a:t>
            </a:r>
            <a:r>
              <a:rPr lang="en-US" altLang="zh-CN" sz="2000" b="1" dirty="0">
                <a:solidFill>
                  <a:srgbClr val="FF0000"/>
                </a:solidFill>
                <a:latin typeface="Comic Sans MS" panose="030F0702030302020204" pitchFamily="2" charset="0"/>
                <a:ea typeface="微软雅黑" pitchFamily="34" charset="-122"/>
              </a:rPr>
              <a:t>X)=</a:t>
            </a:r>
            <a:r>
              <a:rPr lang="zh-CN" altLang="en-US" sz="2000" b="1" dirty="0">
                <a:solidFill>
                  <a:srgbClr val="FF0000"/>
                </a:solidFill>
                <a:latin typeface="Comic Sans MS" panose="030F0702030302020204" pitchFamily="2" charset="0"/>
                <a:ea typeface="微软雅黑" pitchFamily="34" charset="-122"/>
              </a:rPr>
              <a:t>地址</a:t>
            </a:r>
            <a:r>
              <a:rPr lang="en-US" altLang="en-US" sz="2000" b="1" dirty="0">
                <a:solidFill>
                  <a:srgbClr val="FF0000"/>
                </a:solidFill>
                <a:latin typeface="Comic Sans MS" panose="030F0702030302020204" pitchFamily="2" charset="0"/>
                <a:ea typeface="微软雅黑" pitchFamily="34" charset="-122"/>
              </a:rPr>
              <a:t>X</a:t>
            </a:r>
            <a:r>
              <a:rPr lang="zh-CN" altLang="en-US" sz="2000" b="1" dirty="0">
                <a:solidFill>
                  <a:srgbClr val="FF0000"/>
                </a:solidFill>
                <a:latin typeface="Comic Sans MS" panose="030F0702030302020204" pitchFamily="2" charset="0"/>
                <a:ea typeface="微软雅黑" pitchFamily="34" charset="-122"/>
              </a:rPr>
              <a:t>中的内容</a:t>
            </a:r>
            <a:endParaRPr lang="zh-CN" altLang="en-US" sz="2000" b="1" dirty="0">
              <a:solidFill>
                <a:srgbClr val="FF0000"/>
              </a:solidFill>
              <a:latin typeface="Comic Sans MS" panose="030F0702030302020204" pitchFamily="2" charset="0"/>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barn(outVertical)">
                                      <p:cBhvr>
                                        <p:cTn id="12" dur="500"/>
                                        <p:tgtEl>
                                          <p:spTgt spid="5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83"/>
                                        </p:tgtEl>
                                        <p:attrNameLst>
                                          <p:attrName>style.visibility</p:attrName>
                                        </p:attrNameLst>
                                      </p:cBhvr>
                                      <p:to>
                                        <p:strVal val="visible"/>
                                      </p:to>
                                    </p:set>
                                    <p:animEffect transition="in" filter="barn(outVertical)">
                                      <p:cBhvr>
                                        <p:cTn id="17" dur="500"/>
                                        <p:tgtEl>
                                          <p:spTgt spid="83"/>
                                        </p:tgtEl>
                                      </p:cBhvr>
                                    </p:animEffect>
                                  </p:childTnLst>
                                </p:cTn>
                              </p:par>
                            </p:childTnLst>
                          </p:cTn>
                        </p:par>
                        <p:par>
                          <p:cTn id="18" fill="hold">
                            <p:stCondLst>
                              <p:cond delay="500"/>
                            </p:stCondLst>
                            <p:childTnLst>
                              <p:par>
                                <p:cTn id="19" presetID="3" presetClass="entr" presetSubtype="10" fill="hold" grpId="0" nodeType="afterEffect">
                                  <p:stCondLst>
                                    <p:cond delay="0"/>
                                  </p:stCondLst>
                                  <p:childTnLst>
                                    <p:set>
                                      <p:cBhvr>
                                        <p:cTn id="20" dur="1" fill="hold">
                                          <p:stCondLst>
                                            <p:cond delay="0"/>
                                          </p:stCondLst>
                                        </p:cTn>
                                        <p:tgtEl>
                                          <p:spTgt spid="84"/>
                                        </p:tgtEl>
                                        <p:attrNameLst>
                                          <p:attrName>style.visibility</p:attrName>
                                        </p:attrNameLst>
                                      </p:cBhvr>
                                      <p:to>
                                        <p:strVal val="visible"/>
                                      </p:to>
                                    </p:set>
                                    <p:animEffect transition="in" filter="blinds(horizontal)">
                                      <p:cBhvr>
                                        <p:cTn id="21" dur="500"/>
                                        <p:tgtEl>
                                          <p:spTgt spid="84"/>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37" fill="hold" grpId="0" nodeType="clickEffect">
                                  <p:stCondLst>
                                    <p:cond delay="0"/>
                                  </p:stCondLst>
                                  <p:childTnLst>
                                    <p:set>
                                      <p:cBhvr>
                                        <p:cTn id="25" dur="1" fill="hold">
                                          <p:stCondLst>
                                            <p:cond delay="0"/>
                                          </p:stCondLst>
                                        </p:cTn>
                                        <p:tgtEl>
                                          <p:spTgt spid="85"/>
                                        </p:tgtEl>
                                        <p:attrNameLst>
                                          <p:attrName>style.visibility</p:attrName>
                                        </p:attrNameLst>
                                      </p:cBhvr>
                                      <p:to>
                                        <p:strVal val="visible"/>
                                      </p:to>
                                    </p:set>
                                    <p:animEffect transition="in" filter="barn(outVertical)">
                                      <p:cBhvr>
                                        <p:cTn id="26" dur="500"/>
                                        <p:tgtEl>
                                          <p:spTgt spid="85"/>
                                        </p:tgtEl>
                                      </p:cBhvr>
                                    </p:animEffect>
                                  </p:childTnLst>
                                </p:cTn>
                              </p:par>
                            </p:childTnLst>
                          </p:cTn>
                        </p:par>
                      </p:childTnLst>
                    </p:cTn>
                  </p:par>
                  <p:par>
                    <p:cTn id="27" fill="hold">
                      <p:stCondLst>
                        <p:cond delay="indefinite"/>
                      </p:stCondLst>
                      <p:childTnLst>
                        <p:par>
                          <p:cTn id="28" fill="hold">
                            <p:stCondLst>
                              <p:cond delay="0"/>
                            </p:stCondLst>
                            <p:childTnLst>
                              <p:par>
                                <p:cTn id="29" presetID="18" presetClass="entr" presetSubtype="12" fill="hold" grpId="0" nodeType="clickEffect">
                                  <p:stCondLst>
                                    <p:cond delay="0"/>
                                  </p:stCondLst>
                                  <p:childTnLst>
                                    <p:set>
                                      <p:cBhvr>
                                        <p:cTn id="30" dur="1" fill="hold">
                                          <p:stCondLst>
                                            <p:cond delay="0"/>
                                          </p:stCondLst>
                                        </p:cTn>
                                        <p:tgtEl>
                                          <p:spTgt spid="86"/>
                                        </p:tgtEl>
                                        <p:attrNameLst>
                                          <p:attrName>style.visibility</p:attrName>
                                        </p:attrNameLst>
                                      </p:cBhvr>
                                      <p:to>
                                        <p:strVal val="visible"/>
                                      </p:to>
                                    </p:set>
                                    <p:animEffect transition="in" filter="strips(downLeft)">
                                      <p:cBhvr>
                                        <p:cTn id="31" dur="500"/>
                                        <p:tgtEl>
                                          <p:spTgt spid="86"/>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37" fill="hold" nodeType="clickEffect">
                                  <p:stCondLst>
                                    <p:cond delay="0"/>
                                  </p:stCondLst>
                                  <p:childTnLst>
                                    <p:set>
                                      <p:cBhvr>
                                        <p:cTn id="35" dur="1" fill="hold">
                                          <p:stCondLst>
                                            <p:cond delay="0"/>
                                          </p:stCondLst>
                                        </p:cTn>
                                        <p:tgtEl>
                                          <p:spTgt spid="87"/>
                                        </p:tgtEl>
                                        <p:attrNameLst>
                                          <p:attrName>style.visibility</p:attrName>
                                        </p:attrNameLst>
                                      </p:cBhvr>
                                      <p:to>
                                        <p:strVal val="visible"/>
                                      </p:to>
                                    </p:set>
                                    <p:animEffect transition="in" filter="barn(outVertical)">
                                      <p:cBhvr>
                                        <p:cTn id="36" dur="500"/>
                                        <p:tgtEl>
                                          <p:spTgt spid="87"/>
                                        </p:tgtEl>
                                      </p:cBhvr>
                                    </p:animEffect>
                                  </p:childTnLst>
                                </p:cTn>
                              </p:par>
                            </p:childTnLst>
                          </p:cTn>
                        </p:par>
                      </p:childTnLst>
                    </p:cTn>
                  </p:par>
                  <p:par>
                    <p:cTn id="37" fill="hold">
                      <p:stCondLst>
                        <p:cond delay="indefinite"/>
                      </p:stCondLst>
                      <p:childTnLst>
                        <p:par>
                          <p:cTn id="38" fill="hold">
                            <p:stCondLst>
                              <p:cond delay="0"/>
                            </p:stCondLst>
                            <p:childTnLst>
                              <p:par>
                                <p:cTn id="39" presetID="12" presetClass="entr" presetSubtype="8" fill="hold" grpId="0" nodeType="clickEffect">
                                  <p:stCondLst>
                                    <p:cond delay="0"/>
                                  </p:stCondLst>
                                  <p:childTnLst>
                                    <p:set>
                                      <p:cBhvr>
                                        <p:cTn id="40" dur="1" fill="hold">
                                          <p:stCondLst>
                                            <p:cond delay="0"/>
                                          </p:stCondLst>
                                        </p:cTn>
                                        <p:tgtEl>
                                          <p:spTgt spid="49"/>
                                        </p:tgtEl>
                                        <p:attrNameLst>
                                          <p:attrName>style.visibility</p:attrName>
                                        </p:attrNameLst>
                                      </p:cBhvr>
                                      <p:to>
                                        <p:strVal val="visible"/>
                                      </p:to>
                                    </p:set>
                                    <p:animEffect transition="in" filter="slide(fromLeft)">
                                      <p:cBhvr>
                                        <p:cTn id="41" dur="500"/>
                                        <p:tgtEl>
                                          <p:spTgt spid="49"/>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37" fill="hold" nodeType="clickEffect">
                                  <p:stCondLst>
                                    <p:cond delay="0"/>
                                  </p:stCondLst>
                                  <p:childTnLst>
                                    <p:set>
                                      <p:cBhvr>
                                        <p:cTn id="45" dur="1" fill="hold">
                                          <p:stCondLst>
                                            <p:cond delay="0"/>
                                          </p:stCondLst>
                                        </p:cTn>
                                        <p:tgtEl>
                                          <p:spTgt spid="50"/>
                                        </p:tgtEl>
                                        <p:attrNameLst>
                                          <p:attrName>style.visibility</p:attrName>
                                        </p:attrNameLst>
                                      </p:cBhvr>
                                      <p:to>
                                        <p:strVal val="visible"/>
                                      </p:to>
                                    </p:set>
                                    <p:animEffect transition="in" filter="barn(outVertical)">
                                      <p:cBhvr>
                                        <p:cTn id="46"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utoUpdateAnimBg="0"/>
      <p:bldP spid="49" grpId="0" animBg="1"/>
      <p:bldP spid="83" grpId="0" animBg="1"/>
      <p:bldP spid="84" grpId="0" autoUpdateAnimBg="0"/>
      <p:bldP spid="85" grpId="0" animBg="1"/>
      <p:bldP spid="8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 </a:t>
            </a:r>
            <a:r>
              <a:rPr lang="zh-CN" altLang="en-US" dirty="0"/>
              <a:t>指令系统设计</a:t>
            </a:r>
            <a:endParaRPr lang="zh-CN" altLang="en-US" dirty="0"/>
          </a:p>
        </p:txBody>
      </p:sp>
      <p:sp>
        <p:nvSpPr>
          <p:cNvPr id="3" name="内容占位符 2"/>
          <p:cNvSpPr>
            <a:spLocks noGrp="1"/>
          </p:cNvSpPr>
          <p:nvPr>
            <p:ph idx="1"/>
          </p:nvPr>
        </p:nvSpPr>
        <p:spPr>
          <a:xfrm>
            <a:off x="107504" y="671522"/>
            <a:ext cx="8856984" cy="4053622"/>
          </a:xfrm>
        </p:spPr>
        <p:txBody>
          <a:bodyPr/>
          <a:lstStyle/>
          <a:p>
            <a:pPr marL="0" indent="0">
              <a:buNone/>
            </a:pPr>
            <a:r>
              <a:rPr lang="zh-CN" altLang="en-US" dirty="0"/>
              <a:t>基本寻址方式的算法和优缺点</a:t>
            </a:r>
            <a:endParaRPr lang="zh-CN" altLang="en-US" dirty="0"/>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7" name="Rectangle 3"/>
          <p:cNvSpPr txBox="1">
            <a:spLocks noChangeArrowheads="1"/>
          </p:cNvSpPr>
          <p:nvPr/>
        </p:nvSpPr>
        <p:spPr bwMode="auto">
          <a:xfrm>
            <a:off x="107504" y="1412776"/>
            <a:ext cx="8286750" cy="3193256"/>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FF0000"/>
              </a:buClr>
              <a:buFont typeface="Wingdings" panose="05000000000000000000" pitchFamily="2" charset="2"/>
              <a:buChar char="p"/>
              <a:defRPr sz="2200" b="1" kern="1200">
                <a:solidFill>
                  <a:schemeClr val="tx1"/>
                </a:solidFill>
                <a:latin typeface="Comic Sans MS" panose="030F0702030302020204" pitchFamily="2" charset="0"/>
                <a:ea typeface="微软雅黑"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anose="05000000000000000000" pitchFamily="2" charset="2"/>
              <a:buChar char="n"/>
              <a:defRPr sz="2000" b="0" kern="1200">
                <a:solidFill>
                  <a:schemeClr val="tx1"/>
                </a:solidFill>
                <a:latin typeface="微软雅黑" pitchFamily="34" charset="-122"/>
                <a:ea typeface="微软雅黑"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anose="05000000000000000000" pitchFamily="2" charset="2"/>
              <a:buChar char="p"/>
              <a:defRPr sz="2000" b="0" kern="1200">
                <a:solidFill>
                  <a:schemeClr val="tx1"/>
                </a:solidFill>
                <a:latin typeface="微软雅黑" pitchFamily="34" charset="-122"/>
                <a:ea typeface="微软雅黑"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anose="05000000000000000000" pitchFamily="2" charset="2"/>
              <a:buChar char="Ø"/>
              <a:defRPr sz="2000" b="0" kern="1200">
                <a:solidFill>
                  <a:schemeClr val="tx1"/>
                </a:solidFill>
                <a:latin typeface="微软雅黑" pitchFamily="34" charset="-122"/>
                <a:ea typeface="微软雅黑"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anose="05000000000000000000" pitchFamily="2" charset="2"/>
              <a:buChar char="Ø"/>
              <a:defRPr sz="2000" b="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buFont typeface="Wingdings" panose="05000000000000000000" pitchFamily="2" charset="2"/>
              <a:buNone/>
            </a:pPr>
            <a:r>
              <a:rPr lang="zh-CN" altLang="en-US" sz="1800" b="0" dirty="0">
                <a:solidFill>
                  <a:srgbClr val="0000FF"/>
                </a:solidFill>
                <a:latin typeface="Arial" panose="020B0604020202020204" pitchFamily="34" charset="0"/>
              </a:rPr>
              <a:t>方式	     算法	            主要优点	                       主要缺点</a:t>
            </a:r>
            <a:endParaRPr lang="zh-CN" altLang="en-US" sz="1800" b="0" dirty="0">
              <a:solidFill>
                <a:srgbClr val="0000FF"/>
              </a:solidFill>
              <a:latin typeface="Arial" panose="020B0604020202020204" pitchFamily="34" charset="0"/>
            </a:endParaRPr>
          </a:p>
          <a:p>
            <a:pPr>
              <a:lnSpc>
                <a:spcPct val="120000"/>
              </a:lnSpc>
              <a:buFont typeface="Wingdings" panose="05000000000000000000" pitchFamily="2" charset="2"/>
              <a:buNone/>
            </a:pPr>
            <a:r>
              <a:rPr lang="zh-CN" altLang="en-US" sz="1800" b="0" dirty="0">
                <a:latin typeface="Arial" panose="020B0604020202020204" pitchFamily="34" charset="0"/>
              </a:rPr>
              <a:t>立即	  操作数=</a:t>
            </a:r>
            <a:r>
              <a:rPr lang="en-US" altLang="en-US" sz="1800" b="0" dirty="0">
                <a:latin typeface="Arial" panose="020B0604020202020204" pitchFamily="34" charset="0"/>
              </a:rPr>
              <a:t>A      </a:t>
            </a:r>
            <a:r>
              <a:rPr lang="en-US" altLang="zh-CN" sz="1800" b="0" dirty="0">
                <a:latin typeface="Arial" panose="020B0604020202020204" pitchFamily="34" charset="0"/>
              </a:rPr>
              <a:t>   </a:t>
            </a:r>
            <a:r>
              <a:rPr lang="zh-CN" altLang="en-US" sz="1800" b="0" dirty="0">
                <a:latin typeface="Arial" panose="020B0604020202020204" pitchFamily="34" charset="0"/>
              </a:rPr>
              <a:t>指令执行速度快            操作数幅值有限</a:t>
            </a:r>
            <a:endParaRPr lang="zh-CN" altLang="en-US" sz="1800" b="0" dirty="0">
              <a:latin typeface="Arial" panose="020B0604020202020204" pitchFamily="34" charset="0"/>
            </a:endParaRPr>
          </a:p>
          <a:p>
            <a:pPr>
              <a:lnSpc>
                <a:spcPct val="120000"/>
              </a:lnSpc>
              <a:buFont typeface="Wingdings" panose="05000000000000000000" pitchFamily="2" charset="2"/>
              <a:buNone/>
            </a:pPr>
            <a:r>
              <a:rPr lang="zh-CN" altLang="en-US" sz="1800" b="0" dirty="0">
                <a:latin typeface="Arial" panose="020B0604020202020204" pitchFamily="34" charset="0"/>
              </a:rPr>
              <a:t>直接         </a:t>
            </a:r>
            <a:r>
              <a:rPr lang="en-US" altLang="en-US" sz="1800" b="0" dirty="0">
                <a:latin typeface="Arial" panose="020B0604020202020204" pitchFamily="34" charset="0"/>
              </a:rPr>
              <a:t>EA=A                </a:t>
            </a:r>
            <a:r>
              <a:rPr lang="en-US" altLang="zh-CN" sz="1800" b="0" dirty="0" err="1">
                <a:latin typeface="Arial" panose="020B0604020202020204" pitchFamily="34" charset="0"/>
              </a:rPr>
              <a:t>有效</a:t>
            </a:r>
            <a:r>
              <a:rPr lang="zh-CN" altLang="en-US" sz="1800" b="0" dirty="0">
                <a:latin typeface="Arial" panose="020B0604020202020204" pitchFamily="34" charset="0"/>
              </a:rPr>
              <a:t>地址计算简单        地址范围有限</a:t>
            </a:r>
            <a:endParaRPr lang="zh-CN" altLang="en-US" sz="1800" b="0" dirty="0">
              <a:latin typeface="Arial" panose="020B0604020202020204" pitchFamily="34" charset="0"/>
            </a:endParaRPr>
          </a:p>
          <a:p>
            <a:pPr>
              <a:lnSpc>
                <a:spcPct val="120000"/>
              </a:lnSpc>
              <a:buFont typeface="Wingdings" panose="05000000000000000000" pitchFamily="2" charset="2"/>
              <a:buNone/>
            </a:pPr>
            <a:r>
              <a:rPr lang="zh-CN" altLang="en-US" sz="1800" b="0" dirty="0">
                <a:latin typeface="Arial" panose="020B0604020202020204" pitchFamily="34" charset="0"/>
              </a:rPr>
              <a:t>间接         </a:t>
            </a:r>
            <a:r>
              <a:rPr lang="en-US" altLang="en-US" sz="1800" b="0" dirty="0">
                <a:latin typeface="Arial" panose="020B0604020202020204" pitchFamily="34" charset="0"/>
              </a:rPr>
              <a:t>EA=</a:t>
            </a:r>
            <a:r>
              <a:rPr lang="en-US" altLang="zh-CN" sz="1800" b="0" dirty="0">
                <a:latin typeface="Arial" panose="020B0604020202020204" pitchFamily="34" charset="0"/>
              </a:rPr>
              <a:t>(A)              </a:t>
            </a:r>
            <a:r>
              <a:rPr lang="zh-CN" altLang="en-US" sz="1800" b="0" dirty="0">
                <a:latin typeface="Arial" panose="020B0604020202020204" pitchFamily="34" charset="0"/>
              </a:rPr>
              <a:t>有效地址范围大           多次存储器访问</a:t>
            </a:r>
            <a:endParaRPr lang="zh-CN" altLang="en-US" sz="1800" b="0" dirty="0">
              <a:latin typeface="Arial" panose="020B0604020202020204" pitchFamily="34" charset="0"/>
            </a:endParaRPr>
          </a:p>
          <a:p>
            <a:pPr>
              <a:lnSpc>
                <a:spcPct val="120000"/>
              </a:lnSpc>
              <a:buFont typeface="Wingdings" panose="05000000000000000000" pitchFamily="2" charset="2"/>
              <a:buNone/>
            </a:pPr>
            <a:r>
              <a:rPr lang="zh-CN" altLang="en-US" sz="1800" b="0" dirty="0">
                <a:latin typeface="Arial" panose="020B0604020202020204" pitchFamily="34" charset="0"/>
              </a:rPr>
              <a:t>寄存器     操作数</a:t>
            </a:r>
            <a:r>
              <a:rPr lang="en-US" altLang="en-US" sz="1800" b="0" dirty="0">
                <a:latin typeface="Arial" panose="020B0604020202020204" pitchFamily="34" charset="0"/>
              </a:rPr>
              <a:t>=</a:t>
            </a:r>
            <a:r>
              <a:rPr lang="en-US" altLang="zh-CN" sz="1800" b="0" dirty="0">
                <a:latin typeface="Arial" panose="020B0604020202020204" pitchFamily="34" charset="0"/>
              </a:rPr>
              <a:t>(</a:t>
            </a:r>
            <a:r>
              <a:rPr lang="en-US" altLang="en-US" sz="1800" b="0" dirty="0">
                <a:latin typeface="Arial" panose="020B0604020202020204" pitchFamily="34" charset="0"/>
              </a:rPr>
              <a:t>R</a:t>
            </a:r>
            <a:r>
              <a:rPr lang="en-US" altLang="zh-CN" sz="1800" b="0" dirty="0">
                <a:latin typeface="Arial" panose="020B0604020202020204" pitchFamily="34" charset="0"/>
              </a:rPr>
              <a:t>)</a:t>
            </a:r>
            <a:r>
              <a:rPr lang="en-US" altLang="en-US" sz="1800" b="0" dirty="0">
                <a:latin typeface="Arial" panose="020B0604020202020204" pitchFamily="34" charset="0"/>
              </a:rPr>
              <a:t>        </a:t>
            </a:r>
            <a:r>
              <a:rPr lang="en-US" altLang="zh-CN" sz="1800" b="0" dirty="0" err="1">
                <a:latin typeface="Arial" panose="020B0604020202020204" pitchFamily="34" charset="0"/>
              </a:rPr>
              <a:t>指令</a:t>
            </a:r>
            <a:r>
              <a:rPr lang="zh-CN" altLang="en-US" sz="1800" b="0" dirty="0">
                <a:latin typeface="Arial" panose="020B0604020202020204" pitchFamily="34" charset="0"/>
              </a:rPr>
              <a:t>执行快，指令短    地址范围有限 </a:t>
            </a:r>
            <a:endParaRPr lang="zh-CN" altLang="en-US" sz="1800" b="0" dirty="0">
              <a:latin typeface="Arial" panose="020B0604020202020204" pitchFamily="34" charset="0"/>
            </a:endParaRPr>
          </a:p>
          <a:p>
            <a:pPr>
              <a:lnSpc>
                <a:spcPct val="120000"/>
              </a:lnSpc>
              <a:buFont typeface="Wingdings" panose="05000000000000000000" pitchFamily="2" charset="2"/>
              <a:buNone/>
            </a:pPr>
            <a:r>
              <a:rPr lang="zh-CN" altLang="en-US" sz="1800" b="0" dirty="0">
                <a:latin typeface="Arial" panose="020B0604020202020204" pitchFamily="34" charset="0"/>
              </a:rPr>
              <a:t>寄间接     </a:t>
            </a:r>
            <a:r>
              <a:rPr lang="en-US" altLang="en-US" sz="1800" b="0" dirty="0">
                <a:latin typeface="Arial" panose="020B0604020202020204" pitchFamily="34" charset="0"/>
              </a:rPr>
              <a:t>EA=</a:t>
            </a:r>
            <a:r>
              <a:rPr lang="en-US" altLang="zh-CN" sz="1800" b="0" dirty="0">
                <a:latin typeface="Arial" panose="020B0604020202020204" pitchFamily="34" charset="0"/>
              </a:rPr>
              <a:t>(R)              </a:t>
            </a:r>
            <a:r>
              <a:rPr lang="zh-CN" altLang="zh-CN" sz="1800" b="0" dirty="0">
                <a:latin typeface="Arial" panose="020B0604020202020204" pitchFamily="34" charset="0"/>
              </a:rPr>
              <a:t>地址范围大          </a:t>
            </a:r>
            <a:r>
              <a:rPr lang="zh-CN" altLang="en-US" sz="1800" b="0" dirty="0">
                <a:latin typeface="Arial" panose="020B0604020202020204" pitchFamily="34" charset="0"/>
              </a:rPr>
              <a:t>   </a:t>
            </a:r>
            <a:r>
              <a:rPr lang="zh-CN" altLang="zh-CN" sz="1800" b="0" dirty="0">
                <a:latin typeface="Arial" panose="020B0604020202020204" pitchFamily="34" charset="0"/>
              </a:rPr>
              <a:t> </a:t>
            </a:r>
            <a:r>
              <a:rPr lang="zh-CN" altLang="en-US" sz="1800" b="0" dirty="0">
                <a:latin typeface="Arial" panose="020B0604020202020204" pitchFamily="34" charset="0"/>
              </a:rPr>
              <a:t>     </a:t>
            </a:r>
            <a:r>
              <a:rPr lang="zh-CN" altLang="zh-CN" sz="1800" b="0" dirty="0">
                <a:latin typeface="Arial" panose="020B0604020202020204" pitchFamily="34" charset="0"/>
              </a:rPr>
              <a:t>额外存储器访问</a:t>
            </a:r>
            <a:endParaRPr lang="zh-CN" altLang="zh-CN" sz="1800" b="0" dirty="0">
              <a:latin typeface="Arial" panose="020B0604020202020204" pitchFamily="34" charset="0"/>
            </a:endParaRPr>
          </a:p>
          <a:p>
            <a:pPr>
              <a:lnSpc>
                <a:spcPct val="120000"/>
              </a:lnSpc>
              <a:buFont typeface="Wingdings" panose="05000000000000000000" pitchFamily="2" charset="2"/>
              <a:buNone/>
            </a:pPr>
            <a:r>
              <a:rPr lang="zh-CN" altLang="zh-CN" sz="1800" b="0" dirty="0">
                <a:latin typeface="Arial" panose="020B0604020202020204" pitchFamily="34" charset="0"/>
              </a:rPr>
              <a:t>偏移         </a:t>
            </a:r>
            <a:r>
              <a:rPr lang="en-US" altLang="zh-CN" sz="1800" b="0" dirty="0">
                <a:latin typeface="Arial" panose="020B0604020202020204" pitchFamily="34" charset="0"/>
              </a:rPr>
              <a:t>EA=A+(R)         </a:t>
            </a:r>
            <a:r>
              <a:rPr lang="zh-CN" altLang="en-US" sz="1800" b="0" dirty="0">
                <a:latin typeface="Arial" panose="020B0604020202020204" pitchFamily="34" charset="0"/>
              </a:rPr>
              <a:t>灵活                              复杂</a:t>
            </a:r>
            <a:endParaRPr lang="zh-CN" altLang="en-US" sz="1800" b="0" dirty="0">
              <a:latin typeface="Arial" panose="020B0604020202020204" pitchFamily="34" charset="0"/>
            </a:endParaRPr>
          </a:p>
          <a:p>
            <a:pPr>
              <a:lnSpc>
                <a:spcPct val="120000"/>
              </a:lnSpc>
              <a:buFont typeface="Wingdings" panose="05000000000000000000" pitchFamily="2" charset="2"/>
              <a:buNone/>
            </a:pPr>
            <a:r>
              <a:rPr lang="zh-CN" altLang="en-US" sz="1800" b="0" dirty="0">
                <a:latin typeface="Arial" panose="020B0604020202020204" pitchFamily="34" charset="0"/>
              </a:rPr>
              <a:t>堆栈         </a:t>
            </a:r>
            <a:r>
              <a:rPr lang="en-US" altLang="en-US" sz="1800" b="0" dirty="0">
                <a:latin typeface="Arial" panose="020B0604020202020204" pitchFamily="34" charset="0"/>
              </a:rPr>
              <a:t>EA=</a:t>
            </a:r>
            <a:r>
              <a:rPr lang="zh-CN" altLang="en-US" sz="1800" b="0" dirty="0">
                <a:latin typeface="Arial" panose="020B0604020202020204" pitchFamily="34" charset="0"/>
              </a:rPr>
              <a:t>栈顶           指令短                           应用有限</a:t>
            </a:r>
            <a:r>
              <a:rPr lang="zh-CN" altLang="en-US" sz="1800" b="0" dirty="0"/>
              <a:t>			       	</a:t>
            </a:r>
            <a:endParaRPr lang="zh-CN" altLang="en-US" sz="1800" b="0" dirty="0"/>
          </a:p>
        </p:txBody>
      </p:sp>
      <p:sp>
        <p:nvSpPr>
          <p:cNvPr id="8" name="Line 4"/>
          <p:cNvSpPr>
            <a:spLocks noChangeShapeType="1"/>
          </p:cNvSpPr>
          <p:nvPr/>
        </p:nvSpPr>
        <p:spPr bwMode="auto">
          <a:xfrm>
            <a:off x="161479" y="1808062"/>
            <a:ext cx="7696200"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Line 5"/>
          <p:cNvSpPr>
            <a:spLocks noChangeShapeType="1"/>
          </p:cNvSpPr>
          <p:nvPr/>
        </p:nvSpPr>
        <p:spPr bwMode="auto">
          <a:xfrm>
            <a:off x="161479" y="4534023"/>
            <a:ext cx="7696200"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Text Box 7"/>
          <p:cNvSpPr txBox="1">
            <a:spLocks noChangeArrowheads="1"/>
          </p:cNvSpPr>
          <p:nvPr/>
        </p:nvSpPr>
        <p:spPr bwMode="auto">
          <a:xfrm>
            <a:off x="161479" y="1087236"/>
            <a:ext cx="2808312"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p>
            <a:pPr>
              <a:spcBef>
                <a:spcPct val="50000"/>
              </a:spcBef>
            </a:pPr>
            <a:r>
              <a:rPr lang="zh-CN" altLang="en-US" sz="2000" b="1" dirty="0">
                <a:latin typeface="微软雅黑" pitchFamily="34" charset="-122"/>
                <a:ea typeface="微软雅黑" pitchFamily="34" charset="-122"/>
              </a:rPr>
              <a:t>指令：</a:t>
            </a:r>
            <a:r>
              <a:rPr lang="en-US" altLang="zh-CN" sz="2000" b="1" dirty="0">
                <a:latin typeface="微软雅黑" pitchFamily="34" charset="-122"/>
                <a:ea typeface="微软雅黑" pitchFamily="34" charset="-122"/>
              </a:rPr>
              <a:t>OP A</a:t>
            </a:r>
            <a:r>
              <a:rPr lang="zh-CN" altLang="en-US" sz="2000" b="1" dirty="0">
                <a:latin typeface="微软雅黑" pitchFamily="34" charset="-122"/>
                <a:ea typeface="微软雅黑" pitchFamily="34" charset="-122"/>
              </a:rPr>
              <a:t>，</a:t>
            </a:r>
            <a:r>
              <a:rPr lang="en-US" altLang="zh-CN" sz="2000" b="1" dirty="0">
                <a:latin typeface="微软雅黑" pitchFamily="34" charset="-122"/>
                <a:ea typeface="微软雅黑" pitchFamily="34" charset="-122"/>
              </a:rPr>
              <a:t>R</a:t>
            </a:r>
            <a:r>
              <a:rPr lang="zh-CN" altLang="en-US" sz="2000" b="1" dirty="0">
                <a:latin typeface="微软雅黑" pitchFamily="34" charset="-122"/>
                <a:ea typeface="微软雅黑" pitchFamily="34" charset="-122"/>
              </a:rPr>
              <a:t>，</a:t>
            </a:r>
            <a:r>
              <a:rPr lang="en-US" altLang="zh-CN" sz="2000" b="1" dirty="0">
                <a:latin typeface="微软雅黑" pitchFamily="34" charset="-122"/>
                <a:ea typeface="微软雅黑" pitchFamily="34" charset="-122"/>
              </a:rPr>
              <a:t>......</a:t>
            </a:r>
            <a:endParaRPr lang="en-US" altLang="zh-CN" sz="2000" b="1" dirty="0">
              <a:latin typeface="微软雅黑" pitchFamily="34" charset="-122"/>
              <a:ea typeface="微软雅黑" pitchFamily="34" charset="-122"/>
            </a:endParaRPr>
          </a:p>
        </p:txBody>
      </p:sp>
      <p:sp>
        <p:nvSpPr>
          <p:cNvPr id="12" name="Text Box 8"/>
          <p:cNvSpPr txBox="1">
            <a:spLocks noChangeArrowheads="1"/>
          </p:cNvSpPr>
          <p:nvPr/>
        </p:nvSpPr>
        <p:spPr bwMode="auto">
          <a:xfrm>
            <a:off x="107504" y="5500444"/>
            <a:ext cx="7924800" cy="80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50000"/>
              </a:spcBef>
            </a:pPr>
            <a:r>
              <a:rPr lang="zh-CN" altLang="en-US" sz="2000" dirty="0">
                <a:solidFill>
                  <a:srgbClr val="009242"/>
                </a:solidFill>
                <a:latin typeface="微软雅黑" pitchFamily="34" charset="-122"/>
                <a:ea typeface="微软雅黑" pitchFamily="34" charset="-122"/>
              </a:rPr>
              <a:t>问题：以上各种寻址方式下，操作数在寄存器中还是在存储器中？有没有可能在磁盘中？什么情况下，所取数据在磁盘中？</a:t>
            </a:r>
            <a:endParaRPr lang="zh-CN" altLang="en-US" sz="2000" dirty="0">
              <a:solidFill>
                <a:srgbClr val="009242"/>
              </a:solidFill>
              <a:latin typeface="微软雅黑" pitchFamily="34" charset="-122"/>
              <a:ea typeface="微软雅黑" pitchFamily="34" charset="-122"/>
            </a:endParaRPr>
          </a:p>
        </p:txBody>
      </p:sp>
      <p:sp>
        <p:nvSpPr>
          <p:cNvPr id="13" name="Text Box 9"/>
          <p:cNvSpPr txBox="1">
            <a:spLocks noChangeArrowheads="1"/>
          </p:cNvSpPr>
          <p:nvPr/>
        </p:nvSpPr>
        <p:spPr bwMode="auto">
          <a:xfrm>
            <a:off x="62928" y="6196463"/>
            <a:ext cx="9081072" cy="296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p>
            <a:pPr>
              <a:spcBef>
                <a:spcPct val="50000"/>
              </a:spcBef>
            </a:pPr>
            <a:r>
              <a:rPr lang="zh-CN" altLang="en-US" sz="2000" dirty="0">
                <a:latin typeface="微软雅黑" pitchFamily="34" charset="-122"/>
                <a:ea typeface="微软雅黑" pitchFamily="34" charset="-122"/>
              </a:rPr>
              <a:t>只有当操作数在存储器中时，才有可能“缺页”，此时操作数就在磁盘中！</a:t>
            </a:r>
            <a:endParaRPr lang="zh-CN" altLang="en-US" sz="2000" dirty="0">
              <a:latin typeface="微软雅黑" pitchFamily="34" charset="-122"/>
              <a:ea typeface="微软雅黑" pitchFamily="34" charset="-122"/>
            </a:endParaRPr>
          </a:p>
        </p:txBody>
      </p:sp>
      <p:sp>
        <p:nvSpPr>
          <p:cNvPr id="14" name="Rectangle 6"/>
          <p:cNvSpPr>
            <a:spLocks noChangeArrowheads="1"/>
          </p:cNvSpPr>
          <p:nvPr/>
        </p:nvSpPr>
        <p:spPr bwMode="auto">
          <a:xfrm>
            <a:off x="4025231" y="801169"/>
            <a:ext cx="5011265" cy="666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p>
            <a:r>
              <a:rPr lang="zh-CN" altLang="en-US" sz="2000" b="1" dirty="0">
                <a:solidFill>
                  <a:srgbClr val="FF0000"/>
                </a:solidFill>
                <a:latin typeface="Comic Sans MS" panose="030F0702030302020204" pitchFamily="2" charset="0"/>
                <a:ea typeface="微软雅黑" pitchFamily="34" charset="-122"/>
              </a:rPr>
              <a:t>假设：</a:t>
            </a:r>
            <a:r>
              <a:rPr lang="en-US" altLang="en-US" sz="2000" b="1" dirty="0">
                <a:solidFill>
                  <a:srgbClr val="FF0000"/>
                </a:solidFill>
                <a:latin typeface="Comic Sans MS" panose="030F0702030302020204" pitchFamily="2" charset="0"/>
                <a:ea typeface="微软雅黑" pitchFamily="34" charset="-122"/>
              </a:rPr>
              <a:t>A</a:t>
            </a:r>
            <a:r>
              <a:rPr lang="en-US" altLang="zh-CN" sz="2000" b="1" dirty="0">
                <a:solidFill>
                  <a:srgbClr val="FF0000"/>
                </a:solidFill>
                <a:latin typeface="Comic Sans MS" panose="030F0702030302020204" pitchFamily="2" charset="0"/>
                <a:ea typeface="微软雅黑" pitchFamily="34" charset="-122"/>
              </a:rPr>
              <a:t>=</a:t>
            </a:r>
            <a:r>
              <a:rPr lang="zh-CN" altLang="en-US" sz="2000" b="1" dirty="0">
                <a:solidFill>
                  <a:srgbClr val="FF0000"/>
                </a:solidFill>
                <a:latin typeface="Comic Sans MS" panose="030F0702030302020204" pitchFamily="2" charset="0"/>
                <a:ea typeface="微软雅黑" pitchFamily="34" charset="-122"/>
              </a:rPr>
              <a:t>地址字段值，</a:t>
            </a:r>
            <a:r>
              <a:rPr lang="en-US" altLang="zh-CN" sz="2000" b="1" dirty="0">
                <a:solidFill>
                  <a:srgbClr val="FF0000"/>
                </a:solidFill>
                <a:latin typeface="Comic Sans MS" panose="030F0702030302020204" pitchFamily="2" charset="0"/>
                <a:ea typeface="微软雅黑" pitchFamily="34" charset="-122"/>
              </a:rPr>
              <a:t>R=</a:t>
            </a:r>
            <a:r>
              <a:rPr lang="zh-CN" altLang="en-US" sz="2000" b="1" dirty="0">
                <a:solidFill>
                  <a:srgbClr val="FF0000"/>
                </a:solidFill>
                <a:latin typeface="Comic Sans MS" panose="030F0702030302020204" pitchFamily="2" charset="0"/>
                <a:ea typeface="微软雅黑" pitchFamily="34" charset="-122"/>
              </a:rPr>
              <a:t>寄存器编号，</a:t>
            </a:r>
            <a:endParaRPr lang="zh-CN" altLang="en-US" sz="2000" b="1" dirty="0">
              <a:solidFill>
                <a:srgbClr val="FF0000"/>
              </a:solidFill>
              <a:latin typeface="Comic Sans MS" panose="030F0702030302020204" pitchFamily="2" charset="0"/>
              <a:ea typeface="微软雅黑" pitchFamily="34" charset="-122"/>
            </a:endParaRPr>
          </a:p>
          <a:p>
            <a:r>
              <a:rPr lang="en-US" altLang="zh-CN" sz="2000" b="1" dirty="0">
                <a:solidFill>
                  <a:srgbClr val="FF0000"/>
                </a:solidFill>
                <a:latin typeface="Comic Sans MS" panose="030F0702030302020204" pitchFamily="2" charset="0"/>
                <a:ea typeface="微软雅黑" pitchFamily="34" charset="-122"/>
              </a:rPr>
              <a:t>       </a:t>
            </a:r>
            <a:r>
              <a:rPr lang="en-US" altLang="en-US" sz="2000" b="1" dirty="0">
                <a:solidFill>
                  <a:srgbClr val="FF0000"/>
                </a:solidFill>
                <a:latin typeface="Comic Sans MS" panose="030F0702030302020204" pitchFamily="2" charset="0"/>
                <a:ea typeface="微软雅黑" pitchFamily="34" charset="-122"/>
              </a:rPr>
              <a:t>EA=</a:t>
            </a:r>
            <a:r>
              <a:rPr lang="zh-CN" altLang="en-US" sz="2000" b="1" dirty="0">
                <a:solidFill>
                  <a:srgbClr val="FF0000"/>
                </a:solidFill>
                <a:latin typeface="Comic Sans MS" panose="030F0702030302020204" pitchFamily="2" charset="0"/>
                <a:ea typeface="微软雅黑" pitchFamily="34" charset="-122"/>
              </a:rPr>
              <a:t>有效地址， (</a:t>
            </a:r>
            <a:r>
              <a:rPr lang="en-US" altLang="zh-CN" sz="2000" b="1" dirty="0">
                <a:solidFill>
                  <a:srgbClr val="FF0000"/>
                </a:solidFill>
                <a:latin typeface="Comic Sans MS" panose="030F0702030302020204" pitchFamily="2" charset="0"/>
                <a:ea typeface="微软雅黑" pitchFamily="34" charset="-122"/>
              </a:rPr>
              <a:t>X)=</a:t>
            </a:r>
            <a:r>
              <a:rPr lang="zh-CN" altLang="en-US" sz="2000" b="1" dirty="0">
                <a:solidFill>
                  <a:srgbClr val="FF0000"/>
                </a:solidFill>
                <a:latin typeface="Comic Sans MS" panose="030F0702030302020204" pitchFamily="2" charset="0"/>
                <a:ea typeface="微软雅黑" pitchFamily="34" charset="-122"/>
              </a:rPr>
              <a:t>地址</a:t>
            </a:r>
            <a:r>
              <a:rPr lang="en-US" altLang="en-US" sz="2000" b="1" dirty="0">
                <a:solidFill>
                  <a:srgbClr val="FF0000"/>
                </a:solidFill>
                <a:latin typeface="Comic Sans MS" panose="030F0702030302020204" pitchFamily="2" charset="0"/>
                <a:ea typeface="微软雅黑" pitchFamily="34" charset="-122"/>
              </a:rPr>
              <a:t>X</a:t>
            </a:r>
            <a:r>
              <a:rPr lang="zh-CN" altLang="en-US" sz="2000" b="1" dirty="0">
                <a:solidFill>
                  <a:srgbClr val="FF0000"/>
                </a:solidFill>
                <a:latin typeface="Comic Sans MS" panose="030F0702030302020204" pitchFamily="2" charset="0"/>
                <a:ea typeface="微软雅黑" pitchFamily="34" charset="-122"/>
              </a:rPr>
              <a:t>中的内容</a:t>
            </a:r>
            <a:endParaRPr lang="zh-CN" altLang="en-US" sz="2000" b="1" dirty="0">
              <a:solidFill>
                <a:srgbClr val="FF0000"/>
              </a:solidFill>
              <a:latin typeface="Comic Sans MS" panose="030F0702030302020204" pitchFamily="2" charset="0"/>
              <a:ea typeface="微软雅黑" pitchFamily="34" charset="-122"/>
            </a:endParaRPr>
          </a:p>
        </p:txBody>
      </p:sp>
      <p:sp>
        <p:nvSpPr>
          <p:cNvPr id="15" name="矩形 14"/>
          <p:cNvSpPr/>
          <p:nvPr/>
        </p:nvSpPr>
        <p:spPr>
          <a:xfrm>
            <a:off x="161479" y="4573577"/>
            <a:ext cx="7794897" cy="1015663"/>
          </a:xfrm>
          <a:prstGeom prst="rect">
            <a:avLst/>
          </a:prstGeom>
        </p:spPr>
        <p:txBody>
          <a:bodyPr wrap="square">
            <a:spAutoFit/>
          </a:bodyPr>
          <a:lstStyle/>
          <a:p>
            <a:pPr>
              <a:lnSpc>
                <a:spcPct val="150000"/>
              </a:lnSpc>
              <a:buFont typeface="Wingdings" panose="05000000000000000000" pitchFamily="2" charset="2"/>
              <a:buNone/>
            </a:pPr>
            <a:r>
              <a:rPr lang="zh-CN" altLang="en-US" sz="2000" dirty="0">
                <a:latin typeface="微软雅黑" pitchFamily="34" charset="-122"/>
                <a:ea typeface="微软雅黑" pitchFamily="34" charset="-122"/>
                <a:hlinkClick r:id="" action="ppaction://hlinkshowjump?jump=nextslide"/>
              </a:rPr>
              <a:t>偏移方式</a:t>
            </a:r>
            <a:r>
              <a:rPr lang="zh-CN" altLang="en-US" sz="2000" dirty="0">
                <a:latin typeface="微软雅黑" pitchFamily="34" charset="-122"/>
                <a:ea typeface="微软雅黑" pitchFamily="34" charset="-122"/>
              </a:rPr>
              <a:t>：将直接方式和寄存器间接方式结合起来。</a:t>
            </a:r>
            <a:endParaRPr lang="zh-CN" altLang="en-US" sz="2000" dirty="0">
              <a:latin typeface="微软雅黑" pitchFamily="34" charset="-122"/>
              <a:ea typeface="微软雅黑" pitchFamily="34" charset="-122"/>
            </a:endParaRPr>
          </a:p>
          <a:p>
            <a:pPr>
              <a:lnSpc>
                <a:spcPct val="150000"/>
              </a:lnSpc>
              <a:buFont typeface="Wingdings" panose="05000000000000000000" pitchFamily="2" charset="2"/>
              <a:buNone/>
            </a:pPr>
            <a:r>
              <a:rPr lang="zh-CN" altLang="en-US" sz="2000" dirty="0">
                <a:latin typeface="微软雅黑" pitchFamily="34" charset="-122"/>
                <a:ea typeface="微软雅黑" pitchFamily="34" charset="-122"/>
              </a:rPr>
              <a:t>          有：相对 </a:t>
            </a:r>
            <a:r>
              <a:rPr lang="zh-CN"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 基址 / 变址三种 </a:t>
            </a:r>
            <a:r>
              <a:rPr lang="zh-CN" altLang="en-US" sz="2000" dirty="0">
                <a:solidFill>
                  <a:srgbClr val="FF0000"/>
                </a:solidFill>
                <a:latin typeface="微软雅黑" pitchFamily="34" charset="-122"/>
                <a:ea typeface="微软雅黑" pitchFamily="34" charset="-122"/>
              </a:rPr>
              <a:t>（见后面几页！）</a:t>
            </a:r>
            <a:endParaRPr lang="zh-CN" altLang="en-US" sz="2000" dirty="0">
              <a:solidFill>
                <a:srgbClr val="FF0000"/>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linds(horizontal)">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blinds(horizontal)">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blinds(horizontal)">
                                      <p:cBhvr>
                                        <p:cTn id="17" dur="500"/>
                                        <p:tgtEl>
                                          <p:spTgt spid="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blinds(horizontal)">
                                      <p:cBhvr>
                                        <p:cTn id="22" dur="500"/>
                                        <p:tgtEl>
                                          <p:spTgt spid="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blinds(horizontal)">
                                      <p:cBhvr>
                                        <p:cTn id="27" dur="500"/>
                                        <p:tgtEl>
                                          <p:spTgt spid="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
                                            <p:txEl>
                                              <p:pRg st="6" end="6"/>
                                            </p:txEl>
                                          </p:spTgt>
                                        </p:tgtEl>
                                        <p:attrNameLst>
                                          <p:attrName>style.visibility</p:attrName>
                                        </p:attrNameLst>
                                      </p:cBhvr>
                                      <p:to>
                                        <p:strVal val="visible"/>
                                      </p:to>
                                    </p:set>
                                    <p:animEffect transition="in" filter="blinds(horizontal)">
                                      <p:cBhvr>
                                        <p:cTn id="32" dur="500"/>
                                        <p:tgtEl>
                                          <p:spTgt spid="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
                                            <p:txEl>
                                              <p:pRg st="7" end="7"/>
                                            </p:txEl>
                                          </p:spTgt>
                                        </p:tgtEl>
                                        <p:attrNameLst>
                                          <p:attrName>style.visibility</p:attrName>
                                        </p:attrNameLst>
                                      </p:cBhvr>
                                      <p:to>
                                        <p:strVal val="visible"/>
                                      </p:to>
                                    </p:set>
                                    <p:animEffect transition="in" filter="blinds(horizontal)">
                                      <p:cBhvr>
                                        <p:cTn id="37" dur="500"/>
                                        <p:tgtEl>
                                          <p:spTgt spid="7">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blinds(horizontal)">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blinds(horizontal)">
                                      <p:cBhvr>
                                        <p:cTn id="4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 </a:t>
            </a:r>
            <a:r>
              <a:rPr lang="zh-CN" altLang="en-US" dirty="0"/>
              <a:t>指令系统设计</a:t>
            </a:r>
            <a:endParaRPr lang="zh-CN" altLang="en-US" dirty="0"/>
          </a:p>
        </p:txBody>
      </p:sp>
      <p:sp>
        <p:nvSpPr>
          <p:cNvPr id="3" name="内容占位符 2"/>
          <p:cNvSpPr>
            <a:spLocks noGrp="1"/>
          </p:cNvSpPr>
          <p:nvPr>
            <p:ph idx="1"/>
          </p:nvPr>
        </p:nvSpPr>
        <p:spPr>
          <a:xfrm>
            <a:off x="107504" y="743531"/>
            <a:ext cx="8856984" cy="525229"/>
          </a:xfrm>
        </p:spPr>
        <p:txBody>
          <a:bodyPr/>
          <a:lstStyle/>
          <a:p>
            <a:pPr marL="0" indent="0">
              <a:buNone/>
            </a:pPr>
            <a:r>
              <a:rPr lang="en-US" altLang="zh-CN" dirty="0"/>
              <a:t>4.2.3 </a:t>
            </a:r>
            <a:r>
              <a:rPr lang="zh-CN" altLang="en-US" dirty="0"/>
              <a:t>寻址方式</a:t>
            </a:r>
            <a:endParaRPr lang="en-US" altLang="zh-CN" dirty="0"/>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10" name="内容占位符 2"/>
          <p:cNvSpPr txBox="1"/>
          <p:nvPr/>
        </p:nvSpPr>
        <p:spPr bwMode="auto">
          <a:xfrm>
            <a:off x="119514" y="1124744"/>
            <a:ext cx="8856984" cy="504056"/>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FF0000"/>
              </a:buClr>
              <a:buFont typeface="Wingdings" panose="05000000000000000000" pitchFamily="2" charset="2"/>
              <a:buChar char="p"/>
              <a:defRPr sz="2200" b="1" kern="1200">
                <a:solidFill>
                  <a:schemeClr val="tx1"/>
                </a:solidFill>
                <a:latin typeface="Comic Sans MS" panose="030F0702030302020204" pitchFamily="2" charset="0"/>
                <a:ea typeface="微软雅黑"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anose="05000000000000000000" pitchFamily="2" charset="2"/>
              <a:buChar char="n"/>
              <a:defRPr sz="2000" b="0" kern="1200">
                <a:solidFill>
                  <a:schemeClr val="tx1"/>
                </a:solidFill>
                <a:latin typeface="微软雅黑" pitchFamily="34" charset="-122"/>
                <a:ea typeface="微软雅黑"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anose="05000000000000000000" pitchFamily="2" charset="2"/>
              <a:buChar char="p"/>
              <a:defRPr sz="2000" b="0" kern="1200">
                <a:solidFill>
                  <a:schemeClr val="tx1"/>
                </a:solidFill>
                <a:latin typeface="微软雅黑" pitchFamily="34" charset="-122"/>
                <a:ea typeface="微软雅黑"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anose="05000000000000000000" pitchFamily="2" charset="2"/>
              <a:buChar char="Ø"/>
              <a:defRPr sz="2000" b="0" kern="1200">
                <a:solidFill>
                  <a:schemeClr val="tx1"/>
                </a:solidFill>
                <a:latin typeface="微软雅黑" pitchFamily="34" charset="-122"/>
                <a:ea typeface="微软雅黑"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anose="05000000000000000000" pitchFamily="2" charset="2"/>
              <a:buChar char="Ø"/>
              <a:defRPr sz="2000" b="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altLang="zh-CN" dirty="0">
                <a:solidFill>
                  <a:srgbClr val="063DE8"/>
                </a:solidFill>
              </a:rPr>
              <a:t>3. </a:t>
            </a:r>
            <a:r>
              <a:rPr lang="zh-CN" altLang="en-US" dirty="0">
                <a:solidFill>
                  <a:srgbClr val="063DE8"/>
                </a:solidFill>
              </a:rPr>
              <a:t>常用的寻址方式</a:t>
            </a:r>
            <a:endParaRPr lang="en-US" altLang="zh-CN" dirty="0">
              <a:solidFill>
                <a:srgbClr val="063DE8"/>
              </a:solidFill>
            </a:endParaRPr>
          </a:p>
        </p:txBody>
      </p:sp>
      <p:sp>
        <p:nvSpPr>
          <p:cNvPr id="8" name="矩形 7"/>
          <p:cNvSpPr/>
          <p:nvPr/>
        </p:nvSpPr>
        <p:spPr>
          <a:xfrm>
            <a:off x="35496" y="1485945"/>
            <a:ext cx="8712968" cy="430887"/>
          </a:xfrm>
          <a:prstGeom prst="rect">
            <a:avLst/>
          </a:prstGeom>
        </p:spPr>
        <p:txBody>
          <a:bodyPr wrap="square">
            <a:spAutoFit/>
          </a:bodyPr>
          <a:lstStyle/>
          <a:p>
            <a:pPr lvl="0" eaLnBrk="0" hangingPunct="0">
              <a:spcBef>
                <a:spcPct val="20000"/>
              </a:spcBef>
              <a:buClr>
                <a:srgbClr val="FF0000"/>
              </a:buClr>
            </a:pPr>
            <a:r>
              <a:rPr lang="zh-CN" altLang="en-US" sz="2200" b="1" dirty="0">
                <a:solidFill>
                  <a:prstClr val="black"/>
                </a:solidFill>
                <a:latin typeface="Comic Sans MS" panose="030F0702030302020204" pitchFamily="2" charset="0"/>
                <a:ea typeface="微软雅黑" pitchFamily="34" charset="-122"/>
              </a:rPr>
              <a:t>（</a:t>
            </a:r>
            <a:r>
              <a:rPr lang="en-US" altLang="zh-CN" sz="2200" b="1" dirty="0">
                <a:solidFill>
                  <a:prstClr val="black"/>
                </a:solidFill>
                <a:latin typeface="Comic Sans MS" panose="030F0702030302020204" pitchFamily="2" charset="0"/>
                <a:ea typeface="微软雅黑" pitchFamily="34" charset="-122"/>
              </a:rPr>
              <a:t>5</a:t>
            </a:r>
            <a:r>
              <a:rPr lang="zh-CN" altLang="en-US" sz="2200" b="1" dirty="0">
                <a:solidFill>
                  <a:prstClr val="black"/>
                </a:solidFill>
                <a:latin typeface="Comic Sans MS" panose="030F0702030302020204" pitchFamily="2" charset="0"/>
                <a:ea typeface="微软雅黑" pitchFamily="34" charset="-122"/>
              </a:rPr>
              <a:t>）偏移寻址</a:t>
            </a:r>
            <a:endParaRPr lang="en-US" altLang="zh-CN" sz="2200" b="1" dirty="0">
              <a:solidFill>
                <a:prstClr val="black"/>
              </a:solidFill>
              <a:latin typeface="Comic Sans MS" panose="030F0702030302020204" pitchFamily="2" charset="0"/>
              <a:ea typeface="微软雅黑" pitchFamily="34" charset="-122"/>
            </a:endParaRPr>
          </a:p>
        </p:txBody>
      </p:sp>
      <p:sp>
        <p:nvSpPr>
          <p:cNvPr id="100" name="Rectangle 6"/>
          <p:cNvSpPr>
            <a:spLocks noChangeArrowheads="1"/>
          </p:cNvSpPr>
          <p:nvPr/>
        </p:nvSpPr>
        <p:spPr bwMode="auto">
          <a:xfrm>
            <a:off x="3634528" y="770222"/>
            <a:ext cx="5634639" cy="666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p>
            <a:r>
              <a:rPr lang="zh-CN" altLang="en-US" sz="2000" b="1" dirty="0">
                <a:solidFill>
                  <a:srgbClr val="FF0000"/>
                </a:solidFill>
                <a:latin typeface="Comic Sans MS" panose="030F0702030302020204" pitchFamily="2" charset="0"/>
                <a:ea typeface="微软雅黑" pitchFamily="34" charset="-122"/>
              </a:rPr>
              <a:t>假设：</a:t>
            </a:r>
            <a:r>
              <a:rPr lang="en-US" altLang="en-US" sz="2000" b="1" dirty="0">
                <a:solidFill>
                  <a:srgbClr val="FF0000"/>
                </a:solidFill>
                <a:latin typeface="Comic Sans MS" panose="030F0702030302020204" pitchFamily="2" charset="0"/>
                <a:ea typeface="微软雅黑" pitchFamily="34" charset="-122"/>
              </a:rPr>
              <a:t>A</a:t>
            </a:r>
            <a:r>
              <a:rPr lang="en-US" altLang="zh-CN" sz="2000" b="1" dirty="0">
                <a:solidFill>
                  <a:srgbClr val="FF0000"/>
                </a:solidFill>
                <a:latin typeface="Comic Sans MS" panose="030F0702030302020204" pitchFamily="2" charset="0"/>
                <a:ea typeface="微软雅黑" pitchFamily="34" charset="-122"/>
              </a:rPr>
              <a:t>=</a:t>
            </a:r>
            <a:r>
              <a:rPr lang="zh-CN" altLang="en-US" sz="2000" b="1" dirty="0">
                <a:solidFill>
                  <a:srgbClr val="FF0000"/>
                </a:solidFill>
                <a:latin typeface="Comic Sans MS" panose="030F0702030302020204" pitchFamily="2" charset="0"/>
                <a:ea typeface="微软雅黑" pitchFamily="34" charset="-122"/>
              </a:rPr>
              <a:t>地址字段值，</a:t>
            </a:r>
            <a:r>
              <a:rPr lang="en-US" altLang="zh-CN" sz="2000" b="1" dirty="0">
                <a:solidFill>
                  <a:srgbClr val="FF0000"/>
                </a:solidFill>
                <a:latin typeface="Comic Sans MS" panose="030F0702030302020204" pitchFamily="2" charset="0"/>
                <a:ea typeface="微软雅黑" pitchFamily="34" charset="-122"/>
              </a:rPr>
              <a:t>R=</a:t>
            </a:r>
            <a:r>
              <a:rPr lang="zh-CN" altLang="en-US" sz="2000" b="1" dirty="0">
                <a:solidFill>
                  <a:srgbClr val="FF0000"/>
                </a:solidFill>
                <a:latin typeface="Comic Sans MS" panose="030F0702030302020204" pitchFamily="2" charset="0"/>
                <a:ea typeface="微软雅黑" pitchFamily="34" charset="-122"/>
              </a:rPr>
              <a:t>寄存器编号，</a:t>
            </a:r>
            <a:endParaRPr lang="zh-CN" altLang="en-US" sz="2000" b="1" dirty="0">
              <a:solidFill>
                <a:srgbClr val="FF0000"/>
              </a:solidFill>
              <a:latin typeface="Comic Sans MS" panose="030F0702030302020204" pitchFamily="2" charset="0"/>
              <a:ea typeface="微软雅黑" pitchFamily="34" charset="-122"/>
            </a:endParaRPr>
          </a:p>
          <a:p>
            <a:r>
              <a:rPr lang="en-US" altLang="zh-CN" sz="2000" b="1" dirty="0">
                <a:solidFill>
                  <a:srgbClr val="FF0000"/>
                </a:solidFill>
                <a:latin typeface="Comic Sans MS" panose="030F0702030302020204" pitchFamily="2" charset="0"/>
                <a:ea typeface="微软雅黑" pitchFamily="34" charset="-122"/>
              </a:rPr>
              <a:t>       </a:t>
            </a:r>
            <a:r>
              <a:rPr lang="en-US" altLang="en-US" sz="2000" b="1" dirty="0">
                <a:solidFill>
                  <a:srgbClr val="FF0000"/>
                </a:solidFill>
                <a:latin typeface="Comic Sans MS" panose="030F0702030302020204" pitchFamily="2" charset="0"/>
                <a:ea typeface="微软雅黑" pitchFamily="34" charset="-122"/>
              </a:rPr>
              <a:t>EA=</a:t>
            </a:r>
            <a:r>
              <a:rPr lang="zh-CN" altLang="en-US" sz="2000" b="1" dirty="0">
                <a:solidFill>
                  <a:srgbClr val="FF0000"/>
                </a:solidFill>
                <a:latin typeface="Comic Sans MS" panose="030F0702030302020204" pitchFamily="2" charset="0"/>
                <a:ea typeface="微软雅黑" pitchFamily="34" charset="-122"/>
              </a:rPr>
              <a:t>有效地址， (</a:t>
            </a:r>
            <a:r>
              <a:rPr lang="en-US" altLang="zh-CN" sz="2000" b="1" dirty="0">
                <a:solidFill>
                  <a:srgbClr val="FF0000"/>
                </a:solidFill>
                <a:latin typeface="Comic Sans MS" panose="030F0702030302020204" pitchFamily="2" charset="0"/>
                <a:ea typeface="微软雅黑" pitchFamily="34" charset="-122"/>
              </a:rPr>
              <a:t>X)=</a:t>
            </a:r>
            <a:r>
              <a:rPr lang="zh-CN" altLang="en-US" sz="2000" b="1" dirty="0">
                <a:solidFill>
                  <a:srgbClr val="FF0000"/>
                </a:solidFill>
                <a:latin typeface="Comic Sans MS" panose="030F0702030302020204" pitchFamily="2" charset="0"/>
                <a:ea typeface="微软雅黑" pitchFamily="34" charset="-122"/>
              </a:rPr>
              <a:t>地址</a:t>
            </a:r>
            <a:r>
              <a:rPr lang="en-US" altLang="en-US" sz="2000" b="1" dirty="0">
                <a:solidFill>
                  <a:srgbClr val="FF0000"/>
                </a:solidFill>
                <a:latin typeface="Comic Sans MS" panose="030F0702030302020204" pitchFamily="2" charset="0"/>
                <a:ea typeface="微软雅黑" pitchFamily="34" charset="-122"/>
              </a:rPr>
              <a:t>X</a:t>
            </a:r>
            <a:r>
              <a:rPr lang="zh-CN" altLang="en-US" sz="2000" b="1" dirty="0">
                <a:solidFill>
                  <a:srgbClr val="FF0000"/>
                </a:solidFill>
                <a:latin typeface="Comic Sans MS" panose="030F0702030302020204" pitchFamily="2" charset="0"/>
                <a:ea typeface="微软雅黑" pitchFamily="34" charset="-122"/>
              </a:rPr>
              <a:t>中的内容</a:t>
            </a:r>
            <a:endParaRPr lang="zh-CN" altLang="en-US" sz="2000" b="1" dirty="0">
              <a:solidFill>
                <a:srgbClr val="FF0000"/>
              </a:solidFill>
              <a:latin typeface="Comic Sans MS" panose="030F0702030302020204" pitchFamily="2" charset="0"/>
              <a:ea typeface="微软雅黑" pitchFamily="34" charset="-122"/>
            </a:endParaRPr>
          </a:p>
        </p:txBody>
      </p:sp>
      <p:sp>
        <p:nvSpPr>
          <p:cNvPr id="39" name="Rectangle 3"/>
          <p:cNvSpPr>
            <a:spLocks noChangeArrowheads="1"/>
          </p:cNvSpPr>
          <p:nvPr/>
        </p:nvSpPr>
        <p:spPr bwMode="auto">
          <a:xfrm>
            <a:off x="2607766" y="1920330"/>
            <a:ext cx="3081338" cy="577850"/>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2" charset="0"/>
              <a:ea typeface="微软雅黑" pitchFamily="34" charset="-122"/>
            </a:endParaRPr>
          </a:p>
        </p:txBody>
      </p:sp>
      <p:sp>
        <p:nvSpPr>
          <p:cNvPr id="40" name="Line 4"/>
          <p:cNvSpPr>
            <a:spLocks noChangeShapeType="1"/>
          </p:cNvSpPr>
          <p:nvPr/>
        </p:nvSpPr>
        <p:spPr bwMode="auto">
          <a:xfrm>
            <a:off x="3280866" y="1920330"/>
            <a:ext cx="0" cy="57785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Comic Sans MS" panose="030F0702030302020204" pitchFamily="2" charset="0"/>
              <a:ea typeface="微软雅黑" pitchFamily="34" charset="-122"/>
            </a:endParaRPr>
          </a:p>
        </p:txBody>
      </p:sp>
      <p:sp>
        <p:nvSpPr>
          <p:cNvPr id="41" name="Text Box 5"/>
          <p:cNvSpPr txBox="1">
            <a:spLocks noChangeArrowheads="1"/>
          </p:cNvSpPr>
          <p:nvPr/>
        </p:nvSpPr>
        <p:spPr bwMode="auto">
          <a:xfrm>
            <a:off x="3482479" y="1945730"/>
            <a:ext cx="4175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0">
                <a:solidFill>
                  <a:schemeClr val="tx1"/>
                </a:solidFill>
                <a:latin typeface="Comic Sans MS" panose="030F0702030302020204" pitchFamily="2" charset="0"/>
                <a:ea typeface="微软雅黑" pitchFamily="34" charset="-122"/>
              </a:rPr>
              <a:t>R</a:t>
            </a:r>
            <a:endParaRPr lang="en-US" altLang="zh-CN" sz="2000" b="0">
              <a:solidFill>
                <a:schemeClr val="tx1"/>
              </a:solidFill>
              <a:latin typeface="Comic Sans MS" panose="030F0702030302020204" pitchFamily="2" charset="0"/>
              <a:ea typeface="微软雅黑" pitchFamily="34" charset="-122"/>
            </a:endParaRPr>
          </a:p>
        </p:txBody>
      </p:sp>
      <p:sp>
        <p:nvSpPr>
          <p:cNvPr id="42" name="Rectangle 6"/>
          <p:cNvSpPr>
            <a:spLocks noChangeArrowheads="1"/>
          </p:cNvSpPr>
          <p:nvPr/>
        </p:nvSpPr>
        <p:spPr bwMode="auto">
          <a:xfrm>
            <a:off x="6308229" y="1963192"/>
            <a:ext cx="1584325" cy="2403475"/>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2" charset="0"/>
              <a:ea typeface="微软雅黑" pitchFamily="34" charset="-122"/>
            </a:endParaRPr>
          </a:p>
        </p:txBody>
      </p:sp>
      <p:sp>
        <p:nvSpPr>
          <p:cNvPr id="43" name="Text Box 7"/>
          <p:cNvSpPr txBox="1">
            <a:spLocks noChangeArrowheads="1"/>
          </p:cNvSpPr>
          <p:nvPr/>
        </p:nvSpPr>
        <p:spPr bwMode="auto">
          <a:xfrm>
            <a:off x="6489204" y="1556792"/>
            <a:ext cx="13779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a:solidFill>
                  <a:srgbClr val="0000FF"/>
                </a:solidFill>
                <a:latin typeface="Comic Sans MS" panose="030F0702030302020204" pitchFamily="2" charset="0"/>
                <a:ea typeface="微软雅黑" pitchFamily="34" charset="-122"/>
              </a:rPr>
              <a:t>存储器</a:t>
            </a:r>
            <a:endParaRPr lang="zh-CN" altLang="en-US" sz="2000">
              <a:solidFill>
                <a:srgbClr val="0000FF"/>
              </a:solidFill>
              <a:latin typeface="Comic Sans MS" panose="030F0702030302020204" pitchFamily="2" charset="0"/>
              <a:ea typeface="微软雅黑" pitchFamily="34" charset="-122"/>
            </a:endParaRPr>
          </a:p>
        </p:txBody>
      </p:sp>
      <p:sp>
        <p:nvSpPr>
          <p:cNvPr id="44" name="Line 8"/>
          <p:cNvSpPr>
            <a:spLocks noChangeShapeType="1"/>
          </p:cNvSpPr>
          <p:nvPr/>
        </p:nvSpPr>
        <p:spPr bwMode="auto">
          <a:xfrm>
            <a:off x="6308229" y="3263355"/>
            <a:ext cx="1584325"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Comic Sans MS" panose="030F0702030302020204" pitchFamily="2" charset="0"/>
              <a:ea typeface="微软雅黑" pitchFamily="34" charset="-122"/>
            </a:endParaRPr>
          </a:p>
        </p:txBody>
      </p:sp>
      <p:sp>
        <p:nvSpPr>
          <p:cNvPr id="45" name="Line 9"/>
          <p:cNvSpPr>
            <a:spLocks noChangeShapeType="1"/>
          </p:cNvSpPr>
          <p:nvPr/>
        </p:nvSpPr>
        <p:spPr bwMode="auto">
          <a:xfrm>
            <a:off x="6303466" y="3676105"/>
            <a:ext cx="1584325"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Comic Sans MS" panose="030F0702030302020204" pitchFamily="2" charset="0"/>
              <a:ea typeface="微软雅黑" pitchFamily="34" charset="-122"/>
            </a:endParaRPr>
          </a:p>
        </p:txBody>
      </p:sp>
      <p:sp>
        <p:nvSpPr>
          <p:cNvPr id="46" name="Text Box 10"/>
          <p:cNvSpPr txBox="1">
            <a:spLocks noChangeArrowheads="1"/>
          </p:cNvSpPr>
          <p:nvPr/>
        </p:nvSpPr>
        <p:spPr bwMode="auto">
          <a:xfrm>
            <a:off x="6613029" y="3253830"/>
            <a:ext cx="10128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a:solidFill>
                  <a:srgbClr val="A50021"/>
                </a:solidFill>
                <a:latin typeface="Comic Sans MS" panose="030F0702030302020204" pitchFamily="2" charset="0"/>
                <a:ea typeface="微软雅黑" pitchFamily="34" charset="-122"/>
              </a:rPr>
              <a:t>操作数</a:t>
            </a:r>
            <a:endParaRPr lang="zh-CN" altLang="en-US" sz="2000">
              <a:solidFill>
                <a:srgbClr val="A50021"/>
              </a:solidFill>
              <a:latin typeface="Comic Sans MS" panose="030F0702030302020204" pitchFamily="2" charset="0"/>
              <a:ea typeface="微软雅黑" pitchFamily="34" charset="-122"/>
            </a:endParaRPr>
          </a:p>
        </p:txBody>
      </p:sp>
      <p:sp>
        <p:nvSpPr>
          <p:cNvPr id="47" name="Line 11"/>
          <p:cNvSpPr>
            <a:spLocks noChangeShapeType="1"/>
          </p:cNvSpPr>
          <p:nvPr/>
        </p:nvSpPr>
        <p:spPr bwMode="auto">
          <a:xfrm>
            <a:off x="4015879" y="1920330"/>
            <a:ext cx="0" cy="57785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Comic Sans MS" panose="030F0702030302020204" pitchFamily="2" charset="0"/>
              <a:ea typeface="微软雅黑" pitchFamily="34" charset="-122"/>
            </a:endParaRPr>
          </a:p>
        </p:txBody>
      </p:sp>
      <p:grpSp>
        <p:nvGrpSpPr>
          <p:cNvPr id="48" name="Group 12"/>
          <p:cNvGrpSpPr/>
          <p:nvPr/>
        </p:nvGrpSpPr>
        <p:grpSpPr bwMode="auto">
          <a:xfrm>
            <a:off x="2352179" y="2406105"/>
            <a:ext cx="1136650" cy="2482850"/>
            <a:chOff x="1544" y="1177"/>
            <a:chExt cx="716" cy="1564"/>
          </a:xfrm>
        </p:grpSpPr>
        <p:sp>
          <p:nvSpPr>
            <p:cNvPr id="60" name="Line 13"/>
            <p:cNvSpPr>
              <a:spLocks noChangeShapeType="1"/>
            </p:cNvSpPr>
            <p:nvPr/>
          </p:nvSpPr>
          <p:spPr bwMode="auto">
            <a:xfrm>
              <a:off x="2251" y="1177"/>
              <a:ext cx="0" cy="266"/>
            </a:xfrm>
            <a:prstGeom prst="line">
              <a:avLst/>
            </a:prstGeom>
            <a:noFill/>
            <a:ln w="3810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Comic Sans MS" panose="030F0702030302020204" pitchFamily="2" charset="0"/>
                <a:ea typeface="微软雅黑" pitchFamily="34" charset="-122"/>
              </a:endParaRPr>
            </a:p>
          </p:txBody>
        </p:sp>
        <p:sp>
          <p:nvSpPr>
            <p:cNvPr id="61" name="Line 14"/>
            <p:cNvSpPr>
              <a:spLocks noChangeShapeType="1"/>
            </p:cNvSpPr>
            <p:nvPr/>
          </p:nvSpPr>
          <p:spPr bwMode="auto">
            <a:xfrm>
              <a:off x="1544" y="2741"/>
              <a:ext cx="503" cy="0"/>
            </a:xfrm>
            <a:prstGeom prst="line">
              <a:avLst/>
            </a:prstGeom>
            <a:noFill/>
            <a:ln w="38100">
              <a:solidFill>
                <a:schemeClr val="accent2"/>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Comic Sans MS" panose="030F0702030302020204" pitchFamily="2" charset="0"/>
                <a:ea typeface="微软雅黑" pitchFamily="34" charset="-122"/>
              </a:endParaRPr>
            </a:p>
          </p:txBody>
        </p:sp>
        <p:sp>
          <p:nvSpPr>
            <p:cNvPr id="62" name="Line 15"/>
            <p:cNvSpPr>
              <a:spLocks noChangeShapeType="1"/>
            </p:cNvSpPr>
            <p:nvPr/>
          </p:nvSpPr>
          <p:spPr bwMode="auto">
            <a:xfrm flipV="1">
              <a:off x="1554" y="1443"/>
              <a:ext cx="706" cy="10"/>
            </a:xfrm>
            <a:prstGeom prst="line">
              <a:avLst/>
            </a:prstGeom>
            <a:noFill/>
            <a:ln w="3810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Comic Sans MS" panose="030F0702030302020204" pitchFamily="2" charset="0"/>
                <a:ea typeface="微软雅黑" pitchFamily="34" charset="-122"/>
              </a:endParaRPr>
            </a:p>
          </p:txBody>
        </p:sp>
        <p:sp>
          <p:nvSpPr>
            <p:cNvPr id="63" name="Line 16"/>
            <p:cNvSpPr>
              <a:spLocks noChangeShapeType="1"/>
            </p:cNvSpPr>
            <p:nvPr/>
          </p:nvSpPr>
          <p:spPr bwMode="auto">
            <a:xfrm>
              <a:off x="1554" y="1443"/>
              <a:ext cx="0" cy="1294"/>
            </a:xfrm>
            <a:prstGeom prst="line">
              <a:avLst/>
            </a:prstGeom>
            <a:noFill/>
            <a:ln w="3810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Comic Sans MS" panose="030F0702030302020204" pitchFamily="2" charset="0"/>
                <a:ea typeface="微软雅黑" pitchFamily="34" charset="-122"/>
              </a:endParaRPr>
            </a:p>
          </p:txBody>
        </p:sp>
      </p:grpSp>
      <p:sp>
        <p:nvSpPr>
          <p:cNvPr id="64" name="Rectangle 17"/>
          <p:cNvSpPr>
            <a:spLocks noChangeArrowheads="1"/>
          </p:cNvSpPr>
          <p:nvPr/>
        </p:nvSpPr>
        <p:spPr bwMode="auto">
          <a:xfrm>
            <a:off x="3112591" y="4122192"/>
            <a:ext cx="1584325" cy="1468438"/>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2" charset="0"/>
              <a:ea typeface="微软雅黑" pitchFamily="34" charset="-122"/>
            </a:endParaRPr>
          </a:p>
        </p:txBody>
      </p:sp>
      <p:sp>
        <p:nvSpPr>
          <p:cNvPr id="65" name="Text Box 18"/>
          <p:cNvSpPr txBox="1">
            <a:spLocks noChangeArrowheads="1"/>
          </p:cNvSpPr>
          <p:nvPr/>
        </p:nvSpPr>
        <p:spPr bwMode="auto">
          <a:xfrm>
            <a:off x="3160216" y="3709442"/>
            <a:ext cx="169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a:solidFill>
                  <a:schemeClr val="tx1"/>
                </a:solidFill>
                <a:latin typeface="Comic Sans MS" panose="030F0702030302020204" pitchFamily="2" charset="0"/>
                <a:ea typeface="微软雅黑" pitchFamily="34" charset="-122"/>
              </a:rPr>
              <a:t>寄存器堆</a:t>
            </a:r>
            <a:endParaRPr lang="en-US" altLang="zh-CN" sz="2000">
              <a:solidFill>
                <a:schemeClr val="tx1"/>
              </a:solidFill>
              <a:latin typeface="Comic Sans MS" panose="030F0702030302020204" pitchFamily="2" charset="0"/>
              <a:ea typeface="微软雅黑" pitchFamily="34" charset="-122"/>
            </a:endParaRPr>
          </a:p>
        </p:txBody>
      </p:sp>
      <p:sp>
        <p:nvSpPr>
          <p:cNvPr id="66" name="Line 19"/>
          <p:cNvSpPr>
            <a:spLocks noChangeShapeType="1"/>
          </p:cNvSpPr>
          <p:nvPr/>
        </p:nvSpPr>
        <p:spPr bwMode="auto">
          <a:xfrm>
            <a:off x="3112591" y="4627017"/>
            <a:ext cx="1584325"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Comic Sans MS" panose="030F0702030302020204" pitchFamily="2" charset="0"/>
              <a:ea typeface="微软雅黑" pitchFamily="34" charset="-122"/>
            </a:endParaRPr>
          </a:p>
        </p:txBody>
      </p:sp>
      <p:sp>
        <p:nvSpPr>
          <p:cNvPr id="67" name="Line 20"/>
          <p:cNvSpPr>
            <a:spLocks noChangeShapeType="1"/>
          </p:cNvSpPr>
          <p:nvPr/>
        </p:nvSpPr>
        <p:spPr bwMode="auto">
          <a:xfrm>
            <a:off x="3106241" y="5039767"/>
            <a:ext cx="1584325"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Comic Sans MS" panose="030F0702030302020204" pitchFamily="2" charset="0"/>
              <a:ea typeface="微软雅黑" pitchFamily="34" charset="-122"/>
            </a:endParaRPr>
          </a:p>
        </p:txBody>
      </p:sp>
      <p:sp>
        <p:nvSpPr>
          <p:cNvPr id="68" name="Line 21"/>
          <p:cNvSpPr>
            <a:spLocks noChangeShapeType="1"/>
          </p:cNvSpPr>
          <p:nvPr/>
        </p:nvSpPr>
        <p:spPr bwMode="auto">
          <a:xfrm>
            <a:off x="5330329" y="3463380"/>
            <a:ext cx="973137" cy="0"/>
          </a:xfrm>
          <a:prstGeom prst="line">
            <a:avLst/>
          </a:prstGeom>
          <a:noFill/>
          <a:ln w="38100">
            <a:solidFill>
              <a:schemeClr val="tx2"/>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Comic Sans MS" panose="030F0702030302020204" pitchFamily="2" charset="0"/>
              <a:ea typeface="微软雅黑" pitchFamily="34" charset="-122"/>
            </a:endParaRPr>
          </a:p>
        </p:txBody>
      </p:sp>
      <p:sp>
        <p:nvSpPr>
          <p:cNvPr id="69" name="Text Box 22"/>
          <p:cNvSpPr txBox="1">
            <a:spLocks noChangeArrowheads="1"/>
          </p:cNvSpPr>
          <p:nvPr/>
        </p:nvSpPr>
        <p:spPr bwMode="auto">
          <a:xfrm>
            <a:off x="4263529" y="1920330"/>
            <a:ext cx="4175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0">
                <a:solidFill>
                  <a:schemeClr val="tx1"/>
                </a:solidFill>
                <a:latin typeface="Comic Sans MS" panose="030F0702030302020204" pitchFamily="2" charset="0"/>
                <a:ea typeface="微软雅黑" pitchFamily="34" charset="-122"/>
              </a:rPr>
              <a:t>A</a:t>
            </a:r>
            <a:endParaRPr lang="en-US" altLang="zh-CN" sz="2000" b="0">
              <a:solidFill>
                <a:schemeClr val="tx1"/>
              </a:solidFill>
              <a:latin typeface="Comic Sans MS" panose="030F0702030302020204" pitchFamily="2" charset="0"/>
              <a:ea typeface="微软雅黑" pitchFamily="34" charset="-122"/>
            </a:endParaRPr>
          </a:p>
        </p:txBody>
      </p:sp>
      <p:sp>
        <p:nvSpPr>
          <p:cNvPr id="70" name="Line 23"/>
          <p:cNvSpPr>
            <a:spLocks noChangeShapeType="1"/>
          </p:cNvSpPr>
          <p:nvPr/>
        </p:nvSpPr>
        <p:spPr bwMode="auto">
          <a:xfrm flipH="1">
            <a:off x="5150941" y="3598317"/>
            <a:ext cx="0" cy="1300163"/>
          </a:xfrm>
          <a:prstGeom prst="line">
            <a:avLst/>
          </a:prstGeom>
          <a:noFill/>
          <a:ln w="38100">
            <a:solidFill>
              <a:schemeClr val="accent2"/>
            </a:solidFill>
            <a:round/>
            <a:head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Comic Sans MS" panose="030F0702030302020204" pitchFamily="2" charset="0"/>
              <a:ea typeface="微软雅黑" pitchFamily="34" charset="-122"/>
            </a:endParaRPr>
          </a:p>
        </p:txBody>
      </p:sp>
      <p:sp>
        <p:nvSpPr>
          <p:cNvPr id="71" name="Line 24"/>
          <p:cNvSpPr>
            <a:spLocks noChangeShapeType="1"/>
          </p:cNvSpPr>
          <p:nvPr/>
        </p:nvSpPr>
        <p:spPr bwMode="auto">
          <a:xfrm>
            <a:off x="4661991" y="4888955"/>
            <a:ext cx="488950" cy="0"/>
          </a:xfrm>
          <a:prstGeom prst="line">
            <a:avLst/>
          </a:prstGeom>
          <a:noFill/>
          <a:ln w="3810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Comic Sans MS" panose="030F0702030302020204" pitchFamily="2" charset="0"/>
              <a:ea typeface="微软雅黑" pitchFamily="34" charset="-122"/>
            </a:endParaRPr>
          </a:p>
        </p:txBody>
      </p:sp>
      <p:sp>
        <p:nvSpPr>
          <p:cNvPr id="72" name="Line 25"/>
          <p:cNvSpPr>
            <a:spLocks noChangeShapeType="1"/>
          </p:cNvSpPr>
          <p:nvPr/>
        </p:nvSpPr>
        <p:spPr bwMode="auto">
          <a:xfrm>
            <a:off x="4449266" y="2455317"/>
            <a:ext cx="0" cy="303213"/>
          </a:xfrm>
          <a:prstGeom prst="line">
            <a:avLst/>
          </a:prstGeom>
          <a:noFill/>
          <a:ln w="3810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Comic Sans MS" panose="030F0702030302020204" pitchFamily="2" charset="0"/>
              <a:ea typeface="微软雅黑" pitchFamily="34" charset="-122"/>
            </a:endParaRPr>
          </a:p>
        </p:txBody>
      </p:sp>
      <p:sp>
        <p:nvSpPr>
          <p:cNvPr id="73" name="Line 26"/>
          <p:cNvSpPr>
            <a:spLocks noChangeShapeType="1"/>
          </p:cNvSpPr>
          <p:nvPr/>
        </p:nvSpPr>
        <p:spPr bwMode="auto">
          <a:xfrm>
            <a:off x="4449266" y="2758530"/>
            <a:ext cx="701675" cy="0"/>
          </a:xfrm>
          <a:prstGeom prst="line">
            <a:avLst/>
          </a:prstGeom>
          <a:noFill/>
          <a:ln w="3810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Comic Sans MS" panose="030F0702030302020204" pitchFamily="2" charset="0"/>
              <a:ea typeface="微软雅黑" pitchFamily="34" charset="-122"/>
            </a:endParaRPr>
          </a:p>
        </p:txBody>
      </p:sp>
      <p:sp>
        <p:nvSpPr>
          <p:cNvPr id="74" name="Line 27"/>
          <p:cNvSpPr>
            <a:spLocks noChangeShapeType="1"/>
          </p:cNvSpPr>
          <p:nvPr/>
        </p:nvSpPr>
        <p:spPr bwMode="auto">
          <a:xfrm>
            <a:off x="5135066" y="2758530"/>
            <a:ext cx="0" cy="447675"/>
          </a:xfrm>
          <a:prstGeom prst="line">
            <a:avLst/>
          </a:prstGeom>
          <a:noFill/>
          <a:ln w="38100">
            <a:solidFill>
              <a:schemeClr val="accent2"/>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Comic Sans MS" panose="030F0702030302020204" pitchFamily="2" charset="0"/>
              <a:ea typeface="微软雅黑" pitchFamily="34" charset="-122"/>
            </a:endParaRPr>
          </a:p>
        </p:txBody>
      </p:sp>
      <p:sp>
        <p:nvSpPr>
          <p:cNvPr id="75" name="Oval 28"/>
          <p:cNvSpPr>
            <a:spLocks noChangeArrowheads="1"/>
          </p:cNvSpPr>
          <p:nvPr/>
        </p:nvSpPr>
        <p:spPr bwMode="auto">
          <a:xfrm>
            <a:off x="4968379" y="3222080"/>
            <a:ext cx="361950" cy="396875"/>
          </a:xfrm>
          <a:prstGeom prst="ellipse">
            <a:avLst/>
          </a:prstGeom>
          <a:solidFill>
            <a:schemeClr val="hlink"/>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2" charset="0"/>
              <a:ea typeface="微软雅黑" pitchFamily="34" charset="-122"/>
            </a:endParaRPr>
          </a:p>
        </p:txBody>
      </p:sp>
      <p:sp>
        <p:nvSpPr>
          <p:cNvPr id="76" name="Text Box 29"/>
          <p:cNvSpPr txBox="1">
            <a:spLocks noChangeArrowheads="1"/>
          </p:cNvSpPr>
          <p:nvPr/>
        </p:nvSpPr>
        <p:spPr bwMode="auto">
          <a:xfrm>
            <a:off x="4968379" y="3169692"/>
            <a:ext cx="36195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a:solidFill>
                  <a:schemeClr val="tx1"/>
                </a:solidFill>
                <a:latin typeface="Comic Sans MS" panose="030F0702030302020204" pitchFamily="2" charset="0"/>
                <a:ea typeface="微软雅黑" pitchFamily="34" charset="-122"/>
                <a:cs typeface="Arial" panose="020B0604020202020204" pitchFamily="34" charset="0"/>
              </a:rPr>
              <a:t>+</a:t>
            </a:r>
            <a:endParaRPr lang="zh-CN" altLang="en-US" sz="2000">
              <a:solidFill>
                <a:schemeClr val="tx1"/>
              </a:solidFill>
              <a:latin typeface="Comic Sans MS" panose="030F0702030302020204" pitchFamily="2" charset="0"/>
              <a:ea typeface="微软雅黑" pitchFamily="34" charset="-122"/>
              <a:cs typeface="Arial" panose="020B0604020202020204" pitchFamily="34" charset="0"/>
            </a:endParaRPr>
          </a:p>
        </p:txBody>
      </p:sp>
      <p:sp>
        <p:nvSpPr>
          <p:cNvPr id="77" name="Line 30"/>
          <p:cNvSpPr>
            <a:spLocks noChangeShapeType="1"/>
          </p:cNvSpPr>
          <p:nvPr/>
        </p:nvSpPr>
        <p:spPr bwMode="auto">
          <a:xfrm>
            <a:off x="6303466" y="2406105"/>
            <a:ext cx="1584325"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Comic Sans MS" panose="030F0702030302020204" pitchFamily="2" charset="0"/>
              <a:ea typeface="微软雅黑" pitchFamily="34" charset="-122"/>
            </a:endParaRPr>
          </a:p>
        </p:txBody>
      </p:sp>
      <p:sp>
        <p:nvSpPr>
          <p:cNvPr id="78" name="Line 31"/>
          <p:cNvSpPr>
            <a:spLocks noChangeShapeType="1"/>
          </p:cNvSpPr>
          <p:nvPr/>
        </p:nvSpPr>
        <p:spPr bwMode="auto">
          <a:xfrm>
            <a:off x="5150941" y="4896892"/>
            <a:ext cx="3132138" cy="0"/>
          </a:xfrm>
          <a:prstGeom prst="line">
            <a:avLst/>
          </a:prstGeom>
          <a:noFill/>
          <a:ln w="381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Comic Sans MS" panose="030F0702030302020204" pitchFamily="2" charset="0"/>
              <a:ea typeface="微软雅黑" pitchFamily="34" charset="-122"/>
            </a:endParaRPr>
          </a:p>
        </p:txBody>
      </p:sp>
      <p:sp>
        <p:nvSpPr>
          <p:cNvPr id="79" name="Line 32"/>
          <p:cNvSpPr>
            <a:spLocks noChangeShapeType="1"/>
          </p:cNvSpPr>
          <p:nvPr/>
        </p:nvSpPr>
        <p:spPr bwMode="auto">
          <a:xfrm>
            <a:off x="8283079" y="2406105"/>
            <a:ext cx="0" cy="2476500"/>
          </a:xfrm>
          <a:prstGeom prst="line">
            <a:avLst/>
          </a:prstGeom>
          <a:noFill/>
          <a:ln w="381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Comic Sans MS" panose="030F0702030302020204" pitchFamily="2" charset="0"/>
              <a:ea typeface="微软雅黑" pitchFamily="34" charset="-122"/>
            </a:endParaRPr>
          </a:p>
        </p:txBody>
      </p:sp>
      <p:sp>
        <p:nvSpPr>
          <p:cNvPr id="80" name="Line 33"/>
          <p:cNvSpPr>
            <a:spLocks noChangeShapeType="1"/>
          </p:cNvSpPr>
          <p:nvPr/>
        </p:nvSpPr>
        <p:spPr bwMode="auto">
          <a:xfrm flipH="1">
            <a:off x="7892554" y="2406105"/>
            <a:ext cx="390525" cy="0"/>
          </a:xfrm>
          <a:prstGeom prst="line">
            <a:avLst/>
          </a:prstGeom>
          <a:noFill/>
          <a:ln w="38100">
            <a:solidFill>
              <a:schemeClr val="tx1"/>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Comic Sans MS" panose="030F0702030302020204" pitchFamily="2" charset="0"/>
              <a:ea typeface="微软雅黑" pitchFamily="34" charset="-122"/>
            </a:endParaRPr>
          </a:p>
        </p:txBody>
      </p:sp>
      <p:sp>
        <p:nvSpPr>
          <p:cNvPr id="81" name="Line 34"/>
          <p:cNvSpPr>
            <a:spLocks noChangeShapeType="1"/>
          </p:cNvSpPr>
          <p:nvPr/>
        </p:nvSpPr>
        <p:spPr bwMode="auto">
          <a:xfrm>
            <a:off x="5898654" y="2406105"/>
            <a:ext cx="404812" cy="0"/>
          </a:xfrm>
          <a:prstGeom prst="line">
            <a:avLst/>
          </a:prstGeom>
          <a:noFill/>
          <a:ln w="381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Comic Sans MS" panose="030F0702030302020204" pitchFamily="2" charset="0"/>
              <a:ea typeface="微软雅黑" pitchFamily="34" charset="-122"/>
            </a:endParaRPr>
          </a:p>
        </p:txBody>
      </p:sp>
      <p:sp>
        <p:nvSpPr>
          <p:cNvPr id="82" name="Line 35"/>
          <p:cNvSpPr>
            <a:spLocks noChangeShapeType="1"/>
          </p:cNvSpPr>
          <p:nvPr/>
        </p:nvSpPr>
        <p:spPr bwMode="auto">
          <a:xfrm>
            <a:off x="6112966" y="2406105"/>
            <a:ext cx="0" cy="422275"/>
          </a:xfrm>
          <a:prstGeom prst="line">
            <a:avLst/>
          </a:prstGeom>
          <a:noFill/>
          <a:ln w="38100">
            <a:solidFill>
              <a:schemeClr val="tx1"/>
            </a:solidFill>
            <a:prstDash val="sysDot"/>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Comic Sans MS" panose="030F0702030302020204" pitchFamily="2" charset="0"/>
              <a:ea typeface="微软雅黑" pitchFamily="34" charset="-122"/>
            </a:endParaRPr>
          </a:p>
        </p:txBody>
      </p:sp>
      <p:sp>
        <p:nvSpPr>
          <p:cNvPr id="101" name="Line 36"/>
          <p:cNvSpPr>
            <a:spLocks noChangeShapeType="1"/>
          </p:cNvSpPr>
          <p:nvPr/>
        </p:nvSpPr>
        <p:spPr bwMode="auto">
          <a:xfrm>
            <a:off x="6112966" y="2758530"/>
            <a:ext cx="0" cy="704850"/>
          </a:xfrm>
          <a:prstGeom prst="line">
            <a:avLst/>
          </a:prstGeom>
          <a:noFill/>
          <a:ln w="38100">
            <a:solidFill>
              <a:schemeClr val="tx1"/>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Comic Sans MS" panose="030F0702030302020204" pitchFamily="2" charset="0"/>
              <a:ea typeface="微软雅黑" pitchFamily="34" charset="-122"/>
            </a:endParaRPr>
          </a:p>
        </p:txBody>
      </p:sp>
      <p:sp>
        <p:nvSpPr>
          <p:cNvPr id="102" name="Text Box 37"/>
          <p:cNvSpPr txBox="1">
            <a:spLocks noChangeArrowheads="1"/>
          </p:cNvSpPr>
          <p:nvPr/>
        </p:nvSpPr>
        <p:spPr bwMode="auto">
          <a:xfrm>
            <a:off x="5720854" y="2587080"/>
            <a:ext cx="52546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0">
                <a:solidFill>
                  <a:schemeClr val="tx1"/>
                </a:solidFill>
                <a:latin typeface="Comic Sans MS" panose="030F0702030302020204" pitchFamily="2" charset="0"/>
                <a:ea typeface="微软雅黑" pitchFamily="34" charset="-122"/>
              </a:rPr>
              <a:t>A</a:t>
            </a:r>
            <a:endParaRPr lang="en-US" altLang="zh-CN" sz="2000" b="0">
              <a:solidFill>
                <a:schemeClr val="tx1"/>
              </a:solidFill>
              <a:latin typeface="Comic Sans MS" panose="030F0702030302020204" pitchFamily="2" charset="0"/>
              <a:ea typeface="微软雅黑" pitchFamily="34" charset="-122"/>
            </a:endParaRPr>
          </a:p>
        </p:txBody>
      </p:sp>
      <p:sp>
        <p:nvSpPr>
          <p:cNvPr id="103" name="Text Box 38"/>
          <p:cNvSpPr txBox="1">
            <a:spLocks noChangeArrowheads="1"/>
          </p:cNvSpPr>
          <p:nvPr/>
        </p:nvSpPr>
        <p:spPr bwMode="auto">
          <a:xfrm>
            <a:off x="2609354" y="1958430"/>
            <a:ext cx="5921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0">
                <a:solidFill>
                  <a:schemeClr val="tx1"/>
                </a:solidFill>
                <a:latin typeface="Comic Sans MS" panose="030F0702030302020204" pitchFamily="2" charset="0"/>
                <a:ea typeface="微软雅黑" pitchFamily="34" charset="-122"/>
              </a:rPr>
              <a:t>OP</a:t>
            </a:r>
            <a:endParaRPr lang="en-US" altLang="zh-CN" sz="2000" b="0">
              <a:solidFill>
                <a:schemeClr val="tx1"/>
              </a:solidFill>
              <a:latin typeface="Comic Sans MS" panose="030F0702030302020204" pitchFamily="2" charset="0"/>
              <a:ea typeface="微软雅黑" pitchFamily="34" charset="-122"/>
            </a:endParaRPr>
          </a:p>
        </p:txBody>
      </p:sp>
      <p:sp>
        <p:nvSpPr>
          <p:cNvPr id="105" name="Line 40"/>
          <p:cNvSpPr>
            <a:spLocks noChangeShapeType="1"/>
          </p:cNvSpPr>
          <p:nvPr/>
        </p:nvSpPr>
        <p:spPr bwMode="auto">
          <a:xfrm>
            <a:off x="4817566" y="1915567"/>
            <a:ext cx="0" cy="57785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Comic Sans MS" panose="030F0702030302020204" pitchFamily="2" charset="0"/>
              <a:ea typeface="微软雅黑" pitchFamily="34" charset="-122"/>
            </a:endParaRPr>
          </a:p>
        </p:txBody>
      </p:sp>
      <p:sp>
        <p:nvSpPr>
          <p:cNvPr id="106" name="Text Box 41"/>
          <p:cNvSpPr txBox="1">
            <a:spLocks noChangeArrowheads="1"/>
          </p:cNvSpPr>
          <p:nvPr/>
        </p:nvSpPr>
        <p:spPr bwMode="auto">
          <a:xfrm>
            <a:off x="4930279" y="1940967"/>
            <a:ext cx="766762"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50000"/>
              </a:spcBef>
            </a:pPr>
            <a:r>
              <a:rPr lang="en-US" altLang="zh-CN" sz="2000">
                <a:solidFill>
                  <a:schemeClr val="tx1"/>
                </a:solidFill>
                <a:latin typeface="Comic Sans MS" panose="030F0702030302020204" pitchFamily="2" charset="0"/>
                <a:ea typeface="微软雅黑" pitchFamily="34" charset="-122"/>
              </a:rPr>
              <a:t>......</a:t>
            </a:r>
            <a:endParaRPr lang="en-US" altLang="zh-CN" sz="2000">
              <a:solidFill>
                <a:schemeClr val="tx1"/>
              </a:solidFill>
              <a:latin typeface="Comic Sans MS" panose="030F0702030302020204" pitchFamily="2" charset="0"/>
              <a:ea typeface="微软雅黑" pitchFamily="34" charset="-122"/>
            </a:endParaRPr>
          </a:p>
        </p:txBody>
      </p:sp>
      <p:sp>
        <p:nvSpPr>
          <p:cNvPr id="107" name="Text Box 42"/>
          <p:cNvSpPr txBox="1">
            <a:spLocks noChangeArrowheads="1"/>
          </p:cNvSpPr>
          <p:nvPr/>
        </p:nvSpPr>
        <p:spPr bwMode="auto">
          <a:xfrm>
            <a:off x="251520" y="2337842"/>
            <a:ext cx="1692672" cy="974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p>
            <a:pPr>
              <a:spcBef>
                <a:spcPct val="50000"/>
              </a:spcBef>
            </a:pPr>
            <a:r>
              <a:rPr lang="zh-CN" altLang="en-US" sz="2000" dirty="0">
                <a:latin typeface="Comic Sans MS" panose="030F0702030302020204" pitchFamily="2" charset="0"/>
                <a:ea typeface="微软雅黑" pitchFamily="34" charset="-122"/>
              </a:rPr>
              <a:t>指令中给出的地址码</a:t>
            </a:r>
            <a:r>
              <a:rPr lang="en-US" altLang="zh-CN" sz="2000" dirty="0">
                <a:latin typeface="Comic Sans MS" panose="030F0702030302020204" pitchFamily="2" charset="0"/>
                <a:ea typeface="微软雅黑" pitchFamily="34" charset="-122"/>
              </a:rPr>
              <a:t>A</a:t>
            </a:r>
            <a:r>
              <a:rPr lang="zh-CN" altLang="en-US" sz="2000" dirty="0">
                <a:latin typeface="Comic Sans MS" panose="030F0702030302020204" pitchFamily="2" charset="0"/>
                <a:ea typeface="微软雅黑" pitchFamily="34" charset="-122"/>
              </a:rPr>
              <a:t>称为</a:t>
            </a:r>
            <a:r>
              <a:rPr lang="zh-CN" altLang="en-US" sz="2000" dirty="0">
                <a:solidFill>
                  <a:srgbClr val="FF0000"/>
                </a:solidFill>
                <a:latin typeface="Comic Sans MS" panose="030F0702030302020204" pitchFamily="2" charset="0"/>
                <a:ea typeface="微软雅黑" pitchFamily="34" charset="-122"/>
              </a:rPr>
              <a:t>形式地址</a:t>
            </a:r>
            <a:endParaRPr lang="zh-CN" altLang="en-US" sz="2000" dirty="0">
              <a:solidFill>
                <a:srgbClr val="FF0000"/>
              </a:solidFill>
              <a:latin typeface="Comic Sans MS" panose="030F0702030302020204" pitchFamily="2" charset="0"/>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7"/>
                                        </p:tgtEl>
                                        <p:attrNameLst>
                                          <p:attrName>style.visibility</p:attrName>
                                        </p:attrNameLst>
                                      </p:cBhvr>
                                      <p:to>
                                        <p:strVal val="visible"/>
                                      </p:to>
                                    </p:set>
                                    <p:animEffect transition="in" filter="blinds(horizontal)">
                                      <p:cBhvr>
                                        <p:cTn id="7"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 </a:t>
            </a:r>
            <a:r>
              <a:rPr lang="zh-CN" altLang="en-US" dirty="0"/>
              <a:t>指令系统设计</a:t>
            </a:r>
            <a:endParaRPr lang="zh-CN" altLang="en-US" dirty="0"/>
          </a:p>
        </p:txBody>
      </p:sp>
      <p:sp>
        <p:nvSpPr>
          <p:cNvPr id="3" name="内容占位符 2"/>
          <p:cNvSpPr>
            <a:spLocks noGrp="1"/>
          </p:cNvSpPr>
          <p:nvPr>
            <p:ph idx="1"/>
          </p:nvPr>
        </p:nvSpPr>
        <p:spPr>
          <a:xfrm>
            <a:off x="107504" y="743531"/>
            <a:ext cx="8856984" cy="525229"/>
          </a:xfrm>
        </p:spPr>
        <p:txBody>
          <a:bodyPr/>
          <a:lstStyle/>
          <a:p>
            <a:pPr marL="0" indent="0">
              <a:buNone/>
            </a:pPr>
            <a:r>
              <a:rPr lang="en-US" altLang="zh-CN" dirty="0"/>
              <a:t>4.2.3 </a:t>
            </a:r>
            <a:r>
              <a:rPr lang="zh-CN" altLang="en-US" dirty="0"/>
              <a:t>寻址方式</a:t>
            </a:r>
            <a:endParaRPr lang="en-US" altLang="zh-CN" dirty="0"/>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10" name="内容占位符 2"/>
          <p:cNvSpPr txBox="1"/>
          <p:nvPr/>
        </p:nvSpPr>
        <p:spPr bwMode="auto">
          <a:xfrm>
            <a:off x="119514" y="1124744"/>
            <a:ext cx="2868310" cy="504056"/>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FF0000"/>
              </a:buClr>
              <a:buFont typeface="Wingdings" panose="05000000000000000000" pitchFamily="2" charset="2"/>
              <a:buChar char="p"/>
              <a:defRPr sz="2200" b="1" kern="1200">
                <a:solidFill>
                  <a:schemeClr val="tx1"/>
                </a:solidFill>
                <a:latin typeface="Comic Sans MS" panose="030F0702030302020204" pitchFamily="2" charset="0"/>
                <a:ea typeface="微软雅黑"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anose="05000000000000000000" pitchFamily="2" charset="2"/>
              <a:buChar char="n"/>
              <a:defRPr sz="2000" b="0" kern="1200">
                <a:solidFill>
                  <a:schemeClr val="tx1"/>
                </a:solidFill>
                <a:latin typeface="微软雅黑" pitchFamily="34" charset="-122"/>
                <a:ea typeface="微软雅黑"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anose="05000000000000000000" pitchFamily="2" charset="2"/>
              <a:buChar char="p"/>
              <a:defRPr sz="2000" b="0" kern="1200">
                <a:solidFill>
                  <a:schemeClr val="tx1"/>
                </a:solidFill>
                <a:latin typeface="微软雅黑" pitchFamily="34" charset="-122"/>
                <a:ea typeface="微软雅黑"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anose="05000000000000000000" pitchFamily="2" charset="2"/>
              <a:buChar char="Ø"/>
              <a:defRPr sz="2000" b="0" kern="1200">
                <a:solidFill>
                  <a:schemeClr val="tx1"/>
                </a:solidFill>
                <a:latin typeface="微软雅黑" pitchFamily="34" charset="-122"/>
                <a:ea typeface="微软雅黑"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anose="05000000000000000000" pitchFamily="2" charset="2"/>
              <a:buChar char="Ø"/>
              <a:defRPr sz="2000" b="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altLang="zh-CN" dirty="0">
                <a:solidFill>
                  <a:srgbClr val="063DE8"/>
                </a:solidFill>
              </a:rPr>
              <a:t>3. </a:t>
            </a:r>
            <a:r>
              <a:rPr lang="zh-CN" altLang="en-US" dirty="0">
                <a:solidFill>
                  <a:srgbClr val="063DE8"/>
                </a:solidFill>
              </a:rPr>
              <a:t>常用的寻址方式</a:t>
            </a:r>
            <a:endParaRPr lang="en-US" altLang="zh-CN" dirty="0">
              <a:solidFill>
                <a:srgbClr val="063DE8"/>
              </a:solidFill>
            </a:endParaRPr>
          </a:p>
        </p:txBody>
      </p:sp>
      <p:sp>
        <p:nvSpPr>
          <p:cNvPr id="8" name="矩形 7"/>
          <p:cNvSpPr/>
          <p:nvPr/>
        </p:nvSpPr>
        <p:spPr>
          <a:xfrm>
            <a:off x="35496" y="1485945"/>
            <a:ext cx="8712968" cy="430887"/>
          </a:xfrm>
          <a:prstGeom prst="rect">
            <a:avLst/>
          </a:prstGeom>
        </p:spPr>
        <p:txBody>
          <a:bodyPr wrap="square">
            <a:spAutoFit/>
          </a:bodyPr>
          <a:lstStyle/>
          <a:p>
            <a:pPr lvl="0" eaLnBrk="0" hangingPunct="0">
              <a:spcBef>
                <a:spcPct val="20000"/>
              </a:spcBef>
              <a:buClr>
                <a:srgbClr val="FF0000"/>
              </a:buClr>
            </a:pPr>
            <a:r>
              <a:rPr lang="zh-CN" altLang="en-US" sz="2200" b="1" dirty="0">
                <a:solidFill>
                  <a:prstClr val="black"/>
                </a:solidFill>
                <a:latin typeface="Comic Sans MS" panose="030F0702030302020204" pitchFamily="2" charset="0"/>
                <a:ea typeface="微软雅黑" pitchFamily="34" charset="-122"/>
              </a:rPr>
              <a:t>（</a:t>
            </a:r>
            <a:r>
              <a:rPr lang="en-US" altLang="zh-CN" sz="2200" b="1" dirty="0">
                <a:solidFill>
                  <a:prstClr val="black"/>
                </a:solidFill>
                <a:latin typeface="Comic Sans MS" panose="030F0702030302020204" pitchFamily="2" charset="0"/>
                <a:ea typeface="微软雅黑" pitchFamily="34" charset="-122"/>
              </a:rPr>
              <a:t>5</a:t>
            </a:r>
            <a:r>
              <a:rPr lang="zh-CN" altLang="en-US" sz="2200" b="1" dirty="0">
                <a:solidFill>
                  <a:prstClr val="black"/>
                </a:solidFill>
                <a:latin typeface="Comic Sans MS" panose="030F0702030302020204" pitchFamily="2" charset="0"/>
                <a:ea typeface="微软雅黑" pitchFamily="34" charset="-122"/>
              </a:rPr>
              <a:t>）偏移寻址</a:t>
            </a:r>
            <a:endParaRPr lang="en-US" altLang="zh-CN" sz="2200" b="1" dirty="0">
              <a:solidFill>
                <a:prstClr val="black"/>
              </a:solidFill>
              <a:latin typeface="Comic Sans MS" panose="030F0702030302020204" pitchFamily="2" charset="0"/>
              <a:ea typeface="微软雅黑" pitchFamily="34" charset="-122"/>
            </a:endParaRPr>
          </a:p>
        </p:txBody>
      </p:sp>
      <p:sp>
        <p:nvSpPr>
          <p:cNvPr id="100" name="Rectangle 6"/>
          <p:cNvSpPr>
            <a:spLocks noChangeArrowheads="1"/>
          </p:cNvSpPr>
          <p:nvPr/>
        </p:nvSpPr>
        <p:spPr bwMode="auto">
          <a:xfrm>
            <a:off x="3323921" y="1129366"/>
            <a:ext cx="5634639" cy="666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p>
            <a:r>
              <a:rPr lang="zh-CN" altLang="en-US" sz="2000" b="1" dirty="0">
                <a:solidFill>
                  <a:srgbClr val="FF0000"/>
                </a:solidFill>
                <a:latin typeface="Comic Sans MS" panose="030F0702030302020204" pitchFamily="2" charset="0"/>
                <a:ea typeface="微软雅黑" pitchFamily="34" charset="-122"/>
              </a:rPr>
              <a:t>假设：</a:t>
            </a:r>
            <a:r>
              <a:rPr lang="en-US" altLang="en-US" sz="2000" b="1" dirty="0">
                <a:solidFill>
                  <a:srgbClr val="FF0000"/>
                </a:solidFill>
                <a:latin typeface="Comic Sans MS" panose="030F0702030302020204" pitchFamily="2" charset="0"/>
                <a:ea typeface="微软雅黑" pitchFamily="34" charset="-122"/>
              </a:rPr>
              <a:t>A</a:t>
            </a:r>
            <a:r>
              <a:rPr lang="en-US" altLang="zh-CN" sz="2000" b="1" dirty="0">
                <a:solidFill>
                  <a:srgbClr val="FF0000"/>
                </a:solidFill>
                <a:latin typeface="Comic Sans MS" panose="030F0702030302020204" pitchFamily="2" charset="0"/>
                <a:ea typeface="微软雅黑" pitchFamily="34" charset="-122"/>
              </a:rPr>
              <a:t>=</a:t>
            </a:r>
            <a:r>
              <a:rPr lang="zh-CN" altLang="en-US" sz="2000" b="1" dirty="0">
                <a:solidFill>
                  <a:srgbClr val="FF0000"/>
                </a:solidFill>
                <a:latin typeface="Comic Sans MS" panose="030F0702030302020204" pitchFamily="2" charset="0"/>
                <a:ea typeface="微软雅黑" pitchFamily="34" charset="-122"/>
              </a:rPr>
              <a:t>地址字段值，</a:t>
            </a:r>
            <a:r>
              <a:rPr lang="en-US" altLang="zh-CN" sz="2000" b="1" dirty="0">
                <a:solidFill>
                  <a:srgbClr val="FF0000"/>
                </a:solidFill>
                <a:latin typeface="Comic Sans MS" panose="030F0702030302020204" pitchFamily="2" charset="0"/>
                <a:ea typeface="微软雅黑" pitchFamily="34" charset="-122"/>
              </a:rPr>
              <a:t>R=</a:t>
            </a:r>
            <a:r>
              <a:rPr lang="zh-CN" altLang="en-US" sz="2000" b="1" dirty="0">
                <a:solidFill>
                  <a:srgbClr val="FF0000"/>
                </a:solidFill>
                <a:latin typeface="Comic Sans MS" panose="030F0702030302020204" pitchFamily="2" charset="0"/>
                <a:ea typeface="微软雅黑" pitchFamily="34" charset="-122"/>
              </a:rPr>
              <a:t>寄存器编号，</a:t>
            </a:r>
            <a:endParaRPr lang="zh-CN" altLang="en-US" sz="2000" b="1" dirty="0">
              <a:solidFill>
                <a:srgbClr val="FF0000"/>
              </a:solidFill>
              <a:latin typeface="Comic Sans MS" panose="030F0702030302020204" pitchFamily="2" charset="0"/>
              <a:ea typeface="微软雅黑" pitchFamily="34" charset="-122"/>
            </a:endParaRPr>
          </a:p>
          <a:p>
            <a:r>
              <a:rPr lang="en-US" altLang="zh-CN" sz="2000" b="1" dirty="0">
                <a:solidFill>
                  <a:srgbClr val="FF0000"/>
                </a:solidFill>
                <a:latin typeface="Comic Sans MS" panose="030F0702030302020204" pitchFamily="2" charset="0"/>
                <a:ea typeface="微软雅黑" pitchFamily="34" charset="-122"/>
              </a:rPr>
              <a:t>       </a:t>
            </a:r>
            <a:r>
              <a:rPr lang="en-US" altLang="en-US" sz="2000" b="1" dirty="0">
                <a:solidFill>
                  <a:srgbClr val="FF0000"/>
                </a:solidFill>
                <a:latin typeface="Comic Sans MS" panose="030F0702030302020204" pitchFamily="2" charset="0"/>
                <a:ea typeface="微软雅黑" pitchFamily="34" charset="-122"/>
              </a:rPr>
              <a:t>EA=</a:t>
            </a:r>
            <a:r>
              <a:rPr lang="zh-CN" altLang="en-US" sz="2000" b="1" dirty="0">
                <a:solidFill>
                  <a:srgbClr val="FF0000"/>
                </a:solidFill>
                <a:latin typeface="Comic Sans MS" panose="030F0702030302020204" pitchFamily="2" charset="0"/>
                <a:ea typeface="微软雅黑" pitchFamily="34" charset="-122"/>
              </a:rPr>
              <a:t>有效地址， (</a:t>
            </a:r>
            <a:r>
              <a:rPr lang="en-US" altLang="zh-CN" sz="2000" b="1" dirty="0">
                <a:solidFill>
                  <a:srgbClr val="FF0000"/>
                </a:solidFill>
                <a:latin typeface="Comic Sans MS" panose="030F0702030302020204" pitchFamily="2" charset="0"/>
                <a:ea typeface="微软雅黑" pitchFamily="34" charset="-122"/>
              </a:rPr>
              <a:t>X)=</a:t>
            </a:r>
            <a:r>
              <a:rPr lang="zh-CN" altLang="en-US" sz="2000" b="1" dirty="0">
                <a:solidFill>
                  <a:srgbClr val="FF0000"/>
                </a:solidFill>
                <a:latin typeface="Comic Sans MS" panose="030F0702030302020204" pitchFamily="2" charset="0"/>
                <a:ea typeface="微软雅黑" pitchFamily="34" charset="-122"/>
              </a:rPr>
              <a:t>地址</a:t>
            </a:r>
            <a:r>
              <a:rPr lang="en-US" altLang="en-US" sz="2000" b="1" dirty="0">
                <a:solidFill>
                  <a:srgbClr val="FF0000"/>
                </a:solidFill>
                <a:latin typeface="Comic Sans MS" panose="030F0702030302020204" pitchFamily="2" charset="0"/>
                <a:ea typeface="微软雅黑" pitchFamily="34" charset="-122"/>
              </a:rPr>
              <a:t>X</a:t>
            </a:r>
            <a:r>
              <a:rPr lang="zh-CN" altLang="en-US" sz="2000" b="1" dirty="0">
                <a:solidFill>
                  <a:srgbClr val="FF0000"/>
                </a:solidFill>
                <a:latin typeface="Comic Sans MS" panose="030F0702030302020204" pitchFamily="2" charset="0"/>
                <a:ea typeface="微软雅黑" pitchFamily="34" charset="-122"/>
              </a:rPr>
              <a:t>中的内容</a:t>
            </a:r>
            <a:endParaRPr lang="zh-CN" altLang="en-US" sz="2000" b="1" dirty="0">
              <a:solidFill>
                <a:srgbClr val="FF0000"/>
              </a:solidFill>
              <a:latin typeface="Comic Sans MS" panose="030F0702030302020204" pitchFamily="2" charset="0"/>
              <a:ea typeface="微软雅黑" pitchFamily="34" charset="-122"/>
            </a:endParaRPr>
          </a:p>
        </p:txBody>
      </p:sp>
      <p:sp>
        <p:nvSpPr>
          <p:cNvPr id="104" name="Rectangle 39"/>
          <p:cNvSpPr>
            <a:spLocks noChangeArrowheads="1"/>
          </p:cNvSpPr>
          <p:nvPr/>
        </p:nvSpPr>
        <p:spPr bwMode="auto">
          <a:xfrm>
            <a:off x="323528" y="2012188"/>
            <a:ext cx="8614320" cy="2144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p>
            <a:pPr>
              <a:lnSpc>
                <a:spcPct val="120000"/>
              </a:lnSpc>
              <a:spcBef>
                <a:spcPct val="20000"/>
              </a:spcBef>
            </a:pPr>
            <a:r>
              <a:rPr lang="zh-CN" altLang="en-US" sz="2000" b="1" dirty="0">
                <a:solidFill>
                  <a:srgbClr val="A50021"/>
                </a:solidFill>
                <a:latin typeface="Comic Sans MS" panose="030F0702030302020204" pitchFamily="2" charset="0"/>
                <a:ea typeface="微软雅黑" pitchFamily="34" charset="-122"/>
              </a:rPr>
              <a:t>偏移寻址：</a:t>
            </a:r>
            <a:r>
              <a:rPr lang="en-US" altLang="zh-CN" sz="2000" b="1" dirty="0">
                <a:solidFill>
                  <a:srgbClr val="A50021"/>
                </a:solidFill>
                <a:latin typeface="Comic Sans MS" panose="030F0702030302020204" pitchFamily="2" charset="0"/>
                <a:ea typeface="微软雅黑" pitchFamily="34" charset="-122"/>
              </a:rPr>
              <a:t>EA=A+(R)  R</a:t>
            </a:r>
            <a:r>
              <a:rPr lang="zh-CN" altLang="en-US" sz="2000" b="1" dirty="0">
                <a:solidFill>
                  <a:srgbClr val="A50021"/>
                </a:solidFill>
                <a:latin typeface="Comic Sans MS" panose="030F0702030302020204" pitchFamily="2" charset="0"/>
                <a:ea typeface="微软雅黑" pitchFamily="34" charset="-122"/>
              </a:rPr>
              <a:t>可以明显给出，也可以隐含给出</a:t>
            </a:r>
            <a:endParaRPr lang="zh-CN" altLang="en-US" sz="2000" b="1" dirty="0">
              <a:solidFill>
                <a:srgbClr val="A50021"/>
              </a:solidFill>
              <a:latin typeface="Comic Sans MS" panose="030F0702030302020204" pitchFamily="2" charset="0"/>
              <a:ea typeface="微软雅黑" pitchFamily="34" charset="-122"/>
            </a:endParaRPr>
          </a:p>
          <a:p>
            <a:pPr>
              <a:lnSpc>
                <a:spcPct val="120000"/>
              </a:lnSpc>
              <a:spcBef>
                <a:spcPct val="20000"/>
              </a:spcBef>
            </a:pPr>
            <a:r>
              <a:rPr lang="zh-CN" altLang="en-US" sz="2000" b="1" dirty="0">
                <a:solidFill>
                  <a:srgbClr val="A50021"/>
                </a:solidFill>
                <a:latin typeface="Comic Sans MS" panose="030F0702030302020204" pitchFamily="2" charset="0"/>
                <a:ea typeface="微软雅黑" pitchFamily="34" charset="-122"/>
              </a:rPr>
              <a:t>                         </a:t>
            </a:r>
            <a:r>
              <a:rPr lang="en-US" altLang="zh-CN" sz="2000" b="1" dirty="0">
                <a:solidFill>
                  <a:srgbClr val="A50021"/>
                </a:solidFill>
                <a:latin typeface="Comic Sans MS" panose="030F0702030302020204" pitchFamily="2" charset="0"/>
                <a:ea typeface="微软雅黑" pitchFamily="34" charset="-122"/>
              </a:rPr>
              <a:t>R</a:t>
            </a:r>
            <a:r>
              <a:rPr lang="zh-CN" altLang="en-US" sz="2000" b="1" dirty="0">
                <a:solidFill>
                  <a:srgbClr val="A50021"/>
                </a:solidFill>
                <a:latin typeface="Comic Sans MS" panose="030F0702030302020204" pitchFamily="2" charset="0"/>
                <a:ea typeface="微软雅黑" pitchFamily="34" charset="-122"/>
              </a:rPr>
              <a:t>可以为</a:t>
            </a:r>
            <a:r>
              <a:rPr lang="en-US" altLang="zh-CN" sz="2000" b="1" dirty="0">
                <a:solidFill>
                  <a:srgbClr val="A50021"/>
                </a:solidFill>
                <a:latin typeface="Comic Sans MS" panose="030F0702030302020204" pitchFamily="2" charset="0"/>
                <a:ea typeface="微软雅黑" pitchFamily="34" charset="-122"/>
              </a:rPr>
              <a:t>PC</a:t>
            </a:r>
            <a:r>
              <a:rPr lang="zh-CN" altLang="en-US" sz="2000" b="1" dirty="0">
                <a:solidFill>
                  <a:srgbClr val="A50021"/>
                </a:solidFill>
                <a:latin typeface="Comic Sans MS" panose="030F0702030302020204" pitchFamily="2" charset="0"/>
                <a:ea typeface="微软雅黑" pitchFamily="34" charset="-122"/>
              </a:rPr>
              <a:t>、基址寄存器</a:t>
            </a:r>
            <a:r>
              <a:rPr lang="en-US" altLang="zh-CN" sz="2000" b="1" dirty="0">
                <a:solidFill>
                  <a:srgbClr val="A50021"/>
                </a:solidFill>
                <a:latin typeface="Comic Sans MS" panose="030F0702030302020204" pitchFamily="2" charset="0"/>
                <a:ea typeface="微软雅黑" pitchFamily="34" charset="-122"/>
              </a:rPr>
              <a:t>B</a:t>
            </a:r>
            <a:r>
              <a:rPr lang="zh-CN" altLang="en-US" sz="2000" b="1" dirty="0">
                <a:solidFill>
                  <a:srgbClr val="A50021"/>
                </a:solidFill>
                <a:latin typeface="Comic Sans MS" panose="030F0702030302020204" pitchFamily="2" charset="0"/>
                <a:ea typeface="微软雅黑" pitchFamily="34" charset="-122"/>
              </a:rPr>
              <a:t>、变址寄存器</a:t>
            </a:r>
            <a:r>
              <a:rPr lang="en-US" altLang="zh-CN" sz="2000" b="1" dirty="0">
                <a:solidFill>
                  <a:srgbClr val="A50021"/>
                </a:solidFill>
                <a:latin typeface="Comic Sans MS" panose="030F0702030302020204" pitchFamily="2" charset="0"/>
                <a:ea typeface="微软雅黑" pitchFamily="34" charset="-122"/>
              </a:rPr>
              <a:t>I</a:t>
            </a:r>
            <a:endParaRPr lang="en-US" altLang="zh-CN" sz="2000" b="1" dirty="0">
              <a:solidFill>
                <a:srgbClr val="A50021"/>
              </a:solidFill>
              <a:latin typeface="Comic Sans MS" panose="030F0702030302020204" pitchFamily="2" charset="0"/>
              <a:ea typeface="微软雅黑" pitchFamily="34" charset="-122"/>
            </a:endParaRPr>
          </a:p>
          <a:p>
            <a:pPr marL="800100" lvl="1" indent="-342900">
              <a:lnSpc>
                <a:spcPct val="120000"/>
              </a:lnSpc>
              <a:spcBef>
                <a:spcPct val="20000"/>
              </a:spcBef>
              <a:buFont typeface="Wingdings" panose="05000000000000000000" pitchFamily="2" charset="2"/>
              <a:buChar char="Ø"/>
            </a:pPr>
            <a:r>
              <a:rPr lang="zh-CN" altLang="en-US" sz="2000" dirty="0">
                <a:solidFill>
                  <a:schemeClr val="tx1"/>
                </a:solidFill>
                <a:latin typeface="Comic Sans MS" panose="030F0702030302020204" pitchFamily="2" charset="0"/>
                <a:ea typeface="微软雅黑" pitchFamily="34" charset="-122"/>
              </a:rPr>
              <a:t> </a:t>
            </a:r>
            <a:r>
              <a:rPr lang="zh-CN" altLang="en-US" sz="2000" dirty="0">
                <a:latin typeface="Comic Sans MS" panose="030F0702030302020204" pitchFamily="2" charset="0"/>
                <a:ea typeface="微软雅黑" pitchFamily="34" charset="-122"/>
              </a:rPr>
              <a:t>相对寻址： </a:t>
            </a:r>
            <a:r>
              <a:rPr lang="en-US" altLang="zh-CN" sz="2000" dirty="0">
                <a:latin typeface="Comic Sans MS" panose="030F0702030302020204" pitchFamily="2" charset="0"/>
                <a:ea typeface="微软雅黑" pitchFamily="34" charset="-122"/>
              </a:rPr>
              <a:t>EA=A+(PC)    </a:t>
            </a:r>
            <a:r>
              <a:rPr lang="zh-CN" altLang="en-US" sz="2000" dirty="0">
                <a:latin typeface="Comic Sans MS" panose="030F0702030302020204" pitchFamily="2" charset="0"/>
                <a:ea typeface="微软雅黑" pitchFamily="34" charset="-122"/>
              </a:rPr>
              <a:t>相对于</a:t>
            </a:r>
            <a:r>
              <a:rPr lang="zh-CN" altLang="en-US" sz="2000" dirty="0">
                <a:solidFill>
                  <a:srgbClr val="009242"/>
                </a:solidFill>
                <a:latin typeface="Comic Sans MS" panose="030F0702030302020204" pitchFamily="2" charset="0"/>
                <a:ea typeface="微软雅黑" pitchFamily="34" charset="-122"/>
              </a:rPr>
              <a:t>当前指令处</a:t>
            </a:r>
            <a:r>
              <a:rPr lang="zh-CN" altLang="en-US" sz="2000" dirty="0">
                <a:latin typeface="Comic Sans MS" panose="030F0702030302020204" pitchFamily="2" charset="0"/>
                <a:ea typeface="微软雅黑" pitchFamily="34" charset="-122"/>
              </a:rPr>
              <a:t>位移量为</a:t>
            </a:r>
            <a:r>
              <a:rPr lang="en-US" altLang="zh-CN" sz="2000" dirty="0">
                <a:latin typeface="Comic Sans MS" panose="030F0702030302020204" pitchFamily="2" charset="0"/>
                <a:ea typeface="微软雅黑" pitchFamily="34" charset="-122"/>
              </a:rPr>
              <a:t>A</a:t>
            </a:r>
            <a:r>
              <a:rPr lang="zh-CN" altLang="en-US" sz="2000" dirty="0">
                <a:latin typeface="Comic Sans MS" panose="030F0702030302020204" pitchFamily="2" charset="0"/>
                <a:ea typeface="微软雅黑" pitchFamily="34" charset="-122"/>
              </a:rPr>
              <a:t>的单元</a:t>
            </a:r>
            <a:endParaRPr lang="zh-CN" altLang="en-US" sz="2000" dirty="0">
              <a:latin typeface="Comic Sans MS" panose="030F0702030302020204" pitchFamily="2" charset="0"/>
              <a:ea typeface="微软雅黑" pitchFamily="34" charset="-122"/>
            </a:endParaRPr>
          </a:p>
          <a:p>
            <a:pPr marL="800100" lvl="1" indent="-342900">
              <a:lnSpc>
                <a:spcPct val="120000"/>
              </a:lnSpc>
              <a:spcBef>
                <a:spcPct val="20000"/>
              </a:spcBef>
              <a:buFont typeface="Wingdings" panose="05000000000000000000" pitchFamily="2" charset="2"/>
              <a:buChar char="Ø"/>
            </a:pPr>
            <a:r>
              <a:rPr lang="zh-CN" altLang="en-US" sz="2000" dirty="0">
                <a:solidFill>
                  <a:schemeClr val="tx1"/>
                </a:solidFill>
                <a:latin typeface="Comic Sans MS" panose="030F0702030302020204" pitchFamily="2" charset="0"/>
                <a:ea typeface="微软雅黑" pitchFamily="34" charset="-122"/>
              </a:rPr>
              <a:t> </a:t>
            </a:r>
            <a:r>
              <a:rPr lang="zh-CN" altLang="en-US" sz="2000" dirty="0">
                <a:latin typeface="Comic Sans MS" panose="030F0702030302020204" pitchFamily="2" charset="0"/>
                <a:ea typeface="微软雅黑" pitchFamily="34" charset="-122"/>
              </a:rPr>
              <a:t>基址寻址： </a:t>
            </a:r>
            <a:r>
              <a:rPr lang="en-US" altLang="zh-CN" sz="2000" dirty="0">
                <a:latin typeface="Comic Sans MS" panose="030F0702030302020204" pitchFamily="2" charset="0"/>
                <a:ea typeface="微软雅黑" pitchFamily="34" charset="-122"/>
              </a:rPr>
              <a:t>EA=A+(B)      </a:t>
            </a:r>
            <a:r>
              <a:rPr lang="zh-CN" altLang="en-US" sz="2000" dirty="0">
                <a:latin typeface="Comic Sans MS" panose="030F0702030302020204" pitchFamily="2" charset="0"/>
                <a:ea typeface="微软雅黑" pitchFamily="34" charset="-122"/>
              </a:rPr>
              <a:t>相对于</a:t>
            </a:r>
            <a:r>
              <a:rPr lang="zh-CN" altLang="en-US" sz="2000" dirty="0">
                <a:solidFill>
                  <a:srgbClr val="009242"/>
                </a:solidFill>
                <a:latin typeface="Comic Sans MS" panose="030F0702030302020204" pitchFamily="2" charset="0"/>
                <a:ea typeface="微软雅黑" pitchFamily="34" charset="-122"/>
              </a:rPr>
              <a:t>基址</a:t>
            </a:r>
            <a:r>
              <a:rPr lang="en-US" altLang="zh-CN" sz="2000" dirty="0">
                <a:solidFill>
                  <a:srgbClr val="009242"/>
                </a:solidFill>
                <a:latin typeface="Comic Sans MS" panose="030F0702030302020204" pitchFamily="2" charset="0"/>
                <a:ea typeface="微软雅黑" pitchFamily="34" charset="-122"/>
              </a:rPr>
              <a:t>(B)</a:t>
            </a:r>
            <a:r>
              <a:rPr lang="zh-CN" altLang="en-US" sz="2000" dirty="0">
                <a:solidFill>
                  <a:srgbClr val="009242"/>
                </a:solidFill>
                <a:latin typeface="Comic Sans MS" panose="030F0702030302020204" pitchFamily="2" charset="0"/>
                <a:ea typeface="微软雅黑" pitchFamily="34" charset="-122"/>
              </a:rPr>
              <a:t>处</a:t>
            </a:r>
            <a:r>
              <a:rPr lang="zh-CN" altLang="en-US" sz="2000" dirty="0">
                <a:latin typeface="Comic Sans MS" panose="030F0702030302020204" pitchFamily="2" charset="0"/>
                <a:ea typeface="微软雅黑" pitchFamily="34" charset="-122"/>
              </a:rPr>
              <a:t>位移量为</a:t>
            </a:r>
            <a:r>
              <a:rPr lang="en-US" altLang="zh-CN" sz="2000" dirty="0">
                <a:latin typeface="Comic Sans MS" panose="030F0702030302020204" pitchFamily="2" charset="0"/>
                <a:ea typeface="微软雅黑" pitchFamily="34" charset="-122"/>
              </a:rPr>
              <a:t>A</a:t>
            </a:r>
            <a:r>
              <a:rPr lang="zh-CN" altLang="en-US" sz="2000" dirty="0">
                <a:latin typeface="Comic Sans MS" panose="030F0702030302020204" pitchFamily="2" charset="0"/>
                <a:ea typeface="微软雅黑" pitchFamily="34" charset="-122"/>
              </a:rPr>
              <a:t>的单元</a:t>
            </a:r>
            <a:endParaRPr lang="zh-CN" altLang="en-US" sz="2000" dirty="0">
              <a:latin typeface="Comic Sans MS" panose="030F0702030302020204" pitchFamily="2" charset="0"/>
              <a:ea typeface="微软雅黑" pitchFamily="34" charset="-122"/>
            </a:endParaRPr>
          </a:p>
          <a:p>
            <a:pPr marL="800100" lvl="1" indent="-342900">
              <a:lnSpc>
                <a:spcPct val="120000"/>
              </a:lnSpc>
              <a:spcBef>
                <a:spcPct val="20000"/>
              </a:spcBef>
              <a:buFont typeface="Wingdings" panose="05000000000000000000" pitchFamily="2" charset="2"/>
              <a:buChar char="Ø"/>
            </a:pPr>
            <a:r>
              <a:rPr lang="zh-CN" altLang="en-US" sz="2000" dirty="0">
                <a:solidFill>
                  <a:schemeClr val="tx1"/>
                </a:solidFill>
                <a:latin typeface="Comic Sans MS" panose="030F0702030302020204" pitchFamily="2" charset="0"/>
                <a:ea typeface="微软雅黑" pitchFamily="34" charset="-122"/>
              </a:rPr>
              <a:t> </a:t>
            </a:r>
            <a:r>
              <a:rPr lang="zh-CN" altLang="en-US" sz="2000" dirty="0">
                <a:latin typeface="Comic Sans MS" panose="030F0702030302020204" pitchFamily="2" charset="0"/>
                <a:ea typeface="微软雅黑" pitchFamily="34" charset="-122"/>
              </a:rPr>
              <a:t>变址寻址： </a:t>
            </a:r>
            <a:r>
              <a:rPr lang="en-US" altLang="zh-CN" sz="2000" dirty="0">
                <a:latin typeface="Comic Sans MS" panose="030F0702030302020204" pitchFamily="2" charset="0"/>
                <a:ea typeface="微软雅黑" pitchFamily="34" charset="-122"/>
              </a:rPr>
              <a:t>EA=A+(I)      </a:t>
            </a:r>
            <a:r>
              <a:rPr lang="zh-CN" altLang="en-US" sz="2000" dirty="0">
                <a:latin typeface="Comic Sans MS" panose="030F0702030302020204" pitchFamily="2" charset="0"/>
                <a:ea typeface="微软雅黑" pitchFamily="34" charset="-122"/>
              </a:rPr>
              <a:t>相对于</a:t>
            </a:r>
            <a:r>
              <a:rPr lang="zh-CN" altLang="en-US" sz="2000" dirty="0">
                <a:solidFill>
                  <a:srgbClr val="009242"/>
                </a:solidFill>
                <a:latin typeface="Comic Sans MS" panose="030F0702030302020204" pitchFamily="2" charset="0"/>
                <a:ea typeface="微软雅黑" pitchFamily="34" charset="-122"/>
              </a:rPr>
              <a:t>首址</a:t>
            </a:r>
            <a:r>
              <a:rPr lang="en-US" altLang="zh-CN" sz="2000" dirty="0">
                <a:solidFill>
                  <a:srgbClr val="009242"/>
                </a:solidFill>
                <a:latin typeface="Comic Sans MS" panose="030F0702030302020204" pitchFamily="2" charset="0"/>
                <a:ea typeface="微软雅黑" pitchFamily="34" charset="-122"/>
              </a:rPr>
              <a:t>A</a:t>
            </a:r>
            <a:r>
              <a:rPr lang="zh-CN" altLang="en-US" sz="2000" dirty="0">
                <a:solidFill>
                  <a:srgbClr val="009242"/>
                </a:solidFill>
                <a:latin typeface="Comic Sans MS" panose="030F0702030302020204" pitchFamily="2" charset="0"/>
                <a:ea typeface="微软雅黑" pitchFamily="34" charset="-122"/>
              </a:rPr>
              <a:t>处</a:t>
            </a:r>
            <a:r>
              <a:rPr lang="zh-CN" altLang="en-US" sz="2000" dirty="0">
                <a:latin typeface="Comic Sans MS" panose="030F0702030302020204" pitchFamily="2" charset="0"/>
                <a:ea typeface="微软雅黑" pitchFamily="34" charset="-122"/>
              </a:rPr>
              <a:t>位移量为</a:t>
            </a:r>
            <a:r>
              <a:rPr lang="en-US" altLang="zh-CN" sz="2000" dirty="0">
                <a:latin typeface="Comic Sans MS" panose="030F0702030302020204" pitchFamily="2" charset="0"/>
                <a:ea typeface="微软雅黑" pitchFamily="34" charset="-122"/>
              </a:rPr>
              <a:t>(I)</a:t>
            </a:r>
            <a:r>
              <a:rPr lang="zh-CN" altLang="en-US" sz="2000" dirty="0">
                <a:latin typeface="Comic Sans MS" panose="030F0702030302020204" pitchFamily="2" charset="0"/>
                <a:ea typeface="微软雅黑" pitchFamily="34" charset="-122"/>
              </a:rPr>
              <a:t>的单元</a:t>
            </a:r>
            <a:endParaRPr lang="zh-CN" altLang="en-US" sz="2000" dirty="0">
              <a:latin typeface="Comic Sans MS" panose="030F0702030302020204" pitchFamily="2" charset="0"/>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4">
                                            <p:txEl>
                                              <p:pRg st="2" end="2"/>
                                            </p:txEl>
                                          </p:spTgt>
                                        </p:tgtEl>
                                        <p:attrNameLst>
                                          <p:attrName>style.visibility</p:attrName>
                                        </p:attrNameLst>
                                      </p:cBhvr>
                                      <p:to>
                                        <p:strVal val="visible"/>
                                      </p:to>
                                    </p:set>
                                    <p:animEffect transition="in" filter="blinds(horizontal)">
                                      <p:cBhvr>
                                        <p:cTn id="7" dur="500"/>
                                        <p:tgtEl>
                                          <p:spTgt spid="10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4">
                                            <p:txEl>
                                              <p:pRg st="3" end="3"/>
                                            </p:txEl>
                                          </p:spTgt>
                                        </p:tgtEl>
                                        <p:attrNameLst>
                                          <p:attrName>style.visibility</p:attrName>
                                        </p:attrNameLst>
                                      </p:cBhvr>
                                      <p:to>
                                        <p:strVal val="visible"/>
                                      </p:to>
                                    </p:set>
                                    <p:animEffect transition="in" filter="blinds(horizontal)">
                                      <p:cBhvr>
                                        <p:cTn id="12" dur="500"/>
                                        <p:tgtEl>
                                          <p:spTgt spid="10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4">
                                            <p:txEl>
                                              <p:pRg st="4" end="4"/>
                                            </p:txEl>
                                          </p:spTgt>
                                        </p:tgtEl>
                                        <p:attrNameLst>
                                          <p:attrName>style.visibility</p:attrName>
                                        </p:attrNameLst>
                                      </p:cBhvr>
                                      <p:to>
                                        <p:strVal val="visible"/>
                                      </p:to>
                                    </p:set>
                                    <p:animEffect transition="in" filter="blinds(horizontal)">
                                      <p:cBhvr>
                                        <p:cTn id="17" dur="500"/>
                                        <p:tgtEl>
                                          <p:spTgt spid="10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 </a:t>
            </a:r>
            <a:r>
              <a:rPr lang="zh-CN" altLang="en-US" dirty="0"/>
              <a:t>指令系统设计</a:t>
            </a:r>
            <a:endParaRPr lang="zh-CN" altLang="en-US" dirty="0"/>
          </a:p>
        </p:txBody>
      </p:sp>
      <p:sp>
        <p:nvSpPr>
          <p:cNvPr id="3" name="内容占位符 2"/>
          <p:cNvSpPr>
            <a:spLocks noGrp="1"/>
          </p:cNvSpPr>
          <p:nvPr>
            <p:ph idx="1"/>
          </p:nvPr>
        </p:nvSpPr>
        <p:spPr>
          <a:xfrm>
            <a:off x="107504" y="743531"/>
            <a:ext cx="8856984" cy="525229"/>
          </a:xfrm>
        </p:spPr>
        <p:txBody>
          <a:bodyPr/>
          <a:lstStyle/>
          <a:p>
            <a:pPr marL="0" indent="0">
              <a:buNone/>
            </a:pPr>
            <a:r>
              <a:rPr lang="en-US" altLang="zh-CN" dirty="0"/>
              <a:t>4.2.3 </a:t>
            </a:r>
            <a:r>
              <a:rPr lang="zh-CN" altLang="en-US" dirty="0"/>
              <a:t>寻址方式</a:t>
            </a:r>
            <a:endParaRPr lang="en-US" altLang="zh-CN" dirty="0"/>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dirty="0"/>
          </a:p>
        </p:txBody>
      </p:sp>
      <p:sp>
        <p:nvSpPr>
          <p:cNvPr id="10" name="内容占位符 2"/>
          <p:cNvSpPr txBox="1"/>
          <p:nvPr/>
        </p:nvSpPr>
        <p:spPr bwMode="auto">
          <a:xfrm>
            <a:off x="119514" y="1124744"/>
            <a:ext cx="2868310" cy="393507"/>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FF0000"/>
              </a:buClr>
              <a:buFont typeface="Wingdings" panose="05000000000000000000" pitchFamily="2" charset="2"/>
              <a:buChar char="p"/>
              <a:defRPr sz="2200" b="1" kern="1200">
                <a:solidFill>
                  <a:schemeClr val="tx1"/>
                </a:solidFill>
                <a:latin typeface="Comic Sans MS" panose="030F0702030302020204" pitchFamily="2" charset="0"/>
                <a:ea typeface="微软雅黑"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anose="05000000000000000000" pitchFamily="2" charset="2"/>
              <a:buChar char="n"/>
              <a:defRPr sz="2000" b="0" kern="1200">
                <a:solidFill>
                  <a:schemeClr val="tx1"/>
                </a:solidFill>
                <a:latin typeface="微软雅黑" pitchFamily="34" charset="-122"/>
                <a:ea typeface="微软雅黑"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anose="05000000000000000000" pitchFamily="2" charset="2"/>
              <a:buChar char="p"/>
              <a:defRPr sz="2000" b="0" kern="1200">
                <a:solidFill>
                  <a:schemeClr val="tx1"/>
                </a:solidFill>
                <a:latin typeface="微软雅黑" pitchFamily="34" charset="-122"/>
                <a:ea typeface="微软雅黑"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anose="05000000000000000000" pitchFamily="2" charset="2"/>
              <a:buChar char="Ø"/>
              <a:defRPr sz="2000" b="0" kern="1200">
                <a:solidFill>
                  <a:schemeClr val="tx1"/>
                </a:solidFill>
                <a:latin typeface="微软雅黑" pitchFamily="34" charset="-122"/>
                <a:ea typeface="微软雅黑"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anose="05000000000000000000" pitchFamily="2" charset="2"/>
              <a:buChar char="Ø"/>
              <a:defRPr sz="2000" b="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altLang="zh-CN" dirty="0">
                <a:solidFill>
                  <a:srgbClr val="063DE8"/>
                </a:solidFill>
              </a:rPr>
              <a:t>3. </a:t>
            </a:r>
            <a:r>
              <a:rPr lang="zh-CN" altLang="en-US" dirty="0">
                <a:solidFill>
                  <a:srgbClr val="063DE8"/>
                </a:solidFill>
              </a:rPr>
              <a:t>常用的寻址方式</a:t>
            </a:r>
            <a:endParaRPr lang="en-US" altLang="zh-CN" dirty="0">
              <a:solidFill>
                <a:srgbClr val="063DE8"/>
              </a:solidFill>
            </a:endParaRPr>
          </a:p>
        </p:txBody>
      </p:sp>
      <p:sp>
        <p:nvSpPr>
          <p:cNvPr id="8" name="矩形 7"/>
          <p:cNvSpPr/>
          <p:nvPr/>
        </p:nvSpPr>
        <p:spPr>
          <a:xfrm>
            <a:off x="2667608" y="1131288"/>
            <a:ext cx="2088232" cy="430887"/>
          </a:xfrm>
          <a:prstGeom prst="rect">
            <a:avLst/>
          </a:prstGeom>
        </p:spPr>
        <p:txBody>
          <a:bodyPr wrap="square">
            <a:spAutoFit/>
          </a:bodyPr>
          <a:lstStyle/>
          <a:p>
            <a:pPr lvl="0" eaLnBrk="0" hangingPunct="0">
              <a:spcBef>
                <a:spcPct val="20000"/>
              </a:spcBef>
              <a:buClr>
                <a:srgbClr val="FF0000"/>
              </a:buClr>
            </a:pPr>
            <a:r>
              <a:rPr lang="zh-CN" altLang="en-US" sz="2200" b="1" dirty="0">
                <a:solidFill>
                  <a:prstClr val="black"/>
                </a:solidFill>
                <a:latin typeface="Comic Sans MS" panose="030F0702030302020204" pitchFamily="2" charset="0"/>
                <a:ea typeface="微软雅黑" pitchFamily="34" charset="-122"/>
              </a:rPr>
              <a:t>（</a:t>
            </a:r>
            <a:r>
              <a:rPr lang="en-US" altLang="zh-CN" sz="2200" b="1" dirty="0">
                <a:solidFill>
                  <a:prstClr val="black"/>
                </a:solidFill>
                <a:latin typeface="Comic Sans MS" panose="030F0702030302020204" pitchFamily="2" charset="0"/>
                <a:ea typeface="微软雅黑" pitchFamily="34" charset="-122"/>
              </a:rPr>
              <a:t>5</a:t>
            </a:r>
            <a:r>
              <a:rPr lang="zh-CN" altLang="en-US" sz="2200" b="1" dirty="0">
                <a:solidFill>
                  <a:prstClr val="black"/>
                </a:solidFill>
                <a:latin typeface="Comic Sans MS" panose="030F0702030302020204" pitchFamily="2" charset="0"/>
                <a:ea typeface="微软雅黑" pitchFamily="34" charset="-122"/>
              </a:rPr>
              <a:t>）偏移寻址</a:t>
            </a:r>
            <a:endParaRPr lang="en-US" altLang="zh-CN" sz="2200" b="1" dirty="0">
              <a:solidFill>
                <a:prstClr val="black"/>
              </a:solidFill>
              <a:latin typeface="Comic Sans MS" panose="030F0702030302020204" pitchFamily="2" charset="0"/>
              <a:ea typeface="微软雅黑" pitchFamily="34" charset="-122"/>
            </a:endParaRPr>
          </a:p>
        </p:txBody>
      </p:sp>
      <p:sp>
        <p:nvSpPr>
          <p:cNvPr id="11" name="Rectangle 3"/>
          <p:cNvSpPr txBox="1">
            <a:spLocks noChangeArrowheads="1"/>
          </p:cNvSpPr>
          <p:nvPr/>
        </p:nvSpPr>
        <p:spPr bwMode="auto">
          <a:xfrm>
            <a:off x="183865" y="1484784"/>
            <a:ext cx="8704262" cy="4978391"/>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FF0000"/>
              </a:buClr>
              <a:buFont typeface="Wingdings" panose="05000000000000000000" pitchFamily="2" charset="2"/>
              <a:buChar char="p"/>
              <a:defRPr sz="2200" b="1" kern="1200">
                <a:solidFill>
                  <a:schemeClr val="tx1"/>
                </a:solidFill>
                <a:latin typeface="Comic Sans MS" panose="030F0702030302020204" pitchFamily="2" charset="0"/>
                <a:ea typeface="微软雅黑"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anose="05000000000000000000" pitchFamily="2" charset="2"/>
              <a:buChar char="n"/>
              <a:defRPr sz="2000" b="0" kern="1200">
                <a:solidFill>
                  <a:schemeClr val="tx1"/>
                </a:solidFill>
                <a:latin typeface="微软雅黑" pitchFamily="34" charset="-122"/>
                <a:ea typeface="微软雅黑"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anose="05000000000000000000" pitchFamily="2" charset="2"/>
              <a:buChar char="p"/>
              <a:defRPr sz="2000" b="0" kern="1200">
                <a:solidFill>
                  <a:schemeClr val="tx1"/>
                </a:solidFill>
                <a:latin typeface="微软雅黑" pitchFamily="34" charset="-122"/>
                <a:ea typeface="微软雅黑"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anose="05000000000000000000" pitchFamily="2" charset="2"/>
              <a:buChar char="Ø"/>
              <a:defRPr sz="2000" b="0" kern="1200">
                <a:solidFill>
                  <a:schemeClr val="tx1"/>
                </a:solidFill>
                <a:latin typeface="微软雅黑" pitchFamily="34" charset="-122"/>
                <a:ea typeface="微软雅黑"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anose="05000000000000000000" pitchFamily="2" charset="2"/>
              <a:buChar char="Ø"/>
              <a:defRPr sz="2000" b="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10000"/>
              </a:lnSpc>
            </a:pPr>
            <a:r>
              <a:rPr lang="zh-CN" altLang="en-US" sz="2000" dirty="0">
                <a:solidFill>
                  <a:srgbClr val="0000FF"/>
                </a:solidFill>
                <a:hlinkClick r:id="rId1" action="ppaction://hlinksldjump"/>
              </a:rPr>
              <a:t>相对寻址</a:t>
            </a:r>
            <a:endParaRPr lang="zh-CN" altLang="en-US" sz="2000" dirty="0">
              <a:solidFill>
                <a:srgbClr val="0000FF"/>
              </a:solidFill>
            </a:endParaRPr>
          </a:p>
          <a:p>
            <a:pPr>
              <a:lnSpc>
                <a:spcPct val="110000"/>
              </a:lnSpc>
              <a:buFont typeface="Monotype Sorts" pitchFamily="2" charset="2"/>
              <a:buChar char=" "/>
            </a:pPr>
            <a:r>
              <a:rPr lang="zh-CN" altLang="en-US" sz="2000" dirty="0"/>
              <a:t>指令地址码给出一个偏移量(带符号数)，基准地址</a:t>
            </a:r>
            <a:r>
              <a:rPr lang="zh-CN" altLang="en-US" sz="2000" dirty="0">
                <a:effectLst>
                  <a:outerShdw blurRad="38100" dist="38100" dir="2700000" algn="tl">
                    <a:srgbClr val="C0C0C0"/>
                  </a:outerShdw>
                </a:effectLst>
              </a:rPr>
              <a:t>隐含</a:t>
            </a:r>
            <a:r>
              <a:rPr lang="zh-CN" altLang="en-US" sz="2000" dirty="0"/>
              <a:t>由</a:t>
            </a:r>
            <a:r>
              <a:rPr lang="en-US" altLang="en-US" sz="2000" dirty="0"/>
              <a:t>PC</a:t>
            </a:r>
            <a:r>
              <a:rPr lang="zh-CN" altLang="en-US" sz="2000" dirty="0"/>
              <a:t>给出。</a:t>
            </a:r>
            <a:endParaRPr lang="zh-CN" altLang="en-US" sz="2000" dirty="0"/>
          </a:p>
          <a:p>
            <a:pPr>
              <a:lnSpc>
                <a:spcPct val="110000"/>
              </a:lnSpc>
              <a:buFont typeface="Monotype Sorts" pitchFamily="2" charset="2"/>
              <a:buChar char=" "/>
            </a:pPr>
            <a:r>
              <a:rPr lang="zh-CN" altLang="en-US" sz="2000" dirty="0"/>
              <a:t>即：</a:t>
            </a:r>
            <a:r>
              <a:rPr lang="en-US" altLang="en-US" sz="2000" dirty="0"/>
              <a:t>EA=(PC)+A</a:t>
            </a:r>
            <a:r>
              <a:rPr lang="en-US" altLang="zh-CN" sz="2000" dirty="0"/>
              <a:t>              </a:t>
            </a:r>
            <a:r>
              <a:rPr lang="zh-CN" altLang="en-US" sz="2000" dirty="0"/>
              <a:t>（</a:t>
            </a:r>
            <a:r>
              <a:rPr lang="en-US" altLang="zh-CN" sz="2000" dirty="0"/>
              <a:t>ex. MIPS’s instruction:  </a:t>
            </a:r>
            <a:r>
              <a:rPr lang="en-US" altLang="zh-CN" sz="2000" dirty="0" err="1"/>
              <a:t>Beq</a:t>
            </a:r>
            <a:r>
              <a:rPr lang="zh-CN" altLang="en-US" sz="2000" dirty="0"/>
              <a:t>）</a:t>
            </a:r>
            <a:endParaRPr lang="en-US" altLang="en-US" sz="2000" dirty="0"/>
          </a:p>
          <a:p>
            <a:pPr>
              <a:lnSpc>
                <a:spcPct val="110000"/>
              </a:lnSpc>
              <a:buFont typeface="Monotype Sorts" pitchFamily="2" charset="2"/>
              <a:buChar char=" "/>
            </a:pPr>
            <a:r>
              <a:rPr lang="zh-CN" altLang="en-US" sz="2000" dirty="0">
                <a:solidFill>
                  <a:srgbClr val="0000FF"/>
                </a:solidFill>
              </a:rPr>
              <a:t>可用来实现程序(公共子程序)的浮动，或指定转移目标地址</a:t>
            </a:r>
            <a:endParaRPr lang="zh-CN" altLang="en-US" sz="2000" dirty="0">
              <a:solidFill>
                <a:srgbClr val="0000FF"/>
              </a:solidFill>
            </a:endParaRPr>
          </a:p>
          <a:p>
            <a:pPr>
              <a:lnSpc>
                <a:spcPct val="110000"/>
              </a:lnSpc>
              <a:buFont typeface="Monotype Sorts" pitchFamily="2" charset="2"/>
              <a:buChar char=" "/>
            </a:pPr>
            <a:r>
              <a:rPr lang="zh-CN" altLang="en-US" sz="2000" dirty="0">
                <a:solidFill>
                  <a:srgbClr val="009242"/>
                </a:solidFill>
              </a:rPr>
              <a:t>注意：当前</a:t>
            </a:r>
            <a:r>
              <a:rPr lang="en-US" altLang="zh-CN" sz="2000" dirty="0">
                <a:solidFill>
                  <a:srgbClr val="009242"/>
                </a:solidFill>
              </a:rPr>
              <a:t>PC</a:t>
            </a:r>
            <a:r>
              <a:rPr lang="zh-CN" altLang="en-US" sz="2000" dirty="0">
                <a:solidFill>
                  <a:srgbClr val="009242"/>
                </a:solidFill>
              </a:rPr>
              <a:t>的值可能是正在执行指令的地址或下条指令的地址</a:t>
            </a:r>
            <a:endParaRPr lang="zh-CN" altLang="en-US" sz="2000" dirty="0">
              <a:solidFill>
                <a:srgbClr val="009242"/>
              </a:solidFill>
            </a:endParaRPr>
          </a:p>
          <a:p>
            <a:pPr>
              <a:lnSpc>
                <a:spcPct val="110000"/>
              </a:lnSpc>
            </a:pPr>
            <a:r>
              <a:rPr lang="zh-CN" altLang="en-US" sz="2000" dirty="0">
                <a:solidFill>
                  <a:srgbClr val="0000FF"/>
                </a:solidFill>
                <a:hlinkClick r:id="rId2" action="ppaction://hlinksldjump"/>
              </a:rPr>
              <a:t>基址寻址</a:t>
            </a:r>
            <a:endParaRPr lang="zh-CN" altLang="en-US" sz="2000" dirty="0">
              <a:solidFill>
                <a:srgbClr val="0000FF"/>
              </a:solidFill>
            </a:endParaRPr>
          </a:p>
          <a:p>
            <a:pPr>
              <a:lnSpc>
                <a:spcPct val="110000"/>
              </a:lnSpc>
              <a:buFont typeface="Monotype Sorts" pitchFamily="2" charset="2"/>
              <a:buChar char=" "/>
            </a:pPr>
            <a:r>
              <a:rPr lang="zh-CN" altLang="en-US" sz="2000" dirty="0"/>
              <a:t>指令地址码给出一个偏移量，基准地址</a:t>
            </a:r>
            <a:r>
              <a:rPr lang="zh-CN" altLang="en-US" sz="2000" dirty="0">
                <a:effectLst>
                  <a:outerShdw blurRad="38100" dist="38100" dir="2700000" algn="tl">
                    <a:srgbClr val="C0C0C0"/>
                  </a:outerShdw>
                </a:effectLst>
              </a:rPr>
              <a:t>明显或隐含</a:t>
            </a:r>
            <a:r>
              <a:rPr lang="zh-CN" altLang="en-US" sz="2000" dirty="0"/>
              <a:t>由基址寄存器</a:t>
            </a:r>
            <a:r>
              <a:rPr lang="en-US" altLang="zh-CN" sz="2000" dirty="0"/>
              <a:t>B</a:t>
            </a:r>
            <a:r>
              <a:rPr lang="zh-CN" altLang="en-US" sz="2000" dirty="0"/>
              <a:t>给出。即：</a:t>
            </a:r>
            <a:r>
              <a:rPr lang="en-US" altLang="en-US" sz="2000" dirty="0"/>
              <a:t>EA=(B)+A</a:t>
            </a:r>
            <a:r>
              <a:rPr lang="en-US" altLang="zh-CN" sz="2000" dirty="0"/>
              <a:t>   </a:t>
            </a:r>
            <a:r>
              <a:rPr lang="zh-CN" altLang="en-US" sz="2000" dirty="0"/>
              <a:t>（</a:t>
            </a:r>
            <a:r>
              <a:rPr lang="en-US" altLang="zh-CN" sz="2000" dirty="0"/>
              <a:t>ex. MIPS’s instructions:  </a:t>
            </a:r>
            <a:r>
              <a:rPr lang="en-US" altLang="zh-CN" sz="2000" dirty="0" err="1"/>
              <a:t>lw</a:t>
            </a:r>
            <a:r>
              <a:rPr lang="en-US" altLang="zh-CN" sz="2000" dirty="0"/>
              <a:t> / </a:t>
            </a:r>
            <a:r>
              <a:rPr lang="en-US" altLang="zh-CN" sz="2000" dirty="0" err="1"/>
              <a:t>sw</a:t>
            </a:r>
            <a:r>
              <a:rPr lang="zh-CN" altLang="en-US" sz="2000" dirty="0"/>
              <a:t>）</a:t>
            </a:r>
            <a:endParaRPr lang="en-US" altLang="en-US" sz="2000" dirty="0"/>
          </a:p>
          <a:p>
            <a:pPr>
              <a:lnSpc>
                <a:spcPct val="110000"/>
              </a:lnSpc>
              <a:buFont typeface="Monotype Sorts" pitchFamily="2" charset="2"/>
              <a:buChar char=" "/>
            </a:pPr>
            <a:r>
              <a:rPr lang="zh-CN" altLang="en-US" sz="2000" dirty="0">
                <a:solidFill>
                  <a:srgbClr val="0000FF"/>
                </a:solidFill>
              </a:rPr>
              <a:t>可用来实现多道程序重定位</a:t>
            </a:r>
            <a:r>
              <a:rPr lang="zh-CN" altLang="en-US" sz="2000" dirty="0">
                <a:solidFill>
                  <a:srgbClr val="FF0000"/>
                </a:solidFill>
              </a:rPr>
              <a:t>，或过程调用中参数的访问</a:t>
            </a:r>
            <a:endParaRPr lang="zh-CN" altLang="en-US" sz="2000" dirty="0">
              <a:solidFill>
                <a:srgbClr val="FF0000"/>
              </a:solidFill>
            </a:endParaRPr>
          </a:p>
          <a:p>
            <a:pPr>
              <a:lnSpc>
                <a:spcPct val="110000"/>
              </a:lnSpc>
            </a:pPr>
            <a:r>
              <a:rPr lang="zh-CN" altLang="en-US" sz="2000" dirty="0">
                <a:solidFill>
                  <a:srgbClr val="0000FF"/>
                </a:solidFill>
                <a:hlinkClick r:id="rId3" action="ppaction://hlinksldjump"/>
              </a:rPr>
              <a:t>变址寻址</a:t>
            </a:r>
            <a:endParaRPr lang="zh-CN" altLang="en-US" sz="2000" dirty="0">
              <a:solidFill>
                <a:srgbClr val="0000FF"/>
              </a:solidFill>
            </a:endParaRPr>
          </a:p>
          <a:p>
            <a:pPr>
              <a:lnSpc>
                <a:spcPct val="110000"/>
              </a:lnSpc>
              <a:buFont typeface="Monotype Sorts" pitchFamily="2" charset="2"/>
              <a:buChar char=" "/>
            </a:pPr>
            <a:r>
              <a:rPr lang="zh-CN" altLang="en-US" sz="2000" dirty="0"/>
              <a:t>指令地址码给出一个基准地址，而偏移量(无符号数)</a:t>
            </a:r>
            <a:r>
              <a:rPr lang="zh-CN" altLang="en-US" sz="2000" dirty="0">
                <a:effectLst>
                  <a:outerShdw blurRad="38100" dist="38100" dir="2700000" algn="tl">
                    <a:srgbClr val="C0C0C0"/>
                  </a:outerShdw>
                </a:effectLst>
              </a:rPr>
              <a:t>明显或隐含</a:t>
            </a:r>
            <a:r>
              <a:rPr lang="zh-CN" altLang="en-US" sz="2000" dirty="0"/>
              <a:t>由变址寄存器</a:t>
            </a:r>
            <a:r>
              <a:rPr lang="en-US" altLang="zh-CN" sz="2000" dirty="0"/>
              <a:t>I</a:t>
            </a:r>
            <a:r>
              <a:rPr lang="zh-CN" altLang="en-US" sz="2000" dirty="0"/>
              <a:t>给出。即：</a:t>
            </a:r>
            <a:r>
              <a:rPr lang="en-US" altLang="en-US" sz="2000" dirty="0"/>
              <a:t>EA=(I)+A</a:t>
            </a:r>
            <a:endParaRPr lang="en-US" altLang="en-US" sz="2000" dirty="0"/>
          </a:p>
          <a:p>
            <a:pPr>
              <a:lnSpc>
                <a:spcPct val="110000"/>
              </a:lnSpc>
              <a:buFont typeface="Monotype Sorts" pitchFamily="2" charset="2"/>
              <a:buChar char=" "/>
            </a:pPr>
            <a:r>
              <a:rPr lang="zh-CN" altLang="en-US" sz="2000" dirty="0">
                <a:solidFill>
                  <a:srgbClr val="0000FF"/>
                </a:solidFill>
              </a:rPr>
              <a:t>可为循环重复操作提供一种高效机制，如实现对线形表的方便操作</a:t>
            </a:r>
            <a:endParaRPr lang="zh-CN" altLang="en-US" sz="2000"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blinds(horizontal)">
                                      <p:cBhvr>
                                        <p:cTn id="7" dur="500"/>
                                        <p:tgtEl>
                                          <p:spTgt spid="11">
                                            <p:txEl>
                                              <p:pRg st="1" end="1"/>
                                            </p:txEl>
                                          </p:spTgt>
                                        </p:tgtEl>
                                      </p:cBhvr>
                                    </p:animEffect>
                                  </p:childTnLst>
                                  <p:subTnLst>
                                    <p:animClr clrSpc="rgb" dir="cw">
                                      <p:cBhvr override="childStyle">
                                        <p:cTn dur="1" fill="hold" display="0" masterRel="nextClick" afterEffect="1"/>
                                        <p:tgtEl>
                                          <p:spTgt spid="11">
                                            <p:txEl>
                                              <p:pRg st="1" end="1"/>
                                            </p:txEl>
                                          </p:spTgt>
                                        </p:tgtEl>
                                        <p:attrNameLst>
                                          <p:attrName>ppt_c</p:attrName>
                                        </p:attrNameLst>
                                      </p:cBhvr>
                                      <p:to>
                                        <a:schemeClr val="bg2"/>
                                      </p:to>
                                    </p:animClr>
                                  </p:subTnLst>
                                </p:cTn>
                              </p:par>
                              <p:par>
                                <p:cTn id="8" presetID="3" presetClass="entr" presetSubtype="10" fill="hold" nodeType="withEffect">
                                  <p:stCondLst>
                                    <p:cond delay="0"/>
                                  </p:stCondLst>
                                  <p:childTnLst>
                                    <p:set>
                                      <p:cBhvr>
                                        <p:cTn id="9" dur="1" fill="hold">
                                          <p:stCondLst>
                                            <p:cond delay="0"/>
                                          </p:stCondLst>
                                        </p:cTn>
                                        <p:tgtEl>
                                          <p:spTgt spid="11">
                                            <p:txEl>
                                              <p:pRg st="2" end="2"/>
                                            </p:txEl>
                                          </p:spTgt>
                                        </p:tgtEl>
                                        <p:attrNameLst>
                                          <p:attrName>style.visibility</p:attrName>
                                        </p:attrNameLst>
                                      </p:cBhvr>
                                      <p:to>
                                        <p:strVal val="visible"/>
                                      </p:to>
                                    </p:set>
                                    <p:animEffect transition="in" filter="blinds(horizontal)">
                                      <p:cBhvr>
                                        <p:cTn id="10" dur="500"/>
                                        <p:tgtEl>
                                          <p:spTgt spid="11">
                                            <p:txEl>
                                              <p:pRg st="2" end="2"/>
                                            </p:txEl>
                                          </p:spTgt>
                                        </p:tgtEl>
                                      </p:cBhvr>
                                    </p:animEffect>
                                  </p:childTnLst>
                                  <p:subTnLst>
                                    <p:animClr clrSpc="rgb" dir="cw">
                                      <p:cBhvr override="childStyle">
                                        <p:cTn dur="1" fill="hold" display="0" masterRel="nextClick" afterEffect="1"/>
                                        <p:tgtEl>
                                          <p:spTgt spid="11">
                                            <p:txEl>
                                              <p:pRg st="2" end="2"/>
                                            </p:txEl>
                                          </p:spTgt>
                                        </p:tgtEl>
                                        <p:attrNameLst>
                                          <p:attrName>ppt_c</p:attrName>
                                        </p:attrNameLst>
                                      </p:cBhvr>
                                      <p:to>
                                        <a:schemeClr val="bg2"/>
                                      </p:to>
                                    </p:animClr>
                                  </p:sub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1">
                                            <p:txEl>
                                              <p:pRg st="3" end="3"/>
                                            </p:txEl>
                                          </p:spTgt>
                                        </p:tgtEl>
                                        <p:attrNameLst>
                                          <p:attrName>style.visibility</p:attrName>
                                        </p:attrNameLst>
                                      </p:cBhvr>
                                      <p:to>
                                        <p:strVal val="visible"/>
                                      </p:to>
                                    </p:set>
                                    <p:animEffect transition="in" filter="blinds(horizontal)">
                                      <p:cBhvr>
                                        <p:cTn id="15" dur="500"/>
                                        <p:tgtEl>
                                          <p:spTgt spid="11">
                                            <p:txEl>
                                              <p:pRg st="3" end="3"/>
                                            </p:txEl>
                                          </p:spTgt>
                                        </p:tgtEl>
                                      </p:cBhvr>
                                    </p:animEffect>
                                  </p:childTnLst>
                                  <p:subTnLst>
                                    <p:animClr clrSpc="rgb" dir="cw">
                                      <p:cBhvr override="childStyle">
                                        <p:cTn dur="1" fill="hold" display="0" masterRel="nextClick" afterEffect="1"/>
                                        <p:tgtEl>
                                          <p:spTgt spid="11">
                                            <p:txEl>
                                              <p:pRg st="3" end="3"/>
                                            </p:txEl>
                                          </p:spTgt>
                                        </p:tgtEl>
                                        <p:attrNameLst>
                                          <p:attrName>ppt_c</p:attrName>
                                        </p:attrNameLst>
                                      </p:cBhvr>
                                      <p:to>
                                        <a:schemeClr val="bg2"/>
                                      </p:to>
                                    </p:animClr>
                                  </p:sub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1">
                                            <p:txEl>
                                              <p:pRg st="4" end="4"/>
                                            </p:txEl>
                                          </p:spTgt>
                                        </p:tgtEl>
                                        <p:attrNameLst>
                                          <p:attrName>style.visibility</p:attrName>
                                        </p:attrNameLst>
                                      </p:cBhvr>
                                      <p:to>
                                        <p:strVal val="visible"/>
                                      </p:to>
                                    </p:set>
                                    <p:animEffect transition="in" filter="blinds(horizontal)">
                                      <p:cBhvr>
                                        <p:cTn id="20" dur="500"/>
                                        <p:tgtEl>
                                          <p:spTgt spid="11">
                                            <p:txEl>
                                              <p:pRg st="4" end="4"/>
                                            </p:txEl>
                                          </p:spTgt>
                                        </p:tgtEl>
                                      </p:cBhvr>
                                    </p:animEffect>
                                  </p:childTnLst>
                                  <p:subTnLst>
                                    <p:animClr clrSpc="rgb" dir="cw">
                                      <p:cBhvr override="childStyle">
                                        <p:cTn dur="1" fill="hold" display="0" masterRel="nextClick" afterEffect="1"/>
                                        <p:tgtEl>
                                          <p:spTgt spid="11">
                                            <p:txEl>
                                              <p:pRg st="4" end="4"/>
                                            </p:txEl>
                                          </p:spTgt>
                                        </p:tgtEl>
                                        <p:attrNameLst>
                                          <p:attrName>ppt_c</p:attrName>
                                        </p:attrNameLst>
                                      </p:cBhvr>
                                      <p:to>
                                        <a:schemeClr val="bg2"/>
                                      </p:to>
                                    </p:animClr>
                                  </p:sub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1">
                                            <p:txEl>
                                              <p:pRg st="6" end="6"/>
                                            </p:txEl>
                                          </p:spTgt>
                                        </p:tgtEl>
                                        <p:attrNameLst>
                                          <p:attrName>style.visibility</p:attrName>
                                        </p:attrNameLst>
                                      </p:cBhvr>
                                      <p:to>
                                        <p:strVal val="visible"/>
                                      </p:to>
                                    </p:set>
                                    <p:animEffect transition="in" filter="blinds(horizontal)">
                                      <p:cBhvr>
                                        <p:cTn id="25" dur="500"/>
                                        <p:tgtEl>
                                          <p:spTgt spid="11">
                                            <p:txEl>
                                              <p:pRg st="6" end="6"/>
                                            </p:txEl>
                                          </p:spTgt>
                                        </p:tgtEl>
                                      </p:cBhvr>
                                    </p:animEffect>
                                  </p:childTnLst>
                                  <p:subTnLst>
                                    <p:animClr clrSpc="rgb" dir="cw">
                                      <p:cBhvr override="childStyle">
                                        <p:cTn dur="1" fill="hold" display="0" masterRel="nextClick" afterEffect="1"/>
                                        <p:tgtEl>
                                          <p:spTgt spid="11">
                                            <p:txEl>
                                              <p:pRg st="6" end="6"/>
                                            </p:txEl>
                                          </p:spTgt>
                                        </p:tgtEl>
                                        <p:attrNameLst>
                                          <p:attrName>ppt_c</p:attrName>
                                        </p:attrNameLst>
                                      </p:cBhvr>
                                      <p:to>
                                        <a:schemeClr val="bg2"/>
                                      </p:to>
                                    </p:animClr>
                                  </p:sub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1">
                                            <p:txEl>
                                              <p:pRg st="7" end="7"/>
                                            </p:txEl>
                                          </p:spTgt>
                                        </p:tgtEl>
                                        <p:attrNameLst>
                                          <p:attrName>style.visibility</p:attrName>
                                        </p:attrNameLst>
                                      </p:cBhvr>
                                      <p:to>
                                        <p:strVal val="visible"/>
                                      </p:to>
                                    </p:set>
                                    <p:animEffect transition="in" filter="blinds(horizontal)">
                                      <p:cBhvr>
                                        <p:cTn id="30" dur="500"/>
                                        <p:tgtEl>
                                          <p:spTgt spid="11">
                                            <p:txEl>
                                              <p:pRg st="7" end="7"/>
                                            </p:txEl>
                                          </p:spTgt>
                                        </p:tgtEl>
                                      </p:cBhvr>
                                    </p:animEffect>
                                  </p:childTnLst>
                                  <p:subTnLst>
                                    <p:animClr clrSpc="rgb" dir="cw">
                                      <p:cBhvr override="childStyle">
                                        <p:cTn dur="1" fill="hold" display="0" masterRel="nextClick" afterEffect="1"/>
                                        <p:tgtEl>
                                          <p:spTgt spid="11">
                                            <p:txEl>
                                              <p:pRg st="7" end="7"/>
                                            </p:txEl>
                                          </p:spTgt>
                                        </p:tgtEl>
                                        <p:attrNameLst>
                                          <p:attrName>ppt_c</p:attrName>
                                        </p:attrNameLst>
                                      </p:cBhvr>
                                      <p:to>
                                        <a:schemeClr val="bg2"/>
                                      </p:to>
                                    </p:animClr>
                                  </p:sub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11">
                                            <p:txEl>
                                              <p:pRg st="9" end="9"/>
                                            </p:txEl>
                                          </p:spTgt>
                                        </p:tgtEl>
                                        <p:attrNameLst>
                                          <p:attrName>style.visibility</p:attrName>
                                        </p:attrNameLst>
                                      </p:cBhvr>
                                      <p:to>
                                        <p:strVal val="visible"/>
                                      </p:to>
                                    </p:set>
                                    <p:animEffect transition="in" filter="blinds(horizontal)">
                                      <p:cBhvr>
                                        <p:cTn id="35" dur="500"/>
                                        <p:tgtEl>
                                          <p:spTgt spid="11">
                                            <p:txEl>
                                              <p:pRg st="9" end="9"/>
                                            </p:txEl>
                                          </p:spTgt>
                                        </p:tgtEl>
                                      </p:cBhvr>
                                    </p:animEffect>
                                  </p:childTnLst>
                                  <p:subTnLst>
                                    <p:animClr clrSpc="rgb" dir="cw">
                                      <p:cBhvr override="childStyle">
                                        <p:cTn dur="1" fill="hold" display="0" masterRel="nextClick" afterEffect="1"/>
                                        <p:tgtEl>
                                          <p:spTgt spid="11">
                                            <p:txEl>
                                              <p:pRg st="9" end="9"/>
                                            </p:txEl>
                                          </p:spTgt>
                                        </p:tgtEl>
                                        <p:attrNameLst>
                                          <p:attrName>ppt_c</p:attrName>
                                        </p:attrNameLst>
                                      </p:cBhvr>
                                      <p:to>
                                        <a:schemeClr val="bg2"/>
                                      </p:to>
                                    </p:animClr>
                                  </p:sub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11">
                                            <p:txEl>
                                              <p:pRg st="10" end="10"/>
                                            </p:txEl>
                                          </p:spTgt>
                                        </p:tgtEl>
                                        <p:attrNameLst>
                                          <p:attrName>style.visibility</p:attrName>
                                        </p:attrNameLst>
                                      </p:cBhvr>
                                      <p:to>
                                        <p:strVal val="visible"/>
                                      </p:to>
                                    </p:set>
                                    <p:animEffect transition="in" filter="blinds(horizontal)">
                                      <p:cBhvr>
                                        <p:cTn id="40" dur="500"/>
                                        <p:tgtEl>
                                          <p:spTgt spid="11">
                                            <p:txEl>
                                              <p:pRg st="10" end="10"/>
                                            </p:txEl>
                                          </p:spTgt>
                                        </p:tgtEl>
                                      </p:cBhvr>
                                    </p:animEffect>
                                  </p:childTnLst>
                                  <p:subTnLst>
                                    <p:animClr clrSpc="rgb" dir="cw">
                                      <p:cBhvr override="childStyle">
                                        <p:cTn dur="1" fill="hold" display="0" masterRel="nextClick" afterEffect="1"/>
                                        <p:tgtEl>
                                          <p:spTgt spid="11">
                                            <p:txEl>
                                              <p:pRg st="10" end="10"/>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 </a:t>
            </a:r>
            <a:r>
              <a:rPr lang="zh-CN" altLang="en-US" dirty="0"/>
              <a:t>指令系统设计</a:t>
            </a:r>
            <a:endParaRPr lang="zh-CN" altLang="en-US" dirty="0"/>
          </a:p>
        </p:txBody>
      </p:sp>
      <p:sp>
        <p:nvSpPr>
          <p:cNvPr id="3" name="内容占位符 2"/>
          <p:cNvSpPr>
            <a:spLocks noGrp="1"/>
          </p:cNvSpPr>
          <p:nvPr>
            <p:ph idx="1"/>
          </p:nvPr>
        </p:nvSpPr>
        <p:spPr>
          <a:xfrm>
            <a:off x="107504" y="743531"/>
            <a:ext cx="8856984" cy="525229"/>
          </a:xfrm>
        </p:spPr>
        <p:txBody>
          <a:bodyPr/>
          <a:lstStyle/>
          <a:p>
            <a:pPr marL="0" indent="0">
              <a:buNone/>
            </a:pPr>
            <a:r>
              <a:rPr lang="en-US" altLang="zh-CN" dirty="0"/>
              <a:t>4.2.3 </a:t>
            </a:r>
            <a:r>
              <a:rPr lang="zh-CN" altLang="en-US" dirty="0"/>
              <a:t>寻址方式</a:t>
            </a:r>
            <a:endParaRPr lang="en-US" altLang="zh-CN" dirty="0"/>
          </a:p>
        </p:txBody>
      </p:sp>
      <p:sp>
        <p:nvSpPr>
          <p:cNvPr id="4" name="页脚占位符 3"/>
          <p:cNvSpPr>
            <a:spLocks noGrp="1"/>
          </p:cNvSpPr>
          <p:nvPr>
            <p:ph type="ftr" sz="quarter" idx="11"/>
          </p:nvPr>
        </p:nvSpPr>
        <p:spPr/>
        <p:txBody>
          <a:bodyPr/>
          <a:lstStyle/>
          <a:p>
            <a:pPr>
              <a:defRPr/>
            </a:pPr>
            <a:r>
              <a:rPr lang="zh-CN" altLang="en-US" dirty="0">
                <a:ea typeface="微软雅黑" pitchFamily="34" charset="-122"/>
              </a:rPr>
              <a:t>计算机与通信工程学院</a:t>
            </a:r>
            <a:r>
              <a:rPr lang="en-US" altLang="zh-CN" dirty="0">
                <a:ea typeface="微软雅黑" pitchFamily="34" charset="-122"/>
              </a:rPr>
              <a:t>—</a:t>
            </a:r>
            <a:r>
              <a:rPr lang="zh-CN" altLang="en-US" dirty="0">
                <a:ea typeface="微软雅黑" pitchFamily="34" charset="-122"/>
              </a:rPr>
              <a:t>计算机组成原理</a:t>
            </a:r>
            <a:endParaRPr lang="zh-CN" altLang="en-US" dirty="0">
              <a:ea typeface="微软雅黑" pitchFamily="34" charset="-122"/>
            </a:endParaRPr>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ea typeface="微软雅黑" pitchFamily="34" charset="-122"/>
              </a:rPr>
            </a:fld>
            <a:endParaRPr lang="zh-CN" altLang="en-US" dirty="0">
              <a:ea typeface="微软雅黑" pitchFamily="34" charset="-122"/>
            </a:endParaRPr>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ea typeface="微软雅黑" pitchFamily="34" charset="-122"/>
              </a:rPr>
            </a:fld>
            <a:endParaRPr lang="zh-CN" altLang="en-US" dirty="0">
              <a:ea typeface="微软雅黑" pitchFamily="34" charset="-122"/>
            </a:endParaRPr>
          </a:p>
        </p:txBody>
      </p:sp>
      <p:sp>
        <p:nvSpPr>
          <p:cNvPr id="10" name="内容占位符 2"/>
          <p:cNvSpPr txBox="1"/>
          <p:nvPr/>
        </p:nvSpPr>
        <p:spPr bwMode="auto">
          <a:xfrm>
            <a:off x="119514" y="1124744"/>
            <a:ext cx="2868310" cy="393507"/>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FF0000"/>
              </a:buClr>
              <a:buFont typeface="Wingdings" panose="05000000000000000000" pitchFamily="2" charset="2"/>
              <a:buChar char="p"/>
              <a:defRPr sz="2200" b="1" kern="1200">
                <a:solidFill>
                  <a:schemeClr val="tx1"/>
                </a:solidFill>
                <a:latin typeface="Comic Sans MS" panose="030F0702030302020204" pitchFamily="2" charset="0"/>
                <a:ea typeface="微软雅黑"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anose="05000000000000000000" pitchFamily="2" charset="2"/>
              <a:buChar char="n"/>
              <a:defRPr sz="2000" b="0" kern="1200">
                <a:solidFill>
                  <a:schemeClr val="tx1"/>
                </a:solidFill>
                <a:latin typeface="微软雅黑" pitchFamily="34" charset="-122"/>
                <a:ea typeface="微软雅黑"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anose="05000000000000000000" pitchFamily="2" charset="2"/>
              <a:buChar char="p"/>
              <a:defRPr sz="2000" b="0" kern="1200">
                <a:solidFill>
                  <a:schemeClr val="tx1"/>
                </a:solidFill>
                <a:latin typeface="微软雅黑" pitchFamily="34" charset="-122"/>
                <a:ea typeface="微软雅黑"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anose="05000000000000000000" pitchFamily="2" charset="2"/>
              <a:buChar char="Ø"/>
              <a:defRPr sz="2000" b="0" kern="1200">
                <a:solidFill>
                  <a:schemeClr val="tx1"/>
                </a:solidFill>
                <a:latin typeface="微软雅黑" pitchFamily="34" charset="-122"/>
                <a:ea typeface="微软雅黑"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anose="05000000000000000000" pitchFamily="2" charset="2"/>
              <a:buChar char="Ø"/>
              <a:defRPr sz="2000" b="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altLang="zh-CN" dirty="0">
                <a:solidFill>
                  <a:srgbClr val="063DE8"/>
                </a:solidFill>
              </a:rPr>
              <a:t>3. </a:t>
            </a:r>
            <a:r>
              <a:rPr lang="zh-CN" altLang="en-US" dirty="0">
                <a:solidFill>
                  <a:srgbClr val="063DE8"/>
                </a:solidFill>
              </a:rPr>
              <a:t>常用的寻址方式</a:t>
            </a:r>
            <a:endParaRPr lang="en-US" altLang="zh-CN" dirty="0">
              <a:solidFill>
                <a:srgbClr val="063DE8"/>
              </a:solidFill>
            </a:endParaRPr>
          </a:p>
        </p:txBody>
      </p:sp>
      <p:sp>
        <p:nvSpPr>
          <p:cNvPr id="8" name="矩形 7"/>
          <p:cNvSpPr/>
          <p:nvPr/>
        </p:nvSpPr>
        <p:spPr>
          <a:xfrm>
            <a:off x="-36145" y="1473560"/>
            <a:ext cx="3480226" cy="430887"/>
          </a:xfrm>
          <a:prstGeom prst="rect">
            <a:avLst/>
          </a:prstGeom>
        </p:spPr>
        <p:txBody>
          <a:bodyPr wrap="square">
            <a:spAutoFit/>
          </a:bodyPr>
          <a:lstStyle/>
          <a:p>
            <a:pPr lvl="0" eaLnBrk="0" hangingPunct="0">
              <a:spcBef>
                <a:spcPct val="20000"/>
              </a:spcBef>
              <a:buClr>
                <a:srgbClr val="FF0000"/>
              </a:buClr>
            </a:pPr>
            <a:r>
              <a:rPr lang="zh-CN" altLang="en-US" sz="2200" b="1" dirty="0">
                <a:solidFill>
                  <a:prstClr val="black"/>
                </a:solidFill>
                <a:latin typeface="Comic Sans MS" panose="030F0702030302020204" pitchFamily="2" charset="0"/>
                <a:ea typeface="微软雅黑" pitchFamily="34" charset="-122"/>
              </a:rPr>
              <a:t>（</a:t>
            </a:r>
            <a:r>
              <a:rPr lang="en-US" altLang="zh-CN" sz="2200" b="1" dirty="0">
                <a:solidFill>
                  <a:prstClr val="black"/>
                </a:solidFill>
                <a:latin typeface="Comic Sans MS" panose="030F0702030302020204" pitchFamily="2" charset="0"/>
                <a:ea typeface="微软雅黑" pitchFamily="34" charset="-122"/>
              </a:rPr>
              <a:t>5</a:t>
            </a:r>
            <a:r>
              <a:rPr lang="zh-CN" altLang="en-US" sz="2200" b="1" dirty="0">
                <a:solidFill>
                  <a:prstClr val="black"/>
                </a:solidFill>
                <a:latin typeface="Comic Sans MS" panose="030F0702030302020204" pitchFamily="2" charset="0"/>
                <a:ea typeface="微软雅黑" pitchFamily="34" charset="-122"/>
              </a:rPr>
              <a:t>）偏移寻址：相对寻址</a:t>
            </a:r>
            <a:endParaRPr lang="en-US" altLang="zh-CN" sz="2200" b="1" dirty="0">
              <a:solidFill>
                <a:prstClr val="black"/>
              </a:solidFill>
              <a:latin typeface="Comic Sans MS" panose="030F0702030302020204" pitchFamily="2" charset="0"/>
              <a:ea typeface="微软雅黑" pitchFamily="34" charset="-122"/>
            </a:endParaRPr>
          </a:p>
        </p:txBody>
      </p:sp>
      <p:sp>
        <p:nvSpPr>
          <p:cNvPr id="12" name="Text Box 4"/>
          <p:cNvSpPr txBox="1">
            <a:spLocks noChangeArrowheads="1"/>
          </p:cNvSpPr>
          <p:nvPr/>
        </p:nvSpPr>
        <p:spPr bwMode="auto">
          <a:xfrm>
            <a:off x="448059" y="4639255"/>
            <a:ext cx="3532188"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1pPr>
            <a:lvl2pPr marL="4572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2pPr>
            <a:lvl3pPr marL="9144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3pPr>
            <a:lvl4pPr marL="13716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4pPr>
            <a:lvl5pPr marL="18288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5pPr>
            <a:lvl6pPr marL="2286000" algn="l" defTabSz="914400" rtl="0" eaLnBrk="1" latinLnBrk="0" hangingPunct="1">
              <a:defRPr sz="800" b="1" kern="1200">
                <a:solidFill>
                  <a:schemeClr val="accent2"/>
                </a:solidFill>
                <a:latin typeface="Arial" panose="020B0604020202020204" pitchFamily="34" charset="0"/>
                <a:ea typeface="宋体" pitchFamily="2" charset="-122"/>
                <a:cs typeface="+mn-cs"/>
              </a:defRPr>
            </a:lvl6pPr>
            <a:lvl7pPr marL="2743200" algn="l" defTabSz="914400" rtl="0" eaLnBrk="1" latinLnBrk="0" hangingPunct="1">
              <a:defRPr sz="800" b="1" kern="1200">
                <a:solidFill>
                  <a:schemeClr val="accent2"/>
                </a:solidFill>
                <a:latin typeface="Arial" panose="020B0604020202020204" pitchFamily="34" charset="0"/>
                <a:ea typeface="宋体" pitchFamily="2" charset="-122"/>
                <a:cs typeface="+mn-cs"/>
              </a:defRPr>
            </a:lvl7pPr>
            <a:lvl8pPr marL="3200400" algn="l" defTabSz="914400" rtl="0" eaLnBrk="1" latinLnBrk="0" hangingPunct="1">
              <a:defRPr sz="800" b="1" kern="1200">
                <a:solidFill>
                  <a:schemeClr val="accent2"/>
                </a:solidFill>
                <a:latin typeface="Arial" panose="020B0604020202020204" pitchFamily="34" charset="0"/>
                <a:ea typeface="宋体" pitchFamily="2" charset="-122"/>
                <a:cs typeface="+mn-cs"/>
              </a:defRPr>
            </a:lvl8pPr>
            <a:lvl9pPr marL="3657600" algn="l" defTabSz="914400" rtl="0" eaLnBrk="1" latinLnBrk="0" hangingPunct="1">
              <a:defRPr sz="800" b="1" kern="1200">
                <a:solidFill>
                  <a:schemeClr val="accent2"/>
                </a:solidFill>
                <a:latin typeface="Arial" panose="020B0604020202020204" pitchFamily="34" charset="0"/>
                <a:ea typeface="宋体" pitchFamily="2" charset="-122"/>
                <a:cs typeface="+mn-cs"/>
              </a:defRPr>
            </a:lvl9pPr>
          </a:lstStyle>
          <a:p>
            <a:pPr>
              <a:lnSpc>
                <a:spcPct val="120000"/>
              </a:lnSpc>
              <a:spcBef>
                <a:spcPct val="50000"/>
              </a:spcBef>
            </a:pPr>
            <a:r>
              <a:rPr lang="zh-CN" altLang="en-US" sz="2000" dirty="0">
                <a:solidFill>
                  <a:srgbClr val="FF0000"/>
                </a:solidFill>
                <a:latin typeface="Comic Sans MS" panose="030F0702030302020204" pitchFamily="2" charset="0"/>
                <a:ea typeface="微软雅黑" pitchFamily="34" charset="-122"/>
              </a:rPr>
              <a:t>子程序内地址关系相对独立，与用户程序的地址无关，不管浮动到哪里，总是实现</a:t>
            </a:r>
            <a:r>
              <a:rPr lang="en-US" altLang="zh-CN" sz="2000" dirty="0">
                <a:solidFill>
                  <a:srgbClr val="FF0000"/>
                </a:solidFill>
                <a:latin typeface="Comic Sans MS" panose="030F0702030302020204" pitchFamily="2" charset="0"/>
                <a:ea typeface="微软雅黑" pitchFamily="34" charset="-122"/>
              </a:rPr>
              <a:t>AX</a:t>
            </a:r>
            <a:r>
              <a:rPr lang="zh-CN" altLang="en-US" sz="2000" dirty="0">
                <a:solidFill>
                  <a:srgbClr val="FF0000"/>
                </a:solidFill>
                <a:latin typeface="Comic Sans MS" panose="030F0702030302020204" pitchFamily="2" charset="0"/>
                <a:ea typeface="微软雅黑" pitchFamily="34" charset="-122"/>
              </a:rPr>
              <a:t>和120相加</a:t>
            </a:r>
            <a:endParaRPr lang="zh-CN" altLang="en-US" sz="2000" dirty="0">
              <a:solidFill>
                <a:srgbClr val="FF0000"/>
              </a:solidFill>
              <a:latin typeface="Comic Sans MS" panose="030F0702030302020204" pitchFamily="2" charset="0"/>
              <a:ea typeface="微软雅黑" pitchFamily="34" charset="-122"/>
            </a:endParaRPr>
          </a:p>
        </p:txBody>
      </p:sp>
      <p:sp>
        <p:nvSpPr>
          <p:cNvPr id="13" name="Text Box 5" descr="新闻纸"/>
          <p:cNvSpPr txBox="1">
            <a:spLocks noChangeArrowheads="1"/>
          </p:cNvSpPr>
          <p:nvPr/>
        </p:nvSpPr>
        <p:spPr bwMode="auto">
          <a:xfrm>
            <a:off x="905668" y="2944564"/>
            <a:ext cx="2284413" cy="1202025"/>
          </a:xfrm>
          <a:prstGeom prst="rect">
            <a:avLst/>
          </a:prstGeom>
          <a:blipFill dpi="0" rotWithShape="0">
            <a:blip r:embed="rId1"/>
            <a:srcRect/>
            <a:tile tx="0" ty="0" sx="100000" sy="100000" flip="none" algn="tl"/>
          </a:bli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90800" bIns="694800">
            <a:spAutoFit/>
          </a:bodyPr>
          <a:lstStyle>
            <a:defPPr>
              <a:defRPr lang="en-US"/>
            </a:defPPr>
            <a:lvl1pPr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1pPr>
            <a:lvl2pPr marL="4572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2pPr>
            <a:lvl3pPr marL="9144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3pPr>
            <a:lvl4pPr marL="13716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4pPr>
            <a:lvl5pPr marL="18288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5pPr>
            <a:lvl6pPr marL="2286000" algn="l" defTabSz="914400" rtl="0" eaLnBrk="1" latinLnBrk="0" hangingPunct="1">
              <a:defRPr sz="800" b="1" kern="1200">
                <a:solidFill>
                  <a:schemeClr val="accent2"/>
                </a:solidFill>
                <a:latin typeface="Arial" panose="020B0604020202020204" pitchFamily="34" charset="0"/>
                <a:ea typeface="宋体" pitchFamily="2" charset="-122"/>
                <a:cs typeface="+mn-cs"/>
              </a:defRPr>
            </a:lvl6pPr>
            <a:lvl7pPr marL="2743200" algn="l" defTabSz="914400" rtl="0" eaLnBrk="1" latinLnBrk="0" hangingPunct="1">
              <a:defRPr sz="800" b="1" kern="1200">
                <a:solidFill>
                  <a:schemeClr val="accent2"/>
                </a:solidFill>
                <a:latin typeface="Arial" panose="020B0604020202020204" pitchFamily="34" charset="0"/>
                <a:ea typeface="宋体" pitchFamily="2" charset="-122"/>
                <a:cs typeface="+mn-cs"/>
              </a:defRPr>
            </a:lvl7pPr>
            <a:lvl8pPr marL="3200400" algn="l" defTabSz="914400" rtl="0" eaLnBrk="1" latinLnBrk="0" hangingPunct="1">
              <a:defRPr sz="800" b="1" kern="1200">
                <a:solidFill>
                  <a:schemeClr val="accent2"/>
                </a:solidFill>
                <a:latin typeface="Arial" panose="020B0604020202020204" pitchFamily="34" charset="0"/>
                <a:ea typeface="宋体" pitchFamily="2" charset="-122"/>
                <a:cs typeface="+mn-cs"/>
              </a:defRPr>
            </a:lvl8pPr>
            <a:lvl9pPr marL="3657600" algn="l" defTabSz="914400" rtl="0" eaLnBrk="1" latinLnBrk="0" hangingPunct="1">
              <a:defRPr sz="800" b="1" kern="1200">
                <a:solidFill>
                  <a:schemeClr val="accent2"/>
                </a:solidFill>
                <a:latin typeface="Arial" panose="020B0604020202020204" pitchFamily="34" charset="0"/>
                <a:ea typeface="宋体" pitchFamily="2" charset="-122"/>
                <a:cs typeface="+mn-cs"/>
              </a:defRPr>
            </a:lvl9pPr>
          </a:lstStyle>
          <a:p>
            <a:pPr>
              <a:spcBef>
                <a:spcPct val="50000"/>
              </a:spcBef>
            </a:pPr>
            <a:r>
              <a:rPr lang="en-US" altLang="zh-CN" sz="2000" dirty="0">
                <a:solidFill>
                  <a:srgbClr val="0000FF"/>
                </a:solidFill>
                <a:effectLst>
                  <a:outerShdw blurRad="38100" dist="38100" dir="2700000" algn="tl">
                    <a:srgbClr val="C0C0C0"/>
                  </a:outerShdw>
                </a:effectLst>
                <a:latin typeface="Comic Sans MS" panose="030F0702030302020204" pitchFamily="2" charset="0"/>
                <a:ea typeface="微软雅黑" pitchFamily="34" charset="-122"/>
              </a:rPr>
              <a:t>ADD  AX, </a:t>
            </a:r>
            <a:r>
              <a:rPr lang="en-US" altLang="zh-CN" sz="2000" baseline="16000" dirty="0">
                <a:solidFill>
                  <a:srgbClr val="C2228D"/>
                </a:solidFill>
                <a:effectLst>
                  <a:outerShdw blurRad="38100" dist="38100" dir="2700000" algn="tl">
                    <a:srgbClr val="C0C0C0"/>
                  </a:outerShdw>
                </a:effectLst>
                <a:latin typeface="Comic Sans MS" panose="030F0702030302020204" pitchFamily="2" charset="0"/>
                <a:ea typeface="微软雅黑" pitchFamily="34" charset="-122"/>
                <a:cs typeface="Arial" panose="020B0604020202020204" pitchFamily="34" charset="0"/>
              </a:rPr>
              <a:t>. </a:t>
            </a:r>
            <a:r>
              <a:rPr lang="en-US" altLang="zh-CN" sz="2000" dirty="0">
                <a:solidFill>
                  <a:srgbClr val="0000FF"/>
                </a:solidFill>
                <a:effectLst>
                  <a:outerShdw blurRad="38100" dist="38100" dir="2700000" algn="tl">
                    <a:srgbClr val="C0C0C0"/>
                  </a:outerShdw>
                </a:effectLst>
                <a:latin typeface="Comic Sans MS" panose="030F0702030302020204" pitchFamily="2" charset="0"/>
                <a:ea typeface="微软雅黑" pitchFamily="34" charset="-122"/>
              </a:rPr>
              <a:t>+1</a:t>
            </a:r>
            <a:endParaRPr lang="en-US" altLang="zh-CN" sz="2000" dirty="0">
              <a:solidFill>
                <a:srgbClr val="0000FF"/>
              </a:solidFill>
              <a:effectLst>
                <a:outerShdw blurRad="38100" dist="38100" dir="2700000" algn="tl">
                  <a:srgbClr val="C0C0C0"/>
                </a:outerShdw>
              </a:effectLst>
              <a:latin typeface="Comic Sans MS" panose="030F0702030302020204" pitchFamily="2" charset="0"/>
              <a:ea typeface="微软雅黑" pitchFamily="34" charset="-122"/>
            </a:endParaRPr>
          </a:p>
        </p:txBody>
      </p:sp>
      <p:sp>
        <p:nvSpPr>
          <p:cNvPr id="14" name="Rectangle 6" descr="纸莎草纸"/>
          <p:cNvSpPr>
            <a:spLocks noChangeArrowheads="1"/>
          </p:cNvSpPr>
          <p:nvPr/>
        </p:nvSpPr>
        <p:spPr bwMode="auto">
          <a:xfrm>
            <a:off x="5033168" y="1955502"/>
            <a:ext cx="2284413" cy="4641850"/>
          </a:xfrm>
          <a:prstGeom prst="rect">
            <a:avLst/>
          </a:prstGeom>
          <a:noFill/>
          <a:ln w="9525">
            <a:solidFill>
              <a:schemeClr val="tx1"/>
            </a:solidFill>
            <a:miter lim="800000"/>
          </a:ln>
          <a:effectLst/>
          <a:extLst>
            <a:ext uri="{909E8E84-426E-40DD-AFC4-6F175D3DCCD1}">
              <a14:hiddenFill xmlns:a14="http://schemas.microsoft.com/office/drawing/2010/main">
                <a:blipFill dpi="0" rotWithShape="0">
                  <a:blip r:embed="rId2"/>
                  <a:srcRect/>
                  <a:tile tx="0" ty="0" sx="100000" sy="100000" flip="none" algn="tl"/>
                </a:blip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1pPr>
            <a:lvl2pPr marL="4572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2pPr>
            <a:lvl3pPr marL="9144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3pPr>
            <a:lvl4pPr marL="13716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4pPr>
            <a:lvl5pPr marL="18288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5pPr>
            <a:lvl6pPr marL="2286000" algn="l" defTabSz="914400" rtl="0" eaLnBrk="1" latinLnBrk="0" hangingPunct="1">
              <a:defRPr sz="800" b="1" kern="1200">
                <a:solidFill>
                  <a:schemeClr val="accent2"/>
                </a:solidFill>
                <a:latin typeface="Arial" panose="020B0604020202020204" pitchFamily="34" charset="0"/>
                <a:ea typeface="宋体" pitchFamily="2" charset="-122"/>
                <a:cs typeface="+mn-cs"/>
              </a:defRPr>
            </a:lvl6pPr>
            <a:lvl7pPr marL="2743200" algn="l" defTabSz="914400" rtl="0" eaLnBrk="1" latinLnBrk="0" hangingPunct="1">
              <a:defRPr sz="800" b="1" kern="1200">
                <a:solidFill>
                  <a:schemeClr val="accent2"/>
                </a:solidFill>
                <a:latin typeface="Arial" panose="020B0604020202020204" pitchFamily="34" charset="0"/>
                <a:ea typeface="宋体" pitchFamily="2" charset="-122"/>
                <a:cs typeface="+mn-cs"/>
              </a:defRPr>
            </a:lvl7pPr>
            <a:lvl8pPr marL="3200400" algn="l" defTabSz="914400" rtl="0" eaLnBrk="1" latinLnBrk="0" hangingPunct="1">
              <a:defRPr sz="800" b="1" kern="1200">
                <a:solidFill>
                  <a:schemeClr val="accent2"/>
                </a:solidFill>
                <a:latin typeface="Arial" panose="020B0604020202020204" pitchFamily="34" charset="0"/>
                <a:ea typeface="宋体" pitchFamily="2" charset="-122"/>
                <a:cs typeface="+mn-cs"/>
              </a:defRPr>
            </a:lvl8pPr>
            <a:lvl9pPr marL="3657600" algn="l" defTabSz="914400" rtl="0" eaLnBrk="1" latinLnBrk="0" hangingPunct="1">
              <a:defRPr sz="800" b="1" kern="1200">
                <a:solidFill>
                  <a:schemeClr val="accent2"/>
                </a:solidFill>
                <a:latin typeface="Arial" panose="020B0604020202020204" pitchFamily="34" charset="0"/>
                <a:ea typeface="宋体" pitchFamily="2" charset="-122"/>
                <a:cs typeface="+mn-cs"/>
              </a:defRPr>
            </a:lvl9pPr>
          </a:lstStyle>
          <a:p>
            <a:endParaRPr lang="zh-CN" altLang="en-US" sz="2000">
              <a:latin typeface="Comic Sans MS" panose="030F0702030302020204" pitchFamily="2" charset="0"/>
              <a:ea typeface="微软雅黑" pitchFamily="34" charset="-122"/>
            </a:endParaRPr>
          </a:p>
        </p:txBody>
      </p:sp>
      <p:sp>
        <p:nvSpPr>
          <p:cNvPr id="15" name="Line 11"/>
          <p:cNvSpPr>
            <a:spLocks noChangeShapeType="1"/>
          </p:cNvSpPr>
          <p:nvPr/>
        </p:nvSpPr>
        <p:spPr bwMode="auto">
          <a:xfrm>
            <a:off x="6192043" y="6040139"/>
            <a:ext cx="0" cy="436563"/>
          </a:xfrm>
          <a:prstGeom prst="line">
            <a:avLst/>
          </a:prstGeom>
          <a:noFill/>
          <a:ln w="381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1pPr>
            <a:lvl2pPr marL="4572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2pPr>
            <a:lvl3pPr marL="9144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3pPr>
            <a:lvl4pPr marL="13716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4pPr>
            <a:lvl5pPr marL="18288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5pPr>
            <a:lvl6pPr marL="2286000" algn="l" defTabSz="914400" rtl="0" eaLnBrk="1" latinLnBrk="0" hangingPunct="1">
              <a:defRPr sz="800" b="1" kern="1200">
                <a:solidFill>
                  <a:schemeClr val="accent2"/>
                </a:solidFill>
                <a:latin typeface="Arial" panose="020B0604020202020204" pitchFamily="34" charset="0"/>
                <a:ea typeface="宋体" pitchFamily="2" charset="-122"/>
                <a:cs typeface="+mn-cs"/>
              </a:defRPr>
            </a:lvl6pPr>
            <a:lvl7pPr marL="2743200" algn="l" defTabSz="914400" rtl="0" eaLnBrk="1" latinLnBrk="0" hangingPunct="1">
              <a:defRPr sz="800" b="1" kern="1200">
                <a:solidFill>
                  <a:schemeClr val="accent2"/>
                </a:solidFill>
                <a:latin typeface="Arial" panose="020B0604020202020204" pitchFamily="34" charset="0"/>
                <a:ea typeface="宋体" pitchFamily="2" charset="-122"/>
                <a:cs typeface="+mn-cs"/>
              </a:defRPr>
            </a:lvl7pPr>
            <a:lvl8pPr marL="3200400" algn="l" defTabSz="914400" rtl="0" eaLnBrk="1" latinLnBrk="0" hangingPunct="1">
              <a:defRPr sz="800" b="1" kern="1200">
                <a:solidFill>
                  <a:schemeClr val="accent2"/>
                </a:solidFill>
                <a:latin typeface="Arial" panose="020B0604020202020204" pitchFamily="34" charset="0"/>
                <a:ea typeface="宋体" pitchFamily="2" charset="-122"/>
                <a:cs typeface="+mn-cs"/>
              </a:defRPr>
            </a:lvl8pPr>
            <a:lvl9pPr marL="3657600" algn="l" defTabSz="914400" rtl="0" eaLnBrk="1" latinLnBrk="0" hangingPunct="1">
              <a:defRPr sz="800" b="1" kern="1200">
                <a:solidFill>
                  <a:schemeClr val="accent2"/>
                </a:solidFill>
                <a:latin typeface="Arial" panose="020B0604020202020204" pitchFamily="34" charset="0"/>
                <a:ea typeface="宋体" pitchFamily="2" charset="-122"/>
                <a:cs typeface="+mn-cs"/>
              </a:defRPr>
            </a:lvl9pPr>
          </a:lstStyle>
          <a:p>
            <a:endParaRPr lang="zh-CN" altLang="en-US" sz="2000">
              <a:latin typeface="Comic Sans MS" panose="030F0702030302020204" pitchFamily="2" charset="0"/>
              <a:ea typeface="微软雅黑" pitchFamily="34" charset="-122"/>
            </a:endParaRPr>
          </a:p>
        </p:txBody>
      </p:sp>
      <p:sp>
        <p:nvSpPr>
          <p:cNvPr id="16" name="Line 12"/>
          <p:cNvSpPr>
            <a:spLocks noChangeShapeType="1"/>
          </p:cNvSpPr>
          <p:nvPr/>
        </p:nvSpPr>
        <p:spPr bwMode="auto">
          <a:xfrm>
            <a:off x="6126956" y="3880668"/>
            <a:ext cx="0" cy="325438"/>
          </a:xfrm>
          <a:prstGeom prst="line">
            <a:avLst/>
          </a:prstGeom>
          <a:noFill/>
          <a:ln w="381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1pPr>
            <a:lvl2pPr marL="4572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2pPr>
            <a:lvl3pPr marL="9144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3pPr>
            <a:lvl4pPr marL="13716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4pPr>
            <a:lvl5pPr marL="18288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5pPr>
            <a:lvl6pPr marL="2286000" algn="l" defTabSz="914400" rtl="0" eaLnBrk="1" latinLnBrk="0" hangingPunct="1">
              <a:defRPr sz="800" b="1" kern="1200">
                <a:solidFill>
                  <a:schemeClr val="accent2"/>
                </a:solidFill>
                <a:latin typeface="Arial" panose="020B0604020202020204" pitchFamily="34" charset="0"/>
                <a:ea typeface="宋体" pitchFamily="2" charset="-122"/>
                <a:cs typeface="+mn-cs"/>
              </a:defRPr>
            </a:lvl6pPr>
            <a:lvl7pPr marL="2743200" algn="l" defTabSz="914400" rtl="0" eaLnBrk="1" latinLnBrk="0" hangingPunct="1">
              <a:defRPr sz="800" b="1" kern="1200">
                <a:solidFill>
                  <a:schemeClr val="accent2"/>
                </a:solidFill>
                <a:latin typeface="Arial" panose="020B0604020202020204" pitchFamily="34" charset="0"/>
                <a:ea typeface="宋体" pitchFamily="2" charset="-122"/>
                <a:cs typeface="+mn-cs"/>
              </a:defRPr>
            </a:lvl7pPr>
            <a:lvl8pPr marL="3200400" algn="l" defTabSz="914400" rtl="0" eaLnBrk="1" latinLnBrk="0" hangingPunct="1">
              <a:defRPr sz="800" b="1" kern="1200">
                <a:solidFill>
                  <a:schemeClr val="accent2"/>
                </a:solidFill>
                <a:latin typeface="Arial" panose="020B0604020202020204" pitchFamily="34" charset="0"/>
                <a:ea typeface="宋体" pitchFamily="2" charset="-122"/>
                <a:cs typeface="+mn-cs"/>
              </a:defRPr>
            </a:lvl8pPr>
            <a:lvl9pPr marL="3657600" algn="l" defTabSz="914400" rtl="0" eaLnBrk="1" latinLnBrk="0" hangingPunct="1">
              <a:defRPr sz="800" b="1" kern="1200">
                <a:solidFill>
                  <a:schemeClr val="accent2"/>
                </a:solidFill>
                <a:latin typeface="Arial" panose="020B0604020202020204" pitchFamily="34" charset="0"/>
                <a:ea typeface="宋体" pitchFamily="2" charset="-122"/>
                <a:cs typeface="+mn-cs"/>
              </a:defRPr>
            </a:lvl9pPr>
          </a:lstStyle>
          <a:p>
            <a:endParaRPr lang="zh-CN" altLang="en-US" sz="2000">
              <a:latin typeface="Comic Sans MS" panose="030F0702030302020204" pitchFamily="2" charset="0"/>
              <a:ea typeface="微软雅黑" pitchFamily="34" charset="-122"/>
            </a:endParaRPr>
          </a:p>
        </p:txBody>
      </p:sp>
      <p:sp>
        <p:nvSpPr>
          <p:cNvPr id="17" name="Line 13"/>
          <p:cNvSpPr>
            <a:spLocks noChangeShapeType="1"/>
          </p:cNvSpPr>
          <p:nvPr/>
        </p:nvSpPr>
        <p:spPr bwMode="auto">
          <a:xfrm>
            <a:off x="6126956" y="2079327"/>
            <a:ext cx="0" cy="384175"/>
          </a:xfrm>
          <a:prstGeom prst="line">
            <a:avLst/>
          </a:prstGeom>
          <a:noFill/>
          <a:ln w="381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1pPr>
            <a:lvl2pPr marL="4572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2pPr>
            <a:lvl3pPr marL="9144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3pPr>
            <a:lvl4pPr marL="13716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4pPr>
            <a:lvl5pPr marL="18288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5pPr>
            <a:lvl6pPr marL="2286000" algn="l" defTabSz="914400" rtl="0" eaLnBrk="1" latinLnBrk="0" hangingPunct="1">
              <a:defRPr sz="800" b="1" kern="1200">
                <a:solidFill>
                  <a:schemeClr val="accent2"/>
                </a:solidFill>
                <a:latin typeface="Arial" panose="020B0604020202020204" pitchFamily="34" charset="0"/>
                <a:ea typeface="宋体" pitchFamily="2" charset="-122"/>
                <a:cs typeface="+mn-cs"/>
              </a:defRPr>
            </a:lvl6pPr>
            <a:lvl7pPr marL="2743200" algn="l" defTabSz="914400" rtl="0" eaLnBrk="1" latinLnBrk="0" hangingPunct="1">
              <a:defRPr sz="800" b="1" kern="1200">
                <a:solidFill>
                  <a:schemeClr val="accent2"/>
                </a:solidFill>
                <a:latin typeface="Arial" panose="020B0604020202020204" pitchFamily="34" charset="0"/>
                <a:ea typeface="宋体" pitchFamily="2" charset="-122"/>
                <a:cs typeface="+mn-cs"/>
              </a:defRPr>
            </a:lvl7pPr>
            <a:lvl8pPr marL="3200400" algn="l" defTabSz="914400" rtl="0" eaLnBrk="1" latinLnBrk="0" hangingPunct="1">
              <a:defRPr sz="800" b="1" kern="1200">
                <a:solidFill>
                  <a:schemeClr val="accent2"/>
                </a:solidFill>
                <a:latin typeface="Arial" panose="020B0604020202020204" pitchFamily="34" charset="0"/>
                <a:ea typeface="宋体" pitchFamily="2" charset="-122"/>
                <a:cs typeface="+mn-cs"/>
              </a:defRPr>
            </a:lvl8pPr>
            <a:lvl9pPr marL="3657600" algn="l" defTabSz="914400" rtl="0" eaLnBrk="1" latinLnBrk="0" hangingPunct="1">
              <a:defRPr sz="800" b="1" kern="1200">
                <a:solidFill>
                  <a:schemeClr val="accent2"/>
                </a:solidFill>
                <a:latin typeface="Arial" panose="020B0604020202020204" pitchFamily="34" charset="0"/>
                <a:ea typeface="宋体" pitchFamily="2" charset="-122"/>
                <a:cs typeface="+mn-cs"/>
              </a:defRPr>
            </a:lvl9pPr>
          </a:lstStyle>
          <a:p>
            <a:endParaRPr lang="zh-CN" altLang="en-US" sz="2000">
              <a:latin typeface="Comic Sans MS" panose="030F0702030302020204" pitchFamily="2" charset="0"/>
              <a:ea typeface="微软雅黑" pitchFamily="34" charset="-122"/>
            </a:endParaRPr>
          </a:p>
        </p:txBody>
      </p:sp>
      <p:sp>
        <p:nvSpPr>
          <p:cNvPr id="18" name="Text Box 16"/>
          <p:cNvSpPr txBox="1">
            <a:spLocks noChangeArrowheads="1"/>
          </p:cNvSpPr>
          <p:nvPr/>
        </p:nvSpPr>
        <p:spPr bwMode="auto">
          <a:xfrm>
            <a:off x="3161506" y="3115317"/>
            <a:ext cx="7016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1pPr>
            <a:lvl2pPr marL="4572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2pPr>
            <a:lvl3pPr marL="9144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3pPr>
            <a:lvl4pPr marL="13716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4pPr>
            <a:lvl5pPr marL="18288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5pPr>
            <a:lvl6pPr marL="2286000" algn="l" defTabSz="914400" rtl="0" eaLnBrk="1" latinLnBrk="0" hangingPunct="1">
              <a:defRPr sz="800" b="1" kern="1200">
                <a:solidFill>
                  <a:schemeClr val="accent2"/>
                </a:solidFill>
                <a:latin typeface="Arial" panose="020B0604020202020204" pitchFamily="34" charset="0"/>
                <a:ea typeface="宋体" pitchFamily="2" charset="-122"/>
                <a:cs typeface="+mn-cs"/>
              </a:defRPr>
            </a:lvl6pPr>
            <a:lvl7pPr marL="2743200" algn="l" defTabSz="914400" rtl="0" eaLnBrk="1" latinLnBrk="0" hangingPunct="1">
              <a:defRPr sz="800" b="1" kern="1200">
                <a:solidFill>
                  <a:schemeClr val="accent2"/>
                </a:solidFill>
                <a:latin typeface="Arial" panose="020B0604020202020204" pitchFamily="34" charset="0"/>
                <a:ea typeface="宋体" pitchFamily="2" charset="-122"/>
                <a:cs typeface="+mn-cs"/>
              </a:defRPr>
            </a:lvl7pPr>
            <a:lvl8pPr marL="3200400" algn="l" defTabSz="914400" rtl="0" eaLnBrk="1" latinLnBrk="0" hangingPunct="1">
              <a:defRPr sz="800" b="1" kern="1200">
                <a:solidFill>
                  <a:schemeClr val="accent2"/>
                </a:solidFill>
                <a:latin typeface="Arial" panose="020B0604020202020204" pitchFamily="34" charset="0"/>
                <a:ea typeface="宋体" pitchFamily="2" charset="-122"/>
                <a:cs typeface="+mn-cs"/>
              </a:defRPr>
            </a:lvl8pPr>
            <a:lvl9pPr marL="3657600" algn="l" defTabSz="914400" rtl="0" eaLnBrk="1" latinLnBrk="0" hangingPunct="1">
              <a:defRPr sz="800" b="1" kern="1200">
                <a:solidFill>
                  <a:schemeClr val="accent2"/>
                </a:solidFill>
                <a:latin typeface="Arial" panose="020B0604020202020204" pitchFamily="34" charset="0"/>
                <a:ea typeface="宋体" pitchFamily="2" charset="-122"/>
                <a:cs typeface="+mn-cs"/>
              </a:defRPr>
            </a:lvl9pPr>
          </a:lstStyle>
          <a:p>
            <a:pPr>
              <a:spcBef>
                <a:spcPct val="50000"/>
              </a:spcBef>
            </a:pPr>
            <a:r>
              <a:rPr lang="zh-CN" altLang="en-US" sz="2000">
                <a:solidFill>
                  <a:schemeClr val="tx1"/>
                </a:solidFill>
                <a:latin typeface="Comic Sans MS" panose="030F0702030302020204" pitchFamily="2" charset="0"/>
                <a:ea typeface="微软雅黑" pitchFamily="34" charset="-122"/>
              </a:rPr>
              <a:t>50</a:t>
            </a:r>
            <a:endParaRPr lang="zh-CN" altLang="en-US" sz="2000">
              <a:solidFill>
                <a:schemeClr val="tx1"/>
              </a:solidFill>
              <a:latin typeface="Comic Sans MS" panose="030F0702030302020204" pitchFamily="2" charset="0"/>
              <a:ea typeface="微软雅黑" pitchFamily="34" charset="-122"/>
            </a:endParaRPr>
          </a:p>
        </p:txBody>
      </p:sp>
      <p:sp>
        <p:nvSpPr>
          <p:cNvPr id="19" name="Text Box 17"/>
          <p:cNvSpPr txBox="1">
            <a:spLocks noChangeArrowheads="1"/>
          </p:cNvSpPr>
          <p:nvPr/>
        </p:nvSpPr>
        <p:spPr bwMode="auto">
          <a:xfrm>
            <a:off x="3190080" y="3493966"/>
            <a:ext cx="13081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1pPr>
            <a:lvl2pPr marL="4572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2pPr>
            <a:lvl3pPr marL="9144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3pPr>
            <a:lvl4pPr marL="13716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4pPr>
            <a:lvl5pPr marL="18288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5pPr>
            <a:lvl6pPr marL="2286000" algn="l" defTabSz="914400" rtl="0" eaLnBrk="1" latinLnBrk="0" hangingPunct="1">
              <a:defRPr sz="800" b="1" kern="1200">
                <a:solidFill>
                  <a:schemeClr val="accent2"/>
                </a:solidFill>
                <a:latin typeface="Arial" panose="020B0604020202020204" pitchFamily="34" charset="0"/>
                <a:ea typeface="宋体" pitchFamily="2" charset="-122"/>
                <a:cs typeface="+mn-cs"/>
              </a:defRPr>
            </a:lvl6pPr>
            <a:lvl7pPr marL="2743200" algn="l" defTabSz="914400" rtl="0" eaLnBrk="1" latinLnBrk="0" hangingPunct="1">
              <a:defRPr sz="800" b="1" kern="1200">
                <a:solidFill>
                  <a:schemeClr val="accent2"/>
                </a:solidFill>
                <a:latin typeface="Arial" panose="020B0604020202020204" pitchFamily="34" charset="0"/>
                <a:ea typeface="宋体" pitchFamily="2" charset="-122"/>
                <a:cs typeface="+mn-cs"/>
              </a:defRPr>
            </a:lvl7pPr>
            <a:lvl8pPr marL="3200400" algn="l" defTabSz="914400" rtl="0" eaLnBrk="1" latinLnBrk="0" hangingPunct="1">
              <a:defRPr sz="800" b="1" kern="1200">
                <a:solidFill>
                  <a:schemeClr val="accent2"/>
                </a:solidFill>
                <a:latin typeface="Arial" panose="020B0604020202020204" pitchFamily="34" charset="0"/>
                <a:ea typeface="宋体" pitchFamily="2" charset="-122"/>
                <a:cs typeface="+mn-cs"/>
              </a:defRPr>
            </a:lvl8pPr>
            <a:lvl9pPr marL="3657600" algn="l" defTabSz="914400" rtl="0" eaLnBrk="1" latinLnBrk="0" hangingPunct="1">
              <a:defRPr sz="800" b="1" kern="1200">
                <a:solidFill>
                  <a:schemeClr val="accent2"/>
                </a:solidFill>
                <a:latin typeface="Arial" panose="020B0604020202020204" pitchFamily="34" charset="0"/>
                <a:ea typeface="宋体" pitchFamily="2" charset="-122"/>
                <a:cs typeface="+mn-cs"/>
              </a:defRPr>
            </a:lvl9pPr>
          </a:lstStyle>
          <a:p>
            <a:pPr>
              <a:spcBef>
                <a:spcPct val="50000"/>
              </a:spcBef>
            </a:pPr>
            <a:r>
              <a:rPr lang="zh-CN" altLang="en-US" sz="2000" dirty="0">
                <a:solidFill>
                  <a:schemeClr val="tx1"/>
                </a:solidFill>
                <a:latin typeface="Comic Sans MS" panose="030F0702030302020204" pitchFamily="2" charset="0"/>
                <a:ea typeface="微软雅黑" pitchFamily="34" charset="-122"/>
              </a:rPr>
              <a:t>51</a:t>
            </a:r>
            <a:endParaRPr lang="zh-CN" altLang="en-US" sz="2000" dirty="0">
              <a:solidFill>
                <a:schemeClr val="tx1"/>
              </a:solidFill>
              <a:latin typeface="Comic Sans MS" panose="030F0702030302020204" pitchFamily="2" charset="0"/>
              <a:ea typeface="微软雅黑" pitchFamily="34" charset="-122"/>
            </a:endParaRPr>
          </a:p>
        </p:txBody>
      </p:sp>
      <p:sp>
        <p:nvSpPr>
          <p:cNvPr id="20" name="Line 18"/>
          <p:cNvSpPr>
            <a:spLocks noChangeShapeType="1"/>
          </p:cNvSpPr>
          <p:nvPr/>
        </p:nvSpPr>
        <p:spPr bwMode="auto">
          <a:xfrm>
            <a:off x="905668" y="3435052"/>
            <a:ext cx="228441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1pPr>
            <a:lvl2pPr marL="4572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2pPr>
            <a:lvl3pPr marL="9144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3pPr>
            <a:lvl4pPr marL="13716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4pPr>
            <a:lvl5pPr marL="18288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5pPr>
            <a:lvl6pPr marL="2286000" algn="l" defTabSz="914400" rtl="0" eaLnBrk="1" latinLnBrk="0" hangingPunct="1">
              <a:defRPr sz="800" b="1" kern="1200">
                <a:solidFill>
                  <a:schemeClr val="accent2"/>
                </a:solidFill>
                <a:latin typeface="Arial" panose="020B0604020202020204" pitchFamily="34" charset="0"/>
                <a:ea typeface="宋体" pitchFamily="2" charset="-122"/>
                <a:cs typeface="+mn-cs"/>
              </a:defRPr>
            </a:lvl6pPr>
            <a:lvl7pPr marL="2743200" algn="l" defTabSz="914400" rtl="0" eaLnBrk="1" latinLnBrk="0" hangingPunct="1">
              <a:defRPr sz="800" b="1" kern="1200">
                <a:solidFill>
                  <a:schemeClr val="accent2"/>
                </a:solidFill>
                <a:latin typeface="Arial" panose="020B0604020202020204" pitchFamily="34" charset="0"/>
                <a:ea typeface="宋体" pitchFamily="2" charset="-122"/>
                <a:cs typeface="+mn-cs"/>
              </a:defRPr>
            </a:lvl7pPr>
            <a:lvl8pPr marL="3200400" algn="l" defTabSz="914400" rtl="0" eaLnBrk="1" latinLnBrk="0" hangingPunct="1">
              <a:defRPr sz="800" b="1" kern="1200">
                <a:solidFill>
                  <a:schemeClr val="accent2"/>
                </a:solidFill>
                <a:latin typeface="Arial" panose="020B0604020202020204" pitchFamily="34" charset="0"/>
                <a:ea typeface="宋体" pitchFamily="2" charset="-122"/>
                <a:cs typeface="+mn-cs"/>
              </a:defRPr>
            </a:lvl8pPr>
            <a:lvl9pPr marL="3657600" algn="l" defTabSz="914400" rtl="0" eaLnBrk="1" latinLnBrk="0" hangingPunct="1">
              <a:defRPr sz="800" b="1" kern="1200">
                <a:solidFill>
                  <a:schemeClr val="accent2"/>
                </a:solidFill>
                <a:latin typeface="Arial" panose="020B0604020202020204" pitchFamily="34" charset="0"/>
                <a:ea typeface="宋体" pitchFamily="2" charset="-122"/>
                <a:cs typeface="+mn-cs"/>
              </a:defRPr>
            </a:lvl9pPr>
          </a:lstStyle>
          <a:p>
            <a:endParaRPr lang="zh-CN" altLang="en-US" sz="2000">
              <a:latin typeface="Comic Sans MS" panose="030F0702030302020204" pitchFamily="2" charset="0"/>
              <a:ea typeface="微软雅黑" pitchFamily="34" charset="-122"/>
            </a:endParaRPr>
          </a:p>
        </p:txBody>
      </p:sp>
      <p:sp>
        <p:nvSpPr>
          <p:cNvPr id="21" name="Line 19"/>
          <p:cNvSpPr>
            <a:spLocks noChangeShapeType="1"/>
          </p:cNvSpPr>
          <p:nvPr/>
        </p:nvSpPr>
        <p:spPr bwMode="auto">
          <a:xfrm>
            <a:off x="915193" y="3773189"/>
            <a:ext cx="228441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1pPr>
            <a:lvl2pPr marL="4572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2pPr>
            <a:lvl3pPr marL="9144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3pPr>
            <a:lvl4pPr marL="13716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4pPr>
            <a:lvl5pPr marL="18288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5pPr>
            <a:lvl6pPr marL="2286000" algn="l" defTabSz="914400" rtl="0" eaLnBrk="1" latinLnBrk="0" hangingPunct="1">
              <a:defRPr sz="800" b="1" kern="1200">
                <a:solidFill>
                  <a:schemeClr val="accent2"/>
                </a:solidFill>
                <a:latin typeface="Arial" panose="020B0604020202020204" pitchFamily="34" charset="0"/>
                <a:ea typeface="宋体" pitchFamily="2" charset="-122"/>
                <a:cs typeface="+mn-cs"/>
              </a:defRPr>
            </a:lvl6pPr>
            <a:lvl7pPr marL="2743200" algn="l" defTabSz="914400" rtl="0" eaLnBrk="1" latinLnBrk="0" hangingPunct="1">
              <a:defRPr sz="800" b="1" kern="1200">
                <a:solidFill>
                  <a:schemeClr val="accent2"/>
                </a:solidFill>
                <a:latin typeface="Arial" panose="020B0604020202020204" pitchFamily="34" charset="0"/>
                <a:ea typeface="宋体" pitchFamily="2" charset="-122"/>
                <a:cs typeface="+mn-cs"/>
              </a:defRPr>
            </a:lvl7pPr>
            <a:lvl8pPr marL="3200400" algn="l" defTabSz="914400" rtl="0" eaLnBrk="1" latinLnBrk="0" hangingPunct="1">
              <a:defRPr sz="800" b="1" kern="1200">
                <a:solidFill>
                  <a:schemeClr val="accent2"/>
                </a:solidFill>
                <a:latin typeface="Arial" panose="020B0604020202020204" pitchFamily="34" charset="0"/>
                <a:ea typeface="宋体" pitchFamily="2" charset="-122"/>
                <a:cs typeface="+mn-cs"/>
              </a:defRPr>
            </a:lvl8pPr>
            <a:lvl9pPr marL="3657600" algn="l" defTabSz="914400" rtl="0" eaLnBrk="1" latinLnBrk="0" hangingPunct="1">
              <a:defRPr sz="800" b="1" kern="1200">
                <a:solidFill>
                  <a:schemeClr val="accent2"/>
                </a:solidFill>
                <a:latin typeface="Arial" panose="020B0604020202020204" pitchFamily="34" charset="0"/>
                <a:ea typeface="宋体" pitchFamily="2" charset="-122"/>
                <a:cs typeface="+mn-cs"/>
              </a:defRPr>
            </a:lvl9pPr>
          </a:lstStyle>
          <a:p>
            <a:endParaRPr lang="zh-CN" altLang="en-US" sz="2000">
              <a:latin typeface="Comic Sans MS" panose="030F0702030302020204" pitchFamily="2" charset="0"/>
              <a:ea typeface="微软雅黑" pitchFamily="34" charset="-122"/>
            </a:endParaRPr>
          </a:p>
        </p:txBody>
      </p:sp>
      <p:sp>
        <p:nvSpPr>
          <p:cNvPr id="22" name="Line 20"/>
          <p:cNvSpPr>
            <a:spLocks noChangeShapeType="1"/>
          </p:cNvSpPr>
          <p:nvPr/>
        </p:nvSpPr>
        <p:spPr bwMode="auto">
          <a:xfrm>
            <a:off x="910431" y="4131964"/>
            <a:ext cx="228441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1pPr>
            <a:lvl2pPr marL="4572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2pPr>
            <a:lvl3pPr marL="9144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3pPr>
            <a:lvl4pPr marL="13716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4pPr>
            <a:lvl5pPr marL="18288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5pPr>
            <a:lvl6pPr marL="2286000" algn="l" defTabSz="914400" rtl="0" eaLnBrk="1" latinLnBrk="0" hangingPunct="1">
              <a:defRPr sz="800" b="1" kern="1200">
                <a:solidFill>
                  <a:schemeClr val="accent2"/>
                </a:solidFill>
                <a:latin typeface="Arial" panose="020B0604020202020204" pitchFamily="34" charset="0"/>
                <a:ea typeface="宋体" pitchFamily="2" charset="-122"/>
                <a:cs typeface="+mn-cs"/>
              </a:defRPr>
            </a:lvl6pPr>
            <a:lvl7pPr marL="2743200" algn="l" defTabSz="914400" rtl="0" eaLnBrk="1" latinLnBrk="0" hangingPunct="1">
              <a:defRPr sz="800" b="1" kern="1200">
                <a:solidFill>
                  <a:schemeClr val="accent2"/>
                </a:solidFill>
                <a:latin typeface="Arial" panose="020B0604020202020204" pitchFamily="34" charset="0"/>
                <a:ea typeface="宋体" pitchFamily="2" charset="-122"/>
                <a:cs typeface="+mn-cs"/>
              </a:defRPr>
            </a:lvl7pPr>
            <a:lvl8pPr marL="3200400" algn="l" defTabSz="914400" rtl="0" eaLnBrk="1" latinLnBrk="0" hangingPunct="1">
              <a:defRPr sz="800" b="1" kern="1200">
                <a:solidFill>
                  <a:schemeClr val="accent2"/>
                </a:solidFill>
                <a:latin typeface="Arial" panose="020B0604020202020204" pitchFamily="34" charset="0"/>
                <a:ea typeface="宋体" pitchFamily="2" charset="-122"/>
                <a:cs typeface="+mn-cs"/>
              </a:defRPr>
            </a:lvl8pPr>
            <a:lvl9pPr marL="3657600" algn="l" defTabSz="914400" rtl="0" eaLnBrk="1" latinLnBrk="0" hangingPunct="1">
              <a:defRPr sz="800" b="1" kern="1200">
                <a:solidFill>
                  <a:schemeClr val="accent2"/>
                </a:solidFill>
                <a:latin typeface="Arial" panose="020B0604020202020204" pitchFamily="34" charset="0"/>
                <a:ea typeface="宋体" pitchFamily="2" charset="-122"/>
                <a:cs typeface="+mn-cs"/>
              </a:defRPr>
            </a:lvl9pPr>
          </a:lstStyle>
          <a:p>
            <a:endParaRPr lang="zh-CN" altLang="en-US" sz="2000">
              <a:latin typeface="Comic Sans MS" panose="030F0702030302020204" pitchFamily="2" charset="0"/>
              <a:ea typeface="微软雅黑" pitchFamily="34" charset="-122"/>
            </a:endParaRPr>
          </a:p>
        </p:txBody>
      </p:sp>
      <p:sp>
        <p:nvSpPr>
          <p:cNvPr id="23" name="Text Box 21"/>
          <p:cNvSpPr txBox="1">
            <a:spLocks noChangeArrowheads="1"/>
          </p:cNvSpPr>
          <p:nvPr/>
        </p:nvSpPr>
        <p:spPr bwMode="auto">
          <a:xfrm>
            <a:off x="1585624" y="3446191"/>
            <a:ext cx="167005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1pPr>
            <a:lvl2pPr marL="4572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2pPr>
            <a:lvl3pPr marL="9144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3pPr>
            <a:lvl4pPr marL="13716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4pPr>
            <a:lvl5pPr marL="18288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5pPr>
            <a:lvl6pPr marL="2286000" algn="l" defTabSz="914400" rtl="0" eaLnBrk="1" latinLnBrk="0" hangingPunct="1">
              <a:defRPr sz="800" b="1" kern="1200">
                <a:solidFill>
                  <a:schemeClr val="accent2"/>
                </a:solidFill>
                <a:latin typeface="Arial" panose="020B0604020202020204" pitchFamily="34" charset="0"/>
                <a:ea typeface="宋体" pitchFamily="2" charset="-122"/>
                <a:cs typeface="+mn-cs"/>
              </a:defRPr>
            </a:lvl6pPr>
            <a:lvl7pPr marL="2743200" algn="l" defTabSz="914400" rtl="0" eaLnBrk="1" latinLnBrk="0" hangingPunct="1">
              <a:defRPr sz="800" b="1" kern="1200">
                <a:solidFill>
                  <a:schemeClr val="accent2"/>
                </a:solidFill>
                <a:latin typeface="Arial" panose="020B0604020202020204" pitchFamily="34" charset="0"/>
                <a:ea typeface="宋体" pitchFamily="2" charset="-122"/>
                <a:cs typeface="+mn-cs"/>
              </a:defRPr>
            </a:lvl7pPr>
            <a:lvl8pPr marL="3200400" algn="l" defTabSz="914400" rtl="0" eaLnBrk="1" latinLnBrk="0" hangingPunct="1">
              <a:defRPr sz="800" b="1" kern="1200">
                <a:solidFill>
                  <a:schemeClr val="accent2"/>
                </a:solidFill>
                <a:latin typeface="Arial" panose="020B0604020202020204" pitchFamily="34" charset="0"/>
                <a:ea typeface="宋体" pitchFamily="2" charset="-122"/>
                <a:cs typeface="+mn-cs"/>
              </a:defRPr>
            </a:lvl8pPr>
            <a:lvl9pPr marL="3657600" algn="l" defTabSz="914400" rtl="0" eaLnBrk="1" latinLnBrk="0" hangingPunct="1">
              <a:defRPr sz="800" b="1" kern="1200">
                <a:solidFill>
                  <a:schemeClr val="accent2"/>
                </a:solidFill>
                <a:latin typeface="Arial" panose="020B0604020202020204" pitchFamily="34" charset="0"/>
                <a:ea typeface="宋体" pitchFamily="2" charset="-122"/>
                <a:cs typeface="+mn-cs"/>
              </a:defRPr>
            </a:lvl9pPr>
          </a:lstStyle>
          <a:p>
            <a:pPr>
              <a:spcBef>
                <a:spcPct val="50000"/>
              </a:spcBef>
            </a:pPr>
            <a:r>
              <a:rPr lang="zh-CN" altLang="en-US" sz="2000" dirty="0">
                <a:solidFill>
                  <a:srgbClr val="C2228D"/>
                </a:solidFill>
                <a:effectLst>
                  <a:outerShdw blurRad="38100" dist="38100" dir="2700000" algn="tl">
                    <a:srgbClr val="C0C0C0"/>
                  </a:outerShdw>
                </a:effectLst>
                <a:latin typeface="Comic Sans MS" panose="030F0702030302020204" pitchFamily="2" charset="0"/>
                <a:ea typeface="微软雅黑" pitchFamily="34" charset="-122"/>
              </a:rPr>
              <a:t>120</a:t>
            </a:r>
            <a:endParaRPr lang="zh-CN" altLang="en-US" sz="2000" dirty="0">
              <a:solidFill>
                <a:srgbClr val="C2228D"/>
              </a:solidFill>
              <a:effectLst>
                <a:outerShdw blurRad="38100" dist="38100" dir="2700000" algn="tl">
                  <a:srgbClr val="C0C0C0"/>
                </a:outerShdw>
              </a:effectLst>
              <a:latin typeface="Comic Sans MS" panose="030F0702030302020204" pitchFamily="2" charset="0"/>
              <a:ea typeface="微软雅黑" pitchFamily="34" charset="-122"/>
            </a:endParaRPr>
          </a:p>
        </p:txBody>
      </p:sp>
      <p:sp>
        <p:nvSpPr>
          <p:cNvPr id="24" name="Line 23"/>
          <p:cNvSpPr>
            <a:spLocks noChangeShapeType="1"/>
          </p:cNvSpPr>
          <p:nvPr/>
        </p:nvSpPr>
        <p:spPr bwMode="auto">
          <a:xfrm>
            <a:off x="5033168" y="2941339"/>
            <a:ext cx="228441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1pPr>
            <a:lvl2pPr marL="4572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2pPr>
            <a:lvl3pPr marL="9144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3pPr>
            <a:lvl4pPr marL="13716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4pPr>
            <a:lvl5pPr marL="18288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5pPr>
            <a:lvl6pPr marL="2286000" algn="l" defTabSz="914400" rtl="0" eaLnBrk="1" latinLnBrk="0" hangingPunct="1">
              <a:defRPr sz="800" b="1" kern="1200">
                <a:solidFill>
                  <a:schemeClr val="accent2"/>
                </a:solidFill>
                <a:latin typeface="Arial" panose="020B0604020202020204" pitchFamily="34" charset="0"/>
                <a:ea typeface="宋体" pitchFamily="2" charset="-122"/>
                <a:cs typeface="+mn-cs"/>
              </a:defRPr>
            </a:lvl6pPr>
            <a:lvl7pPr marL="2743200" algn="l" defTabSz="914400" rtl="0" eaLnBrk="1" latinLnBrk="0" hangingPunct="1">
              <a:defRPr sz="800" b="1" kern="1200">
                <a:solidFill>
                  <a:schemeClr val="accent2"/>
                </a:solidFill>
                <a:latin typeface="Arial" panose="020B0604020202020204" pitchFamily="34" charset="0"/>
                <a:ea typeface="宋体" pitchFamily="2" charset="-122"/>
                <a:cs typeface="+mn-cs"/>
              </a:defRPr>
            </a:lvl7pPr>
            <a:lvl8pPr marL="3200400" algn="l" defTabSz="914400" rtl="0" eaLnBrk="1" latinLnBrk="0" hangingPunct="1">
              <a:defRPr sz="800" b="1" kern="1200">
                <a:solidFill>
                  <a:schemeClr val="accent2"/>
                </a:solidFill>
                <a:latin typeface="Arial" panose="020B0604020202020204" pitchFamily="34" charset="0"/>
                <a:ea typeface="宋体" pitchFamily="2" charset="-122"/>
                <a:cs typeface="+mn-cs"/>
              </a:defRPr>
            </a:lvl8pPr>
            <a:lvl9pPr marL="3657600" algn="l" defTabSz="914400" rtl="0" eaLnBrk="1" latinLnBrk="0" hangingPunct="1">
              <a:defRPr sz="800" b="1" kern="1200">
                <a:solidFill>
                  <a:schemeClr val="accent2"/>
                </a:solidFill>
                <a:latin typeface="Arial" panose="020B0604020202020204" pitchFamily="34" charset="0"/>
                <a:ea typeface="宋体" pitchFamily="2" charset="-122"/>
                <a:cs typeface="+mn-cs"/>
              </a:defRPr>
            </a:lvl9pPr>
          </a:lstStyle>
          <a:p>
            <a:endParaRPr lang="zh-CN" altLang="en-US" sz="2000">
              <a:latin typeface="Comic Sans MS" panose="030F0702030302020204" pitchFamily="2" charset="0"/>
              <a:ea typeface="微软雅黑" pitchFamily="34" charset="-122"/>
            </a:endParaRPr>
          </a:p>
        </p:txBody>
      </p:sp>
      <p:sp>
        <p:nvSpPr>
          <p:cNvPr id="25" name="Line 24"/>
          <p:cNvSpPr>
            <a:spLocks noChangeShapeType="1"/>
          </p:cNvSpPr>
          <p:nvPr/>
        </p:nvSpPr>
        <p:spPr bwMode="auto">
          <a:xfrm>
            <a:off x="5042693" y="3279477"/>
            <a:ext cx="228441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1pPr>
            <a:lvl2pPr marL="4572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2pPr>
            <a:lvl3pPr marL="9144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3pPr>
            <a:lvl4pPr marL="13716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4pPr>
            <a:lvl5pPr marL="18288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5pPr>
            <a:lvl6pPr marL="2286000" algn="l" defTabSz="914400" rtl="0" eaLnBrk="1" latinLnBrk="0" hangingPunct="1">
              <a:defRPr sz="800" b="1" kern="1200">
                <a:solidFill>
                  <a:schemeClr val="accent2"/>
                </a:solidFill>
                <a:latin typeface="Arial" panose="020B0604020202020204" pitchFamily="34" charset="0"/>
                <a:ea typeface="宋体" pitchFamily="2" charset="-122"/>
                <a:cs typeface="+mn-cs"/>
              </a:defRPr>
            </a:lvl6pPr>
            <a:lvl7pPr marL="2743200" algn="l" defTabSz="914400" rtl="0" eaLnBrk="1" latinLnBrk="0" hangingPunct="1">
              <a:defRPr sz="800" b="1" kern="1200">
                <a:solidFill>
                  <a:schemeClr val="accent2"/>
                </a:solidFill>
                <a:latin typeface="Arial" panose="020B0604020202020204" pitchFamily="34" charset="0"/>
                <a:ea typeface="宋体" pitchFamily="2" charset="-122"/>
                <a:cs typeface="+mn-cs"/>
              </a:defRPr>
            </a:lvl7pPr>
            <a:lvl8pPr marL="3200400" algn="l" defTabSz="914400" rtl="0" eaLnBrk="1" latinLnBrk="0" hangingPunct="1">
              <a:defRPr sz="800" b="1" kern="1200">
                <a:solidFill>
                  <a:schemeClr val="accent2"/>
                </a:solidFill>
                <a:latin typeface="Arial" panose="020B0604020202020204" pitchFamily="34" charset="0"/>
                <a:ea typeface="宋体" pitchFamily="2" charset="-122"/>
                <a:cs typeface="+mn-cs"/>
              </a:defRPr>
            </a:lvl8pPr>
            <a:lvl9pPr marL="3657600" algn="l" defTabSz="914400" rtl="0" eaLnBrk="1" latinLnBrk="0" hangingPunct="1">
              <a:defRPr sz="800" b="1" kern="1200">
                <a:solidFill>
                  <a:schemeClr val="accent2"/>
                </a:solidFill>
                <a:latin typeface="Arial" panose="020B0604020202020204" pitchFamily="34" charset="0"/>
                <a:ea typeface="宋体" pitchFamily="2" charset="-122"/>
                <a:cs typeface="+mn-cs"/>
              </a:defRPr>
            </a:lvl9pPr>
          </a:lstStyle>
          <a:p>
            <a:endParaRPr lang="zh-CN" altLang="en-US" sz="2000">
              <a:latin typeface="Comic Sans MS" panose="030F0702030302020204" pitchFamily="2" charset="0"/>
              <a:ea typeface="微软雅黑" pitchFamily="34" charset="-122"/>
            </a:endParaRPr>
          </a:p>
        </p:txBody>
      </p:sp>
      <p:sp>
        <p:nvSpPr>
          <p:cNvPr id="26" name="Line 25"/>
          <p:cNvSpPr>
            <a:spLocks noChangeShapeType="1"/>
          </p:cNvSpPr>
          <p:nvPr/>
        </p:nvSpPr>
        <p:spPr bwMode="auto">
          <a:xfrm>
            <a:off x="5037931" y="3638252"/>
            <a:ext cx="228441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1pPr>
            <a:lvl2pPr marL="4572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2pPr>
            <a:lvl3pPr marL="9144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3pPr>
            <a:lvl4pPr marL="13716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4pPr>
            <a:lvl5pPr marL="18288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5pPr>
            <a:lvl6pPr marL="2286000" algn="l" defTabSz="914400" rtl="0" eaLnBrk="1" latinLnBrk="0" hangingPunct="1">
              <a:defRPr sz="800" b="1" kern="1200">
                <a:solidFill>
                  <a:schemeClr val="accent2"/>
                </a:solidFill>
                <a:latin typeface="Arial" panose="020B0604020202020204" pitchFamily="34" charset="0"/>
                <a:ea typeface="宋体" pitchFamily="2" charset="-122"/>
                <a:cs typeface="+mn-cs"/>
              </a:defRPr>
            </a:lvl6pPr>
            <a:lvl7pPr marL="2743200" algn="l" defTabSz="914400" rtl="0" eaLnBrk="1" latinLnBrk="0" hangingPunct="1">
              <a:defRPr sz="800" b="1" kern="1200">
                <a:solidFill>
                  <a:schemeClr val="accent2"/>
                </a:solidFill>
                <a:latin typeface="Arial" panose="020B0604020202020204" pitchFamily="34" charset="0"/>
                <a:ea typeface="宋体" pitchFamily="2" charset="-122"/>
                <a:cs typeface="+mn-cs"/>
              </a:defRPr>
            </a:lvl7pPr>
            <a:lvl8pPr marL="3200400" algn="l" defTabSz="914400" rtl="0" eaLnBrk="1" latinLnBrk="0" hangingPunct="1">
              <a:defRPr sz="800" b="1" kern="1200">
                <a:solidFill>
                  <a:schemeClr val="accent2"/>
                </a:solidFill>
                <a:latin typeface="Arial" panose="020B0604020202020204" pitchFamily="34" charset="0"/>
                <a:ea typeface="宋体" pitchFamily="2" charset="-122"/>
                <a:cs typeface="+mn-cs"/>
              </a:defRPr>
            </a:lvl8pPr>
            <a:lvl9pPr marL="3657600" algn="l" defTabSz="914400" rtl="0" eaLnBrk="1" latinLnBrk="0" hangingPunct="1">
              <a:defRPr sz="800" b="1" kern="1200">
                <a:solidFill>
                  <a:schemeClr val="accent2"/>
                </a:solidFill>
                <a:latin typeface="Arial" panose="020B0604020202020204" pitchFamily="34" charset="0"/>
                <a:ea typeface="宋体" pitchFamily="2" charset="-122"/>
                <a:cs typeface="+mn-cs"/>
              </a:defRPr>
            </a:lvl9pPr>
          </a:lstStyle>
          <a:p>
            <a:endParaRPr lang="zh-CN" altLang="en-US" sz="2000">
              <a:latin typeface="Comic Sans MS" panose="030F0702030302020204" pitchFamily="2" charset="0"/>
              <a:ea typeface="微软雅黑" pitchFamily="34" charset="-122"/>
            </a:endParaRPr>
          </a:p>
        </p:txBody>
      </p:sp>
      <p:grpSp>
        <p:nvGrpSpPr>
          <p:cNvPr id="27" name="Group 40"/>
          <p:cNvGrpSpPr/>
          <p:nvPr/>
        </p:nvGrpSpPr>
        <p:grpSpPr bwMode="auto">
          <a:xfrm>
            <a:off x="3209132" y="2246533"/>
            <a:ext cx="5438776" cy="1611311"/>
            <a:chOff x="1997" y="841"/>
            <a:chExt cx="3426" cy="1015"/>
          </a:xfrm>
        </p:grpSpPr>
        <p:sp>
          <p:nvSpPr>
            <p:cNvPr id="50" name="Line 7"/>
            <p:cNvSpPr>
              <a:spLocks noChangeShapeType="1"/>
            </p:cNvSpPr>
            <p:nvPr/>
          </p:nvSpPr>
          <p:spPr bwMode="auto">
            <a:xfrm flipV="1">
              <a:off x="1997" y="841"/>
              <a:ext cx="1149" cy="449"/>
            </a:xfrm>
            <a:prstGeom prst="line">
              <a:avLst/>
            </a:prstGeom>
            <a:noFill/>
            <a:ln w="28575">
              <a:solidFill>
                <a:schemeClr val="tx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1pPr>
              <a:lvl2pPr marL="4572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2pPr>
              <a:lvl3pPr marL="9144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3pPr>
              <a:lvl4pPr marL="13716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4pPr>
              <a:lvl5pPr marL="18288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5pPr>
              <a:lvl6pPr marL="2286000" algn="l" defTabSz="914400" rtl="0" eaLnBrk="1" latinLnBrk="0" hangingPunct="1">
                <a:defRPr sz="800" b="1" kern="1200">
                  <a:solidFill>
                    <a:schemeClr val="accent2"/>
                  </a:solidFill>
                  <a:latin typeface="Arial" panose="020B0604020202020204" pitchFamily="34" charset="0"/>
                  <a:ea typeface="宋体" pitchFamily="2" charset="-122"/>
                  <a:cs typeface="+mn-cs"/>
                </a:defRPr>
              </a:lvl6pPr>
              <a:lvl7pPr marL="2743200" algn="l" defTabSz="914400" rtl="0" eaLnBrk="1" latinLnBrk="0" hangingPunct="1">
                <a:defRPr sz="800" b="1" kern="1200">
                  <a:solidFill>
                    <a:schemeClr val="accent2"/>
                  </a:solidFill>
                  <a:latin typeface="Arial" panose="020B0604020202020204" pitchFamily="34" charset="0"/>
                  <a:ea typeface="宋体" pitchFamily="2" charset="-122"/>
                  <a:cs typeface="+mn-cs"/>
                </a:defRPr>
              </a:lvl7pPr>
              <a:lvl8pPr marL="3200400" algn="l" defTabSz="914400" rtl="0" eaLnBrk="1" latinLnBrk="0" hangingPunct="1">
                <a:defRPr sz="800" b="1" kern="1200">
                  <a:solidFill>
                    <a:schemeClr val="accent2"/>
                  </a:solidFill>
                  <a:latin typeface="Arial" panose="020B0604020202020204" pitchFamily="34" charset="0"/>
                  <a:ea typeface="宋体" pitchFamily="2" charset="-122"/>
                  <a:cs typeface="+mn-cs"/>
                </a:defRPr>
              </a:lvl8pPr>
              <a:lvl9pPr marL="3657600" algn="l" defTabSz="914400" rtl="0" eaLnBrk="1" latinLnBrk="0" hangingPunct="1">
                <a:defRPr sz="800" b="1" kern="1200">
                  <a:solidFill>
                    <a:schemeClr val="accent2"/>
                  </a:solidFill>
                  <a:latin typeface="Arial" panose="020B0604020202020204" pitchFamily="34" charset="0"/>
                  <a:ea typeface="宋体" pitchFamily="2" charset="-122"/>
                  <a:cs typeface="+mn-cs"/>
                </a:defRPr>
              </a:lvl9pPr>
            </a:lstStyle>
            <a:p>
              <a:endParaRPr lang="zh-CN" altLang="en-US" sz="2000">
                <a:latin typeface="Comic Sans MS" panose="030F0702030302020204" pitchFamily="2" charset="0"/>
                <a:ea typeface="微软雅黑" pitchFamily="34" charset="-122"/>
              </a:endParaRPr>
            </a:p>
          </p:txBody>
        </p:sp>
        <p:sp>
          <p:nvSpPr>
            <p:cNvPr id="51" name="Line 8"/>
            <p:cNvSpPr>
              <a:spLocks noChangeShapeType="1"/>
            </p:cNvSpPr>
            <p:nvPr/>
          </p:nvSpPr>
          <p:spPr bwMode="auto">
            <a:xfrm flipV="1">
              <a:off x="1997" y="1604"/>
              <a:ext cx="1140" cy="252"/>
            </a:xfrm>
            <a:prstGeom prst="line">
              <a:avLst/>
            </a:prstGeom>
            <a:noFill/>
            <a:ln w="28575">
              <a:solidFill>
                <a:schemeClr val="tx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1pPr>
              <a:lvl2pPr marL="4572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2pPr>
              <a:lvl3pPr marL="9144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3pPr>
              <a:lvl4pPr marL="13716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4pPr>
              <a:lvl5pPr marL="18288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5pPr>
              <a:lvl6pPr marL="2286000" algn="l" defTabSz="914400" rtl="0" eaLnBrk="1" latinLnBrk="0" hangingPunct="1">
                <a:defRPr sz="800" b="1" kern="1200">
                  <a:solidFill>
                    <a:schemeClr val="accent2"/>
                  </a:solidFill>
                  <a:latin typeface="Arial" panose="020B0604020202020204" pitchFamily="34" charset="0"/>
                  <a:ea typeface="宋体" pitchFamily="2" charset="-122"/>
                  <a:cs typeface="+mn-cs"/>
                </a:defRPr>
              </a:lvl6pPr>
              <a:lvl7pPr marL="2743200" algn="l" defTabSz="914400" rtl="0" eaLnBrk="1" latinLnBrk="0" hangingPunct="1">
                <a:defRPr sz="800" b="1" kern="1200">
                  <a:solidFill>
                    <a:schemeClr val="accent2"/>
                  </a:solidFill>
                  <a:latin typeface="Arial" panose="020B0604020202020204" pitchFamily="34" charset="0"/>
                  <a:ea typeface="宋体" pitchFamily="2" charset="-122"/>
                  <a:cs typeface="+mn-cs"/>
                </a:defRPr>
              </a:lvl7pPr>
              <a:lvl8pPr marL="3200400" algn="l" defTabSz="914400" rtl="0" eaLnBrk="1" latinLnBrk="0" hangingPunct="1">
                <a:defRPr sz="800" b="1" kern="1200">
                  <a:solidFill>
                    <a:schemeClr val="accent2"/>
                  </a:solidFill>
                  <a:latin typeface="Arial" panose="020B0604020202020204" pitchFamily="34" charset="0"/>
                  <a:ea typeface="宋体" pitchFamily="2" charset="-122"/>
                  <a:cs typeface="+mn-cs"/>
                </a:defRPr>
              </a:lvl8pPr>
              <a:lvl9pPr marL="3657600" algn="l" defTabSz="914400" rtl="0" eaLnBrk="1" latinLnBrk="0" hangingPunct="1">
                <a:defRPr sz="800" b="1" kern="1200">
                  <a:solidFill>
                    <a:schemeClr val="accent2"/>
                  </a:solidFill>
                  <a:latin typeface="Arial" panose="020B0604020202020204" pitchFamily="34" charset="0"/>
                  <a:ea typeface="宋体" pitchFamily="2" charset="-122"/>
                  <a:cs typeface="+mn-cs"/>
                </a:defRPr>
              </a:lvl9pPr>
            </a:lstStyle>
            <a:p>
              <a:endParaRPr lang="zh-CN" altLang="en-US" sz="2000">
                <a:latin typeface="Comic Sans MS" panose="030F0702030302020204" pitchFamily="2" charset="0"/>
                <a:ea typeface="微软雅黑" pitchFamily="34" charset="-122"/>
              </a:endParaRPr>
            </a:p>
          </p:txBody>
        </p:sp>
        <p:grpSp>
          <p:nvGrpSpPr>
            <p:cNvPr id="52" name="Group 39"/>
            <p:cNvGrpSpPr/>
            <p:nvPr/>
          </p:nvGrpSpPr>
          <p:grpSpPr bwMode="auto">
            <a:xfrm>
              <a:off x="3146" y="841"/>
              <a:ext cx="2277" cy="757"/>
              <a:chOff x="3146" y="841"/>
              <a:chExt cx="2277" cy="757"/>
            </a:xfrm>
          </p:grpSpPr>
          <p:sp>
            <p:nvSpPr>
              <p:cNvPr id="53" name="Text Box 14"/>
              <p:cNvSpPr txBox="1">
                <a:spLocks noChangeArrowheads="1"/>
              </p:cNvSpPr>
              <p:nvPr/>
            </p:nvSpPr>
            <p:spPr bwMode="auto">
              <a:xfrm>
                <a:off x="4585" y="891"/>
                <a:ext cx="82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1pPr>
                <a:lvl2pPr marL="4572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2pPr>
                <a:lvl3pPr marL="9144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3pPr>
                <a:lvl4pPr marL="13716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4pPr>
                <a:lvl5pPr marL="18288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5pPr>
                <a:lvl6pPr marL="2286000" algn="l" defTabSz="914400" rtl="0" eaLnBrk="1" latinLnBrk="0" hangingPunct="1">
                  <a:defRPr sz="800" b="1" kern="1200">
                    <a:solidFill>
                      <a:schemeClr val="accent2"/>
                    </a:solidFill>
                    <a:latin typeface="Arial" panose="020B0604020202020204" pitchFamily="34" charset="0"/>
                    <a:ea typeface="宋体" pitchFamily="2" charset="-122"/>
                    <a:cs typeface="+mn-cs"/>
                  </a:defRPr>
                </a:lvl6pPr>
                <a:lvl7pPr marL="2743200" algn="l" defTabSz="914400" rtl="0" eaLnBrk="1" latinLnBrk="0" hangingPunct="1">
                  <a:defRPr sz="800" b="1" kern="1200">
                    <a:solidFill>
                      <a:schemeClr val="accent2"/>
                    </a:solidFill>
                    <a:latin typeface="Arial" panose="020B0604020202020204" pitchFamily="34" charset="0"/>
                    <a:ea typeface="宋体" pitchFamily="2" charset="-122"/>
                    <a:cs typeface="+mn-cs"/>
                  </a:defRPr>
                </a:lvl7pPr>
                <a:lvl8pPr marL="3200400" algn="l" defTabSz="914400" rtl="0" eaLnBrk="1" latinLnBrk="0" hangingPunct="1">
                  <a:defRPr sz="800" b="1" kern="1200">
                    <a:solidFill>
                      <a:schemeClr val="accent2"/>
                    </a:solidFill>
                    <a:latin typeface="Arial" panose="020B0604020202020204" pitchFamily="34" charset="0"/>
                    <a:ea typeface="宋体" pitchFamily="2" charset="-122"/>
                    <a:cs typeface="+mn-cs"/>
                  </a:defRPr>
                </a:lvl8pPr>
                <a:lvl9pPr marL="3657600" algn="l" defTabSz="914400" rtl="0" eaLnBrk="1" latinLnBrk="0" hangingPunct="1">
                  <a:defRPr sz="800" b="1" kern="1200">
                    <a:solidFill>
                      <a:schemeClr val="accent2"/>
                    </a:solidFill>
                    <a:latin typeface="Arial" panose="020B0604020202020204" pitchFamily="34" charset="0"/>
                    <a:ea typeface="宋体" pitchFamily="2" charset="-122"/>
                    <a:cs typeface="+mn-cs"/>
                  </a:defRPr>
                </a:lvl9pPr>
              </a:lstStyle>
              <a:p>
                <a:pPr>
                  <a:spcBef>
                    <a:spcPct val="50000"/>
                  </a:spcBef>
                </a:pPr>
                <a:r>
                  <a:rPr lang="zh-CN" altLang="en-US" sz="2000" dirty="0">
                    <a:solidFill>
                      <a:schemeClr val="tx1"/>
                    </a:solidFill>
                    <a:latin typeface="Comic Sans MS" panose="030F0702030302020204" pitchFamily="2" charset="0"/>
                    <a:ea typeface="微软雅黑" pitchFamily="34" charset="-122"/>
                  </a:rPr>
                  <a:t>100</a:t>
                </a:r>
                <a:endParaRPr lang="zh-CN" altLang="en-US" sz="2000" dirty="0">
                  <a:solidFill>
                    <a:schemeClr val="tx1"/>
                  </a:solidFill>
                  <a:latin typeface="Comic Sans MS" panose="030F0702030302020204" pitchFamily="2" charset="0"/>
                  <a:ea typeface="微软雅黑" pitchFamily="34" charset="-122"/>
                </a:endParaRPr>
              </a:p>
            </p:txBody>
          </p:sp>
          <p:sp>
            <p:nvSpPr>
              <p:cNvPr id="54" name="Text Box 22" descr="新闻纸"/>
              <p:cNvSpPr txBox="1">
                <a:spLocks noChangeArrowheads="1"/>
              </p:cNvSpPr>
              <p:nvPr/>
            </p:nvSpPr>
            <p:spPr bwMode="auto">
              <a:xfrm>
                <a:off x="3146" y="841"/>
                <a:ext cx="1439" cy="757"/>
              </a:xfrm>
              <a:prstGeom prst="rect">
                <a:avLst/>
              </a:prstGeom>
              <a:blipFill dpi="0" rotWithShape="0">
                <a:blip r:embed="rId1"/>
                <a:srcRect/>
                <a:tile tx="0" ty="0" sx="100000" sy="100000" flip="none" algn="tl"/>
              </a:bli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90800" bIns="694800">
                <a:spAutoFit/>
              </a:bodyPr>
              <a:lstStyle>
                <a:defPPr>
                  <a:defRPr lang="en-US"/>
                </a:defPPr>
                <a:lvl1pPr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1pPr>
                <a:lvl2pPr marL="4572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2pPr>
                <a:lvl3pPr marL="9144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3pPr>
                <a:lvl4pPr marL="13716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4pPr>
                <a:lvl5pPr marL="18288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5pPr>
                <a:lvl6pPr marL="2286000" algn="l" defTabSz="914400" rtl="0" eaLnBrk="1" latinLnBrk="0" hangingPunct="1">
                  <a:defRPr sz="800" b="1" kern="1200">
                    <a:solidFill>
                      <a:schemeClr val="accent2"/>
                    </a:solidFill>
                    <a:latin typeface="Arial" panose="020B0604020202020204" pitchFamily="34" charset="0"/>
                    <a:ea typeface="宋体" pitchFamily="2" charset="-122"/>
                    <a:cs typeface="+mn-cs"/>
                  </a:defRPr>
                </a:lvl6pPr>
                <a:lvl7pPr marL="2743200" algn="l" defTabSz="914400" rtl="0" eaLnBrk="1" latinLnBrk="0" hangingPunct="1">
                  <a:defRPr sz="800" b="1" kern="1200">
                    <a:solidFill>
                      <a:schemeClr val="accent2"/>
                    </a:solidFill>
                    <a:latin typeface="Arial" panose="020B0604020202020204" pitchFamily="34" charset="0"/>
                    <a:ea typeface="宋体" pitchFamily="2" charset="-122"/>
                    <a:cs typeface="+mn-cs"/>
                  </a:defRPr>
                </a:lvl7pPr>
                <a:lvl8pPr marL="3200400" algn="l" defTabSz="914400" rtl="0" eaLnBrk="1" latinLnBrk="0" hangingPunct="1">
                  <a:defRPr sz="800" b="1" kern="1200">
                    <a:solidFill>
                      <a:schemeClr val="accent2"/>
                    </a:solidFill>
                    <a:latin typeface="Arial" panose="020B0604020202020204" pitchFamily="34" charset="0"/>
                    <a:ea typeface="宋体" pitchFamily="2" charset="-122"/>
                    <a:cs typeface="+mn-cs"/>
                  </a:defRPr>
                </a:lvl8pPr>
                <a:lvl9pPr marL="3657600" algn="l" defTabSz="914400" rtl="0" eaLnBrk="1" latinLnBrk="0" hangingPunct="1">
                  <a:defRPr sz="800" b="1" kern="1200">
                    <a:solidFill>
                      <a:schemeClr val="accent2"/>
                    </a:solidFill>
                    <a:latin typeface="Arial" panose="020B0604020202020204" pitchFamily="34" charset="0"/>
                    <a:ea typeface="宋体" pitchFamily="2" charset="-122"/>
                    <a:cs typeface="+mn-cs"/>
                  </a:defRPr>
                </a:lvl9pPr>
              </a:lstStyle>
              <a:p>
                <a:pPr>
                  <a:spcBef>
                    <a:spcPct val="50000"/>
                  </a:spcBef>
                </a:pPr>
                <a:r>
                  <a:rPr lang="en-US" altLang="zh-CN" sz="2000" dirty="0">
                    <a:solidFill>
                      <a:srgbClr val="0000FF"/>
                    </a:solidFill>
                    <a:effectLst>
                      <a:outerShdw blurRad="38100" dist="38100" dir="2700000" algn="tl">
                        <a:srgbClr val="C0C0C0"/>
                      </a:outerShdw>
                    </a:effectLst>
                    <a:latin typeface="Comic Sans MS" panose="030F0702030302020204" pitchFamily="2" charset="0"/>
                    <a:ea typeface="微软雅黑" pitchFamily="34" charset="-122"/>
                  </a:rPr>
                  <a:t>ADD  AX, </a:t>
                </a:r>
                <a:r>
                  <a:rPr lang="en-US" altLang="zh-CN" sz="2000" baseline="16000" dirty="0">
                    <a:solidFill>
                      <a:srgbClr val="C2228D"/>
                    </a:solidFill>
                    <a:effectLst>
                      <a:outerShdw blurRad="38100" dist="38100" dir="2700000" algn="tl">
                        <a:srgbClr val="C0C0C0"/>
                      </a:outerShdw>
                    </a:effectLst>
                    <a:latin typeface="Comic Sans MS" panose="030F0702030302020204" pitchFamily="2" charset="0"/>
                    <a:ea typeface="微软雅黑" pitchFamily="34" charset="-122"/>
                    <a:cs typeface="Arial" panose="020B0604020202020204" pitchFamily="34" charset="0"/>
                  </a:rPr>
                  <a:t>. </a:t>
                </a:r>
                <a:r>
                  <a:rPr lang="en-US" altLang="zh-CN" sz="2000" dirty="0">
                    <a:solidFill>
                      <a:srgbClr val="0000FF"/>
                    </a:solidFill>
                    <a:effectLst>
                      <a:outerShdw blurRad="38100" dist="38100" dir="2700000" algn="tl">
                        <a:srgbClr val="C0C0C0"/>
                      </a:outerShdw>
                    </a:effectLst>
                    <a:latin typeface="Comic Sans MS" panose="030F0702030302020204" pitchFamily="2" charset="0"/>
                    <a:ea typeface="微软雅黑" pitchFamily="34" charset="-122"/>
                  </a:rPr>
                  <a:t>+1</a:t>
                </a:r>
                <a:endParaRPr lang="en-US" altLang="zh-CN" sz="2000" dirty="0">
                  <a:solidFill>
                    <a:srgbClr val="0000FF"/>
                  </a:solidFill>
                  <a:effectLst>
                    <a:outerShdw blurRad="38100" dist="38100" dir="2700000" algn="tl">
                      <a:srgbClr val="C0C0C0"/>
                    </a:outerShdw>
                  </a:effectLst>
                  <a:latin typeface="Comic Sans MS" panose="030F0702030302020204" pitchFamily="2" charset="0"/>
                  <a:ea typeface="微软雅黑" pitchFamily="34" charset="-122"/>
                </a:endParaRPr>
              </a:p>
            </p:txBody>
          </p:sp>
          <p:sp>
            <p:nvSpPr>
              <p:cNvPr id="55" name="Text Box 26"/>
              <p:cNvSpPr txBox="1">
                <a:spLocks noChangeArrowheads="1"/>
              </p:cNvSpPr>
              <p:nvPr/>
            </p:nvSpPr>
            <p:spPr bwMode="auto">
              <a:xfrm>
                <a:off x="3514" y="1155"/>
                <a:ext cx="105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1pPr>
                <a:lvl2pPr marL="4572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2pPr>
                <a:lvl3pPr marL="9144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3pPr>
                <a:lvl4pPr marL="13716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4pPr>
                <a:lvl5pPr marL="18288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5pPr>
                <a:lvl6pPr marL="2286000" algn="l" defTabSz="914400" rtl="0" eaLnBrk="1" latinLnBrk="0" hangingPunct="1">
                  <a:defRPr sz="800" b="1" kern="1200">
                    <a:solidFill>
                      <a:schemeClr val="accent2"/>
                    </a:solidFill>
                    <a:latin typeface="Arial" panose="020B0604020202020204" pitchFamily="34" charset="0"/>
                    <a:ea typeface="宋体" pitchFamily="2" charset="-122"/>
                    <a:cs typeface="+mn-cs"/>
                  </a:defRPr>
                </a:lvl6pPr>
                <a:lvl7pPr marL="2743200" algn="l" defTabSz="914400" rtl="0" eaLnBrk="1" latinLnBrk="0" hangingPunct="1">
                  <a:defRPr sz="800" b="1" kern="1200">
                    <a:solidFill>
                      <a:schemeClr val="accent2"/>
                    </a:solidFill>
                    <a:latin typeface="Arial" panose="020B0604020202020204" pitchFamily="34" charset="0"/>
                    <a:ea typeface="宋体" pitchFamily="2" charset="-122"/>
                    <a:cs typeface="+mn-cs"/>
                  </a:defRPr>
                </a:lvl7pPr>
                <a:lvl8pPr marL="3200400" algn="l" defTabSz="914400" rtl="0" eaLnBrk="1" latinLnBrk="0" hangingPunct="1">
                  <a:defRPr sz="800" b="1" kern="1200">
                    <a:solidFill>
                      <a:schemeClr val="accent2"/>
                    </a:solidFill>
                    <a:latin typeface="Arial" panose="020B0604020202020204" pitchFamily="34" charset="0"/>
                    <a:ea typeface="宋体" pitchFamily="2" charset="-122"/>
                    <a:cs typeface="+mn-cs"/>
                  </a:defRPr>
                </a:lvl8pPr>
                <a:lvl9pPr marL="3657600" algn="l" defTabSz="914400" rtl="0" eaLnBrk="1" latinLnBrk="0" hangingPunct="1">
                  <a:defRPr sz="800" b="1" kern="1200">
                    <a:solidFill>
                      <a:schemeClr val="accent2"/>
                    </a:solidFill>
                    <a:latin typeface="Arial" panose="020B0604020202020204" pitchFamily="34" charset="0"/>
                    <a:ea typeface="宋体" pitchFamily="2" charset="-122"/>
                    <a:cs typeface="+mn-cs"/>
                  </a:defRPr>
                </a:lvl9pPr>
              </a:lstStyle>
              <a:p>
                <a:pPr>
                  <a:spcBef>
                    <a:spcPct val="50000"/>
                  </a:spcBef>
                </a:pPr>
                <a:r>
                  <a:rPr lang="zh-CN" altLang="en-US" sz="2000" dirty="0">
                    <a:solidFill>
                      <a:srgbClr val="C2228D"/>
                    </a:solidFill>
                    <a:effectLst>
                      <a:outerShdw blurRad="38100" dist="38100" dir="2700000" algn="tl">
                        <a:srgbClr val="C0C0C0"/>
                      </a:outerShdw>
                    </a:effectLst>
                    <a:latin typeface="Comic Sans MS" panose="030F0702030302020204" pitchFamily="2" charset="0"/>
                    <a:ea typeface="微软雅黑" pitchFamily="34" charset="-122"/>
                  </a:rPr>
                  <a:t>120</a:t>
                </a:r>
                <a:endParaRPr lang="zh-CN" altLang="en-US" sz="2000" dirty="0">
                  <a:solidFill>
                    <a:srgbClr val="C2228D"/>
                  </a:solidFill>
                  <a:effectLst>
                    <a:outerShdw blurRad="38100" dist="38100" dir="2700000" algn="tl">
                      <a:srgbClr val="C0C0C0"/>
                    </a:outerShdw>
                  </a:effectLst>
                  <a:latin typeface="Comic Sans MS" panose="030F0702030302020204" pitchFamily="2" charset="0"/>
                  <a:ea typeface="微软雅黑" pitchFamily="34" charset="-122"/>
                </a:endParaRPr>
              </a:p>
            </p:txBody>
          </p:sp>
          <p:sp>
            <p:nvSpPr>
              <p:cNvPr id="56" name="Text Box 27"/>
              <p:cNvSpPr txBox="1">
                <a:spLocks noChangeArrowheads="1"/>
              </p:cNvSpPr>
              <p:nvPr/>
            </p:nvSpPr>
            <p:spPr bwMode="auto">
              <a:xfrm>
                <a:off x="4599" y="1155"/>
                <a:ext cx="82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1pPr>
                <a:lvl2pPr marL="4572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2pPr>
                <a:lvl3pPr marL="9144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3pPr>
                <a:lvl4pPr marL="13716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4pPr>
                <a:lvl5pPr marL="18288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5pPr>
                <a:lvl6pPr marL="2286000" algn="l" defTabSz="914400" rtl="0" eaLnBrk="1" latinLnBrk="0" hangingPunct="1">
                  <a:defRPr sz="800" b="1" kern="1200">
                    <a:solidFill>
                      <a:schemeClr val="accent2"/>
                    </a:solidFill>
                    <a:latin typeface="Arial" panose="020B0604020202020204" pitchFamily="34" charset="0"/>
                    <a:ea typeface="宋体" pitchFamily="2" charset="-122"/>
                    <a:cs typeface="+mn-cs"/>
                  </a:defRPr>
                </a:lvl6pPr>
                <a:lvl7pPr marL="2743200" algn="l" defTabSz="914400" rtl="0" eaLnBrk="1" latinLnBrk="0" hangingPunct="1">
                  <a:defRPr sz="800" b="1" kern="1200">
                    <a:solidFill>
                      <a:schemeClr val="accent2"/>
                    </a:solidFill>
                    <a:latin typeface="Arial" panose="020B0604020202020204" pitchFamily="34" charset="0"/>
                    <a:ea typeface="宋体" pitchFamily="2" charset="-122"/>
                    <a:cs typeface="+mn-cs"/>
                  </a:defRPr>
                </a:lvl7pPr>
                <a:lvl8pPr marL="3200400" algn="l" defTabSz="914400" rtl="0" eaLnBrk="1" latinLnBrk="0" hangingPunct="1">
                  <a:defRPr sz="800" b="1" kern="1200">
                    <a:solidFill>
                      <a:schemeClr val="accent2"/>
                    </a:solidFill>
                    <a:latin typeface="Arial" panose="020B0604020202020204" pitchFamily="34" charset="0"/>
                    <a:ea typeface="宋体" pitchFamily="2" charset="-122"/>
                    <a:cs typeface="+mn-cs"/>
                  </a:defRPr>
                </a:lvl8pPr>
                <a:lvl9pPr marL="3657600" algn="l" defTabSz="914400" rtl="0" eaLnBrk="1" latinLnBrk="0" hangingPunct="1">
                  <a:defRPr sz="800" b="1" kern="1200">
                    <a:solidFill>
                      <a:schemeClr val="accent2"/>
                    </a:solidFill>
                    <a:latin typeface="Arial" panose="020B0604020202020204" pitchFamily="34" charset="0"/>
                    <a:ea typeface="宋体" pitchFamily="2" charset="-122"/>
                    <a:cs typeface="+mn-cs"/>
                  </a:defRPr>
                </a:lvl9pPr>
              </a:lstStyle>
              <a:p>
                <a:pPr>
                  <a:spcBef>
                    <a:spcPct val="50000"/>
                  </a:spcBef>
                </a:pPr>
                <a:r>
                  <a:rPr lang="zh-CN" altLang="en-US" sz="2000" dirty="0">
                    <a:solidFill>
                      <a:schemeClr val="tx1"/>
                    </a:solidFill>
                    <a:latin typeface="Comic Sans MS" panose="030F0702030302020204" pitchFamily="2" charset="0"/>
                    <a:ea typeface="微软雅黑" pitchFamily="34" charset="-122"/>
                  </a:rPr>
                  <a:t>101</a:t>
                </a:r>
                <a:endParaRPr lang="zh-CN" altLang="en-US" sz="2000" dirty="0">
                  <a:solidFill>
                    <a:schemeClr val="tx1"/>
                  </a:solidFill>
                  <a:latin typeface="Comic Sans MS" panose="030F0702030302020204" pitchFamily="2" charset="0"/>
                  <a:ea typeface="微软雅黑" pitchFamily="34" charset="-122"/>
                </a:endParaRPr>
              </a:p>
            </p:txBody>
          </p:sp>
        </p:grpSp>
      </p:grpSp>
      <p:sp>
        <p:nvSpPr>
          <p:cNvPr id="28" name="Line 29"/>
          <p:cNvSpPr>
            <a:spLocks noChangeShapeType="1"/>
          </p:cNvSpPr>
          <p:nvPr/>
        </p:nvSpPr>
        <p:spPr bwMode="auto">
          <a:xfrm>
            <a:off x="5033168" y="4944764"/>
            <a:ext cx="228441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1pPr>
            <a:lvl2pPr marL="4572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2pPr>
            <a:lvl3pPr marL="9144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3pPr>
            <a:lvl4pPr marL="13716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4pPr>
            <a:lvl5pPr marL="18288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5pPr>
            <a:lvl6pPr marL="2286000" algn="l" defTabSz="914400" rtl="0" eaLnBrk="1" latinLnBrk="0" hangingPunct="1">
              <a:defRPr sz="800" b="1" kern="1200">
                <a:solidFill>
                  <a:schemeClr val="accent2"/>
                </a:solidFill>
                <a:latin typeface="Arial" panose="020B0604020202020204" pitchFamily="34" charset="0"/>
                <a:ea typeface="宋体" pitchFamily="2" charset="-122"/>
                <a:cs typeface="+mn-cs"/>
              </a:defRPr>
            </a:lvl6pPr>
            <a:lvl7pPr marL="2743200" algn="l" defTabSz="914400" rtl="0" eaLnBrk="1" latinLnBrk="0" hangingPunct="1">
              <a:defRPr sz="800" b="1" kern="1200">
                <a:solidFill>
                  <a:schemeClr val="accent2"/>
                </a:solidFill>
                <a:latin typeface="Arial" panose="020B0604020202020204" pitchFamily="34" charset="0"/>
                <a:ea typeface="宋体" pitchFamily="2" charset="-122"/>
                <a:cs typeface="+mn-cs"/>
              </a:defRPr>
            </a:lvl7pPr>
            <a:lvl8pPr marL="3200400" algn="l" defTabSz="914400" rtl="0" eaLnBrk="1" latinLnBrk="0" hangingPunct="1">
              <a:defRPr sz="800" b="1" kern="1200">
                <a:solidFill>
                  <a:schemeClr val="accent2"/>
                </a:solidFill>
                <a:latin typeface="Arial" panose="020B0604020202020204" pitchFamily="34" charset="0"/>
                <a:ea typeface="宋体" pitchFamily="2" charset="-122"/>
                <a:cs typeface="+mn-cs"/>
              </a:defRPr>
            </a:lvl8pPr>
            <a:lvl9pPr marL="3657600" algn="l" defTabSz="914400" rtl="0" eaLnBrk="1" latinLnBrk="0" hangingPunct="1">
              <a:defRPr sz="800" b="1" kern="1200">
                <a:solidFill>
                  <a:schemeClr val="accent2"/>
                </a:solidFill>
                <a:latin typeface="Arial" panose="020B0604020202020204" pitchFamily="34" charset="0"/>
                <a:ea typeface="宋体" pitchFamily="2" charset="-122"/>
                <a:cs typeface="+mn-cs"/>
              </a:defRPr>
            </a:lvl9pPr>
          </a:lstStyle>
          <a:p>
            <a:endParaRPr lang="zh-CN" altLang="en-US" sz="2000">
              <a:latin typeface="Comic Sans MS" panose="030F0702030302020204" pitchFamily="2" charset="0"/>
              <a:ea typeface="微软雅黑" pitchFamily="34" charset="-122"/>
            </a:endParaRPr>
          </a:p>
        </p:txBody>
      </p:sp>
      <p:sp>
        <p:nvSpPr>
          <p:cNvPr id="29" name="Line 30"/>
          <p:cNvSpPr>
            <a:spLocks noChangeShapeType="1"/>
          </p:cNvSpPr>
          <p:nvPr/>
        </p:nvSpPr>
        <p:spPr bwMode="auto">
          <a:xfrm>
            <a:off x="5042693" y="5282902"/>
            <a:ext cx="228441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1pPr>
            <a:lvl2pPr marL="4572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2pPr>
            <a:lvl3pPr marL="9144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3pPr>
            <a:lvl4pPr marL="13716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4pPr>
            <a:lvl5pPr marL="18288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5pPr>
            <a:lvl6pPr marL="2286000" algn="l" defTabSz="914400" rtl="0" eaLnBrk="1" latinLnBrk="0" hangingPunct="1">
              <a:defRPr sz="800" b="1" kern="1200">
                <a:solidFill>
                  <a:schemeClr val="accent2"/>
                </a:solidFill>
                <a:latin typeface="Arial" panose="020B0604020202020204" pitchFamily="34" charset="0"/>
                <a:ea typeface="宋体" pitchFamily="2" charset="-122"/>
                <a:cs typeface="+mn-cs"/>
              </a:defRPr>
            </a:lvl6pPr>
            <a:lvl7pPr marL="2743200" algn="l" defTabSz="914400" rtl="0" eaLnBrk="1" latinLnBrk="0" hangingPunct="1">
              <a:defRPr sz="800" b="1" kern="1200">
                <a:solidFill>
                  <a:schemeClr val="accent2"/>
                </a:solidFill>
                <a:latin typeface="Arial" panose="020B0604020202020204" pitchFamily="34" charset="0"/>
                <a:ea typeface="宋体" pitchFamily="2" charset="-122"/>
                <a:cs typeface="+mn-cs"/>
              </a:defRPr>
            </a:lvl7pPr>
            <a:lvl8pPr marL="3200400" algn="l" defTabSz="914400" rtl="0" eaLnBrk="1" latinLnBrk="0" hangingPunct="1">
              <a:defRPr sz="800" b="1" kern="1200">
                <a:solidFill>
                  <a:schemeClr val="accent2"/>
                </a:solidFill>
                <a:latin typeface="Arial" panose="020B0604020202020204" pitchFamily="34" charset="0"/>
                <a:ea typeface="宋体" pitchFamily="2" charset="-122"/>
                <a:cs typeface="+mn-cs"/>
              </a:defRPr>
            </a:lvl8pPr>
            <a:lvl9pPr marL="3657600" algn="l" defTabSz="914400" rtl="0" eaLnBrk="1" latinLnBrk="0" hangingPunct="1">
              <a:defRPr sz="800" b="1" kern="1200">
                <a:solidFill>
                  <a:schemeClr val="accent2"/>
                </a:solidFill>
                <a:latin typeface="Arial" panose="020B0604020202020204" pitchFamily="34" charset="0"/>
                <a:ea typeface="宋体" pitchFamily="2" charset="-122"/>
                <a:cs typeface="+mn-cs"/>
              </a:defRPr>
            </a:lvl9pPr>
          </a:lstStyle>
          <a:p>
            <a:endParaRPr lang="zh-CN" altLang="en-US" sz="2000">
              <a:latin typeface="Comic Sans MS" panose="030F0702030302020204" pitchFamily="2" charset="0"/>
              <a:ea typeface="微软雅黑" pitchFamily="34" charset="-122"/>
            </a:endParaRPr>
          </a:p>
        </p:txBody>
      </p:sp>
      <p:sp>
        <p:nvSpPr>
          <p:cNvPr id="30" name="Line 31"/>
          <p:cNvSpPr>
            <a:spLocks noChangeShapeType="1"/>
          </p:cNvSpPr>
          <p:nvPr/>
        </p:nvSpPr>
        <p:spPr bwMode="auto">
          <a:xfrm>
            <a:off x="5037931" y="5641677"/>
            <a:ext cx="228441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1pPr>
            <a:lvl2pPr marL="4572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2pPr>
            <a:lvl3pPr marL="9144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3pPr>
            <a:lvl4pPr marL="13716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4pPr>
            <a:lvl5pPr marL="18288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5pPr>
            <a:lvl6pPr marL="2286000" algn="l" defTabSz="914400" rtl="0" eaLnBrk="1" latinLnBrk="0" hangingPunct="1">
              <a:defRPr sz="800" b="1" kern="1200">
                <a:solidFill>
                  <a:schemeClr val="accent2"/>
                </a:solidFill>
                <a:latin typeface="Arial" panose="020B0604020202020204" pitchFamily="34" charset="0"/>
                <a:ea typeface="宋体" pitchFamily="2" charset="-122"/>
                <a:cs typeface="+mn-cs"/>
              </a:defRPr>
            </a:lvl6pPr>
            <a:lvl7pPr marL="2743200" algn="l" defTabSz="914400" rtl="0" eaLnBrk="1" latinLnBrk="0" hangingPunct="1">
              <a:defRPr sz="800" b="1" kern="1200">
                <a:solidFill>
                  <a:schemeClr val="accent2"/>
                </a:solidFill>
                <a:latin typeface="Arial" panose="020B0604020202020204" pitchFamily="34" charset="0"/>
                <a:ea typeface="宋体" pitchFamily="2" charset="-122"/>
                <a:cs typeface="+mn-cs"/>
              </a:defRPr>
            </a:lvl7pPr>
            <a:lvl8pPr marL="3200400" algn="l" defTabSz="914400" rtl="0" eaLnBrk="1" latinLnBrk="0" hangingPunct="1">
              <a:defRPr sz="800" b="1" kern="1200">
                <a:solidFill>
                  <a:schemeClr val="accent2"/>
                </a:solidFill>
                <a:latin typeface="Arial" panose="020B0604020202020204" pitchFamily="34" charset="0"/>
                <a:ea typeface="宋体" pitchFamily="2" charset="-122"/>
                <a:cs typeface="+mn-cs"/>
              </a:defRPr>
            </a:lvl8pPr>
            <a:lvl9pPr marL="3657600" algn="l" defTabSz="914400" rtl="0" eaLnBrk="1" latinLnBrk="0" hangingPunct="1">
              <a:defRPr sz="800" b="1" kern="1200">
                <a:solidFill>
                  <a:schemeClr val="accent2"/>
                </a:solidFill>
                <a:latin typeface="Arial" panose="020B0604020202020204" pitchFamily="34" charset="0"/>
                <a:ea typeface="宋体" pitchFamily="2" charset="-122"/>
                <a:cs typeface="+mn-cs"/>
              </a:defRPr>
            </a:lvl9pPr>
          </a:lstStyle>
          <a:p>
            <a:endParaRPr lang="zh-CN" altLang="en-US" sz="2000">
              <a:latin typeface="Comic Sans MS" panose="030F0702030302020204" pitchFamily="2" charset="0"/>
              <a:ea typeface="微软雅黑" pitchFamily="34" charset="-122"/>
            </a:endParaRPr>
          </a:p>
        </p:txBody>
      </p:sp>
      <p:grpSp>
        <p:nvGrpSpPr>
          <p:cNvPr id="31" name="Group 43"/>
          <p:cNvGrpSpPr/>
          <p:nvPr/>
        </p:nvGrpSpPr>
        <p:grpSpPr bwMode="auto">
          <a:xfrm>
            <a:off x="3199607" y="2967260"/>
            <a:ext cx="5402263" cy="2451100"/>
            <a:chOff x="1991" y="1316"/>
            <a:chExt cx="3403" cy="1544"/>
          </a:xfrm>
        </p:grpSpPr>
        <p:sp>
          <p:nvSpPr>
            <p:cNvPr id="42" name="Text Box 15"/>
            <p:cNvSpPr txBox="1">
              <a:spLocks noChangeArrowheads="1"/>
            </p:cNvSpPr>
            <p:nvPr/>
          </p:nvSpPr>
          <p:spPr bwMode="auto">
            <a:xfrm>
              <a:off x="4570" y="2186"/>
              <a:ext cx="82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1pPr>
              <a:lvl2pPr marL="4572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2pPr>
              <a:lvl3pPr marL="9144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3pPr>
              <a:lvl4pPr marL="13716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4pPr>
              <a:lvl5pPr marL="18288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5pPr>
              <a:lvl6pPr marL="2286000" algn="l" defTabSz="914400" rtl="0" eaLnBrk="1" latinLnBrk="0" hangingPunct="1">
                <a:defRPr sz="800" b="1" kern="1200">
                  <a:solidFill>
                    <a:schemeClr val="accent2"/>
                  </a:solidFill>
                  <a:latin typeface="Arial" panose="020B0604020202020204" pitchFamily="34" charset="0"/>
                  <a:ea typeface="宋体" pitchFamily="2" charset="-122"/>
                  <a:cs typeface="+mn-cs"/>
                </a:defRPr>
              </a:lvl6pPr>
              <a:lvl7pPr marL="2743200" algn="l" defTabSz="914400" rtl="0" eaLnBrk="1" latinLnBrk="0" hangingPunct="1">
                <a:defRPr sz="800" b="1" kern="1200">
                  <a:solidFill>
                    <a:schemeClr val="accent2"/>
                  </a:solidFill>
                  <a:latin typeface="Arial" panose="020B0604020202020204" pitchFamily="34" charset="0"/>
                  <a:ea typeface="宋体" pitchFamily="2" charset="-122"/>
                  <a:cs typeface="+mn-cs"/>
                </a:defRPr>
              </a:lvl7pPr>
              <a:lvl8pPr marL="3200400" algn="l" defTabSz="914400" rtl="0" eaLnBrk="1" latinLnBrk="0" hangingPunct="1">
                <a:defRPr sz="800" b="1" kern="1200">
                  <a:solidFill>
                    <a:schemeClr val="accent2"/>
                  </a:solidFill>
                  <a:latin typeface="Arial" panose="020B0604020202020204" pitchFamily="34" charset="0"/>
                  <a:ea typeface="宋体" pitchFamily="2" charset="-122"/>
                  <a:cs typeface="+mn-cs"/>
                </a:defRPr>
              </a:lvl8pPr>
              <a:lvl9pPr marL="3657600" algn="l" defTabSz="914400" rtl="0" eaLnBrk="1" latinLnBrk="0" hangingPunct="1">
                <a:defRPr sz="800" b="1" kern="1200">
                  <a:solidFill>
                    <a:schemeClr val="accent2"/>
                  </a:solidFill>
                  <a:latin typeface="Arial" panose="020B0604020202020204" pitchFamily="34" charset="0"/>
                  <a:ea typeface="宋体" pitchFamily="2" charset="-122"/>
                  <a:cs typeface="+mn-cs"/>
                </a:defRPr>
              </a:lvl9pPr>
            </a:lstStyle>
            <a:p>
              <a:pPr>
                <a:spcBef>
                  <a:spcPct val="50000"/>
                </a:spcBef>
              </a:pPr>
              <a:r>
                <a:rPr lang="zh-CN" altLang="en-US" sz="2000" dirty="0">
                  <a:solidFill>
                    <a:schemeClr val="tx1"/>
                  </a:solidFill>
                  <a:latin typeface="Comic Sans MS" panose="030F0702030302020204" pitchFamily="2" charset="0"/>
                  <a:ea typeface="微软雅黑" pitchFamily="34" charset="-122"/>
                </a:rPr>
                <a:t>250</a:t>
              </a:r>
              <a:endParaRPr lang="zh-CN" altLang="en-US" sz="2000" dirty="0">
                <a:solidFill>
                  <a:schemeClr val="tx1"/>
                </a:solidFill>
                <a:latin typeface="Comic Sans MS" panose="030F0702030302020204" pitchFamily="2" charset="0"/>
                <a:ea typeface="微软雅黑" pitchFamily="34" charset="-122"/>
              </a:endParaRPr>
            </a:p>
          </p:txBody>
        </p:sp>
        <p:grpSp>
          <p:nvGrpSpPr>
            <p:cNvPr id="43" name="Group 42"/>
            <p:cNvGrpSpPr/>
            <p:nvPr/>
          </p:nvGrpSpPr>
          <p:grpSpPr bwMode="auto">
            <a:xfrm>
              <a:off x="1991" y="1316"/>
              <a:ext cx="2594" cy="1544"/>
              <a:chOff x="1991" y="1316"/>
              <a:chExt cx="2594" cy="1544"/>
            </a:xfrm>
          </p:grpSpPr>
          <p:sp>
            <p:nvSpPr>
              <p:cNvPr id="45" name="Line 9"/>
              <p:cNvSpPr>
                <a:spLocks noChangeShapeType="1"/>
              </p:cNvSpPr>
              <p:nvPr/>
            </p:nvSpPr>
            <p:spPr bwMode="auto">
              <a:xfrm>
                <a:off x="1991" y="1316"/>
                <a:ext cx="1164" cy="804"/>
              </a:xfrm>
              <a:prstGeom prst="line">
                <a:avLst/>
              </a:prstGeom>
              <a:noFill/>
              <a:ln w="28575">
                <a:solidFill>
                  <a:srgbClr val="C2228D"/>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1pPr>
                <a:lvl2pPr marL="4572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2pPr>
                <a:lvl3pPr marL="9144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3pPr>
                <a:lvl4pPr marL="13716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4pPr>
                <a:lvl5pPr marL="18288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5pPr>
                <a:lvl6pPr marL="2286000" algn="l" defTabSz="914400" rtl="0" eaLnBrk="1" latinLnBrk="0" hangingPunct="1">
                  <a:defRPr sz="800" b="1" kern="1200">
                    <a:solidFill>
                      <a:schemeClr val="accent2"/>
                    </a:solidFill>
                    <a:latin typeface="Arial" panose="020B0604020202020204" pitchFamily="34" charset="0"/>
                    <a:ea typeface="宋体" pitchFamily="2" charset="-122"/>
                    <a:cs typeface="+mn-cs"/>
                  </a:defRPr>
                </a:lvl6pPr>
                <a:lvl7pPr marL="2743200" algn="l" defTabSz="914400" rtl="0" eaLnBrk="1" latinLnBrk="0" hangingPunct="1">
                  <a:defRPr sz="800" b="1" kern="1200">
                    <a:solidFill>
                      <a:schemeClr val="accent2"/>
                    </a:solidFill>
                    <a:latin typeface="Arial" panose="020B0604020202020204" pitchFamily="34" charset="0"/>
                    <a:ea typeface="宋体" pitchFamily="2" charset="-122"/>
                    <a:cs typeface="+mn-cs"/>
                  </a:defRPr>
                </a:lvl7pPr>
                <a:lvl8pPr marL="3200400" algn="l" defTabSz="914400" rtl="0" eaLnBrk="1" latinLnBrk="0" hangingPunct="1">
                  <a:defRPr sz="800" b="1" kern="1200">
                    <a:solidFill>
                      <a:schemeClr val="accent2"/>
                    </a:solidFill>
                    <a:latin typeface="Arial" panose="020B0604020202020204" pitchFamily="34" charset="0"/>
                    <a:ea typeface="宋体" pitchFamily="2" charset="-122"/>
                    <a:cs typeface="+mn-cs"/>
                  </a:defRPr>
                </a:lvl8pPr>
                <a:lvl9pPr marL="3657600" algn="l" defTabSz="914400" rtl="0" eaLnBrk="1" latinLnBrk="0" hangingPunct="1">
                  <a:defRPr sz="800" b="1" kern="1200">
                    <a:solidFill>
                      <a:schemeClr val="accent2"/>
                    </a:solidFill>
                    <a:latin typeface="Arial" panose="020B0604020202020204" pitchFamily="34" charset="0"/>
                    <a:ea typeface="宋体" pitchFamily="2" charset="-122"/>
                    <a:cs typeface="+mn-cs"/>
                  </a:defRPr>
                </a:lvl9pPr>
              </a:lstStyle>
              <a:p>
                <a:endParaRPr lang="zh-CN" altLang="en-US" sz="2000">
                  <a:latin typeface="Comic Sans MS" panose="030F0702030302020204" pitchFamily="2" charset="0"/>
                  <a:ea typeface="微软雅黑" pitchFamily="34" charset="-122"/>
                </a:endParaRPr>
              </a:p>
            </p:txBody>
          </p:sp>
          <p:sp>
            <p:nvSpPr>
              <p:cNvPr id="46" name="Line 10"/>
              <p:cNvSpPr>
                <a:spLocks noChangeShapeType="1"/>
              </p:cNvSpPr>
              <p:nvPr/>
            </p:nvSpPr>
            <p:spPr bwMode="auto">
              <a:xfrm>
                <a:off x="1994" y="2027"/>
                <a:ext cx="1155" cy="832"/>
              </a:xfrm>
              <a:prstGeom prst="line">
                <a:avLst/>
              </a:prstGeom>
              <a:noFill/>
              <a:ln w="28575">
                <a:solidFill>
                  <a:srgbClr val="C2228D"/>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1pPr>
                <a:lvl2pPr marL="4572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2pPr>
                <a:lvl3pPr marL="9144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3pPr>
                <a:lvl4pPr marL="13716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4pPr>
                <a:lvl5pPr marL="18288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5pPr>
                <a:lvl6pPr marL="2286000" algn="l" defTabSz="914400" rtl="0" eaLnBrk="1" latinLnBrk="0" hangingPunct="1">
                  <a:defRPr sz="800" b="1" kern="1200">
                    <a:solidFill>
                      <a:schemeClr val="accent2"/>
                    </a:solidFill>
                    <a:latin typeface="Arial" panose="020B0604020202020204" pitchFamily="34" charset="0"/>
                    <a:ea typeface="宋体" pitchFamily="2" charset="-122"/>
                    <a:cs typeface="+mn-cs"/>
                  </a:defRPr>
                </a:lvl6pPr>
                <a:lvl7pPr marL="2743200" algn="l" defTabSz="914400" rtl="0" eaLnBrk="1" latinLnBrk="0" hangingPunct="1">
                  <a:defRPr sz="800" b="1" kern="1200">
                    <a:solidFill>
                      <a:schemeClr val="accent2"/>
                    </a:solidFill>
                    <a:latin typeface="Arial" panose="020B0604020202020204" pitchFamily="34" charset="0"/>
                    <a:ea typeface="宋体" pitchFamily="2" charset="-122"/>
                    <a:cs typeface="+mn-cs"/>
                  </a:defRPr>
                </a:lvl7pPr>
                <a:lvl8pPr marL="3200400" algn="l" defTabSz="914400" rtl="0" eaLnBrk="1" latinLnBrk="0" hangingPunct="1">
                  <a:defRPr sz="800" b="1" kern="1200">
                    <a:solidFill>
                      <a:schemeClr val="accent2"/>
                    </a:solidFill>
                    <a:latin typeface="Arial" panose="020B0604020202020204" pitchFamily="34" charset="0"/>
                    <a:ea typeface="宋体" pitchFamily="2" charset="-122"/>
                    <a:cs typeface="+mn-cs"/>
                  </a:defRPr>
                </a:lvl8pPr>
                <a:lvl9pPr marL="3657600" algn="l" defTabSz="914400" rtl="0" eaLnBrk="1" latinLnBrk="0" hangingPunct="1">
                  <a:defRPr sz="800" b="1" kern="1200">
                    <a:solidFill>
                      <a:schemeClr val="accent2"/>
                    </a:solidFill>
                    <a:latin typeface="Arial" panose="020B0604020202020204" pitchFamily="34" charset="0"/>
                    <a:ea typeface="宋体" pitchFamily="2" charset="-122"/>
                    <a:cs typeface="+mn-cs"/>
                  </a:defRPr>
                </a:lvl9pPr>
              </a:lstStyle>
              <a:p>
                <a:endParaRPr lang="zh-CN" altLang="en-US" sz="2000">
                  <a:latin typeface="Comic Sans MS" panose="030F0702030302020204" pitchFamily="2" charset="0"/>
                  <a:ea typeface="微软雅黑" pitchFamily="34" charset="-122"/>
                </a:endParaRPr>
              </a:p>
            </p:txBody>
          </p:sp>
          <p:grpSp>
            <p:nvGrpSpPr>
              <p:cNvPr id="47" name="Group 41"/>
              <p:cNvGrpSpPr/>
              <p:nvPr/>
            </p:nvGrpSpPr>
            <p:grpSpPr bwMode="auto">
              <a:xfrm>
                <a:off x="3146" y="2103"/>
                <a:ext cx="1439" cy="757"/>
                <a:chOff x="3146" y="2103"/>
                <a:chExt cx="1439" cy="757"/>
              </a:xfrm>
            </p:grpSpPr>
            <p:sp>
              <p:nvSpPr>
                <p:cNvPr id="48" name="Text Box 28" descr="新闻纸"/>
                <p:cNvSpPr txBox="1">
                  <a:spLocks noChangeArrowheads="1"/>
                </p:cNvSpPr>
                <p:nvPr/>
              </p:nvSpPr>
              <p:spPr bwMode="auto">
                <a:xfrm>
                  <a:off x="3146" y="2103"/>
                  <a:ext cx="1439" cy="757"/>
                </a:xfrm>
                <a:prstGeom prst="rect">
                  <a:avLst/>
                </a:prstGeom>
                <a:blipFill dpi="0" rotWithShape="0">
                  <a:blip r:embed="rId1"/>
                  <a:srcRect/>
                  <a:tile tx="0" ty="0" sx="100000" sy="100000" flip="none" algn="tl"/>
                </a:bli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90800" bIns="694800">
                  <a:spAutoFit/>
                </a:bodyPr>
                <a:lstStyle>
                  <a:defPPr>
                    <a:defRPr lang="en-US"/>
                  </a:defPPr>
                  <a:lvl1pPr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1pPr>
                  <a:lvl2pPr marL="4572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2pPr>
                  <a:lvl3pPr marL="9144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3pPr>
                  <a:lvl4pPr marL="13716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4pPr>
                  <a:lvl5pPr marL="18288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5pPr>
                  <a:lvl6pPr marL="2286000" algn="l" defTabSz="914400" rtl="0" eaLnBrk="1" latinLnBrk="0" hangingPunct="1">
                    <a:defRPr sz="800" b="1" kern="1200">
                      <a:solidFill>
                        <a:schemeClr val="accent2"/>
                      </a:solidFill>
                      <a:latin typeface="Arial" panose="020B0604020202020204" pitchFamily="34" charset="0"/>
                      <a:ea typeface="宋体" pitchFamily="2" charset="-122"/>
                      <a:cs typeface="+mn-cs"/>
                    </a:defRPr>
                  </a:lvl6pPr>
                  <a:lvl7pPr marL="2743200" algn="l" defTabSz="914400" rtl="0" eaLnBrk="1" latinLnBrk="0" hangingPunct="1">
                    <a:defRPr sz="800" b="1" kern="1200">
                      <a:solidFill>
                        <a:schemeClr val="accent2"/>
                      </a:solidFill>
                      <a:latin typeface="Arial" panose="020B0604020202020204" pitchFamily="34" charset="0"/>
                      <a:ea typeface="宋体" pitchFamily="2" charset="-122"/>
                      <a:cs typeface="+mn-cs"/>
                    </a:defRPr>
                  </a:lvl7pPr>
                  <a:lvl8pPr marL="3200400" algn="l" defTabSz="914400" rtl="0" eaLnBrk="1" latinLnBrk="0" hangingPunct="1">
                    <a:defRPr sz="800" b="1" kern="1200">
                      <a:solidFill>
                        <a:schemeClr val="accent2"/>
                      </a:solidFill>
                      <a:latin typeface="Arial" panose="020B0604020202020204" pitchFamily="34" charset="0"/>
                      <a:ea typeface="宋体" pitchFamily="2" charset="-122"/>
                      <a:cs typeface="+mn-cs"/>
                    </a:defRPr>
                  </a:lvl8pPr>
                  <a:lvl9pPr marL="3657600" algn="l" defTabSz="914400" rtl="0" eaLnBrk="1" latinLnBrk="0" hangingPunct="1">
                    <a:defRPr sz="800" b="1" kern="1200">
                      <a:solidFill>
                        <a:schemeClr val="accent2"/>
                      </a:solidFill>
                      <a:latin typeface="Arial" panose="020B0604020202020204" pitchFamily="34" charset="0"/>
                      <a:ea typeface="宋体" pitchFamily="2" charset="-122"/>
                      <a:cs typeface="+mn-cs"/>
                    </a:defRPr>
                  </a:lvl9pPr>
                </a:lstStyle>
                <a:p>
                  <a:pPr>
                    <a:spcBef>
                      <a:spcPct val="50000"/>
                    </a:spcBef>
                  </a:pPr>
                  <a:r>
                    <a:rPr lang="en-US" altLang="zh-CN" sz="2000" dirty="0">
                      <a:solidFill>
                        <a:srgbClr val="0000FF"/>
                      </a:solidFill>
                      <a:effectLst>
                        <a:outerShdw blurRad="38100" dist="38100" dir="2700000" algn="tl">
                          <a:srgbClr val="C0C0C0"/>
                        </a:outerShdw>
                      </a:effectLst>
                      <a:latin typeface="Comic Sans MS" panose="030F0702030302020204" pitchFamily="2" charset="0"/>
                      <a:ea typeface="微软雅黑" pitchFamily="34" charset="-122"/>
                    </a:rPr>
                    <a:t>ADD  AX, </a:t>
                  </a:r>
                  <a:r>
                    <a:rPr lang="en-US" altLang="zh-CN" sz="2000" baseline="16000" dirty="0">
                      <a:solidFill>
                        <a:srgbClr val="C2228D"/>
                      </a:solidFill>
                      <a:effectLst>
                        <a:outerShdw blurRad="38100" dist="38100" dir="2700000" algn="tl">
                          <a:srgbClr val="C0C0C0"/>
                        </a:outerShdw>
                      </a:effectLst>
                      <a:latin typeface="Comic Sans MS" panose="030F0702030302020204" pitchFamily="2" charset="0"/>
                      <a:ea typeface="微软雅黑" pitchFamily="34" charset="-122"/>
                      <a:cs typeface="Arial" panose="020B0604020202020204" pitchFamily="34" charset="0"/>
                    </a:rPr>
                    <a:t>.</a:t>
                  </a:r>
                  <a:r>
                    <a:rPr lang="en-US" altLang="zh-CN" sz="2000" baseline="16000" dirty="0">
                      <a:solidFill>
                        <a:srgbClr val="C2228D"/>
                      </a:solidFill>
                      <a:effectLst>
                        <a:outerShdw blurRad="38100" dist="38100" dir="2700000" algn="tl">
                          <a:srgbClr val="C0C0C0"/>
                        </a:outerShdw>
                      </a:effectLst>
                      <a:latin typeface="Comic Sans MS" panose="030F0702030302020204" pitchFamily="2" charset="0"/>
                      <a:ea typeface="微软雅黑" pitchFamily="34" charset="-122"/>
                    </a:rPr>
                    <a:t> </a:t>
                  </a:r>
                  <a:r>
                    <a:rPr lang="en-US" altLang="zh-CN" sz="2000" dirty="0">
                      <a:solidFill>
                        <a:srgbClr val="0000FF"/>
                      </a:solidFill>
                      <a:effectLst>
                        <a:outerShdw blurRad="38100" dist="38100" dir="2700000" algn="tl">
                          <a:srgbClr val="C0C0C0"/>
                        </a:outerShdw>
                      </a:effectLst>
                      <a:latin typeface="Comic Sans MS" panose="030F0702030302020204" pitchFamily="2" charset="0"/>
                      <a:ea typeface="微软雅黑" pitchFamily="34" charset="-122"/>
                    </a:rPr>
                    <a:t>+1</a:t>
                  </a:r>
                  <a:endParaRPr lang="en-US" altLang="zh-CN" sz="2000" dirty="0">
                    <a:solidFill>
                      <a:srgbClr val="0000FF"/>
                    </a:solidFill>
                    <a:effectLst>
                      <a:outerShdw blurRad="38100" dist="38100" dir="2700000" algn="tl">
                        <a:srgbClr val="C0C0C0"/>
                      </a:outerShdw>
                    </a:effectLst>
                    <a:latin typeface="Comic Sans MS" panose="030F0702030302020204" pitchFamily="2" charset="0"/>
                    <a:ea typeface="微软雅黑" pitchFamily="34" charset="-122"/>
                  </a:endParaRPr>
                </a:p>
              </p:txBody>
            </p:sp>
            <p:sp>
              <p:nvSpPr>
                <p:cNvPr id="49" name="Text Box 32"/>
                <p:cNvSpPr txBox="1">
                  <a:spLocks noChangeArrowheads="1"/>
                </p:cNvSpPr>
                <p:nvPr/>
              </p:nvSpPr>
              <p:spPr bwMode="auto">
                <a:xfrm>
                  <a:off x="3493" y="2395"/>
                  <a:ext cx="105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1pPr>
                  <a:lvl2pPr marL="4572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2pPr>
                  <a:lvl3pPr marL="9144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3pPr>
                  <a:lvl4pPr marL="13716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4pPr>
                  <a:lvl5pPr marL="18288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5pPr>
                  <a:lvl6pPr marL="2286000" algn="l" defTabSz="914400" rtl="0" eaLnBrk="1" latinLnBrk="0" hangingPunct="1">
                    <a:defRPr sz="800" b="1" kern="1200">
                      <a:solidFill>
                        <a:schemeClr val="accent2"/>
                      </a:solidFill>
                      <a:latin typeface="Arial" panose="020B0604020202020204" pitchFamily="34" charset="0"/>
                      <a:ea typeface="宋体" pitchFamily="2" charset="-122"/>
                      <a:cs typeface="+mn-cs"/>
                    </a:defRPr>
                  </a:lvl6pPr>
                  <a:lvl7pPr marL="2743200" algn="l" defTabSz="914400" rtl="0" eaLnBrk="1" latinLnBrk="0" hangingPunct="1">
                    <a:defRPr sz="800" b="1" kern="1200">
                      <a:solidFill>
                        <a:schemeClr val="accent2"/>
                      </a:solidFill>
                      <a:latin typeface="Arial" panose="020B0604020202020204" pitchFamily="34" charset="0"/>
                      <a:ea typeface="宋体" pitchFamily="2" charset="-122"/>
                      <a:cs typeface="+mn-cs"/>
                    </a:defRPr>
                  </a:lvl7pPr>
                  <a:lvl8pPr marL="3200400" algn="l" defTabSz="914400" rtl="0" eaLnBrk="1" latinLnBrk="0" hangingPunct="1">
                    <a:defRPr sz="800" b="1" kern="1200">
                      <a:solidFill>
                        <a:schemeClr val="accent2"/>
                      </a:solidFill>
                      <a:latin typeface="Arial" panose="020B0604020202020204" pitchFamily="34" charset="0"/>
                      <a:ea typeface="宋体" pitchFamily="2" charset="-122"/>
                      <a:cs typeface="+mn-cs"/>
                    </a:defRPr>
                  </a:lvl8pPr>
                  <a:lvl9pPr marL="3657600" algn="l" defTabSz="914400" rtl="0" eaLnBrk="1" latinLnBrk="0" hangingPunct="1">
                    <a:defRPr sz="800" b="1" kern="1200">
                      <a:solidFill>
                        <a:schemeClr val="accent2"/>
                      </a:solidFill>
                      <a:latin typeface="Arial" panose="020B0604020202020204" pitchFamily="34" charset="0"/>
                      <a:ea typeface="宋体" pitchFamily="2" charset="-122"/>
                      <a:cs typeface="+mn-cs"/>
                    </a:defRPr>
                  </a:lvl9pPr>
                </a:lstStyle>
                <a:p>
                  <a:pPr>
                    <a:spcBef>
                      <a:spcPct val="50000"/>
                    </a:spcBef>
                  </a:pPr>
                  <a:r>
                    <a:rPr lang="zh-CN" altLang="en-US" sz="2000" dirty="0">
                      <a:solidFill>
                        <a:srgbClr val="C2228D"/>
                      </a:solidFill>
                      <a:effectLst>
                        <a:outerShdw blurRad="38100" dist="38100" dir="2700000" algn="tl">
                          <a:srgbClr val="C0C0C0"/>
                        </a:outerShdw>
                      </a:effectLst>
                      <a:latin typeface="Comic Sans MS" panose="030F0702030302020204" pitchFamily="2" charset="0"/>
                      <a:ea typeface="微软雅黑" pitchFamily="34" charset="-122"/>
                    </a:rPr>
                    <a:t>120</a:t>
                  </a:r>
                  <a:endParaRPr lang="zh-CN" altLang="en-US" sz="2000" dirty="0">
                    <a:solidFill>
                      <a:srgbClr val="C2228D"/>
                    </a:solidFill>
                    <a:effectLst>
                      <a:outerShdw blurRad="38100" dist="38100" dir="2700000" algn="tl">
                        <a:srgbClr val="C0C0C0"/>
                      </a:outerShdw>
                    </a:effectLst>
                    <a:latin typeface="Comic Sans MS" panose="030F0702030302020204" pitchFamily="2" charset="0"/>
                    <a:ea typeface="微软雅黑" pitchFamily="34" charset="-122"/>
                  </a:endParaRPr>
                </a:p>
              </p:txBody>
            </p:sp>
          </p:grpSp>
        </p:grpSp>
        <p:sp>
          <p:nvSpPr>
            <p:cNvPr id="44" name="Text Box 33"/>
            <p:cNvSpPr txBox="1">
              <a:spLocks noChangeArrowheads="1"/>
            </p:cNvSpPr>
            <p:nvPr/>
          </p:nvSpPr>
          <p:spPr bwMode="auto">
            <a:xfrm>
              <a:off x="4562" y="2387"/>
              <a:ext cx="82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1pPr>
              <a:lvl2pPr marL="4572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2pPr>
              <a:lvl3pPr marL="9144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3pPr>
              <a:lvl4pPr marL="13716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4pPr>
              <a:lvl5pPr marL="18288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5pPr>
              <a:lvl6pPr marL="2286000" algn="l" defTabSz="914400" rtl="0" eaLnBrk="1" latinLnBrk="0" hangingPunct="1">
                <a:defRPr sz="800" b="1" kern="1200">
                  <a:solidFill>
                    <a:schemeClr val="accent2"/>
                  </a:solidFill>
                  <a:latin typeface="Arial" panose="020B0604020202020204" pitchFamily="34" charset="0"/>
                  <a:ea typeface="宋体" pitchFamily="2" charset="-122"/>
                  <a:cs typeface="+mn-cs"/>
                </a:defRPr>
              </a:lvl6pPr>
              <a:lvl7pPr marL="2743200" algn="l" defTabSz="914400" rtl="0" eaLnBrk="1" latinLnBrk="0" hangingPunct="1">
                <a:defRPr sz="800" b="1" kern="1200">
                  <a:solidFill>
                    <a:schemeClr val="accent2"/>
                  </a:solidFill>
                  <a:latin typeface="Arial" panose="020B0604020202020204" pitchFamily="34" charset="0"/>
                  <a:ea typeface="宋体" pitchFamily="2" charset="-122"/>
                  <a:cs typeface="+mn-cs"/>
                </a:defRPr>
              </a:lvl7pPr>
              <a:lvl8pPr marL="3200400" algn="l" defTabSz="914400" rtl="0" eaLnBrk="1" latinLnBrk="0" hangingPunct="1">
                <a:defRPr sz="800" b="1" kern="1200">
                  <a:solidFill>
                    <a:schemeClr val="accent2"/>
                  </a:solidFill>
                  <a:latin typeface="Arial" panose="020B0604020202020204" pitchFamily="34" charset="0"/>
                  <a:ea typeface="宋体" pitchFamily="2" charset="-122"/>
                  <a:cs typeface="+mn-cs"/>
                </a:defRPr>
              </a:lvl8pPr>
              <a:lvl9pPr marL="3657600" algn="l" defTabSz="914400" rtl="0" eaLnBrk="1" latinLnBrk="0" hangingPunct="1">
                <a:defRPr sz="800" b="1" kern="1200">
                  <a:solidFill>
                    <a:schemeClr val="accent2"/>
                  </a:solidFill>
                  <a:latin typeface="Arial" panose="020B0604020202020204" pitchFamily="34" charset="0"/>
                  <a:ea typeface="宋体" pitchFamily="2" charset="-122"/>
                  <a:cs typeface="+mn-cs"/>
                </a:defRPr>
              </a:lvl9pPr>
            </a:lstStyle>
            <a:p>
              <a:pPr>
                <a:spcBef>
                  <a:spcPct val="50000"/>
                </a:spcBef>
              </a:pPr>
              <a:r>
                <a:rPr lang="zh-CN" altLang="en-US" sz="2000" dirty="0">
                  <a:solidFill>
                    <a:schemeClr val="tx1"/>
                  </a:solidFill>
                  <a:latin typeface="Comic Sans MS" panose="030F0702030302020204" pitchFamily="2" charset="0"/>
                  <a:ea typeface="微软雅黑" pitchFamily="34" charset="-122"/>
                </a:rPr>
                <a:t>251</a:t>
              </a:r>
              <a:endParaRPr lang="zh-CN" altLang="en-US" sz="2000" dirty="0">
                <a:solidFill>
                  <a:schemeClr val="tx1"/>
                </a:solidFill>
                <a:latin typeface="Comic Sans MS" panose="030F0702030302020204" pitchFamily="2" charset="0"/>
                <a:ea typeface="微软雅黑" pitchFamily="34" charset="-122"/>
              </a:endParaRPr>
            </a:p>
          </p:txBody>
        </p:sp>
      </p:grpSp>
      <p:sp>
        <p:nvSpPr>
          <p:cNvPr id="32" name="Text Box 34"/>
          <p:cNvSpPr txBox="1">
            <a:spLocks noChangeArrowheads="1"/>
          </p:cNvSpPr>
          <p:nvPr/>
        </p:nvSpPr>
        <p:spPr bwMode="auto">
          <a:xfrm>
            <a:off x="905668" y="2350789"/>
            <a:ext cx="225583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1pPr>
            <a:lvl2pPr marL="4572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2pPr>
            <a:lvl3pPr marL="9144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3pPr>
            <a:lvl4pPr marL="13716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4pPr>
            <a:lvl5pPr marL="18288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5pPr>
            <a:lvl6pPr marL="2286000" algn="l" defTabSz="914400" rtl="0" eaLnBrk="1" latinLnBrk="0" hangingPunct="1">
              <a:defRPr sz="800" b="1" kern="1200">
                <a:solidFill>
                  <a:schemeClr val="accent2"/>
                </a:solidFill>
                <a:latin typeface="Arial" panose="020B0604020202020204" pitchFamily="34" charset="0"/>
                <a:ea typeface="宋体" pitchFamily="2" charset="-122"/>
                <a:cs typeface="+mn-cs"/>
              </a:defRPr>
            </a:lvl6pPr>
            <a:lvl7pPr marL="2743200" algn="l" defTabSz="914400" rtl="0" eaLnBrk="1" latinLnBrk="0" hangingPunct="1">
              <a:defRPr sz="800" b="1" kern="1200">
                <a:solidFill>
                  <a:schemeClr val="accent2"/>
                </a:solidFill>
                <a:latin typeface="Arial" panose="020B0604020202020204" pitchFamily="34" charset="0"/>
                <a:ea typeface="宋体" pitchFamily="2" charset="-122"/>
                <a:cs typeface="+mn-cs"/>
              </a:defRPr>
            </a:lvl7pPr>
            <a:lvl8pPr marL="3200400" algn="l" defTabSz="914400" rtl="0" eaLnBrk="1" latinLnBrk="0" hangingPunct="1">
              <a:defRPr sz="800" b="1" kern="1200">
                <a:solidFill>
                  <a:schemeClr val="accent2"/>
                </a:solidFill>
                <a:latin typeface="Arial" panose="020B0604020202020204" pitchFamily="34" charset="0"/>
                <a:ea typeface="宋体" pitchFamily="2" charset="-122"/>
                <a:cs typeface="+mn-cs"/>
              </a:defRPr>
            </a:lvl8pPr>
            <a:lvl9pPr marL="3657600" algn="l" defTabSz="914400" rtl="0" eaLnBrk="1" latinLnBrk="0" hangingPunct="1">
              <a:defRPr sz="800" b="1" kern="1200">
                <a:solidFill>
                  <a:schemeClr val="accent2"/>
                </a:solidFill>
                <a:latin typeface="Arial" panose="020B0604020202020204" pitchFamily="34" charset="0"/>
                <a:ea typeface="宋体" pitchFamily="2" charset="-122"/>
                <a:cs typeface="+mn-cs"/>
              </a:defRPr>
            </a:lvl9pPr>
          </a:lstStyle>
          <a:p>
            <a:pPr>
              <a:spcBef>
                <a:spcPct val="50000"/>
              </a:spcBef>
            </a:pPr>
            <a:r>
              <a:rPr lang="zh-CN" altLang="en-US" sz="2000" dirty="0">
                <a:solidFill>
                  <a:srgbClr val="009242"/>
                </a:solidFill>
                <a:effectLst>
                  <a:outerShdw blurRad="38100" dist="38100" dir="2700000" algn="tl">
                    <a:srgbClr val="C0C0C0"/>
                  </a:outerShdw>
                </a:effectLst>
                <a:latin typeface="Comic Sans MS" panose="030F0702030302020204" pitchFamily="2" charset="0"/>
                <a:ea typeface="微软雅黑" pitchFamily="34" charset="-122"/>
              </a:rPr>
              <a:t>公共子程序</a:t>
            </a:r>
            <a:endParaRPr lang="zh-CN" altLang="en-US" sz="2000" dirty="0">
              <a:solidFill>
                <a:srgbClr val="009242"/>
              </a:solidFill>
              <a:effectLst>
                <a:outerShdw blurRad="38100" dist="38100" dir="2700000" algn="tl">
                  <a:srgbClr val="C0C0C0"/>
                </a:outerShdw>
              </a:effectLst>
              <a:latin typeface="Comic Sans MS" panose="030F0702030302020204" pitchFamily="2" charset="0"/>
              <a:ea typeface="微软雅黑" pitchFamily="34" charset="-122"/>
            </a:endParaRPr>
          </a:p>
        </p:txBody>
      </p:sp>
      <p:sp>
        <p:nvSpPr>
          <p:cNvPr id="33" name="Text Box 35"/>
          <p:cNvSpPr txBox="1">
            <a:spLocks noChangeArrowheads="1"/>
          </p:cNvSpPr>
          <p:nvPr/>
        </p:nvSpPr>
        <p:spPr bwMode="auto">
          <a:xfrm>
            <a:off x="6338093" y="6200477"/>
            <a:ext cx="990600"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defPPr>
              <a:defRPr lang="en-US"/>
            </a:defPPr>
            <a:lvl1pPr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1pPr>
            <a:lvl2pPr marL="4572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2pPr>
            <a:lvl3pPr marL="9144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3pPr>
            <a:lvl4pPr marL="13716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4pPr>
            <a:lvl5pPr marL="18288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5pPr>
            <a:lvl6pPr marL="2286000" algn="l" defTabSz="914400" rtl="0" eaLnBrk="1" latinLnBrk="0" hangingPunct="1">
              <a:defRPr sz="800" b="1" kern="1200">
                <a:solidFill>
                  <a:schemeClr val="accent2"/>
                </a:solidFill>
                <a:latin typeface="Arial" panose="020B0604020202020204" pitchFamily="34" charset="0"/>
                <a:ea typeface="宋体" pitchFamily="2" charset="-122"/>
                <a:cs typeface="+mn-cs"/>
              </a:defRPr>
            </a:lvl6pPr>
            <a:lvl7pPr marL="2743200" algn="l" defTabSz="914400" rtl="0" eaLnBrk="1" latinLnBrk="0" hangingPunct="1">
              <a:defRPr sz="800" b="1" kern="1200">
                <a:solidFill>
                  <a:schemeClr val="accent2"/>
                </a:solidFill>
                <a:latin typeface="Arial" panose="020B0604020202020204" pitchFamily="34" charset="0"/>
                <a:ea typeface="宋体" pitchFamily="2" charset="-122"/>
                <a:cs typeface="+mn-cs"/>
              </a:defRPr>
            </a:lvl7pPr>
            <a:lvl8pPr marL="3200400" algn="l" defTabSz="914400" rtl="0" eaLnBrk="1" latinLnBrk="0" hangingPunct="1">
              <a:defRPr sz="800" b="1" kern="1200">
                <a:solidFill>
                  <a:schemeClr val="accent2"/>
                </a:solidFill>
                <a:latin typeface="Arial" panose="020B0604020202020204" pitchFamily="34" charset="0"/>
                <a:ea typeface="宋体" pitchFamily="2" charset="-122"/>
                <a:cs typeface="+mn-cs"/>
              </a:defRPr>
            </a:lvl8pPr>
            <a:lvl9pPr marL="3657600" algn="l" defTabSz="914400" rtl="0" eaLnBrk="1" latinLnBrk="0" hangingPunct="1">
              <a:defRPr sz="800" b="1" kern="1200">
                <a:solidFill>
                  <a:schemeClr val="accent2"/>
                </a:solidFill>
                <a:latin typeface="Arial" panose="020B0604020202020204" pitchFamily="34" charset="0"/>
                <a:ea typeface="宋体" pitchFamily="2" charset="-122"/>
                <a:cs typeface="+mn-cs"/>
              </a:defRPr>
            </a:lvl9pPr>
          </a:lstStyle>
          <a:p>
            <a:pPr>
              <a:spcBef>
                <a:spcPct val="50000"/>
              </a:spcBef>
            </a:pPr>
            <a:r>
              <a:rPr lang="zh-CN" altLang="en-US" sz="2000" dirty="0">
                <a:latin typeface="Comic Sans MS" panose="030F0702030302020204" pitchFamily="2" charset="0"/>
                <a:ea typeface="微软雅黑" pitchFamily="34" charset="-122"/>
              </a:rPr>
              <a:t>存储器</a:t>
            </a:r>
            <a:endParaRPr lang="zh-CN" altLang="en-US" sz="2000" dirty="0">
              <a:latin typeface="Comic Sans MS" panose="030F0702030302020204" pitchFamily="2" charset="0"/>
              <a:ea typeface="微软雅黑" pitchFamily="34" charset="-122"/>
            </a:endParaRPr>
          </a:p>
        </p:txBody>
      </p:sp>
      <p:sp>
        <p:nvSpPr>
          <p:cNvPr id="34" name="Text Box 36"/>
          <p:cNvSpPr txBox="1">
            <a:spLocks noChangeArrowheads="1"/>
          </p:cNvSpPr>
          <p:nvPr/>
        </p:nvSpPr>
        <p:spPr bwMode="auto">
          <a:xfrm>
            <a:off x="335756" y="1936452"/>
            <a:ext cx="3092450"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defPPr>
              <a:defRPr lang="en-US"/>
            </a:defPPr>
            <a:lvl1pPr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1pPr>
            <a:lvl2pPr marL="4572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2pPr>
            <a:lvl3pPr marL="9144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3pPr>
            <a:lvl4pPr marL="13716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4pPr>
            <a:lvl5pPr marL="18288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5pPr>
            <a:lvl6pPr marL="2286000" algn="l" defTabSz="914400" rtl="0" eaLnBrk="1" latinLnBrk="0" hangingPunct="1">
              <a:defRPr sz="800" b="1" kern="1200">
                <a:solidFill>
                  <a:schemeClr val="accent2"/>
                </a:solidFill>
                <a:latin typeface="Arial" panose="020B0604020202020204" pitchFamily="34" charset="0"/>
                <a:ea typeface="宋体" pitchFamily="2" charset="-122"/>
                <a:cs typeface="+mn-cs"/>
              </a:defRPr>
            </a:lvl6pPr>
            <a:lvl7pPr marL="2743200" algn="l" defTabSz="914400" rtl="0" eaLnBrk="1" latinLnBrk="0" hangingPunct="1">
              <a:defRPr sz="800" b="1" kern="1200">
                <a:solidFill>
                  <a:schemeClr val="accent2"/>
                </a:solidFill>
                <a:latin typeface="Arial" panose="020B0604020202020204" pitchFamily="34" charset="0"/>
                <a:ea typeface="宋体" pitchFamily="2" charset="-122"/>
                <a:cs typeface="+mn-cs"/>
              </a:defRPr>
            </a:lvl7pPr>
            <a:lvl8pPr marL="3200400" algn="l" defTabSz="914400" rtl="0" eaLnBrk="1" latinLnBrk="0" hangingPunct="1">
              <a:defRPr sz="800" b="1" kern="1200">
                <a:solidFill>
                  <a:schemeClr val="accent2"/>
                </a:solidFill>
                <a:latin typeface="Arial" panose="020B0604020202020204" pitchFamily="34" charset="0"/>
                <a:ea typeface="宋体" pitchFamily="2" charset="-122"/>
                <a:cs typeface="+mn-cs"/>
              </a:defRPr>
            </a:lvl8pPr>
            <a:lvl9pPr marL="3657600" algn="l" defTabSz="914400" rtl="0" eaLnBrk="1" latinLnBrk="0" hangingPunct="1">
              <a:defRPr sz="800" b="1" kern="1200">
                <a:solidFill>
                  <a:schemeClr val="accent2"/>
                </a:solidFill>
                <a:latin typeface="Arial" panose="020B0604020202020204" pitchFamily="34" charset="0"/>
                <a:ea typeface="宋体" pitchFamily="2" charset="-122"/>
                <a:cs typeface="+mn-cs"/>
              </a:defRPr>
            </a:lvl9pPr>
          </a:lstStyle>
          <a:p>
            <a:pPr>
              <a:spcBef>
                <a:spcPct val="50000"/>
              </a:spcBef>
            </a:pPr>
            <a:r>
              <a:rPr lang="zh-CN" altLang="en-US" sz="2000" dirty="0">
                <a:solidFill>
                  <a:srgbClr val="FF0000"/>
                </a:solidFill>
                <a:latin typeface="Comic Sans MS" panose="030F0702030302020204" pitchFamily="2" charset="0"/>
                <a:ea typeface="微软雅黑" pitchFamily="34" charset="-122"/>
              </a:rPr>
              <a:t>“ </a:t>
            </a:r>
            <a:r>
              <a:rPr lang="en-US" altLang="zh-CN" sz="2000" dirty="0">
                <a:solidFill>
                  <a:srgbClr val="FF0000"/>
                </a:solidFill>
                <a:latin typeface="Comic Sans MS" panose="030F0702030302020204" pitchFamily="2" charset="0"/>
                <a:ea typeface="微软雅黑" pitchFamily="34" charset="-122"/>
              </a:rPr>
              <a:t>. ” </a:t>
            </a:r>
            <a:r>
              <a:rPr lang="zh-CN" altLang="en-US" sz="2000" dirty="0">
                <a:solidFill>
                  <a:srgbClr val="FF0000"/>
                </a:solidFill>
                <a:latin typeface="Comic Sans MS" panose="030F0702030302020204" pitchFamily="2" charset="0"/>
                <a:ea typeface="微软雅黑" pitchFamily="34" charset="-122"/>
              </a:rPr>
              <a:t>表示相对寻址方式</a:t>
            </a:r>
            <a:endParaRPr lang="en-US" altLang="zh-CN" sz="2000" dirty="0">
              <a:solidFill>
                <a:srgbClr val="FF0000"/>
              </a:solidFill>
              <a:latin typeface="Comic Sans MS" panose="030F0702030302020204" pitchFamily="2" charset="0"/>
              <a:ea typeface="微软雅黑" pitchFamily="34" charset="-122"/>
            </a:endParaRPr>
          </a:p>
        </p:txBody>
      </p:sp>
      <p:sp>
        <p:nvSpPr>
          <p:cNvPr id="57" name="Rectangle 2"/>
          <p:cNvSpPr txBox="1">
            <a:spLocks noChangeArrowheads="1"/>
          </p:cNvSpPr>
          <p:nvPr/>
        </p:nvSpPr>
        <p:spPr bwMode="auto">
          <a:xfrm>
            <a:off x="3882638" y="1112181"/>
            <a:ext cx="5055210" cy="372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spAutoFit/>
          </a:bodyPr>
          <a:lstStyle>
            <a:lvl1pPr algn="l" rtl="0" eaLnBrk="0" fontAlgn="base" hangingPunct="0">
              <a:lnSpc>
                <a:spcPct val="87000"/>
              </a:lnSpc>
              <a:spcBef>
                <a:spcPct val="0"/>
              </a:spcBef>
              <a:spcAft>
                <a:spcPct val="0"/>
              </a:spcAft>
              <a:defRPr sz="2400" b="1" kern="1200">
                <a:solidFill>
                  <a:schemeClr val="accent2"/>
                </a:solidFill>
                <a:latin typeface="+mj-lt"/>
                <a:ea typeface="+mj-ea"/>
                <a:cs typeface="+mj-cs"/>
              </a:defRPr>
            </a:lvl1pPr>
            <a:lvl2pPr algn="l" rtl="0" eaLnBrk="0" fontAlgn="base" hangingPunct="0">
              <a:lnSpc>
                <a:spcPct val="87000"/>
              </a:lnSpc>
              <a:spcBef>
                <a:spcPct val="0"/>
              </a:spcBef>
              <a:spcAft>
                <a:spcPct val="0"/>
              </a:spcAft>
              <a:defRPr sz="2400" b="1">
                <a:solidFill>
                  <a:schemeClr val="accent2"/>
                </a:solidFill>
                <a:latin typeface="Arial" panose="020B0604020202020204" pitchFamily="34" charset="0"/>
              </a:defRPr>
            </a:lvl2pPr>
            <a:lvl3pPr algn="l" rtl="0" eaLnBrk="0" fontAlgn="base" hangingPunct="0">
              <a:lnSpc>
                <a:spcPct val="87000"/>
              </a:lnSpc>
              <a:spcBef>
                <a:spcPct val="0"/>
              </a:spcBef>
              <a:spcAft>
                <a:spcPct val="0"/>
              </a:spcAft>
              <a:defRPr sz="2400" b="1">
                <a:solidFill>
                  <a:schemeClr val="accent2"/>
                </a:solidFill>
                <a:latin typeface="Arial" panose="020B0604020202020204" pitchFamily="34" charset="0"/>
              </a:defRPr>
            </a:lvl3pPr>
            <a:lvl4pPr algn="l" rtl="0" eaLnBrk="0" fontAlgn="base" hangingPunct="0">
              <a:lnSpc>
                <a:spcPct val="87000"/>
              </a:lnSpc>
              <a:spcBef>
                <a:spcPct val="0"/>
              </a:spcBef>
              <a:spcAft>
                <a:spcPct val="0"/>
              </a:spcAft>
              <a:defRPr sz="2400" b="1">
                <a:solidFill>
                  <a:schemeClr val="accent2"/>
                </a:solidFill>
                <a:latin typeface="Arial" panose="020B0604020202020204" pitchFamily="34" charset="0"/>
              </a:defRPr>
            </a:lvl4pPr>
            <a:lvl5pPr algn="l" rtl="0" eaLnBrk="0" fontAlgn="base" hangingPunct="0">
              <a:lnSpc>
                <a:spcPct val="87000"/>
              </a:lnSpc>
              <a:spcBef>
                <a:spcPct val="0"/>
              </a:spcBef>
              <a:spcAft>
                <a:spcPct val="0"/>
              </a:spcAft>
              <a:defRPr sz="2400" b="1">
                <a:solidFill>
                  <a:schemeClr val="accent2"/>
                </a:solidFill>
                <a:latin typeface="Arial" panose="020B0604020202020204" pitchFamily="34" charset="0"/>
              </a:defRPr>
            </a:lvl5pPr>
            <a:lvl6pPr marL="457200" algn="l" rtl="0" eaLnBrk="0" fontAlgn="base" hangingPunct="0">
              <a:lnSpc>
                <a:spcPct val="87000"/>
              </a:lnSpc>
              <a:spcBef>
                <a:spcPct val="0"/>
              </a:spcBef>
              <a:spcAft>
                <a:spcPct val="0"/>
              </a:spcAft>
              <a:defRPr sz="2400" b="1">
                <a:solidFill>
                  <a:schemeClr val="accent2"/>
                </a:solidFill>
                <a:latin typeface="Arial" panose="020B0604020202020204" pitchFamily="34" charset="0"/>
              </a:defRPr>
            </a:lvl6pPr>
            <a:lvl7pPr marL="914400" algn="l" rtl="0" eaLnBrk="0" fontAlgn="base" hangingPunct="0">
              <a:lnSpc>
                <a:spcPct val="87000"/>
              </a:lnSpc>
              <a:spcBef>
                <a:spcPct val="0"/>
              </a:spcBef>
              <a:spcAft>
                <a:spcPct val="0"/>
              </a:spcAft>
              <a:defRPr sz="2400" b="1">
                <a:solidFill>
                  <a:schemeClr val="accent2"/>
                </a:solidFill>
                <a:latin typeface="Arial" panose="020B0604020202020204" pitchFamily="34" charset="0"/>
              </a:defRPr>
            </a:lvl7pPr>
            <a:lvl8pPr marL="1371600" algn="l" rtl="0" eaLnBrk="0" fontAlgn="base" hangingPunct="0">
              <a:lnSpc>
                <a:spcPct val="87000"/>
              </a:lnSpc>
              <a:spcBef>
                <a:spcPct val="0"/>
              </a:spcBef>
              <a:spcAft>
                <a:spcPct val="0"/>
              </a:spcAft>
              <a:defRPr sz="2400" b="1">
                <a:solidFill>
                  <a:schemeClr val="accent2"/>
                </a:solidFill>
                <a:latin typeface="Arial" panose="020B0604020202020204" pitchFamily="34" charset="0"/>
              </a:defRPr>
            </a:lvl8pPr>
            <a:lvl9pPr marL="1828800" algn="l" rtl="0" eaLnBrk="0" fontAlgn="base" hangingPunct="0">
              <a:lnSpc>
                <a:spcPct val="87000"/>
              </a:lnSpc>
              <a:spcBef>
                <a:spcPct val="0"/>
              </a:spcBef>
              <a:spcAft>
                <a:spcPct val="0"/>
              </a:spcAft>
              <a:defRPr sz="2400" b="1">
                <a:solidFill>
                  <a:schemeClr val="accent2"/>
                </a:solidFill>
                <a:latin typeface="Arial" panose="020B0604020202020204" pitchFamily="34" charset="0"/>
              </a:defRPr>
            </a:lvl9pPr>
          </a:lstStyle>
          <a:p>
            <a:pPr marL="0" marR="0" lvl="0" indent="0" algn="l" defTabSz="914400" rtl="0" eaLnBrk="0" fontAlgn="base" latinLnBrk="0" hangingPunct="0">
              <a:lnSpc>
                <a:spcPct val="87000"/>
              </a:lnSpc>
              <a:spcBef>
                <a:spcPct val="0"/>
              </a:spcBef>
              <a:spcAft>
                <a:spcPct val="0"/>
              </a:spcAft>
              <a:buClrTx/>
              <a:buSzTx/>
              <a:buFontTx/>
              <a:buNone/>
              <a:defRPr/>
            </a:pPr>
            <a:r>
              <a:rPr lang="zh-CN" altLang="en-US" noProof="0" dirty="0">
                <a:solidFill>
                  <a:srgbClr val="063DE8"/>
                </a:solidFill>
                <a:latin typeface="Comic Sans MS" panose="030F0702030302020204" pitchFamily="2" charset="0"/>
                <a:ea typeface="微软雅黑" pitchFamily="34" charset="-122"/>
              </a:rPr>
              <a:t>例：</a:t>
            </a:r>
            <a:r>
              <a:rPr kumimoji="0" lang="zh-CN" altLang="en-US" sz="2400" b="1" i="0" u="none" strike="noStrike" kern="1200" cap="none" spc="0" normalizeH="0" baseline="0" noProof="0" dirty="0">
                <a:ln>
                  <a:noFill/>
                </a:ln>
                <a:solidFill>
                  <a:srgbClr val="063DE8"/>
                </a:solidFill>
                <a:effectLst/>
                <a:uLnTx/>
                <a:uFillTx/>
                <a:latin typeface="Comic Sans MS" panose="030F0702030302020204" pitchFamily="2" charset="0"/>
                <a:ea typeface="微软雅黑" pitchFamily="34" charset="-122"/>
              </a:rPr>
              <a:t>相对寻址实现</a:t>
            </a:r>
            <a:r>
              <a:rPr kumimoji="0" lang="zh-CN" altLang="en-US" sz="2400" b="1" i="0" u="none" strike="noStrike" kern="1200" cap="none" spc="0" normalizeH="0" baseline="0" noProof="0" dirty="0">
                <a:ln>
                  <a:noFill/>
                </a:ln>
                <a:solidFill>
                  <a:srgbClr val="000000"/>
                </a:solidFill>
                <a:effectLst/>
                <a:uLnTx/>
                <a:uFillTx/>
                <a:latin typeface="Comic Sans MS" panose="030F0702030302020204" pitchFamily="2" charset="0"/>
                <a:ea typeface="微软雅黑" pitchFamily="34" charset="-122"/>
              </a:rPr>
              <a:t>公共子程序的浮动</a:t>
            </a:r>
            <a:endParaRPr kumimoji="0" lang="zh-CN" altLang="en-US" sz="2400" b="1" i="0" u="none" strike="noStrike" kern="1200" cap="none" spc="0" normalizeH="0" baseline="0" noProof="0" dirty="0">
              <a:ln>
                <a:noFill/>
              </a:ln>
              <a:solidFill>
                <a:srgbClr val="000000"/>
              </a:solidFill>
              <a:effectLst/>
              <a:uLnTx/>
              <a:uFillTx/>
              <a:latin typeface="Comic Sans MS" panose="030F0702030302020204" pitchFamily="2" charset="0"/>
              <a:ea typeface="微软雅黑" pitchFamily="34"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 </a:t>
            </a:r>
            <a:r>
              <a:rPr lang="zh-CN" altLang="en-US" dirty="0"/>
              <a:t>指令系统设计</a:t>
            </a:r>
            <a:endParaRPr lang="zh-CN" altLang="en-US" dirty="0"/>
          </a:p>
        </p:txBody>
      </p:sp>
      <p:sp>
        <p:nvSpPr>
          <p:cNvPr id="3" name="内容占位符 2"/>
          <p:cNvSpPr>
            <a:spLocks noGrp="1"/>
          </p:cNvSpPr>
          <p:nvPr>
            <p:ph idx="1"/>
          </p:nvPr>
        </p:nvSpPr>
        <p:spPr>
          <a:xfrm>
            <a:off x="107504" y="743531"/>
            <a:ext cx="8856984" cy="525229"/>
          </a:xfrm>
        </p:spPr>
        <p:txBody>
          <a:bodyPr/>
          <a:lstStyle/>
          <a:p>
            <a:pPr marL="0" indent="0">
              <a:buNone/>
            </a:pPr>
            <a:r>
              <a:rPr lang="en-US" altLang="zh-CN" dirty="0"/>
              <a:t>4.2.3 </a:t>
            </a:r>
            <a:r>
              <a:rPr lang="zh-CN" altLang="en-US" dirty="0"/>
              <a:t>寻址方式</a:t>
            </a:r>
            <a:endParaRPr lang="en-US" altLang="zh-CN" dirty="0"/>
          </a:p>
        </p:txBody>
      </p:sp>
      <p:sp>
        <p:nvSpPr>
          <p:cNvPr id="4" name="页脚占位符 3"/>
          <p:cNvSpPr>
            <a:spLocks noGrp="1"/>
          </p:cNvSpPr>
          <p:nvPr>
            <p:ph type="ftr" sz="quarter" idx="11"/>
          </p:nvPr>
        </p:nvSpPr>
        <p:spPr/>
        <p:txBody>
          <a:bodyPr/>
          <a:lstStyle/>
          <a:p>
            <a:pPr>
              <a:defRPr/>
            </a:pPr>
            <a:r>
              <a:rPr lang="zh-CN" altLang="en-US" dirty="0">
                <a:latin typeface="微软雅黑" pitchFamily="34" charset="-122"/>
                <a:ea typeface="微软雅黑" pitchFamily="34" charset="-122"/>
              </a:rPr>
              <a:t>计算机与通信工程学院</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计算机组成原理</a:t>
            </a:r>
            <a:endParaRPr lang="zh-CN" altLang="en-US" dirty="0">
              <a:latin typeface="微软雅黑" pitchFamily="34" charset="-122"/>
              <a:ea typeface="微软雅黑" pitchFamily="34" charset="-122"/>
            </a:endParaRPr>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latin typeface="微软雅黑" pitchFamily="34" charset="-122"/>
                <a:ea typeface="微软雅黑" pitchFamily="34" charset="-122"/>
              </a:rPr>
            </a:fld>
            <a:endParaRPr lang="zh-CN" altLang="en-US" dirty="0">
              <a:latin typeface="微软雅黑" pitchFamily="34" charset="-122"/>
              <a:ea typeface="微软雅黑" pitchFamily="34" charset="-122"/>
            </a:endParaRPr>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latin typeface="微软雅黑" pitchFamily="34" charset="-122"/>
                <a:ea typeface="微软雅黑" pitchFamily="34" charset="-122"/>
              </a:rPr>
            </a:fld>
            <a:endParaRPr lang="zh-CN" altLang="en-US" dirty="0">
              <a:latin typeface="微软雅黑" pitchFamily="34" charset="-122"/>
              <a:ea typeface="微软雅黑" pitchFamily="34" charset="-122"/>
            </a:endParaRPr>
          </a:p>
        </p:txBody>
      </p:sp>
      <p:sp>
        <p:nvSpPr>
          <p:cNvPr id="10" name="内容占位符 2"/>
          <p:cNvSpPr txBox="1"/>
          <p:nvPr/>
        </p:nvSpPr>
        <p:spPr bwMode="auto">
          <a:xfrm>
            <a:off x="119514" y="1124744"/>
            <a:ext cx="2868310" cy="393507"/>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FF0000"/>
              </a:buClr>
              <a:buFont typeface="Wingdings" panose="05000000000000000000" pitchFamily="2" charset="2"/>
              <a:buChar char="p"/>
              <a:defRPr sz="2200" b="1" kern="1200">
                <a:solidFill>
                  <a:schemeClr val="tx1"/>
                </a:solidFill>
                <a:latin typeface="Comic Sans MS" panose="030F0702030302020204" pitchFamily="2" charset="0"/>
                <a:ea typeface="微软雅黑"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anose="05000000000000000000" pitchFamily="2" charset="2"/>
              <a:buChar char="n"/>
              <a:defRPr sz="2000" b="0" kern="1200">
                <a:solidFill>
                  <a:schemeClr val="tx1"/>
                </a:solidFill>
                <a:latin typeface="微软雅黑" pitchFamily="34" charset="-122"/>
                <a:ea typeface="微软雅黑"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anose="05000000000000000000" pitchFamily="2" charset="2"/>
              <a:buChar char="p"/>
              <a:defRPr sz="2000" b="0" kern="1200">
                <a:solidFill>
                  <a:schemeClr val="tx1"/>
                </a:solidFill>
                <a:latin typeface="微软雅黑" pitchFamily="34" charset="-122"/>
                <a:ea typeface="微软雅黑"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anose="05000000000000000000" pitchFamily="2" charset="2"/>
              <a:buChar char="Ø"/>
              <a:defRPr sz="2000" b="0" kern="1200">
                <a:solidFill>
                  <a:schemeClr val="tx1"/>
                </a:solidFill>
                <a:latin typeface="微软雅黑" pitchFamily="34" charset="-122"/>
                <a:ea typeface="微软雅黑"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anose="05000000000000000000" pitchFamily="2" charset="2"/>
              <a:buChar char="Ø"/>
              <a:defRPr sz="2000" b="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altLang="zh-CN" dirty="0">
                <a:solidFill>
                  <a:srgbClr val="063DE8"/>
                </a:solidFill>
              </a:rPr>
              <a:t>3. </a:t>
            </a:r>
            <a:r>
              <a:rPr lang="zh-CN" altLang="en-US" dirty="0">
                <a:solidFill>
                  <a:srgbClr val="063DE8"/>
                </a:solidFill>
              </a:rPr>
              <a:t>常用的寻址方式</a:t>
            </a:r>
            <a:endParaRPr lang="en-US" altLang="zh-CN" dirty="0">
              <a:solidFill>
                <a:srgbClr val="063DE8"/>
              </a:solidFill>
            </a:endParaRPr>
          </a:p>
        </p:txBody>
      </p:sp>
      <p:sp>
        <p:nvSpPr>
          <p:cNvPr id="8" name="矩形 7"/>
          <p:cNvSpPr/>
          <p:nvPr/>
        </p:nvSpPr>
        <p:spPr>
          <a:xfrm>
            <a:off x="2971622" y="1116360"/>
            <a:ext cx="3480226" cy="430887"/>
          </a:xfrm>
          <a:prstGeom prst="rect">
            <a:avLst/>
          </a:prstGeom>
        </p:spPr>
        <p:txBody>
          <a:bodyPr wrap="square">
            <a:spAutoFit/>
          </a:bodyPr>
          <a:lstStyle/>
          <a:p>
            <a:pPr lvl="0" eaLnBrk="0" hangingPunct="0">
              <a:spcBef>
                <a:spcPct val="20000"/>
              </a:spcBef>
              <a:buClr>
                <a:srgbClr val="FF0000"/>
              </a:buClr>
            </a:pPr>
            <a:r>
              <a:rPr lang="zh-CN" altLang="en-US" sz="2200" b="1" dirty="0">
                <a:solidFill>
                  <a:prstClr val="black"/>
                </a:solidFill>
                <a:latin typeface="Comic Sans MS" panose="030F0702030302020204" pitchFamily="2" charset="0"/>
                <a:ea typeface="微软雅黑" pitchFamily="34" charset="-122"/>
              </a:rPr>
              <a:t>（</a:t>
            </a:r>
            <a:r>
              <a:rPr lang="en-US" altLang="zh-CN" sz="2200" b="1" dirty="0">
                <a:solidFill>
                  <a:prstClr val="black"/>
                </a:solidFill>
                <a:latin typeface="Comic Sans MS" panose="030F0702030302020204" pitchFamily="2" charset="0"/>
                <a:ea typeface="微软雅黑" pitchFamily="34" charset="-122"/>
              </a:rPr>
              <a:t>5</a:t>
            </a:r>
            <a:r>
              <a:rPr lang="zh-CN" altLang="en-US" sz="2200" b="1" dirty="0">
                <a:solidFill>
                  <a:prstClr val="black"/>
                </a:solidFill>
                <a:latin typeface="Comic Sans MS" panose="030F0702030302020204" pitchFamily="2" charset="0"/>
                <a:ea typeface="微软雅黑" pitchFamily="34" charset="-122"/>
              </a:rPr>
              <a:t>）偏移寻址：相对寻址</a:t>
            </a:r>
            <a:endParaRPr lang="en-US" altLang="zh-CN" sz="2200" b="1" dirty="0">
              <a:solidFill>
                <a:prstClr val="black"/>
              </a:solidFill>
              <a:latin typeface="Comic Sans MS" panose="030F0702030302020204" pitchFamily="2" charset="0"/>
              <a:ea typeface="微软雅黑" pitchFamily="34" charset="-122"/>
            </a:endParaRPr>
          </a:p>
        </p:txBody>
      </p:sp>
      <p:sp>
        <p:nvSpPr>
          <p:cNvPr id="36" name="Text Box 38"/>
          <p:cNvSpPr txBox="1">
            <a:spLocks noChangeArrowheads="1"/>
          </p:cNvSpPr>
          <p:nvPr/>
        </p:nvSpPr>
        <p:spPr bwMode="auto">
          <a:xfrm>
            <a:off x="139056" y="4663793"/>
            <a:ext cx="8573802" cy="666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defPPr>
              <a:defRPr lang="en-US"/>
            </a:defPPr>
            <a:lvl1pPr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1pPr>
            <a:lvl2pPr marL="4572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2pPr>
            <a:lvl3pPr marL="9144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3pPr>
            <a:lvl4pPr marL="13716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4pPr>
            <a:lvl5pPr marL="18288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5pPr>
            <a:lvl6pPr marL="2286000" algn="l" defTabSz="914400" rtl="0" eaLnBrk="1" latinLnBrk="0" hangingPunct="1">
              <a:defRPr sz="800" b="1" kern="1200">
                <a:solidFill>
                  <a:schemeClr val="accent2"/>
                </a:solidFill>
                <a:latin typeface="Arial" panose="020B0604020202020204" pitchFamily="34" charset="0"/>
                <a:ea typeface="宋体" pitchFamily="2" charset="-122"/>
                <a:cs typeface="+mn-cs"/>
              </a:defRPr>
            </a:lvl6pPr>
            <a:lvl7pPr marL="2743200" algn="l" defTabSz="914400" rtl="0" eaLnBrk="1" latinLnBrk="0" hangingPunct="1">
              <a:defRPr sz="800" b="1" kern="1200">
                <a:solidFill>
                  <a:schemeClr val="accent2"/>
                </a:solidFill>
                <a:latin typeface="Arial" panose="020B0604020202020204" pitchFamily="34" charset="0"/>
                <a:ea typeface="宋体" pitchFamily="2" charset="-122"/>
                <a:cs typeface="+mn-cs"/>
              </a:defRPr>
            </a:lvl7pPr>
            <a:lvl8pPr marL="3200400" algn="l" defTabSz="914400" rtl="0" eaLnBrk="1" latinLnBrk="0" hangingPunct="1">
              <a:defRPr sz="800" b="1" kern="1200">
                <a:solidFill>
                  <a:schemeClr val="accent2"/>
                </a:solidFill>
                <a:latin typeface="Arial" panose="020B0604020202020204" pitchFamily="34" charset="0"/>
                <a:ea typeface="宋体" pitchFamily="2" charset="-122"/>
                <a:cs typeface="+mn-cs"/>
              </a:defRPr>
            </a:lvl8pPr>
            <a:lvl9pPr marL="3657600" algn="l" defTabSz="914400" rtl="0" eaLnBrk="1" latinLnBrk="0" hangingPunct="1">
              <a:defRPr sz="800" b="1" kern="1200">
                <a:solidFill>
                  <a:schemeClr val="accent2"/>
                </a:solidFill>
                <a:latin typeface="Arial" panose="020B0604020202020204" pitchFamily="34" charset="0"/>
                <a:ea typeface="宋体" pitchFamily="2" charset="-122"/>
                <a:cs typeface="+mn-cs"/>
              </a:defRPr>
            </a:lvl9pPr>
          </a:lstStyle>
          <a:p>
            <a:pPr>
              <a:spcBef>
                <a:spcPct val="50000"/>
              </a:spcBef>
            </a:pPr>
            <a:r>
              <a:rPr lang="zh-CN" altLang="en-US" sz="2000" dirty="0">
                <a:solidFill>
                  <a:schemeClr val="tx1"/>
                </a:solidFill>
                <a:latin typeface="微软雅黑" pitchFamily="34" charset="-122"/>
                <a:ea typeface="微软雅黑" pitchFamily="34" charset="-122"/>
              </a:rPr>
              <a:t>例：若转移指令地址为</a:t>
            </a:r>
            <a:r>
              <a:rPr lang="en-US" altLang="zh-CN" sz="2000" dirty="0">
                <a:solidFill>
                  <a:schemeClr val="tx1"/>
                </a:solidFill>
                <a:latin typeface="微软雅黑" pitchFamily="34" charset="-122"/>
                <a:ea typeface="微软雅黑" pitchFamily="34" charset="-122"/>
              </a:rPr>
              <a:t>2000H</a:t>
            </a:r>
            <a:r>
              <a:rPr lang="zh-CN" altLang="en-US" sz="2000" dirty="0">
                <a:solidFill>
                  <a:schemeClr val="tx1"/>
                </a:solidFill>
                <a:latin typeface="微软雅黑" pitchFamily="34" charset="-122"/>
                <a:ea typeface="微软雅黑" pitchFamily="34" charset="-122"/>
              </a:rPr>
              <a:t>，转移目标地址为</a:t>
            </a:r>
            <a:r>
              <a:rPr lang="en-US" altLang="zh-CN" sz="2000" dirty="0">
                <a:solidFill>
                  <a:schemeClr val="tx1"/>
                </a:solidFill>
                <a:latin typeface="微软雅黑" pitchFamily="34" charset="-122"/>
                <a:ea typeface="微软雅黑" pitchFamily="34" charset="-122"/>
              </a:rPr>
              <a:t>1FF0H</a:t>
            </a:r>
            <a:r>
              <a:rPr lang="zh-CN" altLang="en-US" sz="2000" dirty="0">
                <a:solidFill>
                  <a:schemeClr val="tx1"/>
                </a:solidFill>
                <a:latin typeface="微软雅黑" pitchFamily="34" charset="-122"/>
                <a:ea typeface="微软雅黑" pitchFamily="34" charset="-122"/>
              </a:rPr>
              <a:t>，总是在取指令同时对</a:t>
            </a:r>
            <a:r>
              <a:rPr lang="en-US" altLang="zh-CN" sz="2000" dirty="0">
                <a:solidFill>
                  <a:schemeClr val="tx1"/>
                </a:solidFill>
                <a:latin typeface="微软雅黑" pitchFamily="34" charset="-122"/>
                <a:ea typeface="微软雅黑" pitchFamily="34" charset="-122"/>
              </a:rPr>
              <a:t>PC</a:t>
            </a:r>
            <a:r>
              <a:rPr lang="zh-CN" altLang="en-US" sz="2000" dirty="0">
                <a:solidFill>
                  <a:schemeClr val="tx1"/>
                </a:solidFill>
                <a:latin typeface="微软雅黑" pitchFamily="34" charset="-122"/>
                <a:ea typeface="微软雅黑" pitchFamily="34" charset="-122"/>
              </a:rPr>
              <a:t>增量，则转移指令第二字节位移量为多少？</a:t>
            </a:r>
            <a:endParaRPr lang="zh-CN" altLang="en-US" sz="2000" dirty="0">
              <a:solidFill>
                <a:schemeClr val="tx1"/>
              </a:solidFill>
              <a:latin typeface="微软雅黑" pitchFamily="34" charset="-122"/>
              <a:ea typeface="微软雅黑" pitchFamily="34" charset="-122"/>
            </a:endParaRPr>
          </a:p>
        </p:txBody>
      </p:sp>
      <p:sp>
        <p:nvSpPr>
          <p:cNvPr id="15" name="Rectangle 2"/>
          <p:cNvSpPr txBox="1">
            <a:spLocks noChangeArrowheads="1"/>
          </p:cNvSpPr>
          <p:nvPr/>
        </p:nvSpPr>
        <p:spPr bwMode="auto">
          <a:xfrm>
            <a:off x="119724" y="1597016"/>
            <a:ext cx="7786565" cy="345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spAutoFit/>
          </a:bodyPr>
          <a:lstStyle>
            <a:lvl1pPr algn="l" rtl="0" eaLnBrk="0" fontAlgn="base" hangingPunct="0">
              <a:lnSpc>
                <a:spcPct val="87000"/>
              </a:lnSpc>
              <a:spcBef>
                <a:spcPct val="0"/>
              </a:spcBef>
              <a:spcAft>
                <a:spcPct val="0"/>
              </a:spcAft>
              <a:defRPr sz="2400" b="1" kern="1200">
                <a:solidFill>
                  <a:schemeClr val="accent2"/>
                </a:solidFill>
                <a:latin typeface="+mj-lt"/>
                <a:ea typeface="+mj-ea"/>
                <a:cs typeface="+mj-cs"/>
              </a:defRPr>
            </a:lvl1pPr>
            <a:lvl2pPr algn="l" rtl="0" eaLnBrk="0" fontAlgn="base" hangingPunct="0">
              <a:lnSpc>
                <a:spcPct val="87000"/>
              </a:lnSpc>
              <a:spcBef>
                <a:spcPct val="0"/>
              </a:spcBef>
              <a:spcAft>
                <a:spcPct val="0"/>
              </a:spcAft>
              <a:defRPr sz="2400" b="1">
                <a:solidFill>
                  <a:schemeClr val="accent2"/>
                </a:solidFill>
                <a:latin typeface="Arial" panose="020B0604020202020204" pitchFamily="34" charset="0"/>
              </a:defRPr>
            </a:lvl2pPr>
            <a:lvl3pPr algn="l" rtl="0" eaLnBrk="0" fontAlgn="base" hangingPunct="0">
              <a:lnSpc>
                <a:spcPct val="87000"/>
              </a:lnSpc>
              <a:spcBef>
                <a:spcPct val="0"/>
              </a:spcBef>
              <a:spcAft>
                <a:spcPct val="0"/>
              </a:spcAft>
              <a:defRPr sz="2400" b="1">
                <a:solidFill>
                  <a:schemeClr val="accent2"/>
                </a:solidFill>
                <a:latin typeface="Arial" panose="020B0604020202020204" pitchFamily="34" charset="0"/>
              </a:defRPr>
            </a:lvl3pPr>
            <a:lvl4pPr algn="l" rtl="0" eaLnBrk="0" fontAlgn="base" hangingPunct="0">
              <a:lnSpc>
                <a:spcPct val="87000"/>
              </a:lnSpc>
              <a:spcBef>
                <a:spcPct val="0"/>
              </a:spcBef>
              <a:spcAft>
                <a:spcPct val="0"/>
              </a:spcAft>
              <a:defRPr sz="2400" b="1">
                <a:solidFill>
                  <a:schemeClr val="accent2"/>
                </a:solidFill>
                <a:latin typeface="Arial" panose="020B0604020202020204" pitchFamily="34" charset="0"/>
              </a:defRPr>
            </a:lvl4pPr>
            <a:lvl5pPr algn="l" rtl="0" eaLnBrk="0" fontAlgn="base" hangingPunct="0">
              <a:lnSpc>
                <a:spcPct val="87000"/>
              </a:lnSpc>
              <a:spcBef>
                <a:spcPct val="0"/>
              </a:spcBef>
              <a:spcAft>
                <a:spcPct val="0"/>
              </a:spcAft>
              <a:defRPr sz="2400" b="1">
                <a:solidFill>
                  <a:schemeClr val="accent2"/>
                </a:solidFill>
                <a:latin typeface="Arial" panose="020B0604020202020204" pitchFamily="34" charset="0"/>
              </a:defRPr>
            </a:lvl5pPr>
            <a:lvl6pPr marL="457200" algn="l" rtl="0" eaLnBrk="0" fontAlgn="base" hangingPunct="0">
              <a:lnSpc>
                <a:spcPct val="87000"/>
              </a:lnSpc>
              <a:spcBef>
                <a:spcPct val="0"/>
              </a:spcBef>
              <a:spcAft>
                <a:spcPct val="0"/>
              </a:spcAft>
              <a:defRPr sz="2400" b="1">
                <a:solidFill>
                  <a:schemeClr val="accent2"/>
                </a:solidFill>
                <a:latin typeface="Arial" panose="020B0604020202020204" pitchFamily="34" charset="0"/>
              </a:defRPr>
            </a:lvl6pPr>
            <a:lvl7pPr marL="914400" algn="l" rtl="0" eaLnBrk="0" fontAlgn="base" hangingPunct="0">
              <a:lnSpc>
                <a:spcPct val="87000"/>
              </a:lnSpc>
              <a:spcBef>
                <a:spcPct val="0"/>
              </a:spcBef>
              <a:spcAft>
                <a:spcPct val="0"/>
              </a:spcAft>
              <a:defRPr sz="2400" b="1">
                <a:solidFill>
                  <a:schemeClr val="accent2"/>
                </a:solidFill>
                <a:latin typeface="Arial" panose="020B0604020202020204" pitchFamily="34" charset="0"/>
              </a:defRPr>
            </a:lvl7pPr>
            <a:lvl8pPr marL="1371600" algn="l" rtl="0" eaLnBrk="0" fontAlgn="base" hangingPunct="0">
              <a:lnSpc>
                <a:spcPct val="87000"/>
              </a:lnSpc>
              <a:spcBef>
                <a:spcPct val="0"/>
              </a:spcBef>
              <a:spcAft>
                <a:spcPct val="0"/>
              </a:spcAft>
              <a:defRPr sz="2400" b="1">
                <a:solidFill>
                  <a:schemeClr val="accent2"/>
                </a:solidFill>
                <a:latin typeface="Arial" panose="020B0604020202020204" pitchFamily="34" charset="0"/>
              </a:defRPr>
            </a:lvl8pPr>
            <a:lvl9pPr marL="1828800" algn="l" rtl="0" eaLnBrk="0" fontAlgn="base" hangingPunct="0">
              <a:lnSpc>
                <a:spcPct val="87000"/>
              </a:lnSpc>
              <a:spcBef>
                <a:spcPct val="0"/>
              </a:spcBef>
              <a:spcAft>
                <a:spcPct val="0"/>
              </a:spcAft>
              <a:defRPr sz="2400" b="1">
                <a:solidFill>
                  <a:schemeClr val="accent2"/>
                </a:solidFill>
                <a:latin typeface="Arial" panose="020B0604020202020204" pitchFamily="34" charset="0"/>
              </a:defRPr>
            </a:lvl9pPr>
          </a:lstStyle>
          <a:p>
            <a:pPr lvl="0">
              <a:defRPr/>
            </a:pPr>
            <a:r>
              <a:rPr lang="zh-CN" altLang="en-US" sz="2200" noProof="0" dirty="0">
                <a:solidFill>
                  <a:srgbClr val="063DE8"/>
                </a:solidFill>
                <a:latin typeface="Comic Sans MS" panose="030F0702030302020204" pitchFamily="2" charset="0"/>
                <a:ea typeface="微软雅黑" pitchFamily="34" charset="-122"/>
              </a:rPr>
              <a:t>例：</a:t>
            </a:r>
            <a:r>
              <a:rPr kumimoji="0" lang="zh-CN" altLang="en-US" sz="2200" b="1" i="0" u="none" strike="noStrike" kern="1200" cap="none" spc="0" normalizeH="0" baseline="0" noProof="0" dirty="0">
                <a:ln>
                  <a:noFill/>
                </a:ln>
                <a:solidFill>
                  <a:srgbClr val="063DE8"/>
                </a:solidFill>
                <a:effectLst/>
                <a:uLnTx/>
                <a:uFillTx/>
                <a:latin typeface="Comic Sans MS" panose="030F0702030302020204" pitchFamily="2" charset="0"/>
                <a:ea typeface="微软雅黑" pitchFamily="34" charset="-122"/>
              </a:rPr>
              <a:t>相对寻址实现</a:t>
            </a:r>
            <a:r>
              <a:rPr kumimoji="0" lang="zh-CN" altLang="en-US" sz="2200" b="1" i="0" u="none" strike="noStrike" kern="1200" cap="none" spc="0" normalizeH="0" baseline="0" noProof="0" dirty="0">
                <a:ln>
                  <a:noFill/>
                </a:ln>
                <a:solidFill>
                  <a:srgbClr val="000000"/>
                </a:solidFill>
                <a:effectLst/>
                <a:uLnTx/>
                <a:uFillTx/>
                <a:latin typeface="Comic Sans MS" panose="030F0702030302020204" pitchFamily="2" charset="0"/>
                <a:ea typeface="微软雅黑" pitchFamily="34" charset="-122"/>
              </a:rPr>
              <a:t>相对转移：</a:t>
            </a:r>
            <a:r>
              <a:rPr lang="en-US" altLang="zh-CN" sz="2200" dirty="0">
                <a:solidFill>
                  <a:srgbClr val="000000"/>
                </a:solidFill>
                <a:latin typeface="Comic Sans MS" panose="030F0702030302020204" pitchFamily="2" charset="0"/>
                <a:ea typeface="微软雅黑" pitchFamily="34" charset="-122"/>
              </a:rPr>
              <a:t>MIPS</a:t>
            </a:r>
            <a:r>
              <a:rPr lang="zh-CN" altLang="en-US" sz="2200" dirty="0">
                <a:solidFill>
                  <a:srgbClr val="000000"/>
                </a:solidFill>
                <a:latin typeface="Comic Sans MS" panose="030F0702030302020204" pitchFamily="2" charset="0"/>
                <a:ea typeface="微软雅黑" pitchFamily="34" charset="-122"/>
              </a:rPr>
              <a:t>指令 </a:t>
            </a:r>
            <a:r>
              <a:rPr lang="en-US" altLang="zh-CN" sz="2200" dirty="0">
                <a:solidFill>
                  <a:srgbClr val="000000"/>
                </a:solidFill>
                <a:latin typeface="Comic Sans MS" panose="030F0702030302020204" pitchFamily="2" charset="0"/>
                <a:ea typeface="微软雅黑" pitchFamily="34" charset="-122"/>
              </a:rPr>
              <a:t>bne $1,$2,25</a:t>
            </a:r>
            <a:endParaRPr kumimoji="0" lang="zh-CN" altLang="en-US" sz="2200" b="1" i="0" u="none" strike="noStrike" kern="1200" cap="none" spc="0" normalizeH="0" baseline="0" noProof="0" dirty="0">
              <a:ln>
                <a:noFill/>
              </a:ln>
              <a:solidFill>
                <a:srgbClr val="000000"/>
              </a:solidFill>
              <a:effectLst/>
              <a:uLnTx/>
              <a:uFillTx/>
              <a:latin typeface="Comic Sans MS" panose="030F0702030302020204" pitchFamily="2" charset="0"/>
              <a:ea typeface="微软雅黑" pitchFamily="34" charset="-122"/>
            </a:endParaRPr>
          </a:p>
        </p:txBody>
      </p:sp>
      <p:sp>
        <p:nvSpPr>
          <p:cNvPr id="16" name="Text Box 121"/>
          <p:cNvSpPr txBox="1">
            <a:spLocks noChangeArrowheads="1"/>
          </p:cNvSpPr>
          <p:nvPr/>
        </p:nvSpPr>
        <p:spPr bwMode="auto">
          <a:xfrm>
            <a:off x="119514" y="1987278"/>
            <a:ext cx="733280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000" dirty="0">
                <a:latin typeface="Comic Sans MS" panose="030F0702030302020204" pitchFamily="2" charset="0"/>
                <a:ea typeface="宋体" pitchFamily="2" charset="-122"/>
              </a:rPr>
              <a:t>含义为：</a:t>
            </a:r>
            <a:r>
              <a:rPr lang="en-US" altLang="zh-CN" sz="2000" dirty="0">
                <a:latin typeface="Comic Sans MS" panose="030F0702030302020204" pitchFamily="2" charset="0"/>
                <a:ea typeface="宋体" pitchFamily="2" charset="-122"/>
              </a:rPr>
              <a:t>If ($1!=$2) </a:t>
            </a:r>
            <a:r>
              <a:rPr lang="en-US" altLang="zh-CN" sz="2000" dirty="0" err="1">
                <a:latin typeface="Comic Sans MS" panose="030F0702030302020204" pitchFamily="2" charset="0"/>
                <a:ea typeface="宋体" pitchFamily="2" charset="-122"/>
              </a:rPr>
              <a:t>goto</a:t>
            </a:r>
            <a:r>
              <a:rPr lang="en-US" altLang="zh-CN" sz="2000" dirty="0">
                <a:latin typeface="Comic Sans MS" panose="030F0702030302020204" pitchFamily="2" charset="0"/>
                <a:ea typeface="宋体" pitchFamily="2" charset="-122"/>
              </a:rPr>
              <a:t> </a:t>
            </a:r>
            <a:r>
              <a:rPr lang="en-US" altLang="zh-CN" sz="2000" dirty="0">
                <a:solidFill>
                  <a:srgbClr val="0033CC"/>
                </a:solidFill>
                <a:latin typeface="Comic Sans MS" panose="030F0702030302020204" pitchFamily="2" charset="0"/>
                <a:ea typeface="宋体" pitchFamily="2" charset="-122"/>
              </a:rPr>
              <a:t>PC+4+100</a:t>
            </a:r>
            <a:r>
              <a:rPr lang="en-US" altLang="zh-CN" sz="2000" dirty="0">
                <a:latin typeface="Comic Sans MS" panose="030F0702030302020204" pitchFamily="2" charset="0"/>
                <a:ea typeface="宋体" pitchFamily="2" charset="-122"/>
              </a:rPr>
              <a:t> else </a:t>
            </a:r>
            <a:r>
              <a:rPr lang="en-US" altLang="zh-CN" sz="2000" dirty="0" err="1">
                <a:latin typeface="Comic Sans MS" panose="030F0702030302020204" pitchFamily="2" charset="0"/>
                <a:ea typeface="宋体" pitchFamily="2" charset="-122"/>
              </a:rPr>
              <a:t>goto</a:t>
            </a:r>
            <a:r>
              <a:rPr lang="en-US" altLang="zh-CN" sz="2000" dirty="0">
                <a:latin typeface="Comic Sans MS" panose="030F0702030302020204" pitchFamily="2" charset="0"/>
                <a:ea typeface="宋体" pitchFamily="2" charset="-122"/>
              </a:rPr>
              <a:t> </a:t>
            </a:r>
            <a:r>
              <a:rPr lang="en-US" altLang="zh-CN" sz="2000" dirty="0">
                <a:solidFill>
                  <a:srgbClr val="0033CC"/>
                </a:solidFill>
                <a:latin typeface="Comic Sans MS" panose="030F0702030302020204" pitchFamily="2" charset="0"/>
                <a:ea typeface="宋体" pitchFamily="2" charset="-122"/>
              </a:rPr>
              <a:t>PC+4</a:t>
            </a:r>
            <a:endParaRPr lang="en-US" altLang="zh-CN" sz="2000" dirty="0">
              <a:solidFill>
                <a:srgbClr val="0033CC"/>
              </a:solidFill>
              <a:latin typeface="Comic Sans MS" panose="030F0702030302020204" pitchFamily="2" charset="0"/>
              <a:ea typeface="宋体" pitchFamily="2" charset="-122"/>
            </a:endParaRPr>
          </a:p>
          <a:p>
            <a:r>
              <a:rPr lang="zh-CN" altLang="en-US" sz="2000" dirty="0">
                <a:latin typeface="Comic Sans MS" panose="030F0702030302020204" pitchFamily="2" charset="0"/>
                <a:ea typeface="宋体" pitchFamily="2" charset="-122"/>
              </a:rPr>
              <a:t>执行</a:t>
            </a:r>
            <a:r>
              <a:rPr lang="en-US" altLang="zh-CN" sz="2000" dirty="0" err="1">
                <a:latin typeface="Comic Sans MS" panose="030F0702030302020204" pitchFamily="2" charset="0"/>
                <a:ea typeface="宋体" pitchFamily="2" charset="-122"/>
              </a:rPr>
              <a:t>beq</a:t>
            </a:r>
            <a:r>
              <a:rPr lang="zh-CN" altLang="en-US" sz="2000" dirty="0">
                <a:latin typeface="Comic Sans MS" panose="030F0702030302020204" pitchFamily="2" charset="0"/>
                <a:ea typeface="宋体" pitchFamily="2" charset="-122"/>
              </a:rPr>
              <a:t>指令，需要判断什么标志？</a:t>
            </a:r>
            <a:endParaRPr lang="zh-CN" altLang="en-US" sz="2000" dirty="0">
              <a:latin typeface="Comic Sans MS" panose="030F0702030302020204" pitchFamily="2" charset="0"/>
              <a:ea typeface="宋体" pitchFamily="2" charset="-122"/>
            </a:endParaRPr>
          </a:p>
        </p:txBody>
      </p:sp>
      <p:pic>
        <p:nvPicPr>
          <p:cNvPr id="9" name="图片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7504" y="2739562"/>
            <a:ext cx="6305550" cy="1171575"/>
          </a:xfrm>
          <a:prstGeom prst="rect">
            <a:avLst/>
          </a:prstGeom>
        </p:spPr>
      </p:pic>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4032309"/>
            <a:ext cx="8052886" cy="362486"/>
          </a:xfrm>
          <a:prstGeom prst="rect">
            <a:avLst/>
          </a:prstGeom>
        </p:spPr>
      </p:pic>
      <p:sp>
        <p:nvSpPr>
          <p:cNvPr id="20" name="Text Box 45"/>
          <p:cNvSpPr txBox="1">
            <a:spLocks noChangeArrowheads="1"/>
          </p:cNvSpPr>
          <p:nvPr/>
        </p:nvSpPr>
        <p:spPr bwMode="auto">
          <a:xfrm>
            <a:off x="444251" y="5381939"/>
            <a:ext cx="8183490" cy="112851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defPPr>
              <a:defRPr lang="en-US"/>
            </a:defPPr>
            <a:lvl1pPr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1pPr>
            <a:lvl2pPr marL="4572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2pPr>
            <a:lvl3pPr marL="9144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3pPr>
            <a:lvl4pPr marL="13716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4pPr>
            <a:lvl5pPr marL="18288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5pPr>
            <a:lvl6pPr marL="2286000" algn="l" defTabSz="914400" rtl="0" eaLnBrk="1" latinLnBrk="0" hangingPunct="1">
              <a:defRPr sz="800" b="1" kern="1200">
                <a:solidFill>
                  <a:schemeClr val="accent2"/>
                </a:solidFill>
                <a:latin typeface="Arial" panose="020B0604020202020204" pitchFamily="34" charset="0"/>
                <a:ea typeface="宋体" pitchFamily="2" charset="-122"/>
                <a:cs typeface="+mn-cs"/>
              </a:defRPr>
            </a:lvl6pPr>
            <a:lvl7pPr marL="2743200" algn="l" defTabSz="914400" rtl="0" eaLnBrk="1" latinLnBrk="0" hangingPunct="1">
              <a:defRPr sz="800" b="1" kern="1200">
                <a:solidFill>
                  <a:schemeClr val="accent2"/>
                </a:solidFill>
                <a:latin typeface="Arial" panose="020B0604020202020204" pitchFamily="34" charset="0"/>
                <a:ea typeface="宋体" pitchFamily="2" charset="-122"/>
                <a:cs typeface="+mn-cs"/>
              </a:defRPr>
            </a:lvl7pPr>
            <a:lvl8pPr marL="3200400" algn="l" defTabSz="914400" rtl="0" eaLnBrk="1" latinLnBrk="0" hangingPunct="1">
              <a:defRPr sz="800" b="1" kern="1200">
                <a:solidFill>
                  <a:schemeClr val="accent2"/>
                </a:solidFill>
                <a:latin typeface="Arial" panose="020B0604020202020204" pitchFamily="34" charset="0"/>
                <a:ea typeface="宋体" pitchFamily="2" charset="-122"/>
                <a:cs typeface="+mn-cs"/>
              </a:defRPr>
            </a:lvl8pPr>
            <a:lvl9pPr marL="3657600" algn="l" defTabSz="914400" rtl="0" eaLnBrk="1" latinLnBrk="0" hangingPunct="1">
              <a:defRPr sz="800" b="1" kern="1200">
                <a:solidFill>
                  <a:schemeClr val="accent2"/>
                </a:solidFill>
                <a:latin typeface="Arial" panose="020B0604020202020204" pitchFamily="34" charset="0"/>
                <a:ea typeface="宋体" pitchFamily="2" charset="-122"/>
                <a:cs typeface="+mn-cs"/>
              </a:defRPr>
            </a:lvl9pPr>
          </a:lstStyle>
          <a:p>
            <a:pPr>
              <a:spcBef>
                <a:spcPct val="50000"/>
              </a:spcBef>
            </a:pPr>
            <a:r>
              <a:rPr lang="zh-CN" altLang="en-US" sz="2000" dirty="0">
                <a:solidFill>
                  <a:srgbClr val="009242"/>
                </a:solidFill>
                <a:latin typeface="Comic Sans MS" panose="030F0702030302020204" pitchFamily="2" charset="0"/>
                <a:ea typeface="微软雅黑" pitchFamily="34" charset="-122"/>
              </a:rPr>
              <a:t>只有确定了按字</a:t>
            </a:r>
            <a:r>
              <a:rPr lang="en-US" altLang="zh-CN" sz="2000" dirty="0">
                <a:solidFill>
                  <a:srgbClr val="009242"/>
                </a:solidFill>
                <a:latin typeface="Comic Sans MS" panose="030F0702030302020204" pitchFamily="2" charset="0"/>
                <a:ea typeface="微软雅黑" pitchFamily="34" charset="-122"/>
              </a:rPr>
              <a:t>/</a:t>
            </a:r>
            <a:r>
              <a:rPr lang="zh-CN" altLang="en-US" sz="2000" dirty="0">
                <a:solidFill>
                  <a:srgbClr val="009242"/>
                </a:solidFill>
                <a:latin typeface="Comic Sans MS" panose="030F0702030302020204" pitchFamily="2" charset="0"/>
                <a:ea typeface="微软雅黑" pitchFamily="34" charset="-122"/>
              </a:rPr>
              <a:t>字节编址、位移量</a:t>
            </a:r>
            <a:r>
              <a:rPr lang="en-US" altLang="zh-CN" sz="2000" dirty="0">
                <a:solidFill>
                  <a:srgbClr val="009242"/>
                </a:solidFill>
                <a:latin typeface="Comic Sans MS" panose="030F0702030302020204" pitchFamily="2" charset="0"/>
                <a:ea typeface="微软雅黑" pitchFamily="34" charset="-122"/>
              </a:rPr>
              <a:t>D</a:t>
            </a:r>
            <a:r>
              <a:rPr lang="zh-CN" altLang="en-US" sz="2000" dirty="0">
                <a:solidFill>
                  <a:srgbClr val="009242"/>
                </a:solidFill>
                <a:latin typeface="Comic Sans MS" panose="030F0702030302020204" pitchFamily="2" charset="0"/>
                <a:ea typeface="微软雅黑" pitchFamily="34" charset="-122"/>
              </a:rPr>
              <a:t>是指令条数</a:t>
            </a:r>
            <a:r>
              <a:rPr lang="en-US" altLang="zh-CN" sz="2000" dirty="0">
                <a:solidFill>
                  <a:srgbClr val="009242"/>
                </a:solidFill>
                <a:latin typeface="Comic Sans MS" panose="030F0702030302020204" pitchFamily="2" charset="0"/>
                <a:ea typeface="微软雅黑" pitchFamily="34" charset="-122"/>
              </a:rPr>
              <a:t>/</a:t>
            </a:r>
            <a:r>
              <a:rPr lang="zh-CN" altLang="en-US" sz="2000" dirty="0">
                <a:solidFill>
                  <a:srgbClr val="009242"/>
                </a:solidFill>
                <a:latin typeface="Comic Sans MS" panose="030F0702030302020204" pitchFamily="2" charset="0"/>
                <a:ea typeface="微软雅黑" pitchFamily="34" charset="-122"/>
              </a:rPr>
              <a:t>单元数（</a:t>
            </a:r>
            <a:r>
              <a:rPr lang="zh-CN" altLang="en-US" sz="2000" dirty="0">
                <a:solidFill>
                  <a:srgbClr val="C00000"/>
                </a:solidFill>
                <a:latin typeface="Comic Sans MS" panose="030F0702030302020204" pitchFamily="2" charset="0"/>
                <a:ea typeface="微软雅黑" pitchFamily="34" charset="-122"/>
              </a:rPr>
              <a:t>一般默认为单元数，</a:t>
            </a:r>
            <a:r>
              <a:rPr lang="en-US" altLang="zh-CN" sz="2000" dirty="0">
                <a:solidFill>
                  <a:srgbClr val="C00000"/>
                </a:solidFill>
                <a:latin typeface="Comic Sans MS" panose="030F0702030302020204" pitchFamily="2" charset="0"/>
                <a:ea typeface="微软雅黑" pitchFamily="34" charset="-122"/>
              </a:rPr>
              <a:t>MIPS</a:t>
            </a:r>
            <a:r>
              <a:rPr lang="zh-CN" altLang="en-US" sz="2000" dirty="0">
                <a:solidFill>
                  <a:srgbClr val="C00000"/>
                </a:solidFill>
                <a:latin typeface="Comic Sans MS" panose="030F0702030302020204" pitchFamily="2" charset="0"/>
                <a:ea typeface="微软雅黑" pitchFamily="34" charset="-122"/>
              </a:rPr>
              <a:t>指令系统中表示的是指令条数</a:t>
            </a:r>
            <a:r>
              <a:rPr lang="zh-CN" altLang="en-US" sz="2000" dirty="0">
                <a:solidFill>
                  <a:srgbClr val="009242"/>
                </a:solidFill>
                <a:latin typeface="Comic Sans MS" panose="030F0702030302020204" pitchFamily="2" charset="0"/>
                <a:ea typeface="微软雅黑" pitchFamily="34" charset="-122"/>
              </a:rPr>
              <a:t>），才能确定目标地址。</a:t>
            </a:r>
            <a:endParaRPr lang="zh-CN" altLang="en-US" sz="2000" dirty="0">
              <a:solidFill>
                <a:srgbClr val="009242"/>
              </a:solidFill>
              <a:latin typeface="Comic Sans MS" panose="030F0702030302020204" pitchFamily="2" charset="0"/>
              <a:ea typeface="微软雅黑" pitchFamily="34" charset="-122"/>
            </a:endParaRPr>
          </a:p>
          <a:p>
            <a:pPr>
              <a:spcBef>
                <a:spcPct val="50000"/>
              </a:spcBef>
            </a:pPr>
            <a:r>
              <a:rPr lang="zh-CN" altLang="en-US" sz="2000" dirty="0">
                <a:solidFill>
                  <a:srgbClr val="009242"/>
                </a:solidFill>
                <a:latin typeface="Comic Sans MS" panose="030F0702030302020204" pitchFamily="2" charset="0"/>
                <a:ea typeface="微软雅黑" pitchFamily="34" charset="-122"/>
              </a:rPr>
              <a:t>当按字节编址且</a:t>
            </a:r>
            <a:r>
              <a:rPr lang="en-US" altLang="zh-CN" sz="2000" dirty="0">
                <a:solidFill>
                  <a:srgbClr val="009242"/>
                </a:solidFill>
                <a:latin typeface="Comic Sans MS" panose="030F0702030302020204" pitchFamily="2" charset="0"/>
                <a:ea typeface="微软雅黑" pitchFamily="34" charset="-122"/>
              </a:rPr>
              <a:t>D</a:t>
            </a:r>
            <a:r>
              <a:rPr lang="zh-CN" altLang="en-US" sz="2000" dirty="0">
                <a:solidFill>
                  <a:srgbClr val="009242"/>
                </a:solidFill>
                <a:latin typeface="Comic Sans MS" panose="030F0702030302020204" pitchFamily="2" charset="0"/>
                <a:ea typeface="微软雅黑" pitchFamily="34" charset="-122"/>
              </a:rPr>
              <a:t>为单元数时，转移目标地址</a:t>
            </a:r>
            <a:r>
              <a:rPr lang="en-US" altLang="zh-CN" sz="2000" dirty="0">
                <a:solidFill>
                  <a:srgbClr val="009242"/>
                </a:solidFill>
                <a:latin typeface="Comic Sans MS" panose="030F0702030302020204" pitchFamily="2" charset="0"/>
                <a:ea typeface="微软雅黑" pitchFamily="34" charset="-122"/>
              </a:rPr>
              <a:t>= (PC+2)+ D</a:t>
            </a:r>
            <a:endParaRPr lang="zh-CN" altLang="en-US" sz="2000" dirty="0">
              <a:solidFill>
                <a:srgbClr val="009242"/>
              </a:solidFill>
              <a:latin typeface="Comic Sans MS" panose="030F0702030302020204" pitchFamily="2" charset="0"/>
              <a:ea typeface="微软雅黑" pitchFamily="34" charset="-122"/>
            </a:endParaRPr>
          </a:p>
        </p:txBody>
      </p:sp>
      <p:sp>
        <p:nvSpPr>
          <p:cNvPr id="22" name="Text Box 56"/>
          <p:cNvSpPr txBox="1">
            <a:spLocks noChangeArrowheads="1"/>
          </p:cNvSpPr>
          <p:nvPr/>
        </p:nvSpPr>
        <p:spPr bwMode="auto">
          <a:xfrm>
            <a:off x="6847026" y="2258151"/>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sz="2000" b="1" dirty="0">
                <a:solidFill>
                  <a:srgbClr val="FF0000"/>
                </a:solidFill>
                <a:latin typeface="Comic Sans MS" panose="030F0702030302020204" pitchFamily="2" charset="0"/>
                <a:ea typeface="微软雅黑" pitchFamily="34" charset="-122"/>
              </a:rPr>
              <a:t>指令的条数</a:t>
            </a:r>
            <a:endParaRPr lang="zh-CN" altLang="en-US" sz="2000" b="1" dirty="0">
              <a:solidFill>
                <a:srgbClr val="FF0000"/>
              </a:solidFill>
              <a:latin typeface="Comic Sans MS" panose="030F0702030302020204" pitchFamily="2" charset="0"/>
              <a:ea typeface="微软雅黑" pitchFamily="34" charset="-122"/>
            </a:endParaRPr>
          </a:p>
        </p:txBody>
      </p:sp>
      <p:sp>
        <p:nvSpPr>
          <p:cNvPr id="23" name="Line 10"/>
          <p:cNvSpPr>
            <a:spLocks noChangeShapeType="1"/>
          </p:cNvSpPr>
          <p:nvPr/>
        </p:nvSpPr>
        <p:spPr bwMode="auto">
          <a:xfrm flipH="1" flipV="1">
            <a:off x="7020272" y="1879718"/>
            <a:ext cx="432048" cy="419894"/>
          </a:xfrm>
          <a:prstGeom prst="line">
            <a:avLst/>
          </a:prstGeom>
          <a:noFill/>
          <a:ln w="28575">
            <a:solidFill>
              <a:srgbClr val="C2228D"/>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1pPr>
            <a:lvl2pPr marL="4572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2pPr>
            <a:lvl3pPr marL="9144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3pPr>
            <a:lvl4pPr marL="13716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4pPr>
            <a:lvl5pPr marL="18288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5pPr>
            <a:lvl6pPr marL="2286000" algn="l" defTabSz="914400" rtl="0" eaLnBrk="1" latinLnBrk="0" hangingPunct="1">
              <a:defRPr sz="800" b="1" kern="1200">
                <a:solidFill>
                  <a:schemeClr val="accent2"/>
                </a:solidFill>
                <a:latin typeface="Arial" panose="020B0604020202020204" pitchFamily="34" charset="0"/>
                <a:ea typeface="宋体" pitchFamily="2" charset="-122"/>
                <a:cs typeface="+mn-cs"/>
              </a:defRPr>
            </a:lvl6pPr>
            <a:lvl7pPr marL="2743200" algn="l" defTabSz="914400" rtl="0" eaLnBrk="1" latinLnBrk="0" hangingPunct="1">
              <a:defRPr sz="800" b="1" kern="1200">
                <a:solidFill>
                  <a:schemeClr val="accent2"/>
                </a:solidFill>
                <a:latin typeface="Arial" panose="020B0604020202020204" pitchFamily="34" charset="0"/>
                <a:ea typeface="宋体" pitchFamily="2" charset="-122"/>
                <a:cs typeface="+mn-cs"/>
              </a:defRPr>
            </a:lvl7pPr>
            <a:lvl8pPr marL="3200400" algn="l" defTabSz="914400" rtl="0" eaLnBrk="1" latinLnBrk="0" hangingPunct="1">
              <a:defRPr sz="800" b="1" kern="1200">
                <a:solidFill>
                  <a:schemeClr val="accent2"/>
                </a:solidFill>
                <a:latin typeface="Arial" panose="020B0604020202020204" pitchFamily="34" charset="0"/>
                <a:ea typeface="宋体" pitchFamily="2" charset="-122"/>
                <a:cs typeface="+mn-cs"/>
              </a:defRPr>
            </a:lvl8pPr>
            <a:lvl9pPr marL="3657600" algn="l" defTabSz="914400" rtl="0" eaLnBrk="1" latinLnBrk="0" hangingPunct="1">
              <a:defRPr sz="800" b="1" kern="1200">
                <a:solidFill>
                  <a:schemeClr val="accent2"/>
                </a:solidFill>
                <a:latin typeface="Arial" panose="020B0604020202020204" pitchFamily="34" charset="0"/>
                <a:ea typeface="宋体" pitchFamily="2" charset="-122"/>
                <a:cs typeface="+mn-cs"/>
              </a:defRPr>
            </a:lvl9pPr>
          </a:lstStyle>
          <a:p>
            <a:endParaRPr lang="zh-CN" altLang="en-US" sz="2000">
              <a:latin typeface="Comic Sans MS" panose="030F0702030302020204" pitchFamily="2" charset="0"/>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6"/>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circle(in)">
                                      <p:cBhvr>
                                        <p:cTn id="22"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2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itchFamily="34" charset="-122"/>
              </a:rPr>
              <a:t>4.2 </a:t>
            </a:r>
            <a:r>
              <a:rPr lang="zh-CN" altLang="en-US" dirty="0">
                <a:latin typeface="微软雅黑" pitchFamily="34" charset="-122"/>
              </a:rPr>
              <a:t>指令系统设计</a:t>
            </a:r>
            <a:endParaRPr lang="zh-CN" altLang="en-US" dirty="0">
              <a:latin typeface="微软雅黑" pitchFamily="34" charset="-122"/>
            </a:endParaRPr>
          </a:p>
        </p:txBody>
      </p:sp>
      <p:sp>
        <p:nvSpPr>
          <p:cNvPr id="3" name="内容占位符 2"/>
          <p:cNvSpPr>
            <a:spLocks noGrp="1"/>
          </p:cNvSpPr>
          <p:nvPr>
            <p:ph idx="1"/>
          </p:nvPr>
        </p:nvSpPr>
        <p:spPr>
          <a:xfrm>
            <a:off x="107504" y="743531"/>
            <a:ext cx="8856984" cy="525229"/>
          </a:xfrm>
        </p:spPr>
        <p:txBody>
          <a:bodyPr/>
          <a:lstStyle/>
          <a:p>
            <a:pPr marL="0" indent="0">
              <a:buNone/>
            </a:pPr>
            <a:r>
              <a:rPr lang="en-US" altLang="zh-CN" dirty="0">
                <a:latin typeface="微软雅黑" pitchFamily="34" charset="-122"/>
              </a:rPr>
              <a:t>4.2.3 </a:t>
            </a:r>
            <a:r>
              <a:rPr lang="zh-CN" altLang="en-US" dirty="0">
                <a:latin typeface="微软雅黑" pitchFamily="34" charset="-122"/>
              </a:rPr>
              <a:t>寻址方式</a:t>
            </a:r>
            <a:endParaRPr lang="en-US" altLang="zh-CN" dirty="0">
              <a:latin typeface="微软雅黑" pitchFamily="34" charset="-122"/>
            </a:endParaRPr>
          </a:p>
        </p:txBody>
      </p:sp>
      <p:sp>
        <p:nvSpPr>
          <p:cNvPr id="4" name="页脚占位符 3"/>
          <p:cNvSpPr>
            <a:spLocks noGrp="1"/>
          </p:cNvSpPr>
          <p:nvPr>
            <p:ph type="ftr" sz="quarter" idx="11"/>
          </p:nvPr>
        </p:nvSpPr>
        <p:spPr/>
        <p:txBody>
          <a:bodyPr/>
          <a:lstStyle/>
          <a:p>
            <a:pPr>
              <a:defRPr/>
            </a:pPr>
            <a:r>
              <a:rPr lang="zh-CN" altLang="en-US" dirty="0">
                <a:latin typeface="微软雅黑" pitchFamily="34" charset="-122"/>
                <a:ea typeface="微软雅黑" pitchFamily="34" charset="-122"/>
              </a:rPr>
              <a:t>计算机与通信工程学院</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计算机组成原理</a:t>
            </a:r>
            <a:endParaRPr lang="zh-CN" altLang="en-US" dirty="0">
              <a:latin typeface="微软雅黑" pitchFamily="34" charset="-122"/>
              <a:ea typeface="微软雅黑" pitchFamily="34" charset="-122"/>
            </a:endParaRPr>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latin typeface="微软雅黑" pitchFamily="34" charset="-122"/>
                <a:ea typeface="微软雅黑" pitchFamily="34" charset="-122"/>
              </a:rPr>
            </a:fld>
            <a:endParaRPr lang="zh-CN" altLang="en-US" dirty="0">
              <a:latin typeface="微软雅黑" pitchFamily="34" charset="-122"/>
              <a:ea typeface="微软雅黑" pitchFamily="34" charset="-122"/>
            </a:endParaRPr>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latin typeface="微软雅黑" pitchFamily="34" charset="-122"/>
                <a:ea typeface="微软雅黑" pitchFamily="34" charset="-122"/>
              </a:rPr>
            </a:fld>
            <a:endParaRPr lang="zh-CN" altLang="en-US" dirty="0">
              <a:latin typeface="微软雅黑" pitchFamily="34" charset="-122"/>
              <a:ea typeface="微软雅黑" pitchFamily="34" charset="-122"/>
            </a:endParaRPr>
          </a:p>
        </p:txBody>
      </p:sp>
      <p:sp>
        <p:nvSpPr>
          <p:cNvPr id="15" name="Text Box 3"/>
          <p:cNvSpPr txBox="1">
            <a:spLocks noChangeArrowheads="1"/>
          </p:cNvSpPr>
          <p:nvPr/>
        </p:nvSpPr>
        <p:spPr bwMode="auto">
          <a:xfrm>
            <a:off x="316767" y="5310223"/>
            <a:ext cx="4414863" cy="1163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30000"/>
              </a:lnSpc>
            </a:pPr>
            <a:r>
              <a:rPr lang="zh-CN" altLang="en-US" sz="1800" dirty="0">
                <a:latin typeface="微软雅黑" pitchFamily="34" charset="-122"/>
                <a:ea typeface="微软雅黑" pitchFamily="34" charset="-122"/>
              </a:rPr>
              <a:t>每个用户程序装入系统后都有一个基址，基址寻址操作数在相对于基址的偏移单元中，所以虽然偏移都是51，但操作数不同。</a:t>
            </a:r>
            <a:endParaRPr lang="zh-CN" altLang="en-US" sz="1800" dirty="0">
              <a:latin typeface="微软雅黑" pitchFamily="34" charset="-122"/>
              <a:ea typeface="微软雅黑" pitchFamily="34" charset="-122"/>
            </a:endParaRPr>
          </a:p>
        </p:txBody>
      </p:sp>
      <p:sp>
        <p:nvSpPr>
          <p:cNvPr id="16" name="Text Box 4" descr="羊皮纸"/>
          <p:cNvSpPr txBox="1">
            <a:spLocks noChangeArrowheads="1"/>
          </p:cNvSpPr>
          <p:nvPr/>
        </p:nvSpPr>
        <p:spPr bwMode="auto">
          <a:xfrm>
            <a:off x="691455" y="1609503"/>
            <a:ext cx="2284413" cy="1260475"/>
          </a:xfrm>
          <a:prstGeom prst="rect">
            <a:avLst/>
          </a:prstGeom>
          <a:blipFill dpi="0" rotWithShape="0">
            <a:blip r:embed="rId1"/>
            <a:srcRect/>
            <a:tile tx="0" ty="0" sx="100000" sy="100000" flip="none" algn="tl"/>
          </a:bli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90800" bIns="694800">
            <a:spAutoFit/>
          </a:bodyPr>
          <a:lstStyle/>
          <a:p>
            <a:pPr>
              <a:spcBef>
                <a:spcPct val="50000"/>
              </a:spcBef>
            </a:pPr>
            <a:r>
              <a:rPr lang="en-US" altLang="zh-CN" sz="2400" dirty="0">
                <a:solidFill>
                  <a:srgbClr val="0000FF"/>
                </a:solidFill>
                <a:effectLst>
                  <a:outerShdw blurRad="38100" dist="38100" dir="2700000" algn="tl">
                    <a:srgbClr val="000000"/>
                  </a:outerShdw>
                </a:effectLst>
                <a:latin typeface="微软雅黑" pitchFamily="34" charset="-122"/>
                <a:ea typeface="微软雅黑" pitchFamily="34" charset="-122"/>
              </a:rPr>
              <a:t>ADD  AX,</a:t>
            </a:r>
            <a:r>
              <a:rPr lang="en-US" altLang="zh-CN" sz="3600" baseline="16000" dirty="0">
                <a:solidFill>
                  <a:srgbClr val="C2228D"/>
                </a:solidFill>
                <a:effectLst>
                  <a:outerShdw blurRad="38100" dist="38100" dir="2700000" algn="tl">
                    <a:srgbClr val="000000"/>
                  </a:outerShdw>
                </a:effectLst>
                <a:latin typeface="微软雅黑" pitchFamily="34" charset="-122"/>
                <a:ea typeface="微软雅黑" pitchFamily="34" charset="-122"/>
              </a:rPr>
              <a:t> #</a:t>
            </a:r>
            <a:r>
              <a:rPr lang="en-US" altLang="zh-CN" sz="2400" dirty="0">
                <a:solidFill>
                  <a:srgbClr val="0000FF"/>
                </a:solidFill>
                <a:effectLst>
                  <a:outerShdw blurRad="38100" dist="38100" dir="2700000" algn="tl">
                    <a:srgbClr val="000000"/>
                  </a:outerShdw>
                </a:effectLst>
                <a:latin typeface="微软雅黑" pitchFamily="34" charset="-122"/>
                <a:ea typeface="微软雅黑" pitchFamily="34" charset="-122"/>
              </a:rPr>
              <a:t>51</a:t>
            </a:r>
            <a:endParaRPr lang="en-US" altLang="zh-CN" sz="2400" dirty="0">
              <a:solidFill>
                <a:srgbClr val="0000FF"/>
              </a:solidFill>
              <a:effectLst>
                <a:outerShdw blurRad="38100" dist="38100" dir="2700000" algn="tl">
                  <a:srgbClr val="000000"/>
                </a:outerShdw>
              </a:effectLst>
              <a:latin typeface="微软雅黑" pitchFamily="34" charset="-122"/>
              <a:ea typeface="微软雅黑" pitchFamily="34" charset="-122"/>
            </a:endParaRPr>
          </a:p>
        </p:txBody>
      </p:sp>
      <p:sp>
        <p:nvSpPr>
          <p:cNvPr id="17" name="Rectangle 5" descr="纸莎草纸"/>
          <p:cNvSpPr>
            <a:spLocks noChangeArrowheads="1"/>
          </p:cNvSpPr>
          <p:nvPr/>
        </p:nvSpPr>
        <p:spPr bwMode="auto">
          <a:xfrm>
            <a:off x="5333305" y="1295178"/>
            <a:ext cx="2284413" cy="4989512"/>
          </a:xfrm>
          <a:prstGeom prst="rect">
            <a:avLst/>
          </a:prstGeom>
          <a:noFill/>
          <a:ln w="9525">
            <a:solidFill>
              <a:schemeClr val="tx1"/>
            </a:solidFill>
            <a:miter lim="800000"/>
          </a:ln>
          <a:effectLst/>
          <a:extLst>
            <a:ext uri="{909E8E84-426E-40DD-AFC4-6F175D3DCCD1}">
              <a14:hiddenFill xmlns:a14="http://schemas.microsoft.com/office/drawing/2010/main">
                <a:blipFill dpi="0" rotWithShape="0">
                  <a:blip r:embed="rId2"/>
                  <a:srcRect/>
                  <a:tile tx="0" ty="0" sx="100000" sy="100000" flip="none" algn="tl"/>
                </a:blip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itchFamily="34" charset="-122"/>
              <a:ea typeface="微软雅黑" pitchFamily="34" charset="-122"/>
            </a:endParaRPr>
          </a:p>
        </p:txBody>
      </p:sp>
      <p:sp>
        <p:nvSpPr>
          <p:cNvPr id="18" name="Line 6"/>
          <p:cNvSpPr>
            <a:spLocks noChangeShapeType="1"/>
          </p:cNvSpPr>
          <p:nvPr/>
        </p:nvSpPr>
        <p:spPr bwMode="auto">
          <a:xfrm>
            <a:off x="2947293" y="1609503"/>
            <a:ext cx="2386012" cy="314325"/>
          </a:xfrm>
          <a:prstGeom prst="line">
            <a:avLst/>
          </a:prstGeom>
          <a:noFill/>
          <a:ln w="28575">
            <a:solidFill>
              <a:schemeClr val="tx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itchFamily="34" charset="-122"/>
              <a:ea typeface="微软雅黑" pitchFamily="34" charset="-122"/>
            </a:endParaRPr>
          </a:p>
        </p:txBody>
      </p:sp>
      <p:sp>
        <p:nvSpPr>
          <p:cNvPr id="19" name="Line 7"/>
          <p:cNvSpPr>
            <a:spLocks noChangeShapeType="1"/>
          </p:cNvSpPr>
          <p:nvPr/>
        </p:nvSpPr>
        <p:spPr bwMode="auto">
          <a:xfrm>
            <a:off x="2991743" y="2863628"/>
            <a:ext cx="2341562" cy="320675"/>
          </a:xfrm>
          <a:prstGeom prst="line">
            <a:avLst/>
          </a:prstGeom>
          <a:noFill/>
          <a:ln w="28575">
            <a:solidFill>
              <a:schemeClr val="tx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itchFamily="34" charset="-122"/>
              <a:ea typeface="微软雅黑" pitchFamily="34" charset="-122"/>
            </a:endParaRPr>
          </a:p>
        </p:txBody>
      </p:sp>
      <p:sp>
        <p:nvSpPr>
          <p:cNvPr id="20" name="Line 8"/>
          <p:cNvSpPr>
            <a:spLocks noChangeShapeType="1"/>
          </p:cNvSpPr>
          <p:nvPr/>
        </p:nvSpPr>
        <p:spPr bwMode="auto">
          <a:xfrm>
            <a:off x="2980630" y="3368453"/>
            <a:ext cx="2352675" cy="330200"/>
          </a:xfrm>
          <a:prstGeom prst="line">
            <a:avLst/>
          </a:prstGeom>
          <a:noFill/>
          <a:ln w="28575">
            <a:solidFill>
              <a:srgbClr val="C2228D"/>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itchFamily="34" charset="-122"/>
              <a:ea typeface="微软雅黑" pitchFamily="34" charset="-122"/>
            </a:endParaRPr>
          </a:p>
        </p:txBody>
      </p:sp>
      <p:sp>
        <p:nvSpPr>
          <p:cNvPr id="21" name="Line 9"/>
          <p:cNvSpPr>
            <a:spLocks noChangeShapeType="1"/>
          </p:cNvSpPr>
          <p:nvPr/>
        </p:nvSpPr>
        <p:spPr bwMode="auto">
          <a:xfrm>
            <a:off x="3020318" y="5154390"/>
            <a:ext cx="2312987" cy="352425"/>
          </a:xfrm>
          <a:prstGeom prst="line">
            <a:avLst/>
          </a:prstGeom>
          <a:noFill/>
          <a:ln w="28575">
            <a:solidFill>
              <a:srgbClr val="C2228D"/>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itchFamily="34" charset="-122"/>
              <a:ea typeface="微软雅黑" pitchFamily="34" charset="-122"/>
            </a:endParaRPr>
          </a:p>
        </p:txBody>
      </p:sp>
      <p:sp>
        <p:nvSpPr>
          <p:cNvPr id="22" name="Line 10"/>
          <p:cNvSpPr>
            <a:spLocks noChangeShapeType="1"/>
          </p:cNvSpPr>
          <p:nvPr/>
        </p:nvSpPr>
        <p:spPr bwMode="auto">
          <a:xfrm>
            <a:off x="6492180" y="5614765"/>
            <a:ext cx="0" cy="436563"/>
          </a:xfrm>
          <a:prstGeom prst="line">
            <a:avLst/>
          </a:prstGeom>
          <a:noFill/>
          <a:ln w="381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itchFamily="34" charset="-122"/>
              <a:ea typeface="微软雅黑" pitchFamily="34" charset="-122"/>
            </a:endParaRPr>
          </a:p>
        </p:txBody>
      </p:sp>
      <p:sp>
        <p:nvSpPr>
          <p:cNvPr id="23" name="Line 11"/>
          <p:cNvSpPr>
            <a:spLocks noChangeShapeType="1"/>
          </p:cNvSpPr>
          <p:nvPr/>
        </p:nvSpPr>
        <p:spPr bwMode="auto">
          <a:xfrm>
            <a:off x="6427093" y="3300190"/>
            <a:ext cx="0" cy="325438"/>
          </a:xfrm>
          <a:prstGeom prst="line">
            <a:avLst/>
          </a:prstGeom>
          <a:noFill/>
          <a:ln w="381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itchFamily="34" charset="-122"/>
              <a:ea typeface="微软雅黑" pitchFamily="34" charset="-122"/>
            </a:endParaRPr>
          </a:p>
        </p:txBody>
      </p:sp>
      <p:sp>
        <p:nvSpPr>
          <p:cNvPr id="24" name="Line 12"/>
          <p:cNvSpPr>
            <a:spLocks noChangeShapeType="1"/>
          </p:cNvSpPr>
          <p:nvPr/>
        </p:nvSpPr>
        <p:spPr bwMode="auto">
          <a:xfrm>
            <a:off x="6427093" y="1419003"/>
            <a:ext cx="0" cy="384175"/>
          </a:xfrm>
          <a:prstGeom prst="line">
            <a:avLst/>
          </a:prstGeom>
          <a:noFill/>
          <a:ln w="381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itchFamily="34" charset="-122"/>
              <a:ea typeface="微软雅黑" pitchFamily="34" charset="-122"/>
            </a:endParaRPr>
          </a:p>
        </p:txBody>
      </p:sp>
      <p:sp>
        <p:nvSpPr>
          <p:cNvPr id="25" name="Text Box 13"/>
          <p:cNvSpPr txBox="1">
            <a:spLocks noChangeArrowheads="1"/>
          </p:cNvSpPr>
          <p:nvPr/>
        </p:nvSpPr>
        <p:spPr bwMode="auto">
          <a:xfrm>
            <a:off x="7584380" y="2188741"/>
            <a:ext cx="1308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0" dirty="0">
                <a:solidFill>
                  <a:schemeClr val="tx1"/>
                </a:solidFill>
                <a:latin typeface="微软雅黑" pitchFamily="34" charset="-122"/>
                <a:ea typeface="微软雅黑" pitchFamily="34" charset="-122"/>
              </a:rPr>
              <a:t>150</a:t>
            </a:r>
            <a:endParaRPr lang="zh-CN" altLang="en-US" sz="2400" b="0" dirty="0">
              <a:solidFill>
                <a:schemeClr val="tx1"/>
              </a:solidFill>
              <a:latin typeface="微软雅黑" pitchFamily="34" charset="-122"/>
              <a:ea typeface="微软雅黑" pitchFamily="34" charset="-122"/>
            </a:endParaRPr>
          </a:p>
        </p:txBody>
      </p:sp>
      <p:sp>
        <p:nvSpPr>
          <p:cNvPr id="26" name="Text Box 14"/>
          <p:cNvSpPr txBox="1">
            <a:spLocks noChangeArrowheads="1"/>
          </p:cNvSpPr>
          <p:nvPr/>
        </p:nvSpPr>
        <p:spPr bwMode="auto">
          <a:xfrm>
            <a:off x="2947293" y="1780953"/>
            <a:ext cx="701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0">
                <a:solidFill>
                  <a:schemeClr val="tx1"/>
                </a:solidFill>
                <a:latin typeface="微软雅黑" pitchFamily="34" charset="-122"/>
                <a:ea typeface="微软雅黑" pitchFamily="34" charset="-122"/>
              </a:rPr>
              <a:t>50</a:t>
            </a:r>
            <a:endParaRPr lang="zh-CN" altLang="en-US" sz="2400" b="0">
              <a:solidFill>
                <a:schemeClr val="tx1"/>
              </a:solidFill>
              <a:latin typeface="微软雅黑" pitchFamily="34" charset="-122"/>
              <a:ea typeface="微软雅黑" pitchFamily="34" charset="-122"/>
            </a:endParaRPr>
          </a:p>
        </p:txBody>
      </p:sp>
      <p:sp>
        <p:nvSpPr>
          <p:cNvPr id="27" name="Text Box 15"/>
          <p:cNvSpPr txBox="1">
            <a:spLocks noChangeArrowheads="1"/>
          </p:cNvSpPr>
          <p:nvPr/>
        </p:nvSpPr>
        <p:spPr bwMode="auto">
          <a:xfrm>
            <a:off x="2956818" y="2160365"/>
            <a:ext cx="701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0">
                <a:solidFill>
                  <a:schemeClr val="tx1"/>
                </a:solidFill>
                <a:latin typeface="微软雅黑" pitchFamily="34" charset="-122"/>
                <a:ea typeface="微软雅黑" pitchFamily="34" charset="-122"/>
              </a:rPr>
              <a:t>51</a:t>
            </a:r>
            <a:endParaRPr lang="zh-CN" altLang="en-US" sz="2400" b="0">
              <a:solidFill>
                <a:schemeClr val="tx1"/>
              </a:solidFill>
              <a:latin typeface="微软雅黑" pitchFamily="34" charset="-122"/>
              <a:ea typeface="微软雅黑" pitchFamily="34" charset="-122"/>
            </a:endParaRPr>
          </a:p>
        </p:txBody>
      </p:sp>
      <p:sp>
        <p:nvSpPr>
          <p:cNvPr id="28" name="Line 16"/>
          <p:cNvSpPr>
            <a:spLocks noChangeShapeType="1"/>
          </p:cNvSpPr>
          <p:nvPr/>
        </p:nvSpPr>
        <p:spPr bwMode="auto">
          <a:xfrm>
            <a:off x="691455" y="1823815"/>
            <a:ext cx="228441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itchFamily="34" charset="-122"/>
              <a:ea typeface="微软雅黑" pitchFamily="34" charset="-122"/>
            </a:endParaRPr>
          </a:p>
        </p:txBody>
      </p:sp>
      <p:sp>
        <p:nvSpPr>
          <p:cNvPr id="29" name="Line 17"/>
          <p:cNvSpPr>
            <a:spLocks noChangeShapeType="1"/>
          </p:cNvSpPr>
          <p:nvPr/>
        </p:nvSpPr>
        <p:spPr bwMode="auto">
          <a:xfrm>
            <a:off x="700980" y="2204815"/>
            <a:ext cx="228441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itchFamily="34" charset="-122"/>
              <a:ea typeface="微软雅黑" pitchFamily="34" charset="-122"/>
            </a:endParaRPr>
          </a:p>
        </p:txBody>
      </p:sp>
      <p:sp>
        <p:nvSpPr>
          <p:cNvPr id="30" name="Line 18"/>
          <p:cNvSpPr>
            <a:spLocks noChangeShapeType="1"/>
          </p:cNvSpPr>
          <p:nvPr/>
        </p:nvSpPr>
        <p:spPr bwMode="auto">
          <a:xfrm>
            <a:off x="696218" y="2577878"/>
            <a:ext cx="228441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itchFamily="34" charset="-122"/>
              <a:ea typeface="微软雅黑" pitchFamily="34" charset="-122"/>
            </a:endParaRPr>
          </a:p>
        </p:txBody>
      </p:sp>
      <p:sp>
        <p:nvSpPr>
          <p:cNvPr id="31" name="Text Box 19"/>
          <p:cNvSpPr txBox="1">
            <a:spLocks noChangeArrowheads="1"/>
          </p:cNvSpPr>
          <p:nvPr/>
        </p:nvSpPr>
        <p:spPr bwMode="auto">
          <a:xfrm>
            <a:off x="948630" y="2152428"/>
            <a:ext cx="1670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a:solidFill>
                  <a:srgbClr val="C2228D"/>
                </a:solidFill>
                <a:effectLst>
                  <a:outerShdw blurRad="38100" dist="38100" dir="2700000" algn="tl">
                    <a:srgbClr val="C0C0C0"/>
                  </a:outerShdw>
                </a:effectLst>
                <a:latin typeface="微软雅黑" pitchFamily="34" charset="-122"/>
                <a:ea typeface="微软雅黑" pitchFamily="34" charset="-122"/>
              </a:rPr>
              <a:t>120</a:t>
            </a:r>
            <a:endParaRPr lang="zh-CN" altLang="en-US" sz="2400">
              <a:solidFill>
                <a:srgbClr val="C2228D"/>
              </a:solidFill>
              <a:effectLst>
                <a:outerShdw blurRad="38100" dist="38100" dir="2700000" algn="tl">
                  <a:srgbClr val="C0C0C0"/>
                </a:outerShdw>
              </a:effectLst>
              <a:latin typeface="微软雅黑" pitchFamily="34" charset="-122"/>
              <a:ea typeface="微软雅黑" pitchFamily="34" charset="-122"/>
            </a:endParaRPr>
          </a:p>
        </p:txBody>
      </p:sp>
      <p:sp>
        <p:nvSpPr>
          <p:cNvPr id="32" name="Text Box 20" descr="羊皮纸"/>
          <p:cNvSpPr txBox="1">
            <a:spLocks noChangeArrowheads="1"/>
          </p:cNvSpPr>
          <p:nvPr/>
        </p:nvSpPr>
        <p:spPr bwMode="auto">
          <a:xfrm>
            <a:off x="5333305" y="1923828"/>
            <a:ext cx="2284413" cy="1260475"/>
          </a:xfrm>
          <a:prstGeom prst="rect">
            <a:avLst/>
          </a:prstGeom>
          <a:blipFill dpi="0" rotWithShape="0">
            <a:blip r:embed="rId1"/>
            <a:srcRect/>
            <a:tile tx="0" ty="0" sx="100000" sy="100000" flip="none" algn="tl"/>
          </a:bli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90800" bIns="694800">
            <a:spAutoFit/>
          </a:bodyPr>
          <a:lstStyle/>
          <a:p>
            <a:pPr>
              <a:spcBef>
                <a:spcPct val="50000"/>
              </a:spcBef>
            </a:pPr>
            <a:r>
              <a:rPr lang="en-US" altLang="zh-CN" sz="2400">
                <a:solidFill>
                  <a:srgbClr val="0000FF"/>
                </a:solidFill>
                <a:effectLst>
                  <a:outerShdw blurRad="38100" dist="38100" dir="2700000" algn="tl">
                    <a:srgbClr val="000000"/>
                  </a:outerShdw>
                </a:effectLst>
                <a:latin typeface="微软雅黑" pitchFamily="34" charset="-122"/>
                <a:ea typeface="微软雅黑" pitchFamily="34" charset="-122"/>
              </a:rPr>
              <a:t>ADD  AX, </a:t>
            </a:r>
            <a:r>
              <a:rPr lang="en-US" altLang="zh-CN" sz="3600" baseline="16000">
                <a:solidFill>
                  <a:srgbClr val="C2228D"/>
                </a:solidFill>
                <a:effectLst>
                  <a:outerShdw blurRad="38100" dist="38100" dir="2700000" algn="tl">
                    <a:srgbClr val="000000"/>
                  </a:outerShdw>
                </a:effectLst>
                <a:latin typeface="微软雅黑" pitchFamily="34" charset="-122"/>
                <a:ea typeface="微软雅黑" pitchFamily="34" charset="-122"/>
              </a:rPr>
              <a:t>#</a:t>
            </a:r>
            <a:r>
              <a:rPr lang="en-US" altLang="zh-CN" sz="2400">
                <a:solidFill>
                  <a:srgbClr val="0000FF"/>
                </a:solidFill>
                <a:effectLst>
                  <a:outerShdw blurRad="38100" dist="38100" dir="2700000" algn="tl">
                    <a:srgbClr val="000000"/>
                  </a:outerShdw>
                </a:effectLst>
                <a:latin typeface="微软雅黑" pitchFamily="34" charset="-122"/>
                <a:ea typeface="微软雅黑" pitchFamily="34" charset="-122"/>
              </a:rPr>
              <a:t>51</a:t>
            </a:r>
            <a:endParaRPr lang="en-US" altLang="zh-CN" sz="2400">
              <a:solidFill>
                <a:srgbClr val="0000FF"/>
              </a:solidFill>
              <a:effectLst>
                <a:outerShdw blurRad="38100" dist="38100" dir="2700000" algn="tl">
                  <a:srgbClr val="000000"/>
                </a:outerShdw>
              </a:effectLst>
              <a:latin typeface="微软雅黑" pitchFamily="34" charset="-122"/>
              <a:ea typeface="微软雅黑" pitchFamily="34" charset="-122"/>
            </a:endParaRPr>
          </a:p>
        </p:txBody>
      </p:sp>
      <p:sp>
        <p:nvSpPr>
          <p:cNvPr id="33" name="Line 21"/>
          <p:cNvSpPr>
            <a:spLocks noChangeShapeType="1"/>
          </p:cNvSpPr>
          <p:nvPr/>
        </p:nvSpPr>
        <p:spPr bwMode="auto">
          <a:xfrm>
            <a:off x="5333305" y="2123853"/>
            <a:ext cx="228441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itchFamily="34" charset="-122"/>
              <a:ea typeface="微软雅黑" pitchFamily="34" charset="-122"/>
            </a:endParaRPr>
          </a:p>
        </p:txBody>
      </p:sp>
      <p:sp>
        <p:nvSpPr>
          <p:cNvPr id="34" name="Line 22"/>
          <p:cNvSpPr>
            <a:spLocks noChangeShapeType="1"/>
          </p:cNvSpPr>
          <p:nvPr/>
        </p:nvSpPr>
        <p:spPr bwMode="auto">
          <a:xfrm>
            <a:off x="5342830" y="2504853"/>
            <a:ext cx="228441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itchFamily="34" charset="-122"/>
              <a:ea typeface="微软雅黑" pitchFamily="34" charset="-122"/>
            </a:endParaRPr>
          </a:p>
        </p:txBody>
      </p:sp>
      <p:sp>
        <p:nvSpPr>
          <p:cNvPr id="35" name="Line 23"/>
          <p:cNvSpPr>
            <a:spLocks noChangeShapeType="1"/>
          </p:cNvSpPr>
          <p:nvPr/>
        </p:nvSpPr>
        <p:spPr bwMode="auto">
          <a:xfrm>
            <a:off x="5338068" y="2863628"/>
            <a:ext cx="228441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itchFamily="34" charset="-122"/>
              <a:ea typeface="微软雅黑" pitchFamily="34" charset="-122"/>
            </a:endParaRPr>
          </a:p>
        </p:txBody>
      </p:sp>
      <p:sp>
        <p:nvSpPr>
          <p:cNvPr id="42" name="Text Box 24"/>
          <p:cNvSpPr txBox="1">
            <a:spLocks noChangeArrowheads="1"/>
          </p:cNvSpPr>
          <p:nvPr/>
        </p:nvSpPr>
        <p:spPr bwMode="auto">
          <a:xfrm>
            <a:off x="5590480" y="2438178"/>
            <a:ext cx="1670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a:solidFill>
                  <a:srgbClr val="C2228D"/>
                </a:solidFill>
                <a:effectLst>
                  <a:outerShdw blurRad="38100" dist="38100" dir="2700000" algn="tl">
                    <a:srgbClr val="C0C0C0"/>
                  </a:outerShdw>
                </a:effectLst>
                <a:latin typeface="微软雅黑" pitchFamily="34" charset="-122"/>
                <a:ea typeface="微软雅黑" pitchFamily="34" charset="-122"/>
              </a:rPr>
              <a:t>120</a:t>
            </a:r>
            <a:endParaRPr lang="zh-CN" altLang="en-US" sz="2400">
              <a:solidFill>
                <a:srgbClr val="C2228D"/>
              </a:solidFill>
              <a:effectLst>
                <a:outerShdw blurRad="38100" dist="38100" dir="2700000" algn="tl">
                  <a:srgbClr val="C0C0C0"/>
                </a:outerShdw>
              </a:effectLst>
              <a:latin typeface="微软雅黑" pitchFamily="34" charset="-122"/>
              <a:ea typeface="微软雅黑" pitchFamily="34" charset="-122"/>
            </a:endParaRPr>
          </a:p>
        </p:txBody>
      </p:sp>
      <p:sp>
        <p:nvSpPr>
          <p:cNvPr id="43" name="Text Box 25"/>
          <p:cNvSpPr txBox="1">
            <a:spLocks noChangeArrowheads="1"/>
          </p:cNvSpPr>
          <p:nvPr/>
        </p:nvSpPr>
        <p:spPr bwMode="auto">
          <a:xfrm>
            <a:off x="7584380" y="2503066"/>
            <a:ext cx="1308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0" dirty="0">
                <a:solidFill>
                  <a:schemeClr val="tx1"/>
                </a:solidFill>
                <a:latin typeface="微软雅黑" pitchFamily="34" charset="-122"/>
                <a:ea typeface="微软雅黑" pitchFamily="34" charset="-122"/>
              </a:rPr>
              <a:t>151</a:t>
            </a:r>
            <a:endParaRPr lang="zh-CN" altLang="en-US" sz="2400" b="0" dirty="0">
              <a:solidFill>
                <a:schemeClr val="tx1"/>
              </a:solidFill>
              <a:latin typeface="微软雅黑" pitchFamily="34" charset="-122"/>
              <a:ea typeface="微软雅黑" pitchFamily="34" charset="-122"/>
            </a:endParaRPr>
          </a:p>
        </p:txBody>
      </p:sp>
      <p:sp>
        <p:nvSpPr>
          <p:cNvPr id="44" name="Text Box 26" descr="新闻纸"/>
          <p:cNvSpPr txBox="1">
            <a:spLocks noChangeArrowheads="1"/>
          </p:cNvSpPr>
          <p:nvPr/>
        </p:nvSpPr>
        <p:spPr bwMode="auto">
          <a:xfrm>
            <a:off x="726380" y="3346228"/>
            <a:ext cx="2284413" cy="1808162"/>
          </a:xfrm>
          <a:prstGeom prst="rect">
            <a:avLst/>
          </a:prstGeom>
          <a:blipFill dpi="0" rotWithShape="0">
            <a:blip r:embed="rId3"/>
            <a:srcRect/>
            <a:tile tx="0" ty="0" sx="100000" sy="100000" flip="none" algn="tl"/>
          </a:bli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90800" bIns="694800">
            <a:spAutoFit/>
          </a:bodyPr>
          <a:lstStyle/>
          <a:p>
            <a:pPr>
              <a:spcBef>
                <a:spcPct val="50000"/>
              </a:spcBef>
            </a:pPr>
            <a:r>
              <a:rPr lang="en-US" altLang="zh-CN" sz="2400" dirty="0">
                <a:solidFill>
                  <a:srgbClr val="0000FF"/>
                </a:solidFill>
                <a:effectLst>
                  <a:outerShdw blurRad="38100" dist="38100" dir="2700000" algn="tl">
                    <a:srgbClr val="C0C0C0"/>
                  </a:outerShdw>
                </a:effectLst>
                <a:latin typeface="微软雅黑" pitchFamily="34" charset="-122"/>
                <a:ea typeface="微软雅黑" pitchFamily="34" charset="-122"/>
              </a:rPr>
              <a:t>SUB  AX,</a:t>
            </a:r>
            <a:r>
              <a:rPr lang="en-US" altLang="zh-CN" sz="3600" baseline="16000" dirty="0">
                <a:solidFill>
                  <a:srgbClr val="C2228D"/>
                </a:solidFill>
                <a:effectLst>
                  <a:outerShdw blurRad="38100" dist="38100" dir="2700000" algn="tl">
                    <a:srgbClr val="C0C0C0"/>
                  </a:outerShdw>
                </a:effectLst>
                <a:latin typeface="微软雅黑" pitchFamily="34" charset="-122"/>
                <a:ea typeface="微软雅黑" pitchFamily="34" charset="-122"/>
              </a:rPr>
              <a:t> #</a:t>
            </a:r>
            <a:r>
              <a:rPr lang="en-US" altLang="zh-CN" sz="2400" dirty="0">
                <a:solidFill>
                  <a:srgbClr val="0000FF"/>
                </a:solidFill>
                <a:effectLst>
                  <a:outerShdw blurRad="38100" dist="38100" dir="2700000" algn="tl">
                    <a:srgbClr val="C0C0C0"/>
                  </a:outerShdw>
                </a:effectLst>
                <a:latin typeface="微软雅黑" pitchFamily="34" charset="-122"/>
                <a:ea typeface="微软雅黑" pitchFamily="34" charset="-122"/>
              </a:rPr>
              <a:t>51</a:t>
            </a:r>
            <a:endParaRPr lang="en-US" altLang="zh-CN" sz="2400" dirty="0">
              <a:solidFill>
                <a:srgbClr val="0000FF"/>
              </a:solidFill>
              <a:effectLst>
                <a:outerShdw blurRad="38100" dist="38100" dir="2700000" algn="tl">
                  <a:srgbClr val="C0C0C0"/>
                </a:outerShdw>
              </a:effectLst>
              <a:latin typeface="微软雅黑" pitchFamily="34" charset="-122"/>
              <a:ea typeface="微软雅黑" pitchFamily="34" charset="-122"/>
            </a:endParaRPr>
          </a:p>
          <a:p>
            <a:pPr>
              <a:spcBef>
                <a:spcPct val="50000"/>
              </a:spcBef>
            </a:pPr>
            <a:endParaRPr lang="zh-CN" altLang="en-US" sz="2400" dirty="0">
              <a:solidFill>
                <a:srgbClr val="0000FF"/>
              </a:solidFill>
              <a:effectLst>
                <a:outerShdw blurRad="38100" dist="38100" dir="2700000" algn="tl">
                  <a:srgbClr val="C0C0C0"/>
                </a:outerShdw>
              </a:effectLst>
              <a:latin typeface="微软雅黑" pitchFamily="34" charset="-122"/>
              <a:ea typeface="微软雅黑" pitchFamily="34" charset="-122"/>
            </a:endParaRPr>
          </a:p>
        </p:txBody>
      </p:sp>
      <p:sp>
        <p:nvSpPr>
          <p:cNvPr id="45" name="Text Box 27"/>
          <p:cNvSpPr txBox="1">
            <a:spLocks noChangeArrowheads="1"/>
          </p:cNvSpPr>
          <p:nvPr/>
        </p:nvSpPr>
        <p:spPr bwMode="auto">
          <a:xfrm>
            <a:off x="2982218" y="3517678"/>
            <a:ext cx="701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0">
                <a:solidFill>
                  <a:schemeClr val="tx1"/>
                </a:solidFill>
                <a:latin typeface="微软雅黑" pitchFamily="34" charset="-122"/>
                <a:ea typeface="微软雅黑" pitchFamily="34" charset="-122"/>
              </a:rPr>
              <a:t>40</a:t>
            </a:r>
            <a:endParaRPr lang="zh-CN" altLang="en-US" sz="2400" b="0">
              <a:solidFill>
                <a:schemeClr val="tx1"/>
              </a:solidFill>
              <a:latin typeface="微软雅黑" pitchFamily="34" charset="-122"/>
              <a:ea typeface="微软雅黑" pitchFamily="34" charset="-122"/>
            </a:endParaRPr>
          </a:p>
        </p:txBody>
      </p:sp>
      <p:sp>
        <p:nvSpPr>
          <p:cNvPr id="46" name="Text Box 28"/>
          <p:cNvSpPr txBox="1">
            <a:spLocks noChangeArrowheads="1"/>
          </p:cNvSpPr>
          <p:nvPr/>
        </p:nvSpPr>
        <p:spPr bwMode="auto">
          <a:xfrm>
            <a:off x="2991743" y="4079653"/>
            <a:ext cx="701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0" dirty="0">
                <a:solidFill>
                  <a:schemeClr val="tx1"/>
                </a:solidFill>
                <a:latin typeface="微软雅黑" pitchFamily="34" charset="-122"/>
                <a:ea typeface="微软雅黑" pitchFamily="34" charset="-122"/>
              </a:rPr>
              <a:t>51</a:t>
            </a:r>
            <a:endParaRPr lang="zh-CN" altLang="en-US" sz="2400" b="0" dirty="0">
              <a:solidFill>
                <a:schemeClr val="tx1"/>
              </a:solidFill>
              <a:latin typeface="微软雅黑" pitchFamily="34" charset="-122"/>
              <a:ea typeface="微软雅黑" pitchFamily="34" charset="-122"/>
            </a:endParaRPr>
          </a:p>
        </p:txBody>
      </p:sp>
      <p:sp>
        <p:nvSpPr>
          <p:cNvPr id="47" name="Line 29"/>
          <p:cNvSpPr>
            <a:spLocks noChangeShapeType="1"/>
          </p:cNvSpPr>
          <p:nvPr/>
        </p:nvSpPr>
        <p:spPr bwMode="auto">
          <a:xfrm>
            <a:off x="726380" y="3560540"/>
            <a:ext cx="228441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itchFamily="34" charset="-122"/>
              <a:ea typeface="微软雅黑" pitchFamily="34" charset="-122"/>
            </a:endParaRPr>
          </a:p>
        </p:txBody>
      </p:sp>
      <p:sp>
        <p:nvSpPr>
          <p:cNvPr id="48" name="Line 30"/>
          <p:cNvSpPr>
            <a:spLocks noChangeShapeType="1"/>
          </p:cNvSpPr>
          <p:nvPr/>
        </p:nvSpPr>
        <p:spPr bwMode="auto">
          <a:xfrm>
            <a:off x="735905" y="3884390"/>
            <a:ext cx="228441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itchFamily="34" charset="-122"/>
              <a:ea typeface="微软雅黑" pitchFamily="34" charset="-122"/>
            </a:endParaRPr>
          </a:p>
        </p:txBody>
      </p:sp>
      <p:sp>
        <p:nvSpPr>
          <p:cNvPr id="49" name="Line 31"/>
          <p:cNvSpPr>
            <a:spLocks noChangeShapeType="1"/>
          </p:cNvSpPr>
          <p:nvPr/>
        </p:nvSpPr>
        <p:spPr bwMode="auto">
          <a:xfrm>
            <a:off x="731143" y="4471765"/>
            <a:ext cx="228441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itchFamily="34" charset="-122"/>
              <a:ea typeface="微软雅黑" pitchFamily="34" charset="-122"/>
            </a:endParaRPr>
          </a:p>
        </p:txBody>
      </p:sp>
      <p:sp>
        <p:nvSpPr>
          <p:cNvPr id="50" name="Text Box 32"/>
          <p:cNvSpPr txBox="1">
            <a:spLocks noChangeArrowheads="1"/>
          </p:cNvSpPr>
          <p:nvPr/>
        </p:nvSpPr>
        <p:spPr bwMode="auto">
          <a:xfrm>
            <a:off x="983555" y="4074890"/>
            <a:ext cx="1670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a:solidFill>
                  <a:srgbClr val="C2228D"/>
                </a:solidFill>
                <a:effectLst>
                  <a:outerShdw blurRad="38100" dist="38100" dir="2700000" algn="tl">
                    <a:srgbClr val="C0C0C0"/>
                  </a:outerShdw>
                </a:effectLst>
                <a:latin typeface="微软雅黑" pitchFamily="34" charset="-122"/>
                <a:ea typeface="微软雅黑" pitchFamily="34" charset="-122"/>
              </a:rPr>
              <a:t>130</a:t>
            </a:r>
            <a:endParaRPr lang="zh-CN" altLang="en-US" sz="2400">
              <a:solidFill>
                <a:srgbClr val="C2228D"/>
              </a:solidFill>
              <a:effectLst>
                <a:outerShdw blurRad="38100" dist="38100" dir="2700000" algn="tl">
                  <a:srgbClr val="C0C0C0"/>
                </a:outerShdw>
              </a:effectLst>
              <a:latin typeface="微软雅黑" pitchFamily="34" charset="-122"/>
              <a:ea typeface="微软雅黑" pitchFamily="34" charset="-122"/>
            </a:endParaRPr>
          </a:p>
        </p:txBody>
      </p:sp>
      <p:sp>
        <p:nvSpPr>
          <p:cNvPr id="51" name="Line 33"/>
          <p:cNvSpPr>
            <a:spLocks noChangeShapeType="1"/>
          </p:cNvSpPr>
          <p:nvPr/>
        </p:nvSpPr>
        <p:spPr bwMode="auto">
          <a:xfrm>
            <a:off x="731143" y="4151090"/>
            <a:ext cx="228441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itchFamily="34" charset="-122"/>
              <a:ea typeface="微软雅黑" pitchFamily="34" charset="-122"/>
            </a:endParaRPr>
          </a:p>
        </p:txBody>
      </p:sp>
      <p:sp>
        <p:nvSpPr>
          <p:cNvPr id="52" name="Line 34"/>
          <p:cNvSpPr>
            <a:spLocks noChangeShapeType="1"/>
          </p:cNvSpPr>
          <p:nvPr/>
        </p:nvSpPr>
        <p:spPr bwMode="auto">
          <a:xfrm>
            <a:off x="1329630" y="4032028"/>
            <a:ext cx="633413" cy="0"/>
          </a:xfrm>
          <a:prstGeom prst="line">
            <a:avLst/>
          </a:prstGeom>
          <a:noFill/>
          <a:ln w="381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itchFamily="34" charset="-122"/>
              <a:ea typeface="微软雅黑" pitchFamily="34" charset="-122"/>
            </a:endParaRPr>
          </a:p>
        </p:txBody>
      </p:sp>
      <p:sp>
        <p:nvSpPr>
          <p:cNvPr id="53" name="Text Box 35" descr="新闻纸"/>
          <p:cNvSpPr txBox="1">
            <a:spLocks noChangeArrowheads="1"/>
          </p:cNvSpPr>
          <p:nvPr/>
        </p:nvSpPr>
        <p:spPr bwMode="auto">
          <a:xfrm>
            <a:off x="5333305" y="3698653"/>
            <a:ext cx="2284413" cy="1808162"/>
          </a:xfrm>
          <a:prstGeom prst="rect">
            <a:avLst/>
          </a:prstGeom>
          <a:blipFill dpi="0" rotWithShape="0">
            <a:blip r:embed="rId3"/>
            <a:srcRect/>
            <a:tile tx="0" ty="0" sx="100000" sy="100000" flip="none" algn="tl"/>
          </a:bli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90800" bIns="694800">
            <a:spAutoFit/>
          </a:bodyPr>
          <a:lstStyle/>
          <a:p>
            <a:pPr>
              <a:spcBef>
                <a:spcPct val="50000"/>
              </a:spcBef>
            </a:pPr>
            <a:r>
              <a:rPr lang="en-US" altLang="zh-CN" sz="2400" dirty="0">
                <a:solidFill>
                  <a:srgbClr val="0000FF"/>
                </a:solidFill>
                <a:effectLst>
                  <a:outerShdw blurRad="38100" dist="38100" dir="2700000" algn="tl">
                    <a:srgbClr val="C0C0C0"/>
                  </a:outerShdw>
                </a:effectLst>
                <a:latin typeface="微软雅黑" pitchFamily="34" charset="-122"/>
                <a:ea typeface="微软雅黑" pitchFamily="34" charset="-122"/>
              </a:rPr>
              <a:t>SUB  AX,</a:t>
            </a:r>
            <a:r>
              <a:rPr lang="en-US" altLang="zh-CN" sz="3600" baseline="16000" dirty="0">
                <a:solidFill>
                  <a:srgbClr val="C2228D"/>
                </a:solidFill>
                <a:effectLst>
                  <a:outerShdw blurRad="38100" dist="38100" dir="2700000" algn="tl">
                    <a:srgbClr val="C0C0C0"/>
                  </a:outerShdw>
                </a:effectLst>
                <a:latin typeface="微软雅黑" pitchFamily="34" charset="-122"/>
                <a:ea typeface="微软雅黑" pitchFamily="34" charset="-122"/>
              </a:rPr>
              <a:t> #</a:t>
            </a:r>
            <a:r>
              <a:rPr lang="en-US" altLang="zh-CN" sz="2400" dirty="0">
                <a:solidFill>
                  <a:srgbClr val="0000FF"/>
                </a:solidFill>
                <a:effectLst>
                  <a:outerShdw blurRad="38100" dist="38100" dir="2700000" algn="tl">
                    <a:srgbClr val="C0C0C0"/>
                  </a:outerShdw>
                </a:effectLst>
                <a:latin typeface="微软雅黑" pitchFamily="34" charset="-122"/>
                <a:ea typeface="微软雅黑" pitchFamily="34" charset="-122"/>
              </a:rPr>
              <a:t>51</a:t>
            </a:r>
            <a:endParaRPr lang="en-US" altLang="zh-CN" sz="2400" dirty="0">
              <a:solidFill>
                <a:srgbClr val="0000FF"/>
              </a:solidFill>
              <a:effectLst>
                <a:outerShdw blurRad="38100" dist="38100" dir="2700000" algn="tl">
                  <a:srgbClr val="C0C0C0"/>
                </a:outerShdw>
              </a:effectLst>
              <a:latin typeface="微软雅黑" pitchFamily="34" charset="-122"/>
              <a:ea typeface="微软雅黑" pitchFamily="34" charset="-122"/>
            </a:endParaRPr>
          </a:p>
          <a:p>
            <a:pPr>
              <a:spcBef>
                <a:spcPct val="50000"/>
              </a:spcBef>
            </a:pPr>
            <a:endParaRPr lang="zh-CN" altLang="en-US" sz="2400" dirty="0">
              <a:solidFill>
                <a:srgbClr val="0000FF"/>
              </a:solidFill>
              <a:effectLst>
                <a:outerShdw blurRad="38100" dist="38100" dir="2700000" algn="tl">
                  <a:srgbClr val="C0C0C0"/>
                </a:outerShdw>
              </a:effectLst>
              <a:latin typeface="微软雅黑" pitchFamily="34" charset="-122"/>
              <a:ea typeface="微软雅黑" pitchFamily="34" charset="-122"/>
            </a:endParaRPr>
          </a:p>
        </p:txBody>
      </p:sp>
      <p:sp>
        <p:nvSpPr>
          <p:cNvPr id="54" name="Text Box 36"/>
          <p:cNvSpPr txBox="1">
            <a:spLocks noChangeArrowheads="1"/>
          </p:cNvSpPr>
          <p:nvPr/>
        </p:nvSpPr>
        <p:spPr bwMode="auto">
          <a:xfrm>
            <a:off x="7589143" y="3925441"/>
            <a:ext cx="94329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400" b="0" dirty="0">
                <a:solidFill>
                  <a:schemeClr val="tx1"/>
                </a:solidFill>
                <a:latin typeface="微软雅黑" pitchFamily="34" charset="-122"/>
                <a:ea typeface="微软雅黑" pitchFamily="34" charset="-122"/>
              </a:rPr>
              <a:t>240</a:t>
            </a:r>
            <a:endParaRPr lang="zh-CN" altLang="en-US" sz="2400" b="0" dirty="0">
              <a:solidFill>
                <a:schemeClr val="tx1"/>
              </a:solidFill>
              <a:latin typeface="微软雅黑" pitchFamily="34" charset="-122"/>
              <a:ea typeface="微软雅黑" pitchFamily="34" charset="-122"/>
            </a:endParaRPr>
          </a:p>
        </p:txBody>
      </p:sp>
      <p:sp>
        <p:nvSpPr>
          <p:cNvPr id="55" name="Text Box 37"/>
          <p:cNvSpPr txBox="1">
            <a:spLocks noChangeArrowheads="1"/>
          </p:cNvSpPr>
          <p:nvPr/>
        </p:nvSpPr>
        <p:spPr bwMode="auto">
          <a:xfrm>
            <a:off x="7598668" y="4487416"/>
            <a:ext cx="838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400" b="0" dirty="0">
                <a:solidFill>
                  <a:schemeClr val="tx1"/>
                </a:solidFill>
                <a:latin typeface="微软雅黑" pitchFamily="34" charset="-122"/>
                <a:ea typeface="微软雅黑" pitchFamily="34" charset="-122"/>
              </a:rPr>
              <a:t>251</a:t>
            </a:r>
            <a:endParaRPr lang="zh-CN" altLang="en-US" sz="2400" b="0" dirty="0">
              <a:solidFill>
                <a:schemeClr val="tx1"/>
              </a:solidFill>
              <a:latin typeface="微软雅黑" pitchFamily="34" charset="-122"/>
              <a:ea typeface="微软雅黑" pitchFamily="34" charset="-122"/>
            </a:endParaRPr>
          </a:p>
        </p:txBody>
      </p:sp>
      <p:sp>
        <p:nvSpPr>
          <p:cNvPr id="56" name="Line 38"/>
          <p:cNvSpPr>
            <a:spLocks noChangeShapeType="1"/>
          </p:cNvSpPr>
          <p:nvPr/>
        </p:nvSpPr>
        <p:spPr bwMode="auto">
          <a:xfrm>
            <a:off x="5333305" y="3927253"/>
            <a:ext cx="228441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itchFamily="34" charset="-122"/>
              <a:ea typeface="微软雅黑" pitchFamily="34" charset="-122"/>
            </a:endParaRPr>
          </a:p>
        </p:txBody>
      </p:sp>
      <p:sp>
        <p:nvSpPr>
          <p:cNvPr id="57" name="Line 39"/>
          <p:cNvSpPr>
            <a:spLocks noChangeShapeType="1"/>
          </p:cNvSpPr>
          <p:nvPr/>
        </p:nvSpPr>
        <p:spPr bwMode="auto">
          <a:xfrm>
            <a:off x="5342830" y="4236815"/>
            <a:ext cx="228441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itchFamily="34" charset="-122"/>
              <a:ea typeface="微软雅黑" pitchFamily="34" charset="-122"/>
            </a:endParaRPr>
          </a:p>
        </p:txBody>
      </p:sp>
      <p:sp>
        <p:nvSpPr>
          <p:cNvPr id="58" name="Line 40"/>
          <p:cNvSpPr>
            <a:spLocks noChangeShapeType="1"/>
          </p:cNvSpPr>
          <p:nvPr/>
        </p:nvSpPr>
        <p:spPr bwMode="auto">
          <a:xfrm>
            <a:off x="5338068" y="4824190"/>
            <a:ext cx="228441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itchFamily="34" charset="-122"/>
              <a:ea typeface="微软雅黑" pitchFamily="34" charset="-122"/>
            </a:endParaRPr>
          </a:p>
        </p:txBody>
      </p:sp>
      <p:sp>
        <p:nvSpPr>
          <p:cNvPr id="59" name="Text Box 41"/>
          <p:cNvSpPr txBox="1">
            <a:spLocks noChangeArrowheads="1"/>
          </p:cNvSpPr>
          <p:nvPr/>
        </p:nvSpPr>
        <p:spPr bwMode="auto">
          <a:xfrm>
            <a:off x="5590480" y="4427315"/>
            <a:ext cx="1670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a:solidFill>
                  <a:srgbClr val="C2228D"/>
                </a:solidFill>
                <a:effectLst>
                  <a:outerShdw blurRad="38100" dist="38100" dir="2700000" algn="tl">
                    <a:srgbClr val="C0C0C0"/>
                  </a:outerShdw>
                </a:effectLst>
                <a:latin typeface="微软雅黑" pitchFamily="34" charset="-122"/>
                <a:ea typeface="微软雅黑" pitchFamily="34" charset="-122"/>
              </a:rPr>
              <a:t>130</a:t>
            </a:r>
            <a:endParaRPr lang="zh-CN" altLang="en-US" sz="2400">
              <a:solidFill>
                <a:srgbClr val="C2228D"/>
              </a:solidFill>
              <a:effectLst>
                <a:outerShdw blurRad="38100" dist="38100" dir="2700000" algn="tl">
                  <a:srgbClr val="C0C0C0"/>
                </a:outerShdw>
              </a:effectLst>
              <a:latin typeface="微软雅黑" pitchFamily="34" charset="-122"/>
              <a:ea typeface="微软雅黑" pitchFamily="34" charset="-122"/>
            </a:endParaRPr>
          </a:p>
        </p:txBody>
      </p:sp>
      <p:sp>
        <p:nvSpPr>
          <p:cNvPr id="60" name="Line 42"/>
          <p:cNvSpPr>
            <a:spLocks noChangeShapeType="1"/>
          </p:cNvSpPr>
          <p:nvPr/>
        </p:nvSpPr>
        <p:spPr bwMode="auto">
          <a:xfrm>
            <a:off x="5338068" y="4503515"/>
            <a:ext cx="228441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itchFamily="34" charset="-122"/>
              <a:ea typeface="微软雅黑" pitchFamily="34" charset="-122"/>
            </a:endParaRPr>
          </a:p>
        </p:txBody>
      </p:sp>
      <p:sp>
        <p:nvSpPr>
          <p:cNvPr id="61" name="Line 43"/>
          <p:cNvSpPr>
            <a:spLocks noChangeShapeType="1"/>
          </p:cNvSpPr>
          <p:nvPr/>
        </p:nvSpPr>
        <p:spPr bwMode="auto">
          <a:xfrm>
            <a:off x="5936555" y="4384453"/>
            <a:ext cx="633413" cy="0"/>
          </a:xfrm>
          <a:prstGeom prst="line">
            <a:avLst/>
          </a:prstGeom>
          <a:noFill/>
          <a:ln w="381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itchFamily="34" charset="-122"/>
              <a:ea typeface="微软雅黑" pitchFamily="34" charset="-122"/>
            </a:endParaRPr>
          </a:p>
        </p:txBody>
      </p:sp>
      <p:sp>
        <p:nvSpPr>
          <p:cNvPr id="62" name="Text Box 44"/>
          <p:cNvSpPr txBox="1">
            <a:spLocks noChangeArrowheads="1"/>
          </p:cNvSpPr>
          <p:nvPr/>
        </p:nvSpPr>
        <p:spPr bwMode="auto">
          <a:xfrm>
            <a:off x="571178" y="1196752"/>
            <a:ext cx="1892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dirty="0">
                <a:solidFill>
                  <a:schemeClr val="tx1"/>
                </a:solidFill>
                <a:latin typeface="微软雅黑" pitchFamily="34" charset="-122"/>
                <a:ea typeface="微软雅黑" pitchFamily="34" charset="-122"/>
              </a:rPr>
              <a:t>用户程序1</a:t>
            </a:r>
            <a:endParaRPr lang="zh-CN" altLang="en-US" sz="2000" dirty="0">
              <a:solidFill>
                <a:schemeClr val="tx1"/>
              </a:solidFill>
              <a:latin typeface="微软雅黑" pitchFamily="34" charset="-122"/>
              <a:ea typeface="微软雅黑" pitchFamily="34" charset="-122"/>
            </a:endParaRPr>
          </a:p>
        </p:txBody>
      </p:sp>
      <p:sp>
        <p:nvSpPr>
          <p:cNvPr id="63" name="Text Box 45"/>
          <p:cNvSpPr txBox="1">
            <a:spLocks noChangeArrowheads="1"/>
          </p:cNvSpPr>
          <p:nvPr/>
        </p:nvSpPr>
        <p:spPr bwMode="auto">
          <a:xfrm>
            <a:off x="691455" y="3006503"/>
            <a:ext cx="1892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a:solidFill>
                  <a:schemeClr val="tx1"/>
                </a:solidFill>
                <a:latin typeface="微软雅黑" pitchFamily="34" charset="-122"/>
                <a:ea typeface="微软雅黑" pitchFamily="34" charset="-122"/>
              </a:rPr>
              <a:t>用户程序2</a:t>
            </a:r>
            <a:endParaRPr lang="zh-CN" altLang="en-US" sz="2000">
              <a:solidFill>
                <a:schemeClr val="tx1"/>
              </a:solidFill>
              <a:latin typeface="微软雅黑" pitchFamily="34" charset="-122"/>
              <a:ea typeface="微软雅黑" pitchFamily="34" charset="-122"/>
            </a:endParaRPr>
          </a:p>
        </p:txBody>
      </p:sp>
      <p:sp>
        <p:nvSpPr>
          <p:cNvPr id="64" name="Text Box 46"/>
          <p:cNvSpPr txBox="1">
            <a:spLocks noChangeArrowheads="1"/>
          </p:cNvSpPr>
          <p:nvPr/>
        </p:nvSpPr>
        <p:spPr bwMode="auto">
          <a:xfrm>
            <a:off x="7589143" y="1772816"/>
            <a:ext cx="847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0" dirty="0">
                <a:solidFill>
                  <a:schemeClr val="hlink"/>
                </a:solidFill>
                <a:effectLst>
                  <a:outerShdw blurRad="38100" dist="38100" dir="2700000" algn="tl">
                    <a:srgbClr val="C0C0C0"/>
                  </a:outerShdw>
                </a:effectLst>
                <a:latin typeface="微软雅黑" pitchFamily="34" charset="-122"/>
                <a:ea typeface="微软雅黑" pitchFamily="34" charset="-122"/>
              </a:rPr>
              <a:t>100</a:t>
            </a:r>
            <a:endParaRPr lang="zh-CN" altLang="en-US" sz="2400" b="0" dirty="0">
              <a:solidFill>
                <a:schemeClr val="hlink"/>
              </a:solidFill>
              <a:effectLst>
                <a:outerShdw blurRad="38100" dist="38100" dir="2700000" algn="tl">
                  <a:srgbClr val="C0C0C0"/>
                </a:outerShdw>
              </a:effectLst>
              <a:latin typeface="微软雅黑" pitchFamily="34" charset="-122"/>
              <a:ea typeface="微软雅黑" pitchFamily="34" charset="-122"/>
            </a:endParaRPr>
          </a:p>
        </p:txBody>
      </p:sp>
      <p:sp>
        <p:nvSpPr>
          <p:cNvPr id="65" name="Text Box 47"/>
          <p:cNvSpPr txBox="1">
            <a:spLocks noChangeArrowheads="1"/>
          </p:cNvSpPr>
          <p:nvPr/>
        </p:nvSpPr>
        <p:spPr bwMode="auto">
          <a:xfrm>
            <a:off x="7589143" y="3573016"/>
            <a:ext cx="847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0" dirty="0">
                <a:solidFill>
                  <a:schemeClr val="hlink"/>
                </a:solidFill>
                <a:effectLst>
                  <a:outerShdw blurRad="38100" dist="38100" dir="2700000" algn="tl">
                    <a:srgbClr val="C0C0C0"/>
                  </a:outerShdw>
                </a:effectLst>
                <a:latin typeface="微软雅黑" pitchFamily="34" charset="-122"/>
                <a:ea typeface="微软雅黑" pitchFamily="34" charset="-122"/>
              </a:rPr>
              <a:t>200</a:t>
            </a:r>
            <a:endParaRPr lang="zh-CN" altLang="en-US" sz="2400" b="0" dirty="0">
              <a:solidFill>
                <a:schemeClr val="hlink"/>
              </a:solidFill>
              <a:effectLst>
                <a:outerShdw blurRad="38100" dist="38100" dir="2700000" algn="tl">
                  <a:srgbClr val="C0C0C0"/>
                </a:outerShdw>
              </a:effectLst>
              <a:latin typeface="微软雅黑" pitchFamily="34" charset="-122"/>
              <a:ea typeface="微软雅黑" pitchFamily="34" charset="-122"/>
            </a:endParaRPr>
          </a:p>
        </p:txBody>
      </p:sp>
      <p:sp>
        <p:nvSpPr>
          <p:cNvPr id="66" name="Text Box 48"/>
          <p:cNvSpPr txBox="1">
            <a:spLocks noChangeArrowheads="1"/>
          </p:cNvSpPr>
          <p:nvPr/>
        </p:nvSpPr>
        <p:spPr bwMode="auto">
          <a:xfrm>
            <a:off x="53280" y="1679966"/>
            <a:ext cx="612130" cy="2821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p>
            <a:pPr>
              <a:spcBef>
                <a:spcPct val="50000"/>
              </a:spcBef>
            </a:pPr>
            <a:r>
              <a:rPr lang="zh-CN" altLang="en-US" sz="2000" b="1" dirty="0">
                <a:solidFill>
                  <a:srgbClr val="009242"/>
                </a:solidFill>
                <a:latin typeface="微软雅黑" pitchFamily="34" charset="-122"/>
                <a:ea typeface="微软雅黑" pitchFamily="34" charset="-122"/>
              </a:rPr>
              <a:t> </a:t>
            </a:r>
            <a:r>
              <a:rPr lang="en-US" altLang="zh-CN" sz="2000" b="1" dirty="0">
                <a:solidFill>
                  <a:srgbClr val="009242"/>
                </a:solidFill>
                <a:latin typeface="微软雅黑" pitchFamily="34" charset="-122"/>
                <a:ea typeface="微软雅黑" pitchFamily="34" charset="-122"/>
              </a:rPr>
              <a:t>#  </a:t>
            </a:r>
            <a:r>
              <a:rPr lang="zh-CN" altLang="en-US" sz="2000" b="1" dirty="0">
                <a:solidFill>
                  <a:srgbClr val="009242"/>
                </a:solidFill>
                <a:latin typeface="微软雅黑" pitchFamily="34" charset="-122"/>
                <a:ea typeface="微软雅黑" pitchFamily="34" charset="-122"/>
              </a:rPr>
              <a:t>表示基址寻址方式</a:t>
            </a:r>
            <a:endParaRPr lang="en-US" altLang="zh-CN" sz="2000" b="1" dirty="0">
              <a:solidFill>
                <a:srgbClr val="009242"/>
              </a:solidFill>
              <a:latin typeface="微软雅黑" pitchFamily="34" charset="-122"/>
              <a:ea typeface="微软雅黑" pitchFamily="34" charset="-122"/>
            </a:endParaRPr>
          </a:p>
        </p:txBody>
      </p:sp>
      <p:sp>
        <p:nvSpPr>
          <p:cNvPr id="67" name="Text Box 49"/>
          <p:cNvSpPr txBox="1">
            <a:spLocks noChangeArrowheads="1"/>
          </p:cNvSpPr>
          <p:nvPr/>
        </p:nvSpPr>
        <p:spPr bwMode="auto">
          <a:xfrm>
            <a:off x="4037905" y="1911128"/>
            <a:ext cx="1479550" cy="32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50000"/>
              </a:spcBef>
            </a:pPr>
            <a:r>
              <a:rPr lang="zh-CN" altLang="en-US" sz="1800" dirty="0">
                <a:latin typeface="微软雅黑" pitchFamily="34" charset="-122"/>
                <a:ea typeface="微软雅黑" pitchFamily="34" charset="-122"/>
              </a:rPr>
              <a:t>基址为</a:t>
            </a:r>
            <a:r>
              <a:rPr lang="en-US" altLang="zh-CN" sz="1800" dirty="0">
                <a:latin typeface="微软雅黑" pitchFamily="34" charset="-122"/>
                <a:ea typeface="微软雅黑" pitchFamily="34" charset="-122"/>
              </a:rPr>
              <a:t>100</a:t>
            </a:r>
            <a:endParaRPr lang="en-US" altLang="zh-CN" sz="1800" dirty="0">
              <a:latin typeface="微软雅黑" pitchFamily="34" charset="-122"/>
              <a:ea typeface="微软雅黑" pitchFamily="34" charset="-122"/>
            </a:endParaRPr>
          </a:p>
        </p:txBody>
      </p:sp>
      <p:sp>
        <p:nvSpPr>
          <p:cNvPr id="68" name="Text Box 50"/>
          <p:cNvSpPr txBox="1">
            <a:spLocks noChangeArrowheads="1"/>
          </p:cNvSpPr>
          <p:nvPr/>
        </p:nvSpPr>
        <p:spPr bwMode="auto">
          <a:xfrm>
            <a:off x="4052193" y="3706590"/>
            <a:ext cx="1479550" cy="325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50000"/>
              </a:spcBef>
            </a:pPr>
            <a:r>
              <a:rPr lang="zh-CN" altLang="en-US" sz="1800" dirty="0">
                <a:latin typeface="微软雅黑" pitchFamily="34" charset="-122"/>
                <a:ea typeface="微软雅黑" pitchFamily="34" charset="-122"/>
              </a:rPr>
              <a:t>基址为</a:t>
            </a:r>
            <a:r>
              <a:rPr lang="en-US" altLang="zh-CN" sz="1800" dirty="0">
                <a:latin typeface="微软雅黑" pitchFamily="34" charset="-122"/>
                <a:ea typeface="微软雅黑" pitchFamily="34" charset="-122"/>
              </a:rPr>
              <a:t>200</a:t>
            </a:r>
            <a:endParaRPr lang="en-US" altLang="zh-CN" sz="1800" dirty="0">
              <a:latin typeface="微软雅黑" pitchFamily="34" charset="-122"/>
              <a:ea typeface="微软雅黑" pitchFamily="34" charset="-122"/>
            </a:endParaRPr>
          </a:p>
        </p:txBody>
      </p:sp>
      <p:sp>
        <p:nvSpPr>
          <p:cNvPr id="69" name="Text Box 51"/>
          <p:cNvSpPr txBox="1">
            <a:spLocks noChangeArrowheads="1"/>
          </p:cNvSpPr>
          <p:nvPr/>
        </p:nvSpPr>
        <p:spPr bwMode="auto">
          <a:xfrm>
            <a:off x="5865911" y="923844"/>
            <a:ext cx="1392238"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50000"/>
              </a:spcBef>
            </a:pPr>
            <a:r>
              <a:rPr lang="zh-CN" altLang="en-US" sz="2000" dirty="0">
                <a:latin typeface="微软雅黑" pitchFamily="34" charset="-122"/>
                <a:ea typeface="微软雅黑" pitchFamily="34" charset="-122"/>
              </a:rPr>
              <a:t>存储器</a:t>
            </a:r>
            <a:endParaRPr lang="zh-CN" altLang="en-US" sz="2000" dirty="0">
              <a:latin typeface="微软雅黑" pitchFamily="34" charset="-122"/>
              <a:ea typeface="微软雅黑" pitchFamily="34" charset="-122"/>
            </a:endParaRPr>
          </a:p>
        </p:txBody>
      </p:sp>
      <p:sp>
        <p:nvSpPr>
          <p:cNvPr id="70" name="矩形 69"/>
          <p:cNvSpPr/>
          <p:nvPr/>
        </p:nvSpPr>
        <p:spPr>
          <a:xfrm>
            <a:off x="2313112" y="727375"/>
            <a:ext cx="3480226" cy="430887"/>
          </a:xfrm>
          <a:prstGeom prst="rect">
            <a:avLst/>
          </a:prstGeom>
        </p:spPr>
        <p:txBody>
          <a:bodyPr wrap="square">
            <a:spAutoFit/>
          </a:bodyPr>
          <a:lstStyle/>
          <a:p>
            <a:pPr lvl="0" eaLnBrk="0" hangingPunct="0">
              <a:spcBef>
                <a:spcPct val="20000"/>
              </a:spcBef>
              <a:buClr>
                <a:srgbClr val="FF0000"/>
              </a:buClr>
            </a:pPr>
            <a:r>
              <a:rPr lang="zh-CN" altLang="en-US" sz="2200" b="1" dirty="0">
                <a:solidFill>
                  <a:prstClr val="black"/>
                </a:solidFill>
                <a:latin typeface="Comic Sans MS" panose="030F0702030302020204" pitchFamily="2" charset="0"/>
                <a:ea typeface="微软雅黑" pitchFamily="34" charset="-122"/>
              </a:rPr>
              <a:t>（</a:t>
            </a:r>
            <a:r>
              <a:rPr lang="en-US" altLang="zh-CN" sz="2200" b="1" dirty="0">
                <a:solidFill>
                  <a:prstClr val="black"/>
                </a:solidFill>
                <a:latin typeface="Comic Sans MS" panose="030F0702030302020204" pitchFamily="2" charset="0"/>
                <a:ea typeface="微软雅黑" pitchFamily="34" charset="-122"/>
              </a:rPr>
              <a:t>5</a:t>
            </a:r>
            <a:r>
              <a:rPr lang="zh-CN" altLang="en-US" sz="2200" b="1" dirty="0">
                <a:solidFill>
                  <a:prstClr val="black"/>
                </a:solidFill>
                <a:latin typeface="Comic Sans MS" panose="030F0702030302020204" pitchFamily="2" charset="0"/>
                <a:ea typeface="微软雅黑" pitchFamily="34" charset="-122"/>
              </a:rPr>
              <a:t>）偏移寻址：基址寻址</a:t>
            </a:r>
            <a:endParaRPr lang="en-US" altLang="zh-CN" sz="2200" b="1" dirty="0">
              <a:solidFill>
                <a:prstClr val="black"/>
              </a:solidFill>
              <a:latin typeface="Comic Sans MS" panose="030F0702030302020204" pitchFamily="2" charset="0"/>
              <a:ea typeface="微软雅黑" pitchFamily="34" charset="-122"/>
            </a:endParaRPr>
          </a:p>
        </p:txBody>
      </p:sp>
      <p:sp>
        <p:nvSpPr>
          <p:cNvPr id="7" name="矩形 6"/>
          <p:cNvSpPr/>
          <p:nvPr/>
        </p:nvSpPr>
        <p:spPr>
          <a:xfrm>
            <a:off x="8562517" y="1932850"/>
            <a:ext cx="424978" cy="3477875"/>
          </a:xfrm>
          <a:prstGeom prst="rect">
            <a:avLst/>
          </a:prstGeom>
        </p:spPr>
        <p:txBody>
          <a:bodyPr wrap="square">
            <a:spAutoFit/>
          </a:bodyPr>
          <a:lstStyle/>
          <a:p>
            <a:r>
              <a:rPr lang="zh-CN" altLang="en-US" sz="2000" b="1" dirty="0">
                <a:solidFill>
                  <a:srgbClr val="FF0000"/>
                </a:solidFill>
                <a:latin typeface="微软雅黑" pitchFamily="34" charset="-122"/>
                <a:ea typeface="微软雅黑" pitchFamily="34" charset="-122"/>
              </a:rPr>
              <a:t>基址寻址实现程序重定位</a:t>
            </a:r>
            <a:endParaRPr lang="zh-CN" altLang="en-US" sz="2000" b="1" dirty="0">
              <a:solidFill>
                <a:srgbClr val="FF0000"/>
              </a:solidFill>
              <a:latin typeface="微软雅黑" pitchFamily="34" charset="-122"/>
              <a:ea typeface="微软雅黑" pitchFamily="34"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 </a:t>
            </a:r>
            <a:r>
              <a:rPr lang="zh-CN" altLang="en-US" dirty="0"/>
              <a:t>指令系统设计</a:t>
            </a:r>
            <a:endParaRPr lang="zh-CN" altLang="en-US" dirty="0"/>
          </a:p>
        </p:txBody>
      </p:sp>
      <p:sp>
        <p:nvSpPr>
          <p:cNvPr id="3" name="内容占位符 2"/>
          <p:cNvSpPr>
            <a:spLocks noGrp="1"/>
          </p:cNvSpPr>
          <p:nvPr>
            <p:ph idx="1"/>
          </p:nvPr>
        </p:nvSpPr>
        <p:spPr>
          <a:xfrm>
            <a:off x="107504" y="743531"/>
            <a:ext cx="2736304" cy="525229"/>
          </a:xfrm>
        </p:spPr>
        <p:txBody>
          <a:bodyPr/>
          <a:lstStyle/>
          <a:p>
            <a:pPr marL="0" indent="0">
              <a:buNone/>
            </a:pPr>
            <a:r>
              <a:rPr lang="en-US" altLang="zh-CN" dirty="0"/>
              <a:t>4.2.3 </a:t>
            </a:r>
            <a:r>
              <a:rPr lang="zh-CN" altLang="en-US" dirty="0"/>
              <a:t>寻址方式</a:t>
            </a:r>
            <a:endParaRPr lang="en-US" altLang="zh-CN" dirty="0"/>
          </a:p>
        </p:txBody>
      </p:sp>
      <p:sp>
        <p:nvSpPr>
          <p:cNvPr id="4" name="页脚占位符 3"/>
          <p:cNvSpPr>
            <a:spLocks noGrp="1"/>
          </p:cNvSpPr>
          <p:nvPr>
            <p:ph type="ftr" sz="quarter" idx="11"/>
          </p:nvPr>
        </p:nvSpPr>
        <p:spPr/>
        <p:txBody>
          <a:bodyPr/>
          <a:lstStyle/>
          <a:p>
            <a:pPr>
              <a:defRPr/>
            </a:pPr>
            <a:r>
              <a:rPr lang="zh-CN" altLang="en-US" dirty="0">
                <a:ea typeface="微软雅黑" pitchFamily="34" charset="-122"/>
              </a:rPr>
              <a:t>计算机与通信工程学院</a:t>
            </a:r>
            <a:r>
              <a:rPr lang="en-US" altLang="zh-CN" dirty="0">
                <a:ea typeface="微软雅黑" pitchFamily="34" charset="-122"/>
              </a:rPr>
              <a:t>—</a:t>
            </a:r>
            <a:r>
              <a:rPr lang="zh-CN" altLang="en-US" dirty="0">
                <a:ea typeface="微软雅黑" pitchFamily="34" charset="-122"/>
              </a:rPr>
              <a:t>计算机组成原理</a:t>
            </a:r>
            <a:endParaRPr lang="zh-CN" altLang="en-US" dirty="0">
              <a:ea typeface="微软雅黑" pitchFamily="34" charset="-122"/>
            </a:endParaRPr>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ea typeface="微软雅黑" pitchFamily="34" charset="-122"/>
              </a:rPr>
            </a:fld>
            <a:endParaRPr lang="zh-CN" altLang="en-US" dirty="0">
              <a:ea typeface="微软雅黑" pitchFamily="34" charset="-122"/>
            </a:endParaRPr>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ea typeface="微软雅黑" pitchFamily="34" charset="-122"/>
              </a:rPr>
            </a:fld>
            <a:endParaRPr lang="zh-CN" altLang="en-US" dirty="0">
              <a:ea typeface="微软雅黑" pitchFamily="34" charset="-122"/>
            </a:endParaRPr>
          </a:p>
        </p:txBody>
      </p:sp>
      <p:sp>
        <p:nvSpPr>
          <p:cNvPr id="15" name="Rectangle 3"/>
          <p:cNvSpPr txBox="1">
            <a:spLocks noChangeArrowheads="1"/>
          </p:cNvSpPr>
          <p:nvPr/>
        </p:nvSpPr>
        <p:spPr bwMode="auto">
          <a:xfrm>
            <a:off x="143971" y="1518251"/>
            <a:ext cx="4323254" cy="4746457"/>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FF0000"/>
              </a:buClr>
              <a:buFont typeface="Wingdings" panose="05000000000000000000" pitchFamily="2" charset="2"/>
              <a:buChar char="p"/>
              <a:defRPr sz="2200" b="1" kern="1200">
                <a:solidFill>
                  <a:schemeClr val="tx1"/>
                </a:solidFill>
                <a:latin typeface="Comic Sans MS" panose="030F0702030302020204" pitchFamily="2" charset="0"/>
                <a:ea typeface="微软雅黑"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anose="05000000000000000000" pitchFamily="2" charset="2"/>
              <a:buChar char="n"/>
              <a:defRPr sz="2000" b="0" kern="1200">
                <a:solidFill>
                  <a:schemeClr val="tx1"/>
                </a:solidFill>
                <a:latin typeface="微软雅黑" pitchFamily="34" charset="-122"/>
                <a:ea typeface="微软雅黑"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anose="05000000000000000000" pitchFamily="2" charset="2"/>
              <a:buChar char="p"/>
              <a:defRPr sz="2000" b="0" kern="1200">
                <a:solidFill>
                  <a:schemeClr val="tx1"/>
                </a:solidFill>
                <a:latin typeface="微软雅黑" pitchFamily="34" charset="-122"/>
                <a:ea typeface="微软雅黑"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anose="05000000000000000000" pitchFamily="2" charset="2"/>
              <a:buChar char="Ø"/>
              <a:defRPr sz="2000" b="0" kern="1200">
                <a:solidFill>
                  <a:schemeClr val="tx1"/>
                </a:solidFill>
                <a:latin typeface="微软雅黑" pitchFamily="34" charset="-122"/>
                <a:ea typeface="微软雅黑"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anose="05000000000000000000" pitchFamily="2" charset="2"/>
              <a:buChar char="Ø"/>
              <a:defRPr sz="2000" b="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10000"/>
              </a:lnSpc>
              <a:buFont typeface="Wingdings" panose="05000000000000000000" pitchFamily="2" charset="2"/>
              <a:buChar char="Ø"/>
            </a:pPr>
            <a:r>
              <a:rPr lang="zh-CN" altLang="en-US" sz="2000" b="0" dirty="0">
                <a:solidFill>
                  <a:srgbClr val="A50021"/>
                </a:solidFill>
              </a:rPr>
              <a:t>自动变址</a:t>
            </a:r>
            <a:endParaRPr lang="zh-CN" altLang="en-US" sz="2000" b="0" dirty="0">
              <a:solidFill>
                <a:srgbClr val="A50021"/>
              </a:solidFill>
            </a:endParaRPr>
          </a:p>
          <a:p>
            <a:pPr>
              <a:lnSpc>
                <a:spcPct val="110000"/>
              </a:lnSpc>
              <a:buFont typeface="Wingdings" panose="05000000000000000000" pitchFamily="2" charset="2"/>
              <a:buNone/>
            </a:pPr>
            <a:r>
              <a:rPr lang="zh-CN" altLang="en-US" sz="2000" b="0" dirty="0">
                <a:solidFill>
                  <a:srgbClr val="A50021"/>
                </a:solidFill>
              </a:rPr>
              <a:t>   指令中的地址码</a:t>
            </a:r>
            <a:r>
              <a:rPr lang="en-US" altLang="zh-CN" sz="2000" b="0" dirty="0">
                <a:solidFill>
                  <a:srgbClr val="A50021"/>
                </a:solidFill>
              </a:rPr>
              <a:t>A</a:t>
            </a:r>
            <a:r>
              <a:rPr lang="zh-CN" altLang="en-US" sz="2000" b="0" dirty="0">
                <a:solidFill>
                  <a:srgbClr val="A50021"/>
                </a:solidFill>
              </a:rPr>
              <a:t>给定数组首址，变址器</a:t>
            </a:r>
            <a:r>
              <a:rPr lang="en-US" altLang="zh-CN" sz="2000" b="0" dirty="0">
                <a:solidFill>
                  <a:srgbClr val="A50021"/>
                </a:solidFill>
              </a:rPr>
              <a:t>I</a:t>
            </a:r>
            <a:r>
              <a:rPr lang="zh-CN" altLang="en-US" sz="2000" b="0" dirty="0">
                <a:solidFill>
                  <a:srgbClr val="A50021"/>
                </a:solidFill>
              </a:rPr>
              <a:t>每次自动加</a:t>
            </a:r>
            <a:r>
              <a:rPr lang="en-US" altLang="zh-CN" sz="2000" b="0" dirty="0">
                <a:solidFill>
                  <a:srgbClr val="A50021"/>
                </a:solidFill>
              </a:rPr>
              <a:t>/</a:t>
            </a:r>
            <a:r>
              <a:rPr lang="zh-CN" altLang="en-US" sz="2000" b="0" dirty="0">
                <a:solidFill>
                  <a:srgbClr val="A50021"/>
                </a:solidFill>
              </a:rPr>
              <a:t>减数组元素的长度</a:t>
            </a:r>
            <a:r>
              <a:rPr lang="en-US" altLang="zh-CN" sz="2000" b="0" dirty="0">
                <a:solidFill>
                  <a:srgbClr val="A50021"/>
                </a:solidFill>
              </a:rPr>
              <a:t>x</a:t>
            </a:r>
            <a:r>
              <a:rPr lang="zh-CN" altLang="en-US" sz="2000" b="0" dirty="0">
                <a:solidFill>
                  <a:srgbClr val="A50021"/>
                </a:solidFill>
              </a:rPr>
              <a:t>。</a:t>
            </a:r>
            <a:endParaRPr lang="zh-CN" altLang="en-US" sz="2000" b="0" dirty="0">
              <a:solidFill>
                <a:srgbClr val="A50021"/>
              </a:solidFill>
            </a:endParaRPr>
          </a:p>
          <a:p>
            <a:pPr>
              <a:lnSpc>
                <a:spcPct val="110000"/>
              </a:lnSpc>
              <a:buFont typeface="Wingdings" panose="05000000000000000000" pitchFamily="2" charset="2"/>
              <a:buNone/>
            </a:pPr>
            <a:r>
              <a:rPr lang="zh-CN" altLang="en-US" sz="2000" b="0" dirty="0"/>
              <a:t>      </a:t>
            </a:r>
            <a:r>
              <a:rPr lang="en-US" altLang="zh-CN" sz="2000" b="0" dirty="0">
                <a:cs typeface="Times New Roman" panose="02020603050405020304" pitchFamily="18" charset="0"/>
              </a:rPr>
              <a:t>EA=( I )+A</a:t>
            </a:r>
            <a:endParaRPr lang="en-US" altLang="zh-CN" sz="2000" b="0" dirty="0">
              <a:cs typeface="Times New Roman" panose="02020603050405020304" pitchFamily="18" charset="0"/>
            </a:endParaRPr>
          </a:p>
          <a:p>
            <a:pPr>
              <a:lnSpc>
                <a:spcPct val="110000"/>
              </a:lnSpc>
              <a:buFont typeface="Wingdings" panose="05000000000000000000" pitchFamily="2" charset="2"/>
              <a:buNone/>
            </a:pPr>
            <a:r>
              <a:rPr lang="en-US" altLang="zh-CN" sz="2000" b="0" dirty="0">
                <a:cs typeface="Times New Roman" panose="02020603050405020304" pitchFamily="18" charset="0"/>
              </a:rPr>
              <a:t>      I=( I ) ± x</a:t>
            </a:r>
            <a:endParaRPr lang="en-US" altLang="zh-CN" sz="2000" b="0" dirty="0">
              <a:cs typeface="Times New Roman" panose="02020603050405020304" pitchFamily="18" charset="0"/>
            </a:endParaRPr>
          </a:p>
          <a:p>
            <a:pPr>
              <a:lnSpc>
                <a:spcPct val="110000"/>
              </a:lnSpc>
              <a:buFont typeface="Wingdings" panose="05000000000000000000" pitchFamily="2" charset="2"/>
              <a:buChar char="Ø"/>
            </a:pPr>
            <a:r>
              <a:rPr lang="zh-CN" altLang="en-US" sz="2000" b="0" dirty="0">
                <a:solidFill>
                  <a:srgbClr val="0000FF"/>
                </a:solidFill>
              </a:rPr>
              <a:t>在元素地址从低</a:t>
            </a:r>
            <a:r>
              <a:rPr lang="en-US" altLang="zh-CN" sz="2000" b="0" dirty="0">
                <a:solidFill>
                  <a:srgbClr val="0000FF"/>
                </a:solidFill>
              </a:rPr>
              <a:t>→</a:t>
            </a:r>
            <a:r>
              <a:rPr lang="zh-CN" altLang="en-US" sz="2000" b="0" dirty="0">
                <a:solidFill>
                  <a:srgbClr val="0000FF"/>
                </a:solidFill>
              </a:rPr>
              <a:t>高地址增长时，“</a:t>
            </a:r>
            <a:r>
              <a:rPr lang="en-US" altLang="zh-CN" sz="2000" b="0" dirty="0">
                <a:solidFill>
                  <a:srgbClr val="0000FF"/>
                </a:solidFill>
              </a:rPr>
              <a:t>+”</a:t>
            </a:r>
            <a:r>
              <a:rPr lang="zh-CN" altLang="en-US" sz="2000" b="0" dirty="0">
                <a:solidFill>
                  <a:srgbClr val="0000FF"/>
                </a:solidFill>
              </a:rPr>
              <a:t>；</a:t>
            </a:r>
            <a:endParaRPr lang="en-US" altLang="zh-CN" sz="2000" b="0" dirty="0">
              <a:solidFill>
                <a:srgbClr val="0000FF"/>
              </a:solidFill>
            </a:endParaRPr>
          </a:p>
          <a:p>
            <a:pPr>
              <a:lnSpc>
                <a:spcPct val="110000"/>
              </a:lnSpc>
              <a:buFont typeface="Wingdings" panose="05000000000000000000" pitchFamily="2" charset="2"/>
              <a:buChar char="Ø"/>
            </a:pPr>
            <a:r>
              <a:rPr lang="zh-CN" altLang="en-US" sz="2000" b="0" dirty="0">
                <a:solidFill>
                  <a:srgbClr val="0000FF"/>
                </a:solidFill>
              </a:rPr>
              <a:t>在元素地址从高</a:t>
            </a:r>
            <a:r>
              <a:rPr lang="en-US" altLang="zh-CN" sz="2000" b="0" dirty="0">
                <a:solidFill>
                  <a:srgbClr val="0000FF"/>
                </a:solidFill>
              </a:rPr>
              <a:t>→</a:t>
            </a:r>
            <a:r>
              <a:rPr lang="zh-CN" altLang="en-US" sz="2000" b="0" dirty="0">
                <a:solidFill>
                  <a:srgbClr val="0000FF"/>
                </a:solidFill>
              </a:rPr>
              <a:t>低地址增长时，“</a:t>
            </a:r>
            <a:r>
              <a:rPr lang="en-US" altLang="zh-CN" sz="2000" b="0" dirty="0">
                <a:solidFill>
                  <a:srgbClr val="0000FF"/>
                </a:solidFill>
              </a:rPr>
              <a:t>-”</a:t>
            </a:r>
            <a:endParaRPr lang="en-US" altLang="zh-CN" sz="2000" b="0" dirty="0">
              <a:solidFill>
                <a:srgbClr val="0000FF"/>
              </a:solidFill>
            </a:endParaRPr>
          </a:p>
          <a:p>
            <a:pPr>
              <a:lnSpc>
                <a:spcPct val="110000"/>
              </a:lnSpc>
              <a:buFont typeface="Wingdings" panose="05000000000000000000" pitchFamily="2" charset="2"/>
              <a:buChar char="Ø"/>
            </a:pPr>
            <a:r>
              <a:rPr lang="zh-CN" altLang="en-US" sz="2000" b="0" dirty="0">
                <a:solidFill>
                  <a:srgbClr val="0000FF"/>
                </a:solidFill>
              </a:rPr>
              <a:t>在没有硬堆栈的情况下，用它来建立软堆栈</a:t>
            </a:r>
            <a:endParaRPr lang="en-US" altLang="zh-CN" sz="2000" b="0" dirty="0">
              <a:solidFill>
                <a:srgbClr val="0000FF"/>
              </a:solidFill>
            </a:endParaRPr>
          </a:p>
          <a:p>
            <a:pPr>
              <a:lnSpc>
                <a:spcPct val="110000"/>
              </a:lnSpc>
              <a:buFont typeface="Wingdings" panose="05000000000000000000" pitchFamily="2" charset="2"/>
              <a:buChar char="Ø"/>
            </a:pPr>
            <a:r>
              <a:rPr lang="zh-CN" altLang="en-US" sz="2000" b="0" dirty="0">
                <a:solidFill>
                  <a:srgbClr val="0000FF"/>
                </a:solidFill>
              </a:rPr>
              <a:t>可提供对线性表的方便访问</a:t>
            </a:r>
            <a:endParaRPr lang="zh-CN" altLang="en-US" sz="2000" b="0" dirty="0"/>
          </a:p>
        </p:txBody>
      </p:sp>
      <p:sp>
        <p:nvSpPr>
          <p:cNvPr id="16" name="Text Box 10"/>
          <p:cNvSpPr txBox="1">
            <a:spLocks noChangeArrowheads="1"/>
          </p:cNvSpPr>
          <p:nvPr/>
        </p:nvSpPr>
        <p:spPr bwMode="auto">
          <a:xfrm>
            <a:off x="4414838" y="4808637"/>
            <a:ext cx="4525962"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50000"/>
              </a:spcBef>
            </a:pPr>
            <a:r>
              <a:rPr lang="zh-CN" altLang="en-US" sz="2000" dirty="0">
                <a:solidFill>
                  <a:srgbClr val="009242"/>
                </a:solidFill>
                <a:latin typeface="Comic Sans MS" panose="030F0702030302020204" pitchFamily="2" charset="0"/>
                <a:ea typeface="微软雅黑" pitchFamily="34" charset="-122"/>
                <a:cs typeface="Arial" panose="020B0604020202020204" pitchFamily="34" charset="0"/>
              </a:rPr>
              <a:t>若每个元素为一个字节，则 </a:t>
            </a:r>
            <a:r>
              <a:rPr lang="en-US" altLang="zh-CN" sz="2000" dirty="0">
                <a:solidFill>
                  <a:srgbClr val="009242"/>
                </a:solidFill>
                <a:latin typeface="Comic Sans MS" panose="030F0702030302020204" pitchFamily="2" charset="0"/>
                <a:ea typeface="微软雅黑" pitchFamily="34" charset="-122"/>
                <a:cs typeface="Arial" panose="020B0604020202020204" pitchFamily="34" charset="0"/>
              </a:rPr>
              <a:t>I=(I) ± 1</a:t>
            </a:r>
            <a:endParaRPr lang="en-US" altLang="zh-CN" sz="2000" dirty="0">
              <a:solidFill>
                <a:srgbClr val="009242"/>
              </a:solidFill>
              <a:latin typeface="Comic Sans MS" panose="030F0702030302020204" pitchFamily="2" charset="0"/>
              <a:ea typeface="微软雅黑" pitchFamily="34" charset="-122"/>
              <a:cs typeface="Arial" panose="020B0604020202020204" pitchFamily="34" charset="0"/>
            </a:endParaRPr>
          </a:p>
          <a:p>
            <a:pPr>
              <a:spcBef>
                <a:spcPct val="50000"/>
              </a:spcBef>
            </a:pPr>
            <a:r>
              <a:rPr lang="zh-CN" altLang="en-US" sz="2000" dirty="0">
                <a:solidFill>
                  <a:srgbClr val="009242"/>
                </a:solidFill>
                <a:latin typeface="Comic Sans MS" panose="030F0702030302020204" pitchFamily="2" charset="0"/>
                <a:ea typeface="微软雅黑" pitchFamily="34" charset="-122"/>
                <a:cs typeface="Arial" panose="020B0604020202020204" pitchFamily="34" charset="0"/>
              </a:rPr>
              <a:t>若每个元素为</a:t>
            </a:r>
            <a:r>
              <a:rPr lang="en-US" altLang="zh-CN" sz="2000" dirty="0">
                <a:solidFill>
                  <a:srgbClr val="009242"/>
                </a:solidFill>
                <a:latin typeface="Comic Sans MS" panose="030F0702030302020204" pitchFamily="2" charset="0"/>
                <a:ea typeface="微软雅黑" pitchFamily="34" charset="-122"/>
                <a:cs typeface="Arial" panose="020B0604020202020204" pitchFamily="34" charset="0"/>
              </a:rPr>
              <a:t>4</a:t>
            </a:r>
            <a:r>
              <a:rPr lang="zh-CN" altLang="en-US" sz="2000" dirty="0">
                <a:solidFill>
                  <a:srgbClr val="009242"/>
                </a:solidFill>
                <a:latin typeface="Comic Sans MS" panose="030F0702030302020204" pitchFamily="2" charset="0"/>
                <a:ea typeface="微软雅黑" pitchFamily="34" charset="-122"/>
                <a:cs typeface="Arial" panose="020B0604020202020204" pitchFamily="34" charset="0"/>
              </a:rPr>
              <a:t>个字节，则 </a:t>
            </a:r>
            <a:r>
              <a:rPr lang="en-US" altLang="zh-CN" sz="2000" dirty="0">
                <a:solidFill>
                  <a:srgbClr val="009242"/>
                </a:solidFill>
                <a:latin typeface="Comic Sans MS" panose="030F0702030302020204" pitchFamily="2" charset="0"/>
                <a:ea typeface="微软雅黑" pitchFamily="34" charset="-122"/>
                <a:cs typeface="Arial" panose="020B0604020202020204" pitchFamily="34" charset="0"/>
              </a:rPr>
              <a:t>I=(I) ± 4</a:t>
            </a:r>
            <a:endParaRPr lang="zh-CN" altLang="en-US" sz="2000" dirty="0">
              <a:solidFill>
                <a:srgbClr val="009242"/>
              </a:solidFill>
              <a:latin typeface="Comic Sans MS" panose="030F0702030302020204" pitchFamily="2" charset="0"/>
              <a:ea typeface="微软雅黑" pitchFamily="34" charset="-122"/>
              <a:cs typeface="Arial" panose="020B0604020202020204" pitchFamily="34" charset="0"/>
            </a:endParaRPr>
          </a:p>
        </p:txBody>
      </p:sp>
      <p:grpSp>
        <p:nvGrpSpPr>
          <p:cNvPr id="17" name="Group 28"/>
          <p:cNvGrpSpPr/>
          <p:nvPr/>
        </p:nvGrpSpPr>
        <p:grpSpPr bwMode="auto">
          <a:xfrm>
            <a:off x="4281488" y="1700808"/>
            <a:ext cx="4538662" cy="3071813"/>
            <a:chOff x="2725" y="804"/>
            <a:chExt cx="2859" cy="1935"/>
          </a:xfrm>
        </p:grpSpPr>
        <p:sp>
          <p:nvSpPr>
            <p:cNvPr id="18" name="Text Box 4"/>
            <p:cNvSpPr txBox="1">
              <a:spLocks noChangeArrowheads="1"/>
            </p:cNvSpPr>
            <p:nvPr/>
          </p:nvSpPr>
          <p:spPr bwMode="auto">
            <a:xfrm>
              <a:off x="3679" y="1059"/>
              <a:ext cx="78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400" b="0" dirty="0">
                  <a:solidFill>
                    <a:srgbClr val="C2228D"/>
                  </a:solidFill>
                  <a:effectLst>
                    <a:outerShdw blurRad="38100" dist="38100" dir="2700000" algn="tl">
                      <a:srgbClr val="C0C0C0"/>
                    </a:outerShdw>
                  </a:effectLst>
                  <a:latin typeface="Comic Sans MS" panose="030F0702030302020204" pitchFamily="2" charset="0"/>
                  <a:ea typeface="微软雅黑" pitchFamily="34" charset="-122"/>
                </a:rPr>
                <a:t>A=100</a:t>
              </a:r>
              <a:endParaRPr lang="en-US" altLang="zh-CN" sz="2400" b="0" dirty="0">
                <a:solidFill>
                  <a:srgbClr val="C2228D"/>
                </a:solidFill>
                <a:effectLst>
                  <a:outerShdw blurRad="38100" dist="38100" dir="2700000" algn="tl">
                    <a:srgbClr val="C0C0C0"/>
                  </a:outerShdw>
                </a:effectLst>
                <a:latin typeface="Comic Sans MS" panose="030F0702030302020204" pitchFamily="2" charset="0"/>
                <a:ea typeface="微软雅黑" pitchFamily="34" charset="-122"/>
              </a:endParaRPr>
            </a:p>
          </p:txBody>
        </p:sp>
        <p:sp>
          <p:nvSpPr>
            <p:cNvPr id="19" name="Text Box 5"/>
            <p:cNvSpPr txBox="1">
              <a:spLocks noChangeArrowheads="1"/>
            </p:cNvSpPr>
            <p:nvPr/>
          </p:nvSpPr>
          <p:spPr bwMode="auto">
            <a:xfrm>
              <a:off x="2725" y="1308"/>
              <a:ext cx="95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400" b="0" dirty="0">
                  <a:solidFill>
                    <a:srgbClr val="FF0000"/>
                  </a:solidFill>
                  <a:effectLst>
                    <a:outerShdw blurRad="38100" dist="38100" dir="2700000" algn="tl">
                      <a:srgbClr val="C0C0C0"/>
                    </a:outerShdw>
                  </a:effectLst>
                  <a:latin typeface="Comic Sans MS" panose="030F0702030302020204" pitchFamily="2" charset="0"/>
                  <a:ea typeface="微软雅黑" pitchFamily="34" charset="-122"/>
                </a:rPr>
                <a:t>变址器</a:t>
              </a:r>
              <a:r>
                <a:rPr lang="en-US" altLang="zh-CN" sz="2400" b="0" dirty="0">
                  <a:solidFill>
                    <a:srgbClr val="FF0000"/>
                  </a:solidFill>
                  <a:effectLst>
                    <a:outerShdw blurRad="38100" dist="38100" dir="2700000" algn="tl">
                      <a:srgbClr val="C0C0C0"/>
                    </a:outerShdw>
                  </a:effectLst>
                  <a:latin typeface="Comic Sans MS" panose="030F0702030302020204" pitchFamily="2" charset="0"/>
                  <a:ea typeface="微软雅黑" pitchFamily="34" charset="-122"/>
                </a:rPr>
                <a:t>I</a:t>
              </a:r>
              <a:endParaRPr lang="en-US" altLang="zh-CN" sz="2400" b="0" dirty="0">
                <a:solidFill>
                  <a:srgbClr val="FF0000"/>
                </a:solidFill>
                <a:effectLst>
                  <a:outerShdw blurRad="38100" dist="38100" dir="2700000" algn="tl">
                    <a:srgbClr val="C0C0C0"/>
                  </a:outerShdw>
                </a:effectLst>
                <a:latin typeface="Comic Sans MS" panose="030F0702030302020204" pitchFamily="2" charset="0"/>
                <a:ea typeface="微软雅黑" pitchFamily="34" charset="-122"/>
              </a:endParaRPr>
            </a:p>
          </p:txBody>
        </p:sp>
        <p:sp>
          <p:nvSpPr>
            <p:cNvPr id="20" name="Line 6"/>
            <p:cNvSpPr>
              <a:spLocks noChangeShapeType="1"/>
            </p:cNvSpPr>
            <p:nvPr/>
          </p:nvSpPr>
          <p:spPr bwMode="auto">
            <a:xfrm flipV="1">
              <a:off x="3493" y="1524"/>
              <a:ext cx="971" cy="234"/>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omic Sans MS" panose="030F0702030302020204" pitchFamily="2" charset="0"/>
                <a:ea typeface="微软雅黑" pitchFamily="34" charset="-122"/>
              </a:endParaRPr>
            </a:p>
          </p:txBody>
        </p:sp>
        <p:sp>
          <p:nvSpPr>
            <p:cNvPr id="21" name="Line 7"/>
            <p:cNvSpPr>
              <a:spLocks noChangeShapeType="1"/>
            </p:cNvSpPr>
            <p:nvPr/>
          </p:nvSpPr>
          <p:spPr bwMode="auto">
            <a:xfrm flipV="1">
              <a:off x="3493" y="1228"/>
              <a:ext cx="971" cy="53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omic Sans MS" panose="030F0702030302020204" pitchFamily="2" charset="0"/>
                <a:ea typeface="微软雅黑" pitchFamily="34" charset="-122"/>
              </a:endParaRPr>
            </a:p>
          </p:txBody>
        </p:sp>
        <p:sp>
          <p:nvSpPr>
            <p:cNvPr id="22" name="Line 8"/>
            <p:cNvSpPr>
              <a:spLocks noChangeShapeType="1"/>
            </p:cNvSpPr>
            <p:nvPr/>
          </p:nvSpPr>
          <p:spPr bwMode="auto">
            <a:xfrm>
              <a:off x="3493" y="1758"/>
              <a:ext cx="971"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omic Sans MS" panose="030F0702030302020204" pitchFamily="2" charset="0"/>
                <a:ea typeface="微软雅黑" pitchFamily="34" charset="-122"/>
              </a:endParaRPr>
            </a:p>
          </p:txBody>
        </p:sp>
        <p:sp>
          <p:nvSpPr>
            <p:cNvPr id="23" name="Line 9"/>
            <p:cNvSpPr>
              <a:spLocks noChangeShapeType="1"/>
            </p:cNvSpPr>
            <p:nvPr/>
          </p:nvSpPr>
          <p:spPr bwMode="auto">
            <a:xfrm>
              <a:off x="4184" y="2022"/>
              <a:ext cx="0" cy="306"/>
            </a:xfrm>
            <a:prstGeom prst="line">
              <a:avLst/>
            </a:prstGeom>
            <a:noFill/>
            <a:ln w="381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omic Sans MS" panose="030F0702030302020204" pitchFamily="2" charset="0"/>
                <a:ea typeface="微软雅黑" pitchFamily="34" charset="-122"/>
              </a:endParaRPr>
            </a:p>
          </p:txBody>
        </p:sp>
        <p:sp>
          <p:nvSpPr>
            <p:cNvPr id="24" name="Text Box 11"/>
            <p:cNvSpPr txBox="1">
              <a:spLocks noChangeArrowheads="1"/>
            </p:cNvSpPr>
            <p:nvPr/>
          </p:nvSpPr>
          <p:spPr bwMode="auto">
            <a:xfrm>
              <a:off x="2843" y="1619"/>
              <a:ext cx="649" cy="294"/>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400" b="0">
                  <a:solidFill>
                    <a:schemeClr val="tx1"/>
                  </a:solidFill>
                  <a:latin typeface="Comic Sans MS" panose="030F0702030302020204" pitchFamily="2" charset="0"/>
                  <a:ea typeface="微软雅黑" pitchFamily="34" charset="-122"/>
                </a:rPr>
                <a:t>0</a:t>
              </a:r>
              <a:endParaRPr lang="zh-CN" altLang="en-US" sz="2400" b="0">
                <a:solidFill>
                  <a:schemeClr val="tx1"/>
                </a:solidFill>
                <a:latin typeface="Comic Sans MS" panose="030F0702030302020204" pitchFamily="2" charset="0"/>
                <a:ea typeface="微软雅黑" pitchFamily="34" charset="-122"/>
              </a:endParaRPr>
            </a:p>
          </p:txBody>
        </p:sp>
        <p:grpSp>
          <p:nvGrpSpPr>
            <p:cNvPr id="25" name="Group 14"/>
            <p:cNvGrpSpPr/>
            <p:nvPr/>
          </p:nvGrpSpPr>
          <p:grpSpPr bwMode="auto">
            <a:xfrm>
              <a:off x="4464" y="804"/>
              <a:ext cx="1120" cy="1935"/>
              <a:chOff x="4464" y="804"/>
              <a:chExt cx="1120" cy="1935"/>
            </a:xfrm>
          </p:grpSpPr>
          <p:sp>
            <p:nvSpPr>
              <p:cNvPr id="26" name="Rectangle 15"/>
              <p:cNvSpPr>
                <a:spLocks noChangeArrowheads="1"/>
              </p:cNvSpPr>
              <p:nvPr/>
            </p:nvSpPr>
            <p:spPr bwMode="auto">
              <a:xfrm>
                <a:off x="4464" y="1059"/>
                <a:ext cx="1104" cy="168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2" charset="0"/>
                  <a:ea typeface="微软雅黑" pitchFamily="34" charset="-122"/>
                </a:endParaRPr>
              </a:p>
            </p:txBody>
          </p:sp>
          <p:sp>
            <p:nvSpPr>
              <p:cNvPr id="27" name="Line 16"/>
              <p:cNvSpPr>
                <a:spLocks noChangeShapeType="1"/>
              </p:cNvSpPr>
              <p:nvPr/>
            </p:nvSpPr>
            <p:spPr bwMode="auto">
              <a:xfrm>
                <a:off x="4464" y="1347"/>
                <a:ext cx="110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omic Sans MS" panose="030F0702030302020204" pitchFamily="2" charset="0"/>
                  <a:ea typeface="微软雅黑" pitchFamily="34" charset="-122"/>
                </a:endParaRPr>
              </a:p>
            </p:txBody>
          </p:sp>
          <p:sp>
            <p:nvSpPr>
              <p:cNvPr id="28" name="Line 17"/>
              <p:cNvSpPr>
                <a:spLocks noChangeShapeType="1"/>
              </p:cNvSpPr>
              <p:nvPr/>
            </p:nvSpPr>
            <p:spPr bwMode="auto">
              <a:xfrm>
                <a:off x="4464" y="1635"/>
                <a:ext cx="110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omic Sans MS" panose="030F0702030302020204" pitchFamily="2" charset="0"/>
                  <a:ea typeface="微软雅黑" pitchFamily="34" charset="-122"/>
                </a:endParaRPr>
              </a:p>
            </p:txBody>
          </p:sp>
          <p:sp>
            <p:nvSpPr>
              <p:cNvPr id="29" name="Line 18"/>
              <p:cNvSpPr>
                <a:spLocks noChangeShapeType="1"/>
              </p:cNvSpPr>
              <p:nvPr/>
            </p:nvSpPr>
            <p:spPr bwMode="auto">
              <a:xfrm>
                <a:off x="4464" y="1875"/>
                <a:ext cx="110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omic Sans MS" panose="030F0702030302020204" pitchFamily="2" charset="0"/>
                  <a:ea typeface="微软雅黑" pitchFamily="34" charset="-122"/>
                </a:endParaRPr>
              </a:p>
            </p:txBody>
          </p:sp>
          <p:sp>
            <p:nvSpPr>
              <p:cNvPr id="30" name="Line 19"/>
              <p:cNvSpPr>
                <a:spLocks noChangeShapeType="1"/>
              </p:cNvSpPr>
              <p:nvPr/>
            </p:nvSpPr>
            <p:spPr bwMode="auto">
              <a:xfrm>
                <a:off x="4464" y="2175"/>
                <a:ext cx="110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omic Sans MS" panose="030F0702030302020204" pitchFamily="2" charset="0"/>
                  <a:ea typeface="微软雅黑" pitchFamily="34" charset="-122"/>
                </a:endParaRPr>
              </a:p>
            </p:txBody>
          </p:sp>
          <p:sp>
            <p:nvSpPr>
              <p:cNvPr id="31" name="Text Box 20"/>
              <p:cNvSpPr txBox="1">
                <a:spLocks noChangeArrowheads="1"/>
              </p:cNvSpPr>
              <p:nvPr/>
            </p:nvSpPr>
            <p:spPr bwMode="auto">
              <a:xfrm>
                <a:off x="4813" y="1056"/>
                <a:ext cx="66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0">
                    <a:solidFill>
                      <a:schemeClr val="tx1"/>
                    </a:solidFill>
                    <a:latin typeface="Comic Sans MS" panose="030F0702030302020204" pitchFamily="2" charset="0"/>
                    <a:ea typeface="微软雅黑" pitchFamily="34" charset="-122"/>
                  </a:rPr>
                  <a:t>A[0]</a:t>
                </a:r>
                <a:endParaRPr lang="en-US" altLang="zh-CN" sz="2400" b="0">
                  <a:solidFill>
                    <a:schemeClr val="tx1"/>
                  </a:solidFill>
                  <a:latin typeface="Comic Sans MS" panose="030F0702030302020204" pitchFamily="2" charset="0"/>
                  <a:ea typeface="微软雅黑" pitchFamily="34" charset="-122"/>
                </a:endParaRPr>
              </a:p>
            </p:txBody>
          </p:sp>
          <p:sp>
            <p:nvSpPr>
              <p:cNvPr id="32" name="Text Box 21"/>
              <p:cNvSpPr txBox="1">
                <a:spLocks noChangeArrowheads="1"/>
              </p:cNvSpPr>
              <p:nvPr/>
            </p:nvSpPr>
            <p:spPr bwMode="auto">
              <a:xfrm>
                <a:off x="4812" y="1344"/>
                <a:ext cx="63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0">
                    <a:solidFill>
                      <a:schemeClr val="tx1"/>
                    </a:solidFill>
                    <a:latin typeface="Comic Sans MS" panose="030F0702030302020204" pitchFamily="2" charset="0"/>
                    <a:ea typeface="微软雅黑" pitchFamily="34" charset="-122"/>
                  </a:rPr>
                  <a:t>A[1]</a:t>
                </a:r>
                <a:endParaRPr lang="en-US" altLang="zh-CN" sz="2400" b="0">
                  <a:solidFill>
                    <a:schemeClr val="tx1"/>
                  </a:solidFill>
                  <a:latin typeface="Comic Sans MS" panose="030F0702030302020204" pitchFamily="2" charset="0"/>
                  <a:ea typeface="微软雅黑" pitchFamily="34" charset="-122"/>
                </a:endParaRPr>
              </a:p>
            </p:txBody>
          </p:sp>
          <p:sp>
            <p:nvSpPr>
              <p:cNvPr id="33" name="Text Box 22"/>
              <p:cNvSpPr txBox="1">
                <a:spLocks noChangeArrowheads="1"/>
              </p:cNvSpPr>
              <p:nvPr/>
            </p:nvSpPr>
            <p:spPr bwMode="auto">
              <a:xfrm>
                <a:off x="4813" y="1596"/>
                <a:ext cx="66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0">
                    <a:solidFill>
                      <a:schemeClr val="tx1"/>
                    </a:solidFill>
                    <a:latin typeface="Comic Sans MS" panose="030F0702030302020204" pitchFamily="2" charset="0"/>
                    <a:ea typeface="微软雅黑" pitchFamily="34" charset="-122"/>
                  </a:rPr>
                  <a:t>A[2]</a:t>
                </a:r>
                <a:endParaRPr lang="en-US" altLang="zh-CN" sz="2400" b="0">
                  <a:solidFill>
                    <a:schemeClr val="tx1"/>
                  </a:solidFill>
                  <a:latin typeface="Comic Sans MS" panose="030F0702030302020204" pitchFamily="2" charset="0"/>
                  <a:ea typeface="微软雅黑" pitchFamily="34" charset="-122"/>
                </a:endParaRPr>
              </a:p>
            </p:txBody>
          </p:sp>
          <p:sp>
            <p:nvSpPr>
              <p:cNvPr id="34" name="Text Box 23"/>
              <p:cNvSpPr txBox="1">
                <a:spLocks noChangeArrowheads="1"/>
              </p:cNvSpPr>
              <p:nvPr/>
            </p:nvSpPr>
            <p:spPr bwMode="auto">
              <a:xfrm>
                <a:off x="4812" y="1884"/>
                <a:ext cx="63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0">
                    <a:solidFill>
                      <a:schemeClr val="tx1"/>
                    </a:solidFill>
                    <a:latin typeface="Comic Sans MS" panose="030F0702030302020204" pitchFamily="2" charset="0"/>
                    <a:ea typeface="微软雅黑" pitchFamily="34" charset="-122"/>
                  </a:rPr>
                  <a:t>A[3]</a:t>
                </a:r>
                <a:endParaRPr lang="en-US" altLang="zh-CN" sz="2400" b="0">
                  <a:solidFill>
                    <a:schemeClr val="tx1"/>
                  </a:solidFill>
                  <a:latin typeface="Comic Sans MS" panose="030F0702030302020204" pitchFamily="2" charset="0"/>
                  <a:ea typeface="微软雅黑" pitchFamily="34" charset="-122"/>
                </a:endParaRPr>
              </a:p>
            </p:txBody>
          </p:sp>
          <p:sp>
            <p:nvSpPr>
              <p:cNvPr id="35" name="Line 24"/>
              <p:cNvSpPr>
                <a:spLocks noChangeShapeType="1"/>
              </p:cNvSpPr>
              <p:nvPr/>
            </p:nvSpPr>
            <p:spPr bwMode="auto">
              <a:xfrm>
                <a:off x="5029" y="2256"/>
                <a:ext cx="0" cy="306"/>
              </a:xfrm>
              <a:prstGeom prst="line">
                <a:avLst/>
              </a:prstGeom>
              <a:noFill/>
              <a:ln w="381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omic Sans MS" panose="030F0702030302020204" pitchFamily="2" charset="0"/>
                  <a:ea typeface="微软雅黑" pitchFamily="34" charset="-122"/>
                </a:endParaRPr>
              </a:p>
            </p:txBody>
          </p:sp>
          <p:sp>
            <p:nvSpPr>
              <p:cNvPr id="41" name="Text Box 25"/>
              <p:cNvSpPr txBox="1">
                <a:spLocks noChangeArrowheads="1"/>
              </p:cNvSpPr>
              <p:nvPr/>
            </p:nvSpPr>
            <p:spPr bwMode="auto">
              <a:xfrm>
                <a:off x="4707" y="804"/>
                <a:ext cx="877"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50000"/>
                  </a:spcBef>
                </a:pPr>
                <a:r>
                  <a:rPr lang="zh-CN" altLang="en-US" sz="2000">
                    <a:latin typeface="Comic Sans MS" panose="030F0702030302020204" pitchFamily="2" charset="0"/>
                    <a:ea typeface="微软雅黑" pitchFamily="34" charset="-122"/>
                  </a:rPr>
                  <a:t>存储器</a:t>
                </a:r>
                <a:endParaRPr lang="zh-CN" altLang="en-US" sz="2000">
                  <a:latin typeface="Comic Sans MS" panose="030F0702030302020204" pitchFamily="2" charset="0"/>
                  <a:ea typeface="微软雅黑" pitchFamily="34" charset="-122"/>
                </a:endParaRPr>
              </a:p>
            </p:txBody>
          </p:sp>
        </p:grpSp>
      </p:grpSp>
      <p:sp>
        <p:nvSpPr>
          <p:cNvPr id="42" name="Text Box 26"/>
          <p:cNvSpPr txBox="1">
            <a:spLocks noChangeArrowheads="1"/>
          </p:cNvSpPr>
          <p:nvPr/>
        </p:nvSpPr>
        <p:spPr bwMode="auto">
          <a:xfrm>
            <a:off x="4449762" y="1438220"/>
            <a:ext cx="4456113"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50000"/>
              </a:spcBef>
            </a:pPr>
            <a:r>
              <a:rPr lang="zh-CN" altLang="en-US" sz="2000" dirty="0">
                <a:latin typeface="Comic Sans MS" panose="030F0702030302020204" pitchFamily="2" charset="0"/>
                <a:ea typeface="微软雅黑" pitchFamily="34" charset="-122"/>
              </a:rPr>
              <a:t>假定一维数组</a:t>
            </a:r>
            <a:r>
              <a:rPr lang="en-US" altLang="zh-CN" sz="2000" dirty="0">
                <a:latin typeface="Comic Sans MS" panose="030F0702030302020204" pitchFamily="2" charset="0"/>
                <a:ea typeface="微软雅黑" pitchFamily="34" charset="-122"/>
              </a:rPr>
              <a:t>A</a:t>
            </a:r>
            <a:r>
              <a:rPr lang="zh-CN" altLang="en-US" sz="2000" dirty="0">
                <a:latin typeface="Comic Sans MS" panose="030F0702030302020204" pitchFamily="2" charset="0"/>
                <a:ea typeface="微软雅黑" pitchFamily="34" charset="-122"/>
              </a:rPr>
              <a:t>从内存</a:t>
            </a:r>
            <a:r>
              <a:rPr lang="en-US" altLang="zh-CN" sz="2000" dirty="0">
                <a:latin typeface="Comic Sans MS" panose="030F0702030302020204" pitchFamily="2" charset="0"/>
                <a:ea typeface="微软雅黑" pitchFamily="34" charset="-122"/>
              </a:rPr>
              <a:t>100</a:t>
            </a:r>
            <a:r>
              <a:rPr lang="zh-CN" altLang="en-US" sz="2000" dirty="0">
                <a:latin typeface="Comic Sans MS" panose="030F0702030302020204" pitchFamily="2" charset="0"/>
                <a:ea typeface="微软雅黑" pitchFamily="34" charset="-122"/>
              </a:rPr>
              <a:t>号单元开始</a:t>
            </a:r>
            <a:endParaRPr lang="zh-CN" altLang="en-US" sz="2000" dirty="0">
              <a:latin typeface="Comic Sans MS" panose="030F0702030302020204" pitchFamily="2" charset="0"/>
              <a:ea typeface="微软雅黑" pitchFamily="34" charset="-122"/>
            </a:endParaRPr>
          </a:p>
        </p:txBody>
      </p:sp>
      <p:sp>
        <p:nvSpPr>
          <p:cNvPr id="44" name="Rectangle 2"/>
          <p:cNvSpPr txBox="1">
            <a:spLocks noChangeArrowheads="1"/>
          </p:cNvSpPr>
          <p:nvPr/>
        </p:nvSpPr>
        <p:spPr bwMode="auto">
          <a:xfrm>
            <a:off x="179512" y="1124744"/>
            <a:ext cx="5672138" cy="345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spAutoFit/>
          </a:bodyPr>
          <a:lstStyle>
            <a:lvl1pPr algn="l" rtl="0" eaLnBrk="0" fontAlgn="base" hangingPunct="0">
              <a:lnSpc>
                <a:spcPct val="87000"/>
              </a:lnSpc>
              <a:spcBef>
                <a:spcPct val="0"/>
              </a:spcBef>
              <a:spcAft>
                <a:spcPct val="0"/>
              </a:spcAft>
              <a:defRPr sz="2400" b="1" kern="1200">
                <a:solidFill>
                  <a:schemeClr val="accent2"/>
                </a:solidFill>
                <a:latin typeface="+mj-lt"/>
                <a:ea typeface="+mj-ea"/>
                <a:cs typeface="+mj-cs"/>
              </a:defRPr>
            </a:lvl1pPr>
            <a:lvl2pPr algn="l" rtl="0" eaLnBrk="0" fontAlgn="base" hangingPunct="0">
              <a:lnSpc>
                <a:spcPct val="87000"/>
              </a:lnSpc>
              <a:spcBef>
                <a:spcPct val="0"/>
              </a:spcBef>
              <a:spcAft>
                <a:spcPct val="0"/>
              </a:spcAft>
              <a:defRPr sz="2400" b="1">
                <a:solidFill>
                  <a:schemeClr val="accent2"/>
                </a:solidFill>
                <a:latin typeface="Arial" panose="020B0604020202020204" pitchFamily="34" charset="0"/>
              </a:defRPr>
            </a:lvl2pPr>
            <a:lvl3pPr algn="l" rtl="0" eaLnBrk="0" fontAlgn="base" hangingPunct="0">
              <a:lnSpc>
                <a:spcPct val="87000"/>
              </a:lnSpc>
              <a:spcBef>
                <a:spcPct val="0"/>
              </a:spcBef>
              <a:spcAft>
                <a:spcPct val="0"/>
              </a:spcAft>
              <a:defRPr sz="2400" b="1">
                <a:solidFill>
                  <a:schemeClr val="accent2"/>
                </a:solidFill>
                <a:latin typeface="Arial" panose="020B0604020202020204" pitchFamily="34" charset="0"/>
              </a:defRPr>
            </a:lvl3pPr>
            <a:lvl4pPr algn="l" rtl="0" eaLnBrk="0" fontAlgn="base" hangingPunct="0">
              <a:lnSpc>
                <a:spcPct val="87000"/>
              </a:lnSpc>
              <a:spcBef>
                <a:spcPct val="0"/>
              </a:spcBef>
              <a:spcAft>
                <a:spcPct val="0"/>
              </a:spcAft>
              <a:defRPr sz="2400" b="1">
                <a:solidFill>
                  <a:schemeClr val="accent2"/>
                </a:solidFill>
                <a:latin typeface="Arial" panose="020B0604020202020204" pitchFamily="34" charset="0"/>
              </a:defRPr>
            </a:lvl4pPr>
            <a:lvl5pPr algn="l" rtl="0" eaLnBrk="0" fontAlgn="base" hangingPunct="0">
              <a:lnSpc>
                <a:spcPct val="87000"/>
              </a:lnSpc>
              <a:spcBef>
                <a:spcPct val="0"/>
              </a:spcBef>
              <a:spcAft>
                <a:spcPct val="0"/>
              </a:spcAft>
              <a:defRPr sz="2400" b="1">
                <a:solidFill>
                  <a:schemeClr val="accent2"/>
                </a:solidFill>
                <a:latin typeface="Arial" panose="020B0604020202020204" pitchFamily="34" charset="0"/>
              </a:defRPr>
            </a:lvl5pPr>
            <a:lvl6pPr marL="457200" algn="l" rtl="0" eaLnBrk="0" fontAlgn="base" hangingPunct="0">
              <a:lnSpc>
                <a:spcPct val="87000"/>
              </a:lnSpc>
              <a:spcBef>
                <a:spcPct val="0"/>
              </a:spcBef>
              <a:spcAft>
                <a:spcPct val="0"/>
              </a:spcAft>
              <a:defRPr sz="2400" b="1">
                <a:solidFill>
                  <a:schemeClr val="accent2"/>
                </a:solidFill>
                <a:latin typeface="Arial" panose="020B0604020202020204" pitchFamily="34" charset="0"/>
              </a:defRPr>
            </a:lvl6pPr>
            <a:lvl7pPr marL="914400" algn="l" rtl="0" eaLnBrk="0" fontAlgn="base" hangingPunct="0">
              <a:lnSpc>
                <a:spcPct val="87000"/>
              </a:lnSpc>
              <a:spcBef>
                <a:spcPct val="0"/>
              </a:spcBef>
              <a:spcAft>
                <a:spcPct val="0"/>
              </a:spcAft>
              <a:defRPr sz="2400" b="1">
                <a:solidFill>
                  <a:schemeClr val="accent2"/>
                </a:solidFill>
                <a:latin typeface="Arial" panose="020B0604020202020204" pitchFamily="34" charset="0"/>
              </a:defRPr>
            </a:lvl7pPr>
            <a:lvl8pPr marL="1371600" algn="l" rtl="0" eaLnBrk="0" fontAlgn="base" hangingPunct="0">
              <a:lnSpc>
                <a:spcPct val="87000"/>
              </a:lnSpc>
              <a:spcBef>
                <a:spcPct val="0"/>
              </a:spcBef>
              <a:spcAft>
                <a:spcPct val="0"/>
              </a:spcAft>
              <a:defRPr sz="2400" b="1">
                <a:solidFill>
                  <a:schemeClr val="accent2"/>
                </a:solidFill>
                <a:latin typeface="Arial" panose="020B0604020202020204" pitchFamily="34" charset="0"/>
              </a:defRPr>
            </a:lvl8pPr>
            <a:lvl9pPr marL="1828800" algn="l" rtl="0" eaLnBrk="0" fontAlgn="base" hangingPunct="0">
              <a:lnSpc>
                <a:spcPct val="87000"/>
              </a:lnSpc>
              <a:spcBef>
                <a:spcPct val="0"/>
              </a:spcBef>
              <a:spcAft>
                <a:spcPct val="0"/>
              </a:spcAft>
              <a:defRPr sz="2400" b="1">
                <a:solidFill>
                  <a:schemeClr val="accent2"/>
                </a:solidFill>
                <a:latin typeface="Arial" panose="020B0604020202020204" pitchFamily="34" charset="0"/>
              </a:defRPr>
            </a:lvl9pPr>
          </a:lstStyle>
          <a:p>
            <a:pPr marL="0" marR="0" lvl="0" indent="0" algn="l" defTabSz="914400" rtl="0" eaLnBrk="0" fontAlgn="base" latinLnBrk="0" hangingPunct="0">
              <a:lnSpc>
                <a:spcPct val="87000"/>
              </a:lnSpc>
              <a:spcBef>
                <a:spcPct val="0"/>
              </a:spcBef>
              <a:spcAft>
                <a:spcPct val="0"/>
              </a:spcAft>
              <a:buClrTx/>
              <a:buSzTx/>
              <a:buFontTx/>
              <a:buNone/>
              <a:defRPr/>
            </a:pPr>
            <a:r>
              <a:rPr lang="zh-CN" altLang="en-US" sz="2200" dirty="0">
                <a:solidFill>
                  <a:srgbClr val="063DE8"/>
                </a:solidFill>
                <a:latin typeface="微软雅黑" pitchFamily="34" charset="-122"/>
                <a:ea typeface="微软雅黑" pitchFamily="34" charset="-122"/>
              </a:rPr>
              <a:t>例：</a:t>
            </a:r>
            <a:r>
              <a:rPr kumimoji="0" lang="zh-CN" altLang="en-US" sz="2200" b="1" i="0" u="none" strike="noStrike" kern="1200" cap="none" spc="0" normalizeH="0" baseline="0" noProof="0" dirty="0">
                <a:ln>
                  <a:noFill/>
                </a:ln>
                <a:solidFill>
                  <a:srgbClr val="063DE8"/>
                </a:solidFill>
                <a:effectLst/>
                <a:uLnTx/>
                <a:uFillTx/>
                <a:latin typeface="微软雅黑" pitchFamily="34" charset="-122"/>
                <a:ea typeface="微软雅黑" pitchFamily="34" charset="-122"/>
              </a:rPr>
              <a:t>变址寻址实现</a:t>
            </a:r>
            <a:r>
              <a:rPr kumimoji="0" lang="zh-CN" altLang="en-US" sz="2200" b="1" i="0" u="none" strike="noStrike" kern="1200" cap="none" spc="0" normalizeH="0" baseline="0" noProof="0" dirty="0">
                <a:ln>
                  <a:noFill/>
                </a:ln>
                <a:solidFill>
                  <a:srgbClr val="000000"/>
                </a:solidFill>
                <a:effectLst/>
                <a:uLnTx/>
                <a:uFillTx/>
                <a:latin typeface="微软雅黑" pitchFamily="34" charset="-122"/>
                <a:ea typeface="微软雅黑" pitchFamily="34" charset="-122"/>
              </a:rPr>
              <a:t>线性表元素的存取</a:t>
            </a:r>
            <a:endParaRPr kumimoji="0" lang="zh-CN" altLang="en-US" sz="2200" b="1" i="0" u="none" strike="noStrike" kern="1200" cap="none" spc="0" normalizeH="0" baseline="0" noProof="0" dirty="0">
              <a:ln>
                <a:noFill/>
              </a:ln>
              <a:solidFill>
                <a:srgbClr val="000000"/>
              </a:solidFill>
              <a:effectLst/>
              <a:uLnTx/>
              <a:uFillTx/>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
                                            <p:txEl>
                                              <p:pRg st="2" end="2"/>
                                            </p:txEl>
                                          </p:spTgt>
                                        </p:tgtEl>
                                        <p:attrNameLst>
                                          <p:attrName>style.visibility</p:attrName>
                                        </p:attrNameLst>
                                      </p:cBhvr>
                                      <p:to>
                                        <p:strVal val="visible"/>
                                      </p:to>
                                    </p:set>
                                    <p:animEffect transition="in" filter="blinds(horizontal)">
                                      <p:cBhvr>
                                        <p:cTn id="7" dur="500"/>
                                        <p:tgtEl>
                                          <p:spTgt spid="1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
                                            <p:txEl>
                                              <p:pRg st="3" end="3"/>
                                            </p:txEl>
                                          </p:spTgt>
                                        </p:tgtEl>
                                        <p:attrNameLst>
                                          <p:attrName>style.visibility</p:attrName>
                                        </p:attrNameLst>
                                      </p:cBhvr>
                                      <p:to>
                                        <p:strVal val="visible"/>
                                      </p:to>
                                    </p:set>
                                    <p:animEffect transition="in" filter="blinds(horizontal)">
                                      <p:cBhvr>
                                        <p:cTn id="12" dur="500"/>
                                        <p:tgtEl>
                                          <p:spTgt spid="1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5">
                                            <p:txEl>
                                              <p:pRg st="4" end="4"/>
                                            </p:txEl>
                                          </p:spTgt>
                                        </p:tgtEl>
                                        <p:attrNameLst>
                                          <p:attrName>style.visibility</p:attrName>
                                        </p:attrNameLst>
                                      </p:cBhvr>
                                      <p:to>
                                        <p:strVal val="visible"/>
                                      </p:to>
                                    </p:set>
                                    <p:animEffect transition="in" filter="blinds(horizontal)">
                                      <p:cBhvr>
                                        <p:cTn id="17" dur="500"/>
                                        <p:tgtEl>
                                          <p:spTgt spid="1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5">
                                            <p:txEl>
                                              <p:pRg st="5" end="5"/>
                                            </p:txEl>
                                          </p:spTgt>
                                        </p:tgtEl>
                                        <p:attrNameLst>
                                          <p:attrName>style.visibility</p:attrName>
                                        </p:attrNameLst>
                                      </p:cBhvr>
                                      <p:to>
                                        <p:strVal val="visible"/>
                                      </p:to>
                                    </p:set>
                                    <p:animEffect transition="in" filter="blinds(horizontal)">
                                      <p:cBhvr>
                                        <p:cTn id="22" dur="500"/>
                                        <p:tgtEl>
                                          <p:spTgt spid="15">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5">
                                            <p:txEl>
                                              <p:pRg st="6" end="6"/>
                                            </p:txEl>
                                          </p:spTgt>
                                        </p:tgtEl>
                                        <p:attrNameLst>
                                          <p:attrName>style.visibility</p:attrName>
                                        </p:attrNameLst>
                                      </p:cBhvr>
                                      <p:to>
                                        <p:strVal val="visible"/>
                                      </p:to>
                                    </p:set>
                                    <p:animEffect transition="in" filter="blinds(horizontal)">
                                      <p:cBhvr>
                                        <p:cTn id="27" dur="500"/>
                                        <p:tgtEl>
                                          <p:spTgt spid="15">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5">
                                            <p:txEl>
                                              <p:pRg st="7" end="7"/>
                                            </p:txEl>
                                          </p:spTgt>
                                        </p:tgtEl>
                                        <p:attrNameLst>
                                          <p:attrName>style.visibility</p:attrName>
                                        </p:attrNameLst>
                                      </p:cBhvr>
                                      <p:to>
                                        <p:strVal val="visible"/>
                                      </p:to>
                                    </p:set>
                                    <p:animEffect transition="in" filter="blinds(horizontal)">
                                      <p:cBhvr>
                                        <p:cTn id="32" dur="500"/>
                                        <p:tgtEl>
                                          <p:spTgt spid="15">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2"/>
                                        </p:tgtEl>
                                        <p:attrNameLst>
                                          <p:attrName>style.visibility</p:attrName>
                                        </p:attrNameLst>
                                      </p:cBhvr>
                                      <p:to>
                                        <p:strVal val="visible"/>
                                      </p:to>
                                    </p:set>
                                    <p:animEffect transition="in" filter="blinds(horizontal)">
                                      <p:cBhvr>
                                        <p:cTn id="37" dur="500"/>
                                        <p:tgtEl>
                                          <p:spTgt spid="4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blinds(horizontal)">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blinds(horizontal)">
                                      <p:cBhvr>
                                        <p:cTn id="4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4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学习目标   </a:t>
            </a:r>
            <a:endParaRPr lang="zh-CN" altLang="en-US" dirty="0"/>
          </a:p>
        </p:txBody>
      </p:sp>
      <p:sp>
        <p:nvSpPr>
          <p:cNvPr id="4099" name="内容占位符 2"/>
          <p:cNvSpPr>
            <a:spLocks noGrp="1"/>
          </p:cNvSpPr>
          <p:nvPr>
            <p:ph idx="1"/>
          </p:nvPr>
        </p:nvSpPr>
        <p:spPr/>
        <p:txBody>
          <a:bodyPr/>
          <a:lstStyle/>
          <a:p>
            <a:pPr marL="457200" indent="-457200">
              <a:buAutoNum type="arabicPeriod"/>
            </a:pPr>
            <a:r>
              <a:rPr lang="zh-CN" altLang="en-US" dirty="0"/>
              <a:t>了解高级语言与汇编语言、汇编语言与机器语言之间的对应关系</a:t>
            </a:r>
            <a:endParaRPr lang="en-US" altLang="zh-CN" dirty="0"/>
          </a:p>
          <a:p>
            <a:pPr marL="457200" indent="-457200">
              <a:buAutoNum type="arabicPeriod"/>
            </a:pPr>
            <a:r>
              <a:rPr lang="zh-CN" altLang="en-US" dirty="0"/>
              <a:t>掌握指令系统设计相关知识</a:t>
            </a:r>
            <a:endParaRPr lang="en-US" altLang="zh-CN" dirty="0"/>
          </a:p>
          <a:p>
            <a:pPr marL="857250" lvl="1" indent="-457200">
              <a:buFont typeface="+mj-ea"/>
              <a:buAutoNum type="circleNumDbPlain"/>
            </a:pPr>
            <a:r>
              <a:rPr lang="zh-CN" altLang="en-US" dirty="0"/>
              <a:t>指令格式</a:t>
            </a:r>
            <a:endParaRPr lang="en-US" altLang="zh-CN" dirty="0"/>
          </a:p>
          <a:p>
            <a:pPr marL="857250" lvl="1" indent="-457200">
              <a:buFont typeface="+mj-ea"/>
              <a:buAutoNum type="circleNumDbPlain"/>
            </a:pPr>
            <a:r>
              <a:rPr lang="zh-CN" altLang="en-US" dirty="0"/>
              <a:t>操作数类型</a:t>
            </a:r>
            <a:endParaRPr lang="en-US" altLang="zh-CN" dirty="0"/>
          </a:p>
          <a:p>
            <a:pPr marL="857250" lvl="1" indent="-457200">
              <a:buFont typeface="+mj-ea"/>
              <a:buAutoNum type="circleNumDbPlain"/>
            </a:pPr>
            <a:r>
              <a:rPr lang="zh-CN" altLang="en-US" dirty="0"/>
              <a:t>寻址方式</a:t>
            </a:r>
            <a:endParaRPr lang="en-US" altLang="zh-CN" dirty="0"/>
          </a:p>
          <a:p>
            <a:pPr marL="857250" lvl="1" indent="-457200">
              <a:buFont typeface="+mj-ea"/>
              <a:buAutoNum type="circleNumDbPlain"/>
            </a:pPr>
            <a:r>
              <a:rPr lang="zh-CN" altLang="en-US" dirty="0"/>
              <a:t>操作类型</a:t>
            </a:r>
            <a:endParaRPr lang="en-US" altLang="zh-CN" dirty="0"/>
          </a:p>
          <a:p>
            <a:pPr marL="457200" indent="-457200">
              <a:buAutoNum type="arabicPeriod"/>
            </a:pPr>
            <a:r>
              <a:rPr lang="zh-CN" altLang="en-US" dirty="0"/>
              <a:t>理解高级语言源程序如何转换为机器级代码的过程</a:t>
            </a:r>
            <a:endParaRPr lang="en-US" altLang="zh-CN" dirty="0"/>
          </a:p>
          <a:p>
            <a:pPr marL="457200" indent="-457200">
              <a:buAutoNum type="arabicPeriod"/>
            </a:pPr>
            <a:r>
              <a:rPr lang="zh-CN" altLang="en-US" dirty="0"/>
              <a:t>掌握</a:t>
            </a:r>
            <a:r>
              <a:rPr lang="en-US" altLang="zh-CN" dirty="0"/>
              <a:t>CISC</a:t>
            </a:r>
            <a:r>
              <a:rPr lang="zh-CN" altLang="en-US" dirty="0"/>
              <a:t>和</a:t>
            </a:r>
            <a:r>
              <a:rPr lang="en-US" altLang="zh-CN" dirty="0"/>
              <a:t>RISC</a:t>
            </a:r>
            <a:r>
              <a:rPr lang="zh-CN" altLang="en-US" dirty="0"/>
              <a:t>之间的差别</a:t>
            </a:r>
            <a:endParaRPr lang="en-US" altLang="zh-CN" dirty="0"/>
          </a:p>
        </p:txBody>
      </p:sp>
      <p:sp>
        <p:nvSpPr>
          <p:cNvPr id="5" name="页脚占位符 4"/>
          <p:cNvSpPr>
            <a:spLocks noGrp="1"/>
          </p:cNvSpPr>
          <p:nvPr>
            <p:ph type="ftr" sz="quarter" idx="11"/>
          </p:nvPr>
        </p:nvSpPr>
        <p:spPr/>
        <p:txBody>
          <a:bodyPr/>
          <a:lstStyle/>
          <a:p>
            <a:r>
              <a:rPr lang="zh-CN" altLang="en-US" dirty="0"/>
              <a:t>计算机与通信工程学院</a:t>
            </a:r>
            <a:r>
              <a:rPr lang="en-US" altLang="zh-CN" dirty="0"/>
              <a:t>—</a:t>
            </a:r>
            <a:r>
              <a:rPr lang="zh-CN" altLang="en-US" dirty="0"/>
              <a:t>计算机组成原理</a:t>
            </a:r>
            <a:endParaRPr lang="zh-CN" altLang="en-US" dirty="0"/>
          </a:p>
        </p:txBody>
      </p:sp>
      <p:sp>
        <p:nvSpPr>
          <p:cNvPr id="6" name="灯片编号占位符 5"/>
          <p:cNvSpPr>
            <a:spLocks noGrp="1"/>
          </p:cNvSpPr>
          <p:nvPr>
            <p:ph type="sldNum" sz="quarter" idx="12"/>
          </p:nvPr>
        </p:nvSpPr>
        <p:spPr/>
        <p:txBody>
          <a:bodyPr/>
          <a:lstStyle/>
          <a:p>
            <a:fld id="{9096A2B2-0481-42F5-B7CC-47EEF504A14A}" type="slidenum">
              <a:rPr lang="zh-CN" altLang="en-US" smtClean="0"/>
            </a:fld>
            <a:endParaRPr lang="zh-CN" altLang="en-US"/>
          </a:p>
        </p:txBody>
      </p:sp>
      <p:sp>
        <p:nvSpPr>
          <p:cNvPr id="4" name="日期占位符 3"/>
          <p:cNvSpPr>
            <a:spLocks noGrp="1"/>
          </p:cNvSpPr>
          <p:nvPr>
            <p:ph type="dt" sz="quarter" idx="10"/>
          </p:nvPr>
        </p:nvSpPr>
        <p:spPr/>
        <p:txBody>
          <a:bodyPr/>
          <a:lstStyle/>
          <a:p>
            <a:fld id="{E1DE5919-6F87-499E-ABEF-6636EFFDBF2E}" type="datetime1">
              <a:rPr lang="zh-CN" altLang="en-US" smtClean="0"/>
            </a:fld>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 </a:t>
            </a:r>
            <a:r>
              <a:rPr lang="zh-CN" altLang="en-US" dirty="0"/>
              <a:t>指令系统设计</a:t>
            </a:r>
            <a:endParaRPr lang="zh-CN" altLang="en-US" dirty="0"/>
          </a:p>
        </p:txBody>
      </p:sp>
      <p:sp>
        <p:nvSpPr>
          <p:cNvPr id="3" name="内容占位符 2"/>
          <p:cNvSpPr>
            <a:spLocks noGrp="1"/>
          </p:cNvSpPr>
          <p:nvPr>
            <p:ph idx="1"/>
          </p:nvPr>
        </p:nvSpPr>
        <p:spPr>
          <a:xfrm>
            <a:off x="107504" y="743531"/>
            <a:ext cx="2736304" cy="525229"/>
          </a:xfrm>
        </p:spPr>
        <p:txBody>
          <a:bodyPr/>
          <a:lstStyle/>
          <a:p>
            <a:pPr marL="0" indent="0">
              <a:buNone/>
            </a:pPr>
            <a:r>
              <a:rPr lang="en-US" altLang="zh-CN" dirty="0"/>
              <a:t>4.2.3 </a:t>
            </a:r>
            <a:r>
              <a:rPr lang="zh-CN" altLang="en-US" dirty="0"/>
              <a:t>寻址方式</a:t>
            </a:r>
            <a:endParaRPr lang="en-US" altLang="zh-CN" dirty="0"/>
          </a:p>
        </p:txBody>
      </p:sp>
      <p:sp>
        <p:nvSpPr>
          <p:cNvPr id="4" name="页脚占位符 3"/>
          <p:cNvSpPr>
            <a:spLocks noGrp="1"/>
          </p:cNvSpPr>
          <p:nvPr>
            <p:ph type="ftr" sz="quarter" idx="11"/>
          </p:nvPr>
        </p:nvSpPr>
        <p:spPr/>
        <p:txBody>
          <a:bodyPr/>
          <a:lstStyle/>
          <a:p>
            <a:pPr>
              <a:defRPr/>
            </a:pPr>
            <a:r>
              <a:rPr lang="zh-CN" altLang="en-US" dirty="0">
                <a:ea typeface="微软雅黑" pitchFamily="34" charset="-122"/>
              </a:rPr>
              <a:t>计算机与通信工程学院</a:t>
            </a:r>
            <a:r>
              <a:rPr lang="en-US" altLang="zh-CN" dirty="0">
                <a:ea typeface="微软雅黑" pitchFamily="34" charset="-122"/>
              </a:rPr>
              <a:t>—</a:t>
            </a:r>
            <a:r>
              <a:rPr lang="zh-CN" altLang="en-US" dirty="0">
                <a:ea typeface="微软雅黑" pitchFamily="34" charset="-122"/>
              </a:rPr>
              <a:t>计算机组成原理</a:t>
            </a:r>
            <a:endParaRPr lang="zh-CN" altLang="en-US" dirty="0">
              <a:ea typeface="微软雅黑" pitchFamily="34" charset="-122"/>
            </a:endParaRPr>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ea typeface="微软雅黑" pitchFamily="34" charset="-122"/>
              </a:rPr>
            </a:fld>
            <a:endParaRPr lang="zh-CN" altLang="en-US" dirty="0">
              <a:ea typeface="微软雅黑" pitchFamily="34" charset="-122"/>
            </a:endParaRPr>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ea typeface="微软雅黑" pitchFamily="34" charset="-122"/>
              </a:rPr>
            </a:fld>
            <a:endParaRPr lang="zh-CN" altLang="en-US" dirty="0">
              <a:ea typeface="微软雅黑" pitchFamily="34" charset="-122"/>
            </a:endParaRPr>
          </a:p>
        </p:txBody>
      </p:sp>
      <p:sp>
        <p:nvSpPr>
          <p:cNvPr id="10" name="内容占位符 2"/>
          <p:cNvSpPr txBox="1"/>
          <p:nvPr/>
        </p:nvSpPr>
        <p:spPr bwMode="auto">
          <a:xfrm>
            <a:off x="119514" y="1124744"/>
            <a:ext cx="2868310" cy="393507"/>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FF0000"/>
              </a:buClr>
              <a:buFont typeface="Wingdings" panose="05000000000000000000" pitchFamily="2" charset="2"/>
              <a:buChar char="p"/>
              <a:defRPr sz="2200" b="1" kern="1200">
                <a:solidFill>
                  <a:schemeClr val="tx1"/>
                </a:solidFill>
                <a:latin typeface="Comic Sans MS" panose="030F0702030302020204" pitchFamily="2" charset="0"/>
                <a:ea typeface="微软雅黑"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anose="05000000000000000000" pitchFamily="2" charset="2"/>
              <a:buChar char="n"/>
              <a:defRPr sz="2000" b="0" kern="1200">
                <a:solidFill>
                  <a:schemeClr val="tx1"/>
                </a:solidFill>
                <a:latin typeface="微软雅黑" pitchFamily="34" charset="-122"/>
                <a:ea typeface="微软雅黑"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anose="05000000000000000000" pitchFamily="2" charset="2"/>
              <a:buChar char="p"/>
              <a:defRPr sz="2000" b="0" kern="1200">
                <a:solidFill>
                  <a:schemeClr val="tx1"/>
                </a:solidFill>
                <a:latin typeface="微软雅黑" pitchFamily="34" charset="-122"/>
                <a:ea typeface="微软雅黑"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anose="05000000000000000000" pitchFamily="2" charset="2"/>
              <a:buChar char="Ø"/>
              <a:defRPr sz="2000" b="0" kern="1200">
                <a:solidFill>
                  <a:schemeClr val="tx1"/>
                </a:solidFill>
                <a:latin typeface="微软雅黑" pitchFamily="34" charset="-122"/>
                <a:ea typeface="微软雅黑"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anose="05000000000000000000" pitchFamily="2" charset="2"/>
              <a:buChar char="Ø"/>
              <a:defRPr sz="2000" b="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altLang="zh-CN" dirty="0">
                <a:solidFill>
                  <a:srgbClr val="063DE8"/>
                </a:solidFill>
              </a:rPr>
              <a:t>3. </a:t>
            </a:r>
            <a:r>
              <a:rPr lang="zh-CN" altLang="en-US" dirty="0">
                <a:solidFill>
                  <a:srgbClr val="063DE8"/>
                </a:solidFill>
              </a:rPr>
              <a:t>常用的寻址方式</a:t>
            </a:r>
            <a:endParaRPr lang="en-US" altLang="zh-CN" dirty="0">
              <a:solidFill>
                <a:srgbClr val="063DE8"/>
              </a:solidFill>
            </a:endParaRPr>
          </a:p>
        </p:txBody>
      </p:sp>
      <p:sp>
        <p:nvSpPr>
          <p:cNvPr id="8" name="矩形 7"/>
          <p:cNvSpPr/>
          <p:nvPr/>
        </p:nvSpPr>
        <p:spPr>
          <a:xfrm>
            <a:off x="0" y="1608207"/>
            <a:ext cx="4716016" cy="1243417"/>
          </a:xfrm>
          <a:prstGeom prst="rect">
            <a:avLst/>
          </a:prstGeom>
        </p:spPr>
        <p:txBody>
          <a:bodyPr wrap="square">
            <a:spAutoFit/>
          </a:bodyPr>
          <a:lstStyle/>
          <a:p>
            <a:pPr lvl="0" eaLnBrk="0" hangingPunct="0">
              <a:spcBef>
                <a:spcPct val="20000"/>
              </a:spcBef>
              <a:buClr>
                <a:srgbClr val="FF0000"/>
              </a:buClr>
            </a:pPr>
            <a:r>
              <a:rPr lang="zh-CN" altLang="en-US" sz="2200" b="1" dirty="0">
                <a:solidFill>
                  <a:prstClr val="black"/>
                </a:solidFill>
                <a:latin typeface="Comic Sans MS" panose="030F0702030302020204" pitchFamily="2" charset="0"/>
                <a:ea typeface="微软雅黑" pitchFamily="34" charset="-122"/>
              </a:rPr>
              <a:t>（</a:t>
            </a:r>
            <a:r>
              <a:rPr lang="en-US" altLang="zh-CN" sz="2200" b="1" dirty="0">
                <a:solidFill>
                  <a:prstClr val="black"/>
                </a:solidFill>
                <a:latin typeface="Comic Sans MS" panose="030F0702030302020204" pitchFamily="2" charset="0"/>
                <a:ea typeface="微软雅黑" pitchFamily="34" charset="-122"/>
              </a:rPr>
              <a:t>6</a:t>
            </a:r>
            <a:r>
              <a:rPr lang="zh-CN" altLang="en-US" sz="2200" b="1" dirty="0">
                <a:solidFill>
                  <a:prstClr val="black"/>
                </a:solidFill>
                <a:latin typeface="Comic Sans MS" panose="030F0702030302020204" pitchFamily="2" charset="0"/>
                <a:ea typeface="微软雅黑" pitchFamily="34" charset="-122"/>
              </a:rPr>
              <a:t>）其他寻址方式（自学）</a:t>
            </a:r>
            <a:endParaRPr lang="en-US" altLang="zh-CN" sz="2200" b="1" dirty="0">
              <a:solidFill>
                <a:prstClr val="black"/>
              </a:solidFill>
              <a:latin typeface="Comic Sans MS" panose="030F0702030302020204" pitchFamily="2" charset="0"/>
              <a:ea typeface="微软雅黑" pitchFamily="34" charset="-122"/>
            </a:endParaRPr>
          </a:p>
          <a:p>
            <a:pPr marL="800100" lvl="1" indent="-342900" eaLnBrk="0" hangingPunct="0">
              <a:spcBef>
                <a:spcPct val="20000"/>
              </a:spcBef>
              <a:buClr>
                <a:srgbClr val="FF0000"/>
              </a:buClr>
              <a:buFont typeface="Wingdings" panose="05000000000000000000" pitchFamily="2" charset="2"/>
              <a:buChar char="Ø"/>
            </a:pPr>
            <a:r>
              <a:rPr lang="zh-CN" altLang="en-US" sz="2200" b="1" dirty="0">
                <a:solidFill>
                  <a:prstClr val="black"/>
                </a:solidFill>
                <a:latin typeface="Comic Sans MS" panose="030F0702030302020204" pitchFamily="2" charset="0"/>
                <a:ea typeface="微软雅黑" pitchFamily="34" charset="-122"/>
              </a:rPr>
              <a:t>隐含寻址</a:t>
            </a:r>
            <a:endParaRPr lang="en-US" altLang="zh-CN" sz="2200" b="1" dirty="0">
              <a:solidFill>
                <a:prstClr val="black"/>
              </a:solidFill>
              <a:latin typeface="Comic Sans MS" panose="030F0702030302020204" pitchFamily="2" charset="0"/>
              <a:ea typeface="微软雅黑" pitchFamily="34" charset="-122"/>
            </a:endParaRPr>
          </a:p>
          <a:p>
            <a:pPr marL="800100" lvl="1" indent="-342900" eaLnBrk="0" hangingPunct="0">
              <a:spcBef>
                <a:spcPct val="20000"/>
              </a:spcBef>
              <a:buClr>
                <a:srgbClr val="FF0000"/>
              </a:buClr>
              <a:buFont typeface="Wingdings" panose="05000000000000000000" pitchFamily="2" charset="2"/>
              <a:buChar char="Ø"/>
            </a:pPr>
            <a:r>
              <a:rPr lang="zh-CN" altLang="en-US" sz="2200" b="1" dirty="0">
                <a:solidFill>
                  <a:prstClr val="black"/>
                </a:solidFill>
                <a:latin typeface="Comic Sans MS" panose="030F0702030302020204" pitchFamily="2" charset="0"/>
                <a:ea typeface="微软雅黑" pitchFamily="34" charset="-122"/>
              </a:rPr>
              <a:t>堆栈寻址</a:t>
            </a:r>
            <a:endParaRPr lang="en-US" altLang="zh-CN" sz="2200" b="1" dirty="0">
              <a:solidFill>
                <a:prstClr val="black"/>
              </a:solidFill>
              <a:latin typeface="Comic Sans MS" panose="030F0702030302020204" pitchFamily="2" charset="0"/>
              <a:ea typeface="微软雅黑" pitchFamily="34"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例题讲解</a:t>
            </a:r>
            <a:endParaRPr lang="zh-CN" altLang="en-US" dirty="0"/>
          </a:p>
        </p:txBody>
      </p:sp>
      <p:sp>
        <p:nvSpPr>
          <p:cNvPr id="3" name="内容占位符 2"/>
          <p:cNvSpPr>
            <a:spLocks noGrp="1"/>
          </p:cNvSpPr>
          <p:nvPr>
            <p:ph idx="1"/>
          </p:nvPr>
        </p:nvSpPr>
        <p:spPr/>
        <p:txBody>
          <a:bodyPr/>
          <a:lstStyle/>
          <a:p>
            <a:pPr>
              <a:lnSpc>
                <a:spcPct val="150000"/>
              </a:lnSpc>
              <a:spcBef>
                <a:spcPct val="0"/>
              </a:spcBef>
              <a:buFontTx/>
              <a:buNone/>
            </a:pPr>
            <a:r>
              <a:rPr lang="en-US" altLang="zh-CN" b="0" dirty="0"/>
              <a:t>1.</a:t>
            </a:r>
            <a:r>
              <a:rPr lang="zh-CN" altLang="en-US" b="0" dirty="0"/>
              <a:t>某机器字长</a:t>
            </a:r>
            <a:r>
              <a:rPr lang="en-US" altLang="zh-CN" b="0" dirty="0"/>
              <a:t>16</a:t>
            </a:r>
            <a:r>
              <a:rPr lang="zh-CN" altLang="en-US" b="0" dirty="0"/>
              <a:t>位，主存按字节编址，转移指令采用相对寻址，由两个字节组成，第一字节为操作码字段，第二字节为相对位移量字段。假定取指令时，每取一个字节</a:t>
            </a:r>
            <a:r>
              <a:rPr lang="en-US" altLang="zh-CN" b="0" dirty="0"/>
              <a:t>PC</a:t>
            </a:r>
            <a:r>
              <a:rPr lang="zh-CN" altLang="en-US" b="0" dirty="0"/>
              <a:t>自动加</a:t>
            </a:r>
            <a:r>
              <a:rPr lang="en-US" altLang="zh-CN" b="0" dirty="0"/>
              <a:t>1</a:t>
            </a:r>
            <a:r>
              <a:rPr lang="zh-CN" altLang="en-US" b="0" dirty="0"/>
              <a:t>。若某转移指令所在主存地址为</a:t>
            </a:r>
            <a:r>
              <a:rPr lang="en-US" altLang="zh-CN" b="0" dirty="0"/>
              <a:t>2000H</a:t>
            </a:r>
            <a:r>
              <a:rPr lang="zh-CN" altLang="en-US" b="0" dirty="0"/>
              <a:t>，相对位移量字段的内容为</a:t>
            </a:r>
            <a:r>
              <a:rPr lang="en-US" altLang="zh-CN" b="0" dirty="0"/>
              <a:t>06H</a:t>
            </a:r>
            <a:r>
              <a:rPr lang="zh-CN" altLang="en-US" b="0" dirty="0"/>
              <a:t>，则该转移指令成功转以后目标地址是</a:t>
            </a:r>
            <a:endParaRPr lang="zh-CN" altLang="en-US" b="0" dirty="0"/>
          </a:p>
          <a:p>
            <a:pPr>
              <a:lnSpc>
                <a:spcPct val="150000"/>
              </a:lnSpc>
              <a:spcBef>
                <a:spcPct val="0"/>
              </a:spcBef>
              <a:buFontTx/>
              <a:buNone/>
            </a:pPr>
            <a:r>
              <a:rPr lang="en-US" altLang="zh-CN" b="0" dirty="0"/>
              <a:t>    A. 2006H	   B. 2007H	   </a:t>
            </a:r>
            <a:r>
              <a:rPr lang="en-US" altLang="zh-CN" b="0" dirty="0">
                <a:solidFill>
                  <a:srgbClr val="FF0000"/>
                </a:solidFill>
              </a:rPr>
              <a:t>C. 2008H</a:t>
            </a:r>
            <a:r>
              <a:rPr lang="en-US" altLang="zh-CN" b="0" dirty="0"/>
              <a:t>	 D. 2009H</a:t>
            </a:r>
            <a:endParaRPr lang="zh-CN" altLang="en-US" dirty="0"/>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例题讲解</a:t>
            </a:r>
            <a:r>
              <a:rPr lang="en-US" altLang="zh-CN" dirty="0"/>
              <a:t>-2013</a:t>
            </a:r>
            <a:r>
              <a:rPr lang="zh-CN" altLang="en-US" dirty="0"/>
              <a:t>考研题</a:t>
            </a:r>
            <a:endParaRPr lang="zh-CN" altLang="en-US" dirty="0"/>
          </a:p>
        </p:txBody>
      </p:sp>
      <p:sp>
        <p:nvSpPr>
          <p:cNvPr id="3" name="内容占位符 2"/>
          <p:cNvSpPr>
            <a:spLocks noGrp="1"/>
          </p:cNvSpPr>
          <p:nvPr>
            <p:ph idx="1"/>
          </p:nvPr>
        </p:nvSpPr>
        <p:spPr/>
        <p:txBody>
          <a:bodyPr/>
          <a:lstStyle/>
          <a:p>
            <a:pPr marL="0" indent="0">
              <a:buNone/>
            </a:pPr>
            <a:r>
              <a:rPr lang="en-US" altLang="zh-CN" b="0" dirty="0"/>
              <a:t>17. </a:t>
            </a:r>
            <a:r>
              <a:rPr lang="zh-CN" altLang="zh-CN" b="0" dirty="0"/>
              <a:t>假设变址寄存器</a:t>
            </a:r>
            <a:r>
              <a:rPr lang="en-US" altLang="zh-CN" b="0" dirty="0"/>
              <a:t>R</a:t>
            </a:r>
            <a:r>
              <a:rPr lang="zh-CN" altLang="zh-CN" b="0" dirty="0"/>
              <a:t>的内容为</a:t>
            </a:r>
            <a:r>
              <a:rPr lang="en-US" altLang="zh-CN" b="0" dirty="0"/>
              <a:t>1000H</a:t>
            </a:r>
            <a:r>
              <a:rPr lang="zh-CN" altLang="zh-CN" b="0" dirty="0"/>
              <a:t>，指令中的形式地址为</a:t>
            </a:r>
            <a:r>
              <a:rPr lang="en-US" altLang="zh-CN" b="0" dirty="0"/>
              <a:t>2000  H</a:t>
            </a:r>
            <a:r>
              <a:rPr lang="zh-CN" altLang="zh-CN" b="0" dirty="0"/>
              <a:t>；地址</a:t>
            </a:r>
            <a:r>
              <a:rPr lang="en-US" altLang="zh-CN" b="0" dirty="0"/>
              <a:t>1000H</a:t>
            </a:r>
            <a:r>
              <a:rPr lang="zh-CN" altLang="zh-CN" b="0" dirty="0"/>
              <a:t>中的内容为</a:t>
            </a:r>
            <a:r>
              <a:rPr lang="en-US" altLang="zh-CN" b="0" dirty="0"/>
              <a:t>2000H</a:t>
            </a:r>
            <a:r>
              <a:rPr lang="zh-CN" altLang="zh-CN" b="0" dirty="0"/>
              <a:t>，地址</a:t>
            </a:r>
            <a:r>
              <a:rPr lang="en-US" altLang="zh-CN" b="0" dirty="0"/>
              <a:t>2000H</a:t>
            </a:r>
            <a:r>
              <a:rPr lang="zh-CN" altLang="zh-CN" b="0" dirty="0"/>
              <a:t>中的内容为</a:t>
            </a:r>
            <a:r>
              <a:rPr lang="en-US" altLang="zh-CN" b="0" dirty="0"/>
              <a:t>3000H</a:t>
            </a:r>
            <a:r>
              <a:rPr lang="zh-CN" altLang="zh-CN" b="0" dirty="0"/>
              <a:t>，地址</a:t>
            </a:r>
            <a:r>
              <a:rPr lang="en-US" altLang="zh-CN" b="0" dirty="0"/>
              <a:t>3000  H</a:t>
            </a:r>
            <a:r>
              <a:rPr lang="zh-CN" altLang="zh-CN" b="0" dirty="0"/>
              <a:t>中的内容为</a:t>
            </a:r>
            <a:r>
              <a:rPr lang="en-US" altLang="zh-CN" b="0" dirty="0"/>
              <a:t>4000H</a:t>
            </a:r>
            <a:r>
              <a:rPr lang="zh-CN" altLang="zh-CN" b="0" dirty="0"/>
              <a:t>，则变址寻址方式下访问到的操作数是 </a:t>
            </a:r>
            <a:endParaRPr lang="zh-CN" altLang="zh-CN" b="0" dirty="0"/>
          </a:p>
          <a:p>
            <a:pPr marL="0" indent="0">
              <a:buNone/>
            </a:pPr>
            <a:r>
              <a:rPr lang="en-US" altLang="zh-CN" b="0" dirty="0"/>
              <a:t>A. 1000H       B. 2000H         C. 3000H       D. 4000 H </a:t>
            </a:r>
            <a:endParaRPr lang="zh-CN" altLang="zh-CN" b="0" dirty="0"/>
          </a:p>
          <a:p>
            <a:pPr marL="0" indent="0">
              <a:buNone/>
            </a:pPr>
            <a:r>
              <a:rPr lang="en-US" altLang="zh-CN" b="0" dirty="0"/>
              <a:t>17. D </a:t>
            </a:r>
            <a:r>
              <a:rPr lang="zh-CN" altLang="zh-CN" b="0" dirty="0"/>
              <a:t>解析：根据变址寻址的主要方法，变址寄存器的内容与形式地址的内容相加之后，得到操作数的实际地址，根据实际地址访问内存，获取操作数</a:t>
            </a:r>
            <a:r>
              <a:rPr lang="en-US" altLang="zh-CN" b="0" dirty="0"/>
              <a:t>4000H</a:t>
            </a:r>
            <a:r>
              <a:rPr lang="zh-CN" altLang="zh-CN" b="0" dirty="0"/>
              <a:t>。</a:t>
            </a:r>
            <a:endParaRPr lang="zh-CN" altLang="zh-CN" b="0" dirty="0"/>
          </a:p>
          <a:p>
            <a:pPr>
              <a:lnSpc>
                <a:spcPct val="150000"/>
              </a:lnSpc>
              <a:spcBef>
                <a:spcPct val="0"/>
              </a:spcBef>
              <a:buFontTx/>
              <a:buNone/>
            </a:pPr>
            <a:endParaRPr lang="zh-CN" altLang="en-US" dirty="0"/>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例题讲解</a:t>
            </a:r>
            <a:endParaRPr lang="zh-CN" altLang="en-US" dirty="0"/>
          </a:p>
        </p:txBody>
      </p:sp>
      <p:sp>
        <p:nvSpPr>
          <p:cNvPr id="3" name="内容占位符 2"/>
          <p:cNvSpPr>
            <a:spLocks noGrp="1"/>
          </p:cNvSpPr>
          <p:nvPr>
            <p:ph idx="1"/>
          </p:nvPr>
        </p:nvSpPr>
        <p:spPr/>
        <p:txBody>
          <a:bodyPr/>
          <a:lstStyle/>
          <a:p>
            <a:pPr>
              <a:lnSpc>
                <a:spcPct val="150000"/>
              </a:lnSpc>
              <a:spcBef>
                <a:spcPct val="0"/>
              </a:spcBef>
              <a:buFontTx/>
              <a:buNone/>
            </a:pPr>
            <a:r>
              <a:rPr lang="en-US" altLang="zh-CN" b="0" dirty="0"/>
              <a:t>3</a:t>
            </a:r>
            <a:r>
              <a:rPr lang="zh-CN" altLang="en-US" b="0" dirty="0"/>
              <a:t>．某计算机有 </a:t>
            </a:r>
            <a:r>
              <a:rPr lang="en-US" altLang="zh-CN" b="0" dirty="0"/>
              <a:t>16 </a:t>
            </a:r>
            <a:r>
              <a:rPr lang="zh-CN" altLang="en-US" b="0" dirty="0"/>
              <a:t>个通用寄存器，采用 </a:t>
            </a:r>
            <a:r>
              <a:rPr lang="en-US" altLang="zh-CN" b="0" dirty="0"/>
              <a:t>32 </a:t>
            </a:r>
            <a:r>
              <a:rPr lang="zh-CN" altLang="en-US" b="0" dirty="0"/>
              <a:t>位定长指令字，操作码字段（含寻址方式位） 为 </a:t>
            </a:r>
            <a:r>
              <a:rPr lang="en-US" altLang="zh-CN" b="0" dirty="0"/>
              <a:t>8 </a:t>
            </a:r>
            <a:r>
              <a:rPr lang="zh-CN" altLang="en-US" b="0" dirty="0"/>
              <a:t>位，</a:t>
            </a:r>
            <a:r>
              <a:rPr lang="en-US" altLang="zh-CN" b="0" dirty="0"/>
              <a:t>Store </a:t>
            </a:r>
            <a:r>
              <a:rPr lang="zh-CN" altLang="en-US" b="0" dirty="0"/>
              <a:t>指令的源操作数和目的操作数分别采用寄存器直接寻址和基址寻址方式。若基址寄存器可使用任一通用寄存器，且偏移量用补码表示，则 </a:t>
            </a:r>
            <a:r>
              <a:rPr lang="en-US" altLang="zh-CN" b="0" dirty="0"/>
              <a:t>Store </a:t>
            </a:r>
            <a:r>
              <a:rPr lang="zh-CN" altLang="en-US" b="0" dirty="0"/>
              <a:t>指令中偏移量的取值范围是 。</a:t>
            </a:r>
            <a:endParaRPr lang="zh-CN" altLang="en-US" b="0" dirty="0"/>
          </a:p>
          <a:p>
            <a:pPr>
              <a:lnSpc>
                <a:spcPct val="150000"/>
              </a:lnSpc>
              <a:spcBef>
                <a:spcPct val="0"/>
              </a:spcBef>
              <a:buFontTx/>
              <a:buNone/>
            </a:pPr>
            <a:r>
              <a:rPr lang="en-US" altLang="zh-CN" b="0" dirty="0"/>
              <a:t>   </a:t>
            </a:r>
            <a:r>
              <a:rPr lang="en-US" altLang="zh-CN" b="0" dirty="0">
                <a:solidFill>
                  <a:srgbClr val="FF0000"/>
                </a:solidFill>
              </a:rPr>
              <a:t> A</a:t>
            </a:r>
            <a:r>
              <a:rPr lang="zh-CN" altLang="en-US" b="0" dirty="0">
                <a:solidFill>
                  <a:srgbClr val="FF0000"/>
                </a:solidFill>
              </a:rPr>
              <a:t>．</a:t>
            </a:r>
            <a:r>
              <a:rPr lang="en-US" altLang="zh-CN" b="0" dirty="0">
                <a:solidFill>
                  <a:srgbClr val="FF0000"/>
                </a:solidFill>
              </a:rPr>
              <a:t>-32768 ~ +32767</a:t>
            </a:r>
            <a:r>
              <a:rPr lang="en-US" altLang="zh-CN" b="0" dirty="0"/>
              <a:t>	B</a:t>
            </a:r>
            <a:r>
              <a:rPr lang="zh-CN" altLang="en-US" b="0" dirty="0"/>
              <a:t>．</a:t>
            </a:r>
            <a:r>
              <a:rPr lang="en-US" altLang="zh-CN" b="0" dirty="0"/>
              <a:t>-32767 ~ +32768</a:t>
            </a:r>
            <a:endParaRPr lang="en-US" altLang="zh-CN" b="0" dirty="0"/>
          </a:p>
          <a:p>
            <a:pPr>
              <a:lnSpc>
                <a:spcPct val="150000"/>
              </a:lnSpc>
              <a:spcBef>
                <a:spcPct val="0"/>
              </a:spcBef>
              <a:buFontTx/>
              <a:buNone/>
            </a:pPr>
            <a:r>
              <a:rPr lang="en-US" altLang="zh-CN" b="0" dirty="0"/>
              <a:t>    C</a:t>
            </a:r>
            <a:r>
              <a:rPr lang="zh-CN" altLang="en-US" b="0" dirty="0"/>
              <a:t>．</a:t>
            </a:r>
            <a:r>
              <a:rPr lang="en-US" altLang="zh-CN" b="0" dirty="0"/>
              <a:t>-65536 ~ +65535	D</a:t>
            </a:r>
            <a:r>
              <a:rPr lang="zh-CN" altLang="en-US" b="0" dirty="0"/>
              <a:t>．</a:t>
            </a:r>
            <a:r>
              <a:rPr lang="en-US" altLang="zh-CN" b="0" dirty="0"/>
              <a:t>-65535 ~ +65536</a:t>
            </a:r>
            <a:endParaRPr lang="en-US" altLang="zh-CN" b="0" dirty="0"/>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例题讲解</a:t>
            </a:r>
            <a:r>
              <a:rPr lang="en-US" altLang="zh-CN" dirty="0"/>
              <a:t>-2019</a:t>
            </a:r>
            <a:r>
              <a:rPr lang="zh-CN" altLang="en-US" dirty="0"/>
              <a:t>年考研题</a:t>
            </a:r>
            <a:endParaRPr lang="zh-CN" altLang="en-US" dirty="0"/>
          </a:p>
        </p:txBody>
      </p:sp>
      <p:sp>
        <p:nvSpPr>
          <p:cNvPr id="3" name="内容占位符 2"/>
          <p:cNvSpPr>
            <a:spLocks noGrp="1"/>
          </p:cNvSpPr>
          <p:nvPr>
            <p:ph idx="1"/>
          </p:nvPr>
        </p:nvSpPr>
        <p:spPr/>
        <p:txBody>
          <a:bodyPr/>
          <a:lstStyle/>
          <a:p>
            <a:pPr marL="0" indent="0">
              <a:buNone/>
            </a:pPr>
            <a:r>
              <a:rPr lang="en-US" altLang="zh-CN" b="0" dirty="0"/>
              <a:t>17</a:t>
            </a:r>
            <a:r>
              <a:rPr lang="zh-CN" altLang="en-US" b="0" dirty="0"/>
              <a:t>．某指令功能为</a:t>
            </a:r>
            <a:r>
              <a:rPr lang="en-US" altLang="zh-CN" b="0" dirty="0"/>
              <a:t>M[R[r0]] ←R[r1] + R[r2]</a:t>
            </a:r>
            <a:r>
              <a:rPr lang="zh-CN" altLang="en-US" b="0" dirty="0"/>
              <a:t>，其两个源操作数采用寄存器寻址方式、目的操作数采用寄存器间接寻址方式。对于下列给定部件，该指令在取数及执行过程中需要用到的是。</a:t>
            </a:r>
            <a:endParaRPr lang="zh-CN" altLang="en-US" b="0" dirty="0"/>
          </a:p>
          <a:p>
            <a:pPr marL="0" indent="0">
              <a:buNone/>
            </a:pPr>
            <a:r>
              <a:rPr lang="en-US" altLang="zh-CN" b="0" dirty="0"/>
              <a:t>I</a:t>
            </a:r>
            <a:r>
              <a:rPr lang="zh-CN" altLang="en-US" b="0" dirty="0"/>
              <a:t>．通用寄存器组（</a:t>
            </a:r>
            <a:r>
              <a:rPr lang="en-US" altLang="zh-CN" b="0" dirty="0"/>
              <a:t>GPRs</a:t>
            </a:r>
            <a:r>
              <a:rPr lang="zh-CN" altLang="en-US" b="0" dirty="0"/>
              <a:t>） </a:t>
            </a:r>
            <a:r>
              <a:rPr lang="en-US" altLang="zh-CN" b="0" dirty="0"/>
              <a:t>II</a:t>
            </a:r>
            <a:r>
              <a:rPr lang="zh-CN" altLang="en-US" b="0" dirty="0"/>
              <a:t>．算术逻辑单元（</a:t>
            </a:r>
            <a:r>
              <a:rPr lang="en-US" altLang="zh-CN" b="0" dirty="0"/>
              <a:t>ALU</a:t>
            </a:r>
            <a:r>
              <a:rPr lang="zh-CN" altLang="en-US" b="0" dirty="0"/>
              <a:t>）</a:t>
            </a:r>
            <a:endParaRPr lang="zh-CN" altLang="en-US" b="0" dirty="0"/>
          </a:p>
          <a:p>
            <a:pPr marL="0" indent="0">
              <a:buNone/>
            </a:pPr>
            <a:r>
              <a:rPr lang="en-US" altLang="zh-CN" b="0" dirty="0"/>
              <a:t>III</a:t>
            </a:r>
            <a:r>
              <a:rPr lang="zh-CN" altLang="en-US" b="0" dirty="0"/>
              <a:t>．存储器（</a:t>
            </a:r>
            <a:r>
              <a:rPr lang="en-US" altLang="zh-CN" b="0" dirty="0"/>
              <a:t>Memory</a:t>
            </a:r>
            <a:r>
              <a:rPr lang="zh-CN" altLang="en-US" b="0" dirty="0"/>
              <a:t>） </a:t>
            </a:r>
            <a:r>
              <a:rPr lang="en-US" altLang="zh-CN" b="0" dirty="0"/>
              <a:t>IV</a:t>
            </a:r>
            <a:r>
              <a:rPr lang="zh-CN" altLang="en-US" b="0" dirty="0"/>
              <a:t>．指令译码器（</a:t>
            </a:r>
            <a:r>
              <a:rPr lang="en-US" altLang="zh-CN" b="0" dirty="0"/>
              <a:t>ID</a:t>
            </a:r>
            <a:r>
              <a:rPr lang="zh-CN" altLang="en-US" b="0" dirty="0"/>
              <a:t>）</a:t>
            </a:r>
            <a:endParaRPr lang="zh-CN" altLang="en-US" b="0" dirty="0"/>
          </a:p>
          <a:p>
            <a:pPr marL="0" indent="0">
              <a:buNone/>
            </a:pPr>
            <a:r>
              <a:rPr lang="en-US" altLang="zh-CN" b="0" dirty="0"/>
              <a:t>A</a:t>
            </a:r>
            <a:r>
              <a:rPr lang="zh-CN" altLang="en-US" b="0" dirty="0"/>
              <a:t>．仅</a:t>
            </a:r>
            <a:r>
              <a:rPr lang="en-US" altLang="zh-CN" b="0" dirty="0"/>
              <a:t>I</a:t>
            </a:r>
            <a:r>
              <a:rPr lang="zh-CN" altLang="en-US" b="0" dirty="0"/>
              <a:t>、</a:t>
            </a:r>
            <a:r>
              <a:rPr lang="en-US" altLang="zh-CN" b="0" dirty="0"/>
              <a:t>II </a:t>
            </a:r>
            <a:r>
              <a:rPr lang="en-US" altLang="zh-CN" b="0" dirty="0">
                <a:solidFill>
                  <a:srgbClr val="FF0000"/>
                </a:solidFill>
              </a:rPr>
              <a:t>B</a:t>
            </a:r>
            <a:r>
              <a:rPr lang="zh-CN" altLang="en-US" b="0" dirty="0">
                <a:solidFill>
                  <a:srgbClr val="FF0000"/>
                </a:solidFill>
              </a:rPr>
              <a:t>．仅</a:t>
            </a:r>
            <a:r>
              <a:rPr lang="en-US" altLang="zh-CN" b="0" dirty="0">
                <a:solidFill>
                  <a:srgbClr val="FF0000"/>
                </a:solidFill>
              </a:rPr>
              <a:t>I</a:t>
            </a:r>
            <a:r>
              <a:rPr lang="zh-CN" altLang="en-US" b="0" dirty="0">
                <a:solidFill>
                  <a:srgbClr val="FF0000"/>
                </a:solidFill>
              </a:rPr>
              <a:t>、</a:t>
            </a:r>
            <a:r>
              <a:rPr lang="en-US" altLang="zh-CN" b="0" dirty="0">
                <a:solidFill>
                  <a:srgbClr val="FF0000"/>
                </a:solidFill>
              </a:rPr>
              <a:t>II</a:t>
            </a:r>
            <a:r>
              <a:rPr lang="zh-CN" altLang="en-US" b="0" dirty="0">
                <a:solidFill>
                  <a:srgbClr val="FF0000"/>
                </a:solidFill>
              </a:rPr>
              <a:t>、</a:t>
            </a:r>
            <a:r>
              <a:rPr lang="en-US" altLang="zh-CN" b="0" dirty="0">
                <a:solidFill>
                  <a:srgbClr val="FF0000"/>
                </a:solidFill>
              </a:rPr>
              <a:t>III </a:t>
            </a:r>
            <a:r>
              <a:rPr lang="en-US" altLang="zh-CN" b="0" dirty="0"/>
              <a:t>C</a:t>
            </a:r>
            <a:r>
              <a:rPr lang="zh-CN" altLang="en-US" b="0" dirty="0"/>
              <a:t>．仅</a:t>
            </a:r>
            <a:r>
              <a:rPr lang="en-US" altLang="zh-CN" b="0" dirty="0"/>
              <a:t>II</a:t>
            </a:r>
            <a:r>
              <a:rPr lang="zh-CN" altLang="en-US" b="0" dirty="0"/>
              <a:t>、</a:t>
            </a:r>
            <a:r>
              <a:rPr lang="en-US" altLang="zh-CN" b="0" dirty="0"/>
              <a:t>III</a:t>
            </a:r>
            <a:r>
              <a:rPr lang="zh-CN" altLang="en-US" b="0" dirty="0"/>
              <a:t>、</a:t>
            </a:r>
            <a:r>
              <a:rPr lang="en-US" altLang="zh-CN" b="0" dirty="0"/>
              <a:t>IV D</a:t>
            </a:r>
            <a:r>
              <a:rPr lang="zh-CN" altLang="en-US" b="0" dirty="0"/>
              <a:t>．仅</a:t>
            </a:r>
            <a:r>
              <a:rPr lang="en-US" altLang="zh-CN" b="0" dirty="0"/>
              <a:t>I</a:t>
            </a:r>
            <a:r>
              <a:rPr lang="zh-CN" altLang="en-US" b="0" dirty="0"/>
              <a:t>、</a:t>
            </a:r>
            <a:r>
              <a:rPr lang="en-US" altLang="zh-CN" b="0" dirty="0"/>
              <a:t>III</a:t>
            </a:r>
            <a:r>
              <a:rPr lang="zh-CN" altLang="en-US" b="0" dirty="0"/>
              <a:t>、</a:t>
            </a:r>
            <a:r>
              <a:rPr lang="en-US" altLang="zh-CN" b="0" dirty="0"/>
              <a:t>IV</a:t>
            </a:r>
            <a:endParaRPr lang="en-US" altLang="zh-CN" b="0" dirty="0"/>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例题讲解</a:t>
            </a:r>
            <a:r>
              <a:rPr lang="en-US" altLang="zh-CN" dirty="0"/>
              <a:t>-2019</a:t>
            </a:r>
            <a:r>
              <a:rPr lang="zh-CN" altLang="en-US" dirty="0"/>
              <a:t>年考研题</a:t>
            </a:r>
            <a:endParaRPr lang="zh-CN" altLang="en-US" dirty="0"/>
          </a:p>
        </p:txBody>
      </p:sp>
      <p:sp>
        <p:nvSpPr>
          <p:cNvPr id="3" name="内容占位符 2"/>
          <p:cNvSpPr>
            <a:spLocks noGrp="1"/>
          </p:cNvSpPr>
          <p:nvPr>
            <p:ph idx="1"/>
          </p:nvPr>
        </p:nvSpPr>
        <p:spPr/>
        <p:txBody>
          <a:bodyPr/>
          <a:lstStyle/>
          <a:p>
            <a:pPr marL="0" indent="0">
              <a:buNone/>
            </a:pPr>
            <a:r>
              <a:rPr lang="en-US" altLang="zh-CN" b="0" dirty="0"/>
              <a:t>15</a:t>
            </a:r>
            <a:r>
              <a:rPr lang="zh-CN" altLang="en-US" b="0" dirty="0"/>
              <a:t>．某计算机采用大端方式，按字节编址。某指令中操作数的机器数为</a:t>
            </a:r>
            <a:r>
              <a:rPr lang="en-US" altLang="zh-CN" b="0" dirty="0"/>
              <a:t>1234 FF00H</a:t>
            </a:r>
            <a:r>
              <a:rPr lang="zh-CN" altLang="en-US" b="0" dirty="0"/>
              <a:t>，该操作数采用基址寻址方式，形式地址（用补码表示）为</a:t>
            </a:r>
            <a:r>
              <a:rPr lang="en-US" altLang="zh-CN" b="0" dirty="0"/>
              <a:t>FF12H</a:t>
            </a:r>
            <a:r>
              <a:rPr lang="zh-CN" altLang="en-US" b="0" dirty="0"/>
              <a:t>，基址寄存器的内容为</a:t>
            </a:r>
            <a:r>
              <a:rPr lang="en-US" altLang="zh-CN" b="0" dirty="0"/>
              <a:t>F000 0000H</a:t>
            </a:r>
            <a:r>
              <a:rPr lang="zh-CN" altLang="en-US" b="0" dirty="0"/>
              <a:t>，则该操作数的</a:t>
            </a:r>
            <a:r>
              <a:rPr lang="en-US" altLang="zh-CN" b="0" dirty="0"/>
              <a:t>LSB</a:t>
            </a:r>
            <a:r>
              <a:rPr lang="zh-CN" altLang="en-US" b="0" dirty="0"/>
              <a:t>（最低有效字节）所在的地址是。</a:t>
            </a:r>
            <a:endParaRPr lang="zh-CN" altLang="en-US" b="0" dirty="0"/>
          </a:p>
          <a:p>
            <a:pPr marL="0" indent="0">
              <a:buNone/>
            </a:pPr>
            <a:r>
              <a:rPr lang="en-US" altLang="zh-CN" b="0" dirty="0"/>
              <a:t>A</a:t>
            </a:r>
            <a:r>
              <a:rPr lang="zh-CN" altLang="en-US" b="0" dirty="0"/>
              <a:t>．</a:t>
            </a:r>
            <a:r>
              <a:rPr lang="en-US" altLang="zh-CN" b="0" dirty="0"/>
              <a:t>F000 FF12H  B</a:t>
            </a:r>
            <a:r>
              <a:rPr lang="zh-CN" altLang="en-US" b="0" dirty="0"/>
              <a:t>．</a:t>
            </a:r>
            <a:r>
              <a:rPr lang="en-US" altLang="zh-CN" b="0" dirty="0"/>
              <a:t>F000 FF15H </a:t>
            </a:r>
            <a:r>
              <a:rPr lang="en-US" altLang="zh-CN" b="0" dirty="0">
                <a:solidFill>
                  <a:srgbClr val="FF0000"/>
                </a:solidFill>
              </a:rPr>
              <a:t>C</a:t>
            </a:r>
            <a:r>
              <a:rPr lang="zh-CN" altLang="en-US" b="0" dirty="0">
                <a:solidFill>
                  <a:srgbClr val="FF0000"/>
                </a:solidFill>
              </a:rPr>
              <a:t>．</a:t>
            </a:r>
            <a:r>
              <a:rPr lang="en-US" altLang="zh-CN" b="0" dirty="0">
                <a:solidFill>
                  <a:srgbClr val="FF0000"/>
                </a:solidFill>
              </a:rPr>
              <a:t>EFFF FF12H</a:t>
            </a:r>
            <a:r>
              <a:rPr lang="en-US" altLang="zh-CN" b="0" dirty="0"/>
              <a:t> D</a:t>
            </a:r>
            <a:r>
              <a:rPr lang="zh-CN" altLang="en-US" b="0" dirty="0"/>
              <a:t>．</a:t>
            </a:r>
            <a:r>
              <a:rPr lang="en-US" altLang="zh-CN" b="0" dirty="0"/>
              <a:t>EFFF FF15H</a:t>
            </a:r>
            <a:endParaRPr lang="en-US" altLang="zh-CN" b="0" dirty="0"/>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例题讲解</a:t>
            </a:r>
            <a:r>
              <a:rPr lang="en-US" altLang="zh-CN" dirty="0"/>
              <a:t>-2018</a:t>
            </a:r>
            <a:r>
              <a:rPr lang="zh-CN" altLang="en-US" dirty="0"/>
              <a:t>年考研题</a:t>
            </a:r>
            <a:endParaRPr lang="zh-CN" altLang="en-US" dirty="0"/>
          </a:p>
        </p:txBody>
      </p:sp>
      <p:pic>
        <p:nvPicPr>
          <p:cNvPr id="7" name="内容占位符 6"/>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0" y="1196752"/>
            <a:ext cx="8856663" cy="1533976"/>
          </a:xfrm>
        </p:spPr>
      </p:pic>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 </a:t>
            </a:r>
            <a:r>
              <a:rPr lang="zh-CN" altLang="en-US" dirty="0"/>
              <a:t>指令系统设计</a:t>
            </a:r>
            <a:endParaRPr lang="zh-CN" altLang="en-US" dirty="0"/>
          </a:p>
        </p:txBody>
      </p:sp>
      <p:sp>
        <p:nvSpPr>
          <p:cNvPr id="3" name="内容占位符 2"/>
          <p:cNvSpPr>
            <a:spLocks noGrp="1"/>
          </p:cNvSpPr>
          <p:nvPr>
            <p:ph idx="1"/>
          </p:nvPr>
        </p:nvSpPr>
        <p:spPr>
          <a:xfrm>
            <a:off x="107504" y="743531"/>
            <a:ext cx="2736304" cy="525229"/>
          </a:xfrm>
        </p:spPr>
        <p:txBody>
          <a:bodyPr/>
          <a:lstStyle/>
          <a:p>
            <a:pPr marL="0" indent="0">
              <a:buNone/>
            </a:pPr>
            <a:r>
              <a:rPr lang="en-US" altLang="zh-CN" dirty="0"/>
              <a:t>4.2.4 </a:t>
            </a:r>
            <a:r>
              <a:rPr lang="zh-CN" altLang="en-US" dirty="0"/>
              <a:t>操作类型</a:t>
            </a:r>
            <a:endParaRPr lang="en-US" altLang="zh-CN" dirty="0"/>
          </a:p>
        </p:txBody>
      </p:sp>
      <p:sp>
        <p:nvSpPr>
          <p:cNvPr id="4" name="页脚占位符 3"/>
          <p:cNvSpPr>
            <a:spLocks noGrp="1"/>
          </p:cNvSpPr>
          <p:nvPr>
            <p:ph type="ftr" sz="quarter" idx="11"/>
          </p:nvPr>
        </p:nvSpPr>
        <p:spPr/>
        <p:txBody>
          <a:bodyPr/>
          <a:lstStyle/>
          <a:p>
            <a:pPr>
              <a:defRPr/>
            </a:pPr>
            <a:r>
              <a:rPr lang="zh-CN" altLang="en-US" dirty="0">
                <a:ea typeface="微软雅黑" pitchFamily="34" charset="-122"/>
              </a:rPr>
              <a:t>计算机与通信工程学院</a:t>
            </a:r>
            <a:r>
              <a:rPr lang="en-US" altLang="zh-CN" dirty="0">
                <a:ea typeface="微软雅黑" pitchFamily="34" charset="-122"/>
              </a:rPr>
              <a:t>—</a:t>
            </a:r>
            <a:r>
              <a:rPr lang="zh-CN" altLang="en-US" dirty="0">
                <a:ea typeface="微软雅黑" pitchFamily="34" charset="-122"/>
              </a:rPr>
              <a:t>计算机组成原理</a:t>
            </a:r>
            <a:endParaRPr lang="zh-CN" altLang="en-US" dirty="0">
              <a:ea typeface="微软雅黑" pitchFamily="34" charset="-122"/>
            </a:endParaRPr>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ea typeface="微软雅黑" pitchFamily="34" charset="-122"/>
              </a:rPr>
            </a:fld>
            <a:endParaRPr lang="zh-CN" altLang="en-US" dirty="0">
              <a:ea typeface="微软雅黑" pitchFamily="34" charset="-122"/>
            </a:endParaRPr>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ea typeface="微软雅黑" pitchFamily="34" charset="-122"/>
              </a:rPr>
            </a:fld>
            <a:endParaRPr lang="zh-CN" altLang="en-US" dirty="0">
              <a:ea typeface="微软雅黑" pitchFamily="34" charset="-122"/>
            </a:endParaRPr>
          </a:p>
        </p:txBody>
      </p:sp>
      <p:sp>
        <p:nvSpPr>
          <p:cNvPr id="11" name="Rectangle 3"/>
          <p:cNvSpPr>
            <a:spLocks noChangeArrowheads="1"/>
          </p:cNvSpPr>
          <p:nvPr/>
        </p:nvSpPr>
        <p:spPr bwMode="auto">
          <a:xfrm>
            <a:off x="467544" y="1182637"/>
            <a:ext cx="1809791" cy="286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800" dirty="0">
                <a:solidFill>
                  <a:srgbClr val="CC0000"/>
                </a:solidFill>
                <a:latin typeface="Comic Sans MS" panose="030F0702030302020204" pitchFamily="2" charset="0"/>
                <a:ea typeface="微软雅黑" pitchFamily="34" charset="-122"/>
              </a:rPr>
              <a:t>Data Movement</a:t>
            </a:r>
            <a:endParaRPr lang="en-US" altLang="zh-CN" sz="1800" dirty="0">
              <a:solidFill>
                <a:srgbClr val="CC0000"/>
              </a:solidFill>
              <a:latin typeface="Comic Sans MS" panose="030F0702030302020204" pitchFamily="2" charset="0"/>
              <a:ea typeface="微软雅黑" pitchFamily="34" charset="-122"/>
            </a:endParaRPr>
          </a:p>
        </p:txBody>
      </p:sp>
      <p:sp>
        <p:nvSpPr>
          <p:cNvPr id="12" name="Rectangle 4"/>
          <p:cNvSpPr>
            <a:spLocks noChangeArrowheads="1"/>
          </p:cNvSpPr>
          <p:nvPr/>
        </p:nvSpPr>
        <p:spPr bwMode="auto">
          <a:xfrm>
            <a:off x="3582219" y="1144537"/>
            <a:ext cx="5212532" cy="993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p>
            <a:pPr>
              <a:lnSpc>
                <a:spcPct val="85000"/>
              </a:lnSpc>
            </a:pPr>
            <a:r>
              <a:rPr lang="en-US" altLang="zh-CN" sz="1800" dirty="0">
                <a:solidFill>
                  <a:schemeClr val="tx1"/>
                </a:solidFill>
                <a:latin typeface="Comic Sans MS" panose="030F0702030302020204" pitchFamily="2" charset="0"/>
                <a:ea typeface="微软雅黑" pitchFamily="34" charset="-122"/>
              </a:rPr>
              <a:t>Load (from memory)</a:t>
            </a:r>
            <a:r>
              <a:rPr lang="zh-CN" altLang="en-US" sz="1800" dirty="0">
                <a:solidFill>
                  <a:schemeClr val="tx1"/>
                </a:solidFill>
                <a:latin typeface="Comic Sans MS" panose="030F0702030302020204" pitchFamily="2" charset="0"/>
                <a:ea typeface="微软雅黑" pitchFamily="34" charset="-122"/>
              </a:rPr>
              <a:t>、</a:t>
            </a:r>
            <a:r>
              <a:rPr lang="en-US" altLang="zh-CN" sz="1800" dirty="0">
                <a:solidFill>
                  <a:schemeClr val="tx1"/>
                </a:solidFill>
                <a:latin typeface="Comic Sans MS" panose="030F0702030302020204" pitchFamily="2" charset="0"/>
                <a:ea typeface="微软雅黑" pitchFamily="34" charset="-122"/>
              </a:rPr>
              <a:t>Store (to memory)</a:t>
            </a:r>
            <a:endParaRPr lang="en-US" altLang="zh-CN" sz="1800" dirty="0">
              <a:solidFill>
                <a:schemeClr val="tx1"/>
              </a:solidFill>
              <a:latin typeface="Comic Sans MS" panose="030F0702030302020204" pitchFamily="2" charset="0"/>
              <a:ea typeface="微软雅黑" pitchFamily="34" charset="-122"/>
            </a:endParaRPr>
          </a:p>
          <a:p>
            <a:pPr>
              <a:lnSpc>
                <a:spcPct val="85000"/>
              </a:lnSpc>
            </a:pPr>
            <a:r>
              <a:rPr lang="en-US" altLang="zh-CN" sz="1800" dirty="0">
                <a:solidFill>
                  <a:schemeClr val="tx1"/>
                </a:solidFill>
                <a:latin typeface="Comic Sans MS" panose="030F0702030302020204" pitchFamily="2" charset="0"/>
                <a:ea typeface="微软雅黑" pitchFamily="34" charset="-122"/>
              </a:rPr>
              <a:t>memory-to-memory move</a:t>
            </a:r>
            <a:endParaRPr lang="en-US" altLang="zh-CN" sz="1800" dirty="0">
              <a:solidFill>
                <a:schemeClr val="tx1"/>
              </a:solidFill>
              <a:latin typeface="Comic Sans MS" panose="030F0702030302020204" pitchFamily="2" charset="0"/>
              <a:ea typeface="微软雅黑" pitchFamily="34" charset="-122"/>
            </a:endParaRPr>
          </a:p>
          <a:p>
            <a:pPr>
              <a:lnSpc>
                <a:spcPct val="85000"/>
              </a:lnSpc>
            </a:pPr>
            <a:r>
              <a:rPr lang="en-US" altLang="zh-CN" sz="1800" dirty="0">
                <a:solidFill>
                  <a:schemeClr val="tx1"/>
                </a:solidFill>
                <a:latin typeface="Comic Sans MS" panose="030F0702030302020204" pitchFamily="2" charset="0"/>
                <a:ea typeface="微软雅黑" pitchFamily="34" charset="-122"/>
              </a:rPr>
              <a:t>register-to-register move</a:t>
            </a:r>
            <a:endParaRPr lang="en-US" altLang="zh-CN" sz="1800" dirty="0">
              <a:solidFill>
                <a:schemeClr val="tx1"/>
              </a:solidFill>
              <a:latin typeface="Comic Sans MS" panose="030F0702030302020204" pitchFamily="2" charset="0"/>
              <a:ea typeface="微软雅黑" pitchFamily="34" charset="-122"/>
            </a:endParaRPr>
          </a:p>
          <a:p>
            <a:pPr>
              <a:lnSpc>
                <a:spcPct val="85000"/>
              </a:lnSpc>
            </a:pPr>
            <a:r>
              <a:rPr lang="en-US" altLang="zh-CN" sz="1800" dirty="0">
                <a:solidFill>
                  <a:schemeClr val="tx1"/>
                </a:solidFill>
                <a:latin typeface="Comic Sans MS" panose="030F0702030302020204" pitchFamily="2" charset="0"/>
                <a:ea typeface="微软雅黑" pitchFamily="34" charset="-122"/>
              </a:rPr>
              <a:t>push, pop (to/from stack)</a:t>
            </a:r>
            <a:endParaRPr lang="en-US" altLang="zh-CN" sz="1800" dirty="0">
              <a:solidFill>
                <a:schemeClr val="tx1"/>
              </a:solidFill>
              <a:latin typeface="Comic Sans MS" panose="030F0702030302020204" pitchFamily="2" charset="0"/>
              <a:ea typeface="微软雅黑" pitchFamily="34" charset="-122"/>
            </a:endParaRPr>
          </a:p>
        </p:txBody>
      </p:sp>
      <p:sp>
        <p:nvSpPr>
          <p:cNvPr id="13" name="Rectangle 5"/>
          <p:cNvSpPr>
            <a:spLocks noChangeArrowheads="1"/>
          </p:cNvSpPr>
          <p:nvPr/>
        </p:nvSpPr>
        <p:spPr bwMode="auto">
          <a:xfrm>
            <a:off x="543744" y="2576959"/>
            <a:ext cx="1311256" cy="286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800" dirty="0">
                <a:solidFill>
                  <a:srgbClr val="CC0000"/>
                </a:solidFill>
                <a:latin typeface="Comic Sans MS" panose="030F0702030302020204" pitchFamily="2" charset="0"/>
                <a:ea typeface="微软雅黑" pitchFamily="34" charset="-122"/>
              </a:rPr>
              <a:t>Arithmetic</a:t>
            </a:r>
            <a:endParaRPr lang="en-US" altLang="zh-CN" sz="1800" dirty="0">
              <a:solidFill>
                <a:srgbClr val="CC0000"/>
              </a:solidFill>
              <a:latin typeface="Comic Sans MS" panose="030F0702030302020204" pitchFamily="2" charset="0"/>
              <a:ea typeface="微软雅黑" pitchFamily="34" charset="-122"/>
            </a:endParaRPr>
          </a:p>
        </p:txBody>
      </p:sp>
      <p:sp>
        <p:nvSpPr>
          <p:cNvPr id="14" name="Rectangle 6"/>
          <p:cNvSpPr>
            <a:spLocks noChangeArrowheads="1"/>
          </p:cNvSpPr>
          <p:nvPr/>
        </p:nvSpPr>
        <p:spPr bwMode="auto">
          <a:xfrm>
            <a:off x="3566343" y="2534097"/>
            <a:ext cx="5228407" cy="75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p>
            <a:pPr>
              <a:lnSpc>
                <a:spcPct val="85000"/>
              </a:lnSpc>
            </a:pPr>
            <a:r>
              <a:rPr lang="en-US" altLang="zh-CN" sz="1800" dirty="0">
                <a:solidFill>
                  <a:schemeClr val="tx1"/>
                </a:solidFill>
                <a:latin typeface="Comic Sans MS" panose="030F0702030302020204" pitchFamily="2" charset="0"/>
                <a:ea typeface="微软雅黑" pitchFamily="34" charset="-122"/>
              </a:rPr>
              <a:t>integer (binary + decimal) or FP</a:t>
            </a:r>
            <a:endParaRPr lang="en-US" altLang="zh-CN" sz="1800" dirty="0">
              <a:solidFill>
                <a:schemeClr val="tx1"/>
              </a:solidFill>
              <a:latin typeface="Comic Sans MS" panose="030F0702030302020204" pitchFamily="2" charset="0"/>
              <a:ea typeface="微软雅黑" pitchFamily="34" charset="-122"/>
            </a:endParaRPr>
          </a:p>
          <a:p>
            <a:pPr>
              <a:lnSpc>
                <a:spcPct val="85000"/>
              </a:lnSpc>
            </a:pPr>
            <a:r>
              <a:rPr lang="en-US" altLang="zh-CN" sz="1800" dirty="0">
                <a:solidFill>
                  <a:schemeClr val="tx1"/>
                </a:solidFill>
                <a:latin typeface="Comic Sans MS" panose="030F0702030302020204" pitchFamily="2" charset="0"/>
                <a:ea typeface="微软雅黑" pitchFamily="34" charset="-122"/>
              </a:rPr>
              <a:t>Add, Subtract, Multiply, Divide</a:t>
            </a:r>
            <a:endParaRPr lang="en-US" altLang="zh-CN" sz="1800" dirty="0">
              <a:solidFill>
                <a:schemeClr val="tx1"/>
              </a:solidFill>
              <a:latin typeface="Comic Sans MS" panose="030F0702030302020204" pitchFamily="2" charset="0"/>
              <a:ea typeface="微软雅黑" pitchFamily="34" charset="-122"/>
            </a:endParaRPr>
          </a:p>
          <a:p>
            <a:pPr>
              <a:lnSpc>
                <a:spcPct val="85000"/>
              </a:lnSpc>
            </a:pPr>
            <a:r>
              <a:rPr lang="en-US" altLang="zh-CN" sz="1800" dirty="0" err="1">
                <a:solidFill>
                  <a:schemeClr val="tx1"/>
                </a:solidFill>
                <a:latin typeface="Comic Sans MS" panose="030F0702030302020204" pitchFamily="2" charset="0"/>
                <a:ea typeface="微软雅黑" pitchFamily="34" charset="-122"/>
              </a:rPr>
              <a:t>adc</a:t>
            </a:r>
            <a:r>
              <a:rPr lang="en-US" altLang="zh-CN" sz="1600" dirty="0">
                <a:solidFill>
                  <a:schemeClr val="tx1"/>
                </a:solidFill>
                <a:latin typeface="Comic Sans MS" panose="030F0702030302020204" pitchFamily="2" charset="0"/>
                <a:ea typeface="微软雅黑" pitchFamily="34" charset="-122"/>
              </a:rPr>
              <a:t>(</a:t>
            </a:r>
            <a:r>
              <a:rPr lang="zh-CN" altLang="en-US" sz="1600" dirty="0">
                <a:solidFill>
                  <a:schemeClr val="tx1"/>
                </a:solidFill>
                <a:latin typeface="Comic Sans MS" panose="030F0702030302020204" pitchFamily="2" charset="0"/>
                <a:ea typeface="微软雅黑" pitchFamily="34" charset="-122"/>
              </a:rPr>
              <a:t>带进位加</a:t>
            </a:r>
            <a:r>
              <a:rPr lang="en-US" altLang="zh-CN" sz="1600" dirty="0">
                <a:solidFill>
                  <a:schemeClr val="tx1"/>
                </a:solidFill>
                <a:latin typeface="Comic Sans MS" panose="030F0702030302020204" pitchFamily="2" charset="0"/>
                <a:ea typeface="微软雅黑" pitchFamily="34" charset="-122"/>
              </a:rPr>
              <a:t>)</a:t>
            </a:r>
            <a:r>
              <a:rPr lang="zh-CN" altLang="en-US" sz="1600" dirty="0">
                <a:solidFill>
                  <a:schemeClr val="tx1"/>
                </a:solidFill>
                <a:latin typeface="Comic Sans MS" panose="030F0702030302020204" pitchFamily="2" charset="0"/>
                <a:ea typeface="微软雅黑" pitchFamily="34" charset="-122"/>
              </a:rPr>
              <a:t>，</a:t>
            </a:r>
            <a:r>
              <a:rPr lang="en-US" altLang="zh-CN" sz="1600" dirty="0" err="1">
                <a:solidFill>
                  <a:schemeClr val="tx1"/>
                </a:solidFill>
                <a:latin typeface="Comic Sans MS" panose="030F0702030302020204" pitchFamily="2" charset="0"/>
                <a:ea typeface="微软雅黑" pitchFamily="34" charset="-122"/>
              </a:rPr>
              <a:t>sbb</a:t>
            </a:r>
            <a:r>
              <a:rPr lang="en-US" altLang="zh-CN" sz="1600" dirty="0">
                <a:solidFill>
                  <a:schemeClr val="tx1"/>
                </a:solidFill>
                <a:latin typeface="Comic Sans MS" panose="030F0702030302020204" pitchFamily="2" charset="0"/>
                <a:ea typeface="微软雅黑" pitchFamily="34" charset="-122"/>
              </a:rPr>
              <a:t> (</a:t>
            </a:r>
            <a:r>
              <a:rPr lang="zh-CN" altLang="en-US" sz="1600" dirty="0">
                <a:solidFill>
                  <a:schemeClr val="tx1"/>
                </a:solidFill>
                <a:latin typeface="Comic Sans MS" panose="030F0702030302020204" pitchFamily="2" charset="0"/>
                <a:ea typeface="微软雅黑" pitchFamily="34" charset="-122"/>
              </a:rPr>
              <a:t>带借位减</a:t>
            </a:r>
            <a:r>
              <a:rPr lang="en-US" altLang="zh-CN" sz="1600" dirty="0">
                <a:solidFill>
                  <a:schemeClr val="tx1"/>
                </a:solidFill>
                <a:latin typeface="Comic Sans MS" panose="030F0702030302020204" pitchFamily="2" charset="0"/>
                <a:ea typeface="微软雅黑" pitchFamily="34" charset="-122"/>
              </a:rPr>
              <a:t>)</a:t>
            </a:r>
            <a:endParaRPr lang="zh-CN" altLang="en-US" sz="1600" dirty="0">
              <a:solidFill>
                <a:schemeClr val="tx1"/>
              </a:solidFill>
              <a:latin typeface="Comic Sans MS" panose="030F0702030302020204" pitchFamily="2" charset="0"/>
              <a:ea typeface="微软雅黑" pitchFamily="34" charset="-122"/>
            </a:endParaRPr>
          </a:p>
        </p:txBody>
      </p:sp>
      <p:sp>
        <p:nvSpPr>
          <p:cNvPr id="15" name="Rectangle 7"/>
          <p:cNvSpPr>
            <a:spLocks noChangeArrowheads="1"/>
          </p:cNvSpPr>
          <p:nvPr/>
        </p:nvSpPr>
        <p:spPr bwMode="auto">
          <a:xfrm>
            <a:off x="543744" y="3576091"/>
            <a:ext cx="862416" cy="286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800" dirty="0">
                <a:solidFill>
                  <a:srgbClr val="CC0000"/>
                </a:solidFill>
                <a:latin typeface="Comic Sans MS" panose="030F0702030302020204" pitchFamily="2" charset="0"/>
                <a:ea typeface="微软雅黑" pitchFamily="34" charset="-122"/>
              </a:rPr>
              <a:t>Logical</a:t>
            </a:r>
            <a:endParaRPr lang="en-US" altLang="zh-CN" sz="1800" dirty="0">
              <a:solidFill>
                <a:srgbClr val="CC0000"/>
              </a:solidFill>
              <a:latin typeface="Comic Sans MS" panose="030F0702030302020204" pitchFamily="2" charset="0"/>
              <a:ea typeface="微软雅黑" pitchFamily="34" charset="-122"/>
            </a:endParaRPr>
          </a:p>
        </p:txBody>
      </p:sp>
      <p:sp>
        <p:nvSpPr>
          <p:cNvPr id="16" name="Rectangle 8"/>
          <p:cNvSpPr>
            <a:spLocks noChangeArrowheads="1"/>
          </p:cNvSpPr>
          <p:nvPr/>
        </p:nvSpPr>
        <p:spPr bwMode="auto">
          <a:xfrm>
            <a:off x="3582219" y="3566566"/>
            <a:ext cx="24892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800">
                <a:solidFill>
                  <a:schemeClr val="tx1"/>
                </a:solidFill>
                <a:latin typeface="Comic Sans MS" panose="030F0702030302020204" pitchFamily="2" charset="0"/>
                <a:ea typeface="微软雅黑" pitchFamily="34" charset="-122"/>
              </a:rPr>
              <a:t>not, and, or, set, clear</a:t>
            </a:r>
            <a:endParaRPr lang="en-US" altLang="zh-CN" sz="1800">
              <a:solidFill>
                <a:schemeClr val="tx1"/>
              </a:solidFill>
              <a:latin typeface="Comic Sans MS" panose="030F0702030302020204" pitchFamily="2" charset="0"/>
              <a:ea typeface="微软雅黑" pitchFamily="34" charset="-122"/>
            </a:endParaRPr>
          </a:p>
        </p:txBody>
      </p:sp>
      <p:sp>
        <p:nvSpPr>
          <p:cNvPr id="17" name="Rectangle 9"/>
          <p:cNvSpPr>
            <a:spLocks noChangeArrowheads="1"/>
          </p:cNvSpPr>
          <p:nvPr/>
        </p:nvSpPr>
        <p:spPr bwMode="auto">
          <a:xfrm>
            <a:off x="543744" y="3920431"/>
            <a:ext cx="711733" cy="286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800" dirty="0">
                <a:solidFill>
                  <a:srgbClr val="CC0000"/>
                </a:solidFill>
                <a:latin typeface="Comic Sans MS" panose="030F0702030302020204" pitchFamily="2" charset="0"/>
                <a:ea typeface="微软雅黑" pitchFamily="34" charset="-122"/>
              </a:rPr>
              <a:t>Shift</a:t>
            </a:r>
            <a:endParaRPr lang="en-US" altLang="zh-CN" sz="1800" dirty="0">
              <a:solidFill>
                <a:srgbClr val="CC0000"/>
              </a:solidFill>
              <a:latin typeface="Comic Sans MS" panose="030F0702030302020204" pitchFamily="2" charset="0"/>
              <a:ea typeface="微软雅黑" pitchFamily="34" charset="-122"/>
            </a:endParaRPr>
          </a:p>
        </p:txBody>
      </p:sp>
      <p:sp>
        <p:nvSpPr>
          <p:cNvPr id="18" name="Rectangle 10"/>
          <p:cNvSpPr>
            <a:spLocks noChangeArrowheads="1"/>
          </p:cNvSpPr>
          <p:nvPr/>
        </p:nvSpPr>
        <p:spPr bwMode="auto">
          <a:xfrm>
            <a:off x="3582219" y="3861048"/>
            <a:ext cx="4413068" cy="286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800" dirty="0">
                <a:solidFill>
                  <a:schemeClr val="tx1"/>
                </a:solidFill>
                <a:latin typeface="Comic Sans MS" panose="030F0702030302020204" pitchFamily="2" charset="0"/>
                <a:ea typeface="微软雅黑" pitchFamily="34" charset="-122"/>
              </a:rPr>
              <a:t>(</a:t>
            </a:r>
            <a:r>
              <a:rPr lang="en-US" altLang="zh-CN" sz="1800" dirty="0" err="1">
                <a:solidFill>
                  <a:schemeClr val="tx1"/>
                </a:solidFill>
                <a:latin typeface="Comic Sans MS" panose="030F0702030302020204" pitchFamily="2" charset="0"/>
                <a:ea typeface="微软雅黑" pitchFamily="34" charset="-122"/>
              </a:rPr>
              <a:t>arithmatic,logic,rotate</a:t>
            </a:r>
            <a:r>
              <a:rPr lang="en-US" altLang="zh-CN" sz="1800" dirty="0">
                <a:solidFill>
                  <a:schemeClr val="tx1"/>
                </a:solidFill>
                <a:latin typeface="Comic Sans MS" panose="030F0702030302020204" pitchFamily="2" charset="0"/>
                <a:ea typeface="微软雅黑" pitchFamily="34" charset="-122"/>
              </a:rPr>
              <a:t>)left/right shift</a:t>
            </a:r>
            <a:endParaRPr lang="en-US" altLang="zh-CN" sz="1800" dirty="0">
              <a:solidFill>
                <a:schemeClr val="tx1"/>
              </a:solidFill>
              <a:latin typeface="Comic Sans MS" panose="030F0702030302020204" pitchFamily="2" charset="0"/>
              <a:ea typeface="微软雅黑" pitchFamily="34" charset="-122"/>
            </a:endParaRPr>
          </a:p>
        </p:txBody>
      </p:sp>
      <p:sp>
        <p:nvSpPr>
          <p:cNvPr id="19" name="Rectangle 11"/>
          <p:cNvSpPr>
            <a:spLocks noChangeArrowheads="1"/>
          </p:cNvSpPr>
          <p:nvPr/>
        </p:nvSpPr>
        <p:spPr bwMode="auto">
          <a:xfrm>
            <a:off x="543744" y="4644331"/>
            <a:ext cx="19939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800">
                <a:solidFill>
                  <a:srgbClr val="CC0000"/>
                </a:solidFill>
                <a:latin typeface="Comic Sans MS" panose="030F0702030302020204" pitchFamily="2" charset="0"/>
                <a:ea typeface="微软雅黑" pitchFamily="34" charset="-122"/>
              </a:rPr>
              <a:t>Exec-Seq control</a:t>
            </a:r>
            <a:endParaRPr lang="en-US" altLang="zh-CN" sz="1800">
              <a:solidFill>
                <a:srgbClr val="CC0000"/>
              </a:solidFill>
              <a:latin typeface="Comic Sans MS" panose="030F0702030302020204" pitchFamily="2" charset="0"/>
              <a:ea typeface="微软雅黑" pitchFamily="34" charset="-122"/>
            </a:endParaRPr>
          </a:p>
        </p:txBody>
      </p:sp>
      <p:sp>
        <p:nvSpPr>
          <p:cNvPr id="20" name="Rectangle 12"/>
          <p:cNvSpPr>
            <a:spLocks noChangeArrowheads="1"/>
          </p:cNvSpPr>
          <p:nvPr/>
        </p:nvSpPr>
        <p:spPr bwMode="auto">
          <a:xfrm>
            <a:off x="3582218" y="4644331"/>
            <a:ext cx="3438053"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p>
            <a:pPr>
              <a:lnSpc>
                <a:spcPct val="85000"/>
              </a:lnSpc>
            </a:pPr>
            <a:r>
              <a:rPr lang="en-US" altLang="zh-CN" sz="1800" dirty="0">
                <a:solidFill>
                  <a:srgbClr val="0033CC"/>
                </a:solidFill>
                <a:latin typeface="Comic Sans MS" panose="030F0702030302020204" pitchFamily="2" charset="0"/>
                <a:ea typeface="微软雅黑" pitchFamily="34" charset="-122"/>
              </a:rPr>
              <a:t>Jump, branch</a:t>
            </a:r>
            <a:endParaRPr lang="en-US" altLang="zh-CN" sz="1800" dirty="0">
              <a:solidFill>
                <a:srgbClr val="0033CC"/>
              </a:solidFill>
              <a:latin typeface="Comic Sans MS" panose="030F0702030302020204" pitchFamily="2" charset="0"/>
              <a:ea typeface="微软雅黑" pitchFamily="34" charset="-122"/>
            </a:endParaRPr>
          </a:p>
        </p:txBody>
      </p:sp>
      <p:sp>
        <p:nvSpPr>
          <p:cNvPr id="21" name="Rectangle 13"/>
          <p:cNvSpPr>
            <a:spLocks noChangeArrowheads="1"/>
          </p:cNvSpPr>
          <p:nvPr/>
        </p:nvSpPr>
        <p:spPr bwMode="auto">
          <a:xfrm>
            <a:off x="543744" y="5396806"/>
            <a:ext cx="22606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800" dirty="0">
                <a:solidFill>
                  <a:srgbClr val="CC0000"/>
                </a:solidFill>
                <a:latin typeface="Comic Sans MS" panose="030F0702030302020204" pitchFamily="2" charset="0"/>
                <a:ea typeface="微软雅黑" pitchFamily="34" charset="-122"/>
              </a:rPr>
              <a:t>Subroutine Linkage</a:t>
            </a:r>
            <a:endParaRPr lang="en-US" altLang="zh-CN" sz="1800" dirty="0">
              <a:solidFill>
                <a:srgbClr val="CC0000"/>
              </a:solidFill>
              <a:latin typeface="Comic Sans MS" panose="030F0702030302020204" pitchFamily="2" charset="0"/>
              <a:ea typeface="微软雅黑" pitchFamily="34" charset="-122"/>
            </a:endParaRPr>
          </a:p>
        </p:txBody>
      </p:sp>
      <p:sp>
        <p:nvSpPr>
          <p:cNvPr id="22" name="Rectangle 14"/>
          <p:cNvSpPr>
            <a:spLocks noChangeArrowheads="1"/>
          </p:cNvSpPr>
          <p:nvPr/>
        </p:nvSpPr>
        <p:spPr bwMode="auto">
          <a:xfrm>
            <a:off x="3582219" y="5387281"/>
            <a:ext cx="1320874" cy="286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800" dirty="0">
                <a:solidFill>
                  <a:srgbClr val="0033CC"/>
                </a:solidFill>
                <a:latin typeface="Comic Sans MS" panose="030F0702030302020204" pitchFamily="2" charset="0"/>
                <a:ea typeface="微软雅黑" pitchFamily="34" charset="-122"/>
              </a:rPr>
              <a:t>call, return</a:t>
            </a:r>
            <a:endParaRPr lang="en-US" altLang="zh-CN" sz="1800" dirty="0">
              <a:solidFill>
                <a:srgbClr val="0033CC"/>
              </a:solidFill>
              <a:latin typeface="Comic Sans MS" panose="030F0702030302020204" pitchFamily="2" charset="0"/>
              <a:ea typeface="微软雅黑" pitchFamily="34" charset="-122"/>
            </a:endParaRPr>
          </a:p>
        </p:txBody>
      </p:sp>
      <p:sp>
        <p:nvSpPr>
          <p:cNvPr id="23" name="Rectangle 15"/>
          <p:cNvSpPr>
            <a:spLocks noChangeArrowheads="1"/>
          </p:cNvSpPr>
          <p:nvPr/>
        </p:nvSpPr>
        <p:spPr bwMode="auto">
          <a:xfrm>
            <a:off x="543744" y="5739706"/>
            <a:ext cx="1184620" cy="286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800">
                <a:solidFill>
                  <a:srgbClr val="CC0000"/>
                </a:solidFill>
                <a:latin typeface="Comic Sans MS" panose="030F0702030302020204" pitchFamily="2" charset="0"/>
                <a:ea typeface="微软雅黑" pitchFamily="34" charset="-122"/>
              </a:rPr>
              <a:t>Interrupt</a:t>
            </a:r>
            <a:endParaRPr lang="en-US" altLang="zh-CN" sz="1800">
              <a:solidFill>
                <a:srgbClr val="CC0000"/>
              </a:solidFill>
              <a:latin typeface="Comic Sans MS" panose="030F0702030302020204" pitchFamily="2" charset="0"/>
              <a:ea typeface="微软雅黑" pitchFamily="34" charset="-122"/>
            </a:endParaRPr>
          </a:p>
        </p:txBody>
      </p:sp>
      <p:sp>
        <p:nvSpPr>
          <p:cNvPr id="24" name="Rectangle 16"/>
          <p:cNvSpPr>
            <a:spLocks noChangeArrowheads="1"/>
          </p:cNvSpPr>
          <p:nvPr/>
        </p:nvSpPr>
        <p:spPr bwMode="auto">
          <a:xfrm>
            <a:off x="3582219" y="5739706"/>
            <a:ext cx="2483052" cy="286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800">
                <a:solidFill>
                  <a:schemeClr val="tx1"/>
                </a:solidFill>
                <a:latin typeface="Comic Sans MS" panose="030F0702030302020204" pitchFamily="2" charset="0"/>
                <a:ea typeface="微软雅黑" pitchFamily="34" charset="-122"/>
              </a:rPr>
              <a:t>trap, interrupt return</a:t>
            </a:r>
            <a:endParaRPr lang="en-US" altLang="zh-CN" sz="1800">
              <a:solidFill>
                <a:schemeClr val="tx1"/>
              </a:solidFill>
              <a:latin typeface="Comic Sans MS" panose="030F0702030302020204" pitchFamily="2" charset="0"/>
              <a:ea typeface="微软雅黑" pitchFamily="34" charset="-122"/>
            </a:endParaRPr>
          </a:p>
        </p:txBody>
      </p:sp>
      <p:sp>
        <p:nvSpPr>
          <p:cNvPr id="27" name="Rectangle 19"/>
          <p:cNvSpPr>
            <a:spLocks noChangeArrowheads="1"/>
          </p:cNvSpPr>
          <p:nvPr/>
        </p:nvSpPr>
        <p:spPr bwMode="auto">
          <a:xfrm>
            <a:off x="543744" y="4272856"/>
            <a:ext cx="814325" cy="286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800" dirty="0">
                <a:solidFill>
                  <a:srgbClr val="CC0000"/>
                </a:solidFill>
                <a:latin typeface="Comic Sans MS" panose="030F0702030302020204" pitchFamily="2" charset="0"/>
                <a:ea typeface="微软雅黑" pitchFamily="34" charset="-122"/>
              </a:rPr>
              <a:t>String</a:t>
            </a:r>
            <a:endParaRPr lang="en-US" altLang="zh-CN" sz="1800" dirty="0">
              <a:solidFill>
                <a:srgbClr val="CC0000"/>
              </a:solidFill>
              <a:latin typeface="Comic Sans MS" panose="030F0702030302020204" pitchFamily="2" charset="0"/>
              <a:ea typeface="微软雅黑" pitchFamily="34" charset="-122"/>
            </a:endParaRPr>
          </a:p>
        </p:txBody>
      </p:sp>
      <p:sp>
        <p:nvSpPr>
          <p:cNvPr id="28" name="Rectangle 20"/>
          <p:cNvSpPr>
            <a:spLocks noChangeArrowheads="1"/>
          </p:cNvSpPr>
          <p:nvPr/>
        </p:nvSpPr>
        <p:spPr bwMode="auto">
          <a:xfrm>
            <a:off x="3606519" y="4272856"/>
            <a:ext cx="1968488" cy="286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800" dirty="0">
                <a:solidFill>
                  <a:schemeClr val="tx1"/>
                </a:solidFill>
                <a:latin typeface="Comic Sans MS" panose="030F0702030302020204" pitchFamily="2" charset="0"/>
                <a:ea typeface="微软雅黑" pitchFamily="34" charset="-122"/>
              </a:rPr>
              <a:t>search, translate</a:t>
            </a:r>
            <a:endParaRPr lang="en-US" altLang="zh-CN" sz="1800" dirty="0">
              <a:solidFill>
                <a:schemeClr val="tx1"/>
              </a:solidFill>
              <a:latin typeface="Comic Sans MS" panose="030F0702030302020204" pitchFamily="2" charset="0"/>
              <a:ea typeface="微软雅黑" pitchFamily="34" charset="-122"/>
            </a:endParaRPr>
          </a:p>
        </p:txBody>
      </p:sp>
      <p:sp>
        <p:nvSpPr>
          <p:cNvPr id="29" name="Rectangle 21"/>
          <p:cNvSpPr>
            <a:spLocks noChangeArrowheads="1"/>
          </p:cNvSpPr>
          <p:nvPr/>
        </p:nvSpPr>
        <p:spPr bwMode="auto">
          <a:xfrm>
            <a:off x="3559994" y="2196055"/>
            <a:ext cx="5377854" cy="286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p>
            <a:pPr>
              <a:lnSpc>
                <a:spcPct val="85000"/>
              </a:lnSpc>
            </a:pPr>
            <a:r>
              <a:rPr lang="en-US" altLang="zh-CN" sz="1800" dirty="0">
                <a:solidFill>
                  <a:schemeClr val="tx1"/>
                </a:solidFill>
                <a:latin typeface="Comic Sans MS" panose="030F0702030302020204" pitchFamily="2" charset="0"/>
                <a:ea typeface="微软雅黑" pitchFamily="34" charset="-122"/>
              </a:rPr>
              <a:t>input (from I/O device)</a:t>
            </a:r>
            <a:r>
              <a:rPr lang="zh-CN" altLang="en-US" sz="1800" dirty="0">
                <a:solidFill>
                  <a:schemeClr val="tx1"/>
                </a:solidFill>
                <a:latin typeface="Comic Sans MS" panose="030F0702030302020204" pitchFamily="2" charset="0"/>
                <a:ea typeface="微软雅黑" pitchFamily="34" charset="-122"/>
              </a:rPr>
              <a:t>、</a:t>
            </a:r>
            <a:r>
              <a:rPr lang="en-US" altLang="zh-CN" sz="1800" dirty="0">
                <a:solidFill>
                  <a:schemeClr val="tx1"/>
                </a:solidFill>
                <a:latin typeface="Comic Sans MS" panose="030F0702030302020204" pitchFamily="2" charset="0"/>
                <a:ea typeface="微软雅黑" pitchFamily="34" charset="-122"/>
              </a:rPr>
              <a:t>output (to I/O device)</a:t>
            </a:r>
            <a:endParaRPr lang="zh-CN" altLang="en-US" sz="1800" dirty="0">
              <a:solidFill>
                <a:schemeClr val="tx1"/>
              </a:solidFill>
              <a:latin typeface="Comic Sans MS" panose="030F0702030302020204" pitchFamily="2" charset="0"/>
              <a:ea typeface="微软雅黑" pitchFamily="34" charset="-122"/>
            </a:endParaRPr>
          </a:p>
        </p:txBody>
      </p:sp>
      <p:sp>
        <p:nvSpPr>
          <p:cNvPr id="30" name="Rectangle 22"/>
          <p:cNvSpPr>
            <a:spLocks noChangeArrowheads="1"/>
          </p:cNvSpPr>
          <p:nvPr/>
        </p:nvSpPr>
        <p:spPr bwMode="auto">
          <a:xfrm>
            <a:off x="550094" y="2206151"/>
            <a:ext cx="1612621" cy="286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800" dirty="0" err="1">
                <a:solidFill>
                  <a:srgbClr val="CC0000"/>
                </a:solidFill>
                <a:latin typeface="Comic Sans MS" panose="030F0702030302020204" pitchFamily="2" charset="0"/>
                <a:ea typeface="微软雅黑" pitchFamily="34" charset="-122"/>
              </a:rPr>
              <a:t>Input/Output</a:t>
            </a:r>
            <a:endParaRPr lang="en-US" altLang="zh-CN" sz="1800" dirty="0">
              <a:solidFill>
                <a:srgbClr val="CC0000"/>
              </a:solidFill>
              <a:latin typeface="Comic Sans MS" panose="030F0702030302020204" pitchFamily="2" charset="0"/>
              <a:ea typeface="微软雅黑" pitchFamily="34" charset="-122"/>
            </a:endParaRPr>
          </a:p>
        </p:txBody>
      </p:sp>
      <p:sp>
        <p:nvSpPr>
          <p:cNvPr id="31" name="Rectangle 23"/>
          <p:cNvSpPr>
            <a:spLocks noChangeArrowheads="1"/>
          </p:cNvSpPr>
          <p:nvPr/>
        </p:nvSpPr>
        <p:spPr bwMode="auto">
          <a:xfrm>
            <a:off x="511994" y="5022156"/>
            <a:ext cx="15113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800">
                <a:solidFill>
                  <a:srgbClr val="CC0000"/>
                </a:solidFill>
                <a:latin typeface="Comic Sans MS" panose="030F0702030302020204" pitchFamily="2" charset="0"/>
                <a:ea typeface="微软雅黑" pitchFamily="34" charset="-122"/>
              </a:rPr>
              <a:t>CPU control </a:t>
            </a:r>
            <a:endParaRPr lang="en-US" altLang="zh-CN" sz="1800">
              <a:solidFill>
                <a:srgbClr val="CC0000"/>
              </a:solidFill>
              <a:latin typeface="Comic Sans MS" panose="030F0702030302020204" pitchFamily="2" charset="0"/>
              <a:ea typeface="微软雅黑" pitchFamily="34" charset="-122"/>
            </a:endParaRPr>
          </a:p>
        </p:txBody>
      </p:sp>
      <p:sp>
        <p:nvSpPr>
          <p:cNvPr id="32" name="Rectangle 24"/>
          <p:cNvSpPr>
            <a:spLocks noChangeArrowheads="1"/>
          </p:cNvSpPr>
          <p:nvPr/>
        </p:nvSpPr>
        <p:spPr bwMode="auto">
          <a:xfrm>
            <a:off x="3550469" y="5022156"/>
            <a:ext cx="2593975"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lnSpc>
                <a:spcPct val="85000"/>
              </a:lnSpc>
            </a:pPr>
            <a:r>
              <a:rPr lang="en-US" altLang="zh-CN" sz="1800" dirty="0">
                <a:solidFill>
                  <a:schemeClr val="tx1"/>
                </a:solidFill>
                <a:latin typeface="Comic Sans MS" panose="030F0702030302020204" pitchFamily="2" charset="0"/>
                <a:ea typeface="微软雅黑" pitchFamily="34" charset="-122"/>
              </a:rPr>
              <a:t>stop, </a:t>
            </a:r>
            <a:r>
              <a:rPr lang="en-US" altLang="zh-CN" sz="1800" dirty="0" err="1">
                <a:solidFill>
                  <a:schemeClr val="tx1"/>
                </a:solidFill>
                <a:latin typeface="Comic Sans MS" panose="030F0702030302020204" pitchFamily="2" charset="0"/>
                <a:ea typeface="微软雅黑" pitchFamily="34" charset="-122"/>
              </a:rPr>
              <a:t>sti</a:t>
            </a:r>
            <a:r>
              <a:rPr lang="en-US" altLang="zh-CN" sz="1600" dirty="0">
                <a:solidFill>
                  <a:schemeClr val="tx1"/>
                </a:solidFill>
                <a:latin typeface="Comic Sans MS" panose="030F0702030302020204" pitchFamily="2" charset="0"/>
                <a:ea typeface="微软雅黑" pitchFamily="34" charset="-122"/>
              </a:rPr>
              <a:t>(</a:t>
            </a:r>
            <a:r>
              <a:rPr lang="zh-CN" altLang="en-US" sz="1600" dirty="0">
                <a:solidFill>
                  <a:schemeClr val="tx1"/>
                </a:solidFill>
                <a:latin typeface="Comic Sans MS" panose="030F0702030302020204" pitchFamily="2" charset="0"/>
                <a:ea typeface="微软雅黑" pitchFamily="34" charset="-122"/>
              </a:rPr>
              <a:t>开中断</a:t>
            </a:r>
            <a:r>
              <a:rPr lang="en-US" altLang="zh-CN" sz="1600" dirty="0">
                <a:solidFill>
                  <a:schemeClr val="tx1"/>
                </a:solidFill>
                <a:latin typeface="Comic Sans MS" panose="030F0702030302020204" pitchFamily="2" charset="0"/>
                <a:ea typeface="微软雅黑" pitchFamily="34" charset="-122"/>
              </a:rPr>
              <a:t>),</a:t>
            </a:r>
            <a:r>
              <a:rPr lang="en-US" altLang="zh-CN" sz="1800" dirty="0">
                <a:solidFill>
                  <a:schemeClr val="tx1"/>
                </a:solidFill>
                <a:latin typeface="Comic Sans MS" panose="030F0702030302020204" pitchFamily="2" charset="0"/>
                <a:ea typeface="微软雅黑" pitchFamily="34" charset="-122"/>
              </a:rPr>
              <a:t>  break</a:t>
            </a:r>
            <a:endParaRPr lang="zh-CN" altLang="en-US" sz="1800" dirty="0">
              <a:solidFill>
                <a:schemeClr val="tx1"/>
              </a:solidFill>
              <a:latin typeface="Comic Sans MS" panose="030F0702030302020204" pitchFamily="2" charset="0"/>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blinds(horizontal)">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blinds(horizontal)">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blinds(horizontal)">
                                      <p:cBhvr>
                                        <p:cTn id="17" dur="500"/>
                                        <p:tgtEl>
                                          <p:spTgt spid="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2">
                                            <p:txEl>
                                              <p:pRg st="3" end="3"/>
                                            </p:txEl>
                                          </p:spTgt>
                                        </p:tgtEl>
                                        <p:attrNameLst>
                                          <p:attrName>style.visibility</p:attrName>
                                        </p:attrNameLst>
                                      </p:cBhvr>
                                      <p:to>
                                        <p:strVal val="visible"/>
                                      </p:to>
                                    </p:set>
                                    <p:animEffect transition="in" filter="blinds(horizontal)">
                                      <p:cBhvr>
                                        <p:cTn id="22" dur="500"/>
                                        <p:tgtEl>
                                          <p:spTgt spid="1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9">
                                            <p:txEl>
                                              <p:pRg st="0" end="0"/>
                                            </p:txEl>
                                          </p:spTgt>
                                        </p:tgtEl>
                                        <p:attrNameLst>
                                          <p:attrName>style.visibility</p:attrName>
                                        </p:attrNameLst>
                                      </p:cBhvr>
                                      <p:to>
                                        <p:strVal val="visible"/>
                                      </p:to>
                                    </p:set>
                                    <p:animEffect transition="in" filter="blinds(horizontal)">
                                      <p:cBhvr>
                                        <p:cTn id="27" dur="500"/>
                                        <p:tgtEl>
                                          <p:spTgt spid="29">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4">
                                            <p:txEl>
                                              <p:pRg st="0" end="0"/>
                                            </p:txEl>
                                          </p:spTgt>
                                        </p:tgtEl>
                                        <p:attrNameLst>
                                          <p:attrName>style.visibility</p:attrName>
                                        </p:attrNameLst>
                                      </p:cBhvr>
                                      <p:to>
                                        <p:strVal val="visible"/>
                                      </p:to>
                                    </p:set>
                                    <p:animEffect transition="in" filter="blinds(horizontal)">
                                      <p:cBhvr>
                                        <p:cTn id="32" dur="500"/>
                                        <p:tgtEl>
                                          <p:spTgt spid="14">
                                            <p:txEl>
                                              <p:pRg st="0" end="0"/>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14">
                                            <p:txEl>
                                              <p:pRg st="1" end="1"/>
                                            </p:txEl>
                                          </p:spTgt>
                                        </p:tgtEl>
                                        <p:attrNameLst>
                                          <p:attrName>style.visibility</p:attrName>
                                        </p:attrNameLst>
                                      </p:cBhvr>
                                      <p:to>
                                        <p:strVal val="visible"/>
                                      </p:to>
                                    </p:set>
                                    <p:animEffect transition="in" filter="blinds(horizontal)">
                                      <p:cBhvr>
                                        <p:cTn id="35" dur="500"/>
                                        <p:tgtEl>
                                          <p:spTgt spid="14">
                                            <p:txEl>
                                              <p:pRg st="1" end="1"/>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14">
                                            <p:txEl>
                                              <p:pRg st="2" end="2"/>
                                            </p:txEl>
                                          </p:spTgt>
                                        </p:tgtEl>
                                        <p:attrNameLst>
                                          <p:attrName>style.visibility</p:attrName>
                                        </p:attrNameLst>
                                      </p:cBhvr>
                                      <p:to>
                                        <p:strVal val="visible"/>
                                      </p:to>
                                    </p:set>
                                    <p:animEffect transition="in" filter="blinds(horizontal)">
                                      <p:cBhvr>
                                        <p:cTn id="38" dur="500"/>
                                        <p:tgtEl>
                                          <p:spTgt spid="14">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16">
                                            <p:txEl>
                                              <p:pRg st="0" end="0"/>
                                            </p:txEl>
                                          </p:spTgt>
                                        </p:tgtEl>
                                        <p:attrNameLst>
                                          <p:attrName>style.visibility</p:attrName>
                                        </p:attrNameLst>
                                      </p:cBhvr>
                                      <p:to>
                                        <p:strVal val="visible"/>
                                      </p:to>
                                    </p:set>
                                    <p:animEffect transition="in" filter="blinds(horizontal)">
                                      <p:cBhvr>
                                        <p:cTn id="43" dur="500"/>
                                        <p:tgtEl>
                                          <p:spTgt spid="16">
                                            <p:txEl>
                                              <p:pRg st="0" end="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18">
                                            <p:txEl>
                                              <p:pRg st="0" end="0"/>
                                            </p:txEl>
                                          </p:spTgt>
                                        </p:tgtEl>
                                        <p:attrNameLst>
                                          <p:attrName>style.visibility</p:attrName>
                                        </p:attrNameLst>
                                      </p:cBhvr>
                                      <p:to>
                                        <p:strVal val="visible"/>
                                      </p:to>
                                    </p:set>
                                    <p:animEffect transition="in" filter="blinds(horizontal)">
                                      <p:cBhvr>
                                        <p:cTn id="48" dur="500"/>
                                        <p:tgtEl>
                                          <p:spTgt spid="18">
                                            <p:txEl>
                                              <p:pRg st="0" end="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28">
                                            <p:txEl>
                                              <p:pRg st="0" end="0"/>
                                            </p:txEl>
                                          </p:spTgt>
                                        </p:tgtEl>
                                        <p:attrNameLst>
                                          <p:attrName>style.visibility</p:attrName>
                                        </p:attrNameLst>
                                      </p:cBhvr>
                                      <p:to>
                                        <p:strVal val="visible"/>
                                      </p:to>
                                    </p:set>
                                    <p:animEffect transition="in" filter="blinds(horizontal)">
                                      <p:cBhvr>
                                        <p:cTn id="53" dur="500"/>
                                        <p:tgtEl>
                                          <p:spTgt spid="28">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20">
                                            <p:txEl>
                                              <p:pRg st="0" end="0"/>
                                            </p:txEl>
                                          </p:spTgt>
                                        </p:tgtEl>
                                        <p:attrNameLst>
                                          <p:attrName>style.visibility</p:attrName>
                                        </p:attrNameLst>
                                      </p:cBhvr>
                                      <p:to>
                                        <p:strVal val="visible"/>
                                      </p:to>
                                    </p:set>
                                    <p:animEffect transition="in" filter="blinds(horizontal)">
                                      <p:cBhvr>
                                        <p:cTn id="58" dur="500"/>
                                        <p:tgtEl>
                                          <p:spTgt spid="20">
                                            <p:txEl>
                                              <p:pRg st="0" end="0"/>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nodeType="clickEffect">
                                  <p:stCondLst>
                                    <p:cond delay="0"/>
                                  </p:stCondLst>
                                  <p:childTnLst>
                                    <p:set>
                                      <p:cBhvr>
                                        <p:cTn id="62" dur="1" fill="hold">
                                          <p:stCondLst>
                                            <p:cond delay="0"/>
                                          </p:stCondLst>
                                        </p:cTn>
                                        <p:tgtEl>
                                          <p:spTgt spid="32">
                                            <p:txEl>
                                              <p:pRg st="0" end="0"/>
                                            </p:txEl>
                                          </p:spTgt>
                                        </p:tgtEl>
                                        <p:attrNameLst>
                                          <p:attrName>style.visibility</p:attrName>
                                        </p:attrNameLst>
                                      </p:cBhvr>
                                      <p:to>
                                        <p:strVal val="visible"/>
                                      </p:to>
                                    </p:set>
                                    <p:animEffect transition="in" filter="blinds(horizontal)">
                                      <p:cBhvr>
                                        <p:cTn id="63" dur="500"/>
                                        <p:tgtEl>
                                          <p:spTgt spid="32">
                                            <p:txEl>
                                              <p:pRg st="0" end="0"/>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nodeType="clickEffect">
                                  <p:stCondLst>
                                    <p:cond delay="0"/>
                                  </p:stCondLst>
                                  <p:childTnLst>
                                    <p:set>
                                      <p:cBhvr>
                                        <p:cTn id="67" dur="1" fill="hold">
                                          <p:stCondLst>
                                            <p:cond delay="0"/>
                                          </p:stCondLst>
                                        </p:cTn>
                                        <p:tgtEl>
                                          <p:spTgt spid="22">
                                            <p:txEl>
                                              <p:pRg st="0" end="0"/>
                                            </p:txEl>
                                          </p:spTgt>
                                        </p:tgtEl>
                                        <p:attrNameLst>
                                          <p:attrName>style.visibility</p:attrName>
                                        </p:attrNameLst>
                                      </p:cBhvr>
                                      <p:to>
                                        <p:strVal val="visible"/>
                                      </p:to>
                                    </p:set>
                                    <p:animEffect transition="in" filter="blinds(horizontal)">
                                      <p:cBhvr>
                                        <p:cTn id="68" dur="500"/>
                                        <p:tgtEl>
                                          <p:spTgt spid="22">
                                            <p:txEl>
                                              <p:pRg st="0" end="0"/>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nodeType="clickEffect">
                                  <p:stCondLst>
                                    <p:cond delay="0"/>
                                  </p:stCondLst>
                                  <p:childTnLst>
                                    <p:set>
                                      <p:cBhvr>
                                        <p:cTn id="72" dur="1" fill="hold">
                                          <p:stCondLst>
                                            <p:cond delay="0"/>
                                          </p:stCondLst>
                                        </p:cTn>
                                        <p:tgtEl>
                                          <p:spTgt spid="24">
                                            <p:txEl>
                                              <p:pRg st="0" end="0"/>
                                            </p:txEl>
                                          </p:spTgt>
                                        </p:tgtEl>
                                        <p:attrNameLst>
                                          <p:attrName>style.visibility</p:attrName>
                                        </p:attrNameLst>
                                      </p:cBhvr>
                                      <p:to>
                                        <p:strVal val="visible"/>
                                      </p:to>
                                    </p:set>
                                    <p:animEffect transition="in" filter="blinds(horizontal)">
                                      <p:cBhvr>
                                        <p:cTn id="73"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 </a:t>
            </a:r>
            <a:r>
              <a:rPr lang="zh-CN" altLang="en-US" dirty="0"/>
              <a:t>指令系统设计</a:t>
            </a:r>
            <a:endParaRPr lang="zh-CN" altLang="en-US" dirty="0"/>
          </a:p>
        </p:txBody>
      </p:sp>
      <p:sp>
        <p:nvSpPr>
          <p:cNvPr id="3" name="内容占位符 2"/>
          <p:cNvSpPr>
            <a:spLocks noGrp="1"/>
          </p:cNvSpPr>
          <p:nvPr>
            <p:ph idx="1"/>
          </p:nvPr>
        </p:nvSpPr>
        <p:spPr>
          <a:xfrm>
            <a:off x="107504" y="743531"/>
            <a:ext cx="2736304" cy="525229"/>
          </a:xfrm>
        </p:spPr>
        <p:txBody>
          <a:bodyPr/>
          <a:lstStyle/>
          <a:p>
            <a:pPr marL="0" indent="0">
              <a:buNone/>
            </a:pPr>
            <a:r>
              <a:rPr lang="en-US" altLang="zh-CN" dirty="0"/>
              <a:t>4.2.4 </a:t>
            </a:r>
            <a:r>
              <a:rPr lang="zh-CN" altLang="en-US" dirty="0"/>
              <a:t>操作类型</a:t>
            </a:r>
            <a:endParaRPr lang="en-US" altLang="zh-CN" dirty="0"/>
          </a:p>
        </p:txBody>
      </p:sp>
      <p:sp>
        <p:nvSpPr>
          <p:cNvPr id="4" name="页脚占位符 3"/>
          <p:cNvSpPr>
            <a:spLocks noGrp="1"/>
          </p:cNvSpPr>
          <p:nvPr>
            <p:ph type="ftr" sz="quarter" idx="11"/>
          </p:nvPr>
        </p:nvSpPr>
        <p:spPr/>
        <p:txBody>
          <a:bodyPr/>
          <a:lstStyle/>
          <a:p>
            <a:pPr>
              <a:defRPr/>
            </a:pPr>
            <a:r>
              <a:rPr lang="zh-CN" altLang="en-US" dirty="0">
                <a:ea typeface="微软雅黑" pitchFamily="34" charset="-122"/>
              </a:rPr>
              <a:t>计算机与通信工程学院</a:t>
            </a:r>
            <a:r>
              <a:rPr lang="en-US" altLang="zh-CN" dirty="0">
                <a:ea typeface="微软雅黑" pitchFamily="34" charset="-122"/>
              </a:rPr>
              <a:t>—</a:t>
            </a:r>
            <a:r>
              <a:rPr lang="zh-CN" altLang="en-US" dirty="0">
                <a:ea typeface="微软雅黑" pitchFamily="34" charset="-122"/>
              </a:rPr>
              <a:t>计算机组成原理</a:t>
            </a:r>
            <a:endParaRPr lang="zh-CN" altLang="en-US" dirty="0">
              <a:ea typeface="微软雅黑" pitchFamily="34" charset="-122"/>
            </a:endParaRPr>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ea typeface="微软雅黑" pitchFamily="34" charset="-122"/>
              </a:rPr>
            </a:fld>
            <a:endParaRPr lang="zh-CN" altLang="en-US" dirty="0">
              <a:ea typeface="微软雅黑" pitchFamily="34" charset="-122"/>
            </a:endParaRPr>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ea typeface="微软雅黑" pitchFamily="34" charset="-122"/>
              </a:rPr>
            </a:fld>
            <a:endParaRPr lang="zh-CN" altLang="en-US" dirty="0">
              <a:ea typeface="微软雅黑" pitchFamily="34" charset="-122"/>
            </a:endParaRPr>
          </a:p>
        </p:txBody>
      </p:sp>
      <p:sp>
        <p:nvSpPr>
          <p:cNvPr id="33" name="内容占位符 2"/>
          <p:cNvSpPr txBox="1"/>
          <p:nvPr/>
        </p:nvSpPr>
        <p:spPr bwMode="auto">
          <a:xfrm>
            <a:off x="119514" y="1124744"/>
            <a:ext cx="7908870" cy="393507"/>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FF0000"/>
              </a:buClr>
              <a:buFont typeface="Wingdings" panose="05000000000000000000" pitchFamily="2" charset="2"/>
              <a:buChar char="p"/>
              <a:defRPr sz="2200" b="1" kern="1200">
                <a:solidFill>
                  <a:schemeClr val="tx1"/>
                </a:solidFill>
                <a:latin typeface="Comic Sans MS" panose="030F0702030302020204" pitchFamily="2" charset="0"/>
                <a:ea typeface="微软雅黑"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anose="05000000000000000000" pitchFamily="2" charset="2"/>
              <a:buChar char="n"/>
              <a:defRPr sz="2000" b="0" kern="1200">
                <a:solidFill>
                  <a:schemeClr val="tx1"/>
                </a:solidFill>
                <a:latin typeface="微软雅黑" pitchFamily="34" charset="-122"/>
                <a:ea typeface="微软雅黑"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anose="05000000000000000000" pitchFamily="2" charset="2"/>
              <a:buChar char="p"/>
              <a:defRPr sz="2000" b="0" kern="1200">
                <a:solidFill>
                  <a:schemeClr val="tx1"/>
                </a:solidFill>
                <a:latin typeface="微软雅黑" pitchFamily="34" charset="-122"/>
                <a:ea typeface="微软雅黑"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anose="05000000000000000000" pitchFamily="2" charset="2"/>
              <a:buChar char="Ø"/>
              <a:defRPr sz="2000" b="0" kern="1200">
                <a:solidFill>
                  <a:schemeClr val="tx1"/>
                </a:solidFill>
                <a:latin typeface="微软雅黑" pitchFamily="34" charset="-122"/>
                <a:ea typeface="微软雅黑"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anose="05000000000000000000" pitchFamily="2" charset="2"/>
              <a:buChar char="Ø"/>
              <a:defRPr sz="2000" b="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zh-CN" altLang="en-US" dirty="0">
                <a:solidFill>
                  <a:srgbClr val="C00000"/>
                </a:solidFill>
              </a:rPr>
              <a:t>顺序控制指令</a:t>
            </a:r>
            <a:endParaRPr lang="en-US" altLang="zh-CN" dirty="0">
              <a:solidFill>
                <a:srgbClr val="C00000"/>
              </a:solidFill>
            </a:endParaRPr>
          </a:p>
        </p:txBody>
      </p:sp>
      <p:sp>
        <p:nvSpPr>
          <p:cNvPr id="34" name="Rectangle 3"/>
          <p:cNvSpPr>
            <a:spLocks noChangeArrowheads="1"/>
          </p:cNvSpPr>
          <p:nvPr/>
        </p:nvSpPr>
        <p:spPr bwMode="auto">
          <a:xfrm>
            <a:off x="179512" y="1518251"/>
            <a:ext cx="8640960" cy="33675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p>
            <a:pPr marL="342900" indent="-342900">
              <a:lnSpc>
                <a:spcPct val="115000"/>
              </a:lnSpc>
              <a:spcBef>
                <a:spcPts val="600"/>
              </a:spcBef>
              <a:buSzPct val="60000"/>
              <a:buFont typeface="Wingdings" panose="05000000000000000000" pitchFamily="2" charset="2"/>
              <a:buChar char="Ø"/>
            </a:pPr>
            <a:r>
              <a:rPr kumimoji="1" lang="zh-CN" altLang="en-US" sz="2200" dirty="0">
                <a:latin typeface="Comic Sans MS" panose="030F0702030302020204" pitchFamily="2" charset="0"/>
                <a:ea typeface="微软雅黑" pitchFamily="34" charset="-122"/>
              </a:rPr>
              <a:t>顺序控制指令用来控制程序的执行顺序。有条件转移（</a:t>
            </a:r>
            <a:r>
              <a:rPr kumimoji="1" lang="en-US" altLang="zh-CN" sz="2200" dirty="0">
                <a:latin typeface="Comic Sans MS" panose="030F0702030302020204" pitchFamily="2" charset="0"/>
                <a:ea typeface="微软雅黑" pitchFamily="34" charset="-122"/>
              </a:rPr>
              <a:t>Branch</a:t>
            </a:r>
            <a:r>
              <a:rPr kumimoji="1" lang="zh-CN" altLang="en-US" sz="2200" dirty="0">
                <a:latin typeface="Comic Sans MS" panose="030F0702030302020204" pitchFamily="2" charset="0"/>
                <a:ea typeface="微软雅黑" pitchFamily="34" charset="-122"/>
              </a:rPr>
              <a:t>）、无条件转移（</a:t>
            </a:r>
            <a:r>
              <a:rPr kumimoji="1" lang="en-US" altLang="zh-CN" sz="2200" dirty="0">
                <a:latin typeface="Comic Sans MS" panose="030F0702030302020204" pitchFamily="2" charset="0"/>
                <a:ea typeface="微软雅黑" pitchFamily="34" charset="-122"/>
              </a:rPr>
              <a:t>JMP</a:t>
            </a:r>
            <a:r>
              <a:rPr kumimoji="1" lang="zh-CN" altLang="en-US" sz="2200" dirty="0">
                <a:latin typeface="Comic Sans MS" panose="030F0702030302020204" pitchFamily="2" charset="0"/>
                <a:ea typeface="微软雅黑" pitchFamily="34" charset="-122"/>
              </a:rPr>
              <a:t>）、跳步（</a:t>
            </a:r>
            <a:r>
              <a:rPr kumimoji="1" lang="en-US" altLang="zh-CN" sz="2200" dirty="0">
                <a:latin typeface="Comic Sans MS" panose="030F0702030302020204" pitchFamily="2" charset="0"/>
                <a:ea typeface="微软雅黑" pitchFamily="34" charset="-122"/>
              </a:rPr>
              <a:t>Skip</a:t>
            </a:r>
            <a:r>
              <a:rPr kumimoji="1" lang="zh-CN" altLang="en-US" sz="2200" dirty="0">
                <a:latin typeface="Comic Sans MS" panose="030F0702030302020204" pitchFamily="2" charset="0"/>
                <a:ea typeface="微软雅黑" pitchFamily="34" charset="-122"/>
              </a:rPr>
              <a:t>）、调用（</a:t>
            </a:r>
            <a:r>
              <a:rPr kumimoji="1" lang="en-US" altLang="zh-CN" sz="2200" dirty="0">
                <a:latin typeface="Comic Sans MS" panose="030F0702030302020204" pitchFamily="2" charset="0"/>
                <a:ea typeface="微软雅黑" pitchFamily="34" charset="-122"/>
              </a:rPr>
              <a:t>Call</a:t>
            </a:r>
            <a:r>
              <a:rPr kumimoji="1" lang="zh-CN" altLang="en-US" sz="2200" dirty="0">
                <a:latin typeface="Comic Sans MS" panose="030F0702030302020204" pitchFamily="2" charset="0"/>
                <a:ea typeface="微软雅黑" pitchFamily="34" charset="-122"/>
              </a:rPr>
              <a:t>）、返回指令（</a:t>
            </a:r>
            <a:r>
              <a:rPr kumimoji="1" lang="en-US" altLang="zh-CN" sz="2200" dirty="0">
                <a:latin typeface="Comic Sans MS" panose="030F0702030302020204" pitchFamily="2" charset="0"/>
                <a:ea typeface="微软雅黑" pitchFamily="34" charset="-122"/>
              </a:rPr>
              <a:t>Ret</a:t>
            </a:r>
            <a:r>
              <a:rPr kumimoji="1" lang="zh-CN" altLang="en-US" sz="2200" dirty="0">
                <a:latin typeface="Comic Sans MS" panose="030F0702030302020204" pitchFamily="2" charset="0"/>
                <a:ea typeface="微软雅黑" pitchFamily="34" charset="-122"/>
              </a:rPr>
              <a:t>）。</a:t>
            </a:r>
            <a:endParaRPr kumimoji="1" lang="zh-CN" altLang="en-US" sz="2200" dirty="0">
              <a:latin typeface="Comic Sans MS" panose="030F0702030302020204" pitchFamily="2" charset="0"/>
              <a:ea typeface="微软雅黑" pitchFamily="34" charset="-122"/>
            </a:endParaRPr>
          </a:p>
          <a:p>
            <a:pPr marL="800100" lvl="1" indent="-342900">
              <a:lnSpc>
                <a:spcPct val="115000"/>
              </a:lnSpc>
              <a:spcBef>
                <a:spcPts val="600"/>
              </a:spcBef>
              <a:buFont typeface="Wingdings" panose="05000000000000000000" pitchFamily="2" charset="2"/>
              <a:buChar char="ü"/>
            </a:pPr>
            <a:r>
              <a:rPr kumimoji="1" lang="zh-CN" altLang="en-US" sz="2000" dirty="0">
                <a:solidFill>
                  <a:srgbClr val="0000FF"/>
                </a:solidFill>
                <a:latin typeface="Comic Sans MS" panose="030F0702030302020204" pitchFamily="2" charset="0"/>
                <a:ea typeface="微软雅黑" pitchFamily="34" charset="-122"/>
              </a:rPr>
              <a:t>通过转移目标地址送</a:t>
            </a:r>
            <a:r>
              <a:rPr kumimoji="1" lang="en-US" altLang="zh-CN" sz="2000" dirty="0">
                <a:solidFill>
                  <a:srgbClr val="0000FF"/>
                </a:solidFill>
                <a:latin typeface="Comic Sans MS" panose="030F0702030302020204" pitchFamily="2" charset="0"/>
                <a:ea typeface="微软雅黑" pitchFamily="34" charset="-122"/>
              </a:rPr>
              <a:t>PC</a:t>
            </a:r>
            <a:r>
              <a:rPr kumimoji="1" lang="zh-CN" altLang="en-US" sz="2000" dirty="0">
                <a:solidFill>
                  <a:srgbClr val="0000FF"/>
                </a:solidFill>
                <a:latin typeface="Comic Sans MS" panose="030F0702030302020204" pitchFamily="2" charset="0"/>
                <a:ea typeface="微软雅黑" pitchFamily="34" charset="-122"/>
              </a:rPr>
              <a:t>来实现</a:t>
            </a:r>
            <a:endParaRPr kumimoji="1" lang="en-US" altLang="zh-CN" sz="2000" dirty="0">
              <a:solidFill>
                <a:srgbClr val="0000FF"/>
              </a:solidFill>
              <a:latin typeface="Comic Sans MS" panose="030F0702030302020204" pitchFamily="2" charset="0"/>
              <a:ea typeface="微软雅黑" pitchFamily="34" charset="-122"/>
            </a:endParaRPr>
          </a:p>
          <a:p>
            <a:pPr marL="800100" lvl="1" indent="-342900">
              <a:lnSpc>
                <a:spcPct val="115000"/>
              </a:lnSpc>
              <a:spcBef>
                <a:spcPts val="600"/>
              </a:spcBef>
              <a:buFont typeface="Wingdings" panose="05000000000000000000" pitchFamily="2" charset="2"/>
              <a:buChar char="ü"/>
            </a:pPr>
            <a:r>
              <a:rPr kumimoji="1" lang="zh-CN" altLang="en-US" sz="2000" dirty="0">
                <a:solidFill>
                  <a:srgbClr val="0000FF"/>
                </a:solidFill>
                <a:latin typeface="Comic Sans MS" panose="030F0702030302020204" pitchFamily="2" charset="0"/>
                <a:ea typeface="微软雅黑" pitchFamily="34" charset="-122"/>
              </a:rPr>
              <a:t>转移目标地址：直接寻址方式（绝对转移）、相对寻址方式（相对转移）、寄存器寻址方式、寄存器间接寻址方式</a:t>
            </a:r>
            <a:endParaRPr kumimoji="1" lang="zh-CN" altLang="en-US" sz="2000" dirty="0">
              <a:solidFill>
                <a:srgbClr val="0000FF"/>
              </a:solidFill>
              <a:latin typeface="Comic Sans MS" panose="030F0702030302020204" pitchFamily="2" charset="0"/>
              <a:ea typeface="微软雅黑" pitchFamily="34" charset="-122"/>
            </a:endParaRPr>
          </a:p>
          <a:p>
            <a:pPr marL="342900" indent="-342900" eaLnBrk="1" hangingPunct="1">
              <a:lnSpc>
                <a:spcPct val="115000"/>
              </a:lnSpc>
              <a:spcBef>
                <a:spcPts val="600"/>
              </a:spcBef>
              <a:buSzPct val="60000"/>
              <a:buFont typeface="Wingdings" panose="05000000000000000000" pitchFamily="2" charset="2"/>
              <a:buChar char="Ø"/>
            </a:pPr>
            <a:r>
              <a:rPr kumimoji="1" lang="zh-CN" altLang="en-US" sz="2200" dirty="0">
                <a:latin typeface="Comic Sans MS" panose="030F0702030302020204" pitchFamily="2" charset="0"/>
                <a:ea typeface="微软雅黑" pitchFamily="34" charset="-122"/>
              </a:rPr>
              <a:t>转移指令与调用指令（转子指令）的异同</a:t>
            </a:r>
            <a:endParaRPr kumimoji="1" lang="zh-CN" altLang="en-US" sz="2200" dirty="0">
              <a:latin typeface="Comic Sans MS" panose="030F0702030302020204" pitchFamily="2" charset="0"/>
              <a:ea typeface="微软雅黑" pitchFamily="34" charset="-122"/>
            </a:endParaRPr>
          </a:p>
          <a:p>
            <a:pPr marL="342900" indent="-342900" eaLnBrk="1" hangingPunct="1">
              <a:lnSpc>
                <a:spcPct val="115000"/>
              </a:lnSpc>
              <a:spcBef>
                <a:spcPts val="600"/>
              </a:spcBef>
              <a:buSzPct val="60000"/>
              <a:buFont typeface="Wingdings" panose="05000000000000000000" pitchFamily="2" charset="2"/>
              <a:buChar char="Ø"/>
            </a:pPr>
            <a:endParaRPr kumimoji="1" lang="zh-CN" altLang="en-US" sz="2200" dirty="0">
              <a:solidFill>
                <a:schemeClr val="tx1"/>
              </a:solidFill>
              <a:latin typeface="Comic Sans MS" panose="030F0702030302020204" pitchFamily="2" charset="0"/>
              <a:ea typeface="微软雅黑" pitchFamily="34" charset="-122"/>
            </a:endParaRPr>
          </a:p>
        </p:txBody>
      </p:sp>
      <p:sp>
        <p:nvSpPr>
          <p:cNvPr id="7" name="矩形 6"/>
          <p:cNvSpPr/>
          <p:nvPr/>
        </p:nvSpPr>
        <p:spPr>
          <a:xfrm>
            <a:off x="467544" y="4370253"/>
            <a:ext cx="8258844" cy="1938992"/>
          </a:xfrm>
          <a:prstGeom prst="rect">
            <a:avLst/>
          </a:prstGeom>
        </p:spPr>
        <p:txBody>
          <a:bodyPr wrap="square">
            <a:spAutoFit/>
          </a:bodyPr>
          <a:lstStyle/>
          <a:p>
            <a:pPr lvl="0" algn="just" eaLnBrk="0" hangingPunct="0">
              <a:spcBef>
                <a:spcPct val="20000"/>
              </a:spcBef>
              <a:buClr>
                <a:srgbClr val="FF0000"/>
              </a:buClr>
            </a:pPr>
            <a:r>
              <a:rPr lang="zh-CN" altLang="en-US" sz="2000" dirty="0">
                <a:solidFill>
                  <a:prstClr val="black"/>
                </a:solidFill>
                <a:latin typeface="Comic Sans MS" panose="030F0702030302020204" pitchFamily="2" charset="0"/>
                <a:ea typeface="微软雅黑" pitchFamily="34" charset="-122"/>
              </a:rPr>
              <a:t>转移指令有</a:t>
            </a:r>
            <a:r>
              <a:rPr lang="zh-CN" altLang="en-US" sz="2000" dirty="0">
                <a:solidFill>
                  <a:srgbClr val="FF0000"/>
                </a:solidFill>
                <a:latin typeface="Comic Sans MS" panose="030F0702030302020204" pitchFamily="2" charset="0"/>
                <a:ea typeface="微软雅黑" pitchFamily="34" charset="-122"/>
              </a:rPr>
              <a:t>无条件转移指令</a:t>
            </a:r>
            <a:r>
              <a:rPr lang="zh-CN" altLang="en-US" sz="2000" dirty="0">
                <a:solidFill>
                  <a:prstClr val="black"/>
                </a:solidFill>
                <a:latin typeface="Comic Sans MS" panose="030F0702030302020204" pitchFamily="2" charset="0"/>
                <a:ea typeface="微软雅黑" pitchFamily="34" charset="-122"/>
              </a:rPr>
              <a:t>和</a:t>
            </a:r>
            <a:r>
              <a:rPr lang="zh-CN" altLang="en-US" sz="2000" dirty="0">
                <a:solidFill>
                  <a:srgbClr val="FF0000"/>
                </a:solidFill>
                <a:latin typeface="Comic Sans MS" panose="030F0702030302020204" pitchFamily="2" charset="0"/>
                <a:ea typeface="微软雅黑" pitchFamily="34" charset="-122"/>
              </a:rPr>
              <a:t>条件转移指令</a:t>
            </a:r>
            <a:r>
              <a:rPr lang="zh-CN" altLang="en-US" sz="2000" dirty="0">
                <a:solidFill>
                  <a:prstClr val="black"/>
                </a:solidFill>
                <a:latin typeface="Comic Sans MS" panose="030F0702030302020204" pitchFamily="2" charset="0"/>
                <a:ea typeface="微软雅黑" pitchFamily="34" charset="-122"/>
              </a:rPr>
              <a:t>（也叫分支指令）。这种转移指令用于改变程序执行的顺序，转移后不再返回来执行，所以无需保存返回地址。而转子指令是一种子程序调用指令，子程序执行结束时，必须返回到转子指令后面的指令执行。所以转子指令执行时，除了和转移指令一样要计算跳转的目标地址外，还要</a:t>
            </a:r>
            <a:r>
              <a:rPr lang="zh-CN" altLang="en-US" sz="2000" dirty="0">
                <a:solidFill>
                  <a:srgbClr val="FF0000"/>
                </a:solidFill>
                <a:latin typeface="Comic Sans MS" panose="030F0702030302020204" pitchFamily="2" charset="0"/>
                <a:ea typeface="微软雅黑" pitchFamily="34" charset="-122"/>
              </a:rPr>
              <a:t>保存返回地址</a:t>
            </a:r>
            <a:r>
              <a:rPr lang="zh-CN" altLang="en-US" sz="2000" dirty="0">
                <a:solidFill>
                  <a:prstClr val="black"/>
                </a:solidFill>
                <a:latin typeface="Comic Sans MS" panose="030F0702030302020204" pitchFamily="2" charset="0"/>
                <a:ea typeface="微软雅黑" pitchFamily="34" charset="-122"/>
              </a:rPr>
              <a:t>。一般将转子指令后面那条指令的地址作为返回地址保存到堆栈中。</a:t>
            </a:r>
            <a:endParaRPr lang="en-US" altLang="zh-CN" sz="2000" dirty="0">
              <a:solidFill>
                <a:prstClr val="black"/>
              </a:solidFill>
              <a:latin typeface="Comic Sans MS" panose="030F0702030302020204" pitchFamily="2" charset="0"/>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animEffect transition="in" filter="blinds(horizontal)">
                                      <p:cBhvr>
                                        <p:cTn id="7" dur="500"/>
                                        <p:tgtEl>
                                          <p:spTgt spid="3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4">
                                            <p:txEl>
                                              <p:pRg st="1" end="1"/>
                                            </p:txEl>
                                          </p:spTgt>
                                        </p:tgtEl>
                                        <p:attrNameLst>
                                          <p:attrName>style.visibility</p:attrName>
                                        </p:attrNameLst>
                                      </p:cBhvr>
                                      <p:to>
                                        <p:strVal val="visible"/>
                                      </p:to>
                                    </p:set>
                                    <p:animEffect transition="in" filter="blinds(horizontal)">
                                      <p:cBhvr>
                                        <p:cTn id="12" dur="500"/>
                                        <p:tgtEl>
                                          <p:spTgt spid="3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4">
                                            <p:txEl>
                                              <p:pRg st="2" end="2"/>
                                            </p:txEl>
                                          </p:spTgt>
                                        </p:tgtEl>
                                        <p:attrNameLst>
                                          <p:attrName>style.visibility</p:attrName>
                                        </p:attrNameLst>
                                      </p:cBhvr>
                                      <p:to>
                                        <p:strVal val="visible"/>
                                      </p:to>
                                    </p:set>
                                    <p:animEffect transition="in" filter="blinds(horizontal)">
                                      <p:cBhvr>
                                        <p:cTn id="17" dur="500"/>
                                        <p:tgtEl>
                                          <p:spTgt spid="3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4">
                                            <p:txEl>
                                              <p:pRg st="3" end="3"/>
                                            </p:txEl>
                                          </p:spTgt>
                                        </p:tgtEl>
                                        <p:attrNameLst>
                                          <p:attrName>style.visibility</p:attrName>
                                        </p:attrNameLst>
                                      </p:cBhvr>
                                      <p:to>
                                        <p:strVal val="visible"/>
                                      </p:to>
                                    </p:set>
                                    <p:animEffect transition="in" filter="blinds(horizontal)">
                                      <p:cBhvr>
                                        <p:cTn id="22" dur="500"/>
                                        <p:tgtEl>
                                          <p:spTgt spid="3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 </a:t>
            </a:r>
            <a:r>
              <a:rPr lang="zh-CN" altLang="en-US" dirty="0"/>
              <a:t>指令系统设计</a:t>
            </a:r>
            <a:endParaRPr lang="zh-CN" altLang="en-US" dirty="0"/>
          </a:p>
        </p:txBody>
      </p:sp>
      <p:sp>
        <p:nvSpPr>
          <p:cNvPr id="3" name="内容占位符 2"/>
          <p:cNvSpPr>
            <a:spLocks noGrp="1"/>
          </p:cNvSpPr>
          <p:nvPr>
            <p:ph idx="1"/>
          </p:nvPr>
        </p:nvSpPr>
        <p:spPr>
          <a:xfrm>
            <a:off x="107504" y="743531"/>
            <a:ext cx="2736304" cy="525229"/>
          </a:xfrm>
        </p:spPr>
        <p:txBody>
          <a:bodyPr/>
          <a:lstStyle/>
          <a:p>
            <a:pPr marL="0" indent="0">
              <a:buNone/>
            </a:pPr>
            <a:r>
              <a:rPr lang="en-US" altLang="zh-CN" dirty="0"/>
              <a:t>4.2.5 </a:t>
            </a:r>
            <a:r>
              <a:rPr lang="zh-CN" altLang="en-US" dirty="0"/>
              <a:t>操作码编码</a:t>
            </a:r>
            <a:endParaRPr lang="en-US" altLang="zh-CN" dirty="0"/>
          </a:p>
        </p:txBody>
      </p:sp>
      <p:sp>
        <p:nvSpPr>
          <p:cNvPr id="4" name="页脚占位符 3"/>
          <p:cNvSpPr>
            <a:spLocks noGrp="1"/>
          </p:cNvSpPr>
          <p:nvPr>
            <p:ph type="ftr" sz="quarter" idx="11"/>
          </p:nvPr>
        </p:nvSpPr>
        <p:spPr/>
        <p:txBody>
          <a:bodyPr/>
          <a:lstStyle/>
          <a:p>
            <a:pPr>
              <a:defRPr/>
            </a:pPr>
            <a:r>
              <a:rPr lang="zh-CN" altLang="en-US" dirty="0">
                <a:ea typeface="微软雅黑" pitchFamily="34" charset="-122"/>
              </a:rPr>
              <a:t>计算机与通信工程学院</a:t>
            </a:r>
            <a:r>
              <a:rPr lang="en-US" altLang="zh-CN" dirty="0">
                <a:ea typeface="微软雅黑" pitchFamily="34" charset="-122"/>
              </a:rPr>
              <a:t>—</a:t>
            </a:r>
            <a:r>
              <a:rPr lang="zh-CN" altLang="en-US" dirty="0">
                <a:ea typeface="微软雅黑" pitchFamily="34" charset="-122"/>
              </a:rPr>
              <a:t>计算机组成原理</a:t>
            </a:r>
            <a:endParaRPr lang="zh-CN" altLang="en-US" dirty="0">
              <a:ea typeface="微软雅黑" pitchFamily="34" charset="-122"/>
            </a:endParaRPr>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ea typeface="微软雅黑" pitchFamily="34" charset="-122"/>
              </a:rPr>
            </a:fld>
            <a:endParaRPr lang="zh-CN" altLang="en-US" dirty="0">
              <a:ea typeface="微软雅黑" pitchFamily="34" charset="-122"/>
            </a:endParaRPr>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ea typeface="微软雅黑" pitchFamily="34" charset="-122"/>
              </a:rPr>
            </a:fld>
            <a:endParaRPr lang="zh-CN" altLang="en-US" dirty="0">
              <a:ea typeface="微软雅黑" pitchFamily="34" charset="-122"/>
            </a:endParaRPr>
          </a:p>
        </p:txBody>
      </p:sp>
      <p:sp>
        <p:nvSpPr>
          <p:cNvPr id="33" name="内容占位符 2"/>
          <p:cNvSpPr txBox="1"/>
          <p:nvPr/>
        </p:nvSpPr>
        <p:spPr bwMode="auto">
          <a:xfrm>
            <a:off x="119514" y="1124744"/>
            <a:ext cx="2868310" cy="393507"/>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FF0000"/>
              </a:buClr>
              <a:buFont typeface="Wingdings" panose="05000000000000000000" pitchFamily="2" charset="2"/>
              <a:buChar char="p"/>
              <a:defRPr sz="2200" b="1" kern="1200">
                <a:solidFill>
                  <a:schemeClr val="tx1"/>
                </a:solidFill>
                <a:latin typeface="Comic Sans MS" panose="030F0702030302020204" pitchFamily="2" charset="0"/>
                <a:ea typeface="微软雅黑"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anose="05000000000000000000" pitchFamily="2" charset="2"/>
              <a:buChar char="n"/>
              <a:defRPr sz="2000" b="0" kern="1200">
                <a:solidFill>
                  <a:schemeClr val="tx1"/>
                </a:solidFill>
                <a:latin typeface="微软雅黑" pitchFamily="34" charset="-122"/>
                <a:ea typeface="微软雅黑"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anose="05000000000000000000" pitchFamily="2" charset="2"/>
              <a:buChar char="p"/>
              <a:defRPr sz="2000" b="0" kern="1200">
                <a:solidFill>
                  <a:schemeClr val="tx1"/>
                </a:solidFill>
                <a:latin typeface="微软雅黑" pitchFamily="34" charset="-122"/>
                <a:ea typeface="微软雅黑"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anose="05000000000000000000" pitchFamily="2" charset="2"/>
              <a:buChar char="Ø"/>
              <a:defRPr sz="2000" b="0" kern="1200">
                <a:solidFill>
                  <a:schemeClr val="tx1"/>
                </a:solidFill>
                <a:latin typeface="微软雅黑" pitchFamily="34" charset="-122"/>
                <a:ea typeface="微软雅黑"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anose="05000000000000000000" pitchFamily="2" charset="2"/>
              <a:buChar char="Ø"/>
              <a:defRPr sz="2000" b="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altLang="zh-CN" dirty="0">
                <a:solidFill>
                  <a:srgbClr val="063DE8"/>
                </a:solidFill>
              </a:rPr>
              <a:t>1. </a:t>
            </a:r>
            <a:r>
              <a:rPr lang="zh-CN" altLang="en-US" dirty="0">
                <a:solidFill>
                  <a:srgbClr val="063DE8"/>
                </a:solidFill>
              </a:rPr>
              <a:t>定长操作码编码</a:t>
            </a:r>
            <a:endParaRPr lang="en-US" altLang="zh-CN" dirty="0">
              <a:solidFill>
                <a:srgbClr val="063DE8"/>
              </a:solidFill>
            </a:endParaRPr>
          </a:p>
        </p:txBody>
      </p:sp>
      <p:sp>
        <p:nvSpPr>
          <p:cNvPr id="34" name="Rectangle 3"/>
          <p:cNvSpPr>
            <a:spLocks noChangeArrowheads="1"/>
          </p:cNvSpPr>
          <p:nvPr/>
        </p:nvSpPr>
        <p:spPr bwMode="auto">
          <a:xfrm>
            <a:off x="179512" y="1518251"/>
            <a:ext cx="8640960" cy="474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p>
            <a:pPr marL="342900" indent="-342900">
              <a:lnSpc>
                <a:spcPct val="115000"/>
              </a:lnSpc>
              <a:spcBef>
                <a:spcPts val="600"/>
              </a:spcBef>
              <a:buSzPct val="60000"/>
              <a:buFont typeface="Wingdings" panose="05000000000000000000" pitchFamily="2" charset="2"/>
              <a:buChar char="Ø"/>
            </a:pPr>
            <a:r>
              <a:rPr kumimoji="1" lang="zh-CN" altLang="en-US" sz="2200" dirty="0">
                <a:latin typeface="微软雅黑" pitchFamily="34" charset="-122"/>
                <a:ea typeface="微软雅黑" pitchFamily="34" charset="-122"/>
              </a:rPr>
              <a:t>基本思想</a:t>
            </a:r>
            <a:endParaRPr kumimoji="1" lang="zh-CN" altLang="en-US" sz="2200" dirty="0">
              <a:latin typeface="微软雅黑" pitchFamily="34" charset="-122"/>
              <a:ea typeface="微软雅黑" pitchFamily="34" charset="-122"/>
            </a:endParaRPr>
          </a:p>
          <a:p>
            <a:pPr eaLnBrk="1" hangingPunct="1">
              <a:lnSpc>
                <a:spcPct val="115000"/>
              </a:lnSpc>
              <a:spcBef>
                <a:spcPts val="600"/>
              </a:spcBef>
            </a:pPr>
            <a:r>
              <a:rPr kumimoji="1" lang="zh-CN" altLang="en-US" sz="2000" dirty="0">
                <a:solidFill>
                  <a:srgbClr val="0000FF"/>
                </a:solidFill>
                <a:latin typeface="微软雅黑" pitchFamily="34" charset="-122"/>
                <a:ea typeface="微软雅黑" pitchFamily="34" charset="-122"/>
              </a:rPr>
              <a:t>    指令的操作码部分采用</a:t>
            </a:r>
            <a:r>
              <a:rPr kumimoji="1" lang="zh-CN" altLang="en-US" sz="2000" dirty="0">
                <a:solidFill>
                  <a:srgbClr val="FF0000"/>
                </a:solidFill>
                <a:latin typeface="微软雅黑" pitchFamily="34" charset="-122"/>
                <a:ea typeface="微软雅黑" pitchFamily="34" charset="-122"/>
              </a:rPr>
              <a:t>固定长度</a:t>
            </a:r>
            <a:r>
              <a:rPr kumimoji="1" lang="zh-CN" altLang="en-US" sz="2000" dirty="0">
                <a:solidFill>
                  <a:srgbClr val="0000FF"/>
                </a:solidFill>
                <a:latin typeface="微软雅黑" pitchFamily="34" charset="-122"/>
                <a:ea typeface="微软雅黑" pitchFamily="34" charset="-122"/>
              </a:rPr>
              <a:t>的编码</a:t>
            </a:r>
            <a:endParaRPr kumimoji="1" lang="zh-CN" altLang="en-US" sz="2000" dirty="0">
              <a:solidFill>
                <a:srgbClr val="0000FF"/>
              </a:solidFill>
              <a:latin typeface="微软雅黑" pitchFamily="34" charset="-122"/>
              <a:ea typeface="微软雅黑" pitchFamily="34" charset="-122"/>
            </a:endParaRPr>
          </a:p>
          <a:p>
            <a:pPr eaLnBrk="1" hangingPunct="1">
              <a:lnSpc>
                <a:spcPct val="115000"/>
              </a:lnSpc>
              <a:spcBef>
                <a:spcPts val="600"/>
              </a:spcBef>
            </a:pPr>
            <a:r>
              <a:rPr kumimoji="1" lang="zh-CN" altLang="en-US" sz="2000" dirty="0">
                <a:solidFill>
                  <a:srgbClr val="0000FF"/>
                </a:solidFill>
                <a:latin typeface="微软雅黑" pitchFamily="34" charset="-122"/>
                <a:ea typeface="微软雅黑" pitchFamily="34" charset="-122"/>
              </a:rPr>
              <a:t>    如：假设操作码固定为</a:t>
            </a:r>
            <a:r>
              <a:rPr kumimoji="1" lang="en-US" altLang="zh-CN" sz="2000" dirty="0">
                <a:solidFill>
                  <a:srgbClr val="0000FF"/>
                </a:solidFill>
                <a:latin typeface="微软雅黑" pitchFamily="34" charset="-122"/>
                <a:ea typeface="微软雅黑" pitchFamily="34" charset="-122"/>
              </a:rPr>
              <a:t>6</a:t>
            </a:r>
            <a:r>
              <a:rPr kumimoji="1" lang="zh-CN" altLang="en-US" sz="2000" dirty="0">
                <a:solidFill>
                  <a:srgbClr val="0000FF"/>
                </a:solidFill>
                <a:latin typeface="微软雅黑" pitchFamily="34" charset="-122"/>
                <a:ea typeface="微软雅黑" pitchFamily="34" charset="-122"/>
              </a:rPr>
              <a:t>位，则系统最多可表示</a:t>
            </a:r>
            <a:r>
              <a:rPr kumimoji="1" lang="en-US" altLang="zh-CN" sz="2000" dirty="0">
                <a:solidFill>
                  <a:srgbClr val="0000FF"/>
                </a:solidFill>
                <a:latin typeface="微软雅黑" pitchFamily="34" charset="-122"/>
                <a:ea typeface="微软雅黑" pitchFamily="34" charset="-122"/>
              </a:rPr>
              <a:t>64</a:t>
            </a:r>
            <a:r>
              <a:rPr kumimoji="1" lang="zh-CN" altLang="en-US" sz="2000" dirty="0">
                <a:solidFill>
                  <a:srgbClr val="0000FF"/>
                </a:solidFill>
                <a:latin typeface="微软雅黑" pitchFamily="34" charset="-122"/>
                <a:ea typeface="微软雅黑" pitchFamily="34" charset="-122"/>
              </a:rPr>
              <a:t>种指令</a:t>
            </a:r>
            <a:endParaRPr kumimoji="1" lang="zh-CN" altLang="en-US" sz="2000" dirty="0">
              <a:solidFill>
                <a:srgbClr val="0000FF"/>
              </a:solidFill>
              <a:latin typeface="微软雅黑" pitchFamily="34" charset="-122"/>
              <a:ea typeface="微软雅黑" pitchFamily="34" charset="-122"/>
            </a:endParaRPr>
          </a:p>
          <a:p>
            <a:pPr marL="342900" indent="-342900" eaLnBrk="1" hangingPunct="1">
              <a:lnSpc>
                <a:spcPct val="115000"/>
              </a:lnSpc>
              <a:spcBef>
                <a:spcPts val="600"/>
              </a:spcBef>
              <a:buSzPct val="60000"/>
              <a:buFont typeface="Wingdings" panose="05000000000000000000" pitchFamily="2" charset="2"/>
              <a:buChar char="Ø"/>
            </a:pPr>
            <a:r>
              <a:rPr kumimoji="1" lang="zh-CN" altLang="en-US" sz="2200" dirty="0">
                <a:solidFill>
                  <a:schemeClr val="tx1"/>
                </a:solidFill>
                <a:latin typeface="微软雅黑" pitchFamily="34" charset="-122"/>
                <a:ea typeface="微软雅黑" pitchFamily="34" charset="-122"/>
              </a:rPr>
              <a:t>特点</a:t>
            </a:r>
            <a:endParaRPr kumimoji="1" lang="zh-CN" altLang="en-US" sz="2200" dirty="0">
              <a:solidFill>
                <a:schemeClr val="tx1"/>
              </a:solidFill>
              <a:latin typeface="微软雅黑" pitchFamily="34" charset="-122"/>
              <a:ea typeface="微软雅黑" pitchFamily="34" charset="-122"/>
            </a:endParaRPr>
          </a:p>
          <a:p>
            <a:pPr eaLnBrk="1" hangingPunct="1">
              <a:lnSpc>
                <a:spcPct val="115000"/>
              </a:lnSpc>
              <a:spcBef>
                <a:spcPts val="600"/>
              </a:spcBef>
            </a:pPr>
            <a:r>
              <a:rPr kumimoji="1" lang="zh-CN" altLang="en-US" sz="2000" dirty="0">
                <a:solidFill>
                  <a:srgbClr val="0000FF"/>
                </a:solidFill>
                <a:latin typeface="微软雅黑" pitchFamily="34" charset="-122"/>
                <a:ea typeface="微软雅黑" pitchFamily="34" charset="-122"/>
              </a:rPr>
              <a:t>    译码方便，但有信息冗余</a:t>
            </a:r>
            <a:endParaRPr kumimoji="1" lang="zh-CN" altLang="en-US" sz="2000" dirty="0">
              <a:solidFill>
                <a:srgbClr val="0000FF"/>
              </a:solidFill>
              <a:latin typeface="微软雅黑" pitchFamily="34" charset="-122"/>
              <a:ea typeface="微软雅黑" pitchFamily="34" charset="-122"/>
            </a:endParaRPr>
          </a:p>
          <a:p>
            <a:pPr marL="342900" indent="-342900">
              <a:lnSpc>
                <a:spcPct val="115000"/>
              </a:lnSpc>
              <a:spcBef>
                <a:spcPts val="600"/>
              </a:spcBef>
              <a:buSzPct val="60000"/>
              <a:buFont typeface="Wingdings" panose="05000000000000000000" pitchFamily="2" charset="2"/>
              <a:buChar char="Ø"/>
            </a:pPr>
            <a:r>
              <a:rPr kumimoji="1" lang="zh-CN" altLang="en-US" sz="2200" dirty="0">
                <a:latin typeface="微软雅黑" pitchFamily="34" charset="-122"/>
                <a:ea typeface="微软雅黑" pitchFamily="34" charset="-122"/>
              </a:rPr>
              <a:t>举例</a:t>
            </a:r>
            <a:endParaRPr kumimoji="1" lang="zh-CN" altLang="en-US" sz="2200" dirty="0">
              <a:latin typeface="微软雅黑" pitchFamily="34" charset="-122"/>
              <a:ea typeface="微软雅黑" pitchFamily="34" charset="-122"/>
            </a:endParaRPr>
          </a:p>
          <a:p>
            <a:pPr lvl="1">
              <a:lnSpc>
                <a:spcPct val="110000"/>
              </a:lnSpc>
              <a:spcBef>
                <a:spcPts val="600"/>
              </a:spcBef>
            </a:pPr>
            <a:r>
              <a:rPr kumimoji="1" lang="en-US" altLang="zh-CN" sz="2000" dirty="0">
                <a:solidFill>
                  <a:srgbClr val="0000FF"/>
                </a:solidFill>
                <a:latin typeface="微软雅黑" pitchFamily="34" charset="-122"/>
                <a:ea typeface="微软雅黑" pitchFamily="34" charset="-122"/>
                <a:cs typeface="Arial" panose="020B0604020202020204" pitchFamily="34" charset="0"/>
                <a:hlinkClick r:id="" action="ppaction://hlinkshowjump?jump=nextslide"/>
              </a:rPr>
              <a:t>IBM360/370</a:t>
            </a:r>
            <a:r>
              <a:rPr kumimoji="1" lang="zh-CN" altLang="zh-CN" sz="2000" dirty="0">
                <a:solidFill>
                  <a:srgbClr val="0000FF"/>
                </a:solidFill>
                <a:latin typeface="微软雅黑" pitchFamily="34" charset="-122"/>
                <a:ea typeface="微软雅黑" pitchFamily="34" charset="-122"/>
                <a:cs typeface="Arial" panose="020B0604020202020204" pitchFamily="34" charset="0"/>
              </a:rPr>
              <a:t>采用</a:t>
            </a:r>
            <a:r>
              <a:rPr kumimoji="1" lang="zh-CN" altLang="en-US" sz="2000" dirty="0">
                <a:solidFill>
                  <a:srgbClr val="0000FF"/>
                </a:solidFill>
                <a:latin typeface="微软雅黑" pitchFamily="34" charset="-122"/>
                <a:ea typeface="微软雅黑" pitchFamily="34" charset="-122"/>
                <a:cs typeface="Arial" panose="020B0604020202020204" pitchFamily="34" charset="0"/>
              </a:rPr>
              <a:t>:</a:t>
            </a:r>
            <a:endParaRPr kumimoji="1" lang="zh-CN" altLang="en-US" sz="2000" dirty="0">
              <a:solidFill>
                <a:srgbClr val="0000FF"/>
              </a:solidFill>
              <a:latin typeface="微软雅黑" pitchFamily="34" charset="-122"/>
              <a:ea typeface="微软雅黑" pitchFamily="34" charset="-122"/>
              <a:cs typeface="Arial" panose="020B0604020202020204" pitchFamily="34" charset="0"/>
            </a:endParaRPr>
          </a:p>
          <a:p>
            <a:pPr lvl="1">
              <a:lnSpc>
                <a:spcPct val="110000"/>
              </a:lnSpc>
              <a:spcBef>
                <a:spcPts val="600"/>
              </a:spcBef>
            </a:pPr>
            <a:r>
              <a:rPr kumimoji="1" lang="zh-CN" altLang="zh-CN" sz="2000" dirty="0">
                <a:solidFill>
                  <a:srgbClr val="0000FF"/>
                </a:solidFill>
                <a:latin typeface="微软雅黑" pitchFamily="34" charset="-122"/>
                <a:ea typeface="微软雅黑" pitchFamily="34" charset="-122"/>
                <a:cs typeface="Arial" panose="020B0604020202020204" pitchFamily="34" charset="0"/>
              </a:rPr>
              <a:t>８位定长操作码，最多可有256条指令</a:t>
            </a:r>
            <a:endParaRPr kumimoji="1" lang="zh-CN" altLang="en-US" sz="2000" dirty="0">
              <a:solidFill>
                <a:srgbClr val="0000FF"/>
              </a:solidFill>
              <a:latin typeface="微软雅黑" pitchFamily="34" charset="-122"/>
              <a:ea typeface="微软雅黑" pitchFamily="34" charset="-122"/>
              <a:cs typeface="Arial" panose="020B0604020202020204" pitchFamily="34" charset="0"/>
            </a:endParaRPr>
          </a:p>
          <a:p>
            <a:pPr lvl="1">
              <a:lnSpc>
                <a:spcPct val="110000"/>
              </a:lnSpc>
              <a:spcBef>
                <a:spcPts val="600"/>
              </a:spcBef>
            </a:pPr>
            <a:r>
              <a:rPr kumimoji="1" lang="zh-CN" altLang="zh-CN" sz="2000" dirty="0">
                <a:solidFill>
                  <a:srgbClr val="0000FF"/>
                </a:solidFill>
                <a:latin typeface="微软雅黑" pitchFamily="34" charset="-122"/>
                <a:ea typeface="微软雅黑" pitchFamily="34" charset="-122"/>
                <a:cs typeface="Arial" panose="020B0604020202020204" pitchFamily="34" charset="0"/>
              </a:rPr>
              <a:t>只提供了</a:t>
            </a:r>
            <a:r>
              <a:rPr kumimoji="1" lang="zh-CN" altLang="en-US" sz="2000" dirty="0">
                <a:solidFill>
                  <a:srgbClr val="0000FF"/>
                </a:solidFill>
                <a:latin typeface="微软雅黑" pitchFamily="34" charset="-122"/>
                <a:ea typeface="微软雅黑" pitchFamily="34" charset="-122"/>
                <a:cs typeface="Arial" panose="020B0604020202020204" pitchFamily="34" charset="0"/>
              </a:rPr>
              <a:t>183条指令，有73种编码为冗余信息</a:t>
            </a:r>
            <a:endParaRPr kumimoji="1" lang="zh-CN" altLang="en-US" sz="2000" dirty="0">
              <a:solidFill>
                <a:srgbClr val="0000FF"/>
              </a:solidFill>
              <a:latin typeface="微软雅黑" pitchFamily="34" charset="-122"/>
              <a:ea typeface="微软雅黑" pitchFamily="34" charset="-122"/>
              <a:cs typeface="Arial" panose="020B0604020202020204" pitchFamily="34" charset="0"/>
            </a:endParaRPr>
          </a:p>
          <a:p>
            <a:pPr lvl="1">
              <a:lnSpc>
                <a:spcPct val="110000"/>
              </a:lnSpc>
              <a:spcBef>
                <a:spcPts val="600"/>
              </a:spcBef>
            </a:pPr>
            <a:r>
              <a:rPr kumimoji="1" lang="zh-CN" altLang="en-US" sz="2000" dirty="0">
                <a:solidFill>
                  <a:srgbClr val="0000FF"/>
                </a:solidFill>
                <a:latin typeface="微软雅黑" pitchFamily="34" charset="-122"/>
                <a:ea typeface="微软雅黑" pitchFamily="34" charset="-122"/>
                <a:cs typeface="Arial" panose="020B0604020202020204" pitchFamily="34" charset="0"/>
              </a:rPr>
              <a:t>机器字长32位，按字节编址</a:t>
            </a:r>
            <a:endParaRPr kumimoji="1" lang="zh-CN" altLang="en-US" sz="2000" dirty="0">
              <a:solidFill>
                <a:srgbClr val="0000FF"/>
              </a:solidFill>
              <a:latin typeface="微软雅黑" pitchFamily="34" charset="-122"/>
              <a:ea typeface="微软雅黑" pitchFamily="34" charset="-122"/>
              <a:cs typeface="Arial" panose="020B0604020202020204" pitchFamily="34" charset="0"/>
            </a:endParaRPr>
          </a:p>
          <a:p>
            <a:pPr lvl="1">
              <a:lnSpc>
                <a:spcPct val="110000"/>
              </a:lnSpc>
              <a:spcBef>
                <a:spcPts val="600"/>
              </a:spcBef>
            </a:pPr>
            <a:r>
              <a:rPr kumimoji="1" lang="zh-CN" altLang="en-US" sz="2000" dirty="0">
                <a:solidFill>
                  <a:srgbClr val="0000FF"/>
                </a:solidFill>
                <a:latin typeface="微软雅黑" pitchFamily="34" charset="-122"/>
                <a:ea typeface="微软雅黑" pitchFamily="34" charset="-122"/>
                <a:cs typeface="Arial" panose="020B0604020202020204" pitchFamily="34" charset="0"/>
              </a:rPr>
              <a:t>有16个32位通用寄存器，基址器</a:t>
            </a:r>
            <a:r>
              <a:rPr kumimoji="1" lang="en-US" altLang="zh-CN" sz="2000" dirty="0">
                <a:solidFill>
                  <a:srgbClr val="0000FF"/>
                </a:solidFill>
                <a:latin typeface="微软雅黑" pitchFamily="34" charset="-122"/>
                <a:ea typeface="微软雅黑" pitchFamily="34" charset="-122"/>
                <a:cs typeface="Arial" panose="020B0604020202020204" pitchFamily="34" charset="0"/>
              </a:rPr>
              <a:t>B</a:t>
            </a:r>
            <a:r>
              <a:rPr kumimoji="1" lang="zh-CN" altLang="en-US" sz="2000" dirty="0">
                <a:solidFill>
                  <a:srgbClr val="0000FF"/>
                </a:solidFill>
                <a:latin typeface="微软雅黑" pitchFamily="34" charset="-122"/>
                <a:ea typeface="微软雅黑" pitchFamily="34" charset="-122"/>
                <a:cs typeface="Arial" panose="020B0604020202020204" pitchFamily="34" charset="0"/>
              </a:rPr>
              <a:t>和变址器</a:t>
            </a:r>
            <a:r>
              <a:rPr kumimoji="1" lang="en-US" altLang="zh-CN" sz="2000" dirty="0">
                <a:solidFill>
                  <a:srgbClr val="0000FF"/>
                </a:solidFill>
                <a:latin typeface="微软雅黑" pitchFamily="34" charset="-122"/>
                <a:ea typeface="微软雅黑" pitchFamily="34" charset="-122"/>
                <a:cs typeface="Arial" panose="020B0604020202020204" pitchFamily="34" charset="0"/>
              </a:rPr>
              <a:t>X</a:t>
            </a:r>
            <a:r>
              <a:rPr kumimoji="1" lang="zh-CN" altLang="en-US" sz="2000" dirty="0">
                <a:solidFill>
                  <a:srgbClr val="0000FF"/>
                </a:solidFill>
                <a:latin typeface="微软雅黑" pitchFamily="34" charset="-122"/>
                <a:ea typeface="微软雅黑" pitchFamily="34" charset="-122"/>
                <a:cs typeface="Arial" panose="020B0604020202020204" pitchFamily="34" charset="0"/>
              </a:rPr>
              <a:t>可用其中任意一个</a:t>
            </a:r>
            <a:endParaRPr kumimoji="1" lang="zh-CN" altLang="en-US" sz="2000" dirty="0">
              <a:solidFill>
                <a:srgbClr val="0000FF"/>
              </a:solidFill>
              <a:latin typeface="微软雅黑" pitchFamily="34" charset="-122"/>
              <a:ea typeface="微软雅黑" pitchFamily="34"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4">
                                            <p:txEl>
                                              <p:pRg st="1" end="1"/>
                                            </p:txEl>
                                          </p:spTgt>
                                        </p:tgtEl>
                                        <p:attrNameLst>
                                          <p:attrName>style.visibility</p:attrName>
                                        </p:attrNameLst>
                                      </p:cBhvr>
                                      <p:to>
                                        <p:strVal val="visible"/>
                                      </p:to>
                                    </p:set>
                                    <p:animEffect transition="in" filter="blinds(horizontal)">
                                      <p:cBhvr>
                                        <p:cTn id="7" dur="500"/>
                                        <p:tgtEl>
                                          <p:spTgt spid="3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4">
                                            <p:txEl>
                                              <p:pRg st="2" end="2"/>
                                            </p:txEl>
                                          </p:spTgt>
                                        </p:tgtEl>
                                        <p:attrNameLst>
                                          <p:attrName>style.visibility</p:attrName>
                                        </p:attrNameLst>
                                      </p:cBhvr>
                                      <p:to>
                                        <p:strVal val="visible"/>
                                      </p:to>
                                    </p:set>
                                    <p:animEffect transition="in" filter="blinds(horizontal)">
                                      <p:cBhvr>
                                        <p:cTn id="12" dur="500"/>
                                        <p:tgtEl>
                                          <p:spTgt spid="3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4">
                                            <p:txEl>
                                              <p:pRg st="4" end="4"/>
                                            </p:txEl>
                                          </p:spTgt>
                                        </p:tgtEl>
                                        <p:attrNameLst>
                                          <p:attrName>style.visibility</p:attrName>
                                        </p:attrNameLst>
                                      </p:cBhvr>
                                      <p:to>
                                        <p:strVal val="visible"/>
                                      </p:to>
                                    </p:set>
                                    <p:animEffect transition="in" filter="blinds(horizontal)">
                                      <p:cBhvr>
                                        <p:cTn id="17" dur="500"/>
                                        <p:tgtEl>
                                          <p:spTgt spid="3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4">
                                            <p:txEl>
                                              <p:pRg st="6" end="6"/>
                                            </p:txEl>
                                          </p:spTgt>
                                        </p:tgtEl>
                                        <p:attrNameLst>
                                          <p:attrName>style.visibility</p:attrName>
                                        </p:attrNameLst>
                                      </p:cBhvr>
                                      <p:to>
                                        <p:strVal val="visible"/>
                                      </p:to>
                                    </p:set>
                                    <p:animEffect transition="in" filter="blinds(horizontal)">
                                      <p:cBhvr>
                                        <p:cTn id="22" dur="500"/>
                                        <p:tgtEl>
                                          <p:spTgt spid="3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4">
                                            <p:txEl>
                                              <p:pRg st="7" end="7"/>
                                            </p:txEl>
                                          </p:spTgt>
                                        </p:tgtEl>
                                        <p:attrNameLst>
                                          <p:attrName>style.visibility</p:attrName>
                                        </p:attrNameLst>
                                      </p:cBhvr>
                                      <p:to>
                                        <p:strVal val="visible"/>
                                      </p:to>
                                    </p:set>
                                    <p:animEffect transition="in" filter="blinds(horizontal)">
                                      <p:cBhvr>
                                        <p:cTn id="27" dur="500"/>
                                        <p:tgtEl>
                                          <p:spTgt spid="34">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4">
                                            <p:txEl>
                                              <p:pRg st="8" end="8"/>
                                            </p:txEl>
                                          </p:spTgt>
                                        </p:tgtEl>
                                        <p:attrNameLst>
                                          <p:attrName>style.visibility</p:attrName>
                                        </p:attrNameLst>
                                      </p:cBhvr>
                                      <p:to>
                                        <p:strVal val="visible"/>
                                      </p:to>
                                    </p:set>
                                    <p:animEffect transition="in" filter="blinds(horizontal)">
                                      <p:cBhvr>
                                        <p:cTn id="32" dur="500"/>
                                        <p:tgtEl>
                                          <p:spTgt spid="34">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4">
                                            <p:txEl>
                                              <p:pRg st="9" end="9"/>
                                            </p:txEl>
                                          </p:spTgt>
                                        </p:tgtEl>
                                        <p:attrNameLst>
                                          <p:attrName>style.visibility</p:attrName>
                                        </p:attrNameLst>
                                      </p:cBhvr>
                                      <p:to>
                                        <p:strVal val="visible"/>
                                      </p:to>
                                    </p:set>
                                    <p:animEffect transition="in" filter="blinds(horizontal)">
                                      <p:cBhvr>
                                        <p:cTn id="37" dur="500"/>
                                        <p:tgtEl>
                                          <p:spTgt spid="34">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4">
                                            <p:txEl>
                                              <p:pRg st="10" end="10"/>
                                            </p:txEl>
                                          </p:spTgt>
                                        </p:tgtEl>
                                        <p:attrNameLst>
                                          <p:attrName>style.visibility</p:attrName>
                                        </p:attrNameLst>
                                      </p:cBhvr>
                                      <p:to>
                                        <p:strVal val="visible"/>
                                      </p:to>
                                    </p:set>
                                    <p:animEffect transition="in" filter="blinds(horizontal)">
                                      <p:cBhvr>
                                        <p:cTn id="42" dur="500"/>
                                        <p:tgtEl>
                                          <p:spTgt spid="3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大纲   </a:t>
            </a:r>
            <a:endParaRPr lang="zh-CN" altLang="en-US" dirty="0"/>
          </a:p>
        </p:txBody>
      </p:sp>
      <p:sp>
        <p:nvSpPr>
          <p:cNvPr id="4099" name="内容占位符 2"/>
          <p:cNvSpPr>
            <a:spLocks noGrp="1"/>
          </p:cNvSpPr>
          <p:nvPr>
            <p:ph idx="1"/>
          </p:nvPr>
        </p:nvSpPr>
        <p:spPr/>
        <p:txBody>
          <a:bodyPr/>
          <a:lstStyle/>
          <a:p>
            <a:pPr marL="0" indent="0">
              <a:buNone/>
            </a:pPr>
            <a:r>
              <a:rPr lang="en-US" altLang="zh-CN" dirty="0"/>
              <a:t>4.1 </a:t>
            </a:r>
            <a:r>
              <a:rPr lang="zh-CN" altLang="en-US" dirty="0"/>
              <a:t>指令格式设计</a:t>
            </a:r>
            <a:r>
              <a:rPr lang="zh-CN" altLang="en-US" dirty="0">
                <a:solidFill>
                  <a:srgbClr val="FF0000"/>
                </a:solidFill>
              </a:rPr>
              <a:t>（重点、难点）</a:t>
            </a:r>
            <a:endParaRPr lang="en-US" altLang="zh-CN" dirty="0"/>
          </a:p>
          <a:p>
            <a:pPr marL="0" indent="0">
              <a:buNone/>
            </a:pPr>
            <a:r>
              <a:rPr lang="en-US" altLang="zh-CN" dirty="0">
                <a:solidFill>
                  <a:srgbClr val="FF0000"/>
                </a:solidFill>
              </a:rPr>
              <a:t>4.2 </a:t>
            </a:r>
            <a:r>
              <a:rPr lang="zh-CN" altLang="en-US" dirty="0">
                <a:solidFill>
                  <a:srgbClr val="FF0000"/>
                </a:solidFill>
              </a:rPr>
              <a:t>指令系统设计（重点）</a:t>
            </a:r>
            <a:endParaRPr lang="en-US" altLang="zh-CN" dirty="0">
              <a:solidFill>
                <a:srgbClr val="FF0000"/>
              </a:solidFill>
            </a:endParaRPr>
          </a:p>
          <a:p>
            <a:pPr marL="0" indent="0">
              <a:buNone/>
            </a:pPr>
            <a:r>
              <a:rPr lang="en-US" altLang="zh-CN" dirty="0">
                <a:solidFill>
                  <a:srgbClr val="FF0000"/>
                </a:solidFill>
              </a:rPr>
              <a:t>4.3 </a:t>
            </a:r>
            <a:r>
              <a:rPr lang="zh-CN" altLang="en-US" dirty="0">
                <a:solidFill>
                  <a:srgbClr val="FF0000"/>
                </a:solidFill>
              </a:rPr>
              <a:t>指令系统实例（重点）</a:t>
            </a:r>
            <a:endParaRPr lang="en-US" altLang="zh-CN" dirty="0">
              <a:solidFill>
                <a:srgbClr val="FF0000"/>
              </a:solidFill>
            </a:endParaRPr>
          </a:p>
          <a:p>
            <a:pPr marL="0" indent="0">
              <a:buNone/>
            </a:pPr>
            <a:r>
              <a:rPr lang="en-US" altLang="zh-CN" dirty="0"/>
              <a:t>4.4 </a:t>
            </a:r>
            <a:r>
              <a:rPr lang="zh-CN" altLang="en-US" dirty="0"/>
              <a:t>程序的机器级表示</a:t>
            </a:r>
            <a:r>
              <a:rPr lang="zh-CN" altLang="en-US" dirty="0">
                <a:solidFill>
                  <a:srgbClr val="FF0000"/>
                </a:solidFill>
              </a:rPr>
              <a:t>（难点）</a:t>
            </a:r>
            <a:endParaRPr lang="en-US" altLang="zh-CN" dirty="0"/>
          </a:p>
          <a:p>
            <a:pPr marL="0" indent="0">
              <a:buNone/>
            </a:pPr>
            <a:endParaRPr lang="en-US" altLang="zh-CN" dirty="0"/>
          </a:p>
        </p:txBody>
      </p:sp>
      <p:sp>
        <p:nvSpPr>
          <p:cNvPr id="5" name="页脚占位符 4"/>
          <p:cNvSpPr>
            <a:spLocks noGrp="1"/>
          </p:cNvSpPr>
          <p:nvPr>
            <p:ph type="ftr" sz="quarter" idx="11"/>
          </p:nvPr>
        </p:nvSpPr>
        <p:spPr/>
        <p:txBody>
          <a:bodyPr/>
          <a:lstStyle/>
          <a:p>
            <a:r>
              <a:rPr lang="zh-CN" altLang="en-US" dirty="0"/>
              <a:t>计算机与通信工程学院</a:t>
            </a:r>
            <a:r>
              <a:rPr lang="en-US" altLang="zh-CN" dirty="0"/>
              <a:t>—</a:t>
            </a:r>
            <a:r>
              <a:rPr lang="zh-CN" altLang="en-US" dirty="0"/>
              <a:t>计算机组成原理</a:t>
            </a:r>
            <a:endParaRPr lang="zh-CN" altLang="en-US" dirty="0"/>
          </a:p>
        </p:txBody>
      </p:sp>
      <p:sp>
        <p:nvSpPr>
          <p:cNvPr id="6" name="灯片编号占位符 5"/>
          <p:cNvSpPr>
            <a:spLocks noGrp="1"/>
          </p:cNvSpPr>
          <p:nvPr>
            <p:ph type="sldNum" sz="quarter" idx="12"/>
          </p:nvPr>
        </p:nvSpPr>
        <p:spPr/>
        <p:txBody>
          <a:bodyPr/>
          <a:lstStyle/>
          <a:p>
            <a:fld id="{9096A2B2-0481-42F5-B7CC-47EEF504A14A}" type="slidenum">
              <a:rPr lang="zh-CN" altLang="en-US" smtClean="0"/>
            </a:fld>
            <a:endParaRPr lang="zh-CN" altLang="en-US"/>
          </a:p>
        </p:txBody>
      </p:sp>
      <p:sp>
        <p:nvSpPr>
          <p:cNvPr id="4" name="日期占位符 3"/>
          <p:cNvSpPr>
            <a:spLocks noGrp="1"/>
          </p:cNvSpPr>
          <p:nvPr>
            <p:ph type="dt" sz="quarter" idx="10"/>
          </p:nvPr>
        </p:nvSpPr>
        <p:spPr/>
        <p:txBody>
          <a:bodyPr/>
          <a:lstStyle/>
          <a:p>
            <a:fld id="{E1DE5919-6F87-499E-ABEF-6636EFFDBF2E}" type="datetime1">
              <a:rPr lang="zh-CN" altLang="en-US" smtClean="0"/>
            </a:fld>
            <a:endParaRPr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 </a:t>
            </a:r>
            <a:r>
              <a:rPr lang="zh-CN" altLang="en-US" dirty="0"/>
              <a:t>指令系统设计</a:t>
            </a:r>
            <a:endParaRPr lang="zh-CN" altLang="en-US" dirty="0"/>
          </a:p>
        </p:txBody>
      </p:sp>
      <p:sp>
        <p:nvSpPr>
          <p:cNvPr id="3" name="内容占位符 2"/>
          <p:cNvSpPr>
            <a:spLocks noGrp="1"/>
          </p:cNvSpPr>
          <p:nvPr>
            <p:ph idx="1"/>
          </p:nvPr>
        </p:nvSpPr>
        <p:spPr>
          <a:xfrm>
            <a:off x="107504" y="743531"/>
            <a:ext cx="2736304" cy="525229"/>
          </a:xfrm>
        </p:spPr>
        <p:txBody>
          <a:bodyPr/>
          <a:lstStyle/>
          <a:p>
            <a:pPr marL="0" indent="0">
              <a:buNone/>
            </a:pPr>
            <a:r>
              <a:rPr lang="en-US" altLang="zh-CN" dirty="0"/>
              <a:t>4.2.5 </a:t>
            </a:r>
            <a:r>
              <a:rPr lang="zh-CN" altLang="en-US" dirty="0"/>
              <a:t>操作码编码</a:t>
            </a:r>
            <a:endParaRPr lang="en-US" altLang="zh-CN" dirty="0"/>
          </a:p>
        </p:txBody>
      </p:sp>
      <p:sp>
        <p:nvSpPr>
          <p:cNvPr id="4" name="页脚占位符 3"/>
          <p:cNvSpPr>
            <a:spLocks noGrp="1"/>
          </p:cNvSpPr>
          <p:nvPr>
            <p:ph type="ftr" sz="quarter" idx="11"/>
          </p:nvPr>
        </p:nvSpPr>
        <p:spPr/>
        <p:txBody>
          <a:bodyPr/>
          <a:lstStyle/>
          <a:p>
            <a:pPr>
              <a:defRPr/>
            </a:pPr>
            <a:r>
              <a:rPr lang="zh-CN" altLang="en-US" dirty="0">
                <a:ea typeface="微软雅黑" pitchFamily="34" charset="-122"/>
              </a:rPr>
              <a:t>计算机与通信工程学院</a:t>
            </a:r>
            <a:r>
              <a:rPr lang="en-US" altLang="zh-CN" dirty="0">
                <a:ea typeface="微软雅黑" pitchFamily="34" charset="-122"/>
              </a:rPr>
              <a:t>—</a:t>
            </a:r>
            <a:r>
              <a:rPr lang="zh-CN" altLang="en-US" dirty="0">
                <a:ea typeface="微软雅黑" pitchFamily="34" charset="-122"/>
              </a:rPr>
              <a:t>计算机组成原理</a:t>
            </a:r>
            <a:endParaRPr lang="zh-CN" altLang="en-US" dirty="0">
              <a:ea typeface="微软雅黑" pitchFamily="34" charset="-122"/>
            </a:endParaRPr>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ea typeface="微软雅黑" pitchFamily="34" charset="-122"/>
              </a:rPr>
            </a:fld>
            <a:endParaRPr lang="zh-CN" altLang="en-US" dirty="0">
              <a:ea typeface="微软雅黑" pitchFamily="34" charset="-122"/>
            </a:endParaRPr>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ea typeface="微软雅黑" pitchFamily="34" charset="-122"/>
              </a:rPr>
            </a:fld>
            <a:endParaRPr lang="zh-CN" altLang="en-US" dirty="0">
              <a:ea typeface="微软雅黑" pitchFamily="34" charset="-122"/>
            </a:endParaRPr>
          </a:p>
        </p:txBody>
      </p:sp>
      <p:sp>
        <p:nvSpPr>
          <p:cNvPr id="33" name="内容占位符 2"/>
          <p:cNvSpPr txBox="1"/>
          <p:nvPr/>
        </p:nvSpPr>
        <p:spPr bwMode="auto">
          <a:xfrm>
            <a:off x="119514" y="1124744"/>
            <a:ext cx="2868310" cy="393507"/>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FF0000"/>
              </a:buClr>
              <a:buFont typeface="Wingdings" panose="05000000000000000000" pitchFamily="2" charset="2"/>
              <a:buChar char="p"/>
              <a:defRPr sz="2200" b="1" kern="1200">
                <a:solidFill>
                  <a:schemeClr val="tx1"/>
                </a:solidFill>
                <a:latin typeface="Comic Sans MS" panose="030F0702030302020204" pitchFamily="2" charset="0"/>
                <a:ea typeface="微软雅黑"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anose="05000000000000000000" pitchFamily="2" charset="2"/>
              <a:buChar char="n"/>
              <a:defRPr sz="2000" b="0" kern="1200">
                <a:solidFill>
                  <a:schemeClr val="tx1"/>
                </a:solidFill>
                <a:latin typeface="微软雅黑" pitchFamily="34" charset="-122"/>
                <a:ea typeface="微软雅黑"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anose="05000000000000000000" pitchFamily="2" charset="2"/>
              <a:buChar char="p"/>
              <a:defRPr sz="2000" b="0" kern="1200">
                <a:solidFill>
                  <a:schemeClr val="tx1"/>
                </a:solidFill>
                <a:latin typeface="微软雅黑" pitchFamily="34" charset="-122"/>
                <a:ea typeface="微软雅黑"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anose="05000000000000000000" pitchFamily="2" charset="2"/>
              <a:buChar char="Ø"/>
              <a:defRPr sz="2000" b="0" kern="1200">
                <a:solidFill>
                  <a:schemeClr val="tx1"/>
                </a:solidFill>
                <a:latin typeface="微软雅黑" pitchFamily="34" charset="-122"/>
                <a:ea typeface="微软雅黑"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anose="05000000000000000000" pitchFamily="2" charset="2"/>
              <a:buChar char="Ø"/>
              <a:defRPr sz="2000" b="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altLang="zh-CN" dirty="0">
                <a:solidFill>
                  <a:srgbClr val="063DE8"/>
                </a:solidFill>
              </a:rPr>
              <a:t>1. </a:t>
            </a:r>
            <a:r>
              <a:rPr lang="zh-CN" altLang="en-US" dirty="0">
                <a:solidFill>
                  <a:srgbClr val="063DE8"/>
                </a:solidFill>
              </a:rPr>
              <a:t>定长操作码编码</a:t>
            </a:r>
            <a:endParaRPr lang="en-US" altLang="zh-CN" dirty="0">
              <a:solidFill>
                <a:srgbClr val="063DE8"/>
              </a:solidFill>
            </a:endParaRPr>
          </a:p>
        </p:txBody>
      </p:sp>
      <p:grpSp>
        <p:nvGrpSpPr>
          <p:cNvPr id="9" name="Group 3"/>
          <p:cNvGrpSpPr/>
          <p:nvPr/>
        </p:nvGrpSpPr>
        <p:grpSpPr bwMode="auto">
          <a:xfrm>
            <a:off x="300038" y="1484784"/>
            <a:ext cx="8221662" cy="4600575"/>
            <a:chOff x="108" y="720"/>
            <a:chExt cx="5316" cy="3176"/>
          </a:xfrm>
        </p:grpSpPr>
        <p:sp>
          <p:nvSpPr>
            <p:cNvPr id="10" name="Text Box 4"/>
            <p:cNvSpPr txBox="1">
              <a:spLocks noChangeArrowheads="1"/>
            </p:cNvSpPr>
            <p:nvPr/>
          </p:nvSpPr>
          <p:spPr bwMode="auto">
            <a:xfrm>
              <a:off x="982" y="3292"/>
              <a:ext cx="270"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0">
                  <a:solidFill>
                    <a:schemeClr val="tx1"/>
                  </a:solidFill>
                  <a:latin typeface="Comic Sans MS" panose="030F0702030302020204" pitchFamily="2" charset="0"/>
                  <a:ea typeface="微软雅黑" pitchFamily="34" charset="-122"/>
                </a:rPr>
                <a:t>8</a:t>
              </a:r>
              <a:endParaRPr lang="en-US" altLang="zh-CN" sz="2400" b="0">
                <a:solidFill>
                  <a:schemeClr val="tx1"/>
                </a:solidFill>
                <a:latin typeface="Comic Sans MS" panose="030F0702030302020204" pitchFamily="2" charset="0"/>
                <a:ea typeface="微软雅黑" pitchFamily="34" charset="-122"/>
              </a:endParaRPr>
            </a:p>
          </p:txBody>
        </p:sp>
        <p:sp>
          <p:nvSpPr>
            <p:cNvPr id="11" name="Text Box 5"/>
            <p:cNvSpPr txBox="1">
              <a:spLocks noChangeArrowheads="1"/>
            </p:cNvSpPr>
            <p:nvPr/>
          </p:nvSpPr>
          <p:spPr bwMode="auto">
            <a:xfrm>
              <a:off x="1630" y="3301"/>
              <a:ext cx="271"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0">
                  <a:solidFill>
                    <a:schemeClr val="tx1"/>
                  </a:solidFill>
                  <a:latin typeface="Comic Sans MS" panose="030F0702030302020204" pitchFamily="2" charset="0"/>
                  <a:ea typeface="微软雅黑" pitchFamily="34" charset="-122"/>
                </a:rPr>
                <a:t>8</a:t>
              </a:r>
              <a:endParaRPr lang="en-US" altLang="zh-CN" sz="2400" b="0">
                <a:solidFill>
                  <a:schemeClr val="tx1"/>
                </a:solidFill>
                <a:latin typeface="Comic Sans MS" panose="030F0702030302020204" pitchFamily="2" charset="0"/>
                <a:ea typeface="微软雅黑" pitchFamily="34" charset="-122"/>
              </a:endParaRPr>
            </a:p>
          </p:txBody>
        </p:sp>
        <p:sp>
          <p:nvSpPr>
            <p:cNvPr id="12" name="Text Box 6"/>
            <p:cNvSpPr txBox="1">
              <a:spLocks noChangeArrowheads="1"/>
            </p:cNvSpPr>
            <p:nvPr/>
          </p:nvSpPr>
          <p:spPr bwMode="auto">
            <a:xfrm>
              <a:off x="2102" y="3295"/>
              <a:ext cx="271"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0">
                  <a:solidFill>
                    <a:schemeClr val="tx1"/>
                  </a:solidFill>
                  <a:latin typeface="Comic Sans MS" panose="030F0702030302020204" pitchFamily="2" charset="0"/>
                  <a:ea typeface="微软雅黑" pitchFamily="34" charset="-122"/>
                </a:rPr>
                <a:t>4</a:t>
              </a:r>
              <a:endParaRPr lang="en-US" altLang="zh-CN" sz="2400" b="0">
                <a:solidFill>
                  <a:schemeClr val="tx1"/>
                </a:solidFill>
                <a:latin typeface="Comic Sans MS" panose="030F0702030302020204" pitchFamily="2" charset="0"/>
                <a:ea typeface="微软雅黑" pitchFamily="34" charset="-122"/>
              </a:endParaRPr>
            </a:p>
          </p:txBody>
        </p:sp>
        <p:sp>
          <p:nvSpPr>
            <p:cNvPr id="13" name="Text Box 7"/>
            <p:cNvSpPr txBox="1">
              <a:spLocks noChangeArrowheads="1"/>
            </p:cNvSpPr>
            <p:nvPr/>
          </p:nvSpPr>
          <p:spPr bwMode="auto">
            <a:xfrm>
              <a:off x="2793" y="3295"/>
              <a:ext cx="380"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0">
                  <a:solidFill>
                    <a:schemeClr val="tx1"/>
                  </a:solidFill>
                  <a:latin typeface="Comic Sans MS" panose="030F0702030302020204" pitchFamily="2" charset="0"/>
                  <a:ea typeface="微软雅黑" pitchFamily="34" charset="-122"/>
                </a:rPr>
                <a:t>12</a:t>
              </a:r>
              <a:endParaRPr lang="en-US" altLang="zh-CN" sz="2400" b="0">
                <a:solidFill>
                  <a:schemeClr val="tx1"/>
                </a:solidFill>
                <a:latin typeface="Comic Sans MS" panose="030F0702030302020204" pitchFamily="2" charset="0"/>
                <a:ea typeface="微软雅黑" pitchFamily="34" charset="-122"/>
              </a:endParaRPr>
            </a:p>
          </p:txBody>
        </p:sp>
        <p:sp>
          <p:nvSpPr>
            <p:cNvPr id="14" name="Text Box 8"/>
            <p:cNvSpPr txBox="1">
              <a:spLocks noChangeArrowheads="1"/>
            </p:cNvSpPr>
            <p:nvPr/>
          </p:nvSpPr>
          <p:spPr bwMode="auto">
            <a:xfrm>
              <a:off x="3523" y="3295"/>
              <a:ext cx="271"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0">
                  <a:solidFill>
                    <a:schemeClr val="tx1"/>
                  </a:solidFill>
                  <a:latin typeface="Comic Sans MS" panose="030F0702030302020204" pitchFamily="2" charset="0"/>
                  <a:ea typeface="微软雅黑" pitchFamily="34" charset="-122"/>
                </a:rPr>
                <a:t>4</a:t>
              </a:r>
              <a:endParaRPr lang="en-US" altLang="zh-CN" sz="2400" b="0">
                <a:solidFill>
                  <a:schemeClr val="tx1"/>
                </a:solidFill>
                <a:latin typeface="Comic Sans MS" panose="030F0702030302020204" pitchFamily="2" charset="0"/>
                <a:ea typeface="微软雅黑" pitchFamily="34" charset="-122"/>
              </a:endParaRPr>
            </a:p>
          </p:txBody>
        </p:sp>
        <p:sp>
          <p:nvSpPr>
            <p:cNvPr id="15" name="Text Box 9"/>
            <p:cNvSpPr txBox="1">
              <a:spLocks noChangeArrowheads="1"/>
            </p:cNvSpPr>
            <p:nvPr/>
          </p:nvSpPr>
          <p:spPr bwMode="auto">
            <a:xfrm>
              <a:off x="4185" y="3301"/>
              <a:ext cx="441"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0">
                  <a:solidFill>
                    <a:schemeClr val="tx1"/>
                  </a:solidFill>
                  <a:latin typeface="Comic Sans MS" panose="030F0702030302020204" pitchFamily="2" charset="0"/>
                  <a:ea typeface="微软雅黑" pitchFamily="34" charset="-122"/>
                </a:rPr>
                <a:t>12</a:t>
              </a:r>
              <a:endParaRPr lang="en-US" altLang="zh-CN" sz="2400" b="0">
                <a:solidFill>
                  <a:schemeClr val="tx1"/>
                </a:solidFill>
                <a:latin typeface="Comic Sans MS" panose="030F0702030302020204" pitchFamily="2" charset="0"/>
                <a:ea typeface="微软雅黑" pitchFamily="34" charset="-122"/>
              </a:endParaRPr>
            </a:p>
          </p:txBody>
        </p:sp>
        <p:sp>
          <p:nvSpPr>
            <p:cNvPr id="16" name="Line 10"/>
            <p:cNvSpPr>
              <a:spLocks noChangeShapeType="1"/>
            </p:cNvSpPr>
            <p:nvPr/>
          </p:nvSpPr>
          <p:spPr bwMode="auto">
            <a:xfrm>
              <a:off x="720" y="3328"/>
              <a:ext cx="0" cy="47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latin typeface="Comic Sans MS" panose="030F0702030302020204" pitchFamily="2" charset="0"/>
                <a:ea typeface="微软雅黑" pitchFamily="34" charset="-122"/>
              </a:endParaRPr>
            </a:p>
          </p:txBody>
        </p:sp>
        <p:sp>
          <p:nvSpPr>
            <p:cNvPr id="17" name="Line 11"/>
            <p:cNvSpPr>
              <a:spLocks noChangeShapeType="1"/>
            </p:cNvSpPr>
            <p:nvPr/>
          </p:nvSpPr>
          <p:spPr bwMode="auto">
            <a:xfrm>
              <a:off x="2066" y="3447"/>
              <a:ext cx="0" cy="35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latin typeface="Comic Sans MS" panose="030F0702030302020204" pitchFamily="2" charset="0"/>
                <a:ea typeface="微软雅黑" pitchFamily="34" charset="-122"/>
              </a:endParaRPr>
            </a:p>
          </p:txBody>
        </p:sp>
        <p:sp>
          <p:nvSpPr>
            <p:cNvPr id="18" name="Line 12"/>
            <p:cNvSpPr>
              <a:spLocks noChangeShapeType="1"/>
            </p:cNvSpPr>
            <p:nvPr/>
          </p:nvSpPr>
          <p:spPr bwMode="auto">
            <a:xfrm>
              <a:off x="3487" y="3447"/>
              <a:ext cx="0" cy="35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latin typeface="Comic Sans MS" panose="030F0702030302020204" pitchFamily="2" charset="0"/>
                <a:ea typeface="微软雅黑" pitchFamily="34" charset="-122"/>
              </a:endParaRPr>
            </a:p>
          </p:txBody>
        </p:sp>
        <p:sp>
          <p:nvSpPr>
            <p:cNvPr id="19" name="Line 13"/>
            <p:cNvSpPr>
              <a:spLocks noChangeShapeType="1"/>
            </p:cNvSpPr>
            <p:nvPr/>
          </p:nvSpPr>
          <p:spPr bwMode="auto">
            <a:xfrm>
              <a:off x="4882" y="3447"/>
              <a:ext cx="0" cy="35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latin typeface="Comic Sans MS" panose="030F0702030302020204" pitchFamily="2" charset="0"/>
                <a:ea typeface="微软雅黑" pitchFamily="34" charset="-122"/>
              </a:endParaRPr>
            </a:p>
          </p:txBody>
        </p:sp>
        <p:sp>
          <p:nvSpPr>
            <p:cNvPr id="20" name="Line 14"/>
            <p:cNvSpPr>
              <a:spLocks noChangeShapeType="1"/>
            </p:cNvSpPr>
            <p:nvPr/>
          </p:nvSpPr>
          <p:spPr bwMode="auto">
            <a:xfrm flipH="1">
              <a:off x="723" y="3706"/>
              <a:ext cx="213"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latin typeface="Comic Sans MS" panose="030F0702030302020204" pitchFamily="2" charset="0"/>
                <a:ea typeface="微软雅黑" pitchFamily="34" charset="-122"/>
              </a:endParaRPr>
            </a:p>
          </p:txBody>
        </p:sp>
        <p:sp>
          <p:nvSpPr>
            <p:cNvPr id="21" name="Line 15"/>
            <p:cNvSpPr>
              <a:spLocks noChangeShapeType="1"/>
            </p:cNvSpPr>
            <p:nvPr/>
          </p:nvSpPr>
          <p:spPr bwMode="auto">
            <a:xfrm flipH="1">
              <a:off x="1822" y="3706"/>
              <a:ext cx="244" cy="0"/>
            </a:xfrm>
            <a:prstGeom prst="line">
              <a:avLst/>
            </a:prstGeom>
            <a:noFill/>
            <a:ln w="9525">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latin typeface="Comic Sans MS" panose="030F0702030302020204" pitchFamily="2" charset="0"/>
                <a:ea typeface="微软雅黑" pitchFamily="34" charset="-122"/>
              </a:endParaRPr>
            </a:p>
          </p:txBody>
        </p:sp>
        <p:sp>
          <p:nvSpPr>
            <p:cNvPr id="22" name="Text Box 16"/>
            <p:cNvSpPr txBox="1">
              <a:spLocks noChangeArrowheads="1"/>
            </p:cNvSpPr>
            <p:nvPr/>
          </p:nvSpPr>
          <p:spPr bwMode="auto">
            <a:xfrm>
              <a:off x="918" y="3571"/>
              <a:ext cx="1098"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0">
                  <a:solidFill>
                    <a:srgbClr val="C2228D"/>
                  </a:solidFill>
                  <a:latin typeface="Comic Sans MS" panose="030F0702030302020204" pitchFamily="2" charset="0"/>
                  <a:ea typeface="微软雅黑" pitchFamily="34" charset="-122"/>
                </a:rPr>
                <a:t>第</a:t>
              </a:r>
              <a:r>
                <a:rPr lang="en-US" altLang="zh-CN" sz="2400" b="0">
                  <a:solidFill>
                    <a:srgbClr val="C2228D"/>
                  </a:solidFill>
                  <a:latin typeface="Comic Sans MS" panose="030F0702030302020204" pitchFamily="2" charset="0"/>
                  <a:ea typeface="微软雅黑" pitchFamily="34" charset="-122"/>
                </a:rPr>
                <a:t>1</a:t>
              </a:r>
              <a:r>
                <a:rPr lang="zh-CN" altLang="en-US" sz="2400" b="0">
                  <a:solidFill>
                    <a:srgbClr val="C2228D"/>
                  </a:solidFill>
                  <a:latin typeface="Comic Sans MS" panose="030F0702030302020204" pitchFamily="2" charset="0"/>
                  <a:ea typeface="微软雅黑" pitchFamily="34" charset="-122"/>
                </a:rPr>
                <a:t>个半字</a:t>
              </a:r>
              <a:endParaRPr lang="zh-CN" altLang="en-US" sz="2400" b="0">
                <a:solidFill>
                  <a:srgbClr val="C2228D"/>
                </a:solidFill>
                <a:latin typeface="Comic Sans MS" panose="030F0702030302020204" pitchFamily="2" charset="0"/>
                <a:ea typeface="微软雅黑" pitchFamily="34" charset="-122"/>
              </a:endParaRPr>
            </a:p>
          </p:txBody>
        </p:sp>
        <p:sp>
          <p:nvSpPr>
            <p:cNvPr id="23" name="Line 17"/>
            <p:cNvSpPr>
              <a:spLocks noChangeShapeType="1"/>
            </p:cNvSpPr>
            <p:nvPr/>
          </p:nvSpPr>
          <p:spPr bwMode="auto">
            <a:xfrm flipH="1">
              <a:off x="2075" y="3709"/>
              <a:ext cx="213"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latin typeface="Comic Sans MS" panose="030F0702030302020204" pitchFamily="2" charset="0"/>
                <a:ea typeface="微软雅黑" pitchFamily="34" charset="-122"/>
              </a:endParaRPr>
            </a:p>
          </p:txBody>
        </p:sp>
        <p:sp>
          <p:nvSpPr>
            <p:cNvPr id="24" name="Line 18"/>
            <p:cNvSpPr>
              <a:spLocks noChangeShapeType="1"/>
            </p:cNvSpPr>
            <p:nvPr/>
          </p:nvSpPr>
          <p:spPr bwMode="auto">
            <a:xfrm flipH="1">
              <a:off x="3237" y="3709"/>
              <a:ext cx="244" cy="0"/>
            </a:xfrm>
            <a:prstGeom prst="line">
              <a:avLst/>
            </a:prstGeom>
            <a:noFill/>
            <a:ln w="9525">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latin typeface="Comic Sans MS" panose="030F0702030302020204" pitchFamily="2" charset="0"/>
                <a:ea typeface="微软雅黑" pitchFamily="34" charset="-122"/>
              </a:endParaRPr>
            </a:p>
          </p:txBody>
        </p:sp>
        <p:sp>
          <p:nvSpPr>
            <p:cNvPr id="25" name="Text Box 19"/>
            <p:cNvSpPr txBox="1">
              <a:spLocks noChangeArrowheads="1"/>
            </p:cNvSpPr>
            <p:nvPr/>
          </p:nvSpPr>
          <p:spPr bwMode="auto">
            <a:xfrm>
              <a:off x="2270" y="3574"/>
              <a:ext cx="1098"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0">
                  <a:solidFill>
                    <a:srgbClr val="C2228D"/>
                  </a:solidFill>
                  <a:latin typeface="Comic Sans MS" panose="030F0702030302020204" pitchFamily="2" charset="0"/>
                  <a:ea typeface="微软雅黑" pitchFamily="34" charset="-122"/>
                </a:rPr>
                <a:t>第</a:t>
              </a:r>
              <a:r>
                <a:rPr lang="en-US" altLang="zh-CN" sz="2400" b="0">
                  <a:solidFill>
                    <a:srgbClr val="C2228D"/>
                  </a:solidFill>
                  <a:latin typeface="Comic Sans MS" panose="030F0702030302020204" pitchFamily="2" charset="0"/>
                  <a:ea typeface="微软雅黑" pitchFamily="34" charset="-122"/>
                </a:rPr>
                <a:t>2</a:t>
              </a:r>
              <a:r>
                <a:rPr lang="zh-CN" altLang="en-US" sz="2400" b="0">
                  <a:solidFill>
                    <a:srgbClr val="C2228D"/>
                  </a:solidFill>
                  <a:latin typeface="Comic Sans MS" panose="030F0702030302020204" pitchFamily="2" charset="0"/>
                  <a:ea typeface="微软雅黑" pitchFamily="34" charset="-122"/>
                </a:rPr>
                <a:t>个半字</a:t>
              </a:r>
              <a:endParaRPr lang="zh-CN" altLang="en-US" sz="2400" b="0">
                <a:solidFill>
                  <a:srgbClr val="C2228D"/>
                </a:solidFill>
                <a:latin typeface="Comic Sans MS" panose="030F0702030302020204" pitchFamily="2" charset="0"/>
                <a:ea typeface="微软雅黑" pitchFamily="34" charset="-122"/>
              </a:endParaRPr>
            </a:p>
          </p:txBody>
        </p:sp>
        <p:sp>
          <p:nvSpPr>
            <p:cNvPr id="26" name="Line 20"/>
            <p:cNvSpPr>
              <a:spLocks noChangeShapeType="1"/>
            </p:cNvSpPr>
            <p:nvPr/>
          </p:nvSpPr>
          <p:spPr bwMode="auto">
            <a:xfrm flipH="1">
              <a:off x="3486" y="3715"/>
              <a:ext cx="213"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latin typeface="Comic Sans MS" panose="030F0702030302020204" pitchFamily="2" charset="0"/>
                <a:ea typeface="微软雅黑" pitchFamily="34" charset="-122"/>
              </a:endParaRPr>
            </a:p>
          </p:txBody>
        </p:sp>
        <p:sp>
          <p:nvSpPr>
            <p:cNvPr id="27" name="Line 21"/>
            <p:cNvSpPr>
              <a:spLocks noChangeShapeType="1"/>
            </p:cNvSpPr>
            <p:nvPr/>
          </p:nvSpPr>
          <p:spPr bwMode="auto">
            <a:xfrm flipH="1">
              <a:off x="4639" y="3715"/>
              <a:ext cx="244" cy="0"/>
            </a:xfrm>
            <a:prstGeom prst="line">
              <a:avLst/>
            </a:prstGeom>
            <a:noFill/>
            <a:ln w="9525">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latin typeface="Comic Sans MS" panose="030F0702030302020204" pitchFamily="2" charset="0"/>
                <a:ea typeface="微软雅黑" pitchFamily="34" charset="-122"/>
              </a:endParaRPr>
            </a:p>
          </p:txBody>
        </p:sp>
        <p:sp>
          <p:nvSpPr>
            <p:cNvPr id="28" name="Text Box 22"/>
            <p:cNvSpPr txBox="1">
              <a:spLocks noChangeArrowheads="1"/>
            </p:cNvSpPr>
            <p:nvPr/>
          </p:nvSpPr>
          <p:spPr bwMode="auto">
            <a:xfrm>
              <a:off x="3699" y="3580"/>
              <a:ext cx="1098"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0">
                  <a:solidFill>
                    <a:srgbClr val="C2228D"/>
                  </a:solidFill>
                  <a:latin typeface="Comic Sans MS" panose="030F0702030302020204" pitchFamily="2" charset="0"/>
                  <a:ea typeface="微软雅黑" pitchFamily="34" charset="-122"/>
                </a:rPr>
                <a:t>第</a:t>
              </a:r>
              <a:r>
                <a:rPr lang="en-US" altLang="zh-CN" sz="2400" b="0">
                  <a:solidFill>
                    <a:srgbClr val="C2228D"/>
                  </a:solidFill>
                  <a:latin typeface="Comic Sans MS" panose="030F0702030302020204" pitchFamily="2" charset="0"/>
                  <a:ea typeface="微软雅黑" pitchFamily="34" charset="-122"/>
                </a:rPr>
                <a:t>3</a:t>
              </a:r>
              <a:r>
                <a:rPr lang="zh-CN" altLang="en-US" sz="2400" b="0">
                  <a:solidFill>
                    <a:srgbClr val="C2228D"/>
                  </a:solidFill>
                  <a:latin typeface="Comic Sans MS" panose="030F0702030302020204" pitchFamily="2" charset="0"/>
                  <a:ea typeface="微软雅黑" pitchFamily="34" charset="-122"/>
                </a:rPr>
                <a:t>个半字</a:t>
              </a:r>
              <a:endParaRPr lang="zh-CN" altLang="en-US" sz="2400" b="0">
                <a:solidFill>
                  <a:srgbClr val="C2228D"/>
                </a:solidFill>
                <a:latin typeface="Comic Sans MS" panose="030F0702030302020204" pitchFamily="2" charset="0"/>
                <a:ea typeface="微软雅黑" pitchFamily="34" charset="-122"/>
              </a:endParaRPr>
            </a:p>
          </p:txBody>
        </p:sp>
        <p:grpSp>
          <p:nvGrpSpPr>
            <p:cNvPr id="29" name="Group 23"/>
            <p:cNvGrpSpPr/>
            <p:nvPr/>
          </p:nvGrpSpPr>
          <p:grpSpPr bwMode="auto">
            <a:xfrm>
              <a:off x="108" y="720"/>
              <a:ext cx="5316" cy="2581"/>
              <a:chOff x="108" y="720"/>
              <a:chExt cx="5316" cy="2581"/>
            </a:xfrm>
          </p:grpSpPr>
          <p:grpSp>
            <p:nvGrpSpPr>
              <p:cNvPr id="30" name="Group 24"/>
              <p:cNvGrpSpPr/>
              <p:nvPr/>
            </p:nvGrpSpPr>
            <p:grpSpPr bwMode="auto">
              <a:xfrm>
                <a:off x="108" y="896"/>
                <a:ext cx="4774" cy="2405"/>
                <a:chOff x="108" y="896"/>
                <a:chExt cx="4774" cy="2405"/>
              </a:xfrm>
            </p:grpSpPr>
            <p:sp>
              <p:nvSpPr>
                <p:cNvPr id="32" name="Rectangle 25" descr="新闻纸"/>
                <p:cNvSpPr>
                  <a:spLocks noChangeArrowheads="1"/>
                </p:cNvSpPr>
                <p:nvPr/>
              </p:nvSpPr>
              <p:spPr bwMode="auto">
                <a:xfrm>
                  <a:off x="698" y="896"/>
                  <a:ext cx="1368" cy="366"/>
                </a:xfrm>
                <a:prstGeom prst="rect">
                  <a:avLst/>
                </a:prstGeom>
                <a:blipFill dpi="0" rotWithShape="0">
                  <a:blip r:embed="rId1"/>
                  <a:srcRect/>
                  <a:tile tx="0" ty="0" sx="100000" sy="100000" flip="none" algn="tl"/>
                </a:bli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Comic Sans MS" panose="030F0702030302020204" pitchFamily="2" charset="0"/>
                    <a:ea typeface="微软雅黑" pitchFamily="34" charset="-122"/>
                  </a:endParaRPr>
                </a:p>
              </p:txBody>
            </p:sp>
            <p:sp>
              <p:nvSpPr>
                <p:cNvPr id="35" name="Line 26"/>
                <p:cNvSpPr>
                  <a:spLocks noChangeShapeType="1"/>
                </p:cNvSpPr>
                <p:nvPr/>
              </p:nvSpPr>
              <p:spPr bwMode="auto">
                <a:xfrm>
                  <a:off x="1355" y="896"/>
                  <a:ext cx="0" cy="36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latin typeface="Comic Sans MS" panose="030F0702030302020204" pitchFamily="2" charset="0"/>
                    <a:ea typeface="微软雅黑" pitchFamily="34" charset="-122"/>
                  </a:endParaRPr>
                </a:p>
              </p:txBody>
            </p:sp>
            <p:sp>
              <p:nvSpPr>
                <p:cNvPr id="36" name="Text Box 27"/>
                <p:cNvSpPr txBox="1">
                  <a:spLocks noChangeArrowheads="1"/>
                </p:cNvSpPr>
                <p:nvPr/>
              </p:nvSpPr>
              <p:spPr bwMode="auto">
                <a:xfrm>
                  <a:off x="108" y="914"/>
                  <a:ext cx="696" cy="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0">
                      <a:solidFill>
                        <a:schemeClr val="tx1"/>
                      </a:solidFill>
                      <a:latin typeface="Comic Sans MS" panose="030F0702030302020204" pitchFamily="2" charset="0"/>
                      <a:ea typeface="微软雅黑" pitchFamily="34" charset="-122"/>
                    </a:rPr>
                    <a:t>RR</a:t>
                  </a:r>
                  <a:r>
                    <a:rPr lang="zh-CN" altLang="en-US" sz="2400" b="0">
                      <a:solidFill>
                        <a:schemeClr val="tx1"/>
                      </a:solidFill>
                      <a:latin typeface="Comic Sans MS" panose="030F0702030302020204" pitchFamily="2" charset="0"/>
                      <a:ea typeface="微软雅黑" pitchFamily="34" charset="-122"/>
                    </a:rPr>
                    <a:t>型</a:t>
                  </a:r>
                  <a:endParaRPr lang="zh-CN" altLang="en-US" sz="2400" b="0">
                    <a:solidFill>
                      <a:schemeClr val="tx1"/>
                    </a:solidFill>
                    <a:latin typeface="Comic Sans MS" panose="030F0702030302020204" pitchFamily="2" charset="0"/>
                    <a:ea typeface="微软雅黑" pitchFamily="34" charset="-122"/>
                  </a:endParaRPr>
                </a:p>
              </p:txBody>
            </p:sp>
            <p:sp>
              <p:nvSpPr>
                <p:cNvPr id="37" name="Line 28"/>
                <p:cNvSpPr>
                  <a:spLocks noChangeShapeType="1"/>
                </p:cNvSpPr>
                <p:nvPr/>
              </p:nvSpPr>
              <p:spPr bwMode="auto">
                <a:xfrm>
                  <a:off x="1737" y="896"/>
                  <a:ext cx="0" cy="36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latin typeface="Comic Sans MS" panose="030F0702030302020204" pitchFamily="2" charset="0"/>
                    <a:ea typeface="微软雅黑" pitchFamily="34" charset="-122"/>
                  </a:endParaRPr>
                </a:p>
              </p:txBody>
            </p:sp>
            <p:sp>
              <p:nvSpPr>
                <p:cNvPr id="38" name="Text Box 29"/>
                <p:cNvSpPr txBox="1">
                  <a:spLocks noChangeArrowheads="1"/>
                </p:cNvSpPr>
                <p:nvPr/>
              </p:nvSpPr>
              <p:spPr bwMode="auto">
                <a:xfrm>
                  <a:off x="813" y="932"/>
                  <a:ext cx="439"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0">
                      <a:solidFill>
                        <a:schemeClr val="tx1"/>
                      </a:solidFill>
                      <a:effectLst>
                        <a:outerShdw blurRad="38100" dist="38100" dir="2700000" algn="tl">
                          <a:srgbClr val="C0C0C0"/>
                        </a:outerShdw>
                      </a:effectLst>
                      <a:latin typeface="Comic Sans MS" panose="030F0702030302020204" pitchFamily="2" charset="0"/>
                      <a:ea typeface="微软雅黑" pitchFamily="34" charset="-122"/>
                    </a:rPr>
                    <a:t>OP</a:t>
                  </a:r>
                  <a:endParaRPr lang="en-US" altLang="zh-CN" sz="2400" b="0">
                    <a:solidFill>
                      <a:schemeClr val="tx1"/>
                    </a:solidFill>
                    <a:effectLst>
                      <a:outerShdw blurRad="38100" dist="38100" dir="2700000" algn="tl">
                        <a:srgbClr val="C0C0C0"/>
                      </a:outerShdw>
                    </a:effectLst>
                    <a:latin typeface="Comic Sans MS" panose="030F0702030302020204" pitchFamily="2" charset="0"/>
                    <a:ea typeface="微软雅黑" pitchFamily="34" charset="-122"/>
                  </a:endParaRPr>
                </a:p>
              </p:txBody>
            </p:sp>
            <p:sp>
              <p:nvSpPr>
                <p:cNvPr id="39" name="Text Box 30"/>
                <p:cNvSpPr txBox="1">
                  <a:spLocks noChangeArrowheads="1"/>
                </p:cNvSpPr>
                <p:nvPr/>
              </p:nvSpPr>
              <p:spPr bwMode="auto">
                <a:xfrm>
                  <a:off x="1370" y="920"/>
                  <a:ext cx="439"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0">
                      <a:solidFill>
                        <a:srgbClr val="0000FF"/>
                      </a:solidFill>
                      <a:effectLst>
                        <a:outerShdw blurRad="38100" dist="38100" dir="2700000" algn="tl">
                          <a:srgbClr val="C0C0C0"/>
                        </a:outerShdw>
                      </a:effectLst>
                      <a:latin typeface="Comic Sans MS" panose="030F0702030302020204" pitchFamily="2" charset="0"/>
                      <a:ea typeface="微软雅黑" pitchFamily="34" charset="-122"/>
                    </a:rPr>
                    <a:t>R1</a:t>
                  </a:r>
                  <a:endParaRPr lang="en-US" altLang="zh-CN" sz="2400" b="0">
                    <a:solidFill>
                      <a:srgbClr val="0000FF"/>
                    </a:solidFill>
                    <a:effectLst>
                      <a:outerShdw blurRad="38100" dist="38100" dir="2700000" algn="tl">
                        <a:srgbClr val="C0C0C0"/>
                      </a:outerShdw>
                    </a:effectLst>
                    <a:latin typeface="Comic Sans MS" panose="030F0702030302020204" pitchFamily="2" charset="0"/>
                    <a:ea typeface="微软雅黑" pitchFamily="34" charset="-122"/>
                  </a:endParaRPr>
                </a:p>
              </p:txBody>
            </p:sp>
            <p:sp>
              <p:nvSpPr>
                <p:cNvPr id="40" name="Text Box 31"/>
                <p:cNvSpPr txBox="1">
                  <a:spLocks noChangeArrowheads="1"/>
                </p:cNvSpPr>
                <p:nvPr/>
              </p:nvSpPr>
              <p:spPr bwMode="auto">
                <a:xfrm>
                  <a:off x="1721" y="932"/>
                  <a:ext cx="439"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0">
                      <a:solidFill>
                        <a:srgbClr val="0000FF"/>
                      </a:solidFill>
                      <a:effectLst>
                        <a:outerShdw blurRad="38100" dist="38100" dir="2700000" algn="tl">
                          <a:srgbClr val="C0C0C0"/>
                        </a:outerShdw>
                      </a:effectLst>
                      <a:latin typeface="Comic Sans MS" panose="030F0702030302020204" pitchFamily="2" charset="0"/>
                      <a:ea typeface="微软雅黑" pitchFamily="34" charset="-122"/>
                    </a:rPr>
                    <a:t>R2</a:t>
                  </a:r>
                  <a:endParaRPr lang="en-US" altLang="zh-CN" sz="2400" b="0">
                    <a:solidFill>
                      <a:srgbClr val="0000FF"/>
                    </a:solidFill>
                    <a:effectLst>
                      <a:outerShdw blurRad="38100" dist="38100" dir="2700000" algn="tl">
                        <a:srgbClr val="C0C0C0"/>
                      </a:outerShdw>
                    </a:effectLst>
                    <a:latin typeface="Comic Sans MS" panose="030F0702030302020204" pitchFamily="2" charset="0"/>
                    <a:ea typeface="微软雅黑" pitchFamily="34" charset="-122"/>
                  </a:endParaRPr>
                </a:p>
              </p:txBody>
            </p:sp>
            <p:sp>
              <p:nvSpPr>
                <p:cNvPr id="41" name="Rectangle 32" descr="新闻纸"/>
                <p:cNvSpPr>
                  <a:spLocks noChangeArrowheads="1"/>
                </p:cNvSpPr>
                <p:nvPr/>
              </p:nvSpPr>
              <p:spPr bwMode="auto">
                <a:xfrm>
                  <a:off x="705" y="1387"/>
                  <a:ext cx="2782" cy="366"/>
                </a:xfrm>
                <a:prstGeom prst="rect">
                  <a:avLst/>
                </a:prstGeom>
                <a:blipFill dpi="0" rotWithShape="0">
                  <a:blip r:embed="rId1"/>
                  <a:srcRect/>
                  <a:tile tx="0" ty="0" sx="100000" sy="100000" flip="none" algn="tl"/>
                </a:bli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Comic Sans MS" panose="030F0702030302020204" pitchFamily="2" charset="0"/>
                    <a:ea typeface="微软雅黑" pitchFamily="34" charset="-122"/>
                  </a:endParaRPr>
                </a:p>
              </p:txBody>
            </p:sp>
            <p:sp>
              <p:nvSpPr>
                <p:cNvPr id="42" name="Line 33"/>
                <p:cNvSpPr>
                  <a:spLocks noChangeShapeType="1"/>
                </p:cNvSpPr>
                <p:nvPr/>
              </p:nvSpPr>
              <p:spPr bwMode="auto">
                <a:xfrm>
                  <a:off x="1362" y="1387"/>
                  <a:ext cx="0" cy="36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latin typeface="Comic Sans MS" panose="030F0702030302020204" pitchFamily="2" charset="0"/>
                    <a:ea typeface="微软雅黑" pitchFamily="34" charset="-122"/>
                  </a:endParaRPr>
                </a:p>
              </p:txBody>
            </p:sp>
            <p:sp>
              <p:nvSpPr>
                <p:cNvPr id="43" name="Text Box 34"/>
                <p:cNvSpPr txBox="1">
                  <a:spLocks noChangeArrowheads="1"/>
                </p:cNvSpPr>
                <p:nvPr/>
              </p:nvSpPr>
              <p:spPr bwMode="auto">
                <a:xfrm>
                  <a:off x="115" y="1405"/>
                  <a:ext cx="696" cy="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0">
                      <a:solidFill>
                        <a:schemeClr val="tx1"/>
                      </a:solidFill>
                      <a:latin typeface="Comic Sans MS" panose="030F0702030302020204" pitchFamily="2" charset="0"/>
                      <a:ea typeface="微软雅黑" pitchFamily="34" charset="-122"/>
                    </a:rPr>
                    <a:t>RX</a:t>
                  </a:r>
                  <a:r>
                    <a:rPr lang="zh-CN" altLang="en-US" sz="2400" b="0">
                      <a:solidFill>
                        <a:schemeClr val="tx1"/>
                      </a:solidFill>
                      <a:latin typeface="Comic Sans MS" panose="030F0702030302020204" pitchFamily="2" charset="0"/>
                      <a:ea typeface="微软雅黑" pitchFamily="34" charset="-122"/>
                    </a:rPr>
                    <a:t>型</a:t>
                  </a:r>
                  <a:endParaRPr lang="zh-CN" altLang="en-US" sz="2400" b="0">
                    <a:solidFill>
                      <a:schemeClr val="tx1"/>
                    </a:solidFill>
                    <a:latin typeface="Comic Sans MS" panose="030F0702030302020204" pitchFamily="2" charset="0"/>
                    <a:ea typeface="微软雅黑" pitchFamily="34" charset="-122"/>
                  </a:endParaRPr>
                </a:p>
              </p:txBody>
            </p:sp>
            <p:sp>
              <p:nvSpPr>
                <p:cNvPr id="44" name="Line 35"/>
                <p:cNvSpPr>
                  <a:spLocks noChangeShapeType="1"/>
                </p:cNvSpPr>
                <p:nvPr/>
              </p:nvSpPr>
              <p:spPr bwMode="auto">
                <a:xfrm>
                  <a:off x="1744" y="1387"/>
                  <a:ext cx="0" cy="36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latin typeface="Comic Sans MS" panose="030F0702030302020204" pitchFamily="2" charset="0"/>
                    <a:ea typeface="微软雅黑" pitchFamily="34" charset="-122"/>
                  </a:endParaRPr>
                </a:p>
              </p:txBody>
            </p:sp>
            <p:sp>
              <p:nvSpPr>
                <p:cNvPr id="45" name="Text Box 36"/>
                <p:cNvSpPr txBox="1">
                  <a:spLocks noChangeArrowheads="1"/>
                </p:cNvSpPr>
                <p:nvPr/>
              </p:nvSpPr>
              <p:spPr bwMode="auto">
                <a:xfrm>
                  <a:off x="820" y="1424"/>
                  <a:ext cx="439"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0">
                      <a:solidFill>
                        <a:schemeClr val="tx1"/>
                      </a:solidFill>
                      <a:effectLst>
                        <a:outerShdw blurRad="38100" dist="38100" dir="2700000" algn="tl">
                          <a:srgbClr val="C0C0C0"/>
                        </a:outerShdw>
                      </a:effectLst>
                      <a:latin typeface="Comic Sans MS" panose="030F0702030302020204" pitchFamily="2" charset="0"/>
                      <a:ea typeface="微软雅黑" pitchFamily="34" charset="-122"/>
                    </a:rPr>
                    <a:t>OP</a:t>
                  </a:r>
                  <a:endParaRPr lang="en-US" altLang="zh-CN" sz="2400" b="0">
                    <a:solidFill>
                      <a:schemeClr val="tx1"/>
                    </a:solidFill>
                    <a:effectLst>
                      <a:outerShdw blurRad="38100" dist="38100" dir="2700000" algn="tl">
                        <a:srgbClr val="C0C0C0"/>
                      </a:outerShdw>
                    </a:effectLst>
                    <a:latin typeface="Comic Sans MS" panose="030F0702030302020204" pitchFamily="2" charset="0"/>
                    <a:ea typeface="微软雅黑" pitchFamily="34" charset="-122"/>
                  </a:endParaRPr>
                </a:p>
              </p:txBody>
            </p:sp>
            <p:sp>
              <p:nvSpPr>
                <p:cNvPr id="46" name="Text Box 37"/>
                <p:cNvSpPr txBox="1">
                  <a:spLocks noChangeArrowheads="1"/>
                </p:cNvSpPr>
                <p:nvPr/>
              </p:nvSpPr>
              <p:spPr bwMode="auto">
                <a:xfrm>
                  <a:off x="1377" y="1411"/>
                  <a:ext cx="439"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0">
                      <a:solidFill>
                        <a:srgbClr val="0000FF"/>
                      </a:solidFill>
                      <a:effectLst>
                        <a:outerShdw blurRad="38100" dist="38100" dir="2700000" algn="tl">
                          <a:srgbClr val="C0C0C0"/>
                        </a:outerShdw>
                      </a:effectLst>
                      <a:latin typeface="Comic Sans MS" panose="030F0702030302020204" pitchFamily="2" charset="0"/>
                      <a:ea typeface="微软雅黑" pitchFamily="34" charset="-122"/>
                    </a:rPr>
                    <a:t>R1</a:t>
                  </a:r>
                  <a:endParaRPr lang="en-US" altLang="zh-CN" sz="2400" b="0">
                    <a:solidFill>
                      <a:srgbClr val="0000FF"/>
                    </a:solidFill>
                    <a:effectLst>
                      <a:outerShdw blurRad="38100" dist="38100" dir="2700000" algn="tl">
                        <a:srgbClr val="C0C0C0"/>
                      </a:outerShdw>
                    </a:effectLst>
                    <a:latin typeface="Comic Sans MS" panose="030F0702030302020204" pitchFamily="2" charset="0"/>
                    <a:ea typeface="微软雅黑" pitchFamily="34" charset="-122"/>
                  </a:endParaRPr>
                </a:p>
              </p:txBody>
            </p:sp>
            <p:sp>
              <p:nvSpPr>
                <p:cNvPr id="47" name="Text Box 38"/>
                <p:cNvSpPr txBox="1">
                  <a:spLocks noChangeArrowheads="1"/>
                </p:cNvSpPr>
                <p:nvPr/>
              </p:nvSpPr>
              <p:spPr bwMode="auto">
                <a:xfrm>
                  <a:off x="1800" y="1424"/>
                  <a:ext cx="293"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0">
                      <a:solidFill>
                        <a:srgbClr val="0000FF"/>
                      </a:solidFill>
                      <a:effectLst>
                        <a:outerShdw blurRad="38100" dist="38100" dir="2700000" algn="tl">
                          <a:srgbClr val="C0C0C0"/>
                        </a:outerShdw>
                      </a:effectLst>
                      <a:latin typeface="Comic Sans MS" panose="030F0702030302020204" pitchFamily="2" charset="0"/>
                      <a:ea typeface="微软雅黑" pitchFamily="34" charset="-122"/>
                    </a:rPr>
                    <a:t>X</a:t>
                  </a:r>
                  <a:endParaRPr lang="en-US" altLang="zh-CN" sz="2400" b="0">
                    <a:solidFill>
                      <a:srgbClr val="0000FF"/>
                    </a:solidFill>
                    <a:effectLst>
                      <a:outerShdw blurRad="38100" dist="38100" dir="2700000" algn="tl">
                        <a:srgbClr val="C0C0C0"/>
                      </a:outerShdw>
                    </a:effectLst>
                    <a:latin typeface="Comic Sans MS" panose="030F0702030302020204" pitchFamily="2" charset="0"/>
                    <a:ea typeface="微软雅黑" pitchFamily="34" charset="-122"/>
                  </a:endParaRPr>
                </a:p>
              </p:txBody>
            </p:sp>
            <p:sp>
              <p:nvSpPr>
                <p:cNvPr id="48" name="Rectangle 39" descr="新闻纸"/>
                <p:cNvSpPr>
                  <a:spLocks noChangeArrowheads="1"/>
                </p:cNvSpPr>
                <p:nvPr/>
              </p:nvSpPr>
              <p:spPr bwMode="auto">
                <a:xfrm>
                  <a:off x="711" y="1887"/>
                  <a:ext cx="2776" cy="366"/>
                </a:xfrm>
                <a:prstGeom prst="rect">
                  <a:avLst/>
                </a:prstGeom>
                <a:blipFill dpi="0" rotWithShape="0">
                  <a:blip r:embed="rId1"/>
                  <a:srcRect/>
                  <a:tile tx="0" ty="0" sx="100000" sy="100000" flip="none" algn="tl"/>
                </a:bli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Comic Sans MS" panose="030F0702030302020204" pitchFamily="2" charset="0"/>
                    <a:ea typeface="微软雅黑" pitchFamily="34" charset="-122"/>
                  </a:endParaRPr>
                </a:p>
              </p:txBody>
            </p:sp>
            <p:sp>
              <p:nvSpPr>
                <p:cNvPr id="49" name="Line 40"/>
                <p:cNvSpPr>
                  <a:spLocks noChangeShapeType="1"/>
                </p:cNvSpPr>
                <p:nvPr/>
              </p:nvSpPr>
              <p:spPr bwMode="auto">
                <a:xfrm>
                  <a:off x="1368" y="1887"/>
                  <a:ext cx="1" cy="36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latin typeface="Comic Sans MS" panose="030F0702030302020204" pitchFamily="2" charset="0"/>
                    <a:ea typeface="微软雅黑" pitchFamily="34" charset="-122"/>
                  </a:endParaRPr>
                </a:p>
              </p:txBody>
            </p:sp>
            <p:sp>
              <p:nvSpPr>
                <p:cNvPr id="50" name="Text Box 41"/>
                <p:cNvSpPr txBox="1">
                  <a:spLocks noChangeArrowheads="1"/>
                </p:cNvSpPr>
                <p:nvPr/>
              </p:nvSpPr>
              <p:spPr bwMode="auto">
                <a:xfrm>
                  <a:off x="121" y="1904"/>
                  <a:ext cx="696"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0">
                      <a:solidFill>
                        <a:schemeClr val="tx1"/>
                      </a:solidFill>
                      <a:latin typeface="Comic Sans MS" panose="030F0702030302020204" pitchFamily="2" charset="0"/>
                      <a:ea typeface="微软雅黑" pitchFamily="34" charset="-122"/>
                    </a:rPr>
                    <a:t>RS</a:t>
                  </a:r>
                  <a:r>
                    <a:rPr lang="zh-CN" altLang="en-US" sz="2400" b="0">
                      <a:solidFill>
                        <a:schemeClr val="tx1"/>
                      </a:solidFill>
                      <a:latin typeface="Comic Sans MS" panose="030F0702030302020204" pitchFamily="2" charset="0"/>
                      <a:ea typeface="微软雅黑" pitchFamily="34" charset="-122"/>
                    </a:rPr>
                    <a:t>型</a:t>
                  </a:r>
                  <a:endParaRPr lang="zh-CN" altLang="en-US" sz="2400" b="0">
                    <a:solidFill>
                      <a:schemeClr val="tx1"/>
                    </a:solidFill>
                    <a:latin typeface="Comic Sans MS" panose="030F0702030302020204" pitchFamily="2" charset="0"/>
                    <a:ea typeface="微软雅黑" pitchFamily="34" charset="-122"/>
                  </a:endParaRPr>
                </a:p>
              </p:txBody>
            </p:sp>
            <p:sp>
              <p:nvSpPr>
                <p:cNvPr id="51" name="Line 42"/>
                <p:cNvSpPr>
                  <a:spLocks noChangeShapeType="1"/>
                </p:cNvSpPr>
                <p:nvPr/>
              </p:nvSpPr>
              <p:spPr bwMode="auto">
                <a:xfrm flipH="1">
                  <a:off x="1746" y="1887"/>
                  <a:ext cx="4" cy="36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latin typeface="Comic Sans MS" panose="030F0702030302020204" pitchFamily="2" charset="0"/>
                    <a:ea typeface="微软雅黑" pitchFamily="34" charset="-122"/>
                  </a:endParaRPr>
                </a:p>
              </p:txBody>
            </p:sp>
            <p:sp>
              <p:nvSpPr>
                <p:cNvPr id="52" name="Text Box 43"/>
                <p:cNvSpPr txBox="1">
                  <a:spLocks noChangeArrowheads="1"/>
                </p:cNvSpPr>
                <p:nvPr/>
              </p:nvSpPr>
              <p:spPr bwMode="auto">
                <a:xfrm>
                  <a:off x="827" y="1923"/>
                  <a:ext cx="438"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0">
                      <a:solidFill>
                        <a:schemeClr val="tx1"/>
                      </a:solidFill>
                      <a:effectLst>
                        <a:outerShdw blurRad="38100" dist="38100" dir="2700000" algn="tl">
                          <a:srgbClr val="C0C0C0"/>
                        </a:outerShdw>
                      </a:effectLst>
                      <a:latin typeface="Comic Sans MS" panose="030F0702030302020204" pitchFamily="2" charset="0"/>
                      <a:ea typeface="微软雅黑" pitchFamily="34" charset="-122"/>
                    </a:rPr>
                    <a:t>OP</a:t>
                  </a:r>
                  <a:endParaRPr lang="en-US" altLang="zh-CN" sz="2400" b="0">
                    <a:solidFill>
                      <a:schemeClr val="tx1"/>
                    </a:solidFill>
                    <a:effectLst>
                      <a:outerShdw blurRad="38100" dist="38100" dir="2700000" algn="tl">
                        <a:srgbClr val="C0C0C0"/>
                      </a:outerShdw>
                    </a:effectLst>
                    <a:latin typeface="Comic Sans MS" panose="030F0702030302020204" pitchFamily="2" charset="0"/>
                    <a:ea typeface="微软雅黑" pitchFamily="34" charset="-122"/>
                  </a:endParaRPr>
                </a:p>
              </p:txBody>
            </p:sp>
            <p:sp>
              <p:nvSpPr>
                <p:cNvPr id="53" name="Text Box 44"/>
                <p:cNvSpPr txBox="1">
                  <a:spLocks noChangeArrowheads="1"/>
                </p:cNvSpPr>
                <p:nvPr/>
              </p:nvSpPr>
              <p:spPr bwMode="auto">
                <a:xfrm>
                  <a:off x="1383" y="1911"/>
                  <a:ext cx="439"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0">
                      <a:solidFill>
                        <a:srgbClr val="0000FF"/>
                      </a:solidFill>
                      <a:effectLst>
                        <a:outerShdw blurRad="38100" dist="38100" dir="2700000" algn="tl">
                          <a:srgbClr val="C0C0C0"/>
                        </a:outerShdw>
                      </a:effectLst>
                      <a:latin typeface="Comic Sans MS" panose="030F0702030302020204" pitchFamily="2" charset="0"/>
                      <a:ea typeface="微软雅黑" pitchFamily="34" charset="-122"/>
                    </a:rPr>
                    <a:t>R1</a:t>
                  </a:r>
                  <a:endParaRPr lang="en-US" altLang="zh-CN" sz="2400" b="0">
                    <a:solidFill>
                      <a:srgbClr val="0000FF"/>
                    </a:solidFill>
                    <a:effectLst>
                      <a:outerShdw blurRad="38100" dist="38100" dir="2700000" algn="tl">
                        <a:srgbClr val="C0C0C0"/>
                      </a:outerShdw>
                    </a:effectLst>
                    <a:latin typeface="Comic Sans MS" panose="030F0702030302020204" pitchFamily="2" charset="0"/>
                    <a:ea typeface="微软雅黑" pitchFamily="34" charset="-122"/>
                  </a:endParaRPr>
                </a:p>
              </p:txBody>
            </p:sp>
            <p:sp>
              <p:nvSpPr>
                <p:cNvPr id="54" name="Text Box 45"/>
                <p:cNvSpPr txBox="1">
                  <a:spLocks noChangeArrowheads="1"/>
                </p:cNvSpPr>
                <p:nvPr/>
              </p:nvSpPr>
              <p:spPr bwMode="auto">
                <a:xfrm>
                  <a:off x="1734" y="1923"/>
                  <a:ext cx="439"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0">
                      <a:solidFill>
                        <a:srgbClr val="0000FF"/>
                      </a:solidFill>
                      <a:effectLst>
                        <a:outerShdw blurRad="38100" dist="38100" dir="2700000" algn="tl">
                          <a:srgbClr val="C0C0C0"/>
                        </a:outerShdw>
                      </a:effectLst>
                      <a:latin typeface="Comic Sans MS" panose="030F0702030302020204" pitchFamily="2" charset="0"/>
                      <a:ea typeface="微软雅黑" pitchFamily="34" charset="-122"/>
                    </a:rPr>
                    <a:t>R3</a:t>
                  </a:r>
                  <a:endParaRPr lang="en-US" altLang="zh-CN" sz="2400" b="0">
                    <a:solidFill>
                      <a:srgbClr val="0000FF"/>
                    </a:solidFill>
                    <a:effectLst>
                      <a:outerShdw blurRad="38100" dist="38100" dir="2700000" algn="tl">
                        <a:srgbClr val="C0C0C0"/>
                      </a:outerShdw>
                    </a:effectLst>
                    <a:latin typeface="Comic Sans MS" panose="030F0702030302020204" pitchFamily="2" charset="0"/>
                    <a:ea typeface="微软雅黑" pitchFamily="34" charset="-122"/>
                  </a:endParaRPr>
                </a:p>
              </p:txBody>
            </p:sp>
            <p:sp>
              <p:nvSpPr>
                <p:cNvPr id="55" name="Rectangle 46" descr="新闻纸"/>
                <p:cNvSpPr>
                  <a:spLocks noChangeArrowheads="1"/>
                </p:cNvSpPr>
                <p:nvPr/>
              </p:nvSpPr>
              <p:spPr bwMode="auto">
                <a:xfrm>
                  <a:off x="723" y="2398"/>
                  <a:ext cx="2764" cy="366"/>
                </a:xfrm>
                <a:prstGeom prst="rect">
                  <a:avLst/>
                </a:prstGeom>
                <a:blipFill dpi="0" rotWithShape="0">
                  <a:blip r:embed="rId1"/>
                  <a:srcRect/>
                  <a:tile tx="0" ty="0" sx="100000" sy="100000" flip="none" algn="tl"/>
                </a:bli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Comic Sans MS" panose="030F0702030302020204" pitchFamily="2" charset="0"/>
                    <a:ea typeface="微软雅黑" pitchFamily="34" charset="-122"/>
                  </a:endParaRPr>
                </a:p>
              </p:txBody>
            </p:sp>
            <p:sp>
              <p:nvSpPr>
                <p:cNvPr id="56" name="Line 47"/>
                <p:cNvSpPr>
                  <a:spLocks noChangeShapeType="1"/>
                </p:cNvSpPr>
                <p:nvPr/>
              </p:nvSpPr>
              <p:spPr bwMode="auto">
                <a:xfrm>
                  <a:off x="1380" y="2398"/>
                  <a:ext cx="1" cy="36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latin typeface="Comic Sans MS" panose="030F0702030302020204" pitchFamily="2" charset="0"/>
                    <a:ea typeface="微软雅黑" pitchFamily="34" charset="-122"/>
                  </a:endParaRPr>
                </a:p>
              </p:txBody>
            </p:sp>
            <p:sp>
              <p:nvSpPr>
                <p:cNvPr id="57" name="Text Box 48"/>
                <p:cNvSpPr txBox="1">
                  <a:spLocks noChangeArrowheads="1"/>
                </p:cNvSpPr>
                <p:nvPr/>
              </p:nvSpPr>
              <p:spPr bwMode="auto">
                <a:xfrm>
                  <a:off x="133" y="2416"/>
                  <a:ext cx="696"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0">
                      <a:solidFill>
                        <a:schemeClr val="tx1"/>
                      </a:solidFill>
                      <a:latin typeface="Comic Sans MS" panose="030F0702030302020204" pitchFamily="2" charset="0"/>
                      <a:ea typeface="微软雅黑" pitchFamily="34" charset="-122"/>
                    </a:rPr>
                    <a:t>SI</a:t>
                  </a:r>
                  <a:r>
                    <a:rPr lang="zh-CN" altLang="en-US" sz="2400" b="0">
                      <a:solidFill>
                        <a:schemeClr val="tx1"/>
                      </a:solidFill>
                      <a:latin typeface="Comic Sans MS" panose="030F0702030302020204" pitchFamily="2" charset="0"/>
                      <a:ea typeface="微软雅黑" pitchFamily="34" charset="-122"/>
                    </a:rPr>
                    <a:t>型</a:t>
                  </a:r>
                  <a:endParaRPr lang="zh-CN" altLang="en-US" sz="2400" b="0">
                    <a:solidFill>
                      <a:schemeClr val="tx1"/>
                    </a:solidFill>
                    <a:latin typeface="Comic Sans MS" panose="030F0702030302020204" pitchFamily="2" charset="0"/>
                    <a:ea typeface="微软雅黑" pitchFamily="34" charset="-122"/>
                  </a:endParaRPr>
                </a:p>
              </p:txBody>
            </p:sp>
            <p:sp>
              <p:nvSpPr>
                <p:cNvPr id="58" name="Text Box 49"/>
                <p:cNvSpPr txBox="1">
                  <a:spLocks noChangeArrowheads="1"/>
                </p:cNvSpPr>
                <p:nvPr/>
              </p:nvSpPr>
              <p:spPr bwMode="auto">
                <a:xfrm>
                  <a:off x="838" y="2434"/>
                  <a:ext cx="439"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0">
                      <a:solidFill>
                        <a:schemeClr val="tx1"/>
                      </a:solidFill>
                      <a:effectLst>
                        <a:outerShdw blurRad="38100" dist="38100" dir="2700000" algn="tl">
                          <a:srgbClr val="C0C0C0"/>
                        </a:outerShdw>
                      </a:effectLst>
                      <a:latin typeface="Comic Sans MS" panose="030F0702030302020204" pitchFamily="2" charset="0"/>
                      <a:ea typeface="微软雅黑" pitchFamily="34" charset="-122"/>
                    </a:rPr>
                    <a:t>OP</a:t>
                  </a:r>
                  <a:endParaRPr lang="en-US" altLang="zh-CN" sz="2400" b="0">
                    <a:solidFill>
                      <a:schemeClr val="tx1"/>
                    </a:solidFill>
                    <a:effectLst>
                      <a:outerShdw blurRad="38100" dist="38100" dir="2700000" algn="tl">
                        <a:srgbClr val="C0C0C0"/>
                      </a:outerShdw>
                    </a:effectLst>
                    <a:latin typeface="Comic Sans MS" panose="030F0702030302020204" pitchFamily="2" charset="0"/>
                    <a:ea typeface="微软雅黑" pitchFamily="34" charset="-122"/>
                  </a:endParaRPr>
                </a:p>
              </p:txBody>
            </p:sp>
            <p:sp>
              <p:nvSpPr>
                <p:cNvPr id="59" name="Text Box 50"/>
                <p:cNvSpPr txBox="1">
                  <a:spLocks noChangeArrowheads="1"/>
                </p:cNvSpPr>
                <p:nvPr/>
              </p:nvSpPr>
              <p:spPr bwMode="auto">
                <a:xfrm>
                  <a:off x="1666" y="2441"/>
                  <a:ext cx="233" cy="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0">
                      <a:solidFill>
                        <a:srgbClr val="0000FF"/>
                      </a:solidFill>
                      <a:effectLst>
                        <a:outerShdw blurRad="38100" dist="38100" dir="2700000" algn="tl">
                          <a:srgbClr val="C0C0C0"/>
                        </a:outerShdw>
                      </a:effectLst>
                      <a:latin typeface="Comic Sans MS" panose="030F0702030302020204" pitchFamily="2" charset="0"/>
                      <a:ea typeface="微软雅黑" pitchFamily="34" charset="-122"/>
                    </a:rPr>
                    <a:t>I</a:t>
                  </a:r>
                  <a:endParaRPr lang="en-US" altLang="zh-CN" sz="2400" b="0">
                    <a:solidFill>
                      <a:srgbClr val="0000FF"/>
                    </a:solidFill>
                    <a:effectLst>
                      <a:outerShdw blurRad="38100" dist="38100" dir="2700000" algn="tl">
                        <a:srgbClr val="C0C0C0"/>
                      </a:outerShdw>
                    </a:effectLst>
                    <a:latin typeface="Comic Sans MS" panose="030F0702030302020204" pitchFamily="2" charset="0"/>
                    <a:ea typeface="微软雅黑" pitchFamily="34" charset="-122"/>
                  </a:endParaRPr>
                </a:p>
              </p:txBody>
            </p:sp>
            <p:sp>
              <p:nvSpPr>
                <p:cNvPr id="60" name="Rectangle 51" descr="新闻纸"/>
                <p:cNvSpPr>
                  <a:spLocks noChangeArrowheads="1"/>
                </p:cNvSpPr>
                <p:nvPr/>
              </p:nvSpPr>
              <p:spPr bwMode="auto">
                <a:xfrm>
                  <a:off x="720" y="2935"/>
                  <a:ext cx="4162" cy="366"/>
                </a:xfrm>
                <a:prstGeom prst="rect">
                  <a:avLst/>
                </a:prstGeom>
                <a:blipFill dpi="0" rotWithShape="0">
                  <a:blip r:embed="rId1"/>
                  <a:srcRect/>
                  <a:tile tx="0" ty="0" sx="100000" sy="100000" flip="none" algn="tl"/>
                </a:bli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Comic Sans MS" panose="030F0702030302020204" pitchFamily="2" charset="0"/>
                    <a:ea typeface="微软雅黑" pitchFamily="34" charset="-122"/>
                  </a:endParaRPr>
                </a:p>
              </p:txBody>
            </p:sp>
            <p:sp>
              <p:nvSpPr>
                <p:cNvPr id="61" name="Line 52"/>
                <p:cNvSpPr>
                  <a:spLocks noChangeShapeType="1"/>
                </p:cNvSpPr>
                <p:nvPr/>
              </p:nvSpPr>
              <p:spPr bwMode="auto">
                <a:xfrm>
                  <a:off x="1377" y="2935"/>
                  <a:ext cx="1" cy="36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latin typeface="Comic Sans MS" panose="030F0702030302020204" pitchFamily="2" charset="0"/>
                    <a:ea typeface="微软雅黑" pitchFamily="34" charset="-122"/>
                  </a:endParaRPr>
                </a:p>
              </p:txBody>
            </p:sp>
            <p:sp>
              <p:nvSpPr>
                <p:cNvPr id="62" name="Text Box 53"/>
                <p:cNvSpPr txBox="1">
                  <a:spLocks noChangeArrowheads="1"/>
                </p:cNvSpPr>
                <p:nvPr/>
              </p:nvSpPr>
              <p:spPr bwMode="auto">
                <a:xfrm>
                  <a:off x="130" y="2954"/>
                  <a:ext cx="697" cy="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0">
                      <a:solidFill>
                        <a:schemeClr val="tx1"/>
                      </a:solidFill>
                      <a:latin typeface="Comic Sans MS" panose="030F0702030302020204" pitchFamily="2" charset="0"/>
                      <a:ea typeface="微软雅黑" pitchFamily="34" charset="-122"/>
                    </a:rPr>
                    <a:t>SS</a:t>
                  </a:r>
                  <a:r>
                    <a:rPr lang="zh-CN" altLang="en-US" sz="2400" b="0">
                      <a:solidFill>
                        <a:schemeClr val="tx1"/>
                      </a:solidFill>
                      <a:latin typeface="Comic Sans MS" panose="030F0702030302020204" pitchFamily="2" charset="0"/>
                      <a:ea typeface="微软雅黑" pitchFamily="34" charset="-122"/>
                    </a:rPr>
                    <a:t>型</a:t>
                  </a:r>
                  <a:endParaRPr lang="zh-CN" altLang="en-US" sz="2400" b="0">
                    <a:solidFill>
                      <a:schemeClr val="tx1"/>
                    </a:solidFill>
                    <a:latin typeface="Comic Sans MS" panose="030F0702030302020204" pitchFamily="2" charset="0"/>
                    <a:ea typeface="微软雅黑" pitchFamily="34" charset="-122"/>
                  </a:endParaRPr>
                </a:p>
              </p:txBody>
            </p:sp>
            <p:sp>
              <p:nvSpPr>
                <p:cNvPr id="63" name="Line 54"/>
                <p:cNvSpPr>
                  <a:spLocks noChangeShapeType="1"/>
                </p:cNvSpPr>
                <p:nvPr/>
              </p:nvSpPr>
              <p:spPr bwMode="auto">
                <a:xfrm>
                  <a:off x="2079" y="2935"/>
                  <a:ext cx="1" cy="36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latin typeface="Comic Sans MS" panose="030F0702030302020204" pitchFamily="2" charset="0"/>
                    <a:ea typeface="微软雅黑" pitchFamily="34" charset="-122"/>
                  </a:endParaRPr>
                </a:p>
              </p:txBody>
            </p:sp>
            <p:sp>
              <p:nvSpPr>
                <p:cNvPr id="64" name="Text Box 55"/>
                <p:cNvSpPr txBox="1">
                  <a:spLocks noChangeArrowheads="1"/>
                </p:cNvSpPr>
                <p:nvPr/>
              </p:nvSpPr>
              <p:spPr bwMode="auto">
                <a:xfrm>
                  <a:off x="835" y="2971"/>
                  <a:ext cx="439"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0">
                      <a:solidFill>
                        <a:schemeClr val="tx1"/>
                      </a:solidFill>
                      <a:effectLst>
                        <a:outerShdw blurRad="38100" dist="38100" dir="2700000" algn="tl">
                          <a:srgbClr val="C0C0C0"/>
                        </a:outerShdw>
                      </a:effectLst>
                      <a:latin typeface="Comic Sans MS" panose="030F0702030302020204" pitchFamily="2" charset="0"/>
                      <a:ea typeface="微软雅黑" pitchFamily="34" charset="-122"/>
                    </a:rPr>
                    <a:t>OP</a:t>
                  </a:r>
                  <a:endParaRPr lang="en-US" altLang="zh-CN" sz="2400" b="0">
                    <a:solidFill>
                      <a:schemeClr val="tx1"/>
                    </a:solidFill>
                    <a:effectLst>
                      <a:outerShdw blurRad="38100" dist="38100" dir="2700000" algn="tl">
                        <a:srgbClr val="C0C0C0"/>
                      </a:outerShdw>
                    </a:effectLst>
                    <a:latin typeface="Comic Sans MS" panose="030F0702030302020204" pitchFamily="2" charset="0"/>
                    <a:ea typeface="微软雅黑" pitchFamily="34" charset="-122"/>
                  </a:endParaRPr>
                </a:p>
              </p:txBody>
            </p:sp>
            <p:sp>
              <p:nvSpPr>
                <p:cNvPr id="65" name="Line 56"/>
                <p:cNvSpPr>
                  <a:spLocks noChangeShapeType="1"/>
                </p:cNvSpPr>
                <p:nvPr/>
              </p:nvSpPr>
              <p:spPr bwMode="auto">
                <a:xfrm>
                  <a:off x="2079" y="1387"/>
                  <a:ext cx="0" cy="36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latin typeface="Comic Sans MS" panose="030F0702030302020204" pitchFamily="2" charset="0"/>
                    <a:ea typeface="微软雅黑" pitchFamily="34" charset="-122"/>
                  </a:endParaRPr>
                </a:p>
              </p:txBody>
            </p:sp>
            <p:sp>
              <p:nvSpPr>
                <p:cNvPr id="66" name="Line 57"/>
                <p:cNvSpPr>
                  <a:spLocks noChangeShapeType="1"/>
                </p:cNvSpPr>
                <p:nvPr/>
              </p:nvSpPr>
              <p:spPr bwMode="auto">
                <a:xfrm>
                  <a:off x="2408" y="1387"/>
                  <a:ext cx="0" cy="36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latin typeface="Comic Sans MS" panose="030F0702030302020204" pitchFamily="2" charset="0"/>
                    <a:ea typeface="微软雅黑" pitchFamily="34" charset="-122"/>
                  </a:endParaRPr>
                </a:p>
              </p:txBody>
            </p:sp>
            <p:sp>
              <p:nvSpPr>
                <p:cNvPr id="67" name="Line 58"/>
                <p:cNvSpPr>
                  <a:spLocks noChangeShapeType="1"/>
                </p:cNvSpPr>
                <p:nvPr/>
              </p:nvSpPr>
              <p:spPr bwMode="auto">
                <a:xfrm>
                  <a:off x="2079" y="1884"/>
                  <a:ext cx="0" cy="36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latin typeface="Comic Sans MS" panose="030F0702030302020204" pitchFamily="2" charset="0"/>
                    <a:ea typeface="微软雅黑" pitchFamily="34" charset="-122"/>
                  </a:endParaRPr>
                </a:p>
              </p:txBody>
            </p:sp>
            <p:sp>
              <p:nvSpPr>
                <p:cNvPr id="68" name="Line 59"/>
                <p:cNvSpPr>
                  <a:spLocks noChangeShapeType="1"/>
                </p:cNvSpPr>
                <p:nvPr/>
              </p:nvSpPr>
              <p:spPr bwMode="auto">
                <a:xfrm>
                  <a:off x="2408" y="1884"/>
                  <a:ext cx="0" cy="36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latin typeface="Comic Sans MS" panose="030F0702030302020204" pitchFamily="2" charset="0"/>
                    <a:ea typeface="微软雅黑" pitchFamily="34" charset="-122"/>
                  </a:endParaRPr>
                </a:p>
              </p:txBody>
            </p:sp>
            <p:sp>
              <p:nvSpPr>
                <p:cNvPr id="69" name="Line 60"/>
                <p:cNvSpPr>
                  <a:spLocks noChangeShapeType="1"/>
                </p:cNvSpPr>
                <p:nvPr/>
              </p:nvSpPr>
              <p:spPr bwMode="auto">
                <a:xfrm>
                  <a:off x="2408" y="2935"/>
                  <a:ext cx="0" cy="36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latin typeface="Comic Sans MS" panose="030F0702030302020204" pitchFamily="2" charset="0"/>
                    <a:ea typeface="微软雅黑" pitchFamily="34" charset="-122"/>
                  </a:endParaRPr>
                </a:p>
              </p:txBody>
            </p:sp>
            <p:sp>
              <p:nvSpPr>
                <p:cNvPr id="70" name="Line 61"/>
                <p:cNvSpPr>
                  <a:spLocks noChangeShapeType="1"/>
                </p:cNvSpPr>
                <p:nvPr/>
              </p:nvSpPr>
              <p:spPr bwMode="auto">
                <a:xfrm>
                  <a:off x="3487" y="2935"/>
                  <a:ext cx="0" cy="36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latin typeface="Comic Sans MS" panose="030F0702030302020204" pitchFamily="2" charset="0"/>
                    <a:ea typeface="微软雅黑" pitchFamily="34" charset="-122"/>
                  </a:endParaRPr>
                </a:p>
              </p:txBody>
            </p:sp>
            <p:sp>
              <p:nvSpPr>
                <p:cNvPr id="71" name="Text Box 62"/>
                <p:cNvSpPr txBox="1">
                  <a:spLocks noChangeArrowheads="1"/>
                </p:cNvSpPr>
                <p:nvPr/>
              </p:nvSpPr>
              <p:spPr bwMode="auto">
                <a:xfrm>
                  <a:off x="2130" y="1424"/>
                  <a:ext cx="293"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dirty="0">
                      <a:solidFill>
                        <a:srgbClr val="0000FF"/>
                      </a:solidFill>
                      <a:effectLst>
                        <a:outerShdw blurRad="38100" dist="38100" dir="2700000" algn="tl">
                          <a:srgbClr val="C0C0C0"/>
                        </a:outerShdw>
                      </a:effectLst>
                      <a:latin typeface="Comic Sans MS" panose="030F0702030302020204" pitchFamily="2" charset="0"/>
                      <a:ea typeface="微软雅黑" pitchFamily="34" charset="-122"/>
                    </a:rPr>
                    <a:t>B</a:t>
                  </a:r>
                  <a:endParaRPr lang="en-US" altLang="zh-CN" sz="2400" dirty="0">
                    <a:solidFill>
                      <a:srgbClr val="0000FF"/>
                    </a:solidFill>
                    <a:effectLst>
                      <a:outerShdw blurRad="38100" dist="38100" dir="2700000" algn="tl">
                        <a:srgbClr val="C0C0C0"/>
                      </a:outerShdw>
                    </a:effectLst>
                    <a:latin typeface="Comic Sans MS" panose="030F0702030302020204" pitchFamily="2" charset="0"/>
                    <a:ea typeface="微软雅黑" pitchFamily="34" charset="-122"/>
                  </a:endParaRPr>
                </a:p>
              </p:txBody>
            </p:sp>
            <p:sp>
              <p:nvSpPr>
                <p:cNvPr id="72" name="Text Box 63"/>
                <p:cNvSpPr txBox="1">
                  <a:spLocks noChangeArrowheads="1"/>
                </p:cNvSpPr>
                <p:nvPr/>
              </p:nvSpPr>
              <p:spPr bwMode="auto">
                <a:xfrm>
                  <a:off x="2747" y="1420"/>
                  <a:ext cx="293"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solidFill>
                        <a:srgbClr val="0000FF"/>
                      </a:solidFill>
                      <a:effectLst>
                        <a:outerShdw blurRad="38100" dist="38100" dir="2700000" algn="tl">
                          <a:srgbClr val="C0C0C0"/>
                        </a:outerShdw>
                      </a:effectLst>
                      <a:latin typeface="Comic Sans MS" panose="030F0702030302020204" pitchFamily="2" charset="0"/>
                      <a:ea typeface="微软雅黑" pitchFamily="34" charset="-122"/>
                    </a:rPr>
                    <a:t>D</a:t>
                  </a:r>
                  <a:endParaRPr lang="en-US" altLang="zh-CN" sz="2400">
                    <a:solidFill>
                      <a:srgbClr val="0000FF"/>
                    </a:solidFill>
                    <a:effectLst>
                      <a:outerShdw blurRad="38100" dist="38100" dir="2700000" algn="tl">
                        <a:srgbClr val="C0C0C0"/>
                      </a:outerShdw>
                    </a:effectLst>
                    <a:latin typeface="Comic Sans MS" panose="030F0702030302020204" pitchFamily="2" charset="0"/>
                    <a:ea typeface="微软雅黑" pitchFamily="34" charset="-122"/>
                  </a:endParaRPr>
                </a:p>
              </p:txBody>
            </p:sp>
            <p:sp>
              <p:nvSpPr>
                <p:cNvPr id="73" name="Text Box 64"/>
                <p:cNvSpPr txBox="1">
                  <a:spLocks noChangeArrowheads="1"/>
                </p:cNvSpPr>
                <p:nvPr/>
              </p:nvSpPr>
              <p:spPr bwMode="auto">
                <a:xfrm>
                  <a:off x="2124" y="1923"/>
                  <a:ext cx="294"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dirty="0">
                      <a:solidFill>
                        <a:srgbClr val="0000FF"/>
                      </a:solidFill>
                      <a:effectLst>
                        <a:outerShdw blurRad="38100" dist="38100" dir="2700000" algn="tl">
                          <a:srgbClr val="C0C0C0"/>
                        </a:outerShdw>
                      </a:effectLst>
                      <a:latin typeface="Comic Sans MS" panose="030F0702030302020204" pitchFamily="2" charset="0"/>
                      <a:ea typeface="微软雅黑" pitchFamily="34" charset="-122"/>
                    </a:rPr>
                    <a:t>B</a:t>
                  </a:r>
                  <a:endParaRPr lang="en-US" altLang="zh-CN" sz="2400" dirty="0">
                    <a:solidFill>
                      <a:srgbClr val="0000FF"/>
                    </a:solidFill>
                    <a:effectLst>
                      <a:outerShdw blurRad="38100" dist="38100" dir="2700000" algn="tl">
                        <a:srgbClr val="C0C0C0"/>
                      </a:outerShdw>
                    </a:effectLst>
                    <a:latin typeface="Comic Sans MS" panose="030F0702030302020204" pitchFamily="2" charset="0"/>
                    <a:ea typeface="微软雅黑" pitchFamily="34" charset="-122"/>
                  </a:endParaRPr>
                </a:p>
              </p:txBody>
            </p:sp>
            <p:sp>
              <p:nvSpPr>
                <p:cNvPr id="74" name="Text Box 65"/>
                <p:cNvSpPr txBox="1">
                  <a:spLocks noChangeArrowheads="1"/>
                </p:cNvSpPr>
                <p:nvPr/>
              </p:nvSpPr>
              <p:spPr bwMode="auto">
                <a:xfrm>
                  <a:off x="2741" y="1920"/>
                  <a:ext cx="293"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dirty="0">
                      <a:solidFill>
                        <a:srgbClr val="0000FF"/>
                      </a:solidFill>
                      <a:effectLst>
                        <a:outerShdw blurRad="38100" dist="38100" dir="2700000" algn="tl">
                          <a:srgbClr val="C0C0C0"/>
                        </a:outerShdw>
                      </a:effectLst>
                      <a:latin typeface="Comic Sans MS" panose="030F0702030302020204" pitchFamily="2" charset="0"/>
                      <a:ea typeface="微软雅黑" pitchFamily="34" charset="-122"/>
                    </a:rPr>
                    <a:t>D</a:t>
                  </a:r>
                  <a:endParaRPr lang="en-US" altLang="zh-CN" sz="2400" dirty="0">
                    <a:solidFill>
                      <a:srgbClr val="0000FF"/>
                    </a:solidFill>
                    <a:effectLst>
                      <a:outerShdw blurRad="38100" dist="38100" dir="2700000" algn="tl">
                        <a:srgbClr val="C0C0C0"/>
                      </a:outerShdw>
                    </a:effectLst>
                    <a:latin typeface="Comic Sans MS" panose="030F0702030302020204" pitchFamily="2" charset="0"/>
                    <a:ea typeface="微软雅黑" pitchFamily="34" charset="-122"/>
                  </a:endParaRPr>
                </a:p>
              </p:txBody>
            </p:sp>
            <p:sp>
              <p:nvSpPr>
                <p:cNvPr id="75" name="Line 66"/>
                <p:cNvSpPr>
                  <a:spLocks noChangeShapeType="1"/>
                </p:cNvSpPr>
                <p:nvPr/>
              </p:nvSpPr>
              <p:spPr bwMode="auto">
                <a:xfrm>
                  <a:off x="2079" y="2398"/>
                  <a:ext cx="0" cy="36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latin typeface="Comic Sans MS" panose="030F0702030302020204" pitchFamily="2" charset="0"/>
                    <a:ea typeface="微软雅黑" pitchFamily="34" charset="-122"/>
                  </a:endParaRPr>
                </a:p>
              </p:txBody>
            </p:sp>
            <p:sp>
              <p:nvSpPr>
                <p:cNvPr id="76" name="Line 67"/>
                <p:cNvSpPr>
                  <a:spLocks noChangeShapeType="1"/>
                </p:cNvSpPr>
                <p:nvPr/>
              </p:nvSpPr>
              <p:spPr bwMode="auto">
                <a:xfrm>
                  <a:off x="2408" y="2398"/>
                  <a:ext cx="0" cy="36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latin typeface="Comic Sans MS" panose="030F0702030302020204" pitchFamily="2" charset="0"/>
                    <a:ea typeface="微软雅黑" pitchFamily="34" charset="-122"/>
                  </a:endParaRPr>
                </a:p>
              </p:txBody>
            </p:sp>
            <p:sp>
              <p:nvSpPr>
                <p:cNvPr id="77" name="Text Box 68"/>
                <p:cNvSpPr txBox="1">
                  <a:spLocks noChangeArrowheads="1"/>
                </p:cNvSpPr>
                <p:nvPr/>
              </p:nvSpPr>
              <p:spPr bwMode="auto">
                <a:xfrm>
                  <a:off x="2124" y="2446"/>
                  <a:ext cx="294"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solidFill>
                        <a:srgbClr val="0000FF"/>
                      </a:solidFill>
                      <a:effectLst>
                        <a:outerShdw blurRad="38100" dist="38100" dir="2700000" algn="tl">
                          <a:srgbClr val="C0C0C0"/>
                        </a:outerShdw>
                      </a:effectLst>
                      <a:latin typeface="Comic Sans MS" panose="030F0702030302020204" pitchFamily="2" charset="0"/>
                      <a:ea typeface="微软雅黑" pitchFamily="34" charset="-122"/>
                    </a:rPr>
                    <a:t>B</a:t>
                  </a:r>
                  <a:endParaRPr lang="en-US" altLang="zh-CN" sz="2400">
                    <a:solidFill>
                      <a:srgbClr val="0000FF"/>
                    </a:solidFill>
                    <a:effectLst>
                      <a:outerShdw blurRad="38100" dist="38100" dir="2700000" algn="tl">
                        <a:srgbClr val="C0C0C0"/>
                      </a:outerShdw>
                    </a:effectLst>
                    <a:latin typeface="Comic Sans MS" panose="030F0702030302020204" pitchFamily="2" charset="0"/>
                    <a:ea typeface="微软雅黑" pitchFamily="34" charset="-122"/>
                  </a:endParaRPr>
                </a:p>
              </p:txBody>
            </p:sp>
            <p:sp>
              <p:nvSpPr>
                <p:cNvPr id="78" name="Text Box 69"/>
                <p:cNvSpPr txBox="1">
                  <a:spLocks noChangeArrowheads="1"/>
                </p:cNvSpPr>
                <p:nvPr/>
              </p:nvSpPr>
              <p:spPr bwMode="auto">
                <a:xfrm>
                  <a:off x="2741" y="2443"/>
                  <a:ext cx="293" cy="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solidFill>
                        <a:srgbClr val="0000FF"/>
                      </a:solidFill>
                      <a:effectLst>
                        <a:outerShdw blurRad="38100" dist="38100" dir="2700000" algn="tl">
                          <a:srgbClr val="C0C0C0"/>
                        </a:outerShdw>
                      </a:effectLst>
                      <a:latin typeface="Comic Sans MS" panose="030F0702030302020204" pitchFamily="2" charset="0"/>
                      <a:ea typeface="微软雅黑" pitchFamily="34" charset="-122"/>
                    </a:rPr>
                    <a:t>D</a:t>
                  </a:r>
                  <a:endParaRPr lang="en-US" altLang="zh-CN" sz="2400">
                    <a:solidFill>
                      <a:srgbClr val="0000FF"/>
                    </a:solidFill>
                    <a:effectLst>
                      <a:outerShdw blurRad="38100" dist="38100" dir="2700000" algn="tl">
                        <a:srgbClr val="C0C0C0"/>
                      </a:outerShdw>
                    </a:effectLst>
                    <a:latin typeface="Comic Sans MS" panose="030F0702030302020204" pitchFamily="2" charset="0"/>
                    <a:ea typeface="微软雅黑" pitchFamily="34" charset="-122"/>
                  </a:endParaRPr>
                </a:p>
              </p:txBody>
            </p:sp>
            <p:sp>
              <p:nvSpPr>
                <p:cNvPr id="79" name="Line 70"/>
                <p:cNvSpPr>
                  <a:spLocks noChangeShapeType="1"/>
                </p:cNvSpPr>
                <p:nvPr/>
              </p:nvSpPr>
              <p:spPr bwMode="auto">
                <a:xfrm>
                  <a:off x="3840" y="2935"/>
                  <a:ext cx="0" cy="36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latin typeface="Comic Sans MS" panose="030F0702030302020204" pitchFamily="2" charset="0"/>
                    <a:ea typeface="微软雅黑" pitchFamily="34" charset="-122"/>
                  </a:endParaRPr>
                </a:p>
              </p:txBody>
            </p:sp>
            <p:sp>
              <p:nvSpPr>
                <p:cNvPr id="80" name="Text Box 71"/>
                <p:cNvSpPr txBox="1">
                  <a:spLocks noChangeArrowheads="1"/>
                </p:cNvSpPr>
                <p:nvPr/>
              </p:nvSpPr>
              <p:spPr bwMode="auto">
                <a:xfrm>
                  <a:off x="1666" y="2962"/>
                  <a:ext cx="233"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0">
                      <a:solidFill>
                        <a:srgbClr val="0000FF"/>
                      </a:solidFill>
                      <a:effectLst>
                        <a:outerShdw blurRad="38100" dist="38100" dir="2700000" algn="tl">
                          <a:srgbClr val="C0C0C0"/>
                        </a:outerShdw>
                      </a:effectLst>
                      <a:latin typeface="Comic Sans MS" panose="030F0702030302020204" pitchFamily="2" charset="0"/>
                      <a:ea typeface="微软雅黑" pitchFamily="34" charset="-122"/>
                    </a:rPr>
                    <a:t>L</a:t>
                  </a:r>
                  <a:endParaRPr lang="en-US" altLang="zh-CN" sz="2400" b="0">
                    <a:solidFill>
                      <a:srgbClr val="0000FF"/>
                    </a:solidFill>
                    <a:effectLst>
                      <a:outerShdw blurRad="38100" dist="38100" dir="2700000" algn="tl">
                        <a:srgbClr val="C0C0C0"/>
                      </a:outerShdw>
                    </a:effectLst>
                    <a:latin typeface="Comic Sans MS" panose="030F0702030302020204" pitchFamily="2" charset="0"/>
                    <a:ea typeface="微软雅黑" pitchFamily="34" charset="-122"/>
                  </a:endParaRPr>
                </a:p>
              </p:txBody>
            </p:sp>
            <p:sp>
              <p:nvSpPr>
                <p:cNvPr id="81" name="Text Box 72"/>
                <p:cNvSpPr txBox="1">
                  <a:spLocks noChangeArrowheads="1"/>
                </p:cNvSpPr>
                <p:nvPr/>
              </p:nvSpPr>
              <p:spPr bwMode="auto">
                <a:xfrm>
                  <a:off x="2066" y="2968"/>
                  <a:ext cx="480" cy="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400">
                      <a:solidFill>
                        <a:srgbClr val="0000FF"/>
                      </a:solidFill>
                      <a:effectLst>
                        <a:outerShdw blurRad="38100" dist="38100" dir="2700000" algn="tl">
                          <a:srgbClr val="C0C0C0"/>
                        </a:outerShdw>
                      </a:effectLst>
                      <a:latin typeface="Comic Sans MS" panose="030F0702030302020204" pitchFamily="2" charset="0"/>
                      <a:ea typeface="微软雅黑" pitchFamily="34" charset="-122"/>
                    </a:rPr>
                    <a:t>B1</a:t>
                  </a:r>
                  <a:endParaRPr lang="en-US" altLang="zh-CN" sz="2400">
                    <a:solidFill>
                      <a:srgbClr val="0000FF"/>
                    </a:solidFill>
                    <a:effectLst>
                      <a:outerShdw blurRad="38100" dist="38100" dir="2700000" algn="tl">
                        <a:srgbClr val="C0C0C0"/>
                      </a:outerShdw>
                    </a:effectLst>
                    <a:latin typeface="Comic Sans MS" panose="030F0702030302020204" pitchFamily="2" charset="0"/>
                    <a:ea typeface="微软雅黑" pitchFamily="34" charset="-122"/>
                  </a:endParaRPr>
                </a:p>
              </p:txBody>
            </p:sp>
            <p:sp>
              <p:nvSpPr>
                <p:cNvPr id="82" name="Text Box 73"/>
                <p:cNvSpPr txBox="1">
                  <a:spLocks noChangeArrowheads="1"/>
                </p:cNvSpPr>
                <p:nvPr/>
              </p:nvSpPr>
              <p:spPr bwMode="auto">
                <a:xfrm>
                  <a:off x="2741" y="2964"/>
                  <a:ext cx="432"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solidFill>
                        <a:srgbClr val="0000FF"/>
                      </a:solidFill>
                      <a:effectLst>
                        <a:outerShdw blurRad="38100" dist="38100" dir="2700000" algn="tl">
                          <a:srgbClr val="C0C0C0"/>
                        </a:outerShdw>
                      </a:effectLst>
                      <a:latin typeface="Comic Sans MS" panose="030F0702030302020204" pitchFamily="2" charset="0"/>
                      <a:ea typeface="微软雅黑" pitchFamily="34" charset="-122"/>
                    </a:rPr>
                    <a:t>D1</a:t>
                  </a:r>
                  <a:endParaRPr lang="en-US" altLang="zh-CN" sz="2400">
                    <a:solidFill>
                      <a:srgbClr val="0000FF"/>
                    </a:solidFill>
                    <a:effectLst>
                      <a:outerShdw blurRad="38100" dist="38100" dir="2700000" algn="tl">
                        <a:srgbClr val="C0C0C0"/>
                      </a:outerShdw>
                    </a:effectLst>
                    <a:latin typeface="Comic Sans MS" panose="030F0702030302020204" pitchFamily="2" charset="0"/>
                    <a:ea typeface="微软雅黑" pitchFamily="34" charset="-122"/>
                  </a:endParaRPr>
                </a:p>
              </p:txBody>
            </p:sp>
            <p:sp>
              <p:nvSpPr>
                <p:cNvPr id="83" name="Text Box 74"/>
                <p:cNvSpPr txBox="1">
                  <a:spLocks noChangeArrowheads="1"/>
                </p:cNvSpPr>
                <p:nvPr/>
              </p:nvSpPr>
              <p:spPr bwMode="auto">
                <a:xfrm>
                  <a:off x="3487" y="2980"/>
                  <a:ext cx="486" cy="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400" dirty="0">
                      <a:solidFill>
                        <a:srgbClr val="0000FF"/>
                      </a:solidFill>
                      <a:effectLst>
                        <a:outerShdw blurRad="38100" dist="38100" dir="2700000" algn="tl">
                          <a:srgbClr val="C0C0C0"/>
                        </a:outerShdw>
                      </a:effectLst>
                      <a:latin typeface="Comic Sans MS" panose="030F0702030302020204" pitchFamily="2" charset="0"/>
                      <a:ea typeface="微软雅黑" pitchFamily="34" charset="-122"/>
                    </a:rPr>
                    <a:t>B2</a:t>
                  </a:r>
                  <a:endParaRPr lang="en-US" altLang="zh-CN" sz="2400" dirty="0">
                    <a:solidFill>
                      <a:srgbClr val="0000FF"/>
                    </a:solidFill>
                    <a:effectLst>
                      <a:outerShdw blurRad="38100" dist="38100" dir="2700000" algn="tl">
                        <a:srgbClr val="C0C0C0"/>
                      </a:outerShdw>
                    </a:effectLst>
                    <a:latin typeface="Comic Sans MS" panose="030F0702030302020204" pitchFamily="2" charset="0"/>
                    <a:ea typeface="微软雅黑" pitchFamily="34" charset="-122"/>
                  </a:endParaRPr>
                </a:p>
              </p:txBody>
            </p:sp>
            <p:sp>
              <p:nvSpPr>
                <p:cNvPr id="84" name="Text Box 75"/>
                <p:cNvSpPr txBox="1">
                  <a:spLocks noChangeArrowheads="1"/>
                </p:cNvSpPr>
                <p:nvPr/>
              </p:nvSpPr>
              <p:spPr bwMode="auto">
                <a:xfrm>
                  <a:off x="4185" y="2977"/>
                  <a:ext cx="441"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solidFill>
                        <a:srgbClr val="0000FF"/>
                      </a:solidFill>
                      <a:effectLst>
                        <a:outerShdw blurRad="38100" dist="38100" dir="2700000" algn="tl">
                          <a:srgbClr val="C0C0C0"/>
                        </a:outerShdw>
                      </a:effectLst>
                      <a:latin typeface="Comic Sans MS" panose="030F0702030302020204" pitchFamily="2" charset="0"/>
                      <a:ea typeface="微软雅黑" pitchFamily="34" charset="-122"/>
                    </a:rPr>
                    <a:t>D2</a:t>
                  </a:r>
                  <a:endParaRPr lang="en-US" altLang="zh-CN" sz="2400">
                    <a:solidFill>
                      <a:srgbClr val="0000FF"/>
                    </a:solidFill>
                    <a:effectLst>
                      <a:outerShdw blurRad="38100" dist="38100" dir="2700000" algn="tl">
                        <a:srgbClr val="C0C0C0"/>
                      </a:outerShdw>
                    </a:effectLst>
                    <a:latin typeface="Comic Sans MS" panose="030F0702030302020204" pitchFamily="2" charset="0"/>
                    <a:ea typeface="微软雅黑" pitchFamily="34" charset="-122"/>
                  </a:endParaRPr>
                </a:p>
              </p:txBody>
            </p:sp>
          </p:grpSp>
          <p:sp>
            <p:nvSpPr>
              <p:cNvPr id="31" name="Text Box 76"/>
              <p:cNvSpPr txBox="1">
                <a:spLocks noChangeArrowheads="1"/>
              </p:cNvSpPr>
              <p:nvPr/>
            </p:nvSpPr>
            <p:spPr bwMode="auto">
              <a:xfrm>
                <a:off x="4004" y="720"/>
                <a:ext cx="1420" cy="2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0" dirty="0" err="1">
                    <a:solidFill>
                      <a:schemeClr val="tx1"/>
                    </a:solidFill>
                    <a:latin typeface="Comic Sans MS" panose="030F0702030302020204" pitchFamily="2" charset="0"/>
                    <a:ea typeface="微软雅黑" pitchFamily="34" charset="-122"/>
                  </a:rPr>
                  <a:t>Ri</a:t>
                </a:r>
                <a:r>
                  <a:rPr lang="zh-CN" altLang="en-US" sz="2400" b="0" dirty="0">
                    <a:solidFill>
                      <a:schemeClr val="tx1"/>
                    </a:solidFill>
                    <a:latin typeface="Comic Sans MS" panose="030F0702030302020204" pitchFamily="2" charset="0"/>
                    <a:ea typeface="微软雅黑" pitchFamily="34" charset="-122"/>
                  </a:rPr>
                  <a:t>：寄存器</a:t>
                </a:r>
                <a:endParaRPr lang="zh-CN" altLang="en-US" sz="2400" b="0" dirty="0">
                  <a:solidFill>
                    <a:schemeClr val="tx1"/>
                  </a:solidFill>
                  <a:latin typeface="Comic Sans MS" panose="030F0702030302020204" pitchFamily="2" charset="0"/>
                  <a:ea typeface="微软雅黑" pitchFamily="34" charset="-122"/>
                </a:endParaRPr>
              </a:p>
              <a:p>
                <a:pPr>
                  <a:spcBef>
                    <a:spcPct val="50000"/>
                  </a:spcBef>
                </a:pPr>
                <a:r>
                  <a:rPr lang="en-US" altLang="zh-CN" sz="2400" b="0" dirty="0">
                    <a:solidFill>
                      <a:schemeClr val="tx1"/>
                    </a:solidFill>
                    <a:latin typeface="Comic Sans MS" panose="030F0702030302020204" pitchFamily="2" charset="0"/>
                    <a:ea typeface="微软雅黑" pitchFamily="34" charset="-122"/>
                  </a:rPr>
                  <a:t>X</a:t>
                </a:r>
                <a:r>
                  <a:rPr lang="zh-CN" altLang="en-US" sz="2400" b="0" dirty="0">
                    <a:solidFill>
                      <a:schemeClr val="tx1"/>
                    </a:solidFill>
                    <a:latin typeface="Comic Sans MS" panose="030F0702030302020204" pitchFamily="2" charset="0"/>
                    <a:ea typeface="微软雅黑" pitchFamily="34" charset="-122"/>
                  </a:rPr>
                  <a:t>：变址器</a:t>
                </a:r>
                <a:endParaRPr lang="zh-CN" altLang="en-US" sz="2400" b="0" dirty="0">
                  <a:solidFill>
                    <a:schemeClr val="tx1"/>
                  </a:solidFill>
                  <a:latin typeface="Comic Sans MS" panose="030F0702030302020204" pitchFamily="2" charset="0"/>
                  <a:ea typeface="微软雅黑" pitchFamily="34" charset="-122"/>
                </a:endParaRPr>
              </a:p>
              <a:p>
                <a:pPr>
                  <a:spcBef>
                    <a:spcPct val="50000"/>
                  </a:spcBef>
                </a:pPr>
                <a:r>
                  <a:rPr lang="en-US" altLang="zh-CN" sz="2400" b="0" dirty="0">
                    <a:solidFill>
                      <a:schemeClr val="tx1"/>
                    </a:solidFill>
                    <a:latin typeface="Comic Sans MS" panose="030F0702030302020204" pitchFamily="2" charset="0"/>
                    <a:ea typeface="微软雅黑" pitchFamily="34" charset="-122"/>
                  </a:rPr>
                  <a:t>Bi</a:t>
                </a:r>
                <a:r>
                  <a:rPr lang="zh-CN" altLang="en-US" sz="2400" b="0" dirty="0">
                    <a:solidFill>
                      <a:schemeClr val="tx1"/>
                    </a:solidFill>
                    <a:latin typeface="Comic Sans MS" panose="030F0702030302020204" pitchFamily="2" charset="0"/>
                    <a:ea typeface="微软雅黑" pitchFamily="34" charset="-122"/>
                  </a:rPr>
                  <a:t>：基址器</a:t>
                </a:r>
                <a:endParaRPr lang="zh-CN" altLang="en-US" sz="2400" b="0" dirty="0">
                  <a:solidFill>
                    <a:schemeClr val="tx1"/>
                  </a:solidFill>
                  <a:latin typeface="Comic Sans MS" panose="030F0702030302020204" pitchFamily="2" charset="0"/>
                  <a:ea typeface="微软雅黑" pitchFamily="34" charset="-122"/>
                </a:endParaRPr>
              </a:p>
              <a:p>
                <a:pPr>
                  <a:spcBef>
                    <a:spcPct val="50000"/>
                  </a:spcBef>
                </a:pPr>
                <a:r>
                  <a:rPr lang="en-US" altLang="zh-CN" sz="2400" b="0" dirty="0">
                    <a:solidFill>
                      <a:schemeClr val="tx1"/>
                    </a:solidFill>
                    <a:latin typeface="Comic Sans MS" panose="030F0702030302020204" pitchFamily="2" charset="0"/>
                    <a:ea typeface="微软雅黑" pitchFamily="34" charset="-122"/>
                  </a:rPr>
                  <a:t>Di</a:t>
                </a:r>
                <a:r>
                  <a:rPr lang="zh-CN" altLang="en-US" sz="2400" b="0" dirty="0">
                    <a:solidFill>
                      <a:schemeClr val="tx1"/>
                    </a:solidFill>
                    <a:latin typeface="Comic Sans MS" panose="030F0702030302020204" pitchFamily="2" charset="0"/>
                    <a:ea typeface="微软雅黑" pitchFamily="34" charset="-122"/>
                  </a:rPr>
                  <a:t>：位移量</a:t>
                </a:r>
                <a:endParaRPr lang="zh-CN" altLang="en-US" sz="2400" b="0" dirty="0">
                  <a:solidFill>
                    <a:schemeClr val="tx1"/>
                  </a:solidFill>
                  <a:latin typeface="Comic Sans MS" panose="030F0702030302020204" pitchFamily="2" charset="0"/>
                  <a:ea typeface="微软雅黑" pitchFamily="34" charset="-122"/>
                </a:endParaRPr>
              </a:p>
              <a:p>
                <a:pPr>
                  <a:spcBef>
                    <a:spcPct val="50000"/>
                  </a:spcBef>
                </a:pPr>
                <a:r>
                  <a:rPr lang="en-US" altLang="zh-CN" sz="2400" b="0" dirty="0">
                    <a:solidFill>
                      <a:schemeClr val="tx1"/>
                    </a:solidFill>
                    <a:latin typeface="Comic Sans MS" panose="030F0702030302020204" pitchFamily="2" charset="0"/>
                    <a:ea typeface="微软雅黑" pitchFamily="34" charset="-122"/>
                  </a:rPr>
                  <a:t>I</a:t>
                </a:r>
                <a:r>
                  <a:rPr lang="zh-CN" altLang="en-US" sz="2400" b="0" dirty="0">
                    <a:solidFill>
                      <a:schemeClr val="tx1"/>
                    </a:solidFill>
                    <a:latin typeface="Comic Sans MS" panose="030F0702030302020204" pitchFamily="2" charset="0"/>
                    <a:ea typeface="微软雅黑" pitchFamily="34" charset="-122"/>
                  </a:rPr>
                  <a:t>：立即数</a:t>
                </a:r>
                <a:endParaRPr lang="zh-CN" altLang="en-US" sz="2400" b="0" dirty="0">
                  <a:solidFill>
                    <a:schemeClr val="tx1"/>
                  </a:solidFill>
                  <a:latin typeface="Comic Sans MS" panose="030F0702030302020204" pitchFamily="2" charset="0"/>
                  <a:ea typeface="微软雅黑" pitchFamily="34" charset="-122"/>
                </a:endParaRPr>
              </a:p>
              <a:p>
                <a:pPr>
                  <a:spcBef>
                    <a:spcPct val="50000"/>
                  </a:spcBef>
                </a:pPr>
                <a:r>
                  <a:rPr lang="en-US" altLang="zh-CN" sz="2400" b="0" dirty="0">
                    <a:solidFill>
                      <a:schemeClr val="tx1"/>
                    </a:solidFill>
                    <a:latin typeface="Comic Sans MS" panose="030F0702030302020204" pitchFamily="2" charset="0"/>
                    <a:ea typeface="微软雅黑" pitchFamily="34" charset="-122"/>
                  </a:rPr>
                  <a:t>L</a:t>
                </a:r>
                <a:r>
                  <a:rPr lang="zh-CN" altLang="en-US" sz="2400" b="0" dirty="0">
                    <a:solidFill>
                      <a:schemeClr val="tx1"/>
                    </a:solidFill>
                    <a:latin typeface="Comic Sans MS" panose="030F0702030302020204" pitchFamily="2" charset="0"/>
                    <a:ea typeface="微软雅黑" pitchFamily="34" charset="-122"/>
                  </a:rPr>
                  <a:t>：数的长度</a:t>
                </a:r>
                <a:endParaRPr lang="zh-CN" altLang="en-US" sz="2400" b="0" dirty="0">
                  <a:solidFill>
                    <a:schemeClr val="tx1"/>
                  </a:solidFill>
                  <a:latin typeface="Comic Sans MS" panose="030F0702030302020204" pitchFamily="2" charset="0"/>
                  <a:ea typeface="微软雅黑" pitchFamily="34" charset="-122"/>
                </a:endParaRPr>
              </a:p>
            </p:txBody>
          </p:sp>
        </p:grpSp>
      </p:grpSp>
      <p:sp>
        <p:nvSpPr>
          <p:cNvPr id="85" name="Rectangle 2"/>
          <p:cNvSpPr txBox="1">
            <a:spLocks noChangeArrowheads="1"/>
          </p:cNvSpPr>
          <p:nvPr/>
        </p:nvSpPr>
        <p:spPr bwMode="auto">
          <a:xfrm>
            <a:off x="3287090" y="999709"/>
            <a:ext cx="3613418" cy="372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spAutoFit/>
          </a:bodyPr>
          <a:lstStyle>
            <a:lvl1pPr algn="l" rtl="0" eaLnBrk="0" fontAlgn="base" hangingPunct="0">
              <a:lnSpc>
                <a:spcPct val="87000"/>
              </a:lnSpc>
              <a:spcBef>
                <a:spcPct val="0"/>
              </a:spcBef>
              <a:spcAft>
                <a:spcPct val="0"/>
              </a:spcAft>
              <a:defRPr sz="2400" b="1" kern="1200">
                <a:solidFill>
                  <a:schemeClr val="accent2"/>
                </a:solidFill>
                <a:latin typeface="+mj-lt"/>
                <a:ea typeface="+mj-ea"/>
                <a:cs typeface="+mj-cs"/>
              </a:defRPr>
            </a:lvl1pPr>
            <a:lvl2pPr algn="l" rtl="0" eaLnBrk="0" fontAlgn="base" hangingPunct="0">
              <a:lnSpc>
                <a:spcPct val="87000"/>
              </a:lnSpc>
              <a:spcBef>
                <a:spcPct val="0"/>
              </a:spcBef>
              <a:spcAft>
                <a:spcPct val="0"/>
              </a:spcAft>
              <a:defRPr sz="2400" b="1">
                <a:solidFill>
                  <a:schemeClr val="accent2"/>
                </a:solidFill>
                <a:latin typeface="Arial" panose="020B0604020202020204" pitchFamily="34" charset="0"/>
              </a:defRPr>
            </a:lvl2pPr>
            <a:lvl3pPr algn="l" rtl="0" eaLnBrk="0" fontAlgn="base" hangingPunct="0">
              <a:lnSpc>
                <a:spcPct val="87000"/>
              </a:lnSpc>
              <a:spcBef>
                <a:spcPct val="0"/>
              </a:spcBef>
              <a:spcAft>
                <a:spcPct val="0"/>
              </a:spcAft>
              <a:defRPr sz="2400" b="1">
                <a:solidFill>
                  <a:schemeClr val="accent2"/>
                </a:solidFill>
                <a:latin typeface="Arial" panose="020B0604020202020204" pitchFamily="34" charset="0"/>
              </a:defRPr>
            </a:lvl3pPr>
            <a:lvl4pPr algn="l" rtl="0" eaLnBrk="0" fontAlgn="base" hangingPunct="0">
              <a:lnSpc>
                <a:spcPct val="87000"/>
              </a:lnSpc>
              <a:spcBef>
                <a:spcPct val="0"/>
              </a:spcBef>
              <a:spcAft>
                <a:spcPct val="0"/>
              </a:spcAft>
              <a:defRPr sz="2400" b="1">
                <a:solidFill>
                  <a:schemeClr val="accent2"/>
                </a:solidFill>
                <a:latin typeface="Arial" panose="020B0604020202020204" pitchFamily="34" charset="0"/>
              </a:defRPr>
            </a:lvl4pPr>
            <a:lvl5pPr algn="l" rtl="0" eaLnBrk="0" fontAlgn="base" hangingPunct="0">
              <a:lnSpc>
                <a:spcPct val="87000"/>
              </a:lnSpc>
              <a:spcBef>
                <a:spcPct val="0"/>
              </a:spcBef>
              <a:spcAft>
                <a:spcPct val="0"/>
              </a:spcAft>
              <a:defRPr sz="2400" b="1">
                <a:solidFill>
                  <a:schemeClr val="accent2"/>
                </a:solidFill>
                <a:latin typeface="Arial" panose="020B0604020202020204" pitchFamily="34" charset="0"/>
              </a:defRPr>
            </a:lvl5pPr>
            <a:lvl6pPr marL="457200" algn="l" rtl="0" eaLnBrk="0" fontAlgn="base" hangingPunct="0">
              <a:lnSpc>
                <a:spcPct val="87000"/>
              </a:lnSpc>
              <a:spcBef>
                <a:spcPct val="0"/>
              </a:spcBef>
              <a:spcAft>
                <a:spcPct val="0"/>
              </a:spcAft>
              <a:defRPr sz="2400" b="1">
                <a:solidFill>
                  <a:schemeClr val="accent2"/>
                </a:solidFill>
                <a:latin typeface="Arial" panose="020B0604020202020204" pitchFamily="34" charset="0"/>
              </a:defRPr>
            </a:lvl6pPr>
            <a:lvl7pPr marL="914400" algn="l" rtl="0" eaLnBrk="0" fontAlgn="base" hangingPunct="0">
              <a:lnSpc>
                <a:spcPct val="87000"/>
              </a:lnSpc>
              <a:spcBef>
                <a:spcPct val="0"/>
              </a:spcBef>
              <a:spcAft>
                <a:spcPct val="0"/>
              </a:spcAft>
              <a:defRPr sz="2400" b="1">
                <a:solidFill>
                  <a:schemeClr val="accent2"/>
                </a:solidFill>
                <a:latin typeface="Arial" panose="020B0604020202020204" pitchFamily="34" charset="0"/>
              </a:defRPr>
            </a:lvl7pPr>
            <a:lvl8pPr marL="1371600" algn="l" rtl="0" eaLnBrk="0" fontAlgn="base" hangingPunct="0">
              <a:lnSpc>
                <a:spcPct val="87000"/>
              </a:lnSpc>
              <a:spcBef>
                <a:spcPct val="0"/>
              </a:spcBef>
              <a:spcAft>
                <a:spcPct val="0"/>
              </a:spcAft>
              <a:defRPr sz="2400" b="1">
                <a:solidFill>
                  <a:schemeClr val="accent2"/>
                </a:solidFill>
                <a:latin typeface="Arial" panose="020B0604020202020204" pitchFamily="34" charset="0"/>
              </a:defRPr>
            </a:lvl8pPr>
            <a:lvl9pPr marL="1828800" algn="l" rtl="0" eaLnBrk="0" fontAlgn="base" hangingPunct="0">
              <a:lnSpc>
                <a:spcPct val="87000"/>
              </a:lnSpc>
              <a:spcBef>
                <a:spcPct val="0"/>
              </a:spcBef>
              <a:spcAft>
                <a:spcPct val="0"/>
              </a:spcAft>
              <a:defRPr sz="2400" b="1">
                <a:solidFill>
                  <a:schemeClr val="accent2"/>
                </a:solidFill>
                <a:latin typeface="Arial" panose="020B0604020202020204" pitchFamily="34" charset="0"/>
              </a:defRPr>
            </a:lvl9pPr>
          </a:lstStyle>
          <a:p>
            <a:r>
              <a:rPr lang="zh-CN" altLang="en-US" dirty="0">
                <a:solidFill>
                  <a:srgbClr val="FF0000"/>
                </a:solidFill>
                <a:latin typeface="Comic Sans MS" panose="030F0702030302020204" pitchFamily="2" charset="0"/>
                <a:ea typeface="微软雅黑" pitchFamily="34" charset="-122"/>
              </a:rPr>
              <a:t>例：</a:t>
            </a:r>
            <a:r>
              <a:rPr lang="en-US" altLang="zh-CN" dirty="0">
                <a:solidFill>
                  <a:srgbClr val="FF0000"/>
                </a:solidFill>
                <a:latin typeface="Comic Sans MS" panose="030F0702030302020204" pitchFamily="2" charset="0"/>
                <a:ea typeface="微软雅黑" pitchFamily="34" charset="-122"/>
              </a:rPr>
              <a:t>IBM370</a:t>
            </a:r>
            <a:r>
              <a:rPr lang="zh-CN" altLang="en-US" dirty="0">
                <a:solidFill>
                  <a:srgbClr val="FF0000"/>
                </a:solidFill>
                <a:latin typeface="Comic Sans MS" panose="030F0702030302020204" pitchFamily="2" charset="0"/>
                <a:ea typeface="微软雅黑" pitchFamily="34" charset="-122"/>
              </a:rPr>
              <a:t>指令格式</a:t>
            </a:r>
            <a:endParaRPr lang="zh-CN" altLang="en-US" dirty="0">
              <a:solidFill>
                <a:srgbClr val="FF0000"/>
              </a:solidFill>
              <a:latin typeface="Comic Sans MS" panose="030F0702030302020204" pitchFamily="2" charset="0"/>
              <a:ea typeface="微软雅黑" pitchFamily="34"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 </a:t>
            </a:r>
            <a:r>
              <a:rPr lang="zh-CN" altLang="en-US" dirty="0"/>
              <a:t>指令系统设计</a:t>
            </a:r>
            <a:endParaRPr lang="zh-CN" altLang="en-US" dirty="0"/>
          </a:p>
        </p:txBody>
      </p:sp>
      <p:sp>
        <p:nvSpPr>
          <p:cNvPr id="3" name="内容占位符 2"/>
          <p:cNvSpPr>
            <a:spLocks noGrp="1"/>
          </p:cNvSpPr>
          <p:nvPr>
            <p:ph idx="1"/>
          </p:nvPr>
        </p:nvSpPr>
        <p:spPr>
          <a:xfrm>
            <a:off x="107504" y="743531"/>
            <a:ext cx="2736304" cy="525229"/>
          </a:xfrm>
        </p:spPr>
        <p:txBody>
          <a:bodyPr/>
          <a:lstStyle/>
          <a:p>
            <a:pPr marL="0" indent="0">
              <a:buNone/>
            </a:pPr>
            <a:r>
              <a:rPr lang="en-US" altLang="zh-CN" dirty="0"/>
              <a:t>4.2.5 </a:t>
            </a:r>
            <a:r>
              <a:rPr lang="zh-CN" altLang="en-US" dirty="0"/>
              <a:t>操作码编码</a:t>
            </a:r>
            <a:endParaRPr lang="en-US" altLang="zh-CN" dirty="0"/>
          </a:p>
        </p:txBody>
      </p:sp>
      <p:sp>
        <p:nvSpPr>
          <p:cNvPr id="4" name="页脚占位符 3"/>
          <p:cNvSpPr>
            <a:spLocks noGrp="1"/>
          </p:cNvSpPr>
          <p:nvPr>
            <p:ph type="ftr" sz="quarter" idx="11"/>
          </p:nvPr>
        </p:nvSpPr>
        <p:spPr/>
        <p:txBody>
          <a:bodyPr/>
          <a:lstStyle/>
          <a:p>
            <a:pPr>
              <a:defRPr/>
            </a:pPr>
            <a:r>
              <a:rPr lang="zh-CN" altLang="en-US" dirty="0">
                <a:ea typeface="微软雅黑" pitchFamily="34" charset="-122"/>
              </a:rPr>
              <a:t>计算机与通信工程学院</a:t>
            </a:r>
            <a:r>
              <a:rPr lang="en-US" altLang="zh-CN" dirty="0">
                <a:ea typeface="微软雅黑" pitchFamily="34" charset="-122"/>
              </a:rPr>
              <a:t>—</a:t>
            </a:r>
            <a:r>
              <a:rPr lang="zh-CN" altLang="en-US" dirty="0">
                <a:ea typeface="微软雅黑" pitchFamily="34" charset="-122"/>
              </a:rPr>
              <a:t>计算机组成原理</a:t>
            </a:r>
            <a:endParaRPr lang="zh-CN" altLang="en-US" dirty="0">
              <a:ea typeface="微软雅黑" pitchFamily="34" charset="-122"/>
            </a:endParaRPr>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ea typeface="微软雅黑" pitchFamily="34" charset="-122"/>
              </a:rPr>
            </a:fld>
            <a:endParaRPr lang="zh-CN" altLang="en-US" dirty="0">
              <a:ea typeface="微软雅黑" pitchFamily="34" charset="-122"/>
            </a:endParaRPr>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ea typeface="微软雅黑" pitchFamily="34" charset="-122"/>
              </a:rPr>
            </a:fld>
            <a:endParaRPr lang="zh-CN" altLang="en-US" dirty="0">
              <a:ea typeface="微软雅黑" pitchFamily="34" charset="-122"/>
            </a:endParaRPr>
          </a:p>
        </p:txBody>
      </p:sp>
      <p:sp>
        <p:nvSpPr>
          <p:cNvPr id="33" name="内容占位符 2"/>
          <p:cNvSpPr txBox="1"/>
          <p:nvPr/>
        </p:nvSpPr>
        <p:spPr bwMode="auto">
          <a:xfrm>
            <a:off x="119514" y="1124744"/>
            <a:ext cx="2868310" cy="393507"/>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FF0000"/>
              </a:buClr>
              <a:buFont typeface="Wingdings" panose="05000000000000000000" pitchFamily="2" charset="2"/>
              <a:buChar char="p"/>
              <a:defRPr sz="2200" b="1" kern="1200">
                <a:solidFill>
                  <a:schemeClr val="tx1"/>
                </a:solidFill>
                <a:latin typeface="Comic Sans MS" panose="030F0702030302020204" pitchFamily="2" charset="0"/>
                <a:ea typeface="微软雅黑"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anose="05000000000000000000" pitchFamily="2" charset="2"/>
              <a:buChar char="n"/>
              <a:defRPr sz="2000" b="0" kern="1200">
                <a:solidFill>
                  <a:schemeClr val="tx1"/>
                </a:solidFill>
                <a:latin typeface="微软雅黑" pitchFamily="34" charset="-122"/>
                <a:ea typeface="微软雅黑"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anose="05000000000000000000" pitchFamily="2" charset="2"/>
              <a:buChar char="p"/>
              <a:defRPr sz="2000" b="0" kern="1200">
                <a:solidFill>
                  <a:schemeClr val="tx1"/>
                </a:solidFill>
                <a:latin typeface="微软雅黑" pitchFamily="34" charset="-122"/>
                <a:ea typeface="微软雅黑"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anose="05000000000000000000" pitchFamily="2" charset="2"/>
              <a:buChar char="Ø"/>
              <a:defRPr sz="2000" b="0" kern="1200">
                <a:solidFill>
                  <a:schemeClr val="tx1"/>
                </a:solidFill>
                <a:latin typeface="微软雅黑" pitchFamily="34" charset="-122"/>
                <a:ea typeface="微软雅黑"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anose="05000000000000000000" pitchFamily="2" charset="2"/>
              <a:buChar char="Ø"/>
              <a:defRPr sz="2000" b="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altLang="zh-CN" dirty="0">
                <a:solidFill>
                  <a:srgbClr val="063DE8"/>
                </a:solidFill>
              </a:rPr>
              <a:t>2. </a:t>
            </a:r>
            <a:r>
              <a:rPr lang="zh-CN" altLang="en-US" dirty="0">
                <a:solidFill>
                  <a:srgbClr val="063DE8"/>
                </a:solidFill>
              </a:rPr>
              <a:t>扩展操作码编码</a:t>
            </a:r>
            <a:endParaRPr lang="en-US" altLang="zh-CN" dirty="0">
              <a:solidFill>
                <a:srgbClr val="063DE8"/>
              </a:solidFill>
            </a:endParaRPr>
          </a:p>
        </p:txBody>
      </p:sp>
      <p:sp>
        <p:nvSpPr>
          <p:cNvPr id="86" name="Rectangle 3"/>
          <p:cNvSpPr>
            <a:spLocks noChangeArrowheads="1"/>
          </p:cNvSpPr>
          <p:nvPr/>
        </p:nvSpPr>
        <p:spPr bwMode="auto">
          <a:xfrm>
            <a:off x="231775" y="1522040"/>
            <a:ext cx="8683625"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5750" indent="-285750">
              <a:defRPr sz="2400">
                <a:solidFill>
                  <a:schemeClr val="tx1"/>
                </a:solidFill>
                <a:latin typeface="Times New Roman" panose="02020603050405020304" pitchFamily="18" charset="0"/>
              </a:defRPr>
            </a:lvl1pPr>
            <a:lvl2pPr marL="685800" indent="-22860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543050" indent="-171450">
              <a:defRPr sz="2400">
                <a:solidFill>
                  <a:schemeClr val="tx1"/>
                </a:solidFill>
                <a:latin typeface="Times New Roman" panose="02020603050405020304" pitchFamily="18" charset="0"/>
              </a:defRPr>
            </a:lvl4pPr>
            <a:lvl5pPr marL="2000250" indent="-171450">
              <a:defRPr sz="2400">
                <a:solidFill>
                  <a:schemeClr val="tx1"/>
                </a:solidFill>
                <a:latin typeface="Times New Roman" panose="02020603050405020304" pitchFamily="18" charset="0"/>
              </a:defRPr>
            </a:lvl5pPr>
            <a:lvl6pPr marL="2457450" indent="-171450" eaLnBrk="0" fontAlgn="base" hangingPunct="0">
              <a:spcBef>
                <a:spcPct val="0"/>
              </a:spcBef>
              <a:spcAft>
                <a:spcPct val="0"/>
              </a:spcAft>
              <a:defRPr sz="2400">
                <a:solidFill>
                  <a:schemeClr val="tx1"/>
                </a:solidFill>
                <a:latin typeface="Times New Roman" panose="02020603050405020304" pitchFamily="18" charset="0"/>
              </a:defRPr>
            </a:lvl6pPr>
            <a:lvl7pPr marL="2914650" indent="-171450" eaLnBrk="0" fontAlgn="base" hangingPunct="0">
              <a:spcBef>
                <a:spcPct val="0"/>
              </a:spcBef>
              <a:spcAft>
                <a:spcPct val="0"/>
              </a:spcAft>
              <a:defRPr sz="2400">
                <a:solidFill>
                  <a:schemeClr val="tx1"/>
                </a:solidFill>
                <a:latin typeface="Times New Roman" panose="02020603050405020304" pitchFamily="18" charset="0"/>
              </a:defRPr>
            </a:lvl7pPr>
            <a:lvl8pPr marL="3371850" indent="-171450" eaLnBrk="0" fontAlgn="base" hangingPunct="0">
              <a:spcBef>
                <a:spcPct val="0"/>
              </a:spcBef>
              <a:spcAft>
                <a:spcPct val="0"/>
              </a:spcAft>
              <a:defRPr sz="2400">
                <a:solidFill>
                  <a:schemeClr val="tx1"/>
                </a:solidFill>
                <a:latin typeface="Times New Roman" panose="02020603050405020304" pitchFamily="18" charset="0"/>
              </a:defRPr>
            </a:lvl8pPr>
            <a:lvl9pPr marL="3829050" indent="-171450" eaLnBrk="0" fontAlgn="base" hangingPunct="0">
              <a:spcBef>
                <a:spcPct val="0"/>
              </a:spcBef>
              <a:spcAft>
                <a:spcPct val="0"/>
              </a:spcAft>
              <a:defRPr sz="2400">
                <a:solidFill>
                  <a:schemeClr val="tx1"/>
                </a:solidFill>
                <a:latin typeface="Times New Roman" panose="02020603050405020304" pitchFamily="18" charset="0"/>
              </a:defRPr>
            </a:lvl9pPr>
          </a:lstStyle>
          <a:p>
            <a:pPr marL="342900" indent="-342900">
              <a:spcBef>
                <a:spcPct val="35000"/>
              </a:spcBef>
              <a:buSzPct val="100000"/>
              <a:buFont typeface="Wingdings" panose="05000000000000000000" pitchFamily="2" charset="2"/>
              <a:buChar char="Ø"/>
            </a:pPr>
            <a:r>
              <a:rPr lang="zh-CN" altLang="en-US" sz="2000" dirty="0">
                <a:latin typeface="Comic Sans MS" panose="030F0702030302020204" pitchFamily="2" charset="0"/>
                <a:ea typeface="微软雅黑" pitchFamily="34" charset="-122"/>
              </a:rPr>
              <a:t>基本思想</a:t>
            </a:r>
            <a:endParaRPr lang="zh-CN" altLang="en-US" sz="2000" dirty="0">
              <a:latin typeface="Comic Sans MS" panose="030F0702030302020204" pitchFamily="2" charset="0"/>
              <a:ea typeface="微软雅黑" pitchFamily="34" charset="-122"/>
            </a:endParaRPr>
          </a:p>
          <a:p>
            <a:pPr>
              <a:spcBef>
                <a:spcPct val="35000"/>
              </a:spcBef>
              <a:buSzPct val="100000"/>
              <a:buFont typeface="Monotype Sorts" pitchFamily="2" charset="2"/>
              <a:buChar char=" "/>
            </a:pPr>
            <a:r>
              <a:rPr lang="zh-CN" altLang="en-US" sz="2000" dirty="0">
                <a:solidFill>
                  <a:srgbClr val="0000FF"/>
                </a:solidFill>
                <a:latin typeface="Comic Sans MS" panose="030F0702030302020204" pitchFamily="2" charset="0"/>
                <a:ea typeface="微软雅黑" pitchFamily="34" charset="-122"/>
              </a:rPr>
              <a:t>将操作码的编码长度分成几种固定长的格式。被大多数指令集采用。</a:t>
            </a:r>
            <a:r>
              <a:rPr lang="en-US" altLang="zh-CN" sz="2000" dirty="0">
                <a:solidFill>
                  <a:srgbClr val="0000FF"/>
                </a:solidFill>
                <a:latin typeface="Comic Sans MS" panose="030F0702030302020204" pitchFamily="2" charset="0"/>
                <a:ea typeface="微软雅黑" pitchFamily="34" charset="-122"/>
              </a:rPr>
              <a:t>PDP-11</a:t>
            </a:r>
            <a:r>
              <a:rPr lang="zh-CN" altLang="en-US" sz="2000" dirty="0">
                <a:solidFill>
                  <a:srgbClr val="0000FF"/>
                </a:solidFill>
                <a:latin typeface="Comic Sans MS" panose="030F0702030302020204" pitchFamily="2" charset="0"/>
                <a:ea typeface="微软雅黑" pitchFamily="34" charset="-122"/>
              </a:rPr>
              <a:t>是典型的变长操作码机器。</a:t>
            </a:r>
            <a:endParaRPr lang="zh-CN" altLang="en-US" sz="2000" dirty="0">
              <a:solidFill>
                <a:srgbClr val="0000FF"/>
              </a:solidFill>
              <a:latin typeface="Comic Sans MS" panose="030F0702030302020204" pitchFamily="2" charset="0"/>
              <a:ea typeface="微软雅黑" pitchFamily="34" charset="-122"/>
            </a:endParaRPr>
          </a:p>
          <a:p>
            <a:pPr marL="342900" indent="-342900">
              <a:spcBef>
                <a:spcPct val="35000"/>
              </a:spcBef>
              <a:buSzPct val="100000"/>
              <a:buFont typeface="Wingdings" panose="05000000000000000000" pitchFamily="2" charset="2"/>
              <a:buChar char="Ø"/>
            </a:pPr>
            <a:r>
              <a:rPr lang="zh-CN" altLang="en-US" sz="2000" dirty="0">
                <a:latin typeface="Comic Sans MS" panose="030F0702030302020204" pitchFamily="2" charset="0"/>
                <a:ea typeface="微软雅黑" pitchFamily="34" charset="-122"/>
              </a:rPr>
              <a:t>种类</a:t>
            </a:r>
            <a:endParaRPr lang="zh-CN" altLang="en-US" sz="2000" dirty="0">
              <a:latin typeface="Comic Sans MS" panose="030F0702030302020204" pitchFamily="2" charset="0"/>
              <a:ea typeface="微软雅黑" pitchFamily="34" charset="-122"/>
            </a:endParaRPr>
          </a:p>
          <a:p>
            <a:pPr marL="0" indent="0">
              <a:spcBef>
                <a:spcPct val="35000"/>
              </a:spcBef>
              <a:buSzPct val="100000"/>
            </a:pPr>
            <a:r>
              <a:rPr lang="zh-CN" altLang="en-US" sz="2000" dirty="0">
                <a:solidFill>
                  <a:srgbClr val="0000FF"/>
                </a:solidFill>
                <a:latin typeface="Comic Sans MS" panose="030F0702030302020204" pitchFamily="2" charset="0"/>
                <a:ea typeface="微软雅黑" pitchFamily="34" charset="-122"/>
              </a:rPr>
              <a:t>    等长扩展法：4-8-12；3-6-9；…... / 不等长扩展法。</a:t>
            </a:r>
            <a:endParaRPr lang="zh-CN" altLang="en-US" sz="2000" dirty="0">
              <a:solidFill>
                <a:srgbClr val="0000FF"/>
              </a:solidFill>
              <a:latin typeface="Comic Sans MS" panose="030F0702030302020204" pitchFamily="2" charset="0"/>
              <a:ea typeface="微软雅黑" pitchFamily="34" charset="-122"/>
            </a:endParaRPr>
          </a:p>
          <a:p>
            <a:pPr marL="342900" indent="-342900">
              <a:spcBef>
                <a:spcPct val="35000"/>
              </a:spcBef>
              <a:buSzPct val="100000"/>
              <a:buFont typeface="Wingdings" panose="05000000000000000000" pitchFamily="2" charset="2"/>
              <a:buChar char="Ø"/>
            </a:pPr>
            <a:r>
              <a:rPr lang="zh-CN" altLang="en-US" sz="2000" dirty="0">
                <a:latin typeface="Comic Sans MS" panose="030F0702030302020204" pitchFamily="2" charset="0"/>
                <a:ea typeface="微软雅黑" pitchFamily="34" charset="-122"/>
              </a:rPr>
              <a:t>举例说明如何扩展</a:t>
            </a:r>
            <a:endParaRPr lang="zh-CN" altLang="en-US" sz="2000" dirty="0">
              <a:latin typeface="Comic Sans MS" panose="030F0702030302020204" pitchFamily="2" charset="0"/>
              <a:ea typeface="微软雅黑" pitchFamily="34" charset="-122"/>
            </a:endParaRPr>
          </a:p>
          <a:p>
            <a:pPr>
              <a:spcBef>
                <a:spcPct val="35000"/>
              </a:spcBef>
              <a:buSzPct val="100000"/>
              <a:buFont typeface="Monotype Sorts" pitchFamily="2" charset="2"/>
              <a:buChar char=" "/>
            </a:pPr>
            <a:r>
              <a:rPr lang="zh-CN" altLang="en-US" sz="2000" dirty="0">
                <a:solidFill>
                  <a:srgbClr val="0000FF"/>
                </a:solidFill>
                <a:latin typeface="Comic Sans MS" panose="030F0702030302020204" pitchFamily="2" charset="0"/>
                <a:ea typeface="微软雅黑" pitchFamily="34" charset="-122"/>
              </a:rPr>
              <a:t>例：设某指令系统指令字是16位，每个地址码为6位。若二地址指令15条，一地址指令34条，则剩下零地址指令最多有多少条？</a:t>
            </a:r>
            <a:endParaRPr lang="zh-CN" altLang="en-US" sz="2000" dirty="0">
              <a:solidFill>
                <a:srgbClr val="0000FF"/>
              </a:solidFill>
              <a:latin typeface="Comic Sans MS" panose="030F0702030302020204" pitchFamily="2" charset="0"/>
              <a:ea typeface="微软雅黑" pitchFamily="34" charset="-122"/>
            </a:endParaRPr>
          </a:p>
          <a:p>
            <a:pPr>
              <a:spcBef>
                <a:spcPct val="35000"/>
              </a:spcBef>
              <a:buSzPct val="100000"/>
              <a:buFont typeface="Monotype Sorts" pitchFamily="2" charset="2"/>
              <a:buChar char=" "/>
            </a:pPr>
            <a:r>
              <a:rPr lang="zh-CN" altLang="en-US" sz="2000" dirty="0">
                <a:solidFill>
                  <a:srgbClr val="0000FF"/>
                </a:solidFill>
                <a:latin typeface="Comic Sans MS" panose="030F0702030302020204" pitchFamily="2" charset="0"/>
                <a:ea typeface="微软雅黑" pitchFamily="34" charset="-122"/>
              </a:rPr>
              <a:t>解:操作码按短到长进行扩展编码</a:t>
            </a:r>
            <a:endParaRPr lang="zh-CN" altLang="en-US" sz="2000" dirty="0">
              <a:solidFill>
                <a:srgbClr val="0000FF"/>
              </a:solidFill>
              <a:latin typeface="Comic Sans MS" panose="030F0702030302020204" pitchFamily="2" charset="0"/>
              <a:ea typeface="微软雅黑" pitchFamily="34" charset="-122"/>
            </a:endParaRPr>
          </a:p>
          <a:p>
            <a:pPr>
              <a:spcBef>
                <a:spcPct val="35000"/>
              </a:spcBef>
              <a:buSzPct val="100000"/>
              <a:buFont typeface="Monotype Sorts" pitchFamily="2" charset="2"/>
              <a:buChar char=" "/>
            </a:pPr>
            <a:r>
              <a:rPr lang="zh-CN" altLang="en-US" sz="2000" dirty="0">
                <a:solidFill>
                  <a:srgbClr val="0000FF"/>
                </a:solidFill>
                <a:latin typeface="Comic Sans MS" panose="030F0702030302020204" pitchFamily="2" charset="0"/>
                <a:ea typeface="微软雅黑" pitchFamily="34" charset="-122"/>
              </a:rPr>
              <a:t>     二地址指令</a:t>
            </a:r>
            <a:r>
              <a:rPr lang="en-US" altLang="zh-CN" sz="2000" dirty="0">
                <a:solidFill>
                  <a:srgbClr val="0000FF"/>
                </a:solidFill>
                <a:latin typeface="Comic Sans MS" panose="030F0702030302020204" pitchFamily="2" charset="0"/>
                <a:ea typeface="微软雅黑" pitchFamily="34" charset="-122"/>
                <a:sym typeface="Wingdings" panose="05000000000000000000" pitchFamily="2" charset="2"/>
              </a:rPr>
              <a:t>: (</a:t>
            </a:r>
            <a:r>
              <a:rPr lang="en-US" altLang="zh-CN" sz="2000" dirty="0">
                <a:solidFill>
                  <a:srgbClr val="0000FF"/>
                </a:solidFill>
                <a:latin typeface="Comic Sans MS" panose="030F0702030302020204" pitchFamily="2" charset="0"/>
                <a:ea typeface="微软雅黑" pitchFamily="34" charset="-122"/>
              </a:rPr>
              <a:t>0000 </a:t>
            </a:r>
            <a:r>
              <a:rPr lang="zh-CN" altLang="en-US" sz="2000" dirty="0">
                <a:solidFill>
                  <a:srgbClr val="0000FF"/>
                </a:solidFill>
                <a:latin typeface="Comic Sans MS" panose="030F0702030302020204" pitchFamily="2" charset="0"/>
                <a:ea typeface="微软雅黑" pitchFamily="34" charset="-122"/>
              </a:rPr>
              <a:t>～ </a:t>
            </a:r>
            <a:r>
              <a:rPr lang="en-US" altLang="zh-CN" sz="2000" dirty="0">
                <a:solidFill>
                  <a:srgbClr val="0000FF"/>
                </a:solidFill>
                <a:latin typeface="Comic Sans MS" panose="030F0702030302020204" pitchFamily="2" charset="0"/>
                <a:ea typeface="微软雅黑" pitchFamily="34" charset="-122"/>
              </a:rPr>
              <a:t>1110) </a:t>
            </a:r>
            <a:endParaRPr lang="en-US" altLang="zh-CN" sz="2000" dirty="0">
              <a:solidFill>
                <a:srgbClr val="0000FF"/>
              </a:solidFill>
              <a:latin typeface="Comic Sans MS" panose="030F0702030302020204" pitchFamily="2" charset="0"/>
              <a:ea typeface="微软雅黑" pitchFamily="34" charset="-122"/>
            </a:endParaRPr>
          </a:p>
          <a:p>
            <a:pPr>
              <a:spcBef>
                <a:spcPct val="35000"/>
              </a:spcBef>
              <a:buSzPct val="100000"/>
              <a:buFont typeface="Monotype Sorts" pitchFamily="2" charset="2"/>
              <a:buChar char=" "/>
            </a:pPr>
            <a:r>
              <a:rPr lang="zh-CN" altLang="en-US" sz="2000" dirty="0">
                <a:solidFill>
                  <a:srgbClr val="0000FF"/>
                </a:solidFill>
                <a:latin typeface="Comic Sans MS" panose="030F0702030302020204" pitchFamily="2" charset="0"/>
                <a:ea typeface="微软雅黑" pitchFamily="34" charset="-122"/>
              </a:rPr>
              <a:t>     一地址指令: </a:t>
            </a:r>
            <a:r>
              <a:rPr lang="zh-CN" altLang="en-US" sz="2000" dirty="0">
                <a:solidFill>
                  <a:srgbClr val="C2228D"/>
                </a:solidFill>
                <a:latin typeface="Comic Sans MS" panose="030F0702030302020204" pitchFamily="2" charset="0"/>
                <a:ea typeface="微软雅黑" pitchFamily="34" charset="-122"/>
              </a:rPr>
              <a:t>11110</a:t>
            </a:r>
            <a:r>
              <a:rPr lang="zh-CN" altLang="en-US" sz="2000" dirty="0">
                <a:solidFill>
                  <a:srgbClr val="0000FF"/>
                </a:solidFill>
                <a:latin typeface="Comic Sans MS" panose="030F0702030302020204" pitchFamily="2" charset="0"/>
                <a:ea typeface="微软雅黑" pitchFamily="34" charset="-122"/>
              </a:rPr>
              <a:t> </a:t>
            </a:r>
            <a:r>
              <a:rPr lang="en-US" altLang="zh-CN" sz="2000" dirty="0">
                <a:solidFill>
                  <a:srgbClr val="0000FF"/>
                </a:solidFill>
                <a:latin typeface="Comic Sans MS" panose="030F0702030302020204" pitchFamily="2" charset="0"/>
                <a:ea typeface="微软雅黑" pitchFamily="34" charset="-122"/>
              </a:rPr>
              <a:t>(00000 </a:t>
            </a:r>
            <a:r>
              <a:rPr lang="zh-CN" altLang="en-US" sz="2000" dirty="0">
                <a:solidFill>
                  <a:srgbClr val="0000FF"/>
                </a:solidFill>
                <a:latin typeface="Comic Sans MS" panose="030F0702030302020204" pitchFamily="2" charset="0"/>
                <a:ea typeface="微软雅黑" pitchFamily="34" charset="-122"/>
              </a:rPr>
              <a:t>～</a:t>
            </a:r>
            <a:r>
              <a:rPr lang="en-US" altLang="zh-CN" sz="2000" dirty="0">
                <a:solidFill>
                  <a:srgbClr val="0000FF"/>
                </a:solidFill>
                <a:latin typeface="Comic Sans MS" panose="030F0702030302020204" pitchFamily="2" charset="0"/>
                <a:ea typeface="微软雅黑" pitchFamily="34" charset="-122"/>
              </a:rPr>
              <a:t> 11111); </a:t>
            </a:r>
            <a:r>
              <a:rPr lang="en-US" altLang="zh-CN" sz="2000" dirty="0">
                <a:solidFill>
                  <a:srgbClr val="C2228D"/>
                </a:solidFill>
                <a:latin typeface="Comic Sans MS" panose="030F0702030302020204" pitchFamily="2" charset="0"/>
                <a:ea typeface="微软雅黑" pitchFamily="34" charset="-122"/>
              </a:rPr>
              <a:t>11111</a:t>
            </a:r>
            <a:r>
              <a:rPr lang="en-US" altLang="zh-CN" sz="2000" dirty="0">
                <a:solidFill>
                  <a:srgbClr val="0000FF"/>
                </a:solidFill>
                <a:latin typeface="Comic Sans MS" panose="030F0702030302020204" pitchFamily="2" charset="0"/>
                <a:ea typeface="微软雅黑" pitchFamily="34" charset="-122"/>
              </a:rPr>
              <a:t> (00000 </a:t>
            </a:r>
            <a:r>
              <a:rPr lang="zh-CN" altLang="en-US" sz="2000" dirty="0">
                <a:solidFill>
                  <a:srgbClr val="0000FF"/>
                </a:solidFill>
                <a:latin typeface="Comic Sans MS" panose="030F0702030302020204" pitchFamily="2" charset="0"/>
                <a:ea typeface="微软雅黑" pitchFamily="34" charset="-122"/>
              </a:rPr>
              <a:t>～</a:t>
            </a:r>
            <a:r>
              <a:rPr lang="en-US" altLang="zh-CN" sz="2000" dirty="0">
                <a:solidFill>
                  <a:srgbClr val="0000FF"/>
                </a:solidFill>
                <a:latin typeface="Comic Sans MS" panose="030F0702030302020204" pitchFamily="2" charset="0"/>
                <a:ea typeface="微软雅黑" pitchFamily="34" charset="-122"/>
              </a:rPr>
              <a:t> 00001) </a:t>
            </a:r>
            <a:endParaRPr lang="en-US" altLang="zh-CN" sz="2000" dirty="0">
              <a:solidFill>
                <a:srgbClr val="0000FF"/>
              </a:solidFill>
              <a:latin typeface="Comic Sans MS" panose="030F0702030302020204" pitchFamily="2" charset="0"/>
              <a:ea typeface="微软雅黑" pitchFamily="34" charset="-122"/>
            </a:endParaRPr>
          </a:p>
          <a:p>
            <a:pPr>
              <a:spcBef>
                <a:spcPct val="35000"/>
              </a:spcBef>
              <a:buSzPct val="100000"/>
              <a:buFont typeface="Monotype Sorts" pitchFamily="2" charset="2"/>
              <a:buChar char=" "/>
            </a:pPr>
            <a:r>
              <a:rPr lang="zh-CN" altLang="en-US" sz="2000" dirty="0">
                <a:solidFill>
                  <a:srgbClr val="0000FF"/>
                </a:solidFill>
                <a:latin typeface="Comic Sans MS" panose="030F0702030302020204" pitchFamily="2" charset="0"/>
                <a:ea typeface="微软雅黑" pitchFamily="34" charset="-122"/>
              </a:rPr>
              <a:t>     零地址指令: </a:t>
            </a:r>
            <a:r>
              <a:rPr lang="zh-CN" altLang="en-US" sz="2000" dirty="0">
                <a:solidFill>
                  <a:srgbClr val="C2228D"/>
                </a:solidFill>
                <a:latin typeface="Comic Sans MS" panose="030F0702030302020204" pitchFamily="2" charset="0"/>
                <a:ea typeface="微软雅黑" pitchFamily="34" charset="-122"/>
              </a:rPr>
              <a:t>11111</a:t>
            </a:r>
            <a:r>
              <a:rPr lang="zh-CN" altLang="en-US" sz="2000" dirty="0">
                <a:solidFill>
                  <a:srgbClr val="0000FF"/>
                </a:solidFill>
                <a:latin typeface="Comic Sans MS" panose="030F0702030302020204" pitchFamily="2" charset="0"/>
                <a:ea typeface="微软雅黑" pitchFamily="34" charset="-122"/>
              </a:rPr>
              <a:t> </a:t>
            </a:r>
            <a:r>
              <a:rPr lang="en-US" altLang="zh-CN" sz="2000" dirty="0">
                <a:solidFill>
                  <a:srgbClr val="0000FF"/>
                </a:solidFill>
                <a:latin typeface="Comic Sans MS" panose="030F0702030302020204" pitchFamily="2" charset="0"/>
                <a:ea typeface="微软雅黑" pitchFamily="34" charset="-122"/>
              </a:rPr>
              <a:t>(00010 </a:t>
            </a:r>
            <a:r>
              <a:rPr lang="zh-CN" altLang="en-US" sz="2000" dirty="0">
                <a:solidFill>
                  <a:srgbClr val="0000FF"/>
                </a:solidFill>
                <a:latin typeface="Comic Sans MS" panose="030F0702030302020204" pitchFamily="2" charset="0"/>
                <a:ea typeface="微软雅黑" pitchFamily="34" charset="-122"/>
              </a:rPr>
              <a:t>～</a:t>
            </a:r>
            <a:r>
              <a:rPr lang="en-US" altLang="zh-CN" sz="2000" dirty="0">
                <a:solidFill>
                  <a:srgbClr val="0000FF"/>
                </a:solidFill>
                <a:latin typeface="Comic Sans MS" panose="030F0702030302020204" pitchFamily="2" charset="0"/>
                <a:ea typeface="微软雅黑" pitchFamily="34" charset="-122"/>
              </a:rPr>
              <a:t> 11111) (000000 </a:t>
            </a:r>
            <a:r>
              <a:rPr lang="zh-CN" altLang="en-US" sz="2000" dirty="0">
                <a:solidFill>
                  <a:srgbClr val="0000FF"/>
                </a:solidFill>
                <a:latin typeface="Comic Sans MS" panose="030F0702030302020204" pitchFamily="2" charset="0"/>
                <a:ea typeface="微软雅黑" pitchFamily="34" charset="-122"/>
              </a:rPr>
              <a:t>～</a:t>
            </a:r>
            <a:r>
              <a:rPr lang="en-US" altLang="zh-CN" sz="2000" dirty="0">
                <a:solidFill>
                  <a:srgbClr val="0000FF"/>
                </a:solidFill>
                <a:latin typeface="Comic Sans MS" panose="030F0702030302020204" pitchFamily="2" charset="0"/>
                <a:ea typeface="微软雅黑" pitchFamily="34" charset="-122"/>
              </a:rPr>
              <a:t> 111111)</a:t>
            </a:r>
            <a:endParaRPr lang="en-US" altLang="zh-CN" sz="2000" dirty="0">
              <a:solidFill>
                <a:srgbClr val="0000FF"/>
              </a:solidFill>
              <a:latin typeface="Comic Sans MS" panose="030F0702030302020204" pitchFamily="2" charset="0"/>
              <a:ea typeface="微软雅黑" pitchFamily="34" charset="-122"/>
            </a:endParaRPr>
          </a:p>
          <a:p>
            <a:pPr>
              <a:spcBef>
                <a:spcPct val="35000"/>
              </a:spcBef>
              <a:buSzPct val="100000"/>
              <a:buFont typeface="Monotype Sorts" pitchFamily="2" charset="2"/>
              <a:buChar char=" "/>
            </a:pPr>
            <a:r>
              <a:rPr lang="zh-CN" altLang="en-US" sz="2000" b="0" dirty="0">
                <a:solidFill>
                  <a:srgbClr val="0000FF"/>
                </a:solidFill>
                <a:latin typeface="Comic Sans MS" panose="030F0702030302020204" pitchFamily="2" charset="0"/>
                <a:ea typeface="微软雅黑" pitchFamily="34" charset="-122"/>
              </a:rPr>
              <a:t>     </a:t>
            </a:r>
            <a:r>
              <a:rPr lang="zh-CN" altLang="en-US" sz="2000" dirty="0">
                <a:solidFill>
                  <a:srgbClr val="0000FF"/>
                </a:solidFill>
                <a:latin typeface="Comic Sans MS" panose="030F0702030302020204" pitchFamily="2" charset="0"/>
                <a:ea typeface="微软雅黑" pitchFamily="34" charset="-122"/>
              </a:rPr>
              <a:t>故零地址指令最多有 30</a:t>
            </a:r>
            <a:r>
              <a:rPr lang="en-US" altLang="zh-CN" sz="2000" dirty="0">
                <a:solidFill>
                  <a:srgbClr val="0000FF"/>
                </a:solidFill>
                <a:latin typeface="Comic Sans MS" panose="030F0702030302020204" pitchFamily="2" charset="0"/>
                <a:ea typeface="微软雅黑" pitchFamily="34" charset="-122"/>
              </a:rPr>
              <a:t>x2</a:t>
            </a:r>
            <a:r>
              <a:rPr lang="en-US" altLang="zh-CN" sz="2000" baseline="38000" dirty="0">
                <a:solidFill>
                  <a:srgbClr val="0000FF"/>
                </a:solidFill>
                <a:latin typeface="Comic Sans MS" panose="030F0702030302020204" pitchFamily="2" charset="0"/>
                <a:ea typeface="微软雅黑" pitchFamily="34" charset="-122"/>
              </a:rPr>
              <a:t>6</a:t>
            </a:r>
            <a:r>
              <a:rPr lang="en-US" altLang="zh-CN" sz="2000" dirty="0">
                <a:solidFill>
                  <a:srgbClr val="0000FF"/>
                </a:solidFill>
                <a:latin typeface="Comic Sans MS" panose="030F0702030302020204" pitchFamily="2" charset="0"/>
                <a:ea typeface="微软雅黑" pitchFamily="34" charset="-122"/>
              </a:rPr>
              <a:t>=15x2</a:t>
            </a:r>
            <a:r>
              <a:rPr lang="en-US" altLang="zh-CN" sz="2000" baseline="38000" dirty="0">
                <a:solidFill>
                  <a:srgbClr val="0000FF"/>
                </a:solidFill>
                <a:latin typeface="Comic Sans MS" panose="030F0702030302020204" pitchFamily="2" charset="0"/>
                <a:ea typeface="微软雅黑" pitchFamily="34" charset="-122"/>
              </a:rPr>
              <a:t>7</a:t>
            </a:r>
            <a:r>
              <a:rPr lang="en-US" altLang="zh-CN" sz="2000" dirty="0">
                <a:solidFill>
                  <a:srgbClr val="0000FF"/>
                </a:solidFill>
                <a:latin typeface="Comic Sans MS" panose="030F0702030302020204" pitchFamily="2" charset="0"/>
                <a:ea typeface="微软雅黑" pitchFamily="34" charset="-122"/>
              </a:rPr>
              <a:t> </a:t>
            </a:r>
            <a:r>
              <a:rPr lang="zh-CN" altLang="en-US" sz="2000" dirty="0">
                <a:solidFill>
                  <a:srgbClr val="0000FF"/>
                </a:solidFill>
                <a:latin typeface="Comic Sans MS" panose="030F0702030302020204" pitchFamily="2" charset="0"/>
                <a:ea typeface="微软雅黑" pitchFamily="34" charset="-122"/>
              </a:rPr>
              <a:t>种</a:t>
            </a:r>
            <a:endParaRPr lang="zh-CN" altLang="en-US" sz="2000" dirty="0">
              <a:solidFill>
                <a:srgbClr val="0000FF"/>
              </a:solidFill>
              <a:latin typeface="Comic Sans MS" panose="030F0702030302020204" pitchFamily="2" charset="0"/>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6">
                                            <p:txEl>
                                              <p:pRg st="1" end="1"/>
                                            </p:txEl>
                                          </p:spTgt>
                                        </p:tgtEl>
                                        <p:attrNameLst>
                                          <p:attrName>style.visibility</p:attrName>
                                        </p:attrNameLst>
                                      </p:cBhvr>
                                      <p:to>
                                        <p:strVal val="visible"/>
                                      </p:to>
                                    </p:set>
                                    <p:animEffect transition="in" filter="blinds(horizontal)">
                                      <p:cBhvr>
                                        <p:cTn id="7" dur="500"/>
                                        <p:tgtEl>
                                          <p:spTgt spid="8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6">
                                            <p:txEl>
                                              <p:pRg st="3" end="3"/>
                                            </p:txEl>
                                          </p:spTgt>
                                        </p:tgtEl>
                                        <p:attrNameLst>
                                          <p:attrName>style.visibility</p:attrName>
                                        </p:attrNameLst>
                                      </p:cBhvr>
                                      <p:to>
                                        <p:strVal val="visible"/>
                                      </p:to>
                                    </p:set>
                                    <p:animEffect transition="in" filter="blinds(horizontal)">
                                      <p:cBhvr>
                                        <p:cTn id="12" dur="500"/>
                                        <p:tgtEl>
                                          <p:spTgt spid="86">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6">
                                            <p:txEl>
                                              <p:pRg st="5" end="5"/>
                                            </p:txEl>
                                          </p:spTgt>
                                        </p:tgtEl>
                                        <p:attrNameLst>
                                          <p:attrName>style.visibility</p:attrName>
                                        </p:attrNameLst>
                                      </p:cBhvr>
                                      <p:to>
                                        <p:strVal val="visible"/>
                                      </p:to>
                                    </p:set>
                                    <p:animEffect transition="in" filter="blinds(horizontal)">
                                      <p:cBhvr>
                                        <p:cTn id="17" dur="500"/>
                                        <p:tgtEl>
                                          <p:spTgt spid="86">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6">
                                            <p:txEl>
                                              <p:pRg st="6" end="6"/>
                                            </p:txEl>
                                          </p:spTgt>
                                        </p:tgtEl>
                                        <p:attrNameLst>
                                          <p:attrName>style.visibility</p:attrName>
                                        </p:attrNameLst>
                                      </p:cBhvr>
                                      <p:to>
                                        <p:strVal val="visible"/>
                                      </p:to>
                                    </p:set>
                                    <p:animEffect transition="in" filter="blinds(horizontal)">
                                      <p:cBhvr>
                                        <p:cTn id="22" dur="500"/>
                                        <p:tgtEl>
                                          <p:spTgt spid="86">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6">
                                            <p:txEl>
                                              <p:pRg st="7" end="7"/>
                                            </p:txEl>
                                          </p:spTgt>
                                        </p:tgtEl>
                                        <p:attrNameLst>
                                          <p:attrName>style.visibility</p:attrName>
                                        </p:attrNameLst>
                                      </p:cBhvr>
                                      <p:to>
                                        <p:strVal val="visible"/>
                                      </p:to>
                                    </p:set>
                                    <p:animEffect transition="in" filter="blinds(horizontal)">
                                      <p:cBhvr>
                                        <p:cTn id="27" dur="500"/>
                                        <p:tgtEl>
                                          <p:spTgt spid="86">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6">
                                            <p:txEl>
                                              <p:pRg st="8" end="8"/>
                                            </p:txEl>
                                          </p:spTgt>
                                        </p:tgtEl>
                                        <p:attrNameLst>
                                          <p:attrName>style.visibility</p:attrName>
                                        </p:attrNameLst>
                                      </p:cBhvr>
                                      <p:to>
                                        <p:strVal val="visible"/>
                                      </p:to>
                                    </p:set>
                                    <p:animEffect transition="in" filter="blinds(horizontal)">
                                      <p:cBhvr>
                                        <p:cTn id="32" dur="500"/>
                                        <p:tgtEl>
                                          <p:spTgt spid="86">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86">
                                            <p:txEl>
                                              <p:pRg st="9" end="9"/>
                                            </p:txEl>
                                          </p:spTgt>
                                        </p:tgtEl>
                                        <p:attrNameLst>
                                          <p:attrName>style.visibility</p:attrName>
                                        </p:attrNameLst>
                                      </p:cBhvr>
                                      <p:to>
                                        <p:strVal val="visible"/>
                                      </p:to>
                                    </p:set>
                                    <p:animEffect transition="in" filter="blinds(horizontal)">
                                      <p:cBhvr>
                                        <p:cTn id="37" dur="500"/>
                                        <p:tgtEl>
                                          <p:spTgt spid="86">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86">
                                            <p:txEl>
                                              <p:pRg st="10" end="10"/>
                                            </p:txEl>
                                          </p:spTgt>
                                        </p:tgtEl>
                                        <p:attrNameLst>
                                          <p:attrName>style.visibility</p:attrName>
                                        </p:attrNameLst>
                                      </p:cBhvr>
                                      <p:to>
                                        <p:strVal val="visible"/>
                                      </p:to>
                                    </p:set>
                                    <p:animEffect transition="in" filter="blinds(horizontal)">
                                      <p:cBhvr>
                                        <p:cTn id="42" dur="500"/>
                                        <p:tgtEl>
                                          <p:spTgt spid="8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 </a:t>
            </a:r>
            <a:r>
              <a:rPr lang="zh-CN" altLang="en-US" dirty="0"/>
              <a:t>指令系统设计</a:t>
            </a:r>
            <a:endParaRPr lang="zh-CN" altLang="en-US" dirty="0"/>
          </a:p>
        </p:txBody>
      </p:sp>
      <p:sp>
        <p:nvSpPr>
          <p:cNvPr id="3" name="内容占位符 2"/>
          <p:cNvSpPr>
            <a:spLocks noGrp="1"/>
          </p:cNvSpPr>
          <p:nvPr>
            <p:ph idx="1"/>
          </p:nvPr>
        </p:nvSpPr>
        <p:spPr>
          <a:xfrm>
            <a:off x="107504" y="743531"/>
            <a:ext cx="2736304" cy="525229"/>
          </a:xfrm>
        </p:spPr>
        <p:txBody>
          <a:bodyPr/>
          <a:lstStyle/>
          <a:p>
            <a:pPr marL="0" indent="0">
              <a:buNone/>
            </a:pPr>
            <a:r>
              <a:rPr lang="en-US" altLang="zh-CN" dirty="0"/>
              <a:t>4.2.5 </a:t>
            </a:r>
            <a:r>
              <a:rPr lang="zh-CN" altLang="en-US" dirty="0"/>
              <a:t>操作码编码</a:t>
            </a:r>
            <a:endParaRPr lang="en-US" altLang="zh-CN" dirty="0"/>
          </a:p>
        </p:txBody>
      </p:sp>
      <p:sp>
        <p:nvSpPr>
          <p:cNvPr id="4" name="页脚占位符 3"/>
          <p:cNvSpPr>
            <a:spLocks noGrp="1"/>
          </p:cNvSpPr>
          <p:nvPr>
            <p:ph type="ftr" sz="quarter" idx="11"/>
          </p:nvPr>
        </p:nvSpPr>
        <p:spPr/>
        <p:txBody>
          <a:bodyPr/>
          <a:lstStyle/>
          <a:p>
            <a:pPr>
              <a:defRPr/>
            </a:pPr>
            <a:r>
              <a:rPr lang="zh-CN" altLang="en-US" dirty="0">
                <a:ea typeface="微软雅黑" pitchFamily="34" charset="-122"/>
              </a:rPr>
              <a:t>计算机与通信工程学院</a:t>
            </a:r>
            <a:r>
              <a:rPr lang="en-US" altLang="zh-CN" dirty="0">
                <a:ea typeface="微软雅黑" pitchFamily="34" charset="-122"/>
              </a:rPr>
              <a:t>—</a:t>
            </a:r>
            <a:r>
              <a:rPr lang="zh-CN" altLang="en-US" dirty="0">
                <a:ea typeface="微软雅黑" pitchFamily="34" charset="-122"/>
              </a:rPr>
              <a:t>计算机组成原理</a:t>
            </a:r>
            <a:endParaRPr lang="zh-CN" altLang="en-US" dirty="0">
              <a:ea typeface="微软雅黑" pitchFamily="34" charset="-122"/>
            </a:endParaRPr>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ea typeface="微软雅黑" pitchFamily="34" charset="-122"/>
              </a:rPr>
            </a:fld>
            <a:endParaRPr lang="zh-CN" altLang="en-US" dirty="0">
              <a:ea typeface="微软雅黑" pitchFamily="34" charset="-122"/>
            </a:endParaRPr>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ea typeface="微软雅黑" pitchFamily="34" charset="-122"/>
              </a:rPr>
            </a:fld>
            <a:endParaRPr lang="zh-CN" altLang="en-US" dirty="0">
              <a:ea typeface="微软雅黑" pitchFamily="34" charset="-122"/>
            </a:endParaRPr>
          </a:p>
        </p:txBody>
      </p:sp>
      <p:sp>
        <p:nvSpPr>
          <p:cNvPr id="33" name="内容占位符 2"/>
          <p:cNvSpPr txBox="1"/>
          <p:nvPr/>
        </p:nvSpPr>
        <p:spPr bwMode="auto">
          <a:xfrm>
            <a:off x="119514" y="1221630"/>
            <a:ext cx="2868310" cy="393507"/>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FF0000"/>
              </a:buClr>
              <a:buFont typeface="Wingdings" panose="05000000000000000000" pitchFamily="2" charset="2"/>
              <a:buChar char="p"/>
              <a:defRPr sz="2200" b="1" kern="1200">
                <a:solidFill>
                  <a:schemeClr val="tx1"/>
                </a:solidFill>
                <a:latin typeface="Comic Sans MS" panose="030F0702030302020204" pitchFamily="2" charset="0"/>
                <a:ea typeface="微软雅黑"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anose="05000000000000000000" pitchFamily="2" charset="2"/>
              <a:buChar char="n"/>
              <a:defRPr sz="2000" b="0" kern="1200">
                <a:solidFill>
                  <a:schemeClr val="tx1"/>
                </a:solidFill>
                <a:latin typeface="微软雅黑" pitchFamily="34" charset="-122"/>
                <a:ea typeface="微软雅黑"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anose="05000000000000000000" pitchFamily="2" charset="2"/>
              <a:buChar char="p"/>
              <a:defRPr sz="2000" b="0" kern="1200">
                <a:solidFill>
                  <a:schemeClr val="tx1"/>
                </a:solidFill>
                <a:latin typeface="微软雅黑" pitchFamily="34" charset="-122"/>
                <a:ea typeface="微软雅黑"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anose="05000000000000000000" pitchFamily="2" charset="2"/>
              <a:buChar char="Ø"/>
              <a:defRPr sz="2000" b="0" kern="1200">
                <a:solidFill>
                  <a:schemeClr val="tx1"/>
                </a:solidFill>
                <a:latin typeface="微软雅黑" pitchFamily="34" charset="-122"/>
                <a:ea typeface="微软雅黑"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anose="05000000000000000000" pitchFamily="2" charset="2"/>
              <a:buChar char="Ø"/>
              <a:defRPr sz="2000" b="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altLang="zh-CN" dirty="0">
                <a:solidFill>
                  <a:srgbClr val="063DE8"/>
                </a:solidFill>
              </a:rPr>
              <a:t>1. </a:t>
            </a:r>
            <a:r>
              <a:rPr lang="zh-CN" altLang="en-US" dirty="0">
                <a:solidFill>
                  <a:srgbClr val="063DE8"/>
                </a:solidFill>
              </a:rPr>
              <a:t>扩展操作码编码</a:t>
            </a:r>
            <a:endParaRPr lang="en-US" altLang="zh-CN" dirty="0">
              <a:solidFill>
                <a:srgbClr val="063DE8"/>
              </a:solidFill>
            </a:endParaRPr>
          </a:p>
        </p:txBody>
      </p:sp>
      <p:grpSp>
        <p:nvGrpSpPr>
          <p:cNvPr id="9" name="Group 3"/>
          <p:cNvGrpSpPr/>
          <p:nvPr/>
        </p:nvGrpSpPr>
        <p:grpSpPr bwMode="auto">
          <a:xfrm>
            <a:off x="200669" y="1221630"/>
            <a:ext cx="8331201" cy="5519738"/>
            <a:chOff x="557" y="689"/>
            <a:chExt cx="5248" cy="3477"/>
          </a:xfrm>
        </p:grpSpPr>
        <p:sp>
          <p:nvSpPr>
            <p:cNvPr id="10" name="Rectangle 4" descr="新闻纸"/>
            <p:cNvSpPr>
              <a:spLocks noChangeArrowheads="1"/>
            </p:cNvSpPr>
            <p:nvPr/>
          </p:nvSpPr>
          <p:spPr bwMode="auto">
            <a:xfrm>
              <a:off x="557" y="689"/>
              <a:ext cx="1368" cy="314"/>
            </a:xfrm>
            <a:prstGeom prst="rect">
              <a:avLst/>
            </a:prstGeom>
            <a:blipFill dpi="0" rotWithShape="0">
              <a:blip r:embed="rId1"/>
              <a:srcRect/>
              <a:tile tx="0" ty="0" sx="100000" sy="100000" flip="none" algn="tl"/>
            </a:bli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2" charset="0"/>
                <a:ea typeface="微软雅黑" pitchFamily="34" charset="-122"/>
              </a:endParaRPr>
            </a:p>
          </p:txBody>
        </p:sp>
        <p:sp>
          <p:nvSpPr>
            <p:cNvPr id="11" name="Line 5"/>
            <p:cNvSpPr>
              <a:spLocks noChangeShapeType="1"/>
            </p:cNvSpPr>
            <p:nvPr/>
          </p:nvSpPr>
          <p:spPr bwMode="auto">
            <a:xfrm>
              <a:off x="980" y="689"/>
              <a:ext cx="0" cy="31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omic Sans MS" panose="030F0702030302020204" pitchFamily="2" charset="0"/>
                <a:ea typeface="微软雅黑" pitchFamily="34" charset="-122"/>
              </a:endParaRPr>
            </a:p>
          </p:txBody>
        </p:sp>
        <p:sp>
          <p:nvSpPr>
            <p:cNvPr id="12" name="Line 6"/>
            <p:cNvSpPr>
              <a:spLocks noChangeShapeType="1"/>
            </p:cNvSpPr>
            <p:nvPr/>
          </p:nvSpPr>
          <p:spPr bwMode="auto">
            <a:xfrm>
              <a:off x="1443" y="689"/>
              <a:ext cx="0" cy="31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omic Sans MS" panose="030F0702030302020204" pitchFamily="2" charset="0"/>
                <a:ea typeface="微软雅黑" pitchFamily="34" charset="-122"/>
              </a:endParaRPr>
            </a:p>
          </p:txBody>
        </p:sp>
        <p:sp>
          <p:nvSpPr>
            <p:cNvPr id="13" name="Text Box 7"/>
            <p:cNvSpPr txBox="1">
              <a:spLocks noChangeArrowheads="1"/>
            </p:cNvSpPr>
            <p:nvPr/>
          </p:nvSpPr>
          <p:spPr bwMode="auto">
            <a:xfrm>
              <a:off x="591" y="720"/>
              <a:ext cx="40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0">
                  <a:solidFill>
                    <a:schemeClr val="tx1"/>
                  </a:solidFill>
                  <a:effectLst>
                    <a:outerShdw blurRad="38100" dist="38100" dir="2700000" algn="tl">
                      <a:srgbClr val="C0C0C0"/>
                    </a:outerShdw>
                  </a:effectLst>
                  <a:latin typeface="Comic Sans MS" panose="030F0702030302020204" pitchFamily="2" charset="0"/>
                  <a:ea typeface="微软雅黑" pitchFamily="34" charset="-122"/>
                </a:rPr>
                <a:t>OP</a:t>
              </a:r>
              <a:endParaRPr lang="en-US" altLang="zh-CN" sz="2400" b="0">
                <a:solidFill>
                  <a:schemeClr val="tx1"/>
                </a:solidFill>
                <a:effectLst>
                  <a:outerShdw blurRad="38100" dist="38100" dir="2700000" algn="tl">
                    <a:srgbClr val="C0C0C0"/>
                  </a:outerShdw>
                </a:effectLst>
                <a:latin typeface="Comic Sans MS" panose="030F0702030302020204" pitchFamily="2" charset="0"/>
                <a:ea typeface="微软雅黑" pitchFamily="34" charset="-122"/>
              </a:endParaRPr>
            </a:p>
          </p:txBody>
        </p:sp>
        <p:sp>
          <p:nvSpPr>
            <p:cNvPr id="14" name="Text Box 8"/>
            <p:cNvSpPr txBox="1">
              <a:spLocks noChangeArrowheads="1"/>
            </p:cNvSpPr>
            <p:nvPr/>
          </p:nvSpPr>
          <p:spPr bwMode="auto">
            <a:xfrm>
              <a:off x="1130" y="717"/>
              <a:ext cx="15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0">
                  <a:solidFill>
                    <a:srgbClr val="0000FF"/>
                  </a:solidFill>
                  <a:effectLst>
                    <a:outerShdw blurRad="38100" dist="38100" dir="2700000" algn="tl">
                      <a:srgbClr val="C0C0C0"/>
                    </a:outerShdw>
                  </a:effectLst>
                  <a:latin typeface="Comic Sans MS" panose="030F0702030302020204" pitchFamily="2" charset="0"/>
                  <a:ea typeface="微软雅黑" pitchFamily="34" charset="-122"/>
                </a:rPr>
                <a:t>S</a:t>
              </a:r>
              <a:endParaRPr lang="en-US" altLang="zh-CN" sz="2400" b="0">
                <a:solidFill>
                  <a:srgbClr val="0000FF"/>
                </a:solidFill>
                <a:effectLst>
                  <a:outerShdw blurRad="38100" dist="38100" dir="2700000" algn="tl">
                    <a:srgbClr val="C0C0C0"/>
                  </a:outerShdw>
                </a:effectLst>
                <a:latin typeface="Comic Sans MS" panose="030F0702030302020204" pitchFamily="2" charset="0"/>
                <a:ea typeface="微软雅黑" pitchFamily="34" charset="-122"/>
              </a:endParaRPr>
            </a:p>
          </p:txBody>
        </p:sp>
        <p:sp>
          <p:nvSpPr>
            <p:cNvPr id="15" name="Text Box 9"/>
            <p:cNvSpPr txBox="1">
              <a:spLocks noChangeArrowheads="1"/>
            </p:cNvSpPr>
            <p:nvPr/>
          </p:nvSpPr>
          <p:spPr bwMode="auto">
            <a:xfrm>
              <a:off x="1572" y="720"/>
              <a:ext cx="28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0">
                  <a:solidFill>
                    <a:srgbClr val="0000FF"/>
                  </a:solidFill>
                  <a:effectLst>
                    <a:outerShdw blurRad="38100" dist="38100" dir="2700000" algn="tl">
                      <a:srgbClr val="C0C0C0"/>
                    </a:outerShdw>
                  </a:effectLst>
                  <a:latin typeface="Comic Sans MS" panose="030F0702030302020204" pitchFamily="2" charset="0"/>
                  <a:ea typeface="微软雅黑" pitchFamily="34" charset="-122"/>
                </a:rPr>
                <a:t>D</a:t>
              </a:r>
              <a:endParaRPr lang="en-US" altLang="zh-CN" sz="2400" b="0">
                <a:solidFill>
                  <a:srgbClr val="0000FF"/>
                </a:solidFill>
                <a:effectLst>
                  <a:outerShdw blurRad="38100" dist="38100" dir="2700000" algn="tl">
                    <a:srgbClr val="C0C0C0"/>
                  </a:outerShdw>
                </a:effectLst>
                <a:latin typeface="Comic Sans MS" panose="030F0702030302020204" pitchFamily="2" charset="0"/>
                <a:ea typeface="微软雅黑" pitchFamily="34" charset="-122"/>
              </a:endParaRPr>
            </a:p>
          </p:txBody>
        </p:sp>
        <p:sp>
          <p:nvSpPr>
            <p:cNvPr id="16" name="Rectangle 10"/>
            <p:cNvSpPr>
              <a:spLocks noChangeArrowheads="1"/>
            </p:cNvSpPr>
            <p:nvPr/>
          </p:nvSpPr>
          <p:spPr bwMode="auto">
            <a:xfrm>
              <a:off x="1925" y="698"/>
              <a:ext cx="1101" cy="314"/>
            </a:xfrm>
            <a:prstGeom prst="rect">
              <a:avLst/>
            </a:prstGeom>
            <a:solidFill>
              <a:srgbClr val="FFFF99"/>
            </a:solidFill>
            <a:ln w="28575">
              <a:solidFill>
                <a:schemeClr val="tx1"/>
              </a:solidFill>
              <a:prstDash val="sysDot"/>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2" charset="0"/>
                <a:ea typeface="微软雅黑" pitchFamily="34" charset="-122"/>
              </a:endParaRPr>
            </a:p>
          </p:txBody>
        </p:sp>
        <p:sp>
          <p:nvSpPr>
            <p:cNvPr id="17" name="Rectangle 11"/>
            <p:cNvSpPr>
              <a:spLocks noChangeArrowheads="1"/>
            </p:cNvSpPr>
            <p:nvPr/>
          </p:nvSpPr>
          <p:spPr bwMode="auto">
            <a:xfrm>
              <a:off x="3017" y="698"/>
              <a:ext cx="1101" cy="314"/>
            </a:xfrm>
            <a:prstGeom prst="rect">
              <a:avLst/>
            </a:prstGeom>
            <a:solidFill>
              <a:schemeClr val="bg2"/>
            </a:solidFill>
            <a:ln w="28575">
              <a:solidFill>
                <a:schemeClr val="tx1"/>
              </a:solidFill>
              <a:prstDash val="sysDot"/>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2" charset="0"/>
                <a:ea typeface="微软雅黑" pitchFamily="34" charset="-122"/>
              </a:endParaRPr>
            </a:p>
          </p:txBody>
        </p:sp>
        <p:sp>
          <p:nvSpPr>
            <p:cNvPr id="18" name="Text Box 12"/>
            <p:cNvSpPr txBox="1">
              <a:spLocks noChangeArrowheads="1"/>
            </p:cNvSpPr>
            <p:nvPr/>
          </p:nvSpPr>
          <p:spPr bwMode="auto">
            <a:xfrm>
              <a:off x="2008" y="720"/>
              <a:ext cx="10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0">
                  <a:solidFill>
                    <a:srgbClr val="0000FF"/>
                  </a:solidFill>
                  <a:effectLst>
                    <a:outerShdw blurRad="38100" dist="38100" dir="2700000" algn="tl">
                      <a:srgbClr val="C0C0C0"/>
                    </a:outerShdw>
                  </a:effectLst>
                  <a:latin typeface="Comic Sans MS" panose="030F0702030302020204" pitchFamily="2" charset="0"/>
                  <a:ea typeface="微软雅黑" pitchFamily="34" charset="-122"/>
                </a:rPr>
                <a:t>存储地址</a:t>
              </a:r>
              <a:endParaRPr lang="zh-CN" altLang="en-US" sz="2400" b="0">
                <a:solidFill>
                  <a:srgbClr val="0000FF"/>
                </a:solidFill>
                <a:effectLst>
                  <a:outerShdw blurRad="38100" dist="38100" dir="2700000" algn="tl">
                    <a:srgbClr val="C0C0C0"/>
                  </a:outerShdw>
                </a:effectLst>
                <a:latin typeface="Comic Sans MS" panose="030F0702030302020204" pitchFamily="2" charset="0"/>
                <a:ea typeface="微软雅黑" pitchFamily="34" charset="-122"/>
              </a:endParaRPr>
            </a:p>
          </p:txBody>
        </p:sp>
        <p:sp>
          <p:nvSpPr>
            <p:cNvPr id="19" name="Text Box 13"/>
            <p:cNvSpPr txBox="1">
              <a:spLocks noChangeArrowheads="1"/>
            </p:cNvSpPr>
            <p:nvPr/>
          </p:nvSpPr>
          <p:spPr bwMode="auto">
            <a:xfrm>
              <a:off x="3161" y="717"/>
              <a:ext cx="9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0">
                  <a:solidFill>
                    <a:srgbClr val="0000FF"/>
                  </a:solidFill>
                  <a:effectLst>
                    <a:outerShdw blurRad="38100" dist="38100" dir="2700000" algn="tl">
                      <a:srgbClr val="C0C0C0"/>
                    </a:outerShdw>
                  </a:effectLst>
                  <a:latin typeface="Comic Sans MS" panose="030F0702030302020204" pitchFamily="2" charset="0"/>
                  <a:ea typeface="微软雅黑" pitchFamily="34" charset="-122"/>
                </a:rPr>
                <a:t>存储地址</a:t>
              </a:r>
              <a:endParaRPr lang="zh-CN" altLang="en-US" sz="2400" b="0">
                <a:solidFill>
                  <a:srgbClr val="0000FF"/>
                </a:solidFill>
                <a:effectLst>
                  <a:outerShdw blurRad="38100" dist="38100" dir="2700000" algn="tl">
                    <a:srgbClr val="C0C0C0"/>
                  </a:outerShdw>
                </a:effectLst>
                <a:latin typeface="Comic Sans MS" panose="030F0702030302020204" pitchFamily="2" charset="0"/>
                <a:ea typeface="微软雅黑" pitchFamily="34" charset="-122"/>
              </a:endParaRPr>
            </a:p>
          </p:txBody>
        </p:sp>
        <p:sp>
          <p:nvSpPr>
            <p:cNvPr id="20" name="Text Box 14"/>
            <p:cNvSpPr txBox="1">
              <a:spLocks noChangeArrowheads="1"/>
            </p:cNvSpPr>
            <p:nvPr/>
          </p:nvSpPr>
          <p:spPr bwMode="auto">
            <a:xfrm>
              <a:off x="591" y="948"/>
              <a:ext cx="25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0" dirty="0">
                  <a:solidFill>
                    <a:schemeClr val="tx1"/>
                  </a:solidFill>
                  <a:latin typeface="Comic Sans MS" panose="030F0702030302020204" pitchFamily="2" charset="0"/>
                  <a:ea typeface="微软雅黑" pitchFamily="34" charset="-122"/>
                </a:rPr>
                <a:t>4</a:t>
              </a:r>
              <a:endParaRPr lang="en-US" altLang="zh-CN" sz="2400" b="0" dirty="0">
                <a:solidFill>
                  <a:schemeClr val="tx1"/>
                </a:solidFill>
                <a:latin typeface="Comic Sans MS" panose="030F0702030302020204" pitchFamily="2" charset="0"/>
                <a:ea typeface="微软雅黑" pitchFamily="34" charset="-122"/>
              </a:endParaRPr>
            </a:p>
          </p:txBody>
        </p:sp>
        <p:sp>
          <p:nvSpPr>
            <p:cNvPr id="21" name="Text Box 15"/>
            <p:cNvSpPr txBox="1">
              <a:spLocks noChangeArrowheads="1"/>
            </p:cNvSpPr>
            <p:nvPr/>
          </p:nvSpPr>
          <p:spPr bwMode="auto">
            <a:xfrm>
              <a:off x="1130" y="948"/>
              <a:ext cx="25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0">
                  <a:solidFill>
                    <a:schemeClr val="tx1"/>
                  </a:solidFill>
                  <a:latin typeface="Comic Sans MS" panose="030F0702030302020204" pitchFamily="2" charset="0"/>
                  <a:ea typeface="微软雅黑" pitchFamily="34" charset="-122"/>
                </a:rPr>
                <a:t>6</a:t>
              </a:r>
              <a:endParaRPr lang="en-US" altLang="zh-CN" sz="2400" b="0">
                <a:solidFill>
                  <a:schemeClr val="tx1"/>
                </a:solidFill>
                <a:latin typeface="Comic Sans MS" panose="030F0702030302020204" pitchFamily="2" charset="0"/>
                <a:ea typeface="微软雅黑" pitchFamily="34" charset="-122"/>
              </a:endParaRPr>
            </a:p>
          </p:txBody>
        </p:sp>
        <p:sp>
          <p:nvSpPr>
            <p:cNvPr id="22" name="Text Box 16"/>
            <p:cNvSpPr txBox="1">
              <a:spLocks noChangeArrowheads="1"/>
            </p:cNvSpPr>
            <p:nvPr/>
          </p:nvSpPr>
          <p:spPr bwMode="auto">
            <a:xfrm>
              <a:off x="1589" y="940"/>
              <a:ext cx="25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0">
                  <a:solidFill>
                    <a:schemeClr val="tx1"/>
                  </a:solidFill>
                  <a:latin typeface="Comic Sans MS" panose="030F0702030302020204" pitchFamily="2" charset="0"/>
                  <a:ea typeface="微软雅黑" pitchFamily="34" charset="-122"/>
                </a:rPr>
                <a:t>6</a:t>
              </a:r>
              <a:endParaRPr lang="en-US" altLang="zh-CN" sz="2400" b="0">
                <a:solidFill>
                  <a:schemeClr val="tx1"/>
                </a:solidFill>
                <a:latin typeface="Comic Sans MS" panose="030F0702030302020204" pitchFamily="2" charset="0"/>
                <a:ea typeface="微软雅黑" pitchFamily="34" charset="-122"/>
              </a:endParaRPr>
            </a:p>
          </p:txBody>
        </p:sp>
        <p:sp>
          <p:nvSpPr>
            <p:cNvPr id="23" name="Text Box 17"/>
            <p:cNvSpPr txBox="1">
              <a:spLocks noChangeArrowheads="1"/>
            </p:cNvSpPr>
            <p:nvPr/>
          </p:nvSpPr>
          <p:spPr bwMode="auto">
            <a:xfrm>
              <a:off x="2252" y="943"/>
              <a:ext cx="3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0">
                  <a:solidFill>
                    <a:schemeClr val="tx1"/>
                  </a:solidFill>
                  <a:latin typeface="Comic Sans MS" panose="030F0702030302020204" pitchFamily="2" charset="0"/>
                  <a:ea typeface="微软雅黑" pitchFamily="34" charset="-122"/>
                </a:rPr>
                <a:t>16</a:t>
              </a:r>
              <a:endParaRPr lang="en-US" altLang="zh-CN" sz="2400" b="0">
                <a:solidFill>
                  <a:schemeClr val="tx1"/>
                </a:solidFill>
                <a:latin typeface="Comic Sans MS" panose="030F0702030302020204" pitchFamily="2" charset="0"/>
                <a:ea typeface="微软雅黑" pitchFamily="34" charset="-122"/>
              </a:endParaRPr>
            </a:p>
          </p:txBody>
        </p:sp>
        <p:sp>
          <p:nvSpPr>
            <p:cNvPr id="24" name="Text Box 18"/>
            <p:cNvSpPr txBox="1">
              <a:spLocks noChangeArrowheads="1"/>
            </p:cNvSpPr>
            <p:nvPr/>
          </p:nvSpPr>
          <p:spPr bwMode="auto">
            <a:xfrm>
              <a:off x="3426" y="957"/>
              <a:ext cx="4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0">
                  <a:solidFill>
                    <a:schemeClr val="tx1"/>
                  </a:solidFill>
                  <a:latin typeface="Comic Sans MS" panose="030F0702030302020204" pitchFamily="2" charset="0"/>
                  <a:ea typeface="微软雅黑" pitchFamily="34" charset="-122"/>
                </a:rPr>
                <a:t>16</a:t>
              </a:r>
              <a:endParaRPr lang="en-US" altLang="zh-CN" sz="2400" b="0">
                <a:solidFill>
                  <a:schemeClr val="tx1"/>
                </a:solidFill>
                <a:latin typeface="Comic Sans MS" panose="030F0702030302020204" pitchFamily="2" charset="0"/>
                <a:ea typeface="微软雅黑" pitchFamily="34" charset="-122"/>
              </a:endParaRPr>
            </a:p>
          </p:txBody>
        </p:sp>
        <p:sp>
          <p:nvSpPr>
            <p:cNvPr id="25" name="Rectangle 19" descr="新闻纸"/>
            <p:cNvSpPr>
              <a:spLocks noChangeArrowheads="1"/>
            </p:cNvSpPr>
            <p:nvPr/>
          </p:nvSpPr>
          <p:spPr bwMode="auto">
            <a:xfrm>
              <a:off x="573" y="1181"/>
              <a:ext cx="1368" cy="315"/>
            </a:xfrm>
            <a:prstGeom prst="rect">
              <a:avLst/>
            </a:prstGeom>
            <a:blipFill dpi="0" rotWithShape="0">
              <a:blip r:embed="rId1"/>
              <a:srcRect/>
              <a:tile tx="0" ty="0" sx="100000" sy="100000" flip="none" algn="tl"/>
            </a:bli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2" charset="0"/>
                <a:ea typeface="微软雅黑" pitchFamily="34" charset="-122"/>
              </a:endParaRPr>
            </a:p>
          </p:txBody>
        </p:sp>
        <p:sp>
          <p:nvSpPr>
            <p:cNvPr id="26" name="Line 20"/>
            <p:cNvSpPr>
              <a:spLocks noChangeShapeType="1"/>
            </p:cNvSpPr>
            <p:nvPr/>
          </p:nvSpPr>
          <p:spPr bwMode="auto">
            <a:xfrm>
              <a:off x="1203" y="1181"/>
              <a:ext cx="0" cy="31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omic Sans MS" panose="030F0702030302020204" pitchFamily="2" charset="0"/>
                <a:ea typeface="微软雅黑" pitchFamily="34" charset="-122"/>
              </a:endParaRPr>
            </a:p>
          </p:txBody>
        </p:sp>
        <p:sp>
          <p:nvSpPr>
            <p:cNvPr id="27" name="Line 21"/>
            <p:cNvSpPr>
              <a:spLocks noChangeShapeType="1"/>
            </p:cNvSpPr>
            <p:nvPr/>
          </p:nvSpPr>
          <p:spPr bwMode="auto">
            <a:xfrm>
              <a:off x="1459" y="1181"/>
              <a:ext cx="0" cy="31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omic Sans MS" panose="030F0702030302020204" pitchFamily="2" charset="0"/>
                <a:ea typeface="微软雅黑" pitchFamily="34" charset="-122"/>
              </a:endParaRPr>
            </a:p>
          </p:txBody>
        </p:sp>
        <p:sp>
          <p:nvSpPr>
            <p:cNvPr id="28" name="Text Box 22"/>
            <p:cNvSpPr txBox="1">
              <a:spLocks noChangeArrowheads="1"/>
            </p:cNvSpPr>
            <p:nvPr/>
          </p:nvSpPr>
          <p:spPr bwMode="auto">
            <a:xfrm>
              <a:off x="607" y="1212"/>
              <a:ext cx="40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0">
                  <a:solidFill>
                    <a:schemeClr val="tx1"/>
                  </a:solidFill>
                  <a:effectLst>
                    <a:outerShdw blurRad="38100" dist="38100" dir="2700000" algn="tl">
                      <a:srgbClr val="C0C0C0"/>
                    </a:outerShdw>
                  </a:effectLst>
                  <a:latin typeface="Comic Sans MS" panose="030F0702030302020204" pitchFamily="2" charset="0"/>
                  <a:ea typeface="微软雅黑" pitchFamily="34" charset="-122"/>
                </a:rPr>
                <a:t>OP</a:t>
              </a:r>
              <a:endParaRPr lang="en-US" altLang="zh-CN" sz="2400" b="0">
                <a:solidFill>
                  <a:schemeClr val="tx1"/>
                </a:solidFill>
                <a:effectLst>
                  <a:outerShdw blurRad="38100" dist="38100" dir="2700000" algn="tl">
                    <a:srgbClr val="C0C0C0"/>
                  </a:outerShdw>
                </a:effectLst>
                <a:latin typeface="Comic Sans MS" panose="030F0702030302020204" pitchFamily="2" charset="0"/>
                <a:ea typeface="微软雅黑" pitchFamily="34" charset="-122"/>
              </a:endParaRPr>
            </a:p>
          </p:txBody>
        </p:sp>
        <p:sp>
          <p:nvSpPr>
            <p:cNvPr id="29" name="Text Box 23"/>
            <p:cNvSpPr txBox="1">
              <a:spLocks noChangeArrowheads="1"/>
            </p:cNvSpPr>
            <p:nvPr/>
          </p:nvSpPr>
          <p:spPr bwMode="auto">
            <a:xfrm>
              <a:off x="1227" y="1210"/>
              <a:ext cx="15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0">
                  <a:solidFill>
                    <a:srgbClr val="0000FF"/>
                  </a:solidFill>
                  <a:effectLst>
                    <a:outerShdw blurRad="38100" dist="38100" dir="2700000" algn="tl">
                      <a:srgbClr val="C0C0C0"/>
                    </a:outerShdw>
                  </a:effectLst>
                  <a:latin typeface="Comic Sans MS" panose="030F0702030302020204" pitchFamily="2" charset="0"/>
                  <a:ea typeface="微软雅黑" pitchFamily="34" charset="-122"/>
                </a:rPr>
                <a:t>R</a:t>
              </a:r>
              <a:endParaRPr lang="en-US" altLang="zh-CN" sz="2400" b="0">
                <a:solidFill>
                  <a:srgbClr val="0000FF"/>
                </a:solidFill>
                <a:effectLst>
                  <a:outerShdw blurRad="38100" dist="38100" dir="2700000" algn="tl">
                    <a:srgbClr val="C0C0C0"/>
                  </a:outerShdw>
                </a:effectLst>
                <a:latin typeface="Comic Sans MS" panose="030F0702030302020204" pitchFamily="2" charset="0"/>
                <a:ea typeface="微软雅黑" pitchFamily="34" charset="-122"/>
              </a:endParaRPr>
            </a:p>
          </p:txBody>
        </p:sp>
        <p:sp>
          <p:nvSpPr>
            <p:cNvPr id="30" name="Text Box 24"/>
            <p:cNvSpPr txBox="1">
              <a:spLocks noChangeArrowheads="1"/>
            </p:cNvSpPr>
            <p:nvPr/>
          </p:nvSpPr>
          <p:spPr bwMode="auto">
            <a:xfrm>
              <a:off x="1588" y="1212"/>
              <a:ext cx="28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0">
                  <a:solidFill>
                    <a:srgbClr val="0000FF"/>
                  </a:solidFill>
                  <a:effectLst>
                    <a:outerShdw blurRad="38100" dist="38100" dir="2700000" algn="tl">
                      <a:srgbClr val="C0C0C0"/>
                    </a:outerShdw>
                  </a:effectLst>
                  <a:latin typeface="Comic Sans MS" panose="030F0702030302020204" pitchFamily="2" charset="0"/>
                  <a:ea typeface="微软雅黑" pitchFamily="34" charset="-122"/>
                </a:rPr>
                <a:t>D</a:t>
              </a:r>
              <a:endParaRPr lang="en-US" altLang="zh-CN" sz="2400" b="0">
                <a:solidFill>
                  <a:srgbClr val="0000FF"/>
                </a:solidFill>
                <a:effectLst>
                  <a:outerShdw blurRad="38100" dist="38100" dir="2700000" algn="tl">
                    <a:srgbClr val="C0C0C0"/>
                  </a:outerShdw>
                </a:effectLst>
                <a:latin typeface="Comic Sans MS" panose="030F0702030302020204" pitchFamily="2" charset="0"/>
                <a:ea typeface="微软雅黑" pitchFamily="34" charset="-122"/>
              </a:endParaRPr>
            </a:p>
          </p:txBody>
        </p:sp>
        <p:sp>
          <p:nvSpPr>
            <p:cNvPr id="31" name="Rectangle 25"/>
            <p:cNvSpPr>
              <a:spLocks noChangeArrowheads="1"/>
            </p:cNvSpPr>
            <p:nvPr/>
          </p:nvSpPr>
          <p:spPr bwMode="auto">
            <a:xfrm>
              <a:off x="1941" y="1190"/>
              <a:ext cx="1101" cy="315"/>
            </a:xfrm>
            <a:prstGeom prst="rect">
              <a:avLst/>
            </a:prstGeom>
            <a:solidFill>
              <a:srgbClr val="FFFF99"/>
            </a:solidFill>
            <a:ln w="28575">
              <a:solidFill>
                <a:schemeClr val="tx1"/>
              </a:solidFill>
              <a:prstDash val="sysDot"/>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2" charset="0"/>
                <a:ea typeface="微软雅黑" pitchFamily="34" charset="-122"/>
              </a:endParaRPr>
            </a:p>
          </p:txBody>
        </p:sp>
        <p:sp>
          <p:nvSpPr>
            <p:cNvPr id="32" name="Text Box 26"/>
            <p:cNvSpPr txBox="1">
              <a:spLocks noChangeArrowheads="1"/>
            </p:cNvSpPr>
            <p:nvPr/>
          </p:nvSpPr>
          <p:spPr bwMode="auto">
            <a:xfrm>
              <a:off x="2008" y="1212"/>
              <a:ext cx="101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0" dirty="0">
                  <a:solidFill>
                    <a:srgbClr val="0000FF"/>
                  </a:solidFill>
                  <a:effectLst>
                    <a:outerShdw blurRad="38100" dist="38100" dir="2700000" algn="tl">
                      <a:srgbClr val="C0C0C0"/>
                    </a:outerShdw>
                  </a:effectLst>
                  <a:latin typeface="Comic Sans MS" panose="030F0702030302020204" pitchFamily="2" charset="0"/>
                  <a:ea typeface="微软雅黑" pitchFamily="34" charset="-122"/>
                </a:rPr>
                <a:t>存储地址</a:t>
              </a:r>
              <a:endParaRPr lang="zh-CN" altLang="en-US" sz="2400" b="0" dirty="0">
                <a:solidFill>
                  <a:srgbClr val="0000FF"/>
                </a:solidFill>
                <a:effectLst>
                  <a:outerShdw blurRad="38100" dist="38100" dir="2700000" algn="tl">
                    <a:srgbClr val="C0C0C0"/>
                  </a:outerShdw>
                </a:effectLst>
                <a:latin typeface="Comic Sans MS" panose="030F0702030302020204" pitchFamily="2" charset="0"/>
                <a:ea typeface="微软雅黑" pitchFamily="34" charset="-122"/>
              </a:endParaRPr>
            </a:p>
          </p:txBody>
        </p:sp>
        <p:sp>
          <p:nvSpPr>
            <p:cNvPr id="34" name="Text Box 27"/>
            <p:cNvSpPr txBox="1">
              <a:spLocks noChangeArrowheads="1"/>
            </p:cNvSpPr>
            <p:nvPr/>
          </p:nvSpPr>
          <p:spPr bwMode="auto">
            <a:xfrm>
              <a:off x="796" y="1431"/>
              <a:ext cx="25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0">
                  <a:solidFill>
                    <a:schemeClr val="tx1"/>
                  </a:solidFill>
                  <a:latin typeface="Comic Sans MS" panose="030F0702030302020204" pitchFamily="2" charset="0"/>
                  <a:ea typeface="微软雅黑" pitchFamily="34" charset="-122"/>
                </a:rPr>
                <a:t>7</a:t>
              </a:r>
              <a:endParaRPr lang="en-US" altLang="zh-CN" sz="2400" b="0">
                <a:solidFill>
                  <a:schemeClr val="tx1"/>
                </a:solidFill>
                <a:latin typeface="Comic Sans MS" panose="030F0702030302020204" pitchFamily="2" charset="0"/>
                <a:ea typeface="微软雅黑" pitchFamily="34" charset="-122"/>
              </a:endParaRPr>
            </a:p>
          </p:txBody>
        </p:sp>
        <p:sp>
          <p:nvSpPr>
            <p:cNvPr id="35" name="Text Box 28"/>
            <p:cNvSpPr txBox="1">
              <a:spLocks noChangeArrowheads="1"/>
            </p:cNvSpPr>
            <p:nvPr/>
          </p:nvSpPr>
          <p:spPr bwMode="auto">
            <a:xfrm>
              <a:off x="1227" y="1431"/>
              <a:ext cx="25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0">
                  <a:solidFill>
                    <a:schemeClr val="tx1"/>
                  </a:solidFill>
                  <a:latin typeface="Comic Sans MS" panose="030F0702030302020204" pitchFamily="2" charset="0"/>
                  <a:ea typeface="微软雅黑" pitchFamily="34" charset="-122"/>
                </a:rPr>
                <a:t>3</a:t>
              </a:r>
              <a:endParaRPr lang="en-US" altLang="zh-CN" sz="2400" b="0">
                <a:solidFill>
                  <a:schemeClr val="tx1"/>
                </a:solidFill>
                <a:latin typeface="Comic Sans MS" panose="030F0702030302020204" pitchFamily="2" charset="0"/>
                <a:ea typeface="微软雅黑" pitchFamily="34" charset="-122"/>
              </a:endParaRPr>
            </a:p>
          </p:txBody>
        </p:sp>
        <p:sp>
          <p:nvSpPr>
            <p:cNvPr id="36" name="Text Box 29"/>
            <p:cNvSpPr txBox="1">
              <a:spLocks noChangeArrowheads="1"/>
            </p:cNvSpPr>
            <p:nvPr/>
          </p:nvSpPr>
          <p:spPr bwMode="auto">
            <a:xfrm>
              <a:off x="1605" y="1424"/>
              <a:ext cx="25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0">
                  <a:solidFill>
                    <a:schemeClr val="tx1"/>
                  </a:solidFill>
                  <a:latin typeface="Comic Sans MS" panose="030F0702030302020204" pitchFamily="2" charset="0"/>
                  <a:ea typeface="微软雅黑" pitchFamily="34" charset="-122"/>
                </a:rPr>
                <a:t>6</a:t>
              </a:r>
              <a:endParaRPr lang="en-US" altLang="zh-CN" sz="2400" b="0">
                <a:solidFill>
                  <a:schemeClr val="tx1"/>
                </a:solidFill>
                <a:latin typeface="Comic Sans MS" panose="030F0702030302020204" pitchFamily="2" charset="0"/>
                <a:ea typeface="微软雅黑" pitchFamily="34" charset="-122"/>
              </a:endParaRPr>
            </a:p>
          </p:txBody>
        </p:sp>
        <p:sp>
          <p:nvSpPr>
            <p:cNvPr id="37" name="Text Box 30"/>
            <p:cNvSpPr txBox="1">
              <a:spLocks noChangeArrowheads="1"/>
            </p:cNvSpPr>
            <p:nvPr/>
          </p:nvSpPr>
          <p:spPr bwMode="auto">
            <a:xfrm>
              <a:off x="2268" y="1435"/>
              <a:ext cx="3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0" dirty="0">
                  <a:solidFill>
                    <a:schemeClr val="tx1"/>
                  </a:solidFill>
                  <a:latin typeface="Comic Sans MS" panose="030F0702030302020204" pitchFamily="2" charset="0"/>
                  <a:ea typeface="微软雅黑" pitchFamily="34" charset="-122"/>
                </a:rPr>
                <a:t>16</a:t>
              </a:r>
              <a:endParaRPr lang="en-US" altLang="zh-CN" sz="2400" b="0" dirty="0">
                <a:solidFill>
                  <a:schemeClr val="tx1"/>
                </a:solidFill>
                <a:latin typeface="Comic Sans MS" panose="030F0702030302020204" pitchFamily="2" charset="0"/>
                <a:ea typeface="微软雅黑" pitchFamily="34" charset="-122"/>
              </a:endParaRPr>
            </a:p>
          </p:txBody>
        </p:sp>
        <p:sp>
          <p:nvSpPr>
            <p:cNvPr id="38" name="Rectangle 31" descr="新闻纸"/>
            <p:cNvSpPr>
              <a:spLocks noChangeArrowheads="1"/>
            </p:cNvSpPr>
            <p:nvPr/>
          </p:nvSpPr>
          <p:spPr bwMode="auto">
            <a:xfrm>
              <a:off x="573" y="1666"/>
              <a:ext cx="1368" cy="314"/>
            </a:xfrm>
            <a:prstGeom prst="rect">
              <a:avLst/>
            </a:prstGeom>
            <a:blipFill dpi="0" rotWithShape="0">
              <a:blip r:embed="rId1"/>
              <a:srcRect/>
              <a:tile tx="0" ty="0" sx="100000" sy="100000" flip="none" algn="tl"/>
            </a:bli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2" charset="0"/>
                <a:ea typeface="微软雅黑" pitchFamily="34" charset="-122"/>
              </a:endParaRPr>
            </a:p>
          </p:txBody>
        </p:sp>
        <p:sp>
          <p:nvSpPr>
            <p:cNvPr id="39" name="Line 32"/>
            <p:cNvSpPr>
              <a:spLocks noChangeShapeType="1"/>
            </p:cNvSpPr>
            <p:nvPr/>
          </p:nvSpPr>
          <p:spPr bwMode="auto">
            <a:xfrm>
              <a:off x="1257" y="1666"/>
              <a:ext cx="0" cy="31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omic Sans MS" panose="030F0702030302020204" pitchFamily="2" charset="0"/>
                <a:ea typeface="微软雅黑" pitchFamily="34" charset="-122"/>
              </a:endParaRPr>
            </a:p>
          </p:txBody>
        </p:sp>
        <p:sp>
          <p:nvSpPr>
            <p:cNvPr id="40" name="Line 33"/>
            <p:cNvSpPr>
              <a:spLocks noChangeShapeType="1"/>
            </p:cNvSpPr>
            <p:nvPr/>
          </p:nvSpPr>
          <p:spPr bwMode="auto">
            <a:xfrm>
              <a:off x="1459" y="1666"/>
              <a:ext cx="0" cy="31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omic Sans MS" panose="030F0702030302020204" pitchFamily="2" charset="0"/>
                <a:ea typeface="微软雅黑" pitchFamily="34" charset="-122"/>
              </a:endParaRPr>
            </a:p>
          </p:txBody>
        </p:sp>
        <p:sp>
          <p:nvSpPr>
            <p:cNvPr id="41" name="Text Box 34"/>
            <p:cNvSpPr txBox="1">
              <a:spLocks noChangeArrowheads="1"/>
            </p:cNvSpPr>
            <p:nvPr/>
          </p:nvSpPr>
          <p:spPr bwMode="auto">
            <a:xfrm>
              <a:off x="607" y="1697"/>
              <a:ext cx="40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0">
                  <a:solidFill>
                    <a:schemeClr val="tx1"/>
                  </a:solidFill>
                  <a:effectLst>
                    <a:outerShdw blurRad="38100" dist="38100" dir="2700000" algn="tl">
                      <a:srgbClr val="C0C0C0"/>
                    </a:outerShdw>
                  </a:effectLst>
                  <a:latin typeface="Comic Sans MS" panose="030F0702030302020204" pitchFamily="2" charset="0"/>
                  <a:ea typeface="微软雅黑" pitchFamily="34" charset="-122"/>
                </a:rPr>
                <a:t>OP</a:t>
              </a:r>
              <a:endParaRPr lang="en-US" altLang="zh-CN" sz="2400" b="0">
                <a:solidFill>
                  <a:schemeClr val="tx1"/>
                </a:solidFill>
                <a:effectLst>
                  <a:outerShdw blurRad="38100" dist="38100" dir="2700000" algn="tl">
                    <a:srgbClr val="C0C0C0"/>
                  </a:outerShdw>
                </a:effectLst>
                <a:latin typeface="Comic Sans MS" panose="030F0702030302020204" pitchFamily="2" charset="0"/>
                <a:ea typeface="微软雅黑" pitchFamily="34" charset="-122"/>
              </a:endParaRPr>
            </a:p>
          </p:txBody>
        </p:sp>
        <p:sp>
          <p:nvSpPr>
            <p:cNvPr id="42" name="Text Box 35"/>
            <p:cNvSpPr txBox="1">
              <a:spLocks noChangeArrowheads="1"/>
            </p:cNvSpPr>
            <p:nvPr/>
          </p:nvSpPr>
          <p:spPr bwMode="auto">
            <a:xfrm>
              <a:off x="1212" y="1697"/>
              <a:ext cx="46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0" dirty="0">
                  <a:solidFill>
                    <a:srgbClr val="0000FF"/>
                  </a:solidFill>
                  <a:effectLst>
                    <a:outerShdw blurRad="38100" dist="38100" dir="2700000" algn="tl">
                      <a:srgbClr val="C0C0C0"/>
                    </a:outerShdw>
                  </a:effectLst>
                  <a:latin typeface="Comic Sans MS" panose="030F0702030302020204" pitchFamily="2" charset="0"/>
                  <a:ea typeface="微软雅黑" pitchFamily="34" charset="-122"/>
                </a:rPr>
                <a:t>FR</a:t>
              </a:r>
              <a:endParaRPr lang="en-US" altLang="zh-CN" sz="2000" b="0" dirty="0">
                <a:solidFill>
                  <a:srgbClr val="0000FF"/>
                </a:solidFill>
                <a:effectLst>
                  <a:outerShdw blurRad="38100" dist="38100" dir="2700000" algn="tl">
                    <a:srgbClr val="C0C0C0"/>
                  </a:outerShdw>
                </a:effectLst>
                <a:latin typeface="Comic Sans MS" panose="030F0702030302020204" pitchFamily="2" charset="0"/>
                <a:ea typeface="微软雅黑" pitchFamily="34" charset="-122"/>
              </a:endParaRPr>
            </a:p>
          </p:txBody>
        </p:sp>
        <p:sp>
          <p:nvSpPr>
            <p:cNvPr id="43" name="Text Box 36"/>
            <p:cNvSpPr txBox="1">
              <a:spLocks noChangeArrowheads="1"/>
            </p:cNvSpPr>
            <p:nvPr/>
          </p:nvSpPr>
          <p:spPr bwMode="auto">
            <a:xfrm>
              <a:off x="1588" y="1688"/>
              <a:ext cx="28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0">
                  <a:solidFill>
                    <a:srgbClr val="0000FF"/>
                  </a:solidFill>
                  <a:effectLst>
                    <a:outerShdw blurRad="38100" dist="38100" dir="2700000" algn="tl">
                      <a:srgbClr val="C0C0C0"/>
                    </a:outerShdw>
                  </a:effectLst>
                  <a:latin typeface="Comic Sans MS" panose="030F0702030302020204" pitchFamily="2" charset="0"/>
                  <a:ea typeface="微软雅黑" pitchFamily="34" charset="-122"/>
                </a:rPr>
                <a:t>D</a:t>
              </a:r>
              <a:endParaRPr lang="en-US" altLang="zh-CN" sz="2400" b="0">
                <a:solidFill>
                  <a:srgbClr val="0000FF"/>
                </a:solidFill>
                <a:effectLst>
                  <a:outerShdw blurRad="38100" dist="38100" dir="2700000" algn="tl">
                    <a:srgbClr val="C0C0C0"/>
                  </a:outerShdw>
                </a:effectLst>
                <a:latin typeface="Comic Sans MS" panose="030F0702030302020204" pitchFamily="2" charset="0"/>
                <a:ea typeface="微软雅黑" pitchFamily="34" charset="-122"/>
              </a:endParaRPr>
            </a:p>
          </p:txBody>
        </p:sp>
        <p:sp>
          <p:nvSpPr>
            <p:cNvPr id="44" name="Rectangle 37"/>
            <p:cNvSpPr>
              <a:spLocks noChangeArrowheads="1"/>
            </p:cNvSpPr>
            <p:nvPr/>
          </p:nvSpPr>
          <p:spPr bwMode="auto">
            <a:xfrm>
              <a:off x="1941" y="1675"/>
              <a:ext cx="1101" cy="314"/>
            </a:xfrm>
            <a:prstGeom prst="rect">
              <a:avLst/>
            </a:prstGeom>
            <a:solidFill>
              <a:srgbClr val="FFFF99"/>
            </a:solidFill>
            <a:ln w="28575">
              <a:solidFill>
                <a:schemeClr val="tx1"/>
              </a:solidFill>
              <a:prstDash val="sysDot"/>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2" charset="0"/>
                <a:ea typeface="微软雅黑" pitchFamily="34" charset="-122"/>
              </a:endParaRPr>
            </a:p>
          </p:txBody>
        </p:sp>
        <p:sp>
          <p:nvSpPr>
            <p:cNvPr id="45" name="Text Box 38"/>
            <p:cNvSpPr txBox="1">
              <a:spLocks noChangeArrowheads="1"/>
            </p:cNvSpPr>
            <p:nvPr/>
          </p:nvSpPr>
          <p:spPr bwMode="auto">
            <a:xfrm>
              <a:off x="796" y="1926"/>
              <a:ext cx="25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0">
                  <a:solidFill>
                    <a:schemeClr val="tx1"/>
                  </a:solidFill>
                  <a:latin typeface="Comic Sans MS" panose="030F0702030302020204" pitchFamily="2" charset="0"/>
                  <a:ea typeface="微软雅黑" pitchFamily="34" charset="-122"/>
                </a:rPr>
                <a:t>8</a:t>
              </a:r>
              <a:endParaRPr lang="en-US" altLang="zh-CN" sz="2400" b="0">
                <a:solidFill>
                  <a:schemeClr val="tx1"/>
                </a:solidFill>
                <a:latin typeface="Comic Sans MS" panose="030F0702030302020204" pitchFamily="2" charset="0"/>
                <a:ea typeface="微软雅黑" pitchFamily="34" charset="-122"/>
              </a:endParaRPr>
            </a:p>
          </p:txBody>
        </p:sp>
        <p:sp>
          <p:nvSpPr>
            <p:cNvPr id="46" name="Text Box 39"/>
            <p:cNvSpPr txBox="1">
              <a:spLocks noChangeArrowheads="1"/>
            </p:cNvSpPr>
            <p:nvPr/>
          </p:nvSpPr>
          <p:spPr bwMode="auto">
            <a:xfrm>
              <a:off x="1227" y="1926"/>
              <a:ext cx="25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0">
                  <a:solidFill>
                    <a:schemeClr val="tx1"/>
                  </a:solidFill>
                  <a:latin typeface="Comic Sans MS" panose="030F0702030302020204" pitchFamily="2" charset="0"/>
                  <a:ea typeface="微软雅黑" pitchFamily="34" charset="-122"/>
                </a:rPr>
                <a:t>2</a:t>
              </a:r>
              <a:endParaRPr lang="en-US" altLang="zh-CN" sz="2400" b="0">
                <a:solidFill>
                  <a:schemeClr val="tx1"/>
                </a:solidFill>
                <a:latin typeface="Comic Sans MS" panose="030F0702030302020204" pitchFamily="2" charset="0"/>
                <a:ea typeface="微软雅黑" pitchFamily="34" charset="-122"/>
              </a:endParaRPr>
            </a:p>
          </p:txBody>
        </p:sp>
        <p:sp>
          <p:nvSpPr>
            <p:cNvPr id="47" name="Text Box 40"/>
            <p:cNvSpPr txBox="1">
              <a:spLocks noChangeArrowheads="1"/>
            </p:cNvSpPr>
            <p:nvPr/>
          </p:nvSpPr>
          <p:spPr bwMode="auto">
            <a:xfrm>
              <a:off x="1605" y="1919"/>
              <a:ext cx="25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0">
                  <a:solidFill>
                    <a:schemeClr val="tx1"/>
                  </a:solidFill>
                  <a:latin typeface="Comic Sans MS" panose="030F0702030302020204" pitchFamily="2" charset="0"/>
                  <a:ea typeface="微软雅黑" pitchFamily="34" charset="-122"/>
                </a:rPr>
                <a:t>6</a:t>
              </a:r>
              <a:endParaRPr lang="en-US" altLang="zh-CN" sz="2400" b="0">
                <a:solidFill>
                  <a:schemeClr val="tx1"/>
                </a:solidFill>
                <a:latin typeface="Comic Sans MS" panose="030F0702030302020204" pitchFamily="2" charset="0"/>
                <a:ea typeface="微软雅黑" pitchFamily="34" charset="-122"/>
              </a:endParaRPr>
            </a:p>
          </p:txBody>
        </p:sp>
        <p:sp>
          <p:nvSpPr>
            <p:cNvPr id="48" name="Text Box 41"/>
            <p:cNvSpPr txBox="1">
              <a:spLocks noChangeArrowheads="1"/>
            </p:cNvSpPr>
            <p:nvPr/>
          </p:nvSpPr>
          <p:spPr bwMode="auto">
            <a:xfrm>
              <a:off x="2268" y="1939"/>
              <a:ext cx="3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0">
                  <a:solidFill>
                    <a:schemeClr val="tx1"/>
                  </a:solidFill>
                  <a:latin typeface="Comic Sans MS" panose="030F0702030302020204" pitchFamily="2" charset="0"/>
                  <a:ea typeface="微软雅黑" pitchFamily="34" charset="-122"/>
                </a:rPr>
                <a:t>16</a:t>
              </a:r>
              <a:endParaRPr lang="en-US" altLang="zh-CN" sz="2400" b="0">
                <a:solidFill>
                  <a:schemeClr val="tx1"/>
                </a:solidFill>
                <a:latin typeface="Comic Sans MS" panose="030F0702030302020204" pitchFamily="2" charset="0"/>
                <a:ea typeface="微软雅黑" pitchFamily="34" charset="-122"/>
              </a:endParaRPr>
            </a:p>
          </p:txBody>
        </p:sp>
        <p:sp>
          <p:nvSpPr>
            <p:cNvPr id="49" name="Rectangle 42" descr="新闻纸"/>
            <p:cNvSpPr>
              <a:spLocks noChangeArrowheads="1"/>
            </p:cNvSpPr>
            <p:nvPr/>
          </p:nvSpPr>
          <p:spPr bwMode="auto">
            <a:xfrm>
              <a:off x="580" y="2166"/>
              <a:ext cx="1368" cy="314"/>
            </a:xfrm>
            <a:prstGeom prst="rect">
              <a:avLst/>
            </a:prstGeom>
            <a:blipFill dpi="0" rotWithShape="0">
              <a:blip r:embed="rId1"/>
              <a:srcRect/>
              <a:tile tx="0" ty="0" sx="100000" sy="100000" flip="none" algn="tl"/>
            </a:bli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2" charset="0"/>
                <a:ea typeface="微软雅黑" pitchFamily="34" charset="-122"/>
              </a:endParaRPr>
            </a:p>
          </p:txBody>
        </p:sp>
        <p:sp>
          <p:nvSpPr>
            <p:cNvPr id="50" name="Line 43"/>
            <p:cNvSpPr>
              <a:spLocks noChangeShapeType="1"/>
            </p:cNvSpPr>
            <p:nvPr/>
          </p:nvSpPr>
          <p:spPr bwMode="auto">
            <a:xfrm>
              <a:off x="1264" y="2166"/>
              <a:ext cx="0" cy="31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omic Sans MS" panose="030F0702030302020204" pitchFamily="2" charset="0"/>
                <a:ea typeface="微软雅黑" pitchFamily="34" charset="-122"/>
              </a:endParaRPr>
            </a:p>
          </p:txBody>
        </p:sp>
        <p:sp>
          <p:nvSpPr>
            <p:cNvPr id="51" name="Text Box 44"/>
            <p:cNvSpPr txBox="1">
              <a:spLocks noChangeArrowheads="1"/>
            </p:cNvSpPr>
            <p:nvPr/>
          </p:nvSpPr>
          <p:spPr bwMode="auto">
            <a:xfrm>
              <a:off x="614" y="2197"/>
              <a:ext cx="40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0">
                  <a:solidFill>
                    <a:schemeClr val="tx1"/>
                  </a:solidFill>
                  <a:effectLst>
                    <a:outerShdw blurRad="38100" dist="38100" dir="2700000" algn="tl">
                      <a:srgbClr val="C0C0C0"/>
                    </a:outerShdw>
                  </a:effectLst>
                  <a:latin typeface="Comic Sans MS" panose="030F0702030302020204" pitchFamily="2" charset="0"/>
                  <a:ea typeface="微软雅黑" pitchFamily="34" charset="-122"/>
                </a:rPr>
                <a:t>OP</a:t>
              </a:r>
              <a:endParaRPr lang="en-US" altLang="zh-CN" sz="2400" b="0">
                <a:solidFill>
                  <a:schemeClr val="tx1"/>
                </a:solidFill>
                <a:effectLst>
                  <a:outerShdw blurRad="38100" dist="38100" dir="2700000" algn="tl">
                    <a:srgbClr val="C0C0C0"/>
                  </a:outerShdw>
                </a:effectLst>
                <a:latin typeface="Comic Sans MS" panose="030F0702030302020204" pitchFamily="2" charset="0"/>
                <a:ea typeface="微软雅黑" pitchFamily="34" charset="-122"/>
              </a:endParaRPr>
            </a:p>
          </p:txBody>
        </p:sp>
        <p:sp>
          <p:nvSpPr>
            <p:cNvPr id="52" name="Text Box 45"/>
            <p:cNvSpPr txBox="1">
              <a:spLocks noChangeArrowheads="1"/>
            </p:cNvSpPr>
            <p:nvPr/>
          </p:nvSpPr>
          <p:spPr bwMode="auto">
            <a:xfrm>
              <a:off x="1488" y="2194"/>
              <a:ext cx="5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0">
                  <a:solidFill>
                    <a:srgbClr val="0000FF"/>
                  </a:solidFill>
                  <a:effectLst>
                    <a:outerShdw blurRad="38100" dist="38100" dir="2700000" algn="tl">
                      <a:srgbClr val="C0C0C0"/>
                    </a:outerShdw>
                  </a:effectLst>
                  <a:latin typeface="Comic Sans MS" panose="030F0702030302020204" pitchFamily="2" charset="0"/>
                  <a:ea typeface="微软雅黑" pitchFamily="34" charset="-122"/>
                </a:rPr>
                <a:t>X</a:t>
              </a:r>
              <a:endParaRPr lang="en-US" altLang="zh-CN" sz="2400" b="0">
                <a:solidFill>
                  <a:srgbClr val="0000FF"/>
                </a:solidFill>
                <a:effectLst>
                  <a:outerShdw blurRad="38100" dist="38100" dir="2700000" algn="tl">
                    <a:srgbClr val="C0C0C0"/>
                  </a:outerShdw>
                </a:effectLst>
                <a:latin typeface="Comic Sans MS" panose="030F0702030302020204" pitchFamily="2" charset="0"/>
                <a:ea typeface="微软雅黑" pitchFamily="34" charset="-122"/>
              </a:endParaRPr>
            </a:p>
          </p:txBody>
        </p:sp>
        <p:sp>
          <p:nvSpPr>
            <p:cNvPr id="53" name="Text Box 46"/>
            <p:cNvSpPr txBox="1">
              <a:spLocks noChangeArrowheads="1"/>
            </p:cNvSpPr>
            <p:nvPr/>
          </p:nvSpPr>
          <p:spPr bwMode="auto">
            <a:xfrm>
              <a:off x="803" y="2407"/>
              <a:ext cx="25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0">
                  <a:solidFill>
                    <a:schemeClr val="tx1"/>
                  </a:solidFill>
                  <a:latin typeface="Comic Sans MS" panose="030F0702030302020204" pitchFamily="2" charset="0"/>
                  <a:ea typeface="微软雅黑" pitchFamily="34" charset="-122"/>
                </a:rPr>
                <a:t>8</a:t>
              </a:r>
              <a:endParaRPr lang="en-US" altLang="zh-CN" sz="2400" b="0">
                <a:solidFill>
                  <a:schemeClr val="tx1"/>
                </a:solidFill>
                <a:latin typeface="Comic Sans MS" panose="030F0702030302020204" pitchFamily="2" charset="0"/>
                <a:ea typeface="微软雅黑" pitchFamily="34" charset="-122"/>
              </a:endParaRPr>
            </a:p>
          </p:txBody>
        </p:sp>
        <p:sp>
          <p:nvSpPr>
            <p:cNvPr id="54" name="Text Box 47"/>
            <p:cNvSpPr txBox="1">
              <a:spLocks noChangeArrowheads="1"/>
            </p:cNvSpPr>
            <p:nvPr/>
          </p:nvSpPr>
          <p:spPr bwMode="auto">
            <a:xfrm>
              <a:off x="1468" y="2407"/>
              <a:ext cx="25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0">
                  <a:solidFill>
                    <a:schemeClr val="tx1"/>
                  </a:solidFill>
                  <a:latin typeface="Comic Sans MS" panose="030F0702030302020204" pitchFamily="2" charset="0"/>
                  <a:ea typeface="微软雅黑" pitchFamily="34" charset="-122"/>
                </a:rPr>
                <a:t>8</a:t>
              </a:r>
              <a:endParaRPr lang="en-US" altLang="zh-CN" sz="2400" b="0">
                <a:solidFill>
                  <a:schemeClr val="tx1"/>
                </a:solidFill>
                <a:latin typeface="Comic Sans MS" panose="030F0702030302020204" pitchFamily="2" charset="0"/>
                <a:ea typeface="微软雅黑" pitchFamily="34" charset="-122"/>
              </a:endParaRPr>
            </a:p>
          </p:txBody>
        </p:sp>
        <p:sp>
          <p:nvSpPr>
            <p:cNvPr id="55" name="Rectangle 48" descr="新闻纸"/>
            <p:cNvSpPr>
              <a:spLocks noChangeArrowheads="1"/>
            </p:cNvSpPr>
            <p:nvPr/>
          </p:nvSpPr>
          <p:spPr bwMode="auto">
            <a:xfrm>
              <a:off x="591" y="2633"/>
              <a:ext cx="1368" cy="314"/>
            </a:xfrm>
            <a:prstGeom prst="rect">
              <a:avLst/>
            </a:prstGeom>
            <a:blipFill dpi="0" rotWithShape="0">
              <a:blip r:embed="rId1"/>
              <a:srcRect/>
              <a:tile tx="0" ty="0" sx="100000" sy="100000" flip="none" algn="tl"/>
            </a:bli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2" charset="0"/>
                <a:ea typeface="微软雅黑" pitchFamily="34" charset="-122"/>
              </a:endParaRPr>
            </a:p>
          </p:txBody>
        </p:sp>
        <p:sp>
          <p:nvSpPr>
            <p:cNvPr id="56" name="Line 49"/>
            <p:cNvSpPr>
              <a:spLocks noChangeShapeType="1"/>
            </p:cNvSpPr>
            <p:nvPr/>
          </p:nvSpPr>
          <p:spPr bwMode="auto">
            <a:xfrm>
              <a:off x="1477" y="2633"/>
              <a:ext cx="0" cy="31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omic Sans MS" panose="030F0702030302020204" pitchFamily="2" charset="0"/>
                <a:ea typeface="微软雅黑" pitchFamily="34" charset="-122"/>
              </a:endParaRPr>
            </a:p>
          </p:txBody>
        </p:sp>
        <p:sp>
          <p:nvSpPr>
            <p:cNvPr id="57" name="Text Box 50"/>
            <p:cNvSpPr txBox="1">
              <a:spLocks noChangeArrowheads="1"/>
            </p:cNvSpPr>
            <p:nvPr/>
          </p:nvSpPr>
          <p:spPr bwMode="auto">
            <a:xfrm>
              <a:off x="857" y="2663"/>
              <a:ext cx="40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0">
                  <a:solidFill>
                    <a:schemeClr val="tx1"/>
                  </a:solidFill>
                  <a:effectLst>
                    <a:outerShdw blurRad="38100" dist="38100" dir="2700000" algn="tl">
                      <a:srgbClr val="C0C0C0"/>
                    </a:outerShdw>
                  </a:effectLst>
                  <a:latin typeface="Comic Sans MS" panose="030F0702030302020204" pitchFamily="2" charset="0"/>
                  <a:ea typeface="微软雅黑" pitchFamily="34" charset="-122"/>
                </a:rPr>
                <a:t>OP</a:t>
              </a:r>
              <a:endParaRPr lang="en-US" altLang="zh-CN" sz="2400" b="0">
                <a:solidFill>
                  <a:schemeClr val="tx1"/>
                </a:solidFill>
                <a:effectLst>
                  <a:outerShdw blurRad="38100" dist="38100" dir="2700000" algn="tl">
                    <a:srgbClr val="C0C0C0"/>
                  </a:outerShdw>
                </a:effectLst>
                <a:latin typeface="Comic Sans MS" panose="030F0702030302020204" pitchFamily="2" charset="0"/>
                <a:ea typeface="微软雅黑" pitchFamily="34" charset="-122"/>
              </a:endParaRPr>
            </a:p>
          </p:txBody>
        </p:sp>
        <p:sp>
          <p:nvSpPr>
            <p:cNvPr id="58" name="Text Box 51"/>
            <p:cNvSpPr txBox="1">
              <a:spLocks noChangeArrowheads="1"/>
            </p:cNvSpPr>
            <p:nvPr/>
          </p:nvSpPr>
          <p:spPr bwMode="auto">
            <a:xfrm>
              <a:off x="1606" y="2663"/>
              <a:ext cx="28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0">
                  <a:solidFill>
                    <a:srgbClr val="0000FF"/>
                  </a:solidFill>
                  <a:effectLst>
                    <a:outerShdw blurRad="38100" dist="38100" dir="2700000" algn="tl">
                      <a:srgbClr val="C0C0C0"/>
                    </a:outerShdw>
                  </a:effectLst>
                  <a:latin typeface="Comic Sans MS" panose="030F0702030302020204" pitchFamily="2" charset="0"/>
                  <a:ea typeface="微软雅黑" pitchFamily="34" charset="-122"/>
                </a:rPr>
                <a:t>D</a:t>
              </a:r>
              <a:endParaRPr lang="en-US" altLang="zh-CN" sz="2400" b="0">
                <a:solidFill>
                  <a:srgbClr val="0000FF"/>
                </a:solidFill>
                <a:effectLst>
                  <a:outerShdw blurRad="38100" dist="38100" dir="2700000" algn="tl">
                    <a:srgbClr val="C0C0C0"/>
                  </a:outerShdw>
                </a:effectLst>
                <a:latin typeface="Comic Sans MS" panose="030F0702030302020204" pitchFamily="2" charset="0"/>
                <a:ea typeface="微软雅黑" pitchFamily="34" charset="-122"/>
              </a:endParaRPr>
            </a:p>
          </p:txBody>
        </p:sp>
        <p:sp>
          <p:nvSpPr>
            <p:cNvPr id="59" name="Rectangle 52"/>
            <p:cNvSpPr>
              <a:spLocks noChangeArrowheads="1"/>
            </p:cNvSpPr>
            <p:nvPr/>
          </p:nvSpPr>
          <p:spPr bwMode="auto">
            <a:xfrm>
              <a:off x="1959" y="2642"/>
              <a:ext cx="1101" cy="314"/>
            </a:xfrm>
            <a:prstGeom prst="rect">
              <a:avLst/>
            </a:prstGeom>
            <a:solidFill>
              <a:srgbClr val="FFFF99"/>
            </a:solidFill>
            <a:ln w="28575">
              <a:solidFill>
                <a:schemeClr val="tx1"/>
              </a:solidFill>
              <a:prstDash val="sysDot"/>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2" charset="0"/>
                <a:ea typeface="微软雅黑" pitchFamily="34" charset="-122"/>
              </a:endParaRPr>
            </a:p>
          </p:txBody>
        </p:sp>
        <p:sp>
          <p:nvSpPr>
            <p:cNvPr id="60" name="Text Box 53"/>
            <p:cNvSpPr txBox="1">
              <a:spLocks noChangeArrowheads="1"/>
            </p:cNvSpPr>
            <p:nvPr/>
          </p:nvSpPr>
          <p:spPr bwMode="auto">
            <a:xfrm>
              <a:off x="904" y="2874"/>
              <a:ext cx="41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0">
                  <a:solidFill>
                    <a:schemeClr val="tx1"/>
                  </a:solidFill>
                  <a:latin typeface="Comic Sans MS" panose="030F0702030302020204" pitchFamily="2" charset="0"/>
                  <a:ea typeface="微软雅黑" pitchFamily="34" charset="-122"/>
                </a:rPr>
                <a:t>10</a:t>
              </a:r>
              <a:endParaRPr lang="en-US" altLang="zh-CN" sz="2400" b="0">
                <a:solidFill>
                  <a:schemeClr val="tx1"/>
                </a:solidFill>
                <a:latin typeface="Comic Sans MS" panose="030F0702030302020204" pitchFamily="2" charset="0"/>
                <a:ea typeface="微软雅黑" pitchFamily="34" charset="-122"/>
              </a:endParaRPr>
            </a:p>
          </p:txBody>
        </p:sp>
        <p:sp>
          <p:nvSpPr>
            <p:cNvPr id="61" name="Text Box 54"/>
            <p:cNvSpPr txBox="1">
              <a:spLocks noChangeArrowheads="1"/>
            </p:cNvSpPr>
            <p:nvPr/>
          </p:nvSpPr>
          <p:spPr bwMode="auto">
            <a:xfrm>
              <a:off x="1623" y="2866"/>
              <a:ext cx="25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0">
                  <a:solidFill>
                    <a:schemeClr val="tx1"/>
                  </a:solidFill>
                  <a:latin typeface="Comic Sans MS" panose="030F0702030302020204" pitchFamily="2" charset="0"/>
                  <a:ea typeface="微软雅黑" pitchFamily="34" charset="-122"/>
                </a:rPr>
                <a:t>6</a:t>
              </a:r>
              <a:endParaRPr lang="en-US" altLang="zh-CN" sz="2400" b="0">
                <a:solidFill>
                  <a:schemeClr val="tx1"/>
                </a:solidFill>
                <a:latin typeface="Comic Sans MS" panose="030F0702030302020204" pitchFamily="2" charset="0"/>
                <a:ea typeface="微软雅黑" pitchFamily="34" charset="-122"/>
              </a:endParaRPr>
            </a:p>
          </p:txBody>
        </p:sp>
        <p:sp>
          <p:nvSpPr>
            <p:cNvPr id="62" name="Text Box 55"/>
            <p:cNvSpPr txBox="1">
              <a:spLocks noChangeArrowheads="1"/>
            </p:cNvSpPr>
            <p:nvPr/>
          </p:nvSpPr>
          <p:spPr bwMode="auto">
            <a:xfrm>
              <a:off x="2286" y="2887"/>
              <a:ext cx="3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0">
                  <a:solidFill>
                    <a:schemeClr val="tx1"/>
                  </a:solidFill>
                  <a:latin typeface="Comic Sans MS" panose="030F0702030302020204" pitchFamily="2" charset="0"/>
                  <a:ea typeface="微软雅黑" pitchFamily="34" charset="-122"/>
                </a:rPr>
                <a:t>16</a:t>
              </a:r>
              <a:endParaRPr lang="en-US" altLang="zh-CN" sz="2400" b="0">
                <a:solidFill>
                  <a:schemeClr val="tx1"/>
                </a:solidFill>
                <a:latin typeface="Comic Sans MS" panose="030F0702030302020204" pitchFamily="2" charset="0"/>
                <a:ea typeface="微软雅黑" pitchFamily="34" charset="-122"/>
              </a:endParaRPr>
            </a:p>
          </p:txBody>
        </p:sp>
        <p:sp>
          <p:nvSpPr>
            <p:cNvPr id="63" name="Rectangle 56" descr="新闻纸"/>
            <p:cNvSpPr>
              <a:spLocks noChangeArrowheads="1"/>
            </p:cNvSpPr>
            <p:nvPr/>
          </p:nvSpPr>
          <p:spPr bwMode="auto">
            <a:xfrm>
              <a:off x="591" y="3117"/>
              <a:ext cx="1368" cy="315"/>
            </a:xfrm>
            <a:prstGeom prst="rect">
              <a:avLst/>
            </a:prstGeom>
            <a:blipFill dpi="0" rotWithShape="0">
              <a:blip r:embed="rId1"/>
              <a:srcRect/>
              <a:tile tx="0" ty="0" sx="100000" sy="100000" flip="none" algn="tl"/>
            </a:bli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2" charset="0"/>
                <a:ea typeface="微软雅黑" pitchFamily="34" charset="-122"/>
              </a:endParaRPr>
            </a:p>
          </p:txBody>
        </p:sp>
        <p:sp>
          <p:nvSpPr>
            <p:cNvPr id="64" name="Line 57"/>
            <p:cNvSpPr>
              <a:spLocks noChangeShapeType="1"/>
            </p:cNvSpPr>
            <p:nvPr/>
          </p:nvSpPr>
          <p:spPr bwMode="auto">
            <a:xfrm>
              <a:off x="1693" y="3117"/>
              <a:ext cx="0" cy="31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omic Sans MS" panose="030F0702030302020204" pitchFamily="2" charset="0"/>
                <a:ea typeface="微软雅黑" pitchFamily="34" charset="-122"/>
              </a:endParaRPr>
            </a:p>
          </p:txBody>
        </p:sp>
        <p:sp>
          <p:nvSpPr>
            <p:cNvPr id="65" name="Text Box 58"/>
            <p:cNvSpPr txBox="1">
              <a:spLocks noChangeArrowheads="1"/>
            </p:cNvSpPr>
            <p:nvPr/>
          </p:nvSpPr>
          <p:spPr bwMode="auto">
            <a:xfrm>
              <a:off x="973" y="3148"/>
              <a:ext cx="40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0">
                  <a:solidFill>
                    <a:schemeClr val="tx1"/>
                  </a:solidFill>
                  <a:effectLst>
                    <a:outerShdw blurRad="38100" dist="38100" dir="2700000" algn="tl">
                      <a:srgbClr val="C0C0C0"/>
                    </a:outerShdw>
                  </a:effectLst>
                  <a:latin typeface="Comic Sans MS" panose="030F0702030302020204" pitchFamily="2" charset="0"/>
                  <a:ea typeface="微软雅黑" pitchFamily="34" charset="-122"/>
                </a:rPr>
                <a:t>OP</a:t>
              </a:r>
              <a:endParaRPr lang="en-US" altLang="zh-CN" sz="2400" b="0">
                <a:solidFill>
                  <a:schemeClr val="tx1"/>
                </a:solidFill>
                <a:effectLst>
                  <a:outerShdw blurRad="38100" dist="38100" dir="2700000" algn="tl">
                    <a:srgbClr val="C0C0C0"/>
                  </a:outerShdw>
                </a:effectLst>
                <a:latin typeface="Comic Sans MS" panose="030F0702030302020204" pitchFamily="2" charset="0"/>
                <a:ea typeface="微软雅黑" pitchFamily="34" charset="-122"/>
              </a:endParaRPr>
            </a:p>
          </p:txBody>
        </p:sp>
        <p:sp>
          <p:nvSpPr>
            <p:cNvPr id="66" name="Text Box 59"/>
            <p:cNvSpPr txBox="1">
              <a:spLocks noChangeArrowheads="1"/>
            </p:cNvSpPr>
            <p:nvPr/>
          </p:nvSpPr>
          <p:spPr bwMode="auto">
            <a:xfrm>
              <a:off x="1696" y="3148"/>
              <a:ext cx="28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0">
                  <a:solidFill>
                    <a:srgbClr val="0000FF"/>
                  </a:solidFill>
                  <a:effectLst>
                    <a:outerShdw blurRad="38100" dist="38100" dir="2700000" algn="tl">
                      <a:srgbClr val="C0C0C0"/>
                    </a:outerShdw>
                  </a:effectLst>
                  <a:latin typeface="Comic Sans MS" panose="030F0702030302020204" pitchFamily="2" charset="0"/>
                  <a:ea typeface="微软雅黑" pitchFamily="34" charset="-122"/>
                </a:rPr>
                <a:t>R</a:t>
              </a:r>
              <a:endParaRPr lang="en-US" altLang="zh-CN" sz="2400" b="0">
                <a:solidFill>
                  <a:srgbClr val="0000FF"/>
                </a:solidFill>
                <a:effectLst>
                  <a:outerShdw blurRad="38100" dist="38100" dir="2700000" algn="tl">
                    <a:srgbClr val="C0C0C0"/>
                  </a:outerShdw>
                </a:effectLst>
                <a:latin typeface="Comic Sans MS" panose="030F0702030302020204" pitchFamily="2" charset="0"/>
                <a:ea typeface="微软雅黑" pitchFamily="34" charset="-122"/>
              </a:endParaRPr>
            </a:p>
          </p:txBody>
        </p:sp>
        <p:sp>
          <p:nvSpPr>
            <p:cNvPr id="67" name="Text Box 60"/>
            <p:cNvSpPr txBox="1">
              <a:spLocks noChangeArrowheads="1"/>
            </p:cNvSpPr>
            <p:nvPr/>
          </p:nvSpPr>
          <p:spPr bwMode="auto">
            <a:xfrm>
              <a:off x="1130" y="3369"/>
              <a:ext cx="36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0">
                  <a:solidFill>
                    <a:schemeClr val="tx1"/>
                  </a:solidFill>
                  <a:latin typeface="Comic Sans MS" panose="030F0702030302020204" pitchFamily="2" charset="0"/>
                  <a:ea typeface="微软雅黑" pitchFamily="34" charset="-122"/>
                </a:rPr>
                <a:t>13</a:t>
              </a:r>
              <a:endParaRPr lang="en-US" altLang="zh-CN" sz="2400" b="0">
                <a:solidFill>
                  <a:schemeClr val="tx1"/>
                </a:solidFill>
                <a:latin typeface="Comic Sans MS" panose="030F0702030302020204" pitchFamily="2" charset="0"/>
                <a:ea typeface="微软雅黑" pitchFamily="34" charset="-122"/>
              </a:endParaRPr>
            </a:p>
          </p:txBody>
        </p:sp>
        <p:sp>
          <p:nvSpPr>
            <p:cNvPr id="68" name="Text Box 61"/>
            <p:cNvSpPr txBox="1">
              <a:spLocks noChangeArrowheads="1"/>
            </p:cNvSpPr>
            <p:nvPr/>
          </p:nvSpPr>
          <p:spPr bwMode="auto">
            <a:xfrm>
              <a:off x="1695" y="3370"/>
              <a:ext cx="25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0">
                  <a:solidFill>
                    <a:schemeClr val="tx1"/>
                  </a:solidFill>
                  <a:latin typeface="Comic Sans MS" panose="030F0702030302020204" pitchFamily="2" charset="0"/>
                  <a:ea typeface="微软雅黑" pitchFamily="34" charset="-122"/>
                </a:rPr>
                <a:t>3</a:t>
              </a:r>
              <a:endParaRPr lang="en-US" altLang="zh-CN" sz="2400" b="0">
                <a:solidFill>
                  <a:schemeClr val="tx1"/>
                </a:solidFill>
                <a:latin typeface="Comic Sans MS" panose="030F0702030302020204" pitchFamily="2" charset="0"/>
                <a:ea typeface="微软雅黑" pitchFamily="34" charset="-122"/>
              </a:endParaRPr>
            </a:p>
          </p:txBody>
        </p:sp>
        <p:sp>
          <p:nvSpPr>
            <p:cNvPr id="69" name="Rectangle 62" descr="新闻纸"/>
            <p:cNvSpPr>
              <a:spLocks noChangeArrowheads="1"/>
            </p:cNvSpPr>
            <p:nvPr/>
          </p:nvSpPr>
          <p:spPr bwMode="auto">
            <a:xfrm>
              <a:off x="598" y="3617"/>
              <a:ext cx="1368" cy="315"/>
            </a:xfrm>
            <a:prstGeom prst="rect">
              <a:avLst/>
            </a:prstGeom>
            <a:blipFill dpi="0" rotWithShape="0">
              <a:blip r:embed="rId1"/>
              <a:srcRect/>
              <a:tile tx="0" ty="0" sx="100000" sy="100000" flip="none" algn="tl"/>
            </a:bli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2" charset="0"/>
                <a:ea typeface="微软雅黑" pitchFamily="34" charset="-122"/>
              </a:endParaRPr>
            </a:p>
          </p:txBody>
        </p:sp>
        <p:sp>
          <p:nvSpPr>
            <p:cNvPr id="70" name="Text Box 63"/>
            <p:cNvSpPr txBox="1">
              <a:spLocks noChangeArrowheads="1"/>
            </p:cNvSpPr>
            <p:nvPr/>
          </p:nvSpPr>
          <p:spPr bwMode="auto">
            <a:xfrm>
              <a:off x="1163" y="3648"/>
              <a:ext cx="40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0">
                  <a:solidFill>
                    <a:schemeClr val="tx1"/>
                  </a:solidFill>
                  <a:effectLst>
                    <a:outerShdw blurRad="38100" dist="38100" dir="2700000" algn="tl">
                      <a:srgbClr val="C0C0C0"/>
                    </a:outerShdw>
                  </a:effectLst>
                  <a:latin typeface="Comic Sans MS" panose="030F0702030302020204" pitchFamily="2" charset="0"/>
                  <a:ea typeface="微软雅黑" pitchFamily="34" charset="-122"/>
                </a:rPr>
                <a:t>OP</a:t>
              </a:r>
              <a:endParaRPr lang="en-US" altLang="zh-CN" sz="2400" b="0">
                <a:solidFill>
                  <a:schemeClr val="tx1"/>
                </a:solidFill>
                <a:effectLst>
                  <a:outerShdw blurRad="38100" dist="38100" dir="2700000" algn="tl">
                    <a:srgbClr val="C0C0C0"/>
                  </a:outerShdw>
                </a:effectLst>
                <a:latin typeface="Comic Sans MS" panose="030F0702030302020204" pitchFamily="2" charset="0"/>
                <a:ea typeface="微软雅黑" pitchFamily="34" charset="-122"/>
              </a:endParaRPr>
            </a:p>
          </p:txBody>
        </p:sp>
        <p:sp>
          <p:nvSpPr>
            <p:cNvPr id="71" name="Text Box 64"/>
            <p:cNvSpPr txBox="1">
              <a:spLocks noChangeArrowheads="1"/>
            </p:cNvSpPr>
            <p:nvPr/>
          </p:nvSpPr>
          <p:spPr bwMode="auto">
            <a:xfrm>
              <a:off x="1209" y="3878"/>
              <a:ext cx="34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0">
                  <a:solidFill>
                    <a:schemeClr val="tx1"/>
                  </a:solidFill>
                  <a:latin typeface="Comic Sans MS" panose="030F0702030302020204" pitchFamily="2" charset="0"/>
                  <a:ea typeface="微软雅黑" pitchFamily="34" charset="-122"/>
                </a:rPr>
                <a:t>16</a:t>
              </a:r>
              <a:endParaRPr lang="en-US" altLang="zh-CN" sz="2400" b="0">
                <a:solidFill>
                  <a:schemeClr val="tx1"/>
                </a:solidFill>
                <a:latin typeface="Comic Sans MS" panose="030F0702030302020204" pitchFamily="2" charset="0"/>
                <a:ea typeface="微软雅黑" pitchFamily="34" charset="-122"/>
              </a:endParaRPr>
            </a:p>
          </p:txBody>
        </p:sp>
        <p:sp>
          <p:nvSpPr>
            <p:cNvPr id="72" name="Text Box 65"/>
            <p:cNvSpPr txBox="1">
              <a:spLocks noChangeArrowheads="1"/>
            </p:cNvSpPr>
            <p:nvPr/>
          </p:nvSpPr>
          <p:spPr bwMode="auto">
            <a:xfrm>
              <a:off x="3399" y="1884"/>
              <a:ext cx="2406" cy="1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0" dirty="0">
                  <a:solidFill>
                    <a:srgbClr val="0000FF"/>
                  </a:solidFill>
                  <a:latin typeface="Comic Sans MS" panose="030F0702030302020204" pitchFamily="2" charset="0"/>
                  <a:ea typeface="微软雅黑" pitchFamily="34" charset="-122"/>
                </a:rPr>
                <a:t>S</a:t>
              </a:r>
              <a:r>
                <a:rPr lang="zh-CN" altLang="en-US" sz="2400" b="0" dirty="0">
                  <a:solidFill>
                    <a:srgbClr val="0000FF"/>
                  </a:solidFill>
                  <a:latin typeface="Comic Sans MS" panose="030F0702030302020204" pitchFamily="2" charset="0"/>
                  <a:ea typeface="微软雅黑" pitchFamily="34" charset="-122"/>
                </a:rPr>
                <a:t>、</a:t>
              </a:r>
              <a:r>
                <a:rPr lang="en-US" altLang="zh-CN" sz="2400" b="0" dirty="0">
                  <a:solidFill>
                    <a:srgbClr val="0000FF"/>
                  </a:solidFill>
                  <a:latin typeface="Comic Sans MS" panose="030F0702030302020204" pitchFamily="2" charset="0"/>
                  <a:ea typeface="微软雅黑" pitchFamily="34" charset="-122"/>
                </a:rPr>
                <a:t>D</a:t>
              </a:r>
              <a:r>
                <a:rPr lang="zh-CN" altLang="en-US" sz="2400" b="0" dirty="0">
                  <a:solidFill>
                    <a:srgbClr val="0000FF"/>
                  </a:solidFill>
                  <a:latin typeface="Comic Sans MS" panose="030F0702030302020204" pitchFamily="2" charset="0"/>
                  <a:ea typeface="微软雅黑" pitchFamily="34" charset="-122"/>
                </a:rPr>
                <a:t>：</a:t>
              </a:r>
              <a:r>
                <a:rPr lang="en-US" altLang="zh-CN" sz="2400" b="0" dirty="0">
                  <a:solidFill>
                    <a:schemeClr val="tx1"/>
                  </a:solidFill>
                  <a:latin typeface="Comic Sans MS" panose="030F0702030302020204" pitchFamily="2" charset="0"/>
                  <a:ea typeface="微软雅黑" pitchFamily="34" charset="-122"/>
                </a:rPr>
                <a:t>3</a:t>
              </a:r>
              <a:r>
                <a:rPr lang="zh-CN" altLang="en-US" sz="2400" b="0" dirty="0">
                  <a:solidFill>
                    <a:schemeClr val="tx1"/>
                  </a:solidFill>
                  <a:latin typeface="Comic Sans MS" panose="030F0702030302020204" pitchFamily="2" charset="0"/>
                  <a:ea typeface="微软雅黑" pitchFamily="34" charset="-122"/>
                </a:rPr>
                <a:t>位指定寻址方式，</a:t>
              </a:r>
              <a:r>
                <a:rPr lang="en-US" altLang="zh-CN" sz="2400" b="0" dirty="0">
                  <a:solidFill>
                    <a:schemeClr val="tx1"/>
                  </a:solidFill>
                  <a:latin typeface="Comic Sans MS" panose="030F0702030302020204" pitchFamily="2" charset="0"/>
                  <a:ea typeface="微软雅黑" pitchFamily="34" charset="-122"/>
                </a:rPr>
                <a:t>3</a:t>
              </a:r>
              <a:r>
                <a:rPr lang="zh-CN" altLang="en-US" sz="2400" b="0" dirty="0">
                  <a:solidFill>
                    <a:schemeClr val="tx1"/>
                  </a:solidFill>
                  <a:latin typeface="Comic Sans MS" panose="030F0702030302020204" pitchFamily="2" charset="0"/>
                  <a:ea typeface="微软雅黑" pitchFamily="34" charset="-122"/>
                </a:rPr>
                <a:t>位为寄存器编号</a:t>
              </a:r>
              <a:endParaRPr lang="zh-CN" altLang="en-US" sz="2400" b="0" dirty="0">
                <a:solidFill>
                  <a:schemeClr val="tx1"/>
                </a:solidFill>
                <a:latin typeface="Comic Sans MS" panose="030F0702030302020204" pitchFamily="2" charset="0"/>
                <a:ea typeface="微软雅黑" pitchFamily="34" charset="-122"/>
              </a:endParaRPr>
            </a:p>
            <a:p>
              <a:pPr>
                <a:spcBef>
                  <a:spcPct val="50000"/>
                </a:spcBef>
              </a:pPr>
              <a:r>
                <a:rPr lang="en-US" altLang="zh-CN" sz="2400" b="0" dirty="0">
                  <a:solidFill>
                    <a:srgbClr val="0000FF"/>
                  </a:solidFill>
                  <a:latin typeface="Comic Sans MS" panose="030F0702030302020204" pitchFamily="2" charset="0"/>
                  <a:ea typeface="微软雅黑" pitchFamily="34" charset="-122"/>
                </a:rPr>
                <a:t>R</a:t>
              </a:r>
              <a:r>
                <a:rPr lang="zh-CN" altLang="en-US" sz="2400" b="0" dirty="0">
                  <a:solidFill>
                    <a:srgbClr val="0000FF"/>
                  </a:solidFill>
                  <a:latin typeface="Comic Sans MS" panose="030F0702030302020204" pitchFamily="2" charset="0"/>
                  <a:ea typeface="微软雅黑" pitchFamily="34" charset="-122"/>
                </a:rPr>
                <a:t>：</a:t>
              </a:r>
              <a:r>
                <a:rPr lang="en-US" altLang="zh-CN" sz="2400" b="0" dirty="0">
                  <a:solidFill>
                    <a:schemeClr val="tx1"/>
                  </a:solidFill>
                  <a:latin typeface="Comic Sans MS" panose="030F0702030302020204" pitchFamily="2" charset="0"/>
                  <a:ea typeface="微软雅黑" pitchFamily="34" charset="-122"/>
                </a:rPr>
                <a:t>8</a:t>
              </a:r>
              <a:r>
                <a:rPr lang="zh-CN" altLang="en-US" sz="2400" b="0" dirty="0">
                  <a:solidFill>
                    <a:schemeClr val="tx1"/>
                  </a:solidFill>
                  <a:latin typeface="Comic Sans MS" panose="030F0702030302020204" pitchFamily="2" charset="0"/>
                  <a:ea typeface="微软雅黑" pitchFamily="34" charset="-122"/>
                </a:rPr>
                <a:t>个通用寄存器之一</a:t>
              </a:r>
              <a:endParaRPr lang="zh-CN" altLang="en-US" sz="2400" b="0" dirty="0">
                <a:solidFill>
                  <a:schemeClr val="tx1"/>
                </a:solidFill>
                <a:latin typeface="Comic Sans MS" panose="030F0702030302020204" pitchFamily="2" charset="0"/>
                <a:ea typeface="微软雅黑" pitchFamily="34" charset="-122"/>
              </a:endParaRPr>
            </a:p>
            <a:p>
              <a:pPr>
                <a:spcBef>
                  <a:spcPct val="50000"/>
                </a:spcBef>
              </a:pPr>
              <a:r>
                <a:rPr lang="en-US" altLang="zh-CN" sz="2400" b="0" dirty="0">
                  <a:solidFill>
                    <a:srgbClr val="0000FF"/>
                  </a:solidFill>
                  <a:latin typeface="Comic Sans MS" panose="030F0702030302020204" pitchFamily="2" charset="0"/>
                  <a:ea typeface="微软雅黑" pitchFamily="34" charset="-122"/>
                </a:rPr>
                <a:t>FR</a:t>
              </a:r>
              <a:r>
                <a:rPr lang="zh-CN" altLang="en-US" sz="2400" b="0" dirty="0">
                  <a:solidFill>
                    <a:srgbClr val="0000FF"/>
                  </a:solidFill>
                  <a:latin typeface="Comic Sans MS" panose="030F0702030302020204" pitchFamily="2" charset="0"/>
                  <a:ea typeface="微软雅黑" pitchFamily="34" charset="-122"/>
                </a:rPr>
                <a:t>：</a:t>
              </a:r>
              <a:r>
                <a:rPr lang="en-US" altLang="zh-CN" sz="2400" b="0" dirty="0">
                  <a:solidFill>
                    <a:schemeClr val="tx1"/>
                  </a:solidFill>
                  <a:latin typeface="Comic Sans MS" panose="030F0702030302020204" pitchFamily="2" charset="0"/>
                  <a:ea typeface="微软雅黑" pitchFamily="34" charset="-122"/>
                </a:rPr>
                <a:t>4</a:t>
              </a:r>
              <a:r>
                <a:rPr lang="zh-CN" altLang="en-US" sz="2400" b="0" dirty="0">
                  <a:solidFill>
                    <a:schemeClr val="tx1"/>
                  </a:solidFill>
                  <a:latin typeface="Comic Sans MS" panose="030F0702030302020204" pitchFamily="2" charset="0"/>
                  <a:ea typeface="微软雅黑" pitchFamily="34" charset="-122"/>
                </a:rPr>
                <a:t>个浮点寄存器之一</a:t>
              </a:r>
              <a:endParaRPr lang="zh-CN" altLang="en-US" sz="2400" b="0" dirty="0">
                <a:solidFill>
                  <a:schemeClr val="tx1"/>
                </a:solidFill>
                <a:latin typeface="Comic Sans MS" panose="030F0702030302020204" pitchFamily="2" charset="0"/>
                <a:ea typeface="微软雅黑" pitchFamily="34" charset="-122"/>
              </a:endParaRPr>
            </a:p>
            <a:p>
              <a:pPr>
                <a:spcBef>
                  <a:spcPct val="50000"/>
                </a:spcBef>
              </a:pPr>
              <a:r>
                <a:rPr lang="en-US" altLang="zh-CN" sz="2400" b="0" dirty="0">
                  <a:solidFill>
                    <a:srgbClr val="0000FF"/>
                  </a:solidFill>
                  <a:latin typeface="Comic Sans MS" panose="030F0702030302020204" pitchFamily="2" charset="0"/>
                  <a:ea typeface="微软雅黑" pitchFamily="34" charset="-122"/>
                </a:rPr>
                <a:t>X</a:t>
              </a:r>
              <a:r>
                <a:rPr lang="zh-CN" altLang="en-US" sz="2400" b="0" dirty="0">
                  <a:solidFill>
                    <a:srgbClr val="0000FF"/>
                  </a:solidFill>
                  <a:latin typeface="Comic Sans MS" panose="030F0702030302020204" pitchFamily="2" charset="0"/>
                  <a:ea typeface="微软雅黑" pitchFamily="34" charset="-122"/>
                </a:rPr>
                <a:t>：</a:t>
              </a:r>
              <a:r>
                <a:rPr lang="zh-CN" altLang="en-US" sz="2400" b="0" dirty="0">
                  <a:solidFill>
                    <a:schemeClr val="tx1"/>
                  </a:solidFill>
                  <a:latin typeface="Comic Sans MS" panose="030F0702030302020204" pitchFamily="2" charset="0"/>
                  <a:ea typeface="微软雅黑" pitchFamily="34" charset="-122"/>
                </a:rPr>
                <a:t>位移</a:t>
              </a:r>
              <a:endParaRPr lang="zh-CN" altLang="en-US" sz="2400" b="0" dirty="0">
                <a:solidFill>
                  <a:schemeClr val="tx1"/>
                </a:solidFill>
                <a:latin typeface="Comic Sans MS" panose="030F0702030302020204" pitchFamily="2" charset="0"/>
                <a:ea typeface="微软雅黑" pitchFamily="34" charset="-122"/>
              </a:endParaRPr>
            </a:p>
            <a:p>
              <a:pPr>
                <a:spcBef>
                  <a:spcPct val="50000"/>
                </a:spcBef>
              </a:pPr>
              <a:endParaRPr lang="zh-CN" altLang="en-US" sz="2400" b="0" dirty="0">
                <a:solidFill>
                  <a:schemeClr val="tx1"/>
                </a:solidFill>
                <a:latin typeface="Comic Sans MS" panose="030F0702030302020204" pitchFamily="2" charset="0"/>
                <a:ea typeface="微软雅黑" pitchFamily="34" charset="-122"/>
              </a:endParaRPr>
            </a:p>
          </p:txBody>
        </p:sp>
        <p:sp>
          <p:nvSpPr>
            <p:cNvPr id="73" name="Text Box 66"/>
            <p:cNvSpPr txBox="1">
              <a:spLocks noChangeArrowheads="1"/>
            </p:cNvSpPr>
            <p:nvPr/>
          </p:nvSpPr>
          <p:spPr bwMode="auto">
            <a:xfrm>
              <a:off x="2026" y="1674"/>
              <a:ext cx="97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0">
                  <a:solidFill>
                    <a:srgbClr val="0000FF"/>
                  </a:solidFill>
                  <a:effectLst>
                    <a:outerShdw blurRad="38100" dist="38100" dir="2700000" algn="tl">
                      <a:srgbClr val="C0C0C0"/>
                    </a:outerShdw>
                  </a:effectLst>
                  <a:latin typeface="Comic Sans MS" panose="030F0702030302020204" pitchFamily="2" charset="0"/>
                  <a:ea typeface="微软雅黑" pitchFamily="34" charset="-122"/>
                </a:rPr>
                <a:t>存储地址</a:t>
              </a:r>
              <a:endParaRPr lang="zh-CN" altLang="en-US" sz="2400" b="0">
                <a:solidFill>
                  <a:srgbClr val="0000FF"/>
                </a:solidFill>
                <a:effectLst>
                  <a:outerShdw blurRad="38100" dist="38100" dir="2700000" algn="tl">
                    <a:srgbClr val="C0C0C0"/>
                  </a:outerShdw>
                </a:effectLst>
                <a:latin typeface="Comic Sans MS" panose="030F0702030302020204" pitchFamily="2" charset="0"/>
                <a:ea typeface="微软雅黑" pitchFamily="34" charset="-122"/>
              </a:endParaRPr>
            </a:p>
          </p:txBody>
        </p:sp>
        <p:sp>
          <p:nvSpPr>
            <p:cNvPr id="74" name="Text Box 67"/>
            <p:cNvSpPr txBox="1">
              <a:spLocks noChangeArrowheads="1"/>
            </p:cNvSpPr>
            <p:nvPr/>
          </p:nvSpPr>
          <p:spPr bwMode="auto">
            <a:xfrm>
              <a:off x="2052" y="2638"/>
              <a:ext cx="9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0">
                  <a:solidFill>
                    <a:srgbClr val="0000FF"/>
                  </a:solidFill>
                  <a:effectLst>
                    <a:outerShdw blurRad="38100" dist="38100" dir="2700000" algn="tl">
                      <a:srgbClr val="C0C0C0"/>
                    </a:outerShdw>
                  </a:effectLst>
                  <a:latin typeface="Comic Sans MS" panose="030F0702030302020204" pitchFamily="2" charset="0"/>
                  <a:ea typeface="微软雅黑" pitchFamily="34" charset="-122"/>
                </a:rPr>
                <a:t>存储地址</a:t>
              </a:r>
              <a:endParaRPr lang="zh-CN" altLang="en-US" sz="2400" b="0">
                <a:solidFill>
                  <a:srgbClr val="0000FF"/>
                </a:solidFill>
                <a:effectLst>
                  <a:outerShdw blurRad="38100" dist="38100" dir="2700000" algn="tl">
                    <a:srgbClr val="C0C0C0"/>
                  </a:outerShdw>
                </a:effectLst>
                <a:latin typeface="Comic Sans MS" panose="030F0702030302020204" pitchFamily="2" charset="0"/>
                <a:ea typeface="微软雅黑" pitchFamily="34" charset="-122"/>
              </a:endParaRPr>
            </a:p>
          </p:txBody>
        </p:sp>
      </p:grpSp>
      <p:sp>
        <p:nvSpPr>
          <p:cNvPr id="75" name="Text Box 68"/>
          <p:cNvSpPr txBox="1">
            <a:spLocks noChangeArrowheads="1"/>
          </p:cNvSpPr>
          <p:nvPr/>
        </p:nvSpPr>
        <p:spPr bwMode="auto">
          <a:xfrm>
            <a:off x="4650432" y="2648332"/>
            <a:ext cx="3663950"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50000"/>
              </a:spcBef>
            </a:pPr>
            <a:r>
              <a:rPr lang="zh-CN" altLang="en-US" sz="2400" dirty="0">
                <a:latin typeface="Comic Sans MS" panose="030F0702030302020204" pitchFamily="2" charset="0"/>
                <a:ea typeface="微软雅黑" pitchFamily="34" charset="-122"/>
              </a:rPr>
              <a:t>采用专门的寻址方式字段</a:t>
            </a:r>
            <a:endParaRPr lang="zh-CN" altLang="en-US" sz="2400" dirty="0">
              <a:latin typeface="Comic Sans MS" panose="030F0702030302020204" pitchFamily="2" charset="0"/>
              <a:ea typeface="微软雅黑" pitchFamily="34" charset="-122"/>
            </a:endParaRPr>
          </a:p>
        </p:txBody>
      </p:sp>
      <p:sp>
        <p:nvSpPr>
          <p:cNvPr id="76" name="Rectangle 2"/>
          <p:cNvSpPr txBox="1">
            <a:spLocks noChangeArrowheads="1"/>
          </p:cNvSpPr>
          <p:nvPr/>
        </p:nvSpPr>
        <p:spPr bwMode="auto">
          <a:xfrm>
            <a:off x="3899594" y="704480"/>
            <a:ext cx="4560838" cy="372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spAutoFit/>
          </a:bodyPr>
          <a:lstStyle>
            <a:lvl1pPr algn="l" rtl="0" eaLnBrk="0" fontAlgn="base" hangingPunct="0">
              <a:lnSpc>
                <a:spcPct val="87000"/>
              </a:lnSpc>
              <a:spcBef>
                <a:spcPct val="0"/>
              </a:spcBef>
              <a:spcAft>
                <a:spcPct val="0"/>
              </a:spcAft>
              <a:defRPr sz="2400" b="1" kern="1200">
                <a:solidFill>
                  <a:schemeClr val="accent2"/>
                </a:solidFill>
                <a:latin typeface="+mj-lt"/>
                <a:ea typeface="+mj-ea"/>
                <a:cs typeface="+mj-cs"/>
              </a:defRPr>
            </a:lvl1pPr>
            <a:lvl2pPr algn="l" rtl="0" eaLnBrk="0" fontAlgn="base" hangingPunct="0">
              <a:lnSpc>
                <a:spcPct val="87000"/>
              </a:lnSpc>
              <a:spcBef>
                <a:spcPct val="0"/>
              </a:spcBef>
              <a:spcAft>
                <a:spcPct val="0"/>
              </a:spcAft>
              <a:defRPr sz="2400" b="1">
                <a:solidFill>
                  <a:schemeClr val="accent2"/>
                </a:solidFill>
                <a:latin typeface="Arial" panose="020B0604020202020204" pitchFamily="34" charset="0"/>
              </a:defRPr>
            </a:lvl2pPr>
            <a:lvl3pPr algn="l" rtl="0" eaLnBrk="0" fontAlgn="base" hangingPunct="0">
              <a:lnSpc>
                <a:spcPct val="87000"/>
              </a:lnSpc>
              <a:spcBef>
                <a:spcPct val="0"/>
              </a:spcBef>
              <a:spcAft>
                <a:spcPct val="0"/>
              </a:spcAft>
              <a:defRPr sz="2400" b="1">
                <a:solidFill>
                  <a:schemeClr val="accent2"/>
                </a:solidFill>
                <a:latin typeface="Arial" panose="020B0604020202020204" pitchFamily="34" charset="0"/>
              </a:defRPr>
            </a:lvl3pPr>
            <a:lvl4pPr algn="l" rtl="0" eaLnBrk="0" fontAlgn="base" hangingPunct="0">
              <a:lnSpc>
                <a:spcPct val="87000"/>
              </a:lnSpc>
              <a:spcBef>
                <a:spcPct val="0"/>
              </a:spcBef>
              <a:spcAft>
                <a:spcPct val="0"/>
              </a:spcAft>
              <a:defRPr sz="2400" b="1">
                <a:solidFill>
                  <a:schemeClr val="accent2"/>
                </a:solidFill>
                <a:latin typeface="Arial" panose="020B0604020202020204" pitchFamily="34" charset="0"/>
              </a:defRPr>
            </a:lvl4pPr>
            <a:lvl5pPr algn="l" rtl="0" eaLnBrk="0" fontAlgn="base" hangingPunct="0">
              <a:lnSpc>
                <a:spcPct val="87000"/>
              </a:lnSpc>
              <a:spcBef>
                <a:spcPct val="0"/>
              </a:spcBef>
              <a:spcAft>
                <a:spcPct val="0"/>
              </a:spcAft>
              <a:defRPr sz="2400" b="1">
                <a:solidFill>
                  <a:schemeClr val="accent2"/>
                </a:solidFill>
                <a:latin typeface="Arial" panose="020B0604020202020204" pitchFamily="34" charset="0"/>
              </a:defRPr>
            </a:lvl5pPr>
            <a:lvl6pPr marL="457200" algn="l" rtl="0" eaLnBrk="0" fontAlgn="base" hangingPunct="0">
              <a:lnSpc>
                <a:spcPct val="87000"/>
              </a:lnSpc>
              <a:spcBef>
                <a:spcPct val="0"/>
              </a:spcBef>
              <a:spcAft>
                <a:spcPct val="0"/>
              </a:spcAft>
              <a:defRPr sz="2400" b="1">
                <a:solidFill>
                  <a:schemeClr val="accent2"/>
                </a:solidFill>
                <a:latin typeface="Arial" panose="020B0604020202020204" pitchFamily="34" charset="0"/>
              </a:defRPr>
            </a:lvl6pPr>
            <a:lvl7pPr marL="914400" algn="l" rtl="0" eaLnBrk="0" fontAlgn="base" hangingPunct="0">
              <a:lnSpc>
                <a:spcPct val="87000"/>
              </a:lnSpc>
              <a:spcBef>
                <a:spcPct val="0"/>
              </a:spcBef>
              <a:spcAft>
                <a:spcPct val="0"/>
              </a:spcAft>
              <a:defRPr sz="2400" b="1">
                <a:solidFill>
                  <a:schemeClr val="accent2"/>
                </a:solidFill>
                <a:latin typeface="Arial" panose="020B0604020202020204" pitchFamily="34" charset="0"/>
              </a:defRPr>
            </a:lvl7pPr>
            <a:lvl8pPr marL="1371600" algn="l" rtl="0" eaLnBrk="0" fontAlgn="base" hangingPunct="0">
              <a:lnSpc>
                <a:spcPct val="87000"/>
              </a:lnSpc>
              <a:spcBef>
                <a:spcPct val="0"/>
              </a:spcBef>
              <a:spcAft>
                <a:spcPct val="0"/>
              </a:spcAft>
              <a:defRPr sz="2400" b="1">
                <a:solidFill>
                  <a:schemeClr val="accent2"/>
                </a:solidFill>
                <a:latin typeface="Arial" panose="020B0604020202020204" pitchFamily="34" charset="0"/>
              </a:defRPr>
            </a:lvl8pPr>
            <a:lvl9pPr marL="1828800" algn="l" rtl="0" eaLnBrk="0" fontAlgn="base" hangingPunct="0">
              <a:lnSpc>
                <a:spcPct val="87000"/>
              </a:lnSpc>
              <a:spcBef>
                <a:spcPct val="0"/>
              </a:spcBef>
              <a:spcAft>
                <a:spcPct val="0"/>
              </a:spcAft>
              <a:defRPr sz="2400" b="1">
                <a:solidFill>
                  <a:schemeClr val="accent2"/>
                </a:solidFill>
                <a:latin typeface="Arial" panose="020B0604020202020204" pitchFamily="34" charset="0"/>
              </a:defRPr>
            </a:lvl9pPr>
          </a:lstStyle>
          <a:p>
            <a:r>
              <a:rPr lang="zh-CN" altLang="en-US" dirty="0">
                <a:solidFill>
                  <a:srgbClr val="FF0000"/>
                </a:solidFill>
                <a:latin typeface="Comic Sans MS" panose="030F0702030302020204" pitchFamily="2" charset="0"/>
                <a:ea typeface="微软雅黑" pitchFamily="34" charset="-122"/>
              </a:rPr>
              <a:t>例：</a:t>
            </a:r>
            <a:r>
              <a:rPr lang="en-US" altLang="zh-CN" dirty="0">
                <a:solidFill>
                  <a:srgbClr val="FF0000"/>
                </a:solidFill>
                <a:latin typeface="Comic Sans MS" panose="030F0702030302020204" pitchFamily="2" charset="0"/>
                <a:ea typeface="微软雅黑" pitchFamily="34" charset="-122"/>
              </a:rPr>
              <a:t>PDP-11</a:t>
            </a:r>
            <a:r>
              <a:rPr lang="zh-CN" altLang="en-US" dirty="0">
                <a:solidFill>
                  <a:srgbClr val="FF0000"/>
                </a:solidFill>
                <a:latin typeface="Comic Sans MS" panose="030F0702030302020204" pitchFamily="2" charset="0"/>
                <a:ea typeface="微软雅黑" pitchFamily="34" charset="-122"/>
              </a:rPr>
              <a:t>中典型指令格式</a:t>
            </a:r>
            <a:endParaRPr lang="zh-CN" altLang="en-US" dirty="0">
              <a:solidFill>
                <a:srgbClr val="FF0000"/>
              </a:solidFill>
              <a:latin typeface="Comic Sans MS" panose="030F0702030302020204" pitchFamily="2" charset="0"/>
              <a:ea typeface="微软雅黑" pitchFamily="34"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 </a:t>
            </a:r>
            <a:r>
              <a:rPr lang="zh-CN" altLang="en-US" dirty="0"/>
              <a:t>指令系统设计</a:t>
            </a:r>
            <a:endParaRPr lang="zh-CN" altLang="en-US" dirty="0"/>
          </a:p>
        </p:txBody>
      </p:sp>
      <p:sp>
        <p:nvSpPr>
          <p:cNvPr id="3" name="内容占位符 2"/>
          <p:cNvSpPr>
            <a:spLocks noGrp="1"/>
          </p:cNvSpPr>
          <p:nvPr>
            <p:ph idx="1"/>
          </p:nvPr>
        </p:nvSpPr>
        <p:spPr>
          <a:xfrm>
            <a:off x="107504" y="743531"/>
            <a:ext cx="4032448" cy="525229"/>
          </a:xfrm>
        </p:spPr>
        <p:txBody>
          <a:bodyPr/>
          <a:lstStyle/>
          <a:p>
            <a:pPr marL="0" indent="0">
              <a:buNone/>
            </a:pPr>
            <a:r>
              <a:rPr lang="en-US" altLang="zh-CN" dirty="0"/>
              <a:t>4.2.6 </a:t>
            </a:r>
            <a:r>
              <a:rPr lang="zh-CN" altLang="en-US" dirty="0"/>
              <a:t>标志信息的生成与作用</a:t>
            </a:r>
            <a:endParaRPr lang="en-US" altLang="zh-CN" dirty="0"/>
          </a:p>
        </p:txBody>
      </p:sp>
      <p:sp>
        <p:nvSpPr>
          <p:cNvPr id="4" name="页脚占位符 3"/>
          <p:cNvSpPr>
            <a:spLocks noGrp="1"/>
          </p:cNvSpPr>
          <p:nvPr>
            <p:ph type="ftr" sz="quarter" idx="11"/>
          </p:nvPr>
        </p:nvSpPr>
        <p:spPr/>
        <p:txBody>
          <a:bodyPr/>
          <a:lstStyle/>
          <a:p>
            <a:pPr>
              <a:defRPr/>
            </a:pPr>
            <a:r>
              <a:rPr lang="zh-CN" altLang="en-US" dirty="0">
                <a:ea typeface="微软雅黑" pitchFamily="34" charset="-122"/>
              </a:rPr>
              <a:t>计算机与通信工程学院</a:t>
            </a:r>
            <a:r>
              <a:rPr lang="en-US" altLang="zh-CN" dirty="0">
                <a:ea typeface="微软雅黑" pitchFamily="34" charset="-122"/>
              </a:rPr>
              <a:t>—</a:t>
            </a:r>
            <a:r>
              <a:rPr lang="zh-CN" altLang="en-US" dirty="0">
                <a:ea typeface="微软雅黑" pitchFamily="34" charset="-122"/>
              </a:rPr>
              <a:t>计算机组成原理</a:t>
            </a:r>
            <a:endParaRPr lang="zh-CN" altLang="en-US" dirty="0">
              <a:ea typeface="微软雅黑" pitchFamily="34" charset="-122"/>
            </a:endParaRPr>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ea typeface="微软雅黑" pitchFamily="34" charset="-122"/>
              </a:rPr>
            </a:fld>
            <a:endParaRPr lang="zh-CN" altLang="en-US" dirty="0">
              <a:ea typeface="微软雅黑" pitchFamily="34" charset="-122"/>
            </a:endParaRPr>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ea typeface="微软雅黑" pitchFamily="34" charset="-122"/>
              </a:rPr>
            </a:fld>
            <a:endParaRPr lang="zh-CN" altLang="en-US" dirty="0">
              <a:ea typeface="微软雅黑" pitchFamily="34" charset="-122"/>
            </a:endParaRPr>
          </a:p>
        </p:txBody>
      </p:sp>
      <p:sp>
        <p:nvSpPr>
          <p:cNvPr id="77" name="Rectangle 3"/>
          <p:cNvSpPr txBox="1">
            <a:spLocks noChangeArrowheads="1"/>
          </p:cNvSpPr>
          <p:nvPr/>
        </p:nvSpPr>
        <p:spPr bwMode="auto">
          <a:xfrm>
            <a:off x="249746" y="1200036"/>
            <a:ext cx="8572500" cy="5037276"/>
          </a:xfrm>
          <a:prstGeom prst="rect">
            <a:avLst/>
          </a:prstGeom>
          <a:noFill/>
          <a:ln w="9525">
            <a:noFill/>
            <a:miter lim="800000"/>
          </a:ln>
          <a:extLst>
            <a:ext uri="{91240B29-F687-4F45-9708-019B960494DF}">
              <a14:hiddenLine xmlns:a14="http://schemas.microsoft.com/office/drawing/2010/main" w="12700">
                <a:solidFill>
                  <a:schemeClr val="tx1"/>
                </a:solidFill>
                <a:miter lim="800000"/>
                <a:headEnd/>
                <a:tailEnd/>
              </a14:hiddenLine>
            </a:ext>
          </a:extLst>
        </p:spPr>
        <p:txBody>
          <a:bodyPr vert="horz" wrap="square" lIns="63500" tIns="25400" rIns="63500" bIns="25400" numCol="1" anchor="t" anchorCtr="0" compatLnSpc="1">
            <a:spAutoFit/>
          </a:bodyPr>
          <a:lstStyle>
            <a:lvl1pPr marL="342900" indent="-342900" algn="l" rtl="0" eaLnBrk="0" fontAlgn="base" hangingPunct="0">
              <a:spcBef>
                <a:spcPct val="20000"/>
              </a:spcBef>
              <a:spcAft>
                <a:spcPct val="0"/>
              </a:spcAft>
              <a:buClr>
                <a:srgbClr val="FF0000"/>
              </a:buClr>
              <a:buFont typeface="Wingdings" panose="05000000000000000000" pitchFamily="2" charset="2"/>
              <a:buChar char="p"/>
              <a:defRPr sz="2200" b="1" kern="1200">
                <a:solidFill>
                  <a:schemeClr val="tx1"/>
                </a:solidFill>
                <a:latin typeface="Comic Sans MS" panose="030F0702030302020204" pitchFamily="2" charset="0"/>
                <a:ea typeface="微软雅黑"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anose="05000000000000000000" pitchFamily="2" charset="2"/>
              <a:buChar char="n"/>
              <a:defRPr sz="2000" b="0" kern="1200">
                <a:solidFill>
                  <a:schemeClr val="tx1"/>
                </a:solidFill>
                <a:latin typeface="微软雅黑" pitchFamily="34" charset="-122"/>
                <a:ea typeface="微软雅黑"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anose="05000000000000000000" pitchFamily="2" charset="2"/>
              <a:buChar char="p"/>
              <a:defRPr sz="2000" b="0" kern="1200">
                <a:solidFill>
                  <a:schemeClr val="tx1"/>
                </a:solidFill>
                <a:latin typeface="微软雅黑" pitchFamily="34" charset="-122"/>
                <a:ea typeface="微软雅黑"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anose="05000000000000000000" pitchFamily="2" charset="2"/>
              <a:buChar char="Ø"/>
              <a:defRPr sz="2000" b="0" kern="1200">
                <a:solidFill>
                  <a:schemeClr val="tx1"/>
                </a:solidFill>
                <a:latin typeface="微软雅黑" pitchFamily="34" charset="-122"/>
                <a:ea typeface="微软雅黑"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anose="05000000000000000000" pitchFamily="2" charset="2"/>
              <a:buChar char="Ø"/>
              <a:defRPr sz="2000" b="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defTabSz="0">
              <a:tabLst>
                <a:tab pos="965200" algn="l"/>
              </a:tabLst>
            </a:pPr>
            <a:r>
              <a:rPr lang="zh-CN" altLang="en-US" sz="2000" dirty="0"/>
              <a:t>条件转移指令通常根据程序当前生成的标志信息（</a:t>
            </a:r>
            <a:r>
              <a:rPr lang="en-US" altLang="zh-CN" sz="2000" dirty="0">
                <a:solidFill>
                  <a:srgbClr val="0033CC"/>
                </a:solidFill>
              </a:rPr>
              <a:t>Condition Codes (</a:t>
            </a:r>
            <a:r>
              <a:rPr lang="zh-CN" altLang="en-US" sz="2000" dirty="0">
                <a:solidFill>
                  <a:srgbClr val="0033CC"/>
                </a:solidFill>
              </a:rPr>
              <a:t>条件码 </a:t>
            </a:r>
            <a:r>
              <a:rPr lang="en-US" altLang="zh-CN" sz="2000" dirty="0">
                <a:solidFill>
                  <a:srgbClr val="0033CC"/>
                </a:solidFill>
              </a:rPr>
              <a:t>/ </a:t>
            </a:r>
            <a:r>
              <a:rPr lang="zh-CN" altLang="en-US" sz="2000" dirty="0">
                <a:solidFill>
                  <a:srgbClr val="0033CC"/>
                </a:solidFill>
              </a:rPr>
              <a:t>状态位 </a:t>
            </a:r>
            <a:r>
              <a:rPr lang="en-US" altLang="zh-CN" sz="2000" dirty="0">
                <a:solidFill>
                  <a:srgbClr val="0033CC"/>
                </a:solidFill>
              </a:rPr>
              <a:t>/ </a:t>
            </a:r>
            <a:r>
              <a:rPr lang="zh-CN" altLang="en-US" sz="2000" dirty="0">
                <a:solidFill>
                  <a:srgbClr val="0033CC"/>
                </a:solidFill>
              </a:rPr>
              <a:t>标志位</a:t>
            </a:r>
            <a:r>
              <a:rPr lang="en-US" altLang="zh-CN" sz="2000" dirty="0">
                <a:solidFill>
                  <a:srgbClr val="0033CC"/>
                </a:solidFill>
              </a:rPr>
              <a:t>)</a:t>
            </a:r>
            <a:r>
              <a:rPr lang="zh-CN" altLang="en-US" sz="2000" dirty="0"/>
              <a:t>）转移 </a:t>
            </a:r>
            <a:endParaRPr lang="en-US" altLang="zh-CN" sz="2000" dirty="0">
              <a:solidFill>
                <a:schemeClr val="accent1"/>
              </a:solidFill>
            </a:endParaRPr>
          </a:p>
          <a:p>
            <a:pPr defTabSz="0">
              <a:buFont typeface="Wingdings" panose="05000000000000000000" pitchFamily="2" charset="2"/>
              <a:buNone/>
              <a:tabLst>
                <a:tab pos="965200" algn="l"/>
              </a:tabLst>
            </a:pPr>
            <a:r>
              <a:rPr lang="en-US" altLang="zh-CN" sz="2000" dirty="0"/>
              <a:t>	</a:t>
            </a:r>
            <a:r>
              <a:rPr lang="zh-CN" altLang="en-US" sz="2000" dirty="0">
                <a:solidFill>
                  <a:srgbClr val="FF0000"/>
                </a:solidFill>
              </a:rPr>
              <a:t>通过执行算术指令或显式地由比较和测试指令来设置</a:t>
            </a:r>
            <a:endParaRPr lang="en-US" altLang="zh-CN" sz="2000" dirty="0">
              <a:solidFill>
                <a:srgbClr val="FF0000"/>
              </a:solidFill>
            </a:endParaRPr>
          </a:p>
          <a:p>
            <a:pPr defTabSz="0">
              <a:buFont typeface="Wingdings" panose="05000000000000000000" pitchFamily="2" charset="2"/>
              <a:buNone/>
              <a:tabLst>
                <a:tab pos="965200" algn="l"/>
              </a:tabLst>
            </a:pPr>
            <a:r>
              <a:rPr lang="en-US" altLang="zh-CN" sz="2000" dirty="0"/>
              <a:t>	</a:t>
            </a:r>
            <a:r>
              <a:rPr lang="en-US" altLang="zh-CN" sz="2000" b="0" dirty="0">
                <a:solidFill>
                  <a:srgbClr val="009242"/>
                </a:solidFill>
              </a:rPr>
              <a:t>ex: sub</a:t>
            </a:r>
            <a:r>
              <a:rPr lang="zh-CN" altLang="en-US" sz="2000" b="0" dirty="0">
                <a:solidFill>
                  <a:srgbClr val="009242"/>
                </a:solidFill>
              </a:rPr>
              <a:t> </a:t>
            </a:r>
            <a:r>
              <a:rPr lang="en-US" altLang="zh-CN" sz="2000" b="0" dirty="0">
                <a:solidFill>
                  <a:srgbClr val="009242"/>
                </a:solidFill>
              </a:rPr>
              <a:t>r1, r2, r3  ;r2</a:t>
            </a:r>
            <a:r>
              <a:rPr lang="zh-CN" altLang="en-US" sz="2000" b="0" dirty="0">
                <a:solidFill>
                  <a:srgbClr val="009242"/>
                </a:solidFill>
              </a:rPr>
              <a:t>和</a:t>
            </a:r>
            <a:r>
              <a:rPr lang="en-US" altLang="zh-CN" sz="2000" b="0" dirty="0">
                <a:solidFill>
                  <a:srgbClr val="009242"/>
                </a:solidFill>
              </a:rPr>
              <a:t>r3</a:t>
            </a:r>
            <a:r>
              <a:rPr lang="zh-CN" altLang="en-US" sz="2000" b="0" dirty="0">
                <a:solidFill>
                  <a:srgbClr val="009242"/>
                </a:solidFill>
              </a:rPr>
              <a:t>相减</a:t>
            </a:r>
            <a:r>
              <a:rPr lang="en-US" altLang="zh-CN" sz="2000" b="0" dirty="0">
                <a:solidFill>
                  <a:srgbClr val="009242"/>
                </a:solidFill>
              </a:rPr>
              <a:t>, </a:t>
            </a:r>
            <a:r>
              <a:rPr lang="zh-CN" altLang="en-US" sz="2000" b="0" dirty="0">
                <a:solidFill>
                  <a:srgbClr val="009242"/>
                </a:solidFill>
              </a:rPr>
              <a:t>结果在</a:t>
            </a:r>
            <a:r>
              <a:rPr lang="en-US" altLang="zh-CN" sz="2000" b="0" dirty="0">
                <a:solidFill>
                  <a:srgbClr val="009242"/>
                </a:solidFill>
              </a:rPr>
              <a:t>r1</a:t>
            </a:r>
            <a:r>
              <a:rPr lang="zh-CN" altLang="en-US" sz="2000" b="0" dirty="0">
                <a:solidFill>
                  <a:srgbClr val="009242"/>
                </a:solidFill>
              </a:rPr>
              <a:t>中，并生成标志位</a:t>
            </a:r>
            <a:r>
              <a:rPr lang="en-US" altLang="zh-CN" sz="2000" b="0" dirty="0">
                <a:solidFill>
                  <a:srgbClr val="009242"/>
                </a:solidFill>
              </a:rPr>
              <a:t>ZF</a:t>
            </a:r>
            <a:r>
              <a:rPr lang="zh-CN" altLang="en-US" sz="2000" b="0" dirty="0">
                <a:solidFill>
                  <a:srgbClr val="009242"/>
                </a:solidFill>
              </a:rPr>
              <a:t>、</a:t>
            </a:r>
            <a:r>
              <a:rPr lang="en-US" altLang="zh-CN" sz="2000" b="0" dirty="0">
                <a:solidFill>
                  <a:srgbClr val="009242"/>
                </a:solidFill>
              </a:rPr>
              <a:t>CF</a:t>
            </a:r>
            <a:r>
              <a:rPr lang="zh-CN" altLang="en-US" sz="2000" b="0" dirty="0">
                <a:solidFill>
                  <a:srgbClr val="009242"/>
                </a:solidFill>
              </a:rPr>
              <a:t>等</a:t>
            </a:r>
            <a:endParaRPr lang="zh-CN" altLang="en-US" sz="2000" b="0" dirty="0">
              <a:solidFill>
                <a:srgbClr val="009242"/>
              </a:solidFill>
            </a:endParaRPr>
          </a:p>
          <a:p>
            <a:pPr defTabSz="0">
              <a:buFont typeface="Wingdings" panose="05000000000000000000" pitchFamily="2" charset="2"/>
              <a:buNone/>
              <a:tabLst>
                <a:tab pos="965200" algn="l"/>
              </a:tabLst>
            </a:pPr>
            <a:r>
              <a:rPr lang="en-US" altLang="zh-CN" sz="2000" b="0" dirty="0">
                <a:solidFill>
                  <a:srgbClr val="009242"/>
                </a:solidFill>
              </a:rPr>
              <a:t>	       </a:t>
            </a:r>
            <a:r>
              <a:rPr lang="en-US" altLang="zh-CN" sz="2000" b="0" dirty="0" err="1">
                <a:solidFill>
                  <a:srgbClr val="009242"/>
                </a:solidFill>
              </a:rPr>
              <a:t>bz</a:t>
            </a:r>
            <a:r>
              <a:rPr lang="en-US" altLang="zh-CN" sz="2000" b="0" dirty="0">
                <a:solidFill>
                  <a:srgbClr val="009242"/>
                </a:solidFill>
              </a:rPr>
              <a:t> label</a:t>
            </a:r>
            <a:r>
              <a:rPr lang="zh-CN" altLang="en-US" sz="2000" b="0" dirty="0">
                <a:solidFill>
                  <a:srgbClr val="009242"/>
                </a:solidFill>
              </a:rPr>
              <a:t>	         </a:t>
            </a:r>
            <a:r>
              <a:rPr lang="en-US" altLang="zh-CN" sz="2000" b="0" dirty="0">
                <a:solidFill>
                  <a:srgbClr val="009242"/>
                </a:solidFill>
              </a:rPr>
              <a:t>;</a:t>
            </a:r>
            <a:r>
              <a:rPr lang="zh-CN" altLang="en-US" sz="2000" b="0" dirty="0">
                <a:solidFill>
                  <a:srgbClr val="009242"/>
                </a:solidFill>
              </a:rPr>
              <a:t>标志位</a:t>
            </a:r>
            <a:r>
              <a:rPr lang="en-US" altLang="zh-CN" sz="2000" b="0" dirty="0">
                <a:solidFill>
                  <a:srgbClr val="009242"/>
                </a:solidFill>
              </a:rPr>
              <a:t>ZF=1</a:t>
            </a:r>
            <a:r>
              <a:rPr lang="zh-CN" altLang="en-US" sz="2000" b="0" dirty="0">
                <a:solidFill>
                  <a:srgbClr val="009242"/>
                </a:solidFill>
              </a:rPr>
              <a:t>时，转移到</a:t>
            </a:r>
            <a:r>
              <a:rPr lang="en-US" altLang="zh-CN" sz="2000" b="0" dirty="0">
                <a:solidFill>
                  <a:srgbClr val="009242"/>
                </a:solidFill>
              </a:rPr>
              <a:t>label</a:t>
            </a:r>
            <a:r>
              <a:rPr lang="zh-CN" altLang="en-US" sz="2000" b="0" dirty="0">
                <a:solidFill>
                  <a:srgbClr val="009242"/>
                </a:solidFill>
              </a:rPr>
              <a:t>处执行</a:t>
            </a:r>
            <a:endParaRPr lang="en-US" altLang="zh-CN" sz="2000" b="0" dirty="0">
              <a:solidFill>
                <a:srgbClr val="009242"/>
              </a:solidFill>
            </a:endParaRPr>
          </a:p>
          <a:p>
            <a:pPr defTabSz="0">
              <a:tabLst>
                <a:tab pos="965200" algn="l"/>
              </a:tabLst>
            </a:pPr>
            <a:r>
              <a:rPr lang="zh-CN" altLang="en-US" sz="2000" dirty="0"/>
              <a:t>常用的标志有四种：</a:t>
            </a:r>
            <a:endParaRPr lang="zh-CN" altLang="en-US" sz="2000" i="1" dirty="0"/>
          </a:p>
          <a:p>
            <a:pPr defTabSz="0">
              <a:buFont typeface="Wingdings" panose="05000000000000000000" pitchFamily="2" charset="2"/>
              <a:buNone/>
              <a:tabLst>
                <a:tab pos="965200" algn="l"/>
              </a:tabLst>
            </a:pPr>
            <a:r>
              <a:rPr lang="en-US" altLang="zh-CN" sz="2000" b="0" dirty="0"/>
              <a:t>      </a:t>
            </a:r>
            <a:r>
              <a:rPr lang="en-US" altLang="zh-CN" sz="2000" b="0" dirty="0">
                <a:solidFill>
                  <a:srgbClr val="FF0000"/>
                </a:solidFill>
              </a:rPr>
              <a:t>NF(SF) -- negative   VF(OF)</a:t>
            </a:r>
            <a:r>
              <a:rPr lang="zh-CN" altLang="en-US" sz="2000" b="0" dirty="0">
                <a:solidFill>
                  <a:srgbClr val="FF0000"/>
                </a:solidFill>
              </a:rPr>
              <a:t> </a:t>
            </a:r>
            <a:r>
              <a:rPr lang="en-US" altLang="zh-CN" sz="2000" b="0" dirty="0">
                <a:solidFill>
                  <a:srgbClr val="FF0000"/>
                </a:solidFill>
              </a:rPr>
              <a:t>-- overflow   CF -- carry   ZF  -- zero</a:t>
            </a:r>
            <a:endParaRPr lang="en-US" altLang="zh-CN" sz="2000" b="0" dirty="0">
              <a:solidFill>
                <a:srgbClr val="FF0000"/>
              </a:solidFill>
            </a:endParaRPr>
          </a:p>
          <a:p>
            <a:pPr defTabSz="0">
              <a:tabLst>
                <a:tab pos="965200" algn="l"/>
              </a:tabLst>
            </a:pPr>
            <a:r>
              <a:rPr lang="zh-CN" altLang="en-US" sz="2000" dirty="0"/>
              <a:t>标志位可存放在</a:t>
            </a:r>
            <a:r>
              <a:rPr lang="zh-CN" altLang="en-US" sz="2000" dirty="0">
                <a:solidFill>
                  <a:srgbClr val="0033CC"/>
                </a:solidFill>
              </a:rPr>
              <a:t>标志</a:t>
            </a:r>
            <a:r>
              <a:rPr lang="en-US" altLang="zh-CN" sz="2000" dirty="0">
                <a:solidFill>
                  <a:srgbClr val="0033CC"/>
                </a:solidFill>
              </a:rPr>
              <a:t>(Flag)</a:t>
            </a:r>
            <a:r>
              <a:rPr lang="zh-CN" altLang="en-US" sz="2000" dirty="0">
                <a:solidFill>
                  <a:srgbClr val="0033CC"/>
                </a:solidFill>
              </a:rPr>
              <a:t>寄存器</a:t>
            </a:r>
            <a:r>
              <a:rPr lang="zh-CN" altLang="en-US" sz="2000" dirty="0"/>
              <a:t>（</a:t>
            </a:r>
            <a:r>
              <a:rPr lang="zh-CN" altLang="en-US" sz="2000" dirty="0">
                <a:solidFill>
                  <a:srgbClr val="0033CC"/>
                </a:solidFill>
              </a:rPr>
              <a:t>条件码</a:t>
            </a:r>
            <a:r>
              <a:rPr lang="en-US" altLang="zh-CN" sz="2000" dirty="0">
                <a:solidFill>
                  <a:srgbClr val="0033CC"/>
                </a:solidFill>
              </a:rPr>
              <a:t>CC</a:t>
            </a:r>
            <a:r>
              <a:rPr lang="zh-CN" altLang="en-US" sz="2000" dirty="0">
                <a:solidFill>
                  <a:srgbClr val="0033CC"/>
                </a:solidFill>
              </a:rPr>
              <a:t>寄存器 </a:t>
            </a:r>
            <a:r>
              <a:rPr lang="en-US" altLang="zh-CN" sz="2000" dirty="0">
                <a:solidFill>
                  <a:srgbClr val="0033CC"/>
                </a:solidFill>
              </a:rPr>
              <a:t>/ </a:t>
            </a:r>
            <a:r>
              <a:rPr lang="zh-CN" altLang="en-US" sz="2000" dirty="0">
                <a:solidFill>
                  <a:srgbClr val="0033CC"/>
                </a:solidFill>
              </a:rPr>
              <a:t>状态</a:t>
            </a:r>
            <a:r>
              <a:rPr lang="en-US" altLang="zh-CN" sz="2000" dirty="0">
                <a:solidFill>
                  <a:srgbClr val="0033CC"/>
                </a:solidFill>
              </a:rPr>
              <a:t>Status</a:t>
            </a:r>
            <a:r>
              <a:rPr lang="zh-CN" altLang="en-US" sz="2000" dirty="0">
                <a:solidFill>
                  <a:srgbClr val="0033CC"/>
                </a:solidFill>
              </a:rPr>
              <a:t>寄存器 </a:t>
            </a:r>
            <a:r>
              <a:rPr lang="en-US" altLang="zh-CN" sz="2000" dirty="0">
                <a:solidFill>
                  <a:srgbClr val="0033CC"/>
                </a:solidFill>
              </a:rPr>
              <a:t>/ </a:t>
            </a:r>
            <a:r>
              <a:rPr lang="zh-CN" altLang="en-US" sz="2000" dirty="0">
                <a:solidFill>
                  <a:srgbClr val="0033CC"/>
                </a:solidFill>
              </a:rPr>
              <a:t>程序状态字</a:t>
            </a:r>
            <a:r>
              <a:rPr lang="en-US" altLang="zh-CN" sz="2000" dirty="0">
                <a:solidFill>
                  <a:srgbClr val="0033CC"/>
                </a:solidFill>
              </a:rPr>
              <a:t>PSW</a:t>
            </a:r>
            <a:r>
              <a:rPr lang="zh-CN" altLang="en-US" sz="2000" dirty="0">
                <a:solidFill>
                  <a:srgbClr val="0033CC"/>
                </a:solidFill>
              </a:rPr>
              <a:t>寄存器</a:t>
            </a:r>
            <a:r>
              <a:rPr lang="zh-CN" altLang="en-US" sz="2000" dirty="0"/>
              <a:t>）中</a:t>
            </a:r>
            <a:endParaRPr lang="zh-CN" altLang="en-US" sz="2000" dirty="0">
              <a:solidFill>
                <a:schemeClr val="accent2"/>
              </a:solidFill>
            </a:endParaRPr>
          </a:p>
          <a:p>
            <a:pPr defTabSz="0">
              <a:buFont typeface="Wingdings" panose="05000000000000000000" pitchFamily="2" charset="2"/>
              <a:buNone/>
              <a:tabLst>
                <a:tab pos="965200" algn="l"/>
              </a:tabLst>
            </a:pPr>
            <a:r>
              <a:rPr lang="zh-CN" altLang="en-US" sz="2000" dirty="0">
                <a:solidFill>
                  <a:schemeClr val="accent2"/>
                </a:solidFill>
              </a:rPr>
              <a:t>     </a:t>
            </a:r>
            <a:r>
              <a:rPr lang="zh-CN" altLang="en-US" sz="2000" b="0" dirty="0">
                <a:solidFill>
                  <a:srgbClr val="FF0000"/>
                </a:solidFill>
              </a:rPr>
              <a:t>也可由指定的通用寄存器来存放状态位</a:t>
            </a:r>
            <a:endParaRPr lang="zh-CN" altLang="en-US" sz="2000" b="0" dirty="0">
              <a:solidFill>
                <a:srgbClr val="FF0000"/>
              </a:solidFill>
            </a:endParaRPr>
          </a:p>
          <a:p>
            <a:pPr defTabSz="0">
              <a:buFont typeface="Wingdings" panose="05000000000000000000" pitchFamily="2" charset="2"/>
              <a:buNone/>
              <a:tabLst>
                <a:tab pos="965200" algn="l"/>
              </a:tabLst>
            </a:pPr>
            <a:r>
              <a:rPr lang="en-US" altLang="zh-CN" sz="2000" b="0" dirty="0"/>
              <a:t>	</a:t>
            </a:r>
            <a:r>
              <a:rPr lang="en-US" altLang="zh-CN" sz="2000" b="0" dirty="0">
                <a:solidFill>
                  <a:srgbClr val="009242"/>
                </a:solidFill>
              </a:rPr>
              <a:t>Ex:	</a:t>
            </a:r>
            <a:r>
              <a:rPr lang="en-US" altLang="zh-CN" sz="2000" b="0" dirty="0" err="1">
                <a:solidFill>
                  <a:srgbClr val="009242"/>
                </a:solidFill>
              </a:rPr>
              <a:t>cmp</a:t>
            </a:r>
            <a:r>
              <a:rPr lang="en-US" altLang="zh-CN" sz="2000" b="0" dirty="0">
                <a:solidFill>
                  <a:srgbClr val="009242"/>
                </a:solidFill>
              </a:rPr>
              <a:t> r1, r2, r3    ;</a:t>
            </a:r>
            <a:r>
              <a:rPr lang="zh-CN" altLang="en-US" sz="2000" b="0" dirty="0">
                <a:solidFill>
                  <a:srgbClr val="009242"/>
                </a:solidFill>
              </a:rPr>
              <a:t>比较</a:t>
            </a:r>
            <a:r>
              <a:rPr lang="en-US" altLang="zh-CN" sz="2000" b="0" dirty="0">
                <a:solidFill>
                  <a:srgbClr val="009242"/>
                </a:solidFill>
              </a:rPr>
              <a:t>r2</a:t>
            </a:r>
            <a:r>
              <a:rPr lang="zh-CN" altLang="en-US" sz="2000" b="0" dirty="0">
                <a:solidFill>
                  <a:srgbClr val="009242"/>
                </a:solidFill>
              </a:rPr>
              <a:t>和</a:t>
            </a:r>
            <a:r>
              <a:rPr lang="en-US" altLang="zh-CN" sz="2000" b="0" dirty="0">
                <a:solidFill>
                  <a:srgbClr val="009242"/>
                </a:solidFill>
              </a:rPr>
              <a:t>r3, </a:t>
            </a:r>
            <a:r>
              <a:rPr lang="zh-CN" altLang="en-US" sz="2000" b="0" dirty="0">
                <a:solidFill>
                  <a:srgbClr val="009242"/>
                </a:solidFill>
              </a:rPr>
              <a:t>标志位存储在</a:t>
            </a:r>
            <a:r>
              <a:rPr lang="en-US" altLang="zh-CN" sz="2000" b="0" dirty="0">
                <a:solidFill>
                  <a:srgbClr val="009242"/>
                </a:solidFill>
              </a:rPr>
              <a:t>r1</a:t>
            </a:r>
            <a:r>
              <a:rPr lang="zh-CN" altLang="en-US" sz="2000" b="0" dirty="0">
                <a:solidFill>
                  <a:srgbClr val="009242"/>
                </a:solidFill>
              </a:rPr>
              <a:t>中</a:t>
            </a:r>
            <a:endParaRPr lang="zh-CN" altLang="en-US" sz="2000" b="0" dirty="0">
              <a:solidFill>
                <a:srgbClr val="009242"/>
              </a:solidFill>
            </a:endParaRPr>
          </a:p>
          <a:p>
            <a:pPr defTabSz="0">
              <a:buFont typeface="Wingdings" panose="05000000000000000000" pitchFamily="2" charset="2"/>
              <a:buNone/>
              <a:tabLst>
                <a:tab pos="965200" algn="l"/>
              </a:tabLst>
            </a:pPr>
            <a:r>
              <a:rPr lang="en-US" altLang="zh-CN" sz="2000" b="0" dirty="0">
                <a:solidFill>
                  <a:srgbClr val="009242"/>
                </a:solidFill>
              </a:rPr>
              <a:t>		</a:t>
            </a:r>
            <a:r>
              <a:rPr lang="en-US" altLang="zh-CN" sz="2000" b="0" dirty="0" err="1">
                <a:solidFill>
                  <a:srgbClr val="009242"/>
                </a:solidFill>
              </a:rPr>
              <a:t>bgt</a:t>
            </a:r>
            <a:r>
              <a:rPr lang="en-US" altLang="zh-CN" sz="2000" b="0" dirty="0">
                <a:solidFill>
                  <a:srgbClr val="009242"/>
                </a:solidFill>
              </a:rPr>
              <a:t> r1, label       ;</a:t>
            </a:r>
            <a:r>
              <a:rPr lang="zh-CN" altLang="en-US" sz="2000" b="0" dirty="0">
                <a:solidFill>
                  <a:srgbClr val="009242"/>
                </a:solidFill>
              </a:rPr>
              <a:t>判断</a:t>
            </a:r>
            <a:r>
              <a:rPr lang="en-US" altLang="zh-CN" sz="2000" b="0" dirty="0">
                <a:solidFill>
                  <a:srgbClr val="009242"/>
                </a:solidFill>
              </a:rPr>
              <a:t>r1</a:t>
            </a:r>
            <a:r>
              <a:rPr lang="zh-CN" altLang="en-US" sz="2000" b="0" dirty="0">
                <a:solidFill>
                  <a:srgbClr val="009242"/>
                </a:solidFill>
              </a:rPr>
              <a:t>是否大于</a:t>
            </a:r>
            <a:r>
              <a:rPr lang="en-US" altLang="zh-CN" sz="2000" b="0" dirty="0">
                <a:solidFill>
                  <a:srgbClr val="009242"/>
                </a:solidFill>
              </a:rPr>
              <a:t>0</a:t>
            </a:r>
            <a:r>
              <a:rPr lang="zh-CN" altLang="en-US" sz="2000" b="0" dirty="0">
                <a:solidFill>
                  <a:srgbClr val="009242"/>
                </a:solidFill>
              </a:rPr>
              <a:t>，是则转移到</a:t>
            </a:r>
            <a:r>
              <a:rPr lang="en-US" altLang="zh-CN" sz="2000" b="0" dirty="0">
                <a:solidFill>
                  <a:srgbClr val="009242"/>
                </a:solidFill>
              </a:rPr>
              <a:t>label</a:t>
            </a:r>
            <a:r>
              <a:rPr lang="zh-CN" altLang="en-US" sz="2000" b="0" dirty="0">
                <a:solidFill>
                  <a:srgbClr val="009242"/>
                </a:solidFill>
              </a:rPr>
              <a:t>处</a:t>
            </a:r>
            <a:endParaRPr lang="zh-CN" altLang="en-US" sz="2000" b="0" dirty="0">
              <a:solidFill>
                <a:srgbClr val="009242"/>
              </a:solidFill>
            </a:endParaRPr>
          </a:p>
          <a:p>
            <a:pPr defTabSz="0">
              <a:tabLst>
                <a:tab pos="965200" algn="l"/>
              </a:tabLst>
            </a:pPr>
            <a:r>
              <a:rPr lang="zh-CN" altLang="en-US" sz="2000" dirty="0"/>
              <a:t>可以将两条指令合成一条指令，即：计算并转移</a:t>
            </a:r>
            <a:endParaRPr lang="zh-CN" altLang="en-US" sz="2000" dirty="0"/>
          </a:p>
          <a:p>
            <a:pPr defTabSz="0">
              <a:buFont typeface="Wingdings" panose="05000000000000000000" pitchFamily="2" charset="2"/>
              <a:buNone/>
              <a:tabLst>
                <a:tab pos="965200" algn="l"/>
              </a:tabLst>
            </a:pPr>
            <a:r>
              <a:rPr lang="en-US" altLang="zh-CN" sz="2000" dirty="0"/>
              <a:t>	</a:t>
            </a:r>
            <a:r>
              <a:rPr lang="en-US" altLang="zh-CN" sz="2000" b="0" dirty="0">
                <a:solidFill>
                  <a:srgbClr val="009242"/>
                </a:solidFill>
              </a:rPr>
              <a:t>Ex:	</a:t>
            </a:r>
            <a:r>
              <a:rPr lang="en-US" altLang="zh-CN" sz="2000" b="0" dirty="0" err="1">
                <a:solidFill>
                  <a:srgbClr val="009242"/>
                </a:solidFill>
              </a:rPr>
              <a:t>bgt</a:t>
            </a:r>
            <a:r>
              <a:rPr lang="en-US" altLang="zh-CN" sz="2000" b="0" dirty="0">
                <a:solidFill>
                  <a:srgbClr val="009242"/>
                </a:solidFill>
              </a:rPr>
              <a:t> r1, r2, label   ;</a:t>
            </a:r>
            <a:r>
              <a:rPr lang="zh-CN" altLang="en-US" sz="2000" b="0" dirty="0">
                <a:solidFill>
                  <a:srgbClr val="009242"/>
                </a:solidFill>
              </a:rPr>
              <a:t>根据</a:t>
            </a:r>
            <a:r>
              <a:rPr lang="en-US" altLang="zh-CN" sz="2000" b="0" dirty="0">
                <a:solidFill>
                  <a:srgbClr val="009242"/>
                </a:solidFill>
              </a:rPr>
              <a:t>r1</a:t>
            </a:r>
            <a:r>
              <a:rPr lang="zh-CN" altLang="en-US" sz="2000" b="0" dirty="0">
                <a:solidFill>
                  <a:srgbClr val="009242"/>
                </a:solidFill>
              </a:rPr>
              <a:t>和</a:t>
            </a:r>
            <a:r>
              <a:rPr lang="en-US" altLang="zh-CN" sz="2000" b="0" dirty="0">
                <a:solidFill>
                  <a:srgbClr val="009242"/>
                </a:solidFill>
              </a:rPr>
              <a:t>r2</a:t>
            </a:r>
            <a:r>
              <a:rPr lang="zh-CN" altLang="en-US" sz="2000" b="0" dirty="0">
                <a:solidFill>
                  <a:srgbClr val="009242"/>
                </a:solidFill>
              </a:rPr>
              <a:t>比较结果，决定是否转移</a:t>
            </a:r>
            <a:endParaRPr lang="en-US" altLang="zh-CN" sz="2000" b="0" dirty="0">
              <a:solidFill>
                <a:srgbClr val="00924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7">
                                            <p:txEl>
                                              <p:pRg st="2" end="2"/>
                                            </p:txEl>
                                          </p:spTgt>
                                        </p:tgtEl>
                                        <p:attrNameLst>
                                          <p:attrName>style.visibility</p:attrName>
                                        </p:attrNameLst>
                                      </p:cBhvr>
                                      <p:to>
                                        <p:strVal val="visible"/>
                                      </p:to>
                                    </p:set>
                                    <p:animEffect transition="in" filter="blinds(horizontal)">
                                      <p:cBhvr>
                                        <p:cTn id="7" dur="500"/>
                                        <p:tgtEl>
                                          <p:spTgt spid="77">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7">
                                            <p:txEl>
                                              <p:pRg st="3" end="3"/>
                                            </p:txEl>
                                          </p:spTgt>
                                        </p:tgtEl>
                                        <p:attrNameLst>
                                          <p:attrName>style.visibility</p:attrName>
                                        </p:attrNameLst>
                                      </p:cBhvr>
                                      <p:to>
                                        <p:strVal val="visible"/>
                                      </p:to>
                                    </p:set>
                                    <p:animEffect transition="in" filter="blinds(horizontal)">
                                      <p:cBhvr>
                                        <p:cTn id="10" dur="500"/>
                                        <p:tgtEl>
                                          <p:spTgt spid="77">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77">
                                            <p:txEl>
                                              <p:pRg st="4" end="4"/>
                                            </p:txEl>
                                          </p:spTgt>
                                        </p:tgtEl>
                                        <p:attrNameLst>
                                          <p:attrName>style.visibility</p:attrName>
                                        </p:attrNameLst>
                                      </p:cBhvr>
                                      <p:to>
                                        <p:strVal val="visible"/>
                                      </p:to>
                                    </p:set>
                                    <p:animEffect transition="in" filter="blinds(horizontal)">
                                      <p:cBhvr>
                                        <p:cTn id="13" dur="500"/>
                                        <p:tgtEl>
                                          <p:spTgt spid="77">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77">
                                            <p:txEl>
                                              <p:pRg st="5" end="5"/>
                                            </p:txEl>
                                          </p:spTgt>
                                        </p:tgtEl>
                                        <p:attrNameLst>
                                          <p:attrName>style.visibility</p:attrName>
                                        </p:attrNameLst>
                                      </p:cBhvr>
                                      <p:to>
                                        <p:strVal val="visible"/>
                                      </p:to>
                                    </p:set>
                                    <p:animEffect transition="in" filter="blinds(horizontal)">
                                      <p:cBhvr>
                                        <p:cTn id="18" dur="500"/>
                                        <p:tgtEl>
                                          <p:spTgt spid="77">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77">
                                            <p:txEl>
                                              <p:pRg st="6" end="6"/>
                                            </p:txEl>
                                          </p:spTgt>
                                        </p:tgtEl>
                                        <p:attrNameLst>
                                          <p:attrName>style.visibility</p:attrName>
                                        </p:attrNameLst>
                                      </p:cBhvr>
                                      <p:to>
                                        <p:strVal val="visible"/>
                                      </p:to>
                                    </p:set>
                                    <p:animEffect transition="in" filter="blinds(horizontal)">
                                      <p:cBhvr>
                                        <p:cTn id="23" dur="500"/>
                                        <p:tgtEl>
                                          <p:spTgt spid="77">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77">
                                            <p:txEl>
                                              <p:pRg st="7" end="7"/>
                                            </p:txEl>
                                          </p:spTgt>
                                        </p:tgtEl>
                                        <p:attrNameLst>
                                          <p:attrName>style.visibility</p:attrName>
                                        </p:attrNameLst>
                                      </p:cBhvr>
                                      <p:to>
                                        <p:strVal val="visible"/>
                                      </p:to>
                                    </p:set>
                                    <p:animEffect transition="in" filter="blinds(horizontal)">
                                      <p:cBhvr>
                                        <p:cTn id="28" dur="500"/>
                                        <p:tgtEl>
                                          <p:spTgt spid="77">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77">
                                            <p:txEl>
                                              <p:pRg st="8" end="8"/>
                                            </p:txEl>
                                          </p:spTgt>
                                        </p:tgtEl>
                                        <p:attrNameLst>
                                          <p:attrName>style.visibility</p:attrName>
                                        </p:attrNameLst>
                                      </p:cBhvr>
                                      <p:to>
                                        <p:strVal val="visible"/>
                                      </p:to>
                                    </p:set>
                                    <p:animEffect transition="in" filter="blinds(horizontal)">
                                      <p:cBhvr>
                                        <p:cTn id="33" dur="500"/>
                                        <p:tgtEl>
                                          <p:spTgt spid="77">
                                            <p:txEl>
                                              <p:pRg st="8" end="8"/>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77">
                                            <p:txEl>
                                              <p:pRg st="9" end="9"/>
                                            </p:txEl>
                                          </p:spTgt>
                                        </p:tgtEl>
                                        <p:attrNameLst>
                                          <p:attrName>style.visibility</p:attrName>
                                        </p:attrNameLst>
                                      </p:cBhvr>
                                      <p:to>
                                        <p:strVal val="visible"/>
                                      </p:to>
                                    </p:set>
                                    <p:animEffect transition="in" filter="blinds(horizontal)">
                                      <p:cBhvr>
                                        <p:cTn id="36" dur="500"/>
                                        <p:tgtEl>
                                          <p:spTgt spid="77">
                                            <p:txEl>
                                              <p:pRg st="9" end="9"/>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77">
                                            <p:txEl>
                                              <p:pRg st="10" end="10"/>
                                            </p:txEl>
                                          </p:spTgt>
                                        </p:tgtEl>
                                        <p:attrNameLst>
                                          <p:attrName>style.visibility</p:attrName>
                                        </p:attrNameLst>
                                      </p:cBhvr>
                                      <p:to>
                                        <p:strVal val="visible"/>
                                      </p:to>
                                    </p:set>
                                    <p:animEffect transition="in" filter="blinds(horizontal)">
                                      <p:cBhvr>
                                        <p:cTn id="41" dur="500"/>
                                        <p:tgtEl>
                                          <p:spTgt spid="77">
                                            <p:txEl>
                                              <p:pRg st="10" end="1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77">
                                            <p:txEl>
                                              <p:pRg st="11" end="11"/>
                                            </p:txEl>
                                          </p:spTgt>
                                        </p:tgtEl>
                                        <p:attrNameLst>
                                          <p:attrName>style.visibility</p:attrName>
                                        </p:attrNameLst>
                                      </p:cBhvr>
                                      <p:to>
                                        <p:strVal val="visible"/>
                                      </p:to>
                                    </p:set>
                                    <p:animEffect transition="in" filter="blinds(horizontal)">
                                      <p:cBhvr>
                                        <p:cTn id="46" dur="500"/>
                                        <p:tgtEl>
                                          <p:spTgt spid="7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 </a:t>
            </a:r>
            <a:r>
              <a:rPr lang="zh-CN" altLang="en-US" dirty="0"/>
              <a:t>指令系统设计</a:t>
            </a:r>
            <a:endParaRPr lang="zh-CN" altLang="en-US" dirty="0"/>
          </a:p>
        </p:txBody>
      </p:sp>
      <p:sp>
        <p:nvSpPr>
          <p:cNvPr id="3" name="内容占位符 2"/>
          <p:cNvSpPr>
            <a:spLocks noGrp="1"/>
          </p:cNvSpPr>
          <p:nvPr>
            <p:ph idx="1"/>
          </p:nvPr>
        </p:nvSpPr>
        <p:spPr>
          <a:xfrm>
            <a:off x="107504" y="743531"/>
            <a:ext cx="4032448" cy="525229"/>
          </a:xfrm>
        </p:spPr>
        <p:txBody>
          <a:bodyPr/>
          <a:lstStyle/>
          <a:p>
            <a:pPr marL="0" indent="0">
              <a:buNone/>
            </a:pPr>
            <a:r>
              <a:rPr lang="en-US" altLang="zh-CN" dirty="0"/>
              <a:t>4.2.6 </a:t>
            </a:r>
            <a:r>
              <a:rPr lang="zh-CN" altLang="en-US" dirty="0"/>
              <a:t>标志信息的生成与作用</a:t>
            </a:r>
            <a:endParaRPr lang="en-US" altLang="zh-CN" dirty="0"/>
          </a:p>
        </p:txBody>
      </p:sp>
      <p:sp>
        <p:nvSpPr>
          <p:cNvPr id="4" name="页脚占位符 3"/>
          <p:cNvSpPr>
            <a:spLocks noGrp="1"/>
          </p:cNvSpPr>
          <p:nvPr>
            <p:ph type="ftr" sz="quarter" idx="11"/>
          </p:nvPr>
        </p:nvSpPr>
        <p:spPr/>
        <p:txBody>
          <a:bodyPr/>
          <a:lstStyle/>
          <a:p>
            <a:pPr>
              <a:defRPr/>
            </a:pPr>
            <a:r>
              <a:rPr lang="zh-CN" altLang="en-US" dirty="0">
                <a:ea typeface="微软雅黑" pitchFamily="34" charset="-122"/>
              </a:rPr>
              <a:t>计算机与通信工程学院</a:t>
            </a:r>
            <a:r>
              <a:rPr lang="en-US" altLang="zh-CN" dirty="0">
                <a:ea typeface="微软雅黑" pitchFamily="34" charset="-122"/>
              </a:rPr>
              <a:t>—</a:t>
            </a:r>
            <a:r>
              <a:rPr lang="zh-CN" altLang="en-US" dirty="0">
                <a:ea typeface="微软雅黑" pitchFamily="34" charset="-122"/>
              </a:rPr>
              <a:t>计算机组成原理</a:t>
            </a:r>
            <a:endParaRPr lang="zh-CN" altLang="en-US" dirty="0">
              <a:ea typeface="微软雅黑" pitchFamily="34" charset="-122"/>
            </a:endParaRPr>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ea typeface="微软雅黑" pitchFamily="34" charset="-122"/>
              </a:rPr>
            </a:fld>
            <a:endParaRPr lang="zh-CN" altLang="en-US" dirty="0">
              <a:ea typeface="微软雅黑" pitchFamily="34" charset="-122"/>
            </a:endParaRPr>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ea typeface="微软雅黑" pitchFamily="34" charset="-122"/>
              </a:rPr>
            </a:fld>
            <a:endParaRPr lang="zh-CN" altLang="en-US" dirty="0">
              <a:ea typeface="微软雅黑" pitchFamily="34" charset="-122"/>
            </a:endParaRPr>
          </a:p>
        </p:txBody>
      </p:sp>
      <mc:AlternateContent xmlns:mc="http://schemas.openxmlformats.org/markup-compatibility/2006">
        <mc:Choice xmlns:a14="http://schemas.microsoft.com/office/drawing/2010/main" Requires="a14">
          <p:sp>
            <p:nvSpPr>
              <p:cNvPr id="77" name="Rectangle 3"/>
              <p:cNvSpPr txBox="1">
                <a:spLocks noChangeArrowheads="1"/>
              </p:cNvSpPr>
              <p:nvPr/>
            </p:nvSpPr>
            <p:spPr bwMode="auto">
              <a:xfrm>
                <a:off x="249746" y="1263066"/>
                <a:ext cx="8786750" cy="3067506"/>
              </a:xfrm>
              <a:prstGeom prst="rect">
                <a:avLst/>
              </a:prstGeom>
              <a:noFill/>
              <a:ln w="9525">
                <a:noFill/>
                <a:miter lim="800000"/>
                <a:headEnd/>
                <a:tailEnd/>
              </a:ln>
              <a:extLst>
                <a:ext uri="{91240B29-F687-4F45-9708-019B960494DF}">
                  <a14:hiddenLine w="12700">
                    <a:solidFill>
                      <a:schemeClr val="tx1"/>
                    </a:solidFill>
                    <a:miter lim="800000"/>
                    <a:headEnd/>
                    <a:tailEnd/>
                  </a14:hiddenLine>
                </a:ext>
              </a:extLst>
            </p:spPr>
            <p:txBody>
              <a:bodyPr vert="horz" wrap="square" lIns="63500" tIns="25400" rIns="63500" bIns="25400" numCol="1" anchor="t" anchorCtr="0" compatLnSpc="1">
                <a:prstTxWarp prst="textNoShape">
                  <a:avLst/>
                </a:prstTxWarp>
                <a:spAutoFit/>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tabLst>
                    <a:tab pos="965200" algn="l"/>
                  </a:tabLst>
                </a:pPr>
                <a:r>
                  <a:rPr lang="zh-CN" altLang="en-US" sz="2000" dirty="0"/>
                  <a:t>举例：假定被减数的机器数为</a:t>
                </a:r>
                <a:r>
                  <a:rPr lang="en-US" altLang="zh-CN" sz="2000" dirty="0"/>
                  <a:t>X</a:t>
                </a:r>
                <a:r>
                  <a:rPr lang="zh-CN" altLang="en-US" sz="2000" dirty="0"/>
                  <a:t>（</a:t>
                </a:r>
                <a:r>
                  <a:rPr lang="en-US" altLang="zh-CN" sz="2000" dirty="0"/>
                  <a:t>=1001</a:t>
                </a:r>
                <a:r>
                  <a:rPr lang="zh-CN" altLang="en-US" sz="2000" dirty="0"/>
                  <a:t>），减数的机器数为</a:t>
                </a:r>
                <a:r>
                  <a:rPr lang="en-US" altLang="zh-CN" sz="2000" dirty="0"/>
                  <a:t>Y</a:t>
                </a:r>
                <a:r>
                  <a:rPr lang="zh-CN" altLang="en-US" sz="2000" dirty="0"/>
                  <a:t>（</a:t>
                </a:r>
                <a:r>
                  <a:rPr lang="en-US" altLang="zh-CN" sz="2000" dirty="0"/>
                  <a:t>=1100</a:t>
                </a:r>
                <a:r>
                  <a:rPr lang="zh-CN" altLang="en-US" sz="2000" dirty="0"/>
                  <a:t>），</a:t>
                </a:r>
                <a:r>
                  <a:rPr lang="en-US" altLang="zh-CN" sz="2000" dirty="0"/>
                  <a:t>sub=1</a:t>
                </a:r>
                <a:r>
                  <a:rPr lang="zh-CN" altLang="en-US" sz="2000" dirty="0"/>
                  <a:t>，则有：</a:t>
                </a:r>
                <a:r>
                  <a:rPr lang="en-US" altLang="zh-CN" sz="2000" dirty="0">
                    <a:solidFill>
                      <a:srgbClr val="FF0000"/>
                    </a:solidFill>
                  </a:rPr>
                  <a:t>X-Y=X+Y’+1(</a:t>
                </a:r>
                <a:r>
                  <a:rPr lang="zh-CN" altLang="en-US" sz="2000" dirty="0">
                    <a:solidFill>
                      <a:srgbClr val="FF0000"/>
                    </a:solidFill>
                  </a:rPr>
                  <a:t>其中</a:t>
                </a:r>
                <a:r>
                  <a:rPr lang="en-US" altLang="zh-CN" sz="2000" dirty="0">
                    <a:solidFill>
                      <a:srgbClr val="FF0000"/>
                    </a:solidFill>
                  </a:rPr>
                  <a:t>Y’</a:t>
                </a:r>
                <a:r>
                  <a:rPr lang="zh-CN" altLang="en-US" sz="2000" dirty="0">
                    <a:solidFill>
                      <a:srgbClr val="FF0000"/>
                    </a:solidFill>
                  </a:rPr>
                  <a:t>为</a:t>
                </a:r>
                <a:r>
                  <a:rPr lang="en-US" altLang="zh-CN" sz="2000" dirty="0">
                    <a:solidFill>
                      <a:srgbClr val="FF0000"/>
                    </a:solidFill>
                  </a:rPr>
                  <a:t>Y</a:t>
                </a:r>
                <a:r>
                  <a:rPr lang="zh-CN" altLang="en-US" sz="2000" dirty="0">
                    <a:solidFill>
                      <a:srgbClr val="FF0000"/>
                    </a:solidFill>
                  </a:rPr>
                  <a:t>的各位取反</a:t>
                </a:r>
                <a:r>
                  <a:rPr lang="en-US" altLang="zh-CN" sz="2000" dirty="0">
                    <a:solidFill>
                      <a:srgbClr val="FF0000"/>
                    </a:solidFill>
                  </a:rPr>
                  <a:t>)</a:t>
                </a:r>
              </a:p>
              <a:p>
                <a:pPr marL="0" indent="0">
                  <a:buNone/>
                  <a:tabLst>
                    <a:tab pos="965200" algn="l"/>
                  </a:tabLst>
                </a:pPr>
                <a:r>
                  <a:rPr lang="en-US" altLang="zh-CN" sz="2000" b="0" dirty="0">
                    <a:solidFill>
                      <a:srgbClr val="009242"/>
                    </a:solidFill>
                  </a:rPr>
                  <a:t>     </a:t>
                </a:r>
                <a:r>
                  <a:rPr lang="zh-CN" altLang="en-US" sz="2000" b="0" dirty="0">
                    <a:solidFill>
                      <a:srgbClr val="009242"/>
                    </a:solidFill>
                  </a:rPr>
                  <a:t>加法器中的运算为</a:t>
                </a:r>
                <a:r>
                  <a:rPr lang="en-US" altLang="zh-CN" sz="2000" b="0" dirty="0">
                    <a:solidFill>
                      <a:srgbClr val="009242"/>
                    </a:solidFill>
                  </a:rPr>
                  <a:t>1001-1100=1001+0011+1=</a:t>
                </a:r>
                <a:r>
                  <a:rPr lang="zh-CN" altLang="en-US" sz="2000" b="0" dirty="0">
                    <a:solidFill>
                      <a:srgbClr val="009242"/>
                    </a:solidFill>
                  </a:rPr>
                  <a:t>（</a:t>
                </a:r>
                <a:r>
                  <a:rPr lang="en-US" altLang="zh-CN" sz="2000" b="0" dirty="0">
                    <a:solidFill>
                      <a:srgbClr val="009242"/>
                    </a:solidFill>
                  </a:rPr>
                  <a:t>0</a:t>
                </a:r>
                <a:r>
                  <a:rPr lang="zh-CN" altLang="en-US" sz="2000" b="0" dirty="0">
                    <a:solidFill>
                      <a:srgbClr val="009242"/>
                    </a:solidFill>
                  </a:rPr>
                  <a:t>）</a:t>
                </a:r>
                <a:r>
                  <a:rPr lang="en-US" altLang="zh-CN" sz="2000" b="0" dirty="0">
                    <a:solidFill>
                      <a:srgbClr val="009242"/>
                    </a:solidFill>
                  </a:rPr>
                  <a:t>1101</a:t>
                </a:r>
                <a:r>
                  <a:rPr lang="zh-CN" altLang="en-US" sz="2000" b="0" dirty="0">
                    <a:solidFill>
                      <a:srgbClr val="009242"/>
                    </a:solidFill>
                  </a:rPr>
                  <a:t>，因此，</a:t>
                </a:r>
                <a:r>
                  <a:rPr lang="en-US" altLang="zh-CN" sz="2000" b="0" dirty="0">
                    <a:solidFill>
                      <a:srgbClr val="009242"/>
                    </a:solidFill>
                  </a:rPr>
                  <a:t>ZF=0</a:t>
                </a:r>
                <a:r>
                  <a:rPr lang="zh-CN" altLang="en-US" sz="2000" b="0" dirty="0">
                    <a:solidFill>
                      <a:srgbClr val="009242"/>
                    </a:solidFill>
                  </a:rPr>
                  <a:t>，</a:t>
                </a:r>
                <a:r>
                  <a:rPr lang="en-US" altLang="zh-CN" sz="2000" b="0" dirty="0" err="1">
                    <a:solidFill>
                      <a:srgbClr val="009242"/>
                    </a:solidFill>
                  </a:rPr>
                  <a:t>Cout</a:t>
                </a:r>
                <a:r>
                  <a:rPr lang="en-US" altLang="zh-CN" sz="2000" b="0" dirty="0">
                    <a:solidFill>
                      <a:srgbClr val="009242"/>
                    </a:solidFill>
                  </a:rPr>
                  <a:t>=0.</a:t>
                </a:r>
                <a:endParaRPr lang="en-US" altLang="zh-CN" sz="2000" dirty="0">
                  <a:solidFill>
                    <a:schemeClr val="accent1"/>
                  </a:solidFill>
                </a:endParaRPr>
              </a:p>
              <a:p>
                <a:pPr lvl="1">
                  <a:tabLst>
                    <a:tab pos="965200" algn="l"/>
                  </a:tabLst>
                </a:pPr>
                <a:r>
                  <a:rPr lang="zh-CN" altLang="en-US" dirty="0">
                    <a:solidFill>
                      <a:srgbClr val="C00000"/>
                    </a:solidFill>
                    <a:latin typeface="Comic Sans MS" panose="030F0702030302020204" pitchFamily="66" charset="0"/>
                  </a:rPr>
                  <a:t>若是无符号整数比较，则是</a:t>
                </a:r>
                <a:r>
                  <a:rPr lang="en-US" altLang="zh-CN" dirty="0">
                    <a:solidFill>
                      <a:srgbClr val="C00000"/>
                    </a:solidFill>
                    <a:latin typeface="Comic Sans MS" panose="030F0702030302020204" pitchFamily="66" charset="0"/>
                  </a:rPr>
                  <a:t>9</a:t>
                </a:r>
                <a:r>
                  <a:rPr lang="zh-CN" altLang="en-US" dirty="0">
                    <a:solidFill>
                      <a:srgbClr val="C00000"/>
                    </a:solidFill>
                    <a:latin typeface="Comic Sans MS" panose="030F0702030302020204" pitchFamily="66" charset="0"/>
                  </a:rPr>
                  <a:t>和</a:t>
                </a:r>
                <a:r>
                  <a:rPr lang="en-US" altLang="zh-CN" dirty="0">
                    <a:solidFill>
                      <a:srgbClr val="C00000"/>
                    </a:solidFill>
                    <a:latin typeface="Comic Sans MS" panose="030F0702030302020204" pitchFamily="66" charset="0"/>
                  </a:rPr>
                  <a:t>12</a:t>
                </a:r>
                <a:r>
                  <a:rPr lang="zh-CN" altLang="en-US" dirty="0">
                    <a:solidFill>
                      <a:srgbClr val="C00000"/>
                    </a:solidFill>
                    <a:latin typeface="Comic Sans MS" panose="030F0702030302020204" pitchFamily="66" charset="0"/>
                  </a:rPr>
                  <a:t>相比，是小于的关系，此时</a:t>
                </a:r>
                <a:endParaRPr lang="en-US" altLang="zh-CN" dirty="0">
                  <a:solidFill>
                    <a:srgbClr val="C00000"/>
                  </a:solidFill>
                  <a:latin typeface="Comic Sans MS" panose="030F0702030302020204" pitchFamily="66" charset="0"/>
                </a:endParaRPr>
              </a:p>
              <a:p>
                <a:pPr marL="457200" lvl="1" indent="0">
                  <a:buNone/>
                  <a:tabLst>
                    <a:tab pos="965200" algn="l"/>
                  </a:tabLst>
                </a:pPr>
                <a:r>
                  <a:rPr lang="en-US" altLang="zh-CN" dirty="0">
                    <a:solidFill>
                      <a:srgbClr val="C00000"/>
                    </a:solidFill>
                    <a:latin typeface="Comic Sans MS" panose="030F0702030302020204" pitchFamily="66" charset="0"/>
                  </a:rPr>
                  <a:t>CF=</a:t>
                </a:r>
                <a:r>
                  <a:rPr lang="en-US" altLang="zh-CN" dirty="0" err="1">
                    <a:solidFill>
                      <a:srgbClr val="C00000"/>
                    </a:solidFill>
                    <a:latin typeface="Comic Sans MS" panose="030F0702030302020204" pitchFamily="66" charset="0"/>
                  </a:rPr>
                  <a:t>Cout</a:t>
                </a:r>
                <a:r>
                  <a:rPr lang="en-US" altLang="zh-CN" b="1" dirty="0">
                    <a:solidFill>
                      <a:srgbClr val="C00000"/>
                    </a:solidFill>
                    <a:latin typeface="Comic Sans MS" panose="030F0702030302020204" pitchFamily="66" charset="0"/>
                    <a:sym typeface="Symbol" panose="05050102010706020507" pitchFamily="18" charset="2"/>
                  </a:rPr>
                  <a:t> </a:t>
                </a:r>
                <a14:m>
                  <m:oMath xmlns:m="http://schemas.openxmlformats.org/officeDocument/2006/math">
                    <m:r>
                      <m:rPr>
                        <m:nor/>
                      </m:rPr>
                      <a:rPr lang="en-US" altLang="zh-CN" b="1">
                        <a:solidFill>
                          <a:srgbClr val="C00000"/>
                        </a:solidFill>
                        <a:latin typeface="Comic Sans MS" panose="030F0702030302020204" pitchFamily="66" charset="0"/>
                        <a:sym typeface="Symbol" panose="05050102010706020507" pitchFamily="18" charset="2"/>
                      </a:rPr>
                      <m:t></m:t>
                    </m:r>
                    <m:r>
                      <a:rPr lang="en-US" altLang="zh-CN" b="1" i="1">
                        <a:solidFill>
                          <a:srgbClr val="C00000"/>
                        </a:solidFill>
                        <a:latin typeface="Cambria Math" panose="02040503050406030204" pitchFamily="18" charset="0"/>
                        <a:sym typeface="Symbol" panose="05050102010706020507" pitchFamily="18" charset="2"/>
                      </a:rPr>
                      <m:t> </m:t>
                    </m:r>
                  </m:oMath>
                </a14:m>
                <a:r>
                  <a:rPr lang="en-US" altLang="zh-CN" dirty="0">
                    <a:solidFill>
                      <a:srgbClr val="C00000"/>
                    </a:solidFill>
                    <a:latin typeface="Comic Sans MS" panose="030F0702030302020204" pitchFamily="66" charset="0"/>
                  </a:rPr>
                  <a:t>Sub=1,</a:t>
                </a:r>
                <a:r>
                  <a:rPr lang="zh-CN" altLang="en-US" dirty="0">
                    <a:solidFill>
                      <a:srgbClr val="C00000"/>
                    </a:solidFill>
                    <a:latin typeface="Comic Sans MS" panose="030F0702030302020204" pitchFamily="66" charset="0"/>
                  </a:rPr>
                  <a:t>表示不够减，有借位</a:t>
                </a:r>
                <a:endParaRPr lang="en-US" altLang="zh-CN" dirty="0">
                  <a:solidFill>
                    <a:srgbClr val="C00000"/>
                  </a:solidFill>
                  <a:latin typeface="Comic Sans MS" panose="030F0702030302020204" pitchFamily="66" charset="0"/>
                </a:endParaRPr>
              </a:p>
              <a:p>
                <a:pPr lvl="1">
                  <a:tabLst>
                    <a:tab pos="965200" algn="l"/>
                  </a:tabLst>
                </a:pPr>
                <a:r>
                  <a:rPr lang="zh-CN" altLang="en-US" dirty="0">
                    <a:solidFill>
                      <a:srgbClr val="C00000"/>
                    </a:solidFill>
                    <a:latin typeface="Comic Sans MS" panose="030F0702030302020204" pitchFamily="66" charset="0"/>
                  </a:rPr>
                  <a:t>若是带符号数比较，则是</a:t>
                </a:r>
                <a:r>
                  <a:rPr lang="en-US" altLang="zh-CN" dirty="0">
                    <a:solidFill>
                      <a:srgbClr val="C00000"/>
                    </a:solidFill>
                    <a:latin typeface="Comic Sans MS" panose="030F0702030302020204" pitchFamily="66" charset="0"/>
                  </a:rPr>
                  <a:t>-7</a:t>
                </a:r>
                <a:r>
                  <a:rPr lang="zh-CN" altLang="en-US" dirty="0">
                    <a:solidFill>
                      <a:srgbClr val="C00000"/>
                    </a:solidFill>
                    <a:latin typeface="Comic Sans MS" panose="030F0702030302020204" pitchFamily="66" charset="0"/>
                  </a:rPr>
                  <a:t>和</a:t>
                </a:r>
                <a:r>
                  <a:rPr lang="en-US" altLang="zh-CN" dirty="0">
                    <a:solidFill>
                      <a:srgbClr val="C00000"/>
                    </a:solidFill>
                    <a:latin typeface="Comic Sans MS" panose="030F0702030302020204" pitchFamily="66" charset="0"/>
                  </a:rPr>
                  <a:t>-4</a:t>
                </a:r>
                <a:r>
                  <a:rPr lang="zh-CN" altLang="en-US" dirty="0">
                    <a:solidFill>
                      <a:srgbClr val="C00000"/>
                    </a:solidFill>
                    <a:latin typeface="Comic Sans MS" panose="030F0702030302020204" pitchFamily="66" charset="0"/>
                  </a:rPr>
                  <a:t>比较，显然也是小于关系，此时符号位位</a:t>
                </a:r>
                <a:r>
                  <a:rPr lang="en-US" altLang="zh-CN" dirty="0">
                    <a:solidFill>
                      <a:srgbClr val="C00000"/>
                    </a:solidFill>
                    <a:latin typeface="Comic Sans MS" panose="030F0702030302020204" pitchFamily="66" charset="0"/>
                  </a:rPr>
                  <a:t>1</a:t>
                </a:r>
                <a:r>
                  <a:rPr lang="zh-CN" altLang="en-US" dirty="0">
                    <a:solidFill>
                      <a:srgbClr val="C00000"/>
                    </a:solidFill>
                    <a:latin typeface="Comic Sans MS" panose="030F0702030302020204" pitchFamily="66" charset="0"/>
                  </a:rPr>
                  <a:t>，即</a:t>
                </a:r>
                <a:r>
                  <a:rPr lang="en-US" altLang="zh-CN" dirty="0">
                    <a:solidFill>
                      <a:srgbClr val="C00000"/>
                    </a:solidFill>
                    <a:latin typeface="Comic Sans MS" panose="030F0702030302020204" pitchFamily="66" charset="0"/>
                  </a:rPr>
                  <a:t>SF=1</a:t>
                </a:r>
                <a:r>
                  <a:rPr lang="zh-CN" altLang="en-US" dirty="0">
                    <a:solidFill>
                      <a:srgbClr val="C00000"/>
                    </a:solidFill>
                    <a:latin typeface="Comic Sans MS" panose="030F0702030302020204" pitchFamily="66" charset="0"/>
                  </a:rPr>
                  <a:t>，两个加数符号相异一定不会溢出的原则，的</a:t>
                </a:r>
                <a:r>
                  <a:rPr lang="en-US" altLang="zh-CN" dirty="0">
                    <a:solidFill>
                      <a:srgbClr val="C00000"/>
                    </a:solidFill>
                    <a:latin typeface="Comic Sans MS" panose="030F0702030302020204" pitchFamily="66" charset="0"/>
                  </a:rPr>
                  <a:t>OF=0</a:t>
                </a:r>
              </a:p>
            </p:txBody>
          </p:sp>
        </mc:Choice>
        <mc:Fallback>
          <p:sp>
            <p:nvSpPr>
              <p:cNvPr id="77" name="Rectangle 3"/>
              <p:cNvSpPr txBox="1">
                <a:spLocks noRot="1" noChangeAspect="1" noMove="1" noResize="1" noEditPoints="1" noAdjustHandles="1" noChangeArrowheads="1" noChangeShapeType="1" noTextEdit="1"/>
              </p:cNvSpPr>
              <p:nvPr/>
            </p:nvSpPr>
            <p:spPr bwMode="auto">
              <a:xfrm>
                <a:off x="249746" y="1263066"/>
                <a:ext cx="8786750" cy="3067506"/>
              </a:xfrm>
              <a:prstGeom prst="rect">
                <a:avLst/>
              </a:prstGeom>
              <a:blipFill rotWithShape="0">
                <a:blip r:embed="rId1"/>
                <a:stretch>
                  <a:fillRect l="-1041" t="-1789" r="-972" b="-2187"/>
                </a:stretch>
              </a:blipFill>
              <a:ln w="9525">
                <a:noFill/>
                <a:miter lim="800000"/>
              </a:ln>
              <a:extLst>
                <a:ext uri="{91240B29-F687-4F45-9708-019B960494DF}">
                  <a14:hiddenLine xmlns:a14="http://schemas.microsoft.com/office/drawing/2010/main" w="12700">
                    <a:solidFill>
                      <a:schemeClr val="tx1"/>
                    </a:solidFill>
                    <a:miter lim="800000"/>
                    <a:headEnd/>
                    <a:tailEnd/>
                  </a14:hiddenLine>
                </a:ext>
              </a:extLst>
            </p:spPr>
            <p:txBody>
              <a:bodyPr/>
              <a:lstStyle/>
              <a:p>
                <a:r>
                  <a:rPr lang="zh-CN" altLang="en-US">
                    <a:noFill/>
                  </a:rPr>
                  <a:t> </a:t>
                </a:r>
                <a:endParaRPr lang="zh-CN" altLang="en-US">
                  <a:noFill/>
                </a:endParaRPr>
              </a:p>
            </p:txBody>
          </p:sp>
        </mc:Fallback>
      </mc:AlternateContent>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 </a:t>
            </a:r>
            <a:r>
              <a:rPr lang="zh-CN" altLang="en-US" dirty="0"/>
              <a:t>指令系统设计</a:t>
            </a:r>
            <a:endParaRPr lang="zh-CN" altLang="en-US" dirty="0"/>
          </a:p>
        </p:txBody>
      </p:sp>
      <p:sp>
        <p:nvSpPr>
          <p:cNvPr id="3" name="内容占位符 2"/>
          <p:cNvSpPr>
            <a:spLocks noGrp="1"/>
          </p:cNvSpPr>
          <p:nvPr>
            <p:ph idx="1"/>
          </p:nvPr>
        </p:nvSpPr>
        <p:spPr>
          <a:xfrm>
            <a:off x="107504" y="743531"/>
            <a:ext cx="4032448" cy="525229"/>
          </a:xfrm>
        </p:spPr>
        <p:txBody>
          <a:bodyPr/>
          <a:lstStyle/>
          <a:p>
            <a:pPr marL="0" indent="0">
              <a:buNone/>
            </a:pPr>
            <a:r>
              <a:rPr lang="en-US" altLang="zh-CN" dirty="0"/>
              <a:t>4.2.6 </a:t>
            </a:r>
            <a:r>
              <a:rPr lang="zh-CN" altLang="en-US" dirty="0"/>
              <a:t>标志信息的生成与作用</a:t>
            </a:r>
            <a:endParaRPr lang="en-US" altLang="zh-CN" dirty="0"/>
          </a:p>
        </p:txBody>
      </p:sp>
      <p:sp>
        <p:nvSpPr>
          <p:cNvPr id="4" name="页脚占位符 3"/>
          <p:cNvSpPr>
            <a:spLocks noGrp="1"/>
          </p:cNvSpPr>
          <p:nvPr>
            <p:ph type="ftr" sz="quarter" idx="11"/>
          </p:nvPr>
        </p:nvSpPr>
        <p:spPr/>
        <p:txBody>
          <a:bodyPr/>
          <a:lstStyle/>
          <a:p>
            <a:pPr>
              <a:defRPr/>
            </a:pPr>
            <a:r>
              <a:rPr lang="zh-CN" altLang="en-US" dirty="0">
                <a:ea typeface="微软雅黑" pitchFamily="34" charset="-122"/>
              </a:rPr>
              <a:t>计算机与通信工程学院</a:t>
            </a:r>
            <a:r>
              <a:rPr lang="en-US" altLang="zh-CN" dirty="0">
                <a:ea typeface="微软雅黑" pitchFamily="34" charset="-122"/>
              </a:rPr>
              <a:t>—</a:t>
            </a:r>
            <a:r>
              <a:rPr lang="zh-CN" altLang="en-US" dirty="0">
                <a:ea typeface="微软雅黑" pitchFamily="34" charset="-122"/>
              </a:rPr>
              <a:t>计算机组成原理</a:t>
            </a:r>
            <a:endParaRPr lang="zh-CN" altLang="en-US" dirty="0">
              <a:ea typeface="微软雅黑" pitchFamily="34" charset="-122"/>
            </a:endParaRPr>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ea typeface="微软雅黑" pitchFamily="34" charset="-122"/>
              </a:rPr>
            </a:fld>
            <a:endParaRPr lang="zh-CN" altLang="en-US" dirty="0">
              <a:ea typeface="微软雅黑" pitchFamily="34" charset="-122"/>
            </a:endParaRPr>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ea typeface="微软雅黑" pitchFamily="34" charset="-122"/>
              </a:rPr>
            </a:fld>
            <a:endParaRPr lang="zh-CN" altLang="en-US" dirty="0">
              <a:ea typeface="微软雅黑" pitchFamily="34" charset="-122"/>
            </a:endParaRPr>
          </a:p>
        </p:txBody>
      </p:sp>
      <mc:AlternateContent xmlns:mc="http://schemas.openxmlformats.org/markup-compatibility/2006">
        <mc:Choice xmlns:a14="http://schemas.microsoft.com/office/drawing/2010/main" Requires="a14">
          <p:sp>
            <p:nvSpPr>
              <p:cNvPr id="77" name="Rectangle 3"/>
              <p:cNvSpPr txBox="1">
                <a:spLocks noChangeArrowheads="1"/>
              </p:cNvSpPr>
              <p:nvPr/>
            </p:nvSpPr>
            <p:spPr bwMode="auto">
              <a:xfrm>
                <a:off x="249746" y="1263066"/>
                <a:ext cx="8786750" cy="2944396"/>
              </a:xfrm>
              <a:prstGeom prst="rect">
                <a:avLst/>
              </a:prstGeom>
              <a:noFill/>
              <a:ln w="9525">
                <a:noFill/>
                <a:miter lim="800000"/>
                <a:headEnd/>
                <a:tailEnd/>
              </a:ln>
              <a:extLst>
                <a:ext uri="{91240B29-F687-4F45-9708-019B960494DF}">
                  <a14:hiddenLine w="12700">
                    <a:solidFill>
                      <a:schemeClr val="tx1"/>
                    </a:solidFill>
                    <a:miter lim="800000"/>
                    <a:headEnd/>
                    <a:tailEnd/>
                  </a14:hiddenLine>
                </a:ext>
              </a:extLst>
            </p:spPr>
            <p:txBody>
              <a:bodyPr vert="horz" wrap="square" lIns="63500" tIns="25400" rIns="63500" bIns="25400" numCol="1" anchor="t" anchorCtr="0" compatLnSpc="1">
                <a:prstTxWarp prst="textNoShape">
                  <a:avLst/>
                </a:prstTxWarp>
                <a:spAutoFit/>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tabLst>
                    <a:tab pos="965200" algn="l"/>
                  </a:tabLst>
                </a:pPr>
                <a:r>
                  <a:rPr lang="zh-CN" altLang="en-US" dirty="0"/>
                  <a:t>总结</a:t>
                </a:r>
                <a:endParaRPr lang="en-US" altLang="zh-CN" dirty="0"/>
              </a:p>
              <a:p>
                <a:pPr lvl="1">
                  <a:tabLst>
                    <a:tab pos="965200" algn="l"/>
                  </a:tabLst>
                </a:pPr>
                <a:r>
                  <a:rPr lang="en-US" altLang="zh-CN" b="1" dirty="0">
                    <a:solidFill>
                      <a:srgbClr val="C00000"/>
                    </a:solidFill>
                    <a:latin typeface="Comic Sans MS" panose="030F0702030302020204" pitchFamily="66" charset="0"/>
                  </a:rPr>
                  <a:t>CF=Cout</a:t>
                </a:r>
                <a14:m>
                  <m:oMath xmlns:m="http://schemas.openxmlformats.org/officeDocument/2006/math">
                    <m:r>
                      <m:rPr>
                        <m:nor/>
                      </m:rPr>
                      <a:rPr lang="en-US" altLang="zh-CN" b="1" smtClean="0">
                        <a:solidFill>
                          <a:srgbClr val="C00000"/>
                        </a:solidFill>
                        <a:latin typeface="Comic Sans MS" panose="030F0702030302020204" pitchFamily="66" charset="0"/>
                        <a:sym typeface="Symbol" panose="05050102010706020507" pitchFamily="18" charset="2"/>
                      </a:rPr>
                      <m:t></m:t>
                    </m:r>
                  </m:oMath>
                </a14:m>
                <a:r>
                  <a:rPr lang="en-US" altLang="zh-CN" b="1" dirty="0">
                    <a:solidFill>
                      <a:srgbClr val="C00000"/>
                    </a:solidFill>
                    <a:latin typeface="Comic Sans MS" panose="030F0702030302020204" pitchFamily="66" charset="0"/>
                  </a:rPr>
                  <a:t>Sub</a:t>
                </a:r>
                <a:r>
                  <a:rPr lang="zh-CN" altLang="en-US" b="1" dirty="0">
                    <a:solidFill>
                      <a:srgbClr val="C00000"/>
                    </a:solidFill>
                    <a:latin typeface="Comic Sans MS" panose="030F0702030302020204" pitchFamily="66" charset="0"/>
                  </a:rPr>
                  <a:t>，无符号数加减的进位</a:t>
                </a:r>
                <a:r>
                  <a:rPr lang="en-US" altLang="zh-CN" b="1" dirty="0">
                    <a:solidFill>
                      <a:srgbClr val="C00000"/>
                    </a:solidFill>
                    <a:latin typeface="Comic Sans MS" panose="030F0702030302020204" pitchFamily="66" charset="0"/>
                  </a:rPr>
                  <a:t>/</a:t>
                </a:r>
                <a:r>
                  <a:rPr lang="zh-CN" altLang="en-US" b="1" dirty="0">
                    <a:solidFill>
                      <a:srgbClr val="C00000"/>
                    </a:solidFill>
                    <a:latin typeface="Comic Sans MS" panose="030F0702030302020204" pitchFamily="66" charset="0"/>
                  </a:rPr>
                  <a:t>借位标志：做加法时，</a:t>
                </a:r>
                <a:r>
                  <a:rPr lang="en-US" altLang="zh-CN" b="1" dirty="0">
                    <a:solidFill>
                      <a:srgbClr val="C00000"/>
                    </a:solidFill>
                    <a:latin typeface="Comic Sans MS" panose="030F0702030302020204" pitchFamily="66" charset="0"/>
                  </a:rPr>
                  <a:t>CF=1</a:t>
                </a:r>
                <a:r>
                  <a:rPr lang="zh-CN" altLang="en-US" b="1" dirty="0">
                    <a:solidFill>
                      <a:srgbClr val="C00000"/>
                    </a:solidFill>
                    <a:latin typeface="Comic Sans MS" panose="030F0702030302020204" pitchFamily="66" charset="0"/>
                  </a:rPr>
                  <a:t>表示溢出；做减法时，</a:t>
                </a:r>
                <a:r>
                  <a:rPr lang="en-US" altLang="zh-CN" b="1" dirty="0">
                    <a:solidFill>
                      <a:srgbClr val="C00000"/>
                    </a:solidFill>
                    <a:latin typeface="Comic Sans MS" panose="030F0702030302020204" pitchFamily="66" charset="0"/>
                  </a:rPr>
                  <a:t>CF=1</a:t>
                </a:r>
                <a:r>
                  <a:rPr lang="zh-CN" altLang="en-US" b="1" dirty="0">
                    <a:solidFill>
                      <a:srgbClr val="C00000"/>
                    </a:solidFill>
                    <a:latin typeface="Comic Sans MS" panose="030F0702030302020204" pitchFamily="66" charset="0"/>
                  </a:rPr>
                  <a:t>表示有借位，不够减；对带符号数没有意义</a:t>
                </a:r>
                <a:endParaRPr lang="en-US" altLang="zh-CN" b="1" dirty="0">
                  <a:solidFill>
                    <a:srgbClr val="C00000"/>
                  </a:solidFill>
                  <a:latin typeface="Comic Sans MS" panose="030F0702030302020204" pitchFamily="66" charset="0"/>
                </a:endParaRPr>
              </a:p>
              <a:p>
                <a:pPr lvl="1">
                  <a:tabLst>
                    <a:tab pos="965200" algn="l"/>
                  </a:tabLst>
                </a:pPr>
                <a:r>
                  <a:rPr lang="en-US" altLang="zh-CN" b="1" dirty="0">
                    <a:solidFill>
                      <a:srgbClr val="C00000"/>
                    </a:solidFill>
                    <a:latin typeface="Comic Sans MS" panose="030F0702030302020204" pitchFamily="66" charset="0"/>
                  </a:rPr>
                  <a:t>SF</a:t>
                </a:r>
                <a:r>
                  <a:rPr lang="zh-CN" altLang="en-US" b="1" dirty="0">
                    <a:solidFill>
                      <a:srgbClr val="C00000"/>
                    </a:solidFill>
                    <a:latin typeface="Comic Sans MS" panose="030F0702030302020204" pitchFamily="66" charset="0"/>
                  </a:rPr>
                  <a:t>，符号标志，对无符号数没有意义</a:t>
                </a:r>
                <a:endParaRPr lang="en-US" altLang="zh-CN" b="1" dirty="0">
                  <a:solidFill>
                    <a:srgbClr val="C00000"/>
                  </a:solidFill>
                  <a:latin typeface="Comic Sans MS" panose="030F0702030302020204" pitchFamily="66" charset="0"/>
                </a:endParaRPr>
              </a:p>
              <a:p>
                <a:pPr lvl="1">
                  <a:tabLst>
                    <a:tab pos="965200" algn="l"/>
                  </a:tabLst>
                </a:pPr>
                <a:r>
                  <a:rPr lang="en-US" altLang="zh-CN" b="1" dirty="0">
                    <a:solidFill>
                      <a:srgbClr val="C00000"/>
                    </a:solidFill>
                    <a:latin typeface="Comic Sans MS" panose="030F0702030302020204" pitchFamily="66" charset="0"/>
                  </a:rPr>
                  <a:t>ZF</a:t>
                </a:r>
                <a:r>
                  <a:rPr lang="zh-CN" altLang="en-US" b="1" dirty="0">
                    <a:solidFill>
                      <a:srgbClr val="C00000"/>
                    </a:solidFill>
                    <a:latin typeface="Comic Sans MS" panose="030F0702030302020204" pitchFamily="66" charset="0"/>
                  </a:rPr>
                  <a:t>，零标志</a:t>
                </a:r>
                <a:endParaRPr lang="en-US" altLang="zh-CN" b="1" dirty="0">
                  <a:solidFill>
                    <a:srgbClr val="C00000"/>
                  </a:solidFill>
                  <a:latin typeface="Comic Sans MS" panose="030F0702030302020204" pitchFamily="66" charset="0"/>
                </a:endParaRPr>
              </a:p>
              <a:p>
                <a:pPr lvl="1">
                  <a:tabLst>
                    <a:tab pos="965200" algn="l"/>
                  </a:tabLst>
                </a:pPr>
                <a:r>
                  <a:rPr lang="en-US" altLang="zh-CN" b="1" dirty="0">
                    <a:solidFill>
                      <a:srgbClr val="C00000"/>
                    </a:solidFill>
                    <a:latin typeface="Comic Sans MS" panose="030F0702030302020204" pitchFamily="66" charset="0"/>
                  </a:rPr>
                  <a:t>OF=Cn</a:t>
                </a:r>
                <a:r>
                  <a:rPr lang="en-US" altLang="zh-CN" b="1" dirty="0">
                    <a:solidFill>
                      <a:srgbClr val="C00000"/>
                    </a:solidFill>
                    <a:latin typeface="Comic Sans MS" panose="030F0702030302020204" pitchFamily="66" charset="0"/>
                    <a:sym typeface="Symbol" panose="05050102010706020507" pitchFamily="18" charset="2"/>
                  </a:rPr>
                  <a:t> </a:t>
                </a:r>
                <a14:m>
                  <m:oMath xmlns:m="http://schemas.openxmlformats.org/officeDocument/2006/math">
                    <m:r>
                      <m:rPr>
                        <m:nor/>
                      </m:rPr>
                      <a:rPr lang="en-US" altLang="zh-CN" b="1">
                        <a:solidFill>
                          <a:srgbClr val="C00000"/>
                        </a:solidFill>
                        <a:latin typeface="Comic Sans MS" panose="030F0702030302020204" pitchFamily="66" charset="0"/>
                        <a:sym typeface="Symbol" panose="05050102010706020507" pitchFamily="18" charset="2"/>
                      </a:rPr>
                      <m:t></m:t>
                    </m:r>
                    <m:r>
                      <a:rPr lang="en-US" altLang="zh-CN" b="1" i="1">
                        <a:solidFill>
                          <a:srgbClr val="C00000"/>
                        </a:solidFill>
                        <a:latin typeface="Cambria Math" panose="02040503050406030204" pitchFamily="18" charset="0"/>
                        <a:sym typeface="Symbol" panose="05050102010706020507" pitchFamily="18" charset="2"/>
                      </a:rPr>
                      <m:t> </m:t>
                    </m:r>
                  </m:oMath>
                </a14:m>
                <a:r>
                  <a:rPr lang="en-US" altLang="zh-CN" b="1" dirty="0">
                    <a:solidFill>
                      <a:srgbClr val="C00000"/>
                    </a:solidFill>
                    <a:latin typeface="Comic Sans MS" panose="030F0702030302020204" pitchFamily="66" charset="0"/>
                  </a:rPr>
                  <a:t>Cn-1</a:t>
                </a:r>
                <a:r>
                  <a:rPr lang="zh-CN" altLang="en-US" b="1" dirty="0">
                    <a:solidFill>
                      <a:srgbClr val="C00000"/>
                    </a:solidFill>
                    <a:latin typeface="Comic Sans MS" panose="030F0702030302020204" pitchFamily="66" charset="0"/>
                  </a:rPr>
                  <a:t>，带符号数整数运算时是否溢出标志，对于无符号数的运算没有意义</a:t>
                </a:r>
                <a:endParaRPr lang="en-US" altLang="zh-CN" b="1" dirty="0">
                  <a:solidFill>
                    <a:srgbClr val="C00000"/>
                  </a:solidFill>
                  <a:latin typeface="Comic Sans MS" panose="030F0702030302020204" pitchFamily="66" charset="0"/>
                </a:endParaRPr>
              </a:p>
            </p:txBody>
          </p:sp>
        </mc:Choice>
        <mc:Fallback>
          <p:sp>
            <p:nvSpPr>
              <p:cNvPr id="77" name="Rectangle 3"/>
              <p:cNvSpPr txBox="1">
                <a:spLocks noRot="1" noChangeAspect="1" noMove="1" noResize="1" noEditPoints="1" noAdjustHandles="1" noChangeArrowheads="1" noChangeShapeType="1" noTextEdit="1"/>
              </p:cNvSpPr>
              <p:nvPr/>
            </p:nvSpPr>
            <p:spPr bwMode="auto">
              <a:xfrm>
                <a:off x="249746" y="1263066"/>
                <a:ext cx="8786750" cy="2944396"/>
              </a:xfrm>
              <a:prstGeom prst="rect">
                <a:avLst/>
              </a:prstGeom>
              <a:blipFill rotWithShape="0">
                <a:blip r:embed="rId1"/>
                <a:stretch>
                  <a:fillRect l="-1110" t="-2070" r="-625" b="-2277"/>
                </a:stretch>
              </a:blipFill>
              <a:ln w="9525">
                <a:noFill/>
                <a:miter lim="800000"/>
              </a:ln>
              <a:extLst>
                <a:ext uri="{91240B29-F687-4F45-9708-019B960494DF}">
                  <a14:hiddenLine xmlns:a14="http://schemas.microsoft.com/office/drawing/2010/main" w="12700">
                    <a:solidFill>
                      <a:schemeClr val="tx1"/>
                    </a:solidFill>
                    <a:miter lim="800000"/>
                    <a:headEnd/>
                    <a:tailEnd/>
                  </a14:hiddenLine>
                </a:ext>
              </a:extLst>
            </p:spPr>
            <p:txBody>
              <a:bodyPr/>
              <a:lstStyle/>
              <a:p>
                <a:r>
                  <a:rPr lang="zh-CN" altLang="en-US">
                    <a:noFill/>
                  </a:rPr>
                  <a:t> </a:t>
                </a:r>
                <a:endParaRPr lang="zh-CN" altLang="en-US">
                  <a:noFill/>
                </a:endParaRPr>
              </a:p>
            </p:txBody>
          </p:sp>
        </mc:Fallback>
      </mc:AlternateContent>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例题讲解</a:t>
            </a:r>
            <a:r>
              <a:rPr lang="en-US" altLang="zh-CN" dirty="0"/>
              <a:t>-2018</a:t>
            </a:r>
            <a:r>
              <a:rPr lang="zh-CN" altLang="en-US" dirty="0"/>
              <a:t>年考研题</a:t>
            </a:r>
            <a:endParaRPr lang="zh-CN" altLang="en-US" dirty="0"/>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3" name="内容占位符 2"/>
          <p:cNvSpPr>
            <a:spLocks noGrp="1"/>
          </p:cNvSpPr>
          <p:nvPr>
            <p:ph idx="1"/>
          </p:nvPr>
        </p:nvSpPr>
        <p:spPr/>
        <p:txBody>
          <a:bodyPr/>
          <a:lstStyle/>
          <a:p>
            <a:endParaRPr lang="zh-CN" altLang="en-US"/>
          </a:p>
        </p:txBody>
      </p:sp>
      <p:pic>
        <p:nvPicPr>
          <p:cNvPr id="8"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79512" y="1412776"/>
            <a:ext cx="8820472" cy="1211150"/>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 </a:t>
            </a:r>
            <a:r>
              <a:rPr lang="zh-CN" altLang="en-US" dirty="0"/>
              <a:t>指令系统设计</a:t>
            </a:r>
            <a:endParaRPr lang="zh-CN" altLang="en-US" dirty="0"/>
          </a:p>
        </p:txBody>
      </p:sp>
      <p:sp>
        <p:nvSpPr>
          <p:cNvPr id="3" name="内容占位符 2"/>
          <p:cNvSpPr>
            <a:spLocks noGrp="1"/>
          </p:cNvSpPr>
          <p:nvPr>
            <p:ph idx="1"/>
          </p:nvPr>
        </p:nvSpPr>
        <p:spPr>
          <a:xfrm>
            <a:off x="107504" y="743531"/>
            <a:ext cx="4032448" cy="525229"/>
          </a:xfrm>
        </p:spPr>
        <p:txBody>
          <a:bodyPr/>
          <a:lstStyle/>
          <a:p>
            <a:pPr marL="0" indent="0">
              <a:buNone/>
            </a:pPr>
            <a:r>
              <a:rPr lang="en-US" altLang="zh-CN" dirty="0"/>
              <a:t>4.2.7 </a:t>
            </a:r>
            <a:r>
              <a:rPr lang="zh-CN" altLang="en-US" dirty="0"/>
              <a:t>指令系统设计风格</a:t>
            </a:r>
            <a:endParaRPr lang="en-US" altLang="zh-CN" dirty="0"/>
          </a:p>
        </p:txBody>
      </p:sp>
      <p:sp>
        <p:nvSpPr>
          <p:cNvPr id="4" name="页脚占位符 3"/>
          <p:cNvSpPr>
            <a:spLocks noGrp="1"/>
          </p:cNvSpPr>
          <p:nvPr>
            <p:ph type="ftr" sz="quarter" idx="11"/>
          </p:nvPr>
        </p:nvSpPr>
        <p:spPr/>
        <p:txBody>
          <a:bodyPr/>
          <a:lstStyle/>
          <a:p>
            <a:pPr>
              <a:defRPr/>
            </a:pPr>
            <a:r>
              <a:rPr lang="zh-CN" altLang="en-US" dirty="0">
                <a:ea typeface="微软雅黑" pitchFamily="34" charset="-122"/>
              </a:rPr>
              <a:t>计算机与通信工程学院</a:t>
            </a:r>
            <a:r>
              <a:rPr lang="en-US" altLang="zh-CN" dirty="0">
                <a:ea typeface="微软雅黑" pitchFamily="34" charset="-122"/>
              </a:rPr>
              <a:t>—</a:t>
            </a:r>
            <a:r>
              <a:rPr lang="zh-CN" altLang="en-US" dirty="0">
                <a:ea typeface="微软雅黑" pitchFamily="34" charset="-122"/>
              </a:rPr>
              <a:t>计算机组成原理</a:t>
            </a:r>
            <a:endParaRPr lang="zh-CN" altLang="en-US" dirty="0">
              <a:ea typeface="微软雅黑" pitchFamily="34" charset="-122"/>
            </a:endParaRPr>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ea typeface="微软雅黑" pitchFamily="34" charset="-122"/>
              </a:rPr>
            </a:fld>
            <a:endParaRPr lang="zh-CN" altLang="en-US" dirty="0">
              <a:ea typeface="微软雅黑" pitchFamily="34" charset="-122"/>
            </a:endParaRPr>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ea typeface="微软雅黑" pitchFamily="34" charset="-122"/>
              </a:rPr>
            </a:fld>
            <a:endParaRPr lang="zh-CN" altLang="en-US" dirty="0">
              <a:ea typeface="微软雅黑" pitchFamily="34" charset="-122"/>
            </a:endParaRPr>
          </a:p>
        </p:txBody>
      </p:sp>
      <p:sp>
        <p:nvSpPr>
          <p:cNvPr id="7" name="内容占位符 2"/>
          <p:cNvSpPr txBox="1"/>
          <p:nvPr/>
        </p:nvSpPr>
        <p:spPr bwMode="auto">
          <a:xfrm>
            <a:off x="119514" y="1124744"/>
            <a:ext cx="4668510" cy="393507"/>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FF0000"/>
              </a:buClr>
              <a:buFont typeface="Wingdings" panose="05000000000000000000" pitchFamily="2" charset="2"/>
              <a:buChar char="p"/>
              <a:defRPr sz="2200" b="1" kern="1200">
                <a:solidFill>
                  <a:schemeClr val="tx1"/>
                </a:solidFill>
                <a:latin typeface="Comic Sans MS" panose="030F0702030302020204" pitchFamily="2" charset="0"/>
                <a:ea typeface="微软雅黑"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anose="05000000000000000000" pitchFamily="2" charset="2"/>
              <a:buChar char="n"/>
              <a:defRPr sz="2000" b="0" kern="1200">
                <a:solidFill>
                  <a:schemeClr val="tx1"/>
                </a:solidFill>
                <a:latin typeface="微软雅黑" pitchFamily="34" charset="-122"/>
                <a:ea typeface="微软雅黑"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anose="05000000000000000000" pitchFamily="2" charset="2"/>
              <a:buChar char="p"/>
              <a:defRPr sz="2000" b="0" kern="1200">
                <a:solidFill>
                  <a:schemeClr val="tx1"/>
                </a:solidFill>
                <a:latin typeface="微软雅黑" pitchFamily="34" charset="-122"/>
                <a:ea typeface="微软雅黑"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anose="05000000000000000000" pitchFamily="2" charset="2"/>
              <a:buChar char="Ø"/>
              <a:defRPr sz="2000" b="0" kern="1200">
                <a:solidFill>
                  <a:schemeClr val="tx1"/>
                </a:solidFill>
                <a:latin typeface="微软雅黑" pitchFamily="34" charset="-122"/>
                <a:ea typeface="微软雅黑"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anose="05000000000000000000" pitchFamily="2" charset="2"/>
              <a:buChar char="Ø"/>
              <a:defRPr sz="2000" b="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dirty="0">
                <a:solidFill>
                  <a:srgbClr val="063DE8"/>
                </a:solidFill>
              </a:rPr>
              <a:t>1.</a:t>
            </a:r>
            <a:r>
              <a:rPr lang="zh-CN" altLang="en-US" dirty="0">
                <a:solidFill>
                  <a:srgbClr val="063DE8"/>
                </a:solidFill>
              </a:rPr>
              <a:t>按操作数位置指定风格来分</a:t>
            </a:r>
            <a:endParaRPr lang="en-US" altLang="zh-CN" dirty="0">
              <a:solidFill>
                <a:srgbClr val="063DE8"/>
              </a:solidFill>
            </a:endParaRPr>
          </a:p>
        </p:txBody>
      </p:sp>
      <p:sp>
        <p:nvSpPr>
          <p:cNvPr id="8" name="Rectangle 3"/>
          <p:cNvSpPr txBox="1">
            <a:spLocks noChangeArrowheads="1"/>
          </p:cNvSpPr>
          <p:nvPr/>
        </p:nvSpPr>
        <p:spPr bwMode="auto">
          <a:xfrm>
            <a:off x="274638" y="1599381"/>
            <a:ext cx="8689850" cy="2602828"/>
          </a:xfrm>
          <a:prstGeom prst="rect">
            <a:avLst/>
          </a:prstGeom>
          <a:noFill/>
          <a:ln w="9525">
            <a:noFill/>
            <a:miter lim="800000"/>
          </a:ln>
          <a:extLst>
            <a:ext uri="{91240B29-F687-4F45-9708-019B960494DF}">
              <a14:hiddenLine xmlns:a14="http://schemas.microsoft.com/office/drawing/2010/main" w="12700">
                <a:solidFill>
                  <a:schemeClr val="tx1"/>
                </a:solidFill>
                <a:miter lim="800000"/>
                <a:headEnd/>
                <a:tailEnd/>
              </a14:hiddenLine>
            </a:ext>
          </a:extLst>
        </p:spPr>
        <p:txBody>
          <a:bodyPr vert="horz" wrap="square" lIns="63500" tIns="25400" rIns="63500" bIns="25400" numCol="1" anchor="t" anchorCtr="0" compatLnSpc="1">
            <a:spAutoFit/>
          </a:bodyPr>
          <a:lstStyle>
            <a:lvl1pPr marL="342900" indent="-342900" algn="l" rtl="0" eaLnBrk="0" fontAlgn="base" hangingPunct="0">
              <a:spcBef>
                <a:spcPct val="20000"/>
              </a:spcBef>
              <a:spcAft>
                <a:spcPct val="0"/>
              </a:spcAft>
              <a:buClr>
                <a:srgbClr val="FF0000"/>
              </a:buClr>
              <a:buFont typeface="Wingdings" panose="05000000000000000000" pitchFamily="2" charset="2"/>
              <a:buChar char="p"/>
              <a:defRPr sz="2200" b="1" kern="1200">
                <a:solidFill>
                  <a:schemeClr val="tx1"/>
                </a:solidFill>
                <a:latin typeface="Comic Sans MS" panose="030F0702030302020204" pitchFamily="2" charset="0"/>
                <a:ea typeface="微软雅黑"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anose="05000000000000000000" pitchFamily="2" charset="2"/>
              <a:buChar char="n"/>
              <a:defRPr sz="2000" b="0" kern="1200">
                <a:solidFill>
                  <a:schemeClr val="tx1"/>
                </a:solidFill>
                <a:latin typeface="微软雅黑" pitchFamily="34" charset="-122"/>
                <a:ea typeface="微软雅黑"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anose="05000000000000000000" pitchFamily="2" charset="2"/>
              <a:buChar char="p"/>
              <a:defRPr sz="2000" b="0" kern="1200">
                <a:solidFill>
                  <a:schemeClr val="tx1"/>
                </a:solidFill>
                <a:latin typeface="微软雅黑" pitchFamily="34" charset="-122"/>
                <a:ea typeface="微软雅黑"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anose="05000000000000000000" pitchFamily="2" charset="2"/>
              <a:buChar char="Ø"/>
              <a:defRPr sz="2000" b="0" kern="1200">
                <a:solidFill>
                  <a:schemeClr val="tx1"/>
                </a:solidFill>
                <a:latin typeface="微软雅黑" pitchFamily="34" charset="-122"/>
                <a:ea typeface="微软雅黑"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anose="05000000000000000000" pitchFamily="2" charset="2"/>
              <a:buChar char="Ø"/>
              <a:defRPr sz="2000" b="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defTabSz="0">
              <a:lnSpc>
                <a:spcPct val="102000"/>
              </a:lnSpc>
              <a:buFont typeface="Wingdings" panose="05000000000000000000" pitchFamily="2" charset="2"/>
              <a:buNone/>
              <a:tabLst>
                <a:tab pos="1828800" algn="l"/>
                <a:tab pos="3657600" algn="l"/>
              </a:tabLst>
            </a:pPr>
            <a:r>
              <a:rPr lang="en-US" altLang="zh-CN" sz="2000" u="sng" dirty="0">
                <a:solidFill>
                  <a:srgbClr val="FF0000"/>
                </a:solidFill>
              </a:rPr>
              <a:t>Accumulator: </a:t>
            </a:r>
            <a:r>
              <a:rPr lang="en-US" altLang="zh-CN" sz="2000" dirty="0">
                <a:solidFill>
                  <a:srgbClr val="FF0000"/>
                </a:solidFill>
              </a:rPr>
              <a:t>(earliest machines</a:t>
            </a:r>
            <a:r>
              <a:rPr lang="en-US" altLang="zh-CN" sz="2000" u="sng" dirty="0">
                <a:solidFill>
                  <a:srgbClr val="FF0000"/>
                </a:solidFill>
              </a:rPr>
              <a:t>) </a:t>
            </a:r>
            <a:r>
              <a:rPr lang="zh-CN" altLang="en-US" sz="2000" u="sng" dirty="0">
                <a:solidFill>
                  <a:srgbClr val="FF0000"/>
                </a:solidFill>
              </a:rPr>
              <a:t>累加器型</a:t>
            </a:r>
            <a:endParaRPr lang="zh-CN" altLang="en-US" sz="2000" u="sng" dirty="0">
              <a:solidFill>
                <a:srgbClr val="FF0000"/>
              </a:solidFill>
            </a:endParaRPr>
          </a:p>
          <a:p>
            <a:pPr defTabSz="0">
              <a:lnSpc>
                <a:spcPct val="102000"/>
              </a:lnSpc>
              <a:buFont typeface="Wingdings" panose="05000000000000000000" pitchFamily="2" charset="2"/>
              <a:buNone/>
              <a:tabLst>
                <a:tab pos="1828800" algn="l"/>
                <a:tab pos="3657600" algn="l"/>
              </a:tabLst>
            </a:pPr>
            <a:r>
              <a:rPr lang="zh-CN" altLang="en-US" sz="2000" dirty="0">
                <a:solidFill>
                  <a:srgbClr val="0033CC"/>
                </a:solidFill>
              </a:rPr>
              <a:t>特点：其中一个操作数总在累加器中</a:t>
            </a:r>
            <a:endParaRPr lang="zh-CN" altLang="en-US" sz="2000" dirty="0">
              <a:solidFill>
                <a:srgbClr val="0033CC"/>
              </a:solidFill>
            </a:endParaRPr>
          </a:p>
          <a:p>
            <a:pPr defTabSz="0">
              <a:lnSpc>
                <a:spcPct val="102000"/>
              </a:lnSpc>
              <a:buFont typeface="Wingdings" panose="05000000000000000000" pitchFamily="2" charset="2"/>
              <a:buNone/>
              <a:tabLst>
                <a:tab pos="1828800" algn="l"/>
                <a:tab pos="3657600" algn="l"/>
              </a:tabLst>
            </a:pPr>
            <a:r>
              <a:rPr lang="en-US" altLang="zh-CN" sz="2000" dirty="0"/>
              <a:t>	1 address	          add A	    </a:t>
            </a:r>
            <a:r>
              <a:rPr lang="en-US" altLang="zh-CN" sz="2000" dirty="0" err="1"/>
              <a:t>acc</a:t>
            </a:r>
            <a:r>
              <a:rPr lang="en-US" altLang="zh-CN" sz="2000" dirty="0"/>
              <a:t>  &lt;- </a:t>
            </a:r>
            <a:r>
              <a:rPr lang="en-US" altLang="zh-CN" sz="2000" dirty="0" err="1"/>
              <a:t>acc</a:t>
            </a:r>
            <a:r>
              <a:rPr lang="en-US" altLang="zh-CN" sz="2000" dirty="0"/>
              <a:t> + mem[A]</a:t>
            </a:r>
            <a:endParaRPr lang="en-US" altLang="zh-CN" sz="2000" dirty="0"/>
          </a:p>
          <a:p>
            <a:pPr defTabSz="0">
              <a:lnSpc>
                <a:spcPct val="102000"/>
              </a:lnSpc>
              <a:buFont typeface="Wingdings" panose="05000000000000000000" pitchFamily="2" charset="2"/>
              <a:buNone/>
              <a:tabLst>
                <a:tab pos="1828800" algn="l"/>
                <a:tab pos="3657600" algn="l"/>
              </a:tabLst>
            </a:pPr>
            <a:r>
              <a:rPr lang="en-US" altLang="zh-CN" sz="2000" dirty="0"/>
              <a:t>	1(+x) address        add x A	    </a:t>
            </a:r>
            <a:r>
              <a:rPr lang="en-US" altLang="zh-CN" sz="2000" dirty="0" err="1"/>
              <a:t>acc</a:t>
            </a:r>
            <a:r>
              <a:rPr lang="en-US" altLang="zh-CN" sz="2000" dirty="0"/>
              <a:t> &lt;- </a:t>
            </a:r>
            <a:r>
              <a:rPr lang="en-US" altLang="zh-CN" sz="2000" dirty="0" err="1"/>
              <a:t>acc</a:t>
            </a:r>
            <a:r>
              <a:rPr lang="en-US" altLang="zh-CN" sz="2000" dirty="0"/>
              <a:t> + mem[A + x]</a:t>
            </a:r>
            <a:endParaRPr lang="en-US" altLang="zh-CN" sz="2000" dirty="0"/>
          </a:p>
          <a:p>
            <a:pPr defTabSz="0">
              <a:lnSpc>
                <a:spcPct val="102000"/>
              </a:lnSpc>
              <a:buFont typeface="Wingdings" panose="05000000000000000000" pitchFamily="2" charset="2"/>
              <a:buNone/>
              <a:tabLst>
                <a:tab pos="1828800" algn="l"/>
                <a:tab pos="3657600" algn="l"/>
              </a:tabLst>
            </a:pPr>
            <a:r>
              <a:rPr lang="en-US" altLang="zh-CN" sz="2000" u="sng" dirty="0">
                <a:solidFill>
                  <a:srgbClr val="FF0000"/>
                </a:solidFill>
              </a:rPr>
              <a:t>Stack: </a:t>
            </a:r>
            <a:r>
              <a:rPr lang="en-US" altLang="zh-CN" sz="2000" dirty="0">
                <a:solidFill>
                  <a:srgbClr val="FF0000"/>
                </a:solidFill>
              </a:rPr>
              <a:t>(e.g. HP calculator, Java virtual machines</a:t>
            </a:r>
            <a:r>
              <a:rPr lang="en-US" altLang="zh-CN" sz="2000" u="sng" dirty="0">
                <a:solidFill>
                  <a:srgbClr val="FF0000"/>
                </a:solidFill>
              </a:rPr>
              <a:t>) </a:t>
            </a:r>
            <a:r>
              <a:rPr lang="zh-CN" altLang="en-US" sz="2000" u="sng" dirty="0">
                <a:solidFill>
                  <a:srgbClr val="FF0000"/>
                </a:solidFill>
              </a:rPr>
              <a:t>堆栈型</a:t>
            </a:r>
            <a:endParaRPr lang="zh-CN" altLang="en-US" sz="2000" u="sng" dirty="0">
              <a:solidFill>
                <a:srgbClr val="FF0000"/>
              </a:solidFill>
            </a:endParaRPr>
          </a:p>
          <a:p>
            <a:pPr defTabSz="0">
              <a:lnSpc>
                <a:spcPct val="102000"/>
              </a:lnSpc>
              <a:buFont typeface="Wingdings" panose="05000000000000000000" pitchFamily="2" charset="2"/>
              <a:buNone/>
              <a:tabLst>
                <a:tab pos="1828800" algn="l"/>
                <a:tab pos="3657600" algn="l"/>
              </a:tabLst>
            </a:pPr>
            <a:r>
              <a:rPr lang="zh-CN" altLang="en-US" sz="2000" dirty="0">
                <a:solidFill>
                  <a:srgbClr val="0033CC"/>
                </a:solidFill>
              </a:rPr>
              <a:t>特点：总是将栈顶两个操作数进行运算，指令无需指定操作数地址</a:t>
            </a:r>
            <a:endParaRPr lang="zh-CN" altLang="en-US" sz="2000" u="sng" dirty="0">
              <a:solidFill>
                <a:srgbClr val="0033CC"/>
              </a:solidFill>
            </a:endParaRPr>
          </a:p>
          <a:p>
            <a:pPr defTabSz="0">
              <a:lnSpc>
                <a:spcPct val="102000"/>
              </a:lnSpc>
              <a:buFont typeface="Wingdings" panose="05000000000000000000" pitchFamily="2" charset="2"/>
              <a:buNone/>
              <a:tabLst>
                <a:tab pos="1828800" algn="l"/>
                <a:tab pos="3657600" algn="l"/>
              </a:tabLst>
            </a:pPr>
            <a:r>
              <a:rPr lang="en-US" altLang="zh-CN" sz="2000" dirty="0"/>
              <a:t>	0 address	           add	    </a:t>
            </a:r>
            <a:r>
              <a:rPr lang="en-US" altLang="zh-CN" sz="2000" dirty="0" err="1"/>
              <a:t>tos</a:t>
            </a:r>
            <a:r>
              <a:rPr lang="en-US" altLang="zh-CN" sz="2000" dirty="0"/>
              <a:t> &lt;- </a:t>
            </a:r>
            <a:r>
              <a:rPr lang="en-US" altLang="zh-CN" sz="2000" dirty="0" err="1"/>
              <a:t>tos</a:t>
            </a:r>
            <a:r>
              <a:rPr lang="en-US" altLang="zh-CN" sz="2000" dirty="0"/>
              <a:t> + next</a:t>
            </a:r>
            <a:endParaRPr lang="en-US" altLang="zh-CN"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blinds(horizontal)">
                                      <p:cBhvr>
                                        <p:cTn id="7" dur="500"/>
                                        <p:tgtEl>
                                          <p:spTgt spid="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blinds(horizontal)">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Effect transition="in" filter="blinds(horizontal)">
                                      <p:cBhvr>
                                        <p:cTn id="17" dur="500"/>
                                        <p:tgtEl>
                                          <p:spTgt spid="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
                                            <p:txEl>
                                              <p:pRg st="5" end="5"/>
                                            </p:txEl>
                                          </p:spTgt>
                                        </p:tgtEl>
                                        <p:attrNameLst>
                                          <p:attrName>style.visibility</p:attrName>
                                        </p:attrNameLst>
                                      </p:cBhvr>
                                      <p:to>
                                        <p:strVal val="visible"/>
                                      </p:to>
                                    </p:set>
                                    <p:animEffect transition="in" filter="blinds(horizontal)">
                                      <p:cBhvr>
                                        <p:cTn id="22" dur="500"/>
                                        <p:tgtEl>
                                          <p:spTgt spid="8">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animEffect transition="in" filter="blinds(horizontal)">
                                      <p:cBhvr>
                                        <p:cTn id="27"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 </a:t>
            </a:r>
            <a:r>
              <a:rPr lang="zh-CN" altLang="en-US" dirty="0"/>
              <a:t>指令系统设计</a:t>
            </a:r>
            <a:endParaRPr lang="zh-CN" altLang="en-US" dirty="0"/>
          </a:p>
        </p:txBody>
      </p:sp>
      <p:sp>
        <p:nvSpPr>
          <p:cNvPr id="3" name="内容占位符 2"/>
          <p:cNvSpPr>
            <a:spLocks noGrp="1"/>
          </p:cNvSpPr>
          <p:nvPr>
            <p:ph idx="1"/>
          </p:nvPr>
        </p:nvSpPr>
        <p:spPr>
          <a:xfrm>
            <a:off x="107504" y="743531"/>
            <a:ext cx="4032448" cy="525229"/>
          </a:xfrm>
        </p:spPr>
        <p:txBody>
          <a:bodyPr/>
          <a:lstStyle/>
          <a:p>
            <a:pPr marL="0" indent="0">
              <a:buNone/>
            </a:pPr>
            <a:r>
              <a:rPr lang="en-US" altLang="zh-CN" dirty="0"/>
              <a:t>4.2.7 </a:t>
            </a:r>
            <a:r>
              <a:rPr lang="zh-CN" altLang="en-US" dirty="0"/>
              <a:t>指令系统设计风格</a:t>
            </a:r>
            <a:endParaRPr lang="en-US" altLang="zh-CN" dirty="0"/>
          </a:p>
        </p:txBody>
      </p:sp>
      <p:sp>
        <p:nvSpPr>
          <p:cNvPr id="4" name="页脚占位符 3"/>
          <p:cNvSpPr>
            <a:spLocks noGrp="1"/>
          </p:cNvSpPr>
          <p:nvPr>
            <p:ph type="ftr" sz="quarter" idx="11"/>
          </p:nvPr>
        </p:nvSpPr>
        <p:spPr/>
        <p:txBody>
          <a:bodyPr/>
          <a:lstStyle/>
          <a:p>
            <a:pPr>
              <a:defRPr/>
            </a:pPr>
            <a:r>
              <a:rPr lang="zh-CN" altLang="en-US" dirty="0">
                <a:ea typeface="微软雅黑" pitchFamily="34" charset="-122"/>
              </a:rPr>
              <a:t>计算机与通信工程学院</a:t>
            </a:r>
            <a:r>
              <a:rPr lang="en-US" altLang="zh-CN" dirty="0">
                <a:ea typeface="微软雅黑" pitchFamily="34" charset="-122"/>
              </a:rPr>
              <a:t>—</a:t>
            </a:r>
            <a:r>
              <a:rPr lang="zh-CN" altLang="en-US" dirty="0">
                <a:ea typeface="微软雅黑" pitchFamily="34" charset="-122"/>
              </a:rPr>
              <a:t>计算机组成原理</a:t>
            </a:r>
            <a:endParaRPr lang="zh-CN" altLang="en-US" dirty="0">
              <a:ea typeface="微软雅黑" pitchFamily="34" charset="-122"/>
            </a:endParaRPr>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ea typeface="微软雅黑" pitchFamily="34" charset="-122"/>
              </a:rPr>
            </a:fld>
            <a:endParaRPr lang="zh-CN" altLang="en-US" dirty="0">
              <a:ea typeface="微软雅黑" pitchFamily="34" charset="-122"/>
            </a:endParaRPr>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ea typeface="微软雅黑" pitchFamily="34" charset="-122"/>
              </a:rPr>
            </a:fld>
            <a:endParaRPr lang="zh-CN" altLang="en-US" dirty="0">
              <a:ea typeface="微软雅黑" pitchFamily="34" charset="-122"/>
            </a:endParaRPr>
          </a:p>
        </p:txBody>
      </p:sp>
      <p:sp>
        <p:nvSpPr>
          <p:cNvPr id="7" name="内容占位符 2"/>
          <p:cNvSpPr txBox="1"/>
          <p:nvPr/>
        </p:nvSpPr>
        <p:spPr bwMode="auto">
          <a:xfrm>
            <a:off x="119514" y="1124744"/>
            <a:ext cx="4668510" cy="393507"/>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FF0000"/>
              </a:buClr>
              <a:buFont typeface="Wingdings" panose="05000000000000000000" pitchFamily="2" charset="2"/>
              <a:buChar char="p"/>
              <a:defRPr sz="2200" b="1" kern="1200">
                <a:solidFill>
                  <a:schemeClr val="tx1"/>
                </a:solidFill>
                <a:latin typeface="Comic Sans MS" panose="030F0702030302020204" pitchFamily="2" charset="0"/>
                <a:ea typeface="微软雅黑"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anose="05000000000000000000" pitchFamily="2" charset="2"/>
              <a:buChar char="n"/>
              <a:defRPr sz="2000" b="0" kern="1200">
                <a:solidFill>
                  <a:schemeClr val="tx1"/>
                </a:solidFill>
                <a:latin typeface="微软雅黑" pitchFamily="34" charset="-122"/>
                <a:ea typeface="微软雅黑"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anose="05000000000000000000" pitchFamily="2" charset="2"/>
              <a:buChar char="p"/>
              <a:defRPr sz="2000" b="0" kern="1200">
                <a:solidFill>
                  <a:schemeClr val="tx1"/>
                </a:solidFill>
                <a:latin typeface="微软雅黑" pitchFamily="34" charset="-122"/>
                <a:ea typeface="微软雅黑"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anose="05000000000000000000" pitchFamily="2" charset="2"/>
              <a:buChar char="Ø"/>
              <a:defRPr sz="2000" b="0" kern="1200">
                <a:solidFill>
                  <a:schemeClr val="tx1"/>
                </a:solidFill>
                <a:latin typeface="微软雅黑" pitchFamily="34" charset="-122"/>
                <a:ea typeface="微软雅黑"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anose="05000000000000000000" pitchFamily="2" charset="2"/>
              <a:buChar char="Ø"/>
              <a:defRPr sz="2000" b="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dirty="0">
                <a:solidFill>
                  <a:srgbClr val="063DE8"/>
                </a:solidFill>
              </a:rPr>
              <a:t>1. </a:t>
            </a:r>
            <a:r>
              <a:rPr lang="zh-CN" altLang="en-US" dirty="0">
                <a:solidFill>
                  <a:srgbClr val="063DE8"/>
                </a:solidFill>
              </a:rPr>
              <a:t>按操作数位置指定风格来分</a:t>
            </a:r>
            <a:endParaRPr lang="en-US" altLang="zh-CN" dirty="0">
              <a:solidFill>
                <a:srgbClr val="063DE8"/>
              </a:solidFill>
            </a:endParaRPr>
          </a:p>
        </p:txBody>
      </p:sp>
      <p:sp>
        <p:nvSpPr>
          <p:cNvPr id="8" name="Rectangle 3"/>
          <p:cNvSpPr txBox="1">
            <a:spLocks noChangeArrowheads="1"/>
          </p:cNvSpPr>
          <p:nvPr/>
        </p:nvSpPr>
        <p:spPr bwMode="auto">
          <a:xfrm>
            <a:off x="274638" y="1599381"/>
            <a:ext cx="8689850" cy="4058547"/>
          </a:xfrm>
          <a:prstGeom prst="rect">
            <a:avLst/>
          </a:prstGeom>
          <a:noFill/>
          <a:ln w="9525">
            <a:noFill/>
            <a:miter lim="800000"/>
          </a:ln>
          <a:extLst>
            <a:ext uri="{91240B29-F687-4F45-9708-019B960494DF}">
              <a14:hiddenLine xmlns:a14="http://schemas.microsoft.com/office/drawing/2010/main" w="12700">
                <a:solidFill>
                  <a:schemeClr val="tx1"/>
                </a:solidFill>
                <a:miter lim="800000"/>
                <a:headEnd/>
                <a:tailEnd/>
              </a14:hiddenLine>
            </a:ext>
          </a:extLst>
        </p:spPr>
        <p:txBody>
          <a:bodyPr vert="horz" wrap="square" lIns="63500" tIns="25400" rIns="63500" bIns="25400" numCol="1" anchor="t" anchorCtr="0" compatLnSpc="1">
            <a:spAutoFit/>
          </a:bodyPr>
          <a:lstStyle>
            <a:lvl1pPr marL="342900" indent="-342900" algn="l" rtl="0" eaLnBrk="0" fontAlgn="base" hangingPunct="0">
              <a:spcBef>
                <a:spcPct val="20000"/>
              </a:spcBef>
              <a:spcAft>
                <a:spcPct val="0"/>
              </a:spcAft>
              <a:buClr>
                <a:srgbClr val="FF0000"/>
              </a:buClr>
              <a:buFont typeface="Wingdings" panose="05000000000000000000" pitchFamily="2" charset="2"/>
              <a:buChar char="p"/>
              <a:defRPr sz="2200" b="1" kern="1200">
                <a:solidFill>
                  <a:schemeClr val="tx1"/>
                </a:solidFill>
                <a:latin typeface="Comic Sans MS" panose="030F0702030302020204" pitchFamily="2" charset="0"/>
                <a:ea typeface="微软雅黑"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anose="05000000000000000000" pitchFamily="2" charset="2"/>
              <a:buChar char="n"/>
              <a:defRPr sz="2000" b="0" kern="1200">
                <a:solidFill>
                  <a:schemeClr val="tx1"/>
                </a:solidFill>
                <a:latin typeface="微软雅黑" pitchFamily="34" charset="-122"/>
                <a:ea typeface="微软雅黑"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anose="05000000000000000000" pitchFamily="2" charset="2"/>
              <a:buChar char="p"/>
              <a:defRPr sz="2000" b="0" kern="1200">
                <a:solidFill>
                  <a:schemeClr val="tx1"/>
                </a:solidFill>
                <a:latin typeface="微软雅黑" pitchFamily="34" charset="-122"/>
                <a:ea typeface="微软雅黑"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anose="05000000000000000000" pitchFamily="2" charset="2"/>
              <a:buChar char="Ø"/>
              <a:defRPr sz="2000" b="0" kern="1200">
                <a:solidFill>
                  <a:schemeClr val="tx1"/>
                </a:solidFill>
                <a:latin typeface="微软雅黑" pitchFamily="34" charset="-122"/>
                <a:ea typeface="微软雅黑"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anose="05000000000000000000" pitchFamily="2" charset="2"/>
              <a:buChar char="Ø"/>
              <a:defRPr sz="2000" b="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defTabSz="0">
              <a:lnSpc>
                <a:spcPct val="102000"/>
              </a:lnSpc>
              <a:buFont typeface="Wingdings" panose="05000000000000000000" pitchFamily="2" charset="2"/>
              <a:buNone/>
              <a:tabLst>
                <a:tab pos="1828800" algn="l"/>
                <a:tab pos="3657600" algn="l"/>
              </a:tabLst>
            </a:pPr>
            <a:r>
              <a:rPr lang="en-US" altLang="zh-CN" sz="2000" u="sng" dirty="0">
                <a:solidFill>
                  <a:srgbClr val="FF0000"/>
                </a:solidFill>
              </a:rPr>
              <a:t>General Purpose Register: </a:t>
            </a:r>
            <a:r>
              <a:rPr lang="en-US" altLang="zh-CN" sz="2000" dirty="0">
                <a:solidFill>
                  <a:srgbClr val="FF0000"/>
                </a:solidFill>
              </a:rPr>
              <a:t>(e.g. IA-32, Motorola 68xxx) </a:t>
            </a:r>
            <a:r>
              <a:rPr lang="zh-CN" altLang="en-US" sz="2000" dirty="0">
                <a:solidFill>
                  <a:srgbClr val="FF0000"/>
                </a:solidFill>
              </a:rPr>
              <a:t> </a:t>
            </a:r>
            <a:r>
              <a:rPr lang="zh-CN" altLang="en-US" sz="2000" u="sng" dirty="0">
                <a:solidFill>
                  <a:srgbClr val="FF0000"/>
                </a:solidFill>
              </a:rPr>
              <a:t>通用寄存器型</a:t>
            </a:r>
            <a:endParaRPr lang="zh-CN" altLang="en-US" sz="2000" u="sng" dirty="0">
              <a:solidFill>
                <a:srgbClr val="FF0000"/>
              </a:solidFill>
            </a:endParaRPr>
          </a:p>
          <a:p>
            <a:pPr defTabSz="0">
              <a:lnSpc>
                <a:spcPct val="102000"/>
              </a:lnSpc>
              <a:buFont typeface="Wingdings" panose="05000000000000000000" pitchFamily="2" charset="2"/>
              <a:buNone/>
              <a:tabLst>
                <a:tab pos="1828800" algn="l"/>
                <a:tab pos="3657600" algn="l"/>
              </a:tabLst>
            </a:pPr>
            <a:r>
              <a:rPr lang="zh-CN" altLang="en-US" sz="2000" dirty="0">
                <a:solidFill>
                  <a:srgbClr val="0033CC"/>
                </a:solidFill>
              </a:rPr>
              <a:t>特点：操作数可以是立即数、或来自寄存器或来自存储器</a:t>
            </a:r>
            <a:endParaRPr lang="en-US" altLang="zh-CN" sz="2000" dirty="0">
              <a:solidFill>
                <a:srgbClr val="0033CC"/>
              </a:solidFill>
            </a:endParaRPr>
          </a:p>
          <a:p>
            <a:pPr defTabSz="0">
              <a:lnSpc>
                <a:spcPct val="102000"/>
              </a:lnSpc>
              <a:buFont typeface="Wingdings" panose="05000000000000000000" pitchFamily="2" charset="2"/>
              <a:buNone/>
              <a:tabLst>
                <a:tab pos="1828800" algn="l"/>
                <a:tab pos="3657600" algn="l"/>
              </a:tabLst>
            </a:pPr>
            <a:r>
              <a:rPr lang="zh-CN" altLang="en-US" sz="2000" u="sng" dirty="0">
                <a:solidFill>
                  <a:srgbClr val="0033CC"/>
                </a:solidFill>
              </a:rPr>
              <a:t>指令类型可以是</a:t>
            </a:r>
            <a:r>
              <a:rPr lang="en-US" altLang="zh-CN" sz="2000" u="sng" dirty="0">
                <a:solidFill>
                  <a:srgbClr val="0033CC"/>
                </a:solidFill>
              </a:rPr>
              <a:t>RR</a:t>
            </a:r>
            <a:r>
              <a:rPr lang="zh-CN" altLang="en-US" sz="2000" u="sng" dirty="0">
                <a:solidFill>
                  <a:srgbClr val="0033CC"/>
                </a:solidFill>
              </a:rPr>
              <a:t>型、</a:t>
            </a:r>
            <a:r>
              <a:rPr lang="en-US" altLang="zh-CN" sz="2000" u="sng" dirty="0">
                <a:solidFill>
                  <a:srgbClr val="0033CC"/>
                </a:solidFill>
              </a:rPr>
              <a:t>RS</a:t>
            </a:r>
            <a:r>
              <a:rPr lang="zh-CN" altLang="en-US" sz="2000" u="sng" dirty="0">
                <a:solidFill>
                  <a:srgbClr val="0033CC"/>
                </a:solidFill>
              </a:rPr>
              <a:t>型、</a:t>
            </a:r>
            <a:r>
              <a:rPr lang="en-US" altLang="zh-CN" sz="2000" u="sng" dirty="0">
                <a:solidFill>
                  <a:srgbClr val="0033CC"/>
                </a:solidFill>
              </a:rPr>
              <a:t>SI</a:t>
            </a:r>
            <a:r>
              <a:rPr lang="zh-CN" altLang="en-US" sz="2000" u="sng" dirty="0">
                <a:solidFill>
                  <a:srgbClr val="0033CC"/>
                </a:solidFill>
              </a:rPr>
              <a:t>型、</a:t>
            </a:r>
            <a:r>
              <a:rPr lang="en-US" altLang="zh-CN" sz="2000" u="sng" dirty="0">
                <a:solidFill>
                  <a:srgbClr val="0033CC"/>
                </a:solidFill>
              </a:rPr>
              <a:t>SS</a:t>
            </a:r>
            <a:r>
              <a:rPr lang="zh-CN" altLang="en-US" sz="2000" u="sng" dirty="0">
                <a:solidFill>
                  <a:srgbClr val="0033CC"/>
                </a:solidFill>
              </a:rPr>
              <a:t>型等</a:t>
            </a:r>
            <a:endParaRPr lang="zh-CN" altLang="en-US" sz="2000" u="sng" dirty="0">
              <a:solidFill>
                <a:srgbClr val="0033CC"/>
              </a:solidFill>
            </a:endParaRPr>
          </a:p>
          <a:p>
            <a:pPr defTabSz="0">
              <a:lnSpc>
                <a:spcPct val="102000"/>
              </a:lnSpc>
              <a:buFont typeface="Wingdings" panose="05000000000000000000" pitchFamily="2" charset="2"/>
              <a:buNone/>
              <a:tabLst>
                <a:tab pos="1828800" algn="l"/>
                <a:tab pos="3657600" algn="l"/>
              </a:tabLst>
            </a:pPr>
            <a:r>
              <a:rPr lang="en-US" altLang="zh-CN" sz="2000" dirty="0"/>
              <a:t>	2 address	          add A B	    EA(A) &lt;- EA(A) + EA(B)</a:t>
            </a:r>
            <a:endParaRPr lang="en-US" altLang="zh-CN" sz="2000" dirty="0"/>
          </a:p>
          <a:p>
            <a:pPr defTabSz="0">
              <a:lnSpc>
                <a:spcPct val="102000"/>
              </a:lnSpc>
              <a:buFont typeface="Wingdings" panose="05000000000000000000" pitchFamily="2" charset="2"/>
              <a:buNone/>
              <a:tabLst>
                <a:tab pos="1828800" algn="l"/>
                <a:tab pos="3657600" algn="l"/>
              </a:tabLst>
            </a:pPr>
            <a:r>
              <a:rPr lang="en-US" altLang="zh-CN" sz="2000" dirty="0"/>
              <a:t>	3 address	          add A B C   EA(A) &lt;- EA(B) + EA(C)</a:t>
            </a:r>
            <a:endParaRPr lang="en-US" altLang="zh-CN" sz="2000" dirty="0"/>
          </a:p>
          <a:p>
            <a:pPr defTabSz="0">
              <a:lnSpc>
                <a:spcPct val="102000"/>
              </a:lnSpc>
              <a:buFont typeface="Wingdings" panose="05000000000000000000" pitchFamily="2" charset="2"/>
              <a:buNone/>
              <a:tabLst>
                <a:tab pos="1828800" algn="l"/>
                <a:tab pos="3657600" algn="l"/>
              </a:tabLst>
            </a:pPr>
            <a:r>
              <a:rPr lang="en-US" altLang="zh-CN" sz="2000" u="sng" dirty="0">
                <a:solidFill>
                  <a:srgbClr val="FF0000"/>
                </a:solidFill>
              </a:rPr>
              <a:t>Load/Store: </a:t>
            </a:r>
            <a:r>
              <a:rPr lang="en-US" altLang="zh-CN" sz="2000" dirty="0">
                <a:solidFill>
                  <a:srgbClr val="FF0000"/>
                </a:solidFill>
              </a:rPr>
              <a:t>(e.g. SPARC, MIPS, PowerPC) </a:t>
            </a:r>
            <a:r>
              <a:rPr lang="zh-CN" altLang="en-US" sz="2000" u="sng" dirty="0">
                <a:solidFill>
                  <a:srgbClr val="FF0000"/>
                </a:solidFill>
              </a:rPr>
              <a:t>装入</a:t>
            </a:r>
            <a:r>
              <a:rPr lang="en-US" altLang="zh-CN" sz="2000" u="sng" dirty="0">
                <a:solidFill>
                  <a:srgbClr val="FF0000"/>
                </a:solidFill>
              </a:rPr>
              <a:t>/</a:t>
            </a:r>
            <a:r>
              <a:rPr lang="zh-CN" altLang="en-US" sz="2000" u="sng" dirty="0">
                <a:solidFill>
                  <a:srgbClr val="FF0000"/>
                </a:solidFill>
              </a:rPr>
              <a:t>存储型</a:t>
            </a:r>
            <a:endParaRPr lang="zh-CN" altLang="en-US" sz="2000" u="sng" dirty="0">
              <a:solidFill>
                <a:srgbClr val="FF0000"/>
              </a:solidFill>
            </a:endParaRPr>
          </a:p>
          <a:p>
            <a:pPr defTabSz="0">
              <a:lnSpc>
                <a:spcPct val="102000"/>
              </a:lnSpc>
              <a:buFont typeface="Wingdings" panose="05000000000000000000" pitchFamily="2" charset="2"/>
              <a:buNone/>
              <a:tabLst>
                <a:tab pos="1828800" algn="l"/>
                <a:tab pos="3657600" algn="l"/>
              </a:tabLst>
            </a:pPr>
            <a:r>
              <a:rPr lang="zh-CN" altLang="en-US" sz="2000" dirty="0">
                <a:solidFill>
                  <a:srgbClr val="0033CC"/>
                </a:solidFill>
              </a:rPr>
              <a:t>特点：操作数只能是寄存器数据，只有</a:t>
            </a:r>
            <a:r>
              <a:rPr lang="en-US" altLang="zh-CN" sz="2000" dirty="0">
                <a:solidFill>
                  <a:srgbClr val="0033CC"/>
                </a:solidFill>
              </a:rPr>
              <a:t>load/store</a:t>
            </a:r>
            <a:r>
              <a:rPr lang="zh-CN" altLang="en-US" sz="2000" dirty="0">
                <a:solidFill>
                  <a:srgbClr val="0033CC"/>
                </a:solidFill>
              </a:rPr>
              <a:t>能访问存储器</a:t>
            </a:r>
            <a:endParaRPr lang="zh-CN" altLang="en-US" sz="2000" u="sng" dirty="0">
              <a:solidFill>
                <a:srgbClr val="0033CC"/>
              </a:solidFill>
            </a:endParaRPr>
          </a:p>
          <a:p>
            <a:pPr defTabSz="0">
              <a:lnSpc>
                <a:spcPct val="102000"/>
              </a:lnSpc>
              <a:buFont typeface="Wingdings" panose="05000000000000000000" pitchFamily="2" charset="2"/>
              <a:buNone/>
              <a:tabLst>
                <a:tab pos="1828800" algn="l"/>
                <a:tab pos="3657600" algn="l"/>
              </a:tabLst>
            </a:pPr>
            <a:r>
              <a:rPr lang="en-US" altLang="zh-CN" sz="2000" dirty="0"/>
              <a:t>	3 address	add Ra </a:t>
            </a:r>
            <a:r>
              <a:rPr lang="en-US" altLang="zh-CN" sz="2000" dirty="0" err="1"/>
              <a:t>Rb</a:t>
            </a:r>
            <a:r>
              <a:rPr lang="en-US" altLang="zh-CN" sz="2000" dirty="0"/>
              <a:t> </a:t>
            </a:r>
            <a:r>
              <a:rPr lang="en-US" altLang="zh-CN" sz="2000" dirty="0" err="1"/>
              <a:t>Rc</a:t>
            </a:r>
            <a:r>
              <a:rPr lang="en-US" altLang="zh-CN" sz="2000" dirty="0"/>
              <a:t>	   Ra &lt;- </a:t>
            </a:r>
            <a:r>
              <a:rPr lang="en-US" altLang="zh-CN" sz="2000" dirty="0" err="1"/>
              <a:t>Rb</a:t>
            </a:r>
            <a:r>
              <a:rPr lang="en-US" altLang="zh-CN" sz="2000" dirty="0"/>
              <a:t> + </a:t>
            </a:r>
            <a:r>
              <a:rPr lang="en-US" altLang="zh-CN" sz="2000" dirty="0" err="1"/>
              <a:t>Rc</a:t>
            </a:r>
            <a:endParaRPr lang="en-US" altLang="zh-CN" sz="2000" dirty="0"/>
          </a:p>
          <a:p>
            <a:pPr defTabSz="0">
              <a:lnSpc>
                <a:spcPct val="102000"/>
              </a:lnSpc>
              <a:buFont typeface="Wingdings" panose="05000000000000000000" pitchFamily="2" charset="2"/>
              <a:buNone/>
              <a:tabLst>
                <a:tab pos="1828800" algn="l"/>
                <a:tab pos="3657600" algn="l"/>
              </a:tabLst>
            </a:pPr>
            <a:r>
              <a:rPr lang="en-US" altLang="zh-CN" sz="2000" dirty="0"/>
              <a:t>		load Ra </a:t>
            </a:r>
            <a:r>
              <a:rPr lang="en-US" altLang="zh-CN" sz="2000" dirty="0" err="1"/>
              <a:t>Rb</a:t>
            </a:r>
            <a:r>
              <a:rPr lang="en-US" altLang="zh-CN" sz="2000" dirty="0"/>
              <a:t>	   Ra &lt;- mem[</a:t>
            </a:r>
            <a:r>
              <a:rPr lang="en-US" altLang="zh-CN" sz="2000" dirty="0" err="1"/>
              <a:t>Rb</a:t>
            </a:r>
            <a:r>
              <a:rPr lang="en-US" altLang="zh-CN" sz="2000" dirty="0"/>
              <a:t>]</a:t>
            </a:r>
            <a:endParaRPr lang="en-US" altLang="zh-CN" sz="2000" dirty="0"/>
          </a:p>
          <a:p>
            <a:pPr defTabSz="0">
              <a:lnSpc>
                <a:spcPct val="102000"/>
              </a:lnSpc>
              <a:buFont typeface="Wingdings" panose="05000000000000000000" pitchFamily="2" charset="2"/>
              <a:buNone/>
              <a:tabLst>
                <a:tab pos="1828800" algn="l"/>
                <a:tab pos="3657600" algn="l"/>
              </a:tabLst>
            </a:pPr>
            <a:r>
              <a:rPr lang="en-US" altLang="zh-CN" sz="2000" dirty="0"/>
              <a:t>		store Ra </a:t>
            </a:r>
            <a:r>
              <a:rPr lang="en-US" altLang="zh-CN" sz="2000" dirty="0" err="1"/>
              <a:t>Rb</a:t>
            </a:r>
            <a:r>
              <a:rPr lang="en-US" altLang="zh-CN" sz="2000" dirty="0"/>
              <a:t>	   mem[</a:t>
            </a:r>
            <a:r>
              <a:rPr lang="en-US" altLang="zh-CN" sz="2000" dirty="0" err="1"/>
              <a:t>Rb</a:t>
            </a:r>
            <a:r>
              <a:rPr lang="en-US" altLang="zh-CN" sz="2000" dirty="0"/>
              <a:t>] &lt;- Ra</a:t>
            </a:r>
            <a:endParaRPr lang="en-US" altLang="zh-CN"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blinds(horizontal)">
                                      <p:cBhvr>
                                        <p:cTn id="7" dur="500"/>
                                        <p:tgtEl>
                                          <p:spTgt spid="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blinds(horizontal)">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Effect transition="in" filter="blinds(horizontal)">
                                      <p:cBhvr>
                                        <p:cTn id="17" dur="500"/>
                                        <p:tgtEl>
                                          <p:spTgt spid="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
                                            <p:txEl>
                                              <p:pRg st="4" end="4"/>
                                            </p:txEl>
                                          </p:spTgt>
                                        </p:tgtEl>
                                        <p:attrNameLst>
                                          <p:attrName>style.visibility</p:attrName>
                                        </p:attrNameLst>
                                      </p:cBhvr>
                                      <p:to>
                                        <p:strVal val="visible"/>
                                      </p:to>
                                    </p:set>
                                    <p:animEffect transition="in" filter="blinds(horizontal)">
                                      <p:cBhvr>
                                        <p:cTn id="22" dur="500"/>
                                        <p:tgtEl>
                                          <p:spTgt spid="8">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animEffect transition="in" filter="blinds(horizontal)">
                                      <p:cBhvr>
                                        <p:cTn id="27" dur="500"/>
                                        <p:tgtEl>
                                          <p:spTgt spid="8">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
                                            <p:txEl>
                                              <p:pRg st="7" end="7"/>
                                            </p:txEl>
                                          </p:spTgt>
                                        </p:tgtEl>
                                        <p:attrNameLst>
                                          <p:attrName>style.visibility</p:attrName>
                                        </p:attrNameLst>
                                      </p:cBhvr>
                                      <p:to>
                                        <p:strVal val="visible"/>
                                      </p:to>
                                    </p:set>
                                    <p:animEffect transition="in" filter="blinds(horizontal)">
                                      <p:cBhvr>
                                        <p:cTn id="32" dur="500"/>
                                        <p:tgtEl>
                                          <p:spTgt spid="8">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8">
                                            <p:txEl>
                                              <p:pRg st="8" end="8"/>
                                            </p:txEl>
                                          </p:spTgt>
                                        </p:tgtEl>
                                        <p:attrNameLst>
                                          <p:attrName>style.visibility</p:attrName>
                                        </p:attrNameLst>
                                      </p:cBhvr>
                                      <p:to>
                                        <p:strVal val="visible"/>
                                      </p:to>
                                    </p:set>
                                    <p:animEffect transition="in" filter="blinds(horizontal)">
                                      <p:cBhvr>
                                        <p:cTn id="37" dur="500"/>
                                        <p:tgtEl>
                                          <p:spTgt spid="8">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8">
                                            <p:txEl>
                                              <p:pRg st="9" end="9"/>
                                            </p:txEl>
                                          </p:spTgt>
                                        </p:tgtEl>
                                        <p:attrNameLst>
                                          <p:attrName>style.visibility</p:attrName>
                                        </p:attrNameLst>
                                      </p:cBhvr>
                                      <p:to>
                                        <p:strVal val="visible"/>
                                      </p:to>
                                    </p:set>
                                    <p:animEffect transition="in" filter="blinds(horizontal)">
                                      <p:cBhvr>
                                        <p:cTn id="42" dur="500"/>
                                        <p:tgtEl>
                                          <p:spTgt spid="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 </a:t>
            </a:r>
            <a:r>
              <a:rPr lang="zh-CN" altLang="en-US" dirty="0"/>
              <a:t>指令系统设计</a:t>
            </a:r>
            <a:endParaRPr lang="zh-CN" altLang="en-US" dirty="0"/>
          </a:p>
        </p:txBody>
      </p:sp>
      <p:sp>
        <p:nvSpPr>
          <p:cNvPr id="3" name="内容占位符 2"/>
          <p:cNvSpPr>
            <a:spLocks noGrp="1"/>
          </p:cNvSpPr>
          <p:nvPr>
            <p:ph idx="1"/>
          </p:nvPr>
        </p:nvSpPr>
        <p:spPr>
          <a:xfrm>
            <a:off x="107504" y="743531"/>
            <a:ext cx="4032448" cy="525229"/>
          </a:xfrm>
        </p:spPr>
        <p:txBody>
          <a:bodyPr/>
          <a:lstStyle/>
          <a:p>
            <a:pPr marL="0" indent="0">
              <a:buNone/>
            </a:pPr>
            <a:r>
              <a:rPr lang="en-US" altLang="zh-CN" dirty="0"/>
              <a:t>4.2.7 </a:t>
            </a:r>
            <a:r>
              <a:rPr lang="zh-CN" altLang="en-US" dirty="0"/>
              <a:t>指令系统设计风格</a:t>
            </a:r>
            <a:endParaRPr lang="en-US" altLang="zh-CN" dirty="0"/>
          </a:p>
        </p:txBody>
      </p:sp>
      <p:sp>
        <p:nvSpPr>
          <p:cNvPr id="4" name="页脚占位符 3"/>
          <p:cNvSpPr>
            <a:spLocks noGrp="1"/>
          </p:cNvSpPr>
          <p:nvPr>
            <p:ph type="ftr" sz="quarter" idx="11"/>
          </p:nvPr>
        </p:nvSpPr>
        <p:spPr/>
        <p:txBody>
          <a:bodyPr/>
          <a:lstStyle/>
          <a:p>
            <a:pPr>
              <a:defRPr/>
            </a:pPr>
            <a:r>
              <a:rPr lang="zh-CN" altLang="en-US" dirty="0">
                <a:ea typeface="微软雅黑" pitchFamily="34" charset="-122"/>
              </a:rPr>
              <a:t>计算机与通信工程学院</a:t>
            </a:r>
            <a:r>
              <a:rPr lang="en-US" altLang="zh-CN" dirty="0">
                <a:ea typeface="微软雅黑" pitchFamily="34" charset="-122"/>
              </a:rPr>
              <a:t>—</a:t>
            </a:r>
            <a:r>
              <a:rPr lang="zh-CN" altLang="en-US" dirty="0">
                <a:ea typeface="微软雅黑" pitchFamily="34" charset="-122"/>
              </a:rPr>
              <a:t>计算机组成原理</a:t>
            </a:r>
            <a:endParaRPr lang="zh-CN" altLang="en-US" dirty="0">
              <a:ea typeface="微软雅黑" pitchFamily="34" charset="-122"/>
            </a:endParaRPr>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ea typeface="微软雅黑" pitchFamily="34" charset="-122"/>
              </a:rPr>
            </a:fld>
            <a:endParaRPr lang="zh-CN" altLang="en-US" dirty="0">
              <a:ea typeface="微软雅黑" pitchFamily="34" charset="-122"/>
            </a:endParaRPr>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ea typeface="微软雅黑" pitchFamily="34" charset="-122"/>
              </a:rPr>
            </a:fld>
            <a:endParaRPr lang="zh-CN" altLang="en-US" dirty="0">
              <a:ea typeface="微软雅黑" pitchFamily="34" charset="-122"/>
            </a:endParaRPr>
          </a:p>
        </p:txBody>
      </p:sp>
      <p:sp>
        <p:nvSpPr>
          <p:cNvPr id="7" name="内容占位符 2"/>
          <p:cNvSpPr txBox="1"/>
          <p:nvPr/>
        </p:nvSpPr>
        <p:spPr bwMode="auto">
          <a:xfrm>
            <a:off x="119514" y="1124744"/>
            <a:ext cx="4668510" cy="393507"/>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FF0000"/>
              </a:buClr>
              <a:buFont typeface="Wingdings" panose="05000000000000000000" pitchFamily="2" charset="2"/>
              <a:buChar char="p"/>
              <a:defRPr sz="2200" b="1" kern="1200">
                <a:solidFill>
                  <a:schemeClr val="tx1"/>
                </a:solidFill>
                <a:latin typeface="Comic Sans MS" panose="030F0702030302020204" pitchFamily="2" charset="0"/>
                <a:ea typeface="微软雅黑"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anose="05000000000000000000" pitchFamily="2" charset="2"/>
              <a:buChar char="n"/>
              <a:defRPr sz="2000" b="0" kern="1200">
                <a:solidFill>
                  <a:schemeClr val="tx1"/>
                </a:solidFill>
                <a:latin typeface="微软雅黑" pitchFamily="34" charset="-122"/>
                <a:ea typeface="微软雅黑"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anose="05000000000000000000" pitchFamily="2" charset="2"/>
              <a:buChar char="p"/>
              <a:defRPr sz="2000" b="0" kern="1200">
                <a:solidFill>
                  <a:schemeClr val="tx1"/>
                </a:solidFill>
                <a:latin typeface="微软雅黑" pitchFamily="34" charset="-122"/>
                <a:ea typeface="微软雅黑"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anose="05000000000000000000" pitchFamily="2" charset="2"/>
              <a:buChar char="Ø"/>
              <a:defRPr sz="2000" b="0" kern="1200">
                <a:solidFill>
                  <a:schemeClr val="tx1"/>
                </a:solidFill>
                <a:latin typeface="微软雅黑" pitchFamily="34" charset="-122"/>
                <a:ea typeface="微软雅黑"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anose="05000000000000000000" pitchFamily="2" charset="2"/>
              <a:buChar char="Ø"/>
              <a:defRPr sz="2000" b="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dirty="0">
                <a:solidFill>
                  <a:srgbClr val="063DE8"/>
                </a:solidFill>
              </a:rPr>
              <a:t>2. </a:t>
            </a:r>
            <a:r>
              <a:rPr lang="zh-CN" altLang="en-US" dirty="0">
                <a:solidFill>
                  <a:srgbClr val="063DE8"/>
                </a:solidFill>
              </a:rPr>
              <a:t>按指令格式的复杂度来分</a:t>
            </a:r>
            <a:endParaRPr lang="en-US" altLang="zh-CN" dirty="0">
              <a:solidFill>
                <a:srgbClr val="063DE8"/>
              </a:solidFill>
            </a:endParaRPr>
          </a:p>
        </p:txBody>
      </p:sp>
      <p:sp>
        <p:nvSpPr>
          <p:cNvPr id="9" name="Rectangle 6"/>
          <p:cNvSpPr>
            <a:spLocks noChangeArrowheads="1"/>
          </p:cNvSpPr>
          <p:nvPr/>
        </p:nvSpPr>
        <p:spPr bwMode="auto">
          <a:xfrm>
            <a:off x="179512" y="1700808"/>
            <a:ext cx="7813675" cy="1436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marL="285750" indent="-285750">
              <a:spcBef>
                <a:spcPct val="25000"/>
              </a:spcBef>
              <a:buFont typeface="Wingdings" panose="05000000000000000000" pitchFamily="2" charset="2"/>
              <a:buChar char="Ø"/>
            </a:pPr>
            <a:r>
              <a:rPr lang="zh-CN" altLang="en-US" sz="2000" dirty="0">
                <a:solidFill>
                  <a:schemeClr val="tx1"/>
                </a:solidFill>
                <a:latin typeface="Comic Sans MS" panose="030F0702030302020204" pitchFamily="2" charset="0"/>
                <a:ea typeface="微软雅黑" pitchFamily="34" charset="-122"/>
              </a:rPr>
              <a:t>按指令格式的复杂度来分，有两种类型计算机：</a:t>
            </a:r>
            <a:endParaRPr lang="zh-CN" altLang="en-US" sz="2000" dirty="0">
              <a:solidFill>
                <a:schemeClr val="tx1"/>
              </a:solidFill>
              <a:latin typeface="Comic Sans MS" panose="030F0702030302020204" pitchFamily="2" charset="0"/>
              <a:ea typeface="微软雅黑" pitchFamily="34" charset="-122"/>
            </a:endParaRPr>
          </a:p>
          <a:p>
            <a:pPr marL="742950" lvl="1" indent="-285750">
              <a:spcBef>
                <a:spcPct val="25000"/>
              </a:spcBef>
              <a:buFont typeface="Wingdings" panose="05000000000000000000" pitchFamily="2" charset="2"/>
              <a:buChar char="ü"/>
            </a:pPr>
            <a:r>
              <a:rPr lang="zh-CN" altLang="en-US" sz="2000" dirty="0">
                <a:latin typeface="Comic Sans MS" panose="030F0702030302020204" pitchFamily="2" charset="0"/>
                <a:ea typeface="微软雅黑" pitchFamily="34" charset="-122"/>
              </a:rPr>
              <a:t>复杂指令集计算机</a:t>
            </a:r>
            <a:r>
              <a:rPr lang="en-US" altLang="zh-CN" sz="2000" dirty="0">
                <a:latin typeface="Comic Sans MS" panose="030F0702030302020204" pitchFamily="2" charset="0"/>
                <a:ea typeface="微软雅黑" pitchFamily="34" charset="-122"/>
              </a:rPr>
              <a:t>CISC (Complex Instruction Set Computer)</a:t>
            </a:r>
            <a:endParaRPr lang="en-US" altLang="zh-CN" sz="2000" dirty="0">
              <a:latin typeface="Comic Sans MS" panose="030F0702030302020204" pitchFamily="2" charset="0"/>
              <a:ea typeface="微软雅黑" pitchFamily="34" charset="-122"/>
            </a:endParaRPr>
          </a:p>
          <a:p>
            <a:pPr marL="742950" lvl="1" indent="-285750">
              <a:spcBef>
                <a:spcPct val="25000"/>
              </a:spcBef>
              <a:buFont typeface="Wingdings" panose="05000000000000000000" pitchFamily="2" charset="2"/>
              <a:buChar char="ü"/>
            </a:pPr>
            <a:r>
              <a:rPr lang="zh-CN" altLang="en-US" sz="2000" dirty="0">
                <a:latin typeface="Comic Sans MS" panose="030F0702030302020204" pitchFamily="2" charset="0"/>
                <a:ea typeface="微软雅黑" pitchFamily="34" charset="-122"/>
              </a:rPr>
              <a:t>精简指令集计算机</a:t>
            </a:r>
            <a:r>
              <a:rPr lang="en-US" altLang="zh-CN" sz="2000" dirty="0">
                <a:latin typeface="Comic Sans MS" panose="030F0702030302020204" pitchFamily="2" charset="0"/>
                <a:ea typeface="微软雅黑" pitchFamily="34" charset="-122"/>
              </a:rPr>
              <a:t>RISC (Reduce</a:t>
            </a:r>
            <a:r>
              <a:rPr lang="zh-CN" altLang="en-US" sz="2000" dirty="0">
                <a:latin typeface="Comic Sans MS" panose="030F0702030302020204" pitchFamily="2" charset="0"/>
                <a:ea typeface="微软雅黑" pitchFamily="34" charset="-122"/>
              </a:rPr>
              <a:t> </a:t>
            </a:r>
            <a:r>
              <a:rPr lang="en-US" altLang="zh-CN" sz="2000" dirty="0">
                <a:latin typeface="Comic Sans MS" panose="030F0702030302020204" pitchFamily="2" charset="0"/>
                <a:ea typeface="微软雅黑" pitchFamily="34" charset="-122"/>
              </a:rPr>
              <a:t>Instruction Set Computer)</a:t>
            </a:r>
            <a:endParaRPr lang="zh-CN" altLang="en-US" sz="2000" dirty="0">
              <a:latin typeface="Comic Sans MS" panose="030F0702030302020204" pitchFamily="2" charset="0"/>
              <a:ea typeface="微软雅黑"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重点知识点   </a:t>
            </a:r>
            <a:endParaRPr lang="zh-CN" altLang="en-US" dirty="0"/>
          </a:p>
        </p:txBody>
      </p:sp>
      <p:sp>
        <p:nvSpPr>
          <p:cNvPr id="4099" name="内容占位符 2"/>
          <p:cNvSpPr>
            <a:spLocks noGrp="1"/>
          </p:cNvSpPr>
          <p:nvPr>
            <p:ph idx="1"/>
          </p:nvPr>
        </p:nvSpPr>
        <p:spPr/>
        <p:txBody>
          <a:bodyPr/>
          <a:lstStyle/>
          <a:p>
            <a:pPr marL="457200" indent="-457200">
              <a:buAutoNum type="arabicPeriod"/>
            </a:pPr>
            <a:r>
              <a:rPr lang="zh-CN" altLang="en-US" dirty="0"/>
              <a:t>指令格式的设计：给定条件下，完成相应的指令格式的设计</a:t>
            </a:r>
            <a:endParaRPr lang="en-US" altLang="zh-CN" dirty="0"/>
          </a:p>
          <a:p>
            <a:pPr marL="457200" indent="-457200">
              <a:buAutoNum type="arabicPeriod"/>
            </a:pPr>
            <a:r>
              <a:rPr lang="zh-CN" altLang="en-US" dirty="0"/>
              <a:t>操作数的寻址方式</a:t>
            </a:r>
            <a:endParaRPr lang="en-US" altLang="zh-CN" dirty="0"/>
          </a:p>
          <a:p>
            <a:pPr marL="457200" indent="-457200">
              <a:buAutoNum type="arabicPeriod"/>
            </a:pPr>
            <a:r>
              <a:rPr lang="zh-CN" altLang="en-US" dirty="0"/>
              <a:t>操作码的等长扩展编码</a:t>
            </a:r>
            <a:endParaRPr lang="en-US" altLang="zh-CN" dirty="0"/>
          </a:p>
          <a:p>
            <a:pPr marL="457200" indent="-457200">
              <a:buAutoNum type="arabicPeriod"/>
            </a:pPr>
            <a:r>
              <a:rPr lang="en-US" altLang="zh-CN" dirty="0"/>
              <a:t>MIPS</a:t>
            </a:r>
            <a:r>
              <a:rPr lang="zh-CN" altLang="en-US" dirty="0"/>
              <a:t>指令系统</a:t>
            </a:r>
            <a:endParaRPr lang="en-US" altLang="zh-CN" dirty="0"/>
          </a:p>
          <a:p>
            <a:pPr marL="857250" lvl="1" indent="-457200">
              <a:buFont typeface="+mj-ea"/>
              <a:buAutoNum type="circleNumDbPlain"/>
            </a:pPr>
            <a:r>
              <a:rPr lang="zh-CN" altLang="en-US" dirty="0"/>
              <a:t>三种指令格式</a:t>
            </a:r>
            <a:endParaRPr lang="en-US" altLang="zh-CN" dirty="0"/>
          </a:p>
          <a:p>
            <a:pPr marL="857250" lvl="1" indent="-457200">
              <a:buFont typeface="+mj-ea"/>
              <a:buAutoNum type="circleNumDbPlain"/>
            </a:pPr>
            <a:r>
              <a:rPr lang="zh-CN" altLang="en-US" dirty="0"/>
              <a:t>不同指令采用的寻址方式</a:t>
            </a:r>
            <a:endParaRPr lang="en-US" altLang="zh-CN" dirty="0"/>
          </a:p>
          <a:p>
            <a:pPr marL="457200" indent="-457200">
              <a:buFont typeface="+mj-ea"/>
              <a:buAutoNum type="arabicPeriod"/>
            </a:pPr>
            <a:r>
              <a:rPr lang="zh-CN" altLang="en-US" dirty="0"/>
              <a:t>寻址范围与寻址空间大小的概念</a:t>
            </a:r>
            <a:endParaRPr lang="en-US" altLang="zh-CN" dirty="0"/>
          </a:p>
        </p:txBody>
      </p:sp>
      <p:sp>
        <p:nvSpPr>
          <p:cNvPr id="5" name="页脚占位符 4"/>
          <p:cNvSpPr>
            <a:spLocks noGrp="1"/>
          </p:cNvSpPr>
          <p:nvPr>
            <p:ph type="ftr" sz="quarter" idx="11"/>
          </p:nvPr>
        </p:nvSpPr>
        <p:spPr/>
        <p:txBody>
          <a:bodyPr/>
          <a:lstStyle/>
          <a:p>
            <a:r>
              <a:rPr lang="zh-CN" altLang="en-US" dirty="0"/>
              <a:t>计算机与通信工程学院</a:t>
            </a:r>
            <a:r>
              <a:rPr lang="en-US" altLang="zh-CN" dirty="0"/>
              <a:t>—</a:t>
            </a:r>
            <a:r>
              <a:rPr lang="zh-CN" altLang="en-US" dirty="0"/>
              <a:t>计算机组成原理</a:t>
            </a:r>
            <a:endParaRPr lang="zh-CN" altLang="en-US" dirty="0"/>
          </a:p>
        </p:txBody>
      </p:sp>
      <p:sp>
        <p:nvSpPr>
          <p:cNvPr id="6" name="灯片编号占位符 5"/>
          <p:cNvSpPr>
            <a:spLocks noGrp="1"/>
          </p:cNvSpPr>
          <p:nvPr>
            <p:ph type="sldNum" sz="quarter" idx="12"/>
          </p:nvPr>
        </p:nvSpPr>
        <p:spPr/>
        <p:txBody>
          <a:bodyPr/>
          <a:lstStyle/>
          <a:p>
            <a:fld id="{9096A2B2-0481-42F5-B7CC-47EEF504A14A}" type="slidenum">
              <a:rPr lang="zh-CN" altLang="en-US" smtClean="0"/>
            </a:fld>
            <a:endParaRPr lang="zh-CN" altLang="en-US"/>
          </a:p>
        </p:txBody>
      </p:sp>
      <p:sp>
        <p:nvSpPr>
          <p:cNvPr id="4" name="日期占位符 3"/>
          <p:cNvSpPr>
            <a:spLocks noGrp="1"/>
          </p:cNvSpPr>
          <p:nvPr>
            <p:ph type="dt" sz="quarter" idx="10"/>
          </p:nvPr>
        </p:nvSpPr>
        <p:spPr/>
        <p:txBody>
          <a:bodyPr/>
          <a:lstStyle/>
          <a:p>
            <a:fld id="{E1DE5919-6F87-499E-ABEF-6636EFFDBF2E}" type="datetime1">
              <a:rPr lang="zh-CN" altLang="en-US" smtClean="0"/>
            </a:fld>
            <a:endParaRPr lang="zh-CN"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 </a:t>
            </a:r>
            <a:r>
              <a:rPr lang="zh-CN" altLang="en-US" dirty="0"/>
              <a:t>指令系统设计</a:t>
            </a:r>
            <a:endParaRPr lang="zh-CN" altLang="en-US" dirty="0"/>
          </a:p>
        </p:txBody>
      </p:sp>
      <p:sp>
        <p:nvSpPr>
          <p:cNvPr id="3" name="内容占位符 2"/>
          <p:cNvSpPr>
            <a:spLocks noGrp="1"/>
          </p:cNvSpPr>
          <p:nvPr>
            <p:ph idx="1"/>
          </p:nvPr>
        </p:nvSpPr>
        <p:spPr>
          <a:xfrm>
            <a:off x="107504" y="743531"/>
            <a:ext cx="4032448" cy="525229"/>
          </a:xfrm>
        </p:spPr>
        <p:txBody>
          <a:bodyPr/>
          <a:lstStyle/>
          <a:p>
            <a:pPr marL="0" indent="0">
              <a:buNone/>
            </a:pPr>
            <a:r>
              <a:rPr lang="en-US" altLang="zh-CN" dirty="0"/>
              <a:t>4.2.7 </a:t>
            </a:r>
            <a:r>
              <a:rPr lang="zh-CN" altLang="en-US" dirty="0"/>
              <a:t>指令系统设计风格</a:t>
            </a:r>
            <a:endParaRPr lang="en-US" altLang="zh-CN" dirty="0"/>
          </a:p>
        </p:txBody>
      </p:sp>
      <p:sp>
        <p:nvSpPr>
          <p:cNvPr id="4" name="页脚占位符 3"/>
          <p:cNvSpPr>
            <a:spLocks noGrp="1"/>
          </p:cNvSpPr>
          <p:nvPr>
            <p:ph type="ftr" sz="quarter" idx="11"/>
          </p:nvPr>
        </p:nvSpPr>
        <p:spPr/>
        <p:txBody>
          <a:bodyPr/>
          <a:lstStyle/>
          <a:p>
            <a:pPr>
              <a:defRPr/>
            </a:pPr>
            <a:r>
              <a:rPr lang="zh-CN" altLang="en-US" dirty="0">
                <a:ea typeface="微软雅黑" pitchFamily="34" charset="-122"/>
              </a:rPr>
              <a:t>计算机与通信工程学院</a:t>
            </a:r>
            <a:r>
              <a:rPr lang="en-US" altLang="zh-CN" dirty="0">
                <a:ea typeface="微软雅黑" pitchFamily="34" charset="-122"/>
              </a:rPr>
              <a:t>—</a:t>
            </a:r>
            <a:r>
              <a:rPr lang="zh-CN" altLang="en-US" dirty="0">
                <a:ea typeface="微软雅黑" pitchFamily="34" charset="-122"/>
              </a:rPr>
              <a:t>计算机组成原理</a:t>
            </a:r>
            <a:endParaRPr lang="zh-CN" altLang="en-US" dirty="0">
              <a:ea typeface="微软雅黑" pitchFamily="34" charset="-122"/>
            </a:endParaRPr>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ea typeface="微软雅黑" pitchFamily="34" charset="-122"/>
              </a:rPr>
            </a:fld>
            <a:endParaRPr lang="zh-CN" altLang="en-US" dirty="0">
              <a:ea typeface="微软雅黑" pitchFamily="34" charset="-122"/>
            </a:endParaRPr>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ea typeface="微软雅黑" pitchFamily="34" charset="-122"/>
              </a:rPr>
            </a:fld>
            <a:endParaRPr lang="zh-CN" altLang="en-US" dirty="0">
              <a:ea typeface="微软雅黑" pitchFamily="34" charset="-122"/>
            </a:endParaRPr>
          </a:p>
        </p:txBody>
      </p:sp>
      <p:sp>
        <p:nvSpPr>
          <p:cNvPr id="7" name="内容占位符 2"/>
          <p:cNvSpPr txBox="1"/>
          <p:nvPr/>
        </p:nvSpPr>
        <p:spPr bwMode="auto">
          <a:xfrm>
            <a:off x="119514" y="1124744"/>
            <a:ext cx="4668510" cy="393507"/>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FF0000"/>
              </a:buClr>
              <a:buFont typeface="Wingdings" panose="05000000000000000000" pitchFamily="2" charset="2"/>
              <a:buChar char="p"/>
              <a:defRPr sz="2200" b="1" kern="1200">
                <a:solidFill>
                  <a:schemeClr val="tx1"/>
                </a:solidFill>
                <a:latin typeface="Comic Sans MS" panose="030F0702030302020204" pitchFamily="2" charset="0"/>
                <a:ea typeface="微软雅黑"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anose="05000000000000000000" pitchFamily="2" charset="2"/>
              <a:buChar char="n"/>
              <a:defRPr sz="2000" b="0" kern="1200">
                <a:solidFill>
                  <a:schemeClr val="tx1"/>
                </a:solidFill>
                <a:latin typeface="微软雅黑" pitchFamily="34" charset="-122"/>
                <a:ea typeface="微软雅黑"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anose="05000000000000000000" pitchFamily="2" charset="2"/>
              <a:buChar char="p"/>
              <a:defRPr sz="2000" b="0" kern="1200">
                <a:solidFill>
                  <a:schemeClr val="tx1"/>
                </a:solidFill>
                <a:latin typeface="微软雅黑" pitchFamily="34" charset="-122"/>
                <a:ea typeface="微软雅黑"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anose="05000000000000000000" pitchFamily="2" charset="2"/>
              <a:buChar char="Ø"/>
              <a:defRPr sz="2000" b="0" kern="1200">
                <a:solidFill>
                  <a:schemeClr val="tx1"/>
                </a:solidFill>
                <a:latin typeface="微软雅黑" pitchFamily="34" charset="-122"/>
                <a:ea typeface="微软雅黑"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anose="05000000000000000000" pitchFamily="2" charset="2"/>
              <a:buChar char="Ø"/>
              <a:defRPr sz="2000" b="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dirty="0">
                <a:solidFill>
                  <a:srgbClr val="063DE8"/>
                </a:solidFill>
              </a:rPr>
              <a:t>2. </a:t>
            </a:r>
            <a:r>
              <a:rPr lang="zh-CN" altLang="en-US" dirty="0">
                <a:solidFill>
                  <a:srgbClr val="063DE8"/>
                </a:solidFill>
              </a:rPr>
              <a:t>按指令格式的复杂度来分</a:t>
            </a:r>
            <a:endParaRPr lang="en-US" altLang="zh-CN" dirty="0">
              <a:solidFill>
                <a:srgbClr val="063DE8"/>
              </a:solidFill>
            </a:endParaRPr>
          </a:p>
        </p:txBody>
      </p:sp>
      <p:sp>
        <p:nvSpPr>
          <p:cNvPr id="10" name="Rectangle 3"/>
          <p:cNvSpPr txBox="1">
            <a:spLocks noChangeArrowheads="1"/>
          </p:cNvSpPr>
          <p:nvPr/>
        </p:nvSpPr>
        <p:spPr bwMode="auto">
          <a:xfrm>
            <a:off x="179512" y="1412776"/>
            <a:ext cx="8385175" cy="3871064"/>
          </a:xfrm>
          <a:prstGeom prst="rect">
            <a:avLst/>
          </a:prstGeom>
          <a:noFill/>
          <a:ln w="9525">
            <a:noFill/>
            <a:miter lim="800000"/>
          </a:ln>
          <a:extLst>
            <a:ext uri="{91240B29-F687-4F45-9708-019B960494DF}">
              <a14:hiddenLine xmlns:a14="http://schemas.microsoft.com/office/drawing/2010/main" w="9525">
                <a:solidFill>
                  <a:srgbClr val="A50021"/>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FF0000"/>
              </a:buClr>
              <a:buFont typeface="Wingdings" panose="05000000000000000000" pitchFamily="2" charset="2"/>
              <a:buChar char="p"/>
              <a:defRPr sz="2200" b="1" kern="1200">
                <a:solidFill>
                  <a:schemeClr val="tx1"/>
                </a:solidFill>
                <a:latin typeface="Comic Sans MS" panose="030F0702030302020204" pitchFamily="2" charset="0"/>
                <a:ea typeface="微软雅黑"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anose="05000000000000000000" pitchFamily="2" charset="2"/>
              <a:buChar char="n"/>
              <a:defRPr sz="2000" b="0" kern="1200">
                <a:solidFill>
                  <a:schemeClr val="tx1"/>
                </a:solidFill>
                <a:latin typeface="微软雅黑" pitchFamily="34" charset="-122"/>
                <a:ea typeface="微软雅黑"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anose="05000000000000000000" pitchFamily="2" charset="2"/>
              <a:buChar char="p"/>
              <a:defRPr sz="2000" b="0" kern="1200">
                <a:solidFill>
                  <a:schemeClr val="tx1"/>
                </a:solidFill>
                <a:latin typeface="微软雅黑" pitchFamily="34" charset="-122"/>
                <a:ea typeface="微软雅黑"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anose="05000000000000000000" pitchFamily="2" charset="2"/>
              <a:buChar char="Ø"/>
              <a:defRPr sz="2000" b="0" kern="1200">
                <a:solidFill>
                  <a:schemeClr val="tx1"/>
                </a:solidFill>
                <a:latin typeface="微软雅黑" pitchFamily="34" charset="-122"/>
                <a:ea typeface="微软雅黑"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anose="05000000000000000000" pitchFamily="2" charset="2"/>
              <a:buChar char="Ø"/>
              <a:defRPr sz="2000" b="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40000"/>
              </a:lnSpc>
              <a:buFont typeface="Wingdings" panose="05000000000000000000" pitchFamily="2" charset="2"/>
              <a:buChar char="Ø"/>
            </a:pPr>
            <a:r>
              <a:rPr lang="zh-CN" altLang="en-US" sz="2000" dirty="0"/>
              <a:t>早期</a:t>
            </a:r>
            <a:r>
              <a:rPr lang="en-US" altLang="en-US" sz="2000" dirty="0"/>
              <a:t>CISC</a:t>
            </a:r>
            <a:r>
              <a:rPr lang="zh-CN" altLang="en-US" sz="2000" dirty="0"/>
              <a:t>设计风格的主要特点</a:t>
            </a:r>
            <a:endParaRPr lang="zh-CN" altLang="en-US" sz="2000" dirty="0"/>
          </a:p>
          <a:p>
            <a:pPr>
              <a:lnSpc>
                <a:spcPct val="110000"/>
              </a:lnSpc>
              <a:spcBef>
                <a:spcPct val="10000"/>
              </a:spcBef>
              <a:buFont typeface="Monotype Sorts" pitchFamily="2" charset="2"/>
              <a:buChar char=" "/>
            </a:pPr>
            <a:r>
              <a:rPr lang="zh-CN" altLang="en-US" sz="2000" dirty="0">
                <a:solidFill>
                  <a:srgbClr val="0033CC"/>
                </a:solidFill>
              </a:rPr>
              <a:t>(1) 指令系统复杂</a:t>
            </a:r>
            <a:endParaRPr lang="zh-CN" altLang="en-US" sz="2000" dirty="0">
              <a:solidFill>
                <a:srgbClr val="0033CC"/>
              </a:solidFill>
            </a:endParaRPr>
          </a:p>
          <a:p>
            <a:pPr>
              <a:lnSpc>
                <a:spcPct val="110000"/>
              </a:lnSpc>
              <a:spcBef>
                <a:spcPct val="10000"/>
              </a:spcBef>
              <a:buFont typeface="Monotype Sorts" pitchFamily="2" charset="2"/>
              <a:buChar char=" "/>
            </a:pPr>
            <a:r>
              <a:rPr lang="zh-CN" altLang="en-US" sz="2000" dirty="0">
                <a:solidFill>
                  <a:srgbClr val="C2228D"/>
                </a:solidFill>
              </a:rPr>
              <a:t>     </a:t>
            </a:r>
            <a:r>
              <a:rPr lang="zh-CN" altLang="en-US" sz="2000" dirty="0">
                <a:solidFill>
                  <a:srgbClr val="A50021"/>
                </a:solidFill>
              </a:rPr>
              <a:t>指令多 / 寻址方式多 / 指令格式多</a:t>
            </a:r>
            <a:endParaRPr lang="zh-CN" altLang="en-US" sz="2000" dirty="0">
              <a:solidFill>
                <a:srgbClr val="A50021"/>
              </a:solidFill>
            </a:endParaRPr>
          </a:p>
          <a:p>
            <a:pPr>
              <a:lnSpc>
                <a:spcPct val="110000"/>
              </a:lnSpc>
              <a:spcBef>
                <a:spcPct val="10000"/>
              </a:spcBef>
              <a:buFont typeface="Monotype Sorts" pitchFamily="2" charset="2"/>
              <a:buChar char=" "/>
            </a:pPr>
            <a:r>
              <a:rPr lang="zh-CN" altLang="en-US" sz="2000" dirty="0">
                <a:solidFill>
                  <a:srgbClr val="0033CC"/>
                </a:solidFill>
              </a:rPr>
              <a:t>(2) 指令周期长</a:t>
            </a:r>
            <a:endParaRPr lang="zh-CN" altLang="en-US" sz="2000" dirty="0">
              <a:solidFill>
                <a:srgbClr val="0033CC"/>
              </a:solidFill>
            </a:endParaRPr>
          </a:p>
          <a:p>
            <a:pPr>
              <a:lnSpc>
                <a:spcPct val="110000"/>
              </a:lnSpc>
              <a:spcBef>
                <a:spcPct val="10000"/>
              </a:spcBef>
              <a:buFont typeface="Monotype Sorts" pitchFamily="2" charset="2"/>
              <a:buChar char=" "/>
            </a:pPr>
            <a:r>
              <a:rPr lang="zh-CN" altLang="en-US" sz="2000" dirty="0">
                <a:solidFill>
                  <a:srgbClr val="C2228D"/>
                </a:solidFill>
              </a:rPr>
              <a:t>      </a:t>
            </a:r>
            <a:r>
              <a:rPr lang="zh-CN" altLang="en-US" sz="2000" dirty="0">
                <a:solidFill>
                  <a:srgbClr val="A50021"/>
                </a:solidFill>
              </a:rPr>
              <a:t>绝大多数指令需要多个时钟周期才能完成</a:t>
            </a:r>
            <a:endParaRPr lang="zh-CN" altLang="en-US" sz="2000" dirty="0">
              <a:solidFill>
                <a:srgbClr val="A50021"/>
              </a:solidFill>
            </a:endParaRPr>
          </a:p>
          <a:p>
            <a:pPr>
              <a:lnSpc>
                <a:spcPct val="110000"/>
              </a:lnSpc>
              <a:spcBef>
                <a:spcPct val="10000"/>
              </a:spcBef>
              <a:buFont typeface="Monotype Sorts" pitchFamily="2" charset="2"/>
              <a:buChar char=" "/>
            </a:pPr>
            <a:r>
              <a:rPr lang="zh-CN" altLang="en-US" sz="2000" dirty="0">
                <a:solidFill>
                  <a:srgbClr val="0033CC"/>
                </a:solidFill>
              </a:rPr>
              <a:t>(3) 各种指令都能访问存储器</a:t>
            </a:r>
            <a:endParaRPr lang="zh-CN" altLang="en-US" sz="2000" dirty="0">
              <a:solidFill>
                <a:srgbClr val="0033CC"/>
              </a:solidFill>
            </a:endParaRPr>
          </a:p>
          <a:p>
            <a:pPr>
              <a:lnSpc>
                <a:spcPct val="110000"/>
              </a:lnSpc>
              <a:spcBef>
                <a:spcPct val="10000"/>
              </a:spcBef>
              <a:buFont typeface="Monotype Sorts" pitchFamily="2" charset="2"/>
              <a:buChar char=" "/>
            </a:pPr>
            <a:r>
              <a:rPr lang="zh-CN" altLang="en-US" sz="2000" dirty="0">
                <a:solidFill>
                  <a:srgbClr val="C2228D"/>
                </a:solidFill>
              </a:rPr>
              <a:t>      </a:t>
            </a:r>
            <a:r>
              <a:rPr lang="zh-CN" altLang="en-US" sz="2000" dirty="0">
                <a:solidFill>
                  <a:srgbClr val="A50021"/>
                </a:solidFill>
              </a:rPr>
              <a:t>除了专门的存储器读写指令外，运算指令也能访问存储器</a:t>
            </a:r>
            <a:endParaRPr lang="zh-CN" altLang="en-US" sz="2000" dirty="0">
              <a:solidFill>
                <a:srgbClr val="A50021"/>
              </a:solidFill>
            </a:endParaRPr>
          </a:p>
          <a:p>
            <a:pPr>
              <a:lnSpc>
                <a:spcPct val="110000"/>
              </a:lnSpc>
              <a:spcBef>
                <a:spcPct val="10000"/>
              </a:spcBef>
              <a:buFont typeface="Monotype Sorts" pitchFamily="2" charset="2"/>
              <a:buChar char=" "/>
            </a:pPr>
            <a:r>
              <a:rPr lang="zh-CN" altLang="en-US" sz="2000" dirty="0">
                <a:solidFill>
                  <a:srgbClr val="C2228D"/>
                </a:solidFill>
              </a:rPr>
              <a:t> </a:t>
            </a:r>
            <a:r>
              <a:rPr lang="zh-CN" altLang="en-US" sz="2000" dirty="0">
                <a:solidFill>
                  <a:srgbClr val="0033CC"/>
                </a:solidFill>
              </a:rPr>
              <a:t>(4) 采用微程序控制</a:t>
            </a:r>
            <a:endParaRPr lang="zh-CN" altLang="en-US" sz="2000" dirty="0">
              <a:solidFill>
                <a:srgbClr val="0033CC"/>
              </a:solidFill>
            </a:endParaRPr>
          </a:p>
          <a:p>
            <a:pPr>
              <a:lnSpc>
                <a:spcPct val="110000"/>
              </a:lnSpc>
              <a:spcBef>
                <a:spcPct val="10000"/>
              </a:spcBef>
              <a:buFont typeface="Monotype Sorts" pitchFamily="2" charset="2"/>
              <a:buChar char=" "/>
            </a:pPr>
            <a:r>
              <a:rPr lang="zh-CN" altLang="en-US" sz="2000" dirty="0">
                <a:solidFill>
                  <a:srgbClr val="0033CC"/>
                </a:solidFill>
              </a:rPr>
              <a:t> (5) 有专用寄存器</a:t>
            </a:r>
            <a:endParaRPr lang="zh-CN" altLang="en-US" sz="2000" dirty="0">
              <a:solidFill>
                <a:srgbClr val="0033CC"/>
              </a:solidFill>
            </a:endParaRPr>
          </a:p>
          <a:p>
            <a:pPr>
              <a:lnSpc>
                <a:spcPct val="110000"/>
              </a:lnSpc>
              <a:spcBef>
                <a:spcPct val="10000"/>
              </a:spcBef>
              <a:buFont typeface="Monotype Sorts" pitchFamily="2" charset="2"/>
              <a:buChar char=" "/>
            </a:pPr>
            <a:r>
              <a:rPr lang="zh-CN" altLang="en-US" sz="2000" dirty="0">
                <a:solidFill>
                  <a:srgbClr val="0033CC"/>
                </a:solidFill>
              </a:rPr>
              <a:t> (6) 难以进行编译优化来生成高效目标代码</a:t>
            </a:r>
            <a:endParaRPr lang="zh-CN" altLang="en-US" sz="2000" dirty="0">
              <a:solidFill>
                <a:srgbClr val="0033CC"/>
              </a:solidFill>
            </a:endParaRPr>
          </a:p>
        </p:txBody>
      </p:sp>
      <p:sp>
        <p:nvSpPr>
          <p:cNvPr id="11" name="Rectangle 4"/>
          <p:cNvSpPr>
            <a:spLocks noChangeArrowheads="1"/>
          </p:cNvSpPr>
          <p:nvPr/>
        </p:nvSpPr>
        <p:spPr bwMode="auto">
          <a:xfrm>
            <a:off x="323528" y="5229200"/>
            <a:ext cx="8593559" cy="1528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p>
            <a:pPr>
              <a:lnSpc>
                <a:spcPct val="120000"/>
              </a:lnSpc>
            </a:pPr>
            <a:r>
              <a:rPr lang="zh-CN" altLang="en-US" sz="2000" dirty="0">
                <a:solidFill>
                  <a:schemeClr val="tx1"/>
                </a:solidFill>
                <a:latin typeface="Comic Sans MS" panose="030F0702030302020204" pitchFamily="2" charset="0"/>
                <a:ea typeface="微软雅黑" pitchFamily="34" charset="-122"/>
              </a:rPr>
              <a:t>例如，</a:t>
            </a:r>
            <a:r>
              <a:rPr lang="en-US" altLang="zh-CN" sz="2000" dirty="0">
                <a:solidFill>
                  <a:schemeClr val="tx1"/>
                </a:solidFill>
                <a:latin typeface="Comic Sans MS" panose="030F0702030302020204" pitchFamily="2" charset="0"/>
                <a:ea typeface="微软雅黑" pitchFamily="34" charset="-122"/>
              </a:rPr>
              <a:t>VAX-11/780</a:t>
            </a:r>
            <a:r>
              <a:rPr lang="zh-CN" altLang="en-US" sz="2000" dirty="0">
                <a:solidFill>
                  <a:schemeClr val="tx1"/>
                </a:solidFill>
                <a:latin typeface="Comic Sans MS" panose="030F0702030302020204" pitchFamily="2" charset="0"/>
                <a:ea typeface="微软雅黑" pitchFamily="34" charset="-122"/>
              </a:rPr>
              <a:t>小型机</a:t>
            </a:r>
            <a:endParaRPr lang="zh-CN" altLang="en-US" sz="2000" dirty="0">
              <a:solidFill>
                <a:schemeClr val="tx1"/>
              </a:solidFill>
              <a:latin typeface="Comic Sans MS" panose="030F0702030302020204" pitchFamily="2" charset="0"/>
              <a:ea typeface="微软雅黑" pitchFamily="34" charset="-122"/>
            </a:endParaRPr>
          </a:p>
          <a:p>
            <a:pPr lvl="1">
              <a:lnSpc>
                <a:spcPct val="120000"/>
              </a:lnSpc>
            </a:pPr>
            <a:r>
              <a:rPr lang="zh-CN" altLang="en-US" sz="2000" dirty="0">
                <a:latin typeface="Comic Sans MS" panose="030F0702030302020204" pitchFamily="2" charset="0"/>
                <a:ea typeface="微软雅黑" pitchFamily="34" charset="-122"/>
              </a:rPr>
              <a:t>16种寻址方式；9种数据格式；303条指令；</a:t>
            </a:r>
            <a:endParaRPr lang="zh-CN" altLang="en-US" sz="2000" dirty="0">
              <a:latin typeface="Comic Sans MS" panose="030F0702030302020204" pitchFamily="2" charset="0"/>
              <a:ea typeface="微软雅黑" pitchFamily="34" charset="-122"/>
            </a:endParaRPr>
          </a:p>
          <a:p>
            <a:pPr lvl="1">
              <a:lnSpc>
                <a:spcPct val="120000"/>
              </a:lnSpc>
            </a:pPr>
            <a:r>
              <a:rPr lang="zh-CN" altLang="en-US" sz="2000" dirty="0">
                <a:latin typeface="Comic Sans MS" panose="030F0702030302020204" pitchFamily="2" charset="0"/>
                <a:ea typeface="微软雅黑" pitchFamily="34" charset="-122"/>
              </a:rPr>
              <a:t>一条指令包括1～2个字节的操作码和下续</a:t>
            </a:r>
            <a:r>
              <a:rPr lang="en-US" altLang="zh-CN" sz="2000" dirty="0">
                <a:latin typeface="Comic Sans MS" panose="030F0702030302020204" pitchFamily="2" charset="0"/>
                <a:ea typeface="微软雅黑" pitchFamily="34" charset="-122"/>
              </a:rPr>
              <a:t>N</a:t>
            </a:r>
            <a:r>
              <a:rPr lang="zh-CN" altLang="en-US" sz="2000" dirty="0">
                <a:latin typeface="Comic Sans MS" panose="030F0702030302020204" pitchFamily="2" charset="0"/>
                <a:ea typeface="微软雅黑" pitchFamily="34" charset="-122"/>
              </a:rPr>
              <a:t>个操作数说明符。一个说明符的长度达1 ～10个字节。</a:t>
            </a:r>
            <a:endParaRPr lang="zh-CN" altLang="en-US" sz="2000" b="0" dirty="0">
              <a:solidFill>
                <a:schemeClr val="tx1"/>
              </a:solidFill>
              <a:latin typeface="Comic Sans MS" panose="030F0702030302020204" pitchFamily="2" charset="0"/>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blinds(horizontal)">
                                      <p:cBhvr>
                                        <p:cTn id="7" dur="500"/>
                                        <p:tgtEl>
                                          <p:spTgt spid="10">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0">
                                            <p:txEl>
                                              <p:pRg st="2" end="2"/>
                                            </p:txEl>
                                          </p:spTgt>
                                        </p:tgtEl>
                                        <p:attrNameLst>
                                          <p:attrName>style.visibility</p:attrName>
                                        </p:attrNameLst>
                                      </p:cBhvr>
                                      <p:to>
                                        <p:strVal val="visible"/>
                                      </p:to>
                                    </p:set>
                                    <p:animEffect transition="in" filter="blinds(horizontal)">
                                      <p:cBhvr>
                                        <p:cTn id="10" dur="500"/>
                                        <p:tgtEl>
                                          <p:spTgt spid="10">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0">
                                            <p:txEl>
                                              <p:pRg st="3" end="3"/>
                                            </p:txEl>
                                          </p:spTgt>
                                        </p:tgtEl>
                                        <p:attrNameLst>
                                          <p:attrName>style.visibility</p:attrName>
                                        </p:attrNameLst>
                                      </p:cBhvr>
                                      <p:to>
                                        <p:strVal val="visible"/>
                                      </p:to>
                                    </p:set>
                                    <p:animEffect transition="in" filter="blinds(horizontal)">
                                      <p:cBhvr>
                                        <p:cTn id="15" dur="500"/>
                                        <p:tgtEl>
                                          <p:spTgt spid="10">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0">
                                            <p:txEl>
                                              <p:pRg st="4" end="4"/>
                                            </p:txEl>
                                          </p:spTgt>
                                        </p:tgtEl>
                                        <p:attrNameLst>
                                          <p:attrName>style.visibility</p:attrName>
                                        </p:attrNameLst>
                                      </p:cBhvr>
                                      <p:to>
                                        <p:strVal val="visible"/>
                                      </p:to>
                                    </p:set>
                                    <p:animEffect transition="in" filter="blinds(horizontal)">
                                      <p:cBhvr>
                                        <p:cTn id="18" dur="500"/>
                                        <p:tgtEl>
                                          <p:spTgt spid="10">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0">
                                            <p:txEl>
                                              <p:pRg st="5" end="5"/>
                                            </p:txEl>
                                          </p:spTgt>
                                        </p:tgtEl>
                                        <p:attrNameLst>
                                          <p:attrName>style.visibility</p:attrName>
                                        </p:attrNameLst>
                                      </p:cBhvr>
                                      <p:to>
                                        <p:strVal val="visible"/>
                                      </p:to>
                                    </p:set>
                                    <p:animEffect transition="in" filter="blinds(horizontal)">
                                      <p:cBhvr>
                                        <p:cTn id="23" dur="500"/>
                                        <p:tgtEl>
                                          <p:spTgt spid="10">
                                            <p:txEl>
                                              <p:pRg st="5" end="5"/>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10">
                                            <p:txEl>
                                              <p:pRg st="6" end="6"/>
                                            </p:txEl>
                                          </p:spTgt>
                                        </p:tgtEl>
                                        <p:attrNameLst>
                                          <p:attrName>style.visibility</p:attrName>
                                        </p:attrNameLst>
                                      </p:cBhvr>
                                      <p:to>
                                        <p:strVal val="visible"/>
                                      </p:to>
                                    </p:set>
                                    <p:animEffect transition="in" filter="blinds(horizontal)">
                                      <p:cBhvr>
                                        <p:cTn id="26" dur="500"/>
                                        <p:tgtEl>
                                          <p:spTgt spid="10">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10">
                                            <p:txEl>
                                              <p:pRg st="7" end="7"/>
                                            </p:txEl>
                                          </p:spTgt>
                                        </p:tgtEl>
                                        <p:attrNameLst>
                                          <p:attrName>style.visibility</p:attrName>
                                        </p:attrNameLst>
                                      </p:cBhvr>
                                      <p:to>
                                        <p:strVal val="visible"/>
                                      </p:to>
                                    </p:set>
                                    <p:animEffect transition="in" filter="blinds(horizontal)">
                                      <p:cBhvr>
                                        <p:cTn id="31" dur="500"/>
                                        <p:tgtEl>
                                          <p:spTgt spid="10">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10">
                                            <p:txEl>
                                              <p:pRg st="8" end="8"/>
                                            </p:txEl>
                                          </p:spTgt>
                                        </p:tgtEl>
                                        <p:attrNameLst>
                                          <p:attrName>style.visibility</p:attrName>
                                        </p:attrNameLst>
                                      </p:cBhvr>
                                      <p:to>
                                        <p:strVal val="visible"/>
                                      </p:to>
                                    </p:set>
                                    <p:animEffect transition="in" filter="blinds(horizontal)">
                                      <p:cBhvr>
                                        <p:cTn id="36" dur="500"/>
                                        <p:tgtEl>
                                          <p:spTgt spid="10">
                                            <p:txEl>
                                              <p:pRg st="8" end="8"/>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10">
                                            <p:txEl>
                                              <p:pRg st="9" end="9"/>
                                            </p:txEl>
                                          </p:spTgt>
                                        </p:tgtEl>
                                        <p:attrNameLst>
                                          <p:attrName>style.visibility</p:attrName>
                                        </p:attrNameLst>
                                      </p:cBhvr>
                                      <p:to>
                                        <p:strVal val="visible"/>
                                      </p:to>
                                    </p:set>
                                    <p:animEffect transition="in" filter="blinds(horizontal)">
                                      <p:cBhvr>
                                        <p:cTn id="41" dur="500"/>
                                        <p:tgtEl>
                                          <p:spTgt spid="10">
                                            <p:txEl>
                                              <p:pRg st="9" end="9"/>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blinds(horizontal)">
                                      <p:cBhvr>
                                        <p:cTn id="4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itchFamily="34" charset="-122"/>
              </a:rPr>
              <a:t>4.2 </a:t>
            </a:r>
            <a:r>
              <a:rPr lang="zh-CN" altLang="en-US" dirty="0">
                <a:latin typeface="微软雅黑" pitchFamily="34" charset="-122"/>
              </a:rPr>
              <a:t>指令系统设计</a:t>
            </a:r>
            <a:endParaRPr lang="zh-CN" altLang="en-US" dirty="0">
              <a:latin typeface="微软雅黑" pitchFamily="34" charset="-122"/>
            </a:endParaRPr>
          </a:p>
        </p:txBody>
      </p:sp>
      <p:sp>
        <p:nvSpPr>
          <p:cNvPr id="3" name="内容占位符 2"/>
          <p:cNvSpPr>
            <a:spLocks noGrp="1"/>
          </p:cNvSpPr>
          <p:nvPr>
            <p:ph idx="1"/>
          </p:nvPr>
        </p:nvSpPr>
        <p:spPr>
          <a:xfrm>
            <a:off x="107504" y="743531"/>
            <a:ext cx="4032448" cy="525229"/>
          </a:xfrm>
        </p:spPr>
        <p:txBody>
          <a:bodyPr/>
          <a:lstStyle/>
          <a:p>
            <a:pPr marL="0" indent="0">
              <a:buNone/>
            </a:pPr>
            <a:r>
              <a:rPr lang="en-US" altLang="zh-CN" dirty="0">
                <a:latin typeface="微软雅黑" pitchFamily="34" charset="-122"/>
              </a:rPr>
              <a:t>4.2.7 </a:t>
            </a:r>
            <a:r>
              <a:rPr lang="zh-CN" altLang="en-US" dirty="0">
                <a:latin typeface="微软雅黑" pitchFamily="34" charset="-122"/>
              </a:rPr>
              <a:t>指令系统设计风格</a:t>
            </a:r>
            <a:endParaRPr lang="en-US" altLang="zh-CN" dirty="0">
              <a:latin typeface="微软雅黑" pitchFamily="34" charset="-122"/>
            </a:endParaRPr>
          </a:p>
        </p:txBody>
      </p:sp>
      <p:sp>
        <p:nvSpPr>
          <p:cNvPr id="4" name="页脚占位符 3"/>
          <p:cNvSpPr>
            <a:spLocks noGrp="1"/>
          </p:cNvSpPr>
          <p:nvPr>
            <p:ph type="ftr" sz="quarter" idx="11"/>
          </p:nvPr>
        </p:nvSpPr>
        <p:spPr/>
        <p:txBody>
          <a:bodyPr/>
          <a:lstStyle/>
          <a:p>
            <a:pPr>
              <a:defRPr/>
            </a:pPr>
            <a:r>
              <a:rPr lang="zh-CN" altLang="en-US" dirty="0">
                <a:latin typeface="微软雅黑" pitchFamily="34" charset="-122"/>
                <a:ea typeface="微软雅黑" pitchFamily="34" charset="-122"/>
              </a:rPr>
              <a:t>计算机与通信工程学院</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计算机组成原理</a:t>
            </a:r>
            <a:endParaRPr lang="zh-CN" altLang="en-US" dirty="0">
              <a:latin typeface="微软雅黑" pitchFamily="34" charset="-122"/>
              <a:ea typeface="微软雅黑" pitchFamily="34" charset="-122"/>
            </a:endParaRPr>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latin typeface="微软雅黑" pitchFamily="34" charset="-122"/>
                <a:ea typeface="微软雅黑" pitchFamily="34" charset="-122"/>
              </a:rPr>
            </a:fld>
            <a:endParaRPr lang="zh-CN" altLang="en-US" dirty="0">
              <a:latin typeface="微软雅黑" pitchFamily="34" charset="-122"/>
              <a:ea typeface="微软雅黑" pitchFamily="34" charset="-122"/>
            </a:endParaRPr>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latin typeface="微软雅黑" pitchFamily="34" charset="-122"/>
                <a:ea typeface="微软雅黑" pitchFamily="34" charset="-122"/>
              </a:rPr>
            </a:fld>
            <a:endParaRPr lang="zh-CN" altLang="en-US" dirty="0">
              <a:latin typeface="微软雅黑" pitchFamily="34" charset="-122"/>
              <a:ea typeface="微软雅黑" pitchFamily="34" charset="-122"/>
            </a:endParaRPr>
          </a:p>
        </p:txBody>
      </p:sp>
      <p:sp>
        <p:nvSpPr>
          <p:cNvPr id="7" name="内容占位符 2"/>
          <p:cNvSpPr txBox="1"/>
          <p:nvPr/>
        </p:nvSpPr>
        <p:spPr bwMode="auto">
          <a:xfrm>
            <a:off x="119514" y="1124744"/>
            <a:ext cx="4668510" cy="393507"/>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FF0000"/>
              </a:buClr>
              <a:buFont typeface="Wingdings" panose="05000000000000000000" pitchFamily="2" charset="2"/>
              <a:buChar char="p"/>
              <a:defRPr sz="2200" b="1" kern="1200">
                <a:solidFill>
                  <a:schemeClr val="tx1"/>
                </a:solidFill>
                <a:latin typeface="Comic Sans MS" panose="030F0702030302020204" pitchFamily="2" charset="0"/>
                <a:ea typeface="微软雅黑"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anose="05000000000000000000" pitchFamily="2" charset="2"/>
              <a:buChar char="n"/>
              <a:defRPr sz="2000" b="0" kern="1200">
                <a:solidFill>
                  <a:schemeClr val="tx1"/>
                </a:solidFill>
                <a:latin typeface="微软雅黑" pitchFamily="34" charset="-122"/>
                <a:ea typeface="微软雅黑"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anose="05000000000000000000" pitchFamily="2" charset="2"/>
              <a:buChar char="p"/>
              <a:defRPr sz="2000" b="0" kern="1200">
                <a:solidFill>
                  <a:schemeClr val="tx1"/>
                </a:solidFill>
                <a:latin typeface="微软雅黑" pitchFamily="34" charset="-122"/>
                <a:ea typeface="微软雅黑"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anose="05000000000000000000" pitchFamily="2" charset="2"/>
              <a:buChar char="Ø"/>
              <a:defRPr sz="2000" b="0" kern="1200">
                <a:solidFill>
                  <a:schemeClr val="tx1"/>
                </a:solidFill>
                <a:latin typeface="微软雅黑" pitchFamily="34" charset="-122"/>
                <a:ea typeface="微软雅黑"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anose="05000000000000000000" pitchFamily="2" charset="2"/>
              <a:buChar char="Ø"/>
              <a:defRPr sz="2000" b="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dirty="0">
                <a:solidFill>
                  <a:srgbClr val="063DE8"/>
                </a:solidFill>
                <a:latin typeface="微软雅黑" pitchFamily="34" charset="-122"/>
              </a:rPr>
              <a:t>2. </a:t>
            </a:r>
            <a:r>
              <a:rPr lang="zh-CN" altLang="en-US" dirty="0">
                <a:solidFill>
                  <a:srgbClr val="063DE8"/>
                </a:solidFill>
                <a:latin typeface="微软雅黑" pitchFamily="34" charset="-122"/>
              </a:rPr>
              <a:t>按指令格式的复杂度来分</a:t>
            </a:r>
            <a:endParaRPr lang="en-US" altLang="zh-CN" dirty="0">
              <a:solidFill>
                <a:srgbClr val="063DE8"/>
              </a:solidFill>
              <a:latin typeface="微软雅黑" pitchFamily="34" charset="-122"/>
            </a:endParaRPr>
          </a:p>
        </p:txBody>
      </p:sp>
      <p:sp>
        <p:nvSpPr>
          <p:cNvPr id="14" name="Rectangle 4"/>
          <p:cNvSpPr>
            <a:spLocks noChangeArrowheads="1"/>
          </p:cNvSpPr>
          <p:nvPr/>
        </p:nvSpPr>
        <p:spPr bwMode="auto">
          <a:xfrm>
            <a:off x="179512" y="1605374"/>
            <a:ext cx="8434388" cy="274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90000"/>
              </a:lnSpc>
              <a:spcBef>
                <a:spcPct val="30000"/>
              </a:spcBef>
              <a:buSzPct val="75000"/>
              <a:buFont typeface="Wingdings" panose="05000000000000000000" pitchFamily="2" charset="2"/>
              <a:buChar char="u"/>
              <a:defRPr sz="2000" b="1">
                <a:solidFill>
                  <a:schemeClr val="tx1"/>
                </a:solidFill>
                <a:latin typeface="宋体" pitchFamily="2" charset="-122"/>
                <a:ea typeface="宋体" pitchFamily="2" charset="-122"/>
                <a:cs typeface="Arial" panose="020B0604020202020204" pitchFamily="34" charset="0"/>
              </a:defRPr>
            </a:lvl1pPr>
            <a:lvl2pPr marL="742950" indent="-285750">
              <a:lnSpc>
                <a:spcPct val="90000"/>
              </a:lnSpc>
              <a:spcBef>
                <a:spcPct val="30000"/>
              </a:spcBef>
              <a:buSzPct val="100000"/>
              <a:buChar char="–"/>
              <a:defRPr b="1">
                <a:solidFill>
                  <a:schemeClr val="accent2"/>
                </a:solidFill>
                <a:latin typeface="宋体" pitchFamily="2" charset="-122"/>
                <a:ea typeface="宋体" pitchFamily="2" charset="-122"/>
                <a:cs typeface="Arial" panose="020B0604020202020204" pitchFamily="34" charset="0"/>
              </a:defRPr>
            </a:lvl2pPr>
            <a:lvl3pPr marL="1143000" indent="-228600">
              <a:lnSpc>
                <a:spcPct val="90000"/>
              </a:lnSpc>
              <a:spcBef>
                <a:spcPct val="30000"/>
              </a:spcBef>
              <a:buSzPct val="100000"/>
              <a:buChar char="»"/>
              <a:defRPr b="1">
                <a:solidFill>
                  <a:srgbClr val="A50021"/>
                </a:solidFill>
                <a:latin typeface="宋体" pitchFamily="2" charset="-122"/>
                <a:ea typeface="宋体" pitchFamily="2" charset="-122"/>
                <a:cs typeface="Arial" panose="020B0604020202020204" pitchFamily="34" charset="0"/>
              </a:defRPr>
            </a:lvl3pPr>
            <a:lvl4pPr marL="1600200" indent="-228600">
              <a:lnSpc>
                <a:spcPct val="90000"/>
              </a:lnSpc>
              <a:spcBef>
                <a:spcPct val="30000"/>
              </a:spcBef>
              <a:buSzPct val="100000"/>
              <a:buChar char="•"/>
              <a:defRPr sz="1400" b="1">
                <a:solidFill>
                  <a:schemeClr val="tx1"/>
                </a:solidFill>
                <a:latin typeface="宋体" pitchFamily="2" charset="-122"/>
                <a:ea typeface="宋体" pitchFamily="2" charset="-122"/>
                <a:cs typeface="Arial" panose="020B0604020202020204" pitchFamily="34" charset="0"/>
              </a:defRPr>
            </a:lvl4pPr>
            <a:lvl5pPr marL="2057400" indent="-228600">
              <a:lnSpc>
                <a:spcPct val="90000"/>
              </a:lnSpc>
              <a:spcBef>
                <a:spcPct val="30000"/>
              </a:spcBef>
              <a:buSzPct val="100000"/>
              <a:buChar char="–"/>
              <a:defRPr sz="1400" b="1">
                <a:solidFill>
                  <a:schemeClr val="tx1"/>
                </a:solidFill>
                <a:latin typeface="宋体" pitchFamily="2" charset="-122"/>
                <a:ea typeface="宋体" pitchFamily="2" charset="-122"/>
                <a:cs typeface="Arial" panose="020B0604020202020204" pitchFamily="34" charset="0"/>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宋体" pitchFamily="2" charset="-122"/>
                <a:ea typeface="宋体" pitchFamily="2" charset="-122"/>
                <a:cs typeface="Arial" panose="020B0604020202020204" pitchFamily="34" charset="0"/>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宋体" pitchFamily="2" charset="-122"/>
                <a:ea typeface="宋体" pitchFamily="2" charset="-122"/>
                <a:cs typeface="Arial" panose="020B0604020202020204" pitchFamily="34" charset="0"/>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宋体" pitchFamily="2" charset="-122"/>
                <a:ea typeface="宋体" pitchFamily="2" charset="-122"/>
                <a:cs typeface="Arial" panose="020B0604020202020204" pitchFamily="34" charset="0"/>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宋体" pitchFamily="2" charset="-122"/>
                <a:ea typeface="宋体" pitchFamily="2" charset="-122"/>
                <a:cs typeface="Arial" panose="020B0604020202020204" pitchFamily="34" charset="0"/>
              </a:defRPr>
            </a:lvl9pPr>
          </a:lstStyle>
          <a:p>
            <a:pPr eaLnBrk="0" hangingPunct="0">
              <a:lnSpc>
                <a:spcPct val="140000"/>
              </a:lnSpc>
              <a:spcBef>
                <a:spcPct val="20000"/>
              </a:spcBef>
              <a:buClr>
                <a:srgbClr val="FF0000"/>
              </a:buClr>
              <a:buFont typeface="Wingdings" panose="05000000000000000000" pitchFamily="2" charset="2"/>
              <a:buChar char="p"/>
            </a:pPr>
            <a:r>
              <a:rPr lang="en-US" altLang="zh-CN" dirty="0">
                <a:latin typeface="Comic Sans MS" panose="030F0702030302020204" pitchFamily="2" charset="0"/>
                <a:ea typeface="微软雅黑" pitchFamily="34" charset="-122"/>
                <a:cs typeface="+mn-cs"/>
              </a:rPr>
              <a:t>CISC</a:t>
            </a:r>
            <a:r>
              <a:rPr lang="zh-CN" altLang="en-US" dirty="0">
                <a:latin typeface="Comic Sans MS" panose="030F0702030302020204" pitchFamily="2" charset="0"/>
                <a:ea typeface="微软雅黑" pitchFamily="34" charset="-122"/>
                <a:cs typeface="+mn-cs"/>
              </a:rPr>
              <a:t>的缺陷</a:t>
            </a:r>
            <a:endParaRPr lang="en-US" altLang="zh-CN" dirty="0">
              <a:latin typeface="Comic Sans MS" panose="030F0702030302020204" pitchFamily="2" charset="0"/>
              <a:ea typeface="微软雅黑" pitchFamily="34" charset="-122"/>
              <a:cs typeface="+mn-cs"/>
            </a:endParaRPr>
          </a:p>
          <a:p>
            <a:pPr lvl="1" eaLnBrk="0" hangingPunct="0">
              <a:lnSpc>
                <a:spcPct val="140000"/>
              </a:lnSpc>
              <a:spcBef>
                <a:spcPct val="20000"/>
              </a:spcBef>
              <a:buClr>
                <a:srgbClr val="FF0000"/>
              </a:buClr>
              <a:buFont typeface="Wingdings" panose="05000000000000000000" pitchFamily="2" charset="2"/>
              <a:buChar char="n"/>
            </a:pPr>
            <a:r>
              <a:rPr lang="zh-CN" altLang="en-US" sz="2000" dirty="0">
                <a:solidFill>
                  <a:srgbClr val="0000FF"/>
                </a:solidFill>
                <a:latin typeface="Comic Sans MS" panose="030F0702030302020204" pitchFamily="2" charset="0"/>
                <a:ea typeface="微软雅黑" pitchFamily="34" charset="-122"/>
              </a:rPr>
              <a:t>日趋庞大的指令系统不但使计算机的</a:t>
            </a:r>
            <a:r>
              <a:rPr lang="zh-CN" altLang="en-US" sz="2000" dirty="0">
                <a:solidFill>
                  <a:srgbClr val="C2228D"/>
                </a:solidFill>
                <a:latin typeface="Comic Sans MS" panose="030F0702030302020204" pitchFamily="2" charset="0"/>
                <a:ea typeface="微软雅黑" pitchFamily="34" charset="-122"/>
              </a:rPr>
              <a:t>研制周期变长</a:t>
            </a:r>
            <a:r>
              <a:rPr lang="zh-CN" altLang="en-US" sz="2000" dirty="0">
                <a:solidFill>
                  <a:srgbClr val="0000FF"/>
                </a:solidFill>
                <a:latin typeface="Comic Sans MS" panose="030F0702030302020204" pitchFamily="2" charset="0"/>
                <a:ea typeface="微软雅黑" pitchFamily="34" charset="-122"/>
              </a:rPr>
              <a:t>，而且</a:t>
            </a:r>
            <a:r>
              <a:rPr lang="zh-CN" altLang="en-US" sz="2000" dirty="0">
                <a:solidFill>
                  <a:srgbClr val="C2228D"/>
                </a:solidFill>
                <a:latin typeface="Comic Sans MS" panose="030F0702030302020204" pitchFamily="2" charset="0"/>
                <a:ea typeface="微软雅黑" pitchFamily="34" charset="-122"/>
              </a:rPr>
              <a:t>难以保证设计的正确性，难以调试和维护，</a:t>
            </a:r>
            <a:r>
              <a:rPr lang="zh-CN" altLang="en-US" sz="2000" dirty="0">
                <a:solidFill>
                  <a:srgbClr val="0000FF"/>
                </a:solidFill>
                <a:latin typeface="Comic Sans MS" panose="030F0702030302020204" pitchFamily="2" charset="0"/>
                <a:ea typeface="微软雅黑" pitchFamily="34" charset="-122"/>
              </a:rPr>
              <a:t>并且因指令操作复杂而</a:t>
            </a:r>
            <a:r>
              <a:rPr lang="zh-CN" altLang="en-US" sz="2000" dirty="0">
                <a:solidFill>
                  <a:srgbClr val="C2228D"/>
                </a:solidFill>
                <a:latin typeface="Comic Sans MS" panose="030F0702030302020204" pitchFamily="2" charset="0"/>
                <a:ea typeface="微软雅黑" pitchFamily="34" charset="-122"/>
              </a:rPr>
              <a:t>增加机器周期</a:t>
            </a:r>
            <a:r>
              <a:rPr lang="zh-CN" altLang="en-US" sz="2000" dirty="0">
                <a:solidFill>
                  <a:srgbClr val="0000FF"/>
                </a:solidFill>
                <a:latin typeface="Comic Sans MS" panose="030F0702030302020204" pitchFamily="2" charset="0"/>
                <a:ea typeface="微软雅黑" pitchFamily="34" charset="-122"/>
              </a:rPr>
              <a:t>，从而</a:t>
            </a:r>
            <a:r>
              <a:rPr lang="zh-CN" altLang="en-US" sz="2000" dirty="0">
                <a:solidFill>
                  <a:srgbClr val="C2228D"/>
                </a:solidFill>
                <a:latin typeface="Comic Sans MS" panose="030F0702030302020204" pitchFamily="2" charset="0"/>
                <a:ea typeface="微软雅黑" pitchFamily="34" charset="-122"/>
              </a:rPr>
              <a:t>降低了系统性能。</a:t>
            </a:r>
            <a:endParaRPr lang="zh-CN" altLang="en-US" sz="2000" dirty="0">
              <a:solidFill>
                <a:srgbClr val="C2228D"/>
              </a:solidFill>
              <a:latin typeface="Comic Sans MS" panose="030F0702030302020204" pitchFamily="2" charset="0"/>
              <a:ea typeface="微软雅黑" pitchFamily="34" charset="-122"/>
            </a:endParaRPr>
          </a:p>
          <a:p>
            <a:pPr>
              <a:lnSpc>
                <a:spcPct val="140000"/>
              </a:lnSpc>
              <a:buFont typeface="Wingdings" panose="05000000000000000000" pitchFamily="2" charset="2"/>
              <a:buChar char="p"/>
            </a:pPr>
            <a:r>
              <a:rPr lang="zh-CN" altLang="en-US" dirty="0">
                <a:latin typeface="Comic Sans MS" panose="030F0702030302020204" pitchFamily="2" charset="0"/>
                <a:ea typeface="微软雅黑" pitchFamily="34" charset="-122"/>
                <a:cs typeface="+mn-cs"/>
              </a:rPr>
              <a:t>1975年</a:t>
            </a:r>
            <a:r>
              <a:rPr lang="en-US" altLang="zh-CN" dirty="0">
                <a:latin typeface="Comic Sans MS" panose="030F0702030302020204" pitchFamily="2" charset="0"/>
                <a:ea typeface="微软雅黑" pitchFamily="34" charset="-122"/>
                <a:cs typeface="+mn-cs"/>
              </a:rPr>
              <a:t>IBM</a:t>
            </a:r>
            <a:r>
              <a:rPr lang="zh-CN" altLang="en-US" dirty="0">
                <a:latin typeface="Comic Sans MS" panose="030F0702030302020204" pitchFamily="2" charset="0"/>
                <a:ea typeface="微软雅黑" pitchFamily="34" charset="-122"/>
              </a:rPr>
              <a:t>公司开始研究</a:t>
            </a:r>
            <a:r>
              <a:rPr lang="zh-CN" altLang="en-US" dirty="0">
                <a:solidFill>
                  <a:srgbClr val="C2228D"/>
                </a:solidFill>
                <a:latin typeface="Comic Sans MS" panose="030F0702030302020204" pitchFamily="2" charset="0"/>
                <a:ea typeface="微软雅黑" pitchFamily="34" charset="-122"/>
              </a:rPr>
              <a:t>指令系统的合理性问题</a:t>
            </a:r>
            <a:r>
              <a:rPr lang="zh-CN" altLang="en-US" dirty="0">
                <a:latin typeface="Comic Sans MS" panose="030F0702030302020204" pitchFamily="2" charset="0"/>
                <a:ea typeface="微软雅黑" pitchFamily="34" charset="-122"/>
              </a:rPr>
              <a:t>，</a:t>
            </a:r>
            <a:r>
              <a:rPr lang="en-US" altLang="zh-CN" dirty="0">
                <a:latin typeface="Comic Sans MS" panose="030F0702030302020204" pitchFamily="2" charset="0"/>
                <a:ea typeface="微软雅黑" pitchFamily="34" charset="-122"/>
              </a:rPr>
              <a:t>John Cocks</a:t>
            </a:r>
            <a:r>
              <a:rPr lang="zh-CN" altLang="en-US" dirty="0">
                <a:latin typeface="Comic Sans MS" panose="030F0702030302020204" pitchFamily="2" charset="0"/>
                <a:ea typeface="微软雅黑" pitchFamily="34" charset="-122"/>
              </a:rPr>
              <a:t>提出精简指令系统计算机 </a:t>
            </a:r>
            <a:r>
              <a:rPr lang="en-US" altLang="zh-CN" dirty="0">
                <a:solidFill>
                  <a:srgbClr val="FF0000"/>
                </a:solidFill>
                <a:latin typeface="Comic Sans MS" panose="030F0702030302020204" pitchFamily="2" charset="0"/>
                <a:ea typeface="微软雅黑" pitchFamily="34" charset="-122"/>
              </a:rPr>
              <a:t>RISC ( Reduce Instruction Set Computer )</a:t>
            </a:r>
            <a:r>
              <a:rPr lang="zh-CN" altLang="en-US" dirty="0">
                <a:latin typeface="Comic Sans MS" panose="030F0702030302020204" pitchFamily="2" charset="0"/>
                <a:ea typeface="微软雅黑" pitchFamily="34" charset="-122"/>
              </a:rPr>
              <a:t>。</a:t>
            </a:r>
            <a:endParaRPr lang="zh-CN" altLang="en-US" dirty="0">
              <a:latin typeface="Comic Sans MS" panose="030F0702030302020204" pitchFamily="2" charset="0"/>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
                                            <p:txEl>
                                              <p:pRg st="2" end="2"/>
                                            </p:txEl>
                                          </p:spTgt>
                                        </p:tgtEl>
                                        <p:attrNameLst>
                                          <p:attrName>style.visibility</p:attrName>
                                        </p:attrNameLst>
                                      </p:cBhvr>
                                      <p:to>
                                        <p:strVal val="visible"/>
                                      </p:to>
                                    </p:set>
                                    <p:animEffect transition="in" filter="blinds(horizontal)">
                                      <p:cBhvr>
                                        <p:cTn id="7" dur="500"/>
                                        <p:tgtEl>
                                          <p:spTgt spid="1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itchFamily="34" charset="-122"/>
              </a:rPr>
              <a:t>4.2 </a:t>
            </a:r>
            <a:r>
              <a:rPr lang="zh-CN" altLang="en-US" dirty="0">
                <a:latin typeface="微软雅黑" pitchFamily="34" charset="-122"/>
              </a:rPr>
              <a:t>指令系统设计</a:t>
            </a:r>
            <a:endParaRPr lang="zh-CN" altLang="en-US" dirty="0">
              <a:latin typeface="微软雅黑" pitchFamily="34" charset="-122"/>
            </a:endParaRPr>
          </a:p>
        </p:txBody>
      </p:sp>
      <p:sp>
        <p:nvSpPr>
          <p:cNvPr id="3" name="内容占位符 2"/>
          <p:cNvSpPr>
            <a:spLocks noGrp="1"/>
          </p:cNvSpPr>
          <p:nvPr>
            <p:ph idx="1"/>
          </p:nvPr>
        </p:nvSpPr>
        <p:spPr>
          <a:xfrm>
            <a:off x="107504" y="743531"/>
            <a:ext cx="4032448" cy="525229"/>
          </a:xfrm>
        </p:spPr>
        <p:txBody>
          <a:bodyPr/>
          <a:lstStyle/>
          <a:p>
            <a:pPr marL="0" indent="0">
              <a:buNone/>
            </a:pPr>
            <a:r>
              <a:rPr lang="en-US" altLang="zh-CN" dirty="0">
                <a:latin typeface="微软雅黑" pitchFamily="34" charset="-122"/>
              </a:rPr>
              <a:t>4.2.7 </a:t>
            </a:r>
            <a:r>
              <a:rPr lang="zh-CN" altLang="en-US" dirty="0">
                <a:latin typeface="微软雅黑" pitchFamily="34" charset="-122"/>
              </a:rPr>
              <a:t>指令系统设计风格</a:t>
            </a:r>
            <a:endParaRPr lang="en-US" altLang="zh-CN" dirty="0">
              <a:latin typeface="微软雅黑" pitchFamily="34" charset="-122"/>
            </a:endParaRPr>
          </a:p>
        </p:txBody>
      </p:sp>
      <p:sp>
        <p:nvSpPr>
          <p:cNvPr id="4" name="页脚占位符 3"/>
          <p:cNvSpPr>
            <a:spLocks noGrp="1"/>
          </p:cNvSpPr>
          <p:nvPr>
            <p:ph type="ftr" sz="quarter" idx="11"/>
          </p:nvPr>
        </p:nvSpPr>
        <p:spPr/>
        <p:txBody>
          <a:bodyPr/>
          <a:lstStyle/>
          <a:p>
            <a:pPr>
              <a:defRPr/>
            </a:pPr>
            <a:r>
              <a:rPr lang="zh-CN" altLang="en-US" dirty="0">
                <a:latin typeface="微软雅黑" pitchFamily="34" charset="-122"/>
                <a:ea typeface="微软雅黑" pitchFamily="34" charset="-122"/>
              </a:rPr>
              <a:t>计算机与通信工程学院</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计算机组成原理</a:t>
            </a:r>
            <a:endParaRPr lang="zh-CN" altLang="en-US" dirty="0">
              <a:latin typeface="微软雅黑" pitchFamily="34" charset="-122"/>
              <a:ea typeface="微软雅黑" pitchFamily="34" charset="-122"/>
            </a:endParaRPr>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latin typeface="微软雅黑" pitchFamily="34" charset="-122"/>
                <a:ea typeface="微软雅黑" pitchFamily="34" charset="-122"/>
              </a:rPr>
            </a:fld>
            <a:endParaRPr lang="zh-CN" altLang="en-US" dirty="0">
              <a:latin typeface="微软雅黑" pitchFamily="34" charset="-122"/>
              <a:ea typeface="微软雅黑" pitchFamily="34" charset="-122"/>
            </a:endParaRPr>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latin typeface="微软雅黑" pitchFamily="34" charset="-122"/>
                <a:ea typeface="微软雅黑" pitchFamily="34" charset="-122"/>
              </a:rPr>
            </a:fld>
            <a:endParaRPr lang="zh-CN" altLang="en-US" dirty="0">
              <a:latin typeface="微软雅黑" pitchFamily="34" charset="-122"/>
              <a:ea typeface="微软雅黑" pitchFamily="34" charset="-122"/>
            </a:endParaRPr>
          </a:p>
        </p:txBody>
      </p:sp>
      <p:sp>
        <p:nvSpPr>
          <p:cNvPr id="7" name="内容占位符 2"/>
          <p:cNvSpPr txBox="1"/>
          <p:nvPr/>
        </p:nvSpPr>
        <p:spPr bwMode="auto">
          <a:xfrm>
            <a:off x="119514" y="1124744"/>
            <a:ext cx="4668510" cy="393507"/>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FF0000"/>
              </a:buClr>
              <a:buFont typeface="Wingdings" panose="05000000000000000000" pitchFamily="2" charset="2"/>
              <a:buChar char="p"/>
              <a:defRPr sz="2200" b="1" kern="1200">
                <a:solidFill>
                  <a:schemeClr val="tx1"/>
                </a:solidFill>
                <a:latin typeface="Comic Sans MS" panose="030F0702030302020204" pitchFamily="2" charset="0"/>
                <a:ea typeface="微软雅黑"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anose="05000000000000000000" pitchFamily="2" charset="2"/>
              <a:buChar char="n"/>
              <a:defRPr sz="2000" b="0" kern="1200">
                <a:solidFill>
                  <a:schemeClr val="tx1"/>
                </a:solidFill>
                <a:latin typeface="微软雅黑" pitchFamily="34" charset="-122"/>
                <a:ea typeface="微软雅黑"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anose="05000000000000000000" pitchFamily="2" charset="2"/>
              <a:buChar char="p"/>
              <a:defRPr sz="2000" b="0" kern="1200">
                <a:solidFill>
                  <a:schemeClr val="tx1"/>
                </a:solidFill>
                <a:latin typeface="微软雅黑" pitchFamily="34" charset="-122"/>
                <a:ea typeface="微软雅黑"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anose="05000000000000000000" pitchFamily="2" charset="2"/>
              <a:buChar char="Ø"/>
              <a:defRPr sz="2000" b="0" kern="1200">
                <a:solidFill>
                  <a:schemeClr val="tx1"/>
                </a:solidFill>
                <a:latin typeface="微软雅黑" pitchFamily="34" charset="-122"/>
                <a:ea typeface="微软雅黑"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anose="05000000000000000000" pitchFamily="2" charset="2"/>
              <a:buChar char="Ø"/>
              <a:defRPr sz="2000" b="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dirty="0">
                <a:solidFill>
                  <a:srgbClr val="063DE8"/>
                </a:solidFill>
                <a:latin typeface="微软雅黑" pitchFamily="34" charset="-122"/>
              </a:rPr>
              <a:t>2. </a:t>
            </a:r>
            <a:r>
              <a:rPr lang="zh-CN" altLang="en-US" dirty="0">
                <a:solidFill>
                  <a:srgbClr val="063DE8"/>
                </a:solidFill>
                <a:latin typeface="微软雅黑" pitchFamily="34" charset="-122"/>
              </a:rPr>
              <a:t>按指令格式的复杂度来分</a:t>
            </a:r>
            <a:endParaRPr lang="en-US" altLang="zh-CN" dirty="0">
              <a:solidFill>
                <a:srgbClr val="063DE8"/>
              </a:solidFill>
              <a:latin typeface="微软雅黑" pitchFamily="34" charset="-122"/>
            </a:endParaRPr>
          </a:p>
        </p:txBody>
      </p:sp>
      <p:sp>
        <p:nvSpPr>
          <p:cNvPr id="12" name="Rectangle 3"/>
          <p:cNvSpPr txBox="1">
            <a:spLocks noChangeArrowheads="1"/>
          </p:cNvSpPr>
          <p:nvPr/>
        </p:nvSpPr>
        <p:spPr bwMode="auto">
          <a:xfrm>
            <a:off x="107504" y="1574160"/>
            <a:ext cx="8153400" cy="4104456"/>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FF0000"/>
              </a:buClr>
              <a:buFont typeface="Wingdings" panose="05000000000000000000" pitchFamily="2" charset="2"/>
              <a:buChar char="p"/>
              <a:defRPr sz="2200" b="1" kern="1200">
                <a:solidFill>
                  <a:schemeClr val="tx1"/>
                </a:solidFill>
                <a:latin typeface="Comic Sans MS" panose="030F0702030302020204" pitchFamily="2" charset="0"/>
                <a:ea typeface="微软雅黑"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anose="05000000000000000000" pitchFamily="2" charset="2"/>
              <a:buChar char="n"/>
              <a:defRPr sz="2000" b="0" kern="1200">
                <a:solidFill>
                  <a:schemeClr val="tx1"/>
                </a:solidFill>
                <a:latin typeface="微软雅黑" pitchFamily="34" charset="-122"/>
                <a:ea typeface="微软雅黑"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anose="05000000000000000000" pitchFamily="2" charset="2"/>
              <a:buChar char="p"/>
              <a:defRPr sz="2000" b="0" kern="1200">
                <a:solidFill>
                  <a:schemeClr val="tx1"/>
                </a:solidFill>
                <a:latin typeface="微软雅黑" pitchFamily="34" charset="-122"/>
                <a:ea typeface="微软雅黑"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anose="05000000000000000000" pitchFamily="2" charset="2"/>
              <a:buChar char="Ø"/>
              <a:defRPr sz="2000" b="0" kern="1200">
                <a:solidFill>
                  <a:schemeClr val="tx1"/>
                </a:solidFill>
                <a:latin typeface="微软雅黑" pitchFamily="34" charset="-122"/>
                <a:ea typeface="微软雅黑"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anose="05000000000000000000" pitchFamily="2" charset="2"/>
              <a:buChar char="Ø"/>
              <a:defRPr sz="2000" b="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40000"/>
              </a:lnSpc>
            </a:pPr>
            <a:r>
              <a:rPr lang="zh-CN" altLang="en-US" dirty="0"/>
              <a:t>对</a:t>
            </a:r>
            <a:r>
              <a:rPr lang="en-US" altLang="zh-CN" dirty="0"/>
              <a:t>CISC</a:t>
            </a:r>
            <a:r>
              <a:rPr lang="zh-CN" altLang="en-US" dirty="0"/>
              <a:t>进行测试，发现一个</a:t>
            </a:r>
            <a:r>
              <a:rPr lang="zh-CN" altLang="en-US" dirty="0">
                <a:hlinkClick r:id="" action="ppaction://hlinkshowjump?jump=nextslide"/>
              </a:rPr>
              <a:t>事实</a:t>
            </a:r>
            <a:r>
              <a:rPr lang="zh-CN" altLang="en-US" dirty="0"/>
              <a:t>：</a:t>
            </a:r>
            <a:endParaRPr lang="zh-CN" altLang="en-US" dirty="0"/>
          </a:p>
          <a:p>
            <a:pPr lvl="1">
              <a:lnSpc>
                <a:spcPct val="140000"/>
              </a:lnSpc>
            </a:pPr>
            <a:r>
              <a:rPr lang="zh-CN" altLang="en-US" dirty="0">
                <a:latin typeface="Comic Sans MS" panose="030F0702030302020204" pitchFamily="2" charset="0"/>
              </a:rPr>
              <a:t>在程序中各种指令出现的频率悬殊很大，最常使用的是一些简单指令，这些指令占程序的80%，但只占指令系统的20%。而且在微程序控制的计算机中，占指令总数20%的复杂指令占用了控制存储器容量的80%。</a:t>
            </a:r>
            <a:endParaRPr lang="zh-CN" altLang="en-US" dirty="0">
              <a:latin typeface="Comic Sans MS" panose="030F0702030302020204" pitchFamily="2" charset="0"/>
            </a:endParaRPr>
          </a:p>
          <a:p>
            <a:pPr>
              <a:lnSpc>
                <a:spcPct val="140000"/>
              </a:lnSpc>
            </a:pPr>
            <a:r>
              <a:rPr lang="zh-CN" altLang="en-US" dirty="0"/>
              <a:t>1982年美国加州伯克利大学的</a:t>
            </a:r>
            <a:r>
              <a:rPr lang="en-US" altLang="zh-CN" dirty="0" err="1">
                <a:solidFill>
                  <a:srgbClr val="C2228D"/>
                </a:solidFill>
              </a:rPr>
              <a:t>RISCⅠ</a:t>
            </a:r>
            <a:r>
              <a:rPr lang="en-US" altLang="zh-CN" dirty="0"/>
              <a:t>，</a:t>
            </a:r>
            <a:r>
              <a:rPr lang="zh-CN" altLang="en-US" dirty="0"/>
              <a:t>斯坦福大学的</a:t>
            </a:r>
            <a:r>
              <a:rPr lang="en-US" altLang="zh-CN" dirty="0">
                <a:solidFill>
                  <a:srgbClr val="C2228D"/>
                </a:solidFill>
              </a:rPr>
              <a:t>MIPS</a:t>
            </a:r>
            <a:r>
              <a:rPr lang="en-US" altLang="zh-CN" dirty="0"/>
              <a:t>，IBM</a:t>
            </a:r>
            <a:r>
              <a:rPr lang="zh-CN" altLang="en-US" dirty="0"/>
              <a:t>公司的</a:t>
            </a:r>
            <a:r>
              <a:rPr lang="en-US" altLang="zh-CN" dirty="0">
                <a:solidFill>
                  <a:srgbClr val="C2228D"/>
                </a:solidFill>
              </a:rPr>
              <a:t>IBM801</a:t>
            </a:r>
            <a:r>
              <a:rPr lang="zh-CN" altLang="en-US" dirty="0"/>
              <a:t>相继宣告完成，这些机器被称为</a:t>
            </a:r>
            <a:r>
              <a:rPr lang="zh-CN" altLang="en-US" dirty="0">
                <a:solidFill>
                  <a:srgbClr val="C2228D"/>
                </a:solidFill>
              </a:rPr>
              <a:t>第一代</a:t>
            </a:r>
            <a:r>
              <a:rPr lang="en-US" altLang="zh-CN" dirty="0">
                <a:solidFill>
                  <a:srgbClr val="C2228D"/>
                </a:solidFill>
              </a:rPr>
              <a:t>RISC</a:t>
            </a:r>
            <a:r>
              <a:rPr lang="zh-CN" altLang="en-US" dirty="0">
                <a:solidFill>
                  <a:srgbClr val="C2228D"/>
                </a:solidFill>
              </a:rPr>
              <a:t>机</a:t>
            </a:r>
            <a:r>
              <a:rPr lang="zh-CN" altLang="en-US" dirty="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Effect transition="in" filter="blinds(horizontal)">
                                      <p:cBhvr>
                                        <p:cTn id="7" dur="500"/>
                                        <p:tgtEl>
                                          <p:spTgt spid="1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
                                            <p:txEl>
                                              <p:pRg st="2" end="2"/>
                                            </p:txEl>
                                          </p:spTgt>
                                        </p:tgtEl>
                                        <p:attrNameLst>
                                          <p:attrName>style.visibility</p:attrName>
                                        </p:attrNameLst>
                                      </p:cBhvr>
                                      <p:to>
                                        <p:strVal val="visible"/>
                                      </p:to>
                                    </p:set>
                                    <p:animEffect transition="in" filter="blinds(horizontal)">
                                      <p:cBhvr>
                                        <p:cTn id="12" dur="500"/>
                                        <p:tgtEl>
                                          <p:spTgt spid="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itchFamily="34" charset="-122"/>
              </a:rPr>
              <a:t>4.2 </a:t>
            </a:r>
            <a:r>
              <a:rPr lang="zh-CN" altLang="en-US" dirty="0">
                <a:latin typeface="微软雅黑" pitchFamily="34" charset="-122"/>
              </a:rPr>
              <a:t>指令系统设计</a:t>
            </a:r>
            <a:endParaRPr lang="zh-CN" altLang="en-US" dirty="0">
              <a:latin typeface="微软雅黑" pitchFamily="34" charset="-122"/>
            </a:endParaRPr>
          </a:p>
        </p:txBody>
      </p:sp>
      <p:sp>
        <p:nvSpPr>
          <p:cNvPr id="3" name="内容占位符 2"/>
          <p:cNvSpPr>
            <a:spLocks noGrp="1"/>
          </p:cNvSpPr>
          <p:nvPr>
            <p:ph idx="1"/>
          </p:nvPr>
        </p:nvSpPr>
        <p:spPr>
          <a:xfrm>
            <a:off x="107504" y="743531"/>
            <a:ext cx="4032448" cy="525229"/>
          </a:xfrm>
        </p:spPr>
        <p:txBody>
          <a:bodyPr/>
          <a:lstStyle/>
          <a:p>
            <a:pPr marL="0" indent="0">
              <a:buNone/>
            </a:pPr>
            <a:r>
              <a:rPr lang="en-US" altLang="zh-CN" dirty="0">
                <a:latin typeface="微软雅黑" pitchFamily="34" charset="-122"/>
              </a:rPr>
              <a:t>4.2.7 </a:t>
            </a:r>
            <a:r>
              <a:rPr lang="zh-CN" altLang="en-US" dirty="0">
                <a:latin typeface="微软雅黑" pitchFamily="34" charset="-122"/>
              </a:rPr>
              <a:t>指令系统设计风格</a:t>
            </a:r>
            <a:endParaRPr lang="en-US" altLang="zh-CN" dirty="0">
              <a:latin typeface="微软雅黑" pitchFamily="34" charset="-122"/>
            </a:endParaRPr>
          </a:p>
        </p:txBody>
      </p:sp>
      <p:sp>
        <p:nvSpPr>
          <p:cNvPr id="4" name="页脚占位符 3"/>
          <p:cNvSpPr>
            <a:spLocks noGrp="1"/>
          </p:cNvSpPr>
          <p:nvPr>
            <p:ph type="ftr" sz="quarter" idx="11"/>
          </p:nvPr>
        </p:nvSpPr>
        <p:spPr/>
        <p:txBody>
          <a:bodyPr/>
          <a:lstStyle/>
          <a:p>
            <a:pPr>
              <a:defRPr/>
            </a:pPr>
            <a:r>
              <a:rPr lang="zh-CN" altLang="en-US" dirty="0">
                <a:latin typeface="微软雅黑" pitchFamily="34" charset="-122"/>
                <a:ea typeface="微软雅黑" pitchFamily="34" charset="-122"/>
              </a:rPr>
              <a:t>计算机与通信工程学院</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计算机组成原理</a:t>
            </a:r>
            <a:endParaRPr lang="zh-CN" altLang="en-US" dirty="0">
              <a:latin typeface="微软雅黑" pitchFamily="34" charset="-122"/>
              <a:ea typeface="微软雅黑" pitchFamily="34" charset="-122"/>
            </a:endParaRPr>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latin typeface="微软雅黑" pitchFamily="34" charset="-122"/>
                <a:ea typeface="微软雅黑" pitchFamily="34" charset="-122"/>
              </a:rPr>
            </a:fld>
            <a:endParaRPr lang="zh-CN" altLang="en-US" dirty="0">
              <a:latin typeface="微软雅黑" pitchFamily="34" charset="-122"/>
              <a:ea typeface="微软雅黑" pitchFamily="34" charset="-122"/>
            </a:endParaRPr>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latin typeface="微软雅黑" pitchFamily="34" charset="-122"/>
                <a:ea typeface="微软雅黑" pitchFamily="34" charset="-122"/>
              </a:rPr>
            </a:fld>
            <a:endParaRPr lang="zh-CN" altLang="en-US" dirty="0">
              <a:latin typeface="微软雅黑" pitchFamily="34" charset="-122"/>
              <a:ea typeface="微软雅黑" pitchFamily="34" charset="-122"/>
            </a:endParaRPr>
          </a:p>
        </p:txBody>
      </p:sp>
      <p:sp>
        <p:nvSpPr>
          <p:cNvPr id="7" name="内容占位符 2"/>
          <p:cNvSpPr txBox="1"/>
          <p:nvPr/>
        </p:nvSpPr>
        <p:spPr bwMode="auto">
          <a:xfrm>
            <a:off x="119514" y="1124744"/>
            <a:ext cx="4668510" cy="393507"/>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FF0000"/>
              </a:buClr>
              <a:buFont typeface="Wingdings" panose="05000000000000000000" pitchFamily="2" charset="2"/>
              <a:buChar char="p"/>
              <a:defRPr sz="2200" b="1" kern="1200">
                <a:solidFill>
                  <a:schemeClr val="tx1"/>
                </a:solidFill>
                <a:latin typeface="Comic Sans MS" panose="030F0702030302020204" pitchFamily="2" charset="0"/>
                <a:ea typeface="微软雅黑"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anose="05000000000000000000" pitchFamily="2" charset="2"/>
              <a:buChar char="n"/>
              <a:defRPr sz="2000" b="0" kern="1200">
                <a:solidFill>
                  <a:schemeClr val="tx1"/>
                </a:solidFill>
                <a:latin typeface="微软雅黑" pitchFamily="34" charset="-122"/>
                <a:ea typeface="微软雅黑"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anose="05000000000000000000" pitchFamily="2" charset="2"/>
              <a:buChar char="p"/>
              <a:defRPr sz="2000" b="0" kern="1200">
                <a:solidFill>
                  <a:schemeClr val="tx1"/>
                </a:solidFill>
                <a:latin typeface="微软雅黑" pitchFamily="34" charset="-122"/>
                <a:ea typeface="微软雅黑"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anose="05000000000000000000" pitchFamily="2" charset="2"/>
              <a:buChar char="Ø"/>
              <a:defRPr sz="2000" b="0" kern="1200">
                <a:solidFill>
                  <a:schemeClr val="tx1"/>
                </a:solidFill>
                <a:latin typeface="微软雅黑" pitchFamily="34" charset="-122"/>
                <a:ea typeface="微软雅黑"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anose="05000000000000000000" pitchFamily="2" charset="2"/>
              <a:buChar char="Ø"/>
              <a:defRPr sz="2000" b="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dirty="0">
                <a:solidFill>
                  <a:srgbClr val="063DE8"/>
                </a:solidFill>
                <a:latin typeface="微软雅黑" pitchFamily="34" charset="-122"/>
              </a:rPr>
              <a:t>2. </a:t>
            </a:r>
            <a:r>
              <a:rPr lang="zh-CN" altLang="en-US" dirty="0">
                <a:solidFill>
                  <a:srgbClr val="063DE8"/>
                </a:solidFill>
                <a:latin typeface="微软雅黑" pitchFamily="34" charset="-122"/>
              </a:rPr>
              <a:t>按指令格式的复杂度来分</a:t>
            </a:r>
            <a:endParaRPr lang="en-US" altLang="zh-CN" dirty="0">
              <a:solidFill>
                <a:srgbClr val="063DE8"/>
              </a:solidFill>
              <a:latin typeface="微软雅黑" pitchFamily="34" charset="-122"/>
            </a:endParaRPr>
          </a:p>
        </p:txBody>
      </p:sp>
      <p:pic>
        <p:nvPicPr>
          <p:cNvPr id="9" name="Picture 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23528" y="1668688"/>
            <a:ext cx="8191500" cy="478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 </a:t>
            </a:r>
            <a:r>
              <a:rPr lang="zh-CN" altLang="en-US" dirty="0"/>
              <a:t>指令系统设计</a:t>
            </a:r>
            <a:endParaRPr lang="zh-CN" altLang="en-US" dirty="0"/>
          </a:p>
        </p:txBody>
      </p:sp>
      <p:sp>
        <p:nvSpPr>
          <p:cNvPr id="3" name="内容占位符 2"/>
          <p:cNvSpPr>
            <a:spLocks noGrp="1"/>
          </p:cNvSpPr>
          <p:nvPr>
            <p:ph idx="1"/>
          </p:nvPr>
        </p:nvSpPr>
        <p:spPr>
          <a:xfrm>
            <a:off x="107504" y="743531"/>
            <a:ext cx="4032448" cy="525229"/>
          </a:xfrm>
        </p:spPr>
        <p:txBody>
          <a:bodyPr/>
          <a:lstStyle/>
          <a:p>
            <a:pPr marL="0" indent="0">
              <a:buNone/>
            </a:pPr>
            <a:r>
              <a:rPr lang="en-US" altLang="zh-CN" dirty="0"/>
              <a:t>4.2.7 </a:t>
            </a:r>
            <a:r>
              <a:rPr lang="zh-CN" altLang="en-US" dirty="0"/>
              <a:t>指令系统设计风格</a:t>
            </a:r>
            <a:endParaRPr lang="en-US" altLang="zh-CN" dirty="0"/>
          </a:p>
        </p:txBody>
      </p:sp>
      <p:sp>
        <p:nvSpPr>
          <p:cNvPr id="4" name="页脚占位符 3"/>
          <p:cNvSpPr>
            <a:spLocks noGrp="1"/>
          </p:cNvSpPr>
          <p:nvPr>
            <p:ph type="ftr" sz="quarter" idx="11"/>
          </p:nvPr>
        </p:nvSpPr>
        <p:spPr/>
        <p:txBody>
          <a:bodyPr/>
          <a:lstStyle/>
          <a:p>
            <a:pPr>
              <a:defRPr/>
            </a:pPr>
            <a:r>
              <a:rPr lang="zh-CN" altLang="en-US" dirty="0">
                <a:ea typeface="微软雅黑" pitchFamily="34" charset="-122"/>
              </a:rPr>
              <a:t>计算机与通信工程学院</a:t>
            </a:r>
            <a:r>
              <a:rPr lang="en-US" altLang="zh-CN" dirty="0">
                <a:ea typeface="微软雅黑" pitchFamily="34" charset="-122"/>
              </a:rPr>
              <a:t>—</a:t>
            </a:r>
            <a:r>
              <a:rPr lang="zh-CN" altLang="en-US" dirty="0">
                <a:ea typeface="微软雅黑" pitchFamily="34" charset="-122"/>
              </a:rPr>
              <a:t>计算机组成原理</a:t>
            </a:r>
            <a:endParaRPr lang="zh-CN" altLang="en-US" dirty="0">
              <a:ea typeface="微软雅黑" pitchFamily="34" charset="-122"/>
            </a:endParaRPr>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ea typeface="微软雅黑" pitchFamily="34" charset="-122"/>
              </a:rPr>
            </a:fld>
            <a:endParaRPr lang="zh-CN" altLang="en-US" dirty="0">
              <a:ea typeface="微软雅黑" pitchFamily="34" charset="-122"/>
            </a:endParaRPr>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ea typeface="微软雅黑" pitchFamily="34" charset="-122"/>
              </a:rPr>
            </a:fld>
            <a:endParaRPr lang="zh-CN" altLang="en-US" dirty="0">
              <a:ea typeface="微软雅黑" pitchFamily="34" charset="-122"/>
            </a:endParaRPr>
          </a:p>
        </p:txBody>
      </p:sp>
      <p:sp>
        <p:nvSpPr>
          <p:cNvPr id="7" name="内容占位符 2"/>
          <p:cNvSpPr txBox="1"/>
          <p:nvPr/>
        </p:nvSpPr>
        <p:spPr bwMode="auto">
          <a:xfrm>
            <a:off x="119514" y="1124744"/>
            <a:ext cx="4668510" cy="393507"/>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FF0000"/>
              </a:buClr>
              <a:buFont typeface="Wingdings" panose="05000000000000000000" pitchFamily="2" charset="2"/>
              <a:buChar char="p"/>
              <a:defRPr sz="2200" b="1" kern="1200">
                <a:solidFill>
                  <a:schemeClr val="tx1"/>
                </a:solidFill>
                <a:latin typeface="Comic Sans MS" panose="030F0702030302020204" pitchFamily="2" charset="0"/>
                <a:ea typeface="微软雅黑"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anose="05000000000000000000" pitchFamily="2" charset="2"/>
              <a:buChar char="n"/>
              <a:defRPr sz="2000" b="0" kern="1200">
                <a:solidFill>
                  <a:schemeClr val="tx1"/>
                </a:solidFill>
                <a:latin typeface="微软雅黑" pitchFamily="34" charset="-122"/>
                <a:ea typeface="微软雅黑"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anose="05000000000000000000" pitchFamily="2" charset="2"/>
              <a:buChar char="p"/>
              <a:defRPr sz="2000" b="0" kern="1200">
                <a:solidFill>
                  <a:schemeClr val="tx1"/>
                </a:solidFill>
                <a:latin typeface="微软雅黑" pitchFamily="34" charset="-122"/>
                <a:ea typeface="微软雅黑"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anose="05000000000000000000" pitchFamily="2" charset="2"/>
              <a:buChar char="Ø"/>
              <a:defRPr sz="2000" b="0" kern="1200">
                <a:solidFill>
                  <a:schemeClr val="tx1"/>
                </a:solidFill>
                <a:latin typeface="微软雅黑" pitchFamily="34" charset="-122"/>
                <a:ea typeface="微软雅黑"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anose="05000000000000000000" pitchFamily="2" charset="2"/>
              <a:buChar char="Ø"/>
              <a:defRPr sz="2000" b="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dirty="0">
                <a:solidFill>
                  <a:srgbClr val="063DE8"/>
                </a:solidFill>
              </a:rPr>
              <a:t>2. </a:t>
            </a:r>
            <a:r>
              <a:rPr lang="zh-CN" altLang="en-US" dirty="0">
                <a:solidFill>
                  <a:srgbClr val="063DE8"/>
                </a:solidFill>
              </a:rPr>
              <a:t>按指令格式的复杂度来分</a:t>
            </a:r>
            <a:endParaRPr lang="en-US" altLang="zh-CN" dirty="0">
              <a:solidFill>
                <a:srgbClr val="063DE8"/>
              </a:solidFill>
            </a:endParaRPr>
          </a:p>
        </p:txBody>
      </p:sp>
      <p:sp>
        <p:nvSpPr>
          <p:cNvPr id="12" name="Rectangle 3"/>
          <p:cNvSpPr txBox="1">
            <a:spLocks noChangeArrowheads="1"/>
          </p:cNvSpPr>
          <p:nvPr/>
        </p:nvSpPr>
        <p:spPr bwMode="auto">
          <a:xfrm>
            <a:off x="151880" y="1597188"/>
            <a:ext cx="8607425" cy="4586288"/>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FF0000"/>
              </a:buClr>
              <a:buFont typeface="Wingdings" panose="05000000000000000000" pitchFamily="2" charset="2"/>
              <a:buChar char="p"/>
              <a:defRPr sz="2200" b="1" kern="1200">
                <a:solidFill>
                  <a:schemeClr val="tx1"/>
                </a:solidFill>
                <a:latin typeface="Comic Sans MS" panose="030F0702030302020204" pitchFamily="2" charset="0"/>
                <a:ea typeface="微软雅黑"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anose="05000000000000000000" pitchFamily="2" charset="2"/>
              <a:buChar char="n"/>
              <a:defRPr sz="2000" b="0" kern="1200">
                <a:solidFill>
                  <a:schemeClr val="tx1"/>
                </a:solidFill>
                <a:latin typeface="微软雅黑" pitchFamily="34" charset="-122"/>
                <a:ea typeface="微软雅黑"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anose="05000000000000000000" pitchFamily="2" charset="2"/>
              <a:buChar char="p"/>
              <a:defRPr sz="2000" b="0" kern="1200">
                <a:solidFill>
                  <a:schemeClr val="tx1"/>
                </a:solidFill>
                <a:latin typeface="微软雅黑" pitchFamily="34" charset="-122"/>
                <a:ea typeface="微软雅黑"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anose="05000000000000000000" pitchFamily="2" charset="2"/>
              <a:buChar char="Ø"/>
              <a:defRPr sz="2000" b="0" kern="1200">
                <a:solidFill>
                  <a:schemeClr val="tx1"/>
                </a:solidFill>
                <a:latin typeface="微软雅黑" pitchFamily="34" charset="-122"/>
                <a:ea typeface="微软雅黑"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anose="05000000000000000000" pitchFamily="2" charset="2"/>
              <a:buChar char="Ø"/>
              <a:defRPr sz="2000" b="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15000"/>
              </a:lnSpc>
              <a:buFont typeface="Wingdings" panose="05000000000000000000" pitchFamily="2" charset="2"/>
              <a:buChar char="Ø"/>
            </a:pPr>
            <a:r>
              <a:rPr lang="en-US" altLang="zh-CN" sz="2000" dirty="0">
                <a:solidFill>
                  <a:srgbClr val="0000FF"/>
                </a:solidFill>
              </a:rPr>
              <a:t>RISC</a:t>
            </a:r>
            <a:r>
              <a:rPr lang="zh-CN" altLang="en-US" sz="2000" dirty="0">
                <a:solidFill>
                  <a:srgbClr val="0000FF"/>
                </a:solidFill>
              </a:rPr>
              <a:t>设计风格的主要特点</a:t>
            </a:r>
            <a:endParaRPr lang="en-US" altLang="zh-CN" sz="2000" dirty="0">
              <a:solidFill>
                <a:srgbClr val="0000FF"/>
              </a:solidFill>
            </a:endParaRPr>
          </a:p>
          <a:p>
            <a:pPr>
              <a:lnSpc>
                <a:spcPct val="115000"/>
              </a:lnSpc>
              <a:buFont typeface="Monotype Sorts" pitchFamily="2" charset="2"/>
              <a:buChar char=" "/>
            </a:pPr>
            <a:r>
              <a:rPr lang="zh-CN" altLang="en-US" sz="2000" dirty="0">
                <a:solidFill>
                  <a:srgbClr val="0000FF"/>
                </a:solidFill>
              </a:rPr>
              <a:t>(1) 简化的指令系统</a:t>
            </a:r>
            <a:endParaRPr lang="zh-CN" altLang="en-US" sz="2000" dirty="0">
              <a:solidFill>
                <a:srgbClr val="0000FF"/>
              </a:solidFill>
            </a:endParaRPr>
          </a:p>
          <a:p>
            <a:pPr>
              <a:lnSpc>
                <a:spcPct val="115000"/>
              </a:lnSpc>
              <a:buFont typeface="Monotype Sorts" pitchFamily="2" charset="2"/>
              <a:buChar char=" "/>
            </a:pPr>
            <a:r>
              <a:rPr lang="zh-CN" altLang="en-US" sz="2000" dirty="0">
                <a:solidFill>
                  <a:srgbClr val="C2228D"/>
                </a:solidFill>
              </a:rPr>
              <a:t>     指令少 / 寻址方式少 / 指令格式少 / 指令长度一致</a:t>
            </a:r>
            <a:endParaRPr lang="zh-CN" altLang="en-US" sz="2000" dirty="0">
              <a:solidFill>
                <a:srgbClr val="C2228D"/>
              </a:solidFill>
            </a:endParaRPr>
          </a:p>
          <a:p>
            <a:pPr>
              <a:lnSpc>
                <a:spcPct val="115000"/>
              </a:lnSpc>
              <a:buFont typeface="Monotype Sorts" pitchFamily="2" charset="2"/>
              <a:buChar char=" "/>
            </a:pPr>
            <a:r>
              <a:rPr lang="zh-CN" altLang="en-US" sz="2000" dirty="0">
                <a:solidFill>
                  <a:srgbClr val="0000FF"/>
                </a:solidFill>
              </a:rPr>
              <a:t>(2) 以</a:t>
            </a:r>
            <a:r>
              <a:rPr lang="en-US" altLang="zh-CN" sz="2000" dirty="0">
                <a:solidFill>
                  <a:srgbClr val="0000FF"/>
                </a:solidFill>
              </a:rPr>
              <a:t>RR</a:t>
            </a:r>
            <a:r>
              <a:rPr lang="zh-CN" altLang="en-US" sz="2000" dirty="0">
                <a:solidFill>
                  <a:srgbClr val="0000FF"/>
                </a:solidFill>
              </a:rPr>
              <a:t>方式工作</a:t>
            </a:r>
            <a:endParaRPr lang="zh-CN" altLang="en-US" sz="2000" dirty="0">
              <a:solidFill>
                <a:srgbClr val="0000FF"/>
              </a:solidFill>
            </a:endParaRPr>
          </a:p>
          <a:p>
            <a:pPr>
              <a:lnSpc>
                <a:spcPct val="115000"/>
              </a:lnSpc>
              <a:buFont typeface="Monotype Sorts" pitchFamily="2" charset="2"/>
              <a:buChar char=" "/>
            </a:pPr>
            <a:r>
              <a:rPr lang="zh-CN" altLang="en-US" sz="2000" dirty="0">
                <a:solidFill>
                  <a:srgbClr val="C2228D"/>
                </a:solidFill>
              </a:rPr>
              <a:t>      除</a:t>
            </a:r>
            <a:r>
              <a:rPr lang="en-US" altLang="zh-CN" sz="2000" dirty="0">
                <a:solidFill>
                  <a:srgbClr val="C2228D"/>
                </a:solidFill>
              </a:rPr>
              <a:t>Load/Store</a:t>
            </a:r>
            <a:r>
              <a:rPr lang="zh-CN" altLang="en-US" sz="2000" dirty="0">
                <a:solidFill>
                  <a:srgbClr val="C2228D"/>
                </a:solidFill>
              </a:rPr>
              <a:t>指令可访问存储器外，其余指令都只访问寄存器。</a:t>
            </a:r>
            <a:endParaRPr lang="zh-CN" altLang="en-US" sz="2000" dirty="0">
              <a:solidFill>
                <a:srgbClr val="C2228D"/>
              </a:solidFill>
            </a:endParaRPr>
          </a:p>
          <a:p>
            <a:pPr>
              <a:lnSpc>
                <a:spcPct val="115000"/>
              </a:lnSpc>
              <a:buFont typeface="Monotype Sorts" pitchFamily="2" charset="2"/>
              <a:buChar char=" "/>
            </a:pPr>
            <a:r>
              <a:rPr lang="zh-CN" altLang="en-US" sz="2000" dirty="0">
                <a:solidFill>
                  <a:srgbClr val="0000FF"/>
                </a:solidFill>
              </a:rPr>
              <a:t>(3) 指令周期短</a:t>
            </a:r>
            <a:endParaRPr lang="zh-CN" altLang="en-US" sz="2000" dirty="0">
              <a:solidFill>
                <a:srgbClr val="0000FF"/>
              </a:solidFill>
            </a:endParaRPr>
          </a:p>
          <a:p>
            <a:pPr>
              <a:lnSpc>
                <a:spcPct val="115000"/>
              </a:lnSpc>
              <a:buFont typeface="Monotype Sorts" pitchFamily="2" charset="2"/>
              <a:buChar char=" "/>
            </a:pPr>
            <a:r>
              <a:rPr lang="zh-CN" altLang="en-US" sz="2000" dirty="0">
                <a:solidFill>
                  <a:srgbClr val="C2228D"/>
                </a:solidFill>
              </a:rPr>
              <a:t>      以流水线方式工作，</a:t>
            </a:r>
            <a:r>
              <a:rPr lang="zh-CN" altLang="en-US" sz="2000" dirty="0"/>
              <a:t> </a:t>
            </a:r>
            <a:r>
              <a:rPr lang="zh-CN" altLang="en-US" sz="2000" dirty="0">
                <a:solidFill>
                  <a:srgbClr val="C2228D"/>
                </a:solidFill>
              </a:rPr>
              <a:t>因而除</a:t>
            </a:r>
            <a:r>
              <a:rPr lang="en-US" altLang="zh-CN" sz="2000" dirty="0">
                <a:solidFill>
                  <a:srgbClr val="C2228D"/>
                </a:solidFill>
              </a:rPr>
              <a:t>Load/Store</a:t>
            </a:r>
            <a:r>
              <a:rPr lang="zh-CN" altLang="en-US" sz="2000" dirty="0">
                <a:solidFill>
                  <a:srgbClr val="C2228D"/>
                </a:solidFill>
              </a:rPr>
              <a:t>指令外，其他简单指令都只需一个或一个不到的时钟周期就可完成。</a:t>
            </a:r>
            <a:endParaRPr lang="zh-CN" altLang="en-US" sz="2000" dirty="0">
              <a:solidFill>
                <a:srgbClr val="C2228D"/>
              </a:solidFill>
            </a:endParaRPr>
          </a:p>
          <a:p>
            <a:pPr>
              <a:lnSpc>
                <a:spcPct val="115000"/>
              </a:lnSpc>
              <a:buFont typeface="Monotype Sorts" pitchFamily="2" charset="2"/>
              <a:buChar char=" "/>
            </a:pPr>
            <a:r>
              <a:rPr lang="zh-CN" altLang="en-US" sz="2000" dirty="0">
                <a:solidFill>
                  <a:srgbClr val="0000FF"/>
                </a:solidFill>
              </a:rPr>
              <a:t> (4) 采用大量通用寄存器，以减少访存次数</a:t>
            </a:r>
            <a:endParaRPr lang="zh-CN" altLang="en-US" sz="2000" dirty="0">
              <a:solidFill>
                <a:srgbClr val="0000FF"/>
              </a:solidFill>
            </a:endParaRPr>
          </a:p>
          <a:p>
            <a:pPr>
              <a:lnSpc>
                <a:spcPct val="115000"/>
              </a:lnSpc>
              <a:buFont typeface="Monotype Sorts" pitchFamily="2" charset="2"/>
              <a:buChar char=" "/>
            </a:pPr>
            <a:r>
              <a:rPr lang="zh-CN" altLang="en-US" sz="2000" dirty="0">
                <a:solidFill>
                  <a:srgbClr val="0000FF"/>
                </a:solidFill>
              </a:rPr>
              <a:t> (5) 采用组合逻辑电路控制，不用或少用微程序控制</a:t>
            </a:r>
            <a:endParaRPr lang="zh-CN" altLang="en-US" sz="2000" dirty="0">
              <a:solidFill>
                <a:srgbClr val="0000FF"/>
              </a:solidFill>
            </a:endParaRPr>
          </a:p>
          <a:p>
            <a:pPr>
              <a:lnSpc>
                <a:spcPct val="115000"/>
              </a:lnSpc>
              <a:buFont typeface="Monotype Sorts" pitchFamily="2" charset="2"/>
              <a:buChar char=" "/>
            </a:pPr>
            <a:r>
              <a:rPr lang="zh-CN" altLang="en-US" sz="2000" dirty="0">
                <a:solidFill>
                  <a:srgbClr val="0000FF"/>
                </a:solidFill>
              </a:rPr>
              <a:t> (6)  采用优化的编译系统，力求有效地支持高级语言程序</a:t>
            </a:r>
            <a:endParaRPr lang="zh-CN" altLang="en-US" sz="2000"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blinds(horizontal)">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blinds(horizontal)">
                                      <p:cBhvr>
                                        <p:cTn id="12" dur="500"/>
                                        <p:tgtEl>
                                          <p:spTgt spid="12">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animEffect transition="in" filter="blinds(horizontal)">
                                      <p:cBhvr>
                                        <p:cTn id="15" dur="500"/>
                                        <p:tgtEl>
                                          <p:spTgt spid="1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2">
                                            <p:txEl>
                                              <p:pRg st="3" end="3"/>
                                            </p:txEl>
                                          </p:spTgt>
                                        </p:tgtEl>
                                        <p:attrNameLst>
                                          <p:attrName>style.visibility</p:attrName>
                                        </p:attrNameLst>
                                      </p:cBhvr>
                                      <p:to>
                                        <p:strVal val="visible"/>
                                      </p:to>
                                    </p:set>
                                    <p:animEffect transition="in" filter="blinds(horizontal)">
                                      <p:cBhvr>
                                        <p:cTn id="20" dur="500"/>
                                        <p:tgtEl>
                                          <p:spTgt spid="12">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animEffect transition="in" filter="blinds(horizontal)">
                                      <p:cBhvr>
                                        <p:cTn id="23" dur="500"/>
                                        <p:tgtEl>
                                          <p:spTgt spid="12">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2">
                                            <p:txEl>
                                              <p:pRg st="5" end="5"/>
                                            </p:txEl>
                                          </p:spTgt>
                                        </p:tgtEl>
                                        <p:attrNameLst>
                                          <p:attrName>style.visibility</p:attrName>
                                        </p:attrNameLst>
                                      </p:cBhvr>
                                      <p:to>
                                        <p:strVal val="visible"/>
                                      </p:to>
                                    </p:set>
                                    <p:animEffect transition="in" filter="blinds(horizontal)">
                                      <p:cBhvr>
                                        <p:cTn id="28" dur="500"/>
                                        <p:tgtEl>
                                          <p:spTgt spid="12">
                                            <p:txEl>
                                              <p:pRg st="5" end="5"/>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12">
                                            <p:txEl>
                                              <p:pRg st="6" end="6"/>
                                            </p:txEl>
                                          </p:spTgt>
                                        </p:tgtEl>
                                        <p:attrNameLst>
                                          <p:attrName>style.visibility</p:attrName>
                                        </p:attrNameLst>
                                      </p:cBhvr>
                                      <p:to>
                                        <p:strVal val="visible"/>
                                      </p:to>
                                    </p:set>
                                    <p:animEffect transition="in" filter="blinds(horizontal)">
                                      <p:cBhvr>
                                        <p:cTn id="31" dur="500"/>
                                        <p:tgtEl>
                                          <p:spTgt spid="12">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12">
                                            <p:txEl>
                                              <p:pRg st="7" end="7"/>
                                            </p:txEl>
                                          </p:spTgt>
                                        </p:tgtEl>
                                        <p:attrNameLst>
                                          <p:attrName>style.visibility</p:attrName>
                                        </p:attrNameLst>
                                      </p:cBhvr>
                                      <p:to>
                                        <p:strVal val="visible"/>
                                      </p:to>
                                    </p:set>
                                    <p:animEffect transition="in" filter="blinds(horizontal)">
                                      <p:cBhvr>
                                        <p:cTn id="36" dur="500"/>
                                        <p:tgtEl>
                                          <p:spTgt spid="12">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12">
                                            <p:txEl>
                                              <p:pRg st="8" end="8"/>
                                            </p:txEl>
                                          </p:spTgt>
                                        </p:tgtEl>
                                        <p:attrNameLst>
                                          <p:attrName>style.visibility</p:attrName>
                                        </p:attrNameLst>
                                      </p:cBhvr>
                                      <p:to>
                                        <p:strVal val="visible"/>
                                      </p:to>
                                    </p:set>
                                    <p:animEffect transition="in" filter="blinds(horizontal)">
                                      <p:cBhvr>
                                        <p:cTn id="41" dur="500"/>
                                        <p:tgtEl>
                                          <p:spTgt spid="12">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12">
                                            <p:txEl>
                                              <p:pRg st="9" end="9"/>
                                            </p:txEl>
                                          </p:spTgt>
                                        </p:tgtEl>
                                        <p:attrNameLst>
                                          <p:attrName>style.visibility</p:attrName>
                                        </p:attrNameLst>
                                      </p:cBhvr>
                                      <p:to>
                                        <p:strVal val="visible"/>
                                      </p:to>
                                    </p:set>
                                    <p:animEffect transition="in" filter="blinds(horizontal)">
                                      <p:cBhvr>
                                        <p:cTn id="46" dur="500"/>
                                        <p:tgtEl>
                                          <p:spTgt spid="1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例题讲解</a:t>
            </a:r>
            <a:endParaRPr lang="zh-CN" altLang="en-US" dirty="0"/>
          </a:p>
        </p:txBody>
      </p:sp>
      <p:sp>
        <p:nvSpPr>
          <p:cNvPr id="3" name="内容占位符 2"/>
          <p:cNvSpPr>
            <a:spLocks noGrp="1"/>
          </p:cNvSpPr>
          <p:nvPr>
            <p:ph idx="1"/>
          </p:nvPr>
        </p:nvSpPr>
        <p:spPr/>
        <p:txBody>
          <a:bodyPr/>
          <a:lstStyle/>
          <a:p>
            <a:pPr>
              <a:lnSpc>
                <a:spcPct val="150000"/>
              </a:lnSpc>
              <a:spcBef>
                <a:spcPct val="0"/>
              </a:spcBef>
              <a:buFontTx/>
              <a:buNone/>
            </a:pPr>
            <a:r>
              <a:rPr lang="en-US" altLang="zh-CN" b="0" dirty="0"/>
              <a:t>2.</a:t>
            </a:r>
            <a:r>
              <a:rPr lang="zh-CN" altLang="en-US" b="0" dirty="0"/>
              <a:t>下列关于</a:t>
            </a:r>
            <a:r>
              <a:rPr lang="en-US" altLang="zh-CN" b="0" dirty="0"/>
              <a:t>RISC</a:t>
            </a:r>
            <a:r>
              <a:rPr lang="zh-CN" altLang="en-US" b="0" dirty="0"/>
              <a:t>的叙述中，错误的是</a:t>
            </a:r>
            <a:br>
              <a:rPr lang="zh-CN" altLang="en-US" b="0" dirty="0"/>
            </a:br>
            <a:r>
              <a:rPr lang="en-US" altLang="zh-CN" b="0" dirty="0"/>
              <a:t>A. RISC</a:t>
            </a:r>
            <a:r>
              <a:rPr lang="zh-CN" altLang="en-US" b="0" dirty="0"/>
              <a:t>普遍采用微程序控制器</a:t>
            </a:r>
            <a:br>
              <a:rPr lang="zh-CN" altLang="en-US" b="0" dirty="0"/>
            </a:br>
            <a:r>
              <a:rPr lang="en-US" altLang="zh-CN" b="0" dirty="0"/>
              <a:t>B. RISC</a:t>
            </a:r>
            <a:r>
              <a:rPr lang="zh-CN" altLang="en-US" b="0" dirty="0"/>
              <a:t>大多数指令在一个时钟周期内完成</a:t>
            </a:r>
            <a:br>
              <a:rPr lang="zh-CN" altLang="en-US" b="0" dirty="0"/>
            </a:br>
            <a:r>
              <a:rPr lang="en-US" altLang="zh-CN" b="0" dirty="0"/>
              <a:t>C. RISC</a:t>
            </a:r>
            <a:r>
              <a:rPr lang="zh-CN" altLang="en-US" b="0" dirty="0"/>
              <a:t>的内部通用寄存器数量相对</a:t>
            </a:r>
            <a:r>
              <a:rPr lang="en-US" altLang="zh-CN" b="0" dirty="0"/>
              <a:t>CISC</a:t>
            </a:r>
            <a:r>
              <a:rPr lang="zh-CN" altLang="en-US" b="0" dirty="0"/>
              <a:t>多</a:t>
            </a:r>
            <a:br>
              <a:rPr lang="zh-CN" altLang="en-US" b="0" dirty="0"/>
            </a:br>
            <a:r>
              <a:rPr lang="en-US" altLang="zh-CN" b="0" dirty="0"/>
              <a:t>D. RISC</a:t>
            </a:r>
            <a:r>
              <a:rPr lang="zh-CN" altLang="en-US" b="0" dirty="0"/>
              <a:t>的指令数、寻址方式和指令格式种类相对</a:t>
            </a:r>
            <a:r>
              <a:rPr lang="en-US" altLang="zh-CN" b="0" dirty="0"/>
              <a:t>CISC</a:t>
            </a:r>
            <a:r>
              <a:rPr lang="zh-CN" altLang="en-US" b="0" dirty="0"/>
              <a:t>少</a:t>
            </a:r>
            <a:endParaRPr lang="zh-CN" altLang="en-US" b="0" dirty="0"/>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 </a:t>
            </a:r>
            <a:r>
              <a:rPr lang="zh-CN" altLang="en-US" dirty="0"/>
              <a:t>指令系统设计</a:t>
            </a:r>
            <a:endParaRPr lang="zh-CN" altLang="en-US" dirty="0"/>
          </a:p>
        </p:txBody>
      </p:sp>
      <p:sp>
        <p:nvSpPr>
          <p:cNvPr id="4" name="页脚占位符 3"/>
          <p:cNvSpPr>
            <a:spLocks noGrp="1"/>
          </p:cNvSpPr>
          <p:nvPr>
            <p:ph type="ftr" sz="quarter" idx="11"/>
          </p:nvPr>
        </p:nvSpPr>
        <p:spPr/>
        <p:txBody>
          <a:bodyPr/>
          <a:lstStyle/>
          <a:p>
            <a:pPr>
              <a:defRPr/>
            </a:pPr>
            <a:r>
              <a:rPr lang="zh-CN" altLang="en-US" dirty="0">
                <a:ea typeface="微软雅黑" pitchFamily="34" charset="-122"/>
              </a:rPr>
              <a:t>计算机与通信工程学院</a:t>
            </a:r>
            <a:r>
              <a:rPr lang="en-US" altLang="zh-CN" dirty="0">
                <a:ea typeface="微软雅黑" pitchFamily="34" charset="-122"/>
              </a:rPr>
              <a:t>—</a:t>
            </a:r>
            <a:r>
              <a:rPr lang="zh-CN" altLang="en-US" dirty="0">
                <a:ea typeface="微软雅黑" pitchFamily="34" charset="-122"/>
              </a:rPr>
              <a:t>计算机组成原理</a:t>
            </a:r>
            <a:endParaRPr lang="zh-CN" altLang="en-US" dirty="0">
              <a:ea typeface="微软雅黑" pitchFamily="34" charset="-122"/>
            </a:endParaRPr>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ea typeface="微软雅黑" pitchFamily="34" charset="-122"/>
              </a:rPr>
            </a:fld>
            <a:endParaRPr lang="zh-CN" altLang="en-US" dirty="0">
              <a:ea typeface="微软雅黑" pitchFamily="34" charset="-122"/>
            </a:endParaRPr>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ea typeface="微软雅黑" pitchFamily="34" charset="-122"/>
              </a:rPr>
            </a:fld>
            <a:endParaRPr lang="zh-CN" altLang="en-US" dirty="0">
              <a:ea typeface="微软雅黑" pitchFamily="34" charset="-122"/>
            </a:endParaRPr>
          </a:p>
        </p:txBody>
      </p:sp>
      <p:pic>
        <p:nvPicPr>
          <p:cNvPr id="9" name="图片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052736"/>
            <a:ext cx="9144000" cy="1407388"/>
          </a:xfrm>
          <a:prstGeom prst="rect">
            <a:avLst/>
          </a:prstGeom>
        </p:spPr>
      </p:pic>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840" y="3030310"/>
            <a:ext cx="8420608" cy="1226515"/>
          </a:xfrm>
          <a:prstGeom prst="rect">
            <a:avLst/>
          </a:prstGeom>
        </p:spPr>
      </p:pic>
      <p:pic>
        <p:nvPicPr>
          <p:cNvPr id="11" name="图片 10"/>
          <p:cNvPicPr>
            <a:picLocks noChangeAspect="1"/>
          </p:cNvPicPr>
          <p:nvPr/>
        </p:nvPicPr>
        <p:blipFill>
          <a:blip r:embed="rId3">
            <a:extLst>
              <a:ext uri="{28A0092B-C50C-407E-A947-70E740481C1C}">
                <a14:useLocalDpi xmlns:a14="http://schemas.microsoft.com/office/drawing/2010/main" val="0"/>
              </a:ext>
            </a:extLst>
          </a:blip>
          <a:srcRect l="67" r="-67"/>
          <a:stretch>
            <a:fillRect/>
          </a:stretch>
        </p:blipFill>
        <p:spPr>
          <a:xfrm>
            <a:off x="-36195" y="4824730"/>
            <a:ext cx="9147810" cy="772160"/>
          </a:xfrm>
          <a:prstGeom prst="rect">
            <a:avLst/>
          </a:prstGeom>
        </p:spPr>
      </p:pic>
      <mc:AlternateContent xmlns:mc="http://schemas.openxmlformats.org/markup-compatibility/2006" xmlns:p14="http://schemas.microsoft.com/office/powerpoint/2010/main">
        <mc:Choice Requires="p14">
          <p:contentPart r:id="rId4" p14:bwMode="auto">
            <p14:nvContentPartPr>
              <p14:cNvPr id="3" name="墨迹 2"/>
              <p14:cNvContentPartPr/>
              <p14:nvPr/>
            </p14:nvContentPartPr>
            <p14:xfrm>
              <a:off x="2688927" y="3858652"/>
              <a:ext cx="407040" cy="446613"/>
            </p14:xfrm>
          </p:contentPart>
        </mc:Choice>
        <mc:Fallback xmlns="">
          <p:pic>
            <p:nvPicPr>
              <p:cNvPr id="3" name="墨迹 2"/>
            </p:nvPicPr>
            <p:blipFill>
              <a:blip r:embed="rId5"/>
            </p:blipFill>
            <p:spPr>
              <a:xfrm>
                <a:off x="2688927" y="3858652"/>
                <a:ext cx="407040" cy="446613"/>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7" name="墨迹 6"/>
              <p14:cNvContentPartPr/>
              <p14:nvPr/>
            </p14:nvContentPartPr>
            <p14:xfrm>
              <a:off x="1907741" y="5102384"/>
              <a:ext cx="427597" cy="577925"/>
            </p14:xfrm>
          </p:contentPart>
        </mc:Choice>
        <mc:Fallback xmlns="">
          <p:pic>
            <p:nvPicPr>
              <p:cNvPr id="7" name="墨迹 6"/>
            </p:nvPicPr>
            <p:blipFill>
              <a:blip r:embed="rId7"/>
            </p:blipFill>
            <p:spPr>
              <a:xfrm>
                <a:off x="1907741" y="5102384"/>
                <a:ext cx="427597" cy="577925"/>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8" name="墨迹 7"/>
              <p14:cNvContentPartPr/>
              <p14:nvPr/>
            </p14:nvContentPartPr>
            <p14:xfrm>
              <a:off x="374147" y="1866625"/>
              <a:ext cx="534496" cy="628034"/>
            </p14:xfrm>
          </p:contentPart>
        </mc:Choice>
        <mc:Fallback xmlns="">
          <p:pic>
            <p:nvPicPr>
              <p:cNvPr id="8" name="墨迹 7"/>
            </p:nvPicPr>
            <p:blipFill>
              <a:blip r:embed="rId9"/>
            </p:blipFill>
            <p:spPr>
              <a:xfrm>
                <a:off x="374147" y="1866625"/>
                <a:ext cx="534496" cy="628034"/>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12" name="墨迹 11"/>
              <p14:cNvContentPartPr/>
              <p14:nvPr/>
            </p14:nvContentPartPr>
            <p14:xfrm>
              <a:off x="4974927" y="1254010"/>
              <a:ext cx="446099" cy="331619"/>
            </p14:xfrm>
          </p:contentPart>
        </mc:Choice>
        <mc:Fallback xmlns="">
          <p:pic>
            <p:nvPicPr>
              <p:cNvPr id="12" name="墨迹 11"/>
            </p:nvPicPr>
            <p:blipFill>
              <a:blip r:embed="rId11"/>
            </p:blipFill>
            <p:spPr>
              <a:xfrm>
                <a:off x="4974927" y="1254010"/>
                <a:ext cx="446099" cy="331619"/>
              </a:xfrm>
              <a:prstGeom prst="rect"/>
            </p:spPr>
          </p:pic>
        </mc:Fallback>
      </mc:AlternateContent>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4.3 </a:t>
            </a:r>
            <a:r>
              <a:rPr lang="zh-CN" altLang="en-US" dirty="0"/>
              <a:t>指令系统实例</a:t>
            </a:r>
            <a:endParaRPr lang="zh-CN" altLang="en-US" dirty="0"/>
          </a:p>
        </p:txBody>
      </p:sp>
      <p:sp>
        <p:nvSpPr>
          <p:cNvPr id="3" name="内容占位符 2"/>
          <p:cNvSpPr>
            <a:spLocks noGrp="1"/>
          </p:cNvSpPr>
          <p:nvPr>
            <p:ph idx="1"/>
          </p:nvPr>
        </p:nvSpPr>
        <p:spPr>
          <a:xfrm>
            <a:off x="107504" y="743531"/>
            <a:ext cx="6344344" cy="525229"/>
          </a:xfrm>
        </p:spPr>
        <p:txBody>
          <a:bodyPr/>
          <a:lstStyle/>
          <a:p>
            <a:pPr marL="0" indent="0">
              <a:buNone/>
            </a:pPr>
            <a:r>
              <a:rPr lang="en-US" altLang="zh-CN" dirty="0"/>
              <a:t>4.3.1 IA-32</a:t>
            </a:r>
            <a:r>
              <a:rPr lang="zh-CN" altLang="en-US" dirty="0"/>
              <a:t>指令系统（</a:t>
            </a:r>
            <a:r>
              <a:rPr lang="en-US" altLang="zh-CN" dirty="0"/>
              <a:t>CISC</a:t>
            </a:r>
            <a:r>
              <a:rPr lang="zh-CN" altLang="en-US" dirty="0"/>
              <a:t>风格，自学）</a:t>
            </a:r>
            <a:endParaRPr lang="en-US" altLang="zh-CN" dirty="0"/>
          </a:p>
        </p:txBody>
      </p:sp>
      <p:sp>
        <p:nvSpPr>
          <p:cNvPr id="4" name="页脚占位符 3"/>
          <p:cNvSpPr>
            <a:spLocks noGrp="1"/>
          </p:cNvSpPr>
          <p:nvPr>
            <p:ph type="ftr" sz="quarter" idx="11"/>
          </p:nvPr>
        </p:nvSpPr>
        <p:spPr/>
        <p:txBody>
          <a:bodyPr/>
          <a:lstStyle/>
          <a:p>
            <a:pPr>
              <a:defRPr/>
            </a:pPr>
            <a:r>
              <a:rPr lang="zh-CN" altLang="en-US" dirty="0">
                <a:ea typeface="微软雅黑" pitchFamily="34" charset="-122"/>
              </a:rPr>
              <a:t>计算机与通信工程学院</a:t>
            </a:r>
            <a:r>
              <a:rPr lang="en-US" altLang="zh-CN" dirty="0">
                <a:ea typeface="微软雅黑" pitchFamily="34" charset="-122"/>
              </a:rPr>
              <a:t>—</a:t>
            </a:r>
            <a:r>
              <a:rPr lang="zh-CN" altLang="en-US" dirty="0">
                <a:ea typeface="微软雅黑" pitchFamily="34" charset="-122"/>
              </a:rPr>
              <a:t>计算机组成原理</a:t>
            </a:r>
            <a:endParaRPr lang="zh-CN" altLang="en-US" dirty="0">
              <a:ea typeface="微软雅黑" pitchFamily="34" charset="-122"/>
            </a:endParaRPr>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ea typeface="微软雅黑" pitchFamily="34" charset="-122"/>
              </a:rPr>
            </a:fld>
            <a:endParaRPr lang="zh-CN" altLang="en-US" dirty="0">
              <a:ea typeface="微软雅黑" pitchFamily="34" charset="-122"/>
            </a:endParaRPr>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ea typeface="微软雅黑" pitchFamily="34" charset="-122"/>
              </a:rPr>
            </a:fld>
            <a:endParaRPr lang="zh-CN" altLang="en-US" dirty="0">
              <a:ea typeface="微软雅黑" pitchFamily="34" charset="-122"/>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4.3 </a:t>
            </a:r>
            <a:r>
              <a:rPr lang="zh-CN" altLang="en-US" dirty="0"/>
              <a:t>指令系统实例</a:t>
            </a:r>
            <a:endParaRPr lang="zh-CN" altLang="en-US" dirty="0"/>
          </a:p>
        </p:txBody>
      </p:sp>
      <p:sp>
        <p:nvSpPr>
          <p:cNvPr id="3" name="内容占位符 2"/>
          <p:cNvSpPr>
            <a:spLocks noGrp="1"/>
          </p:cNvSpPr>
          <p:nvPr>
            <p:ph idx="1"/>
          </p:nvPr>
        </p:nvSpPr>
        <p:spPr/>
        <p:txBody>
          <a:bodyPr/>
          <a:lstStyle/>
          <a:p>
            <a:pPr marL="0" indent="0">
              <a:buNone/>
            </a:pPr>
            <a:r>
              <a:rPr lang="en-US" altLang="zh-CN" dirty="0"/>
              <a:t>4.3.2 ARM</a:t>
            </a:r>
            <a:r>
              <a:rPr lang="zh-CN" altLang="en-US" dirty="0"/>
              <a:t>指令系统（</a:t>
            </a:r>
            <a:r>
              <a:rPr lang="en-US" altLang="zh-CN" dirty="0"/>
              <a:t>RISC</a:t>
            </a:r>
            <a:r>
              <a:rPr lang="zh-CN" altLang="en-US" dirty="0"/>
              <a:t>风格，自学）</a:t>
            </a:r>
            <a:endParaRPr lang="zh-CN" altLang="en-US" dirty="0"/>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4.4 </a:t>
            </a:r>
            <a:r>
              <a:rPr lang="zh-CN" altLang="en-US" dirty="0"/>
              <a:t>程序的机器级表示</a:t>
            </a:r>
            <a:endParaRPr lang="zh-CN" altLang="en-US" dirty="0"/>
          </a:p>
        </p:txBody>
      </p:sp>
      <p:sp>
        <p:nvSpPr>
          <p:cNvPr id="3" name="内容占位符 2"/>
          <p:cNvSpPr>
            <a:spLocks noGrp="1"/>
          </p:cNvSpPr>
          <p:nvPr>
            <p:ph idx="1"/>
          </p:nvPr>
        </p:nvSpPr>
        <p:spPr/>
        <p:txBody>
          <a:bodyPr/>
          <a:lstStyle/>
          <a:p>
            <a:pPr marL="0" indent="0">
              <a:buNone/>
            </a:pPr>
            <a:r>
              <a:rPr lang="en-US" altLang="zh-CN" dirty="0"/>
              <a:t>4.4.1 MIPS</a:t>
            </a:r>
            <a:r>
              <a:rPr lang="zh-CN" altLang="en-US" dirty="0"/>
              <a:t>汇编语言和机器语言</a:t>
            </a:r>
            <a:endParaRPr lang="zh-CN" altLang="en-US" dirty="0"/>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7" name="内容占位符 2"/>
          <p:cNvSpPr txBox="1"/>
          <p:nvPr/>
        </p:nvSpPr>
        <p:spPr bwMode="auto">
          <a:xfrm>
            <a:off x="119514" y="1124744"/>
            <a:ext cx="4668510" cy="393507"/>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FF0000"/>
              </a:buClr>
              <a:buFont typeface="Wingdings" panose="05000000000000000000" pitchFamily="2" charset="2"/>
              <a:buChar char="p"/>
              <a:defRPr sz="2200" b="1" kern="1200">
                <a:solidFill>
                  <a:schemeClr val="tx1"/>
                </a:solidFill>
                <a:latin typeface="Comic Sans MS" panose="030F0702030302020204" pitchFamily="2" charset="0"/>
                <a:ea typeface="微软雅黑"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anose="05000000000000000000" pitchFamily="2" charset="2"/>
              <a:buChar char="n"/>
              <a:defRPr sz="2000" b="0" kern="1200">
                <a:solidFill>
                  <a:schemeClr val="tx1"/>
                </a:solidFill>
                <a:latin typeface="微软雅黑" pitchFamily="34" charset="-122"/>
                <a:ea typeface="微软雅黑"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anose="05000000000000000000" pitchFamily="2" charset="2"/>
              <a:buChar char="p"/>
              <a:defRPr sz="2000" b="0" kern="1200">
                <a:solidFill>
                  <a:schemeClr val="tx1"/>
                </a:solidFill>
                <a:latin typeface="微软雅黑" pitchFamily="34" charset="-122"/>
                <a:ea typeface="微软雅黑"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anose="05000000000000000000" pitchFamily="2" charset="2"/>
              <a:buChar char="Ø"/>
              <a:defRPr sz="2000" b="0" kern="1200">
                <a:solidFill>
                  <a:schemeClr val="tx1"/>
                </a:solidFill>
                <a:latin typeface="微软雅黑" pitchFamily="34" charset="-122"/>
                <a:ea typeface="微软雅黑"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anose="05000000000000000000" pitchFamily="2" charset="2"/>
              <a:buChar char="Ø"/>
              <a:defRPr sz="2000" b="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dirty="0">
                <a:solidFill>
                  <a:srgbClr val="063DE8"/>
                </a:solidFill>
              </a:rPr>
              <a:t>1. MIPS</a:t>
            </a:r>
            <a:r>
              <a:rPr lang="zh-CN" altLang="en-US" dirty="0">
                <a:solidFill>
                  <a:srgbClr val="063DE8"/>
                </a:solidFill>
              </a:rPr>
              <a:t>指令中数据的表示</a:t>
            </a:r>
            <a:endParaRPr lang="en-US" altLang="zh-CN" dirty="0">
              <a:solidFill>
                <a:srgbClr val="063DE8"/>
              </a:solidFill>
            </a:endParaRPr>
          </a:p>
        </p:txBody>
      </p:sp>
      <p:sp>
        <p:nvSpPr>
          <p:cNvPr id="10" name="矩形 9"/>
          <p:cNvSpPr/>
          <p:nvPr/>
        </p:nvSpPr>
        <p:spPr>
          <a:xfrm>
            <a:off x="467544" y="1559450"/>
            <a:ext cx="8424936" cy="2677656"/>
          </a:xfrm>
          <a:prstGeom prst="rect">
            <a:avLst/>
          </a:prstGeom>
        </p:spPr>
        <p:txBody>
          <a:bodyPr wrap="square">
            <a:spAutoFit/>
          </a:bodyPr>
          <a:lstStyle/>
          <a:p>
            <a:pPr marL="342900" indent="-342900">
              <a:lnSpc>
                <a:spcPct val="120000"/>
              </a:lnSpc>
              <a:buFont typeface="Wingdings" panose="05000000000000000000" pitchFamily="2" charset="2"/>
              <a:buChar char="Ø"/>
            </a:pPr>
            <a:r>
              <a:rPr lang="zh-CN" altLang="en-US" sz="2000" dirty="0">
                <a:latin typeface="Comic Sans MS" panose="030F0702030302020204" pitchFamily="2" charset="0"/>
                <a:ea typeface="微软雅黑" pitchFamily="34" charset="-122"/>
              </a:rPr>
              <a:t>寄存器数据指定：	</a:t>
            </a:r>
            <a:endParaRPr lang="zh-CN" altLang="en-US" sz="2000" dirty="0">
              <a:latin typeface="Comic Sans MS" panose="030F0702030302020204" pitchFamily="2" charset="0"/>
              <a:ea typeface="微软雅黑" pitchFamily="34" charset="-122"/>
            </a:endParaRPr>
          </a:p>
          <a:p>
            <a:pPr marL="609600" lvl="1" indent="-342900">
              <a:lnSpc>
                <a:spcPct val="120000"/>
              </a:lnSpc>
              <a:buFont typeface="Wingdings" panose="05000000000000000000" pitchFamily="2" charset="2"/>
              <a:buChar char="ü"/>
            </a:pPr>
            <a:r>
              <a:rPr lang="en-US" altLang="zh-CN" sz="2000" dirty="0">
                <a:latin typeface="Comic Sans MS" panose="030F0702030302020204" pitchFamily="2" charset="0"/>
                <a:ea typeface="微软雅黑" pitchFamily="34" charset="-122"/>
              </a:rPr>
              <a:t>32 </a:t>
            </a:r>
            <a:r>
              <a:rPr lang="zh-CN" altLang="en-US" sz="2000" dirty="0">
                <a:latin typeface="Comic Sans MS" panose="030F0702030302020204" pitchFamily="2" charset="0"/>
                <a:ea typeface="微软雅黑" pitchFamily="34" charset="-122"/>
              </a:rPr>
              <a:t>个</a:t>
            </a:r>
            <a:r>
              <a:rPr lang="en-US" altLang="zh-CN" sz="2000" dirty="0">
                <a:latin typeface="Comic Sans MS" panose="030F0702030302020204" pitchFamily="2" charset="0"/>
                <a:ea typeface="微软雅黑" pitchFamily="34" charset="-122"/>
              </a:rPr>
              <a:t> 32</a:t>
            </a:r>
            <a:r>
              <a:rPr lang="zh-CN" altLang="en-US" sz="2000" dirty="0">
                <a:latin typeface="Comic Sans MS" panose="030F0702030302020204" pitchFamily="2" charset="0"/>
                <a:ea typeface="微软雅黑" pitchFamily="34" charset="-122"/>
              </a:rPr>
              <a:t>位的通用寄存起</a:t>
            </a:r>
            <a:r>
              <a:rPr lang="en-US" altLang="zh-CN" sz="2000" dirty="0">
                <a:latin typeface="Comic Sans MS" panose="030F0702030302020204" pitchFamily="2" charset="0"/>
                <a:ea typeface="微软雅黑" pitchFamily="34" charset="-122"/>
              </a:rPr>
              <a:t>GPRs </a:t>
            </a:r>
            <a:r>
              <a:rPr lang="zh-CN" altLang="en-US" sz="2000" dirty="0">
                <a:latin typeface="Comic Sans MS" panose="030F0702030302020204" pitchFamily="2" charset="0"/>
                <a:ea typeface="微软雅黑" pitchFamily="34" charset="-122"/>
              </a:rPr>
              <a:t>（</a:t>
            </a:r>
            <a:r>
              <a:rPr lang="en-US" altLang="zh-CN" sz="2000" dirty="0">
                <a:solidFill>
                  <a:srgbClr val="0000FF"/>
                </a:solidFill>
                <a:latin typeface="Comic Sans MS" panose="030F0702030302020204" pitchFamily="2" charset="0"/>
                <a:ea typeface="微软雅黑" pitchFamily="34" charset="-122"/>
              </a:rPr>
              <a:t>r0 = 0</a:t>
            </a:r>
            <a:r>
              <a:rPr lang="zh-CN" altLang="en-US" sz="2000" dirty="0">
                <a:latin typeface="Comic Sans MS" panose="030F0702030302020204" pitchFamily="2" charset="0"/>
                <a:ea typeface="微软雅黑" pitchFamily="34" charset="-122"/>
              </a:rPr>
              <a:t>）</a:t>
            </a:r>
            <a:endParaRPr lang="zh-CN" altLang="en-US" sz="2000" dirty="0">
              <a:latin typeface="Comic Sans MS" panose="030F0702030302020204" pitchFamily="2" charset="0"/>
              <a:ea typeface="微软雅黑" pitchFamily="34" charset="-122"/>
            </a:endParaRPr>
          </a:p>
          <a:p>
            <a:pPr marL="609600" lvl="1" indent="-342900">
              <a:lnSpc>
                <a:spcPct val="120000"/>
              </a:lnSpc>
              <a:buFont typeface="Wingdings" panose="05000000000000000000" pitchFamily="2" charset="2"/>
              <a:buChar char="ü"/>
            </a:pPr>
            <a:r>
              <a:rPr lang="zh-CN" altLang="en-US" sz="2000" dirty="0">
                <a:latin typeface="Comic Sans MS" panose="030F0702030302020204" pitchFamily="2" charset="0"/>
                <a:ea typeface="微软雅黑" pitchFamily="34" charset="-122"/>
              </a:rPr>
              <a:t>寄存器编号占</a:t>
            </a:r>
            <a:r>
              <a:rPr lang="en-US" altLang="zh-CN" sz="2000" dirty="0">
                <a:latin typeface="Comic Sans MS" panose="030F0702030302020204" pitchFamily="2" charset="0"/>
                <a:ea typeface="微软雅黑" pitchFamily="34" charset="-122"/>
              </a:rPr>
              <a:t>5 bit</a:t>
            </a:r>
            <a:endParaRPr lang="en-US" altLang="zh-CN" sz="2000" dirty="0">
              <a:latin typeface="Comic Sans MS" panose="030F0702030302020204" pitchFamily="2" charset="0"/>
              <a:ea typeface="微软雅黑" pitchFamily="34" charset="-122"/>
            </a:endParaRPr>
          </a:p>
          <a:p>
            <a:pPr marL="609600" lvl="1" indent="-342900">
              <a:lnSpc>
                <a:spcPct val="120000"/>
              </a:lnSpc>
              <a:buFont typeface="Wingdings" panose="05000000000000000000" pitchFamily="2" charset="2"/>
              <a:buChar char="ü"/>
            </a:pPr>
            <a:r>
              <a:rPr lang="en-US" altLang="zh-CN" sz="2000" dirty="0">
                <a:latin typeface="Comic Sans MS" panose="030F0702030302020204" pitchFamily="2" charset="0"/>
                <a:ea typeface="微软雅黑" pitchFamily="34" charset="-122"/>
              </a:rPr>
              <a:t>32 </a:t>
            </a:r>
            <a:r>
              <a:rPr lang="zh-CN" altLang="en-US" sz="2000" dirty="0">
                <a:latin typeface="Comic Sans MS" panose="030F0702030302020204" pitchFamily="2" charset="0"/>
                <a:ea typeface="微软雅黑" pitchFamily="34" charset="-122"/>
              </a:rPr>
              <a:t>个</a:t>
            </a:r>
            <a:r>
              <a:rPr lang="en-US" altLang="zh-CN" sz="2000" dirty="0">
                <a:latin typeface="Comic Sans MS" panose="030F0702030302020204" pitchFamily="2" charset="0"/>
                <a:ea typeface="微软雅黑" pitchFamily="34" charset="-122"/>
              </a:rPr>
              <a:t>32</a:t>
            </a:r>
            <a:r>
              <a:rPr lang="zh-CN" altLang="en-US" sz="2000" dirty="0">
                <a:latin typeface="Comic Sans MS" panose="030F0702030302020204" pitchFamily="2" charset="0"/>
                <a:ea typeface="微软雅黑" pitchFamily="34" charset="-122"/>
              </a:rPr>
              <a:t>的浮点数寄存器</a:t>
            </a:r>
            <a:r>
              <a:rPr lang="en-US" altLang="zh-CN" sz="2000" dirty="0">
                <a:latin typeface="Comic Sans MS" panose="030F0702030302020204" pitchFamily="2" charset="0"/>
                <a:ea typeface="微软雅黑" pitchFamily="34" charset="-122"/>
              </a:rPr>
              <a:t> FP </a:t>
            </a:r>
            <a:r>
              <a:rPr lang="en-US" altLang="zh-CN" sz="2000" dirty="0" err="1">
                <a:latin typeface="Comic Sans MS" panose="030F0702030302020204" pitchFamily="2" charset="0"/>
                <a:ea typeface="微软雅黑" pitchFamily="34" charset="-122"/>
              </a:rPr>
              <a:t>regs</a:t>
            </a:r>
            <a:r>
              <a:rPr lang="en-US" altLang="zh-CN" sz="2000" dirty="0">
                <a:latin typeface="Comic Sans MS" panose="030F0702030302020204" pitchFamily="2" charset="0"/>
                <a:ea typeface="微软雅黑" pitchFamily="34" charset="-122"/>
              </a:rPr>
              <a:t> </a:t>
            </a:r>
            <a:r>
              <a:rPr lang="zh-CN" altLang="en-US" sz="2000" dirty="0">
                <a:latin typeface="Comic Sans MS" panose="030F0702030302020204" pitchFamily="2" charset="0"/>
                <a:ea typeface="微软雅黑" pitchFamily="34" charset="-122"/>
              </a:rPr>
              <a:t>（</a:t>
            </a:r>
            <a:r>
              <a:rPr lang="en-US" altLang="zh-CN" sz="2000" dirty="0">
                <a:latin typeface="Comic Sans MS" panose="030F0702030302020204" pitchFamily="2" charset="0"/>
                <a:ea typeface="微软雅黑" pitchFamily="34" charset="-122"/>
              </a:rPr>
              <a:t>f0 </a:t>
            </a:r>
            <a:r>
              <a:rPr lang="zh-CN" altLang="en-US" sz="2000" dirty="0">
                <a:latin typeface="Comic Sans MS" panose="030F0702030302020204" pitchFamily="2" charset="0"/>
                <a:ea typeface="微软雅黑" pitchFamily="34" charset="-122"/>
              </a:rPr>
              <a:t>～ </a:t>
            </a:r>
            <a:r>
              <a:rPr lang="en-US" altLang="zh-CN" sz="2000" dirty="0">
                <a:latin typeface="Comic Sans MS" panose="030F0702030302020204" pitchFamily="2" charset="0"/>
                <a:ea typeface="微软雅黑" pitchFamily="34" charset="-122"/>
              </a:rPr>
              <a:t>f31, paired DP</a:t>
            </a:r>
            <a:r>
              <a:rPr lang="zh-CN" altLang="en-US" sz="2000" dirty="0">
                <a:latin typeface="Comic Sans MS" panose="030F0702030302020204" pitchFamily="2" charset="0"/>
                <a:ea typeface="微软雅黑" pitchFamily="34" charset="-122"/>
              </a:rPr>
              <a:t>），可配对成成</a:t>
            </a:r>
            <a:r>
              <a:rPr lang="en-US" altLang="zh-CN" sz="2000" dirty="0">
                <a:latin typeface="Comic Sans MS" panose="030F0702030302020204" pitchFamily="2" charset="0"/>
                <a:ea typeface="微软雅黑" pitchFamily="34" charset="-122"/>
              </a:rPr>
              <a:t>16</a:t>
            </a:r>
            <a:r>
              <a:rPr lang="zh-CN" altLang="en-US" sz="2000" dirty="0">
                <a:latin typeface="Comic Sans MS" panose="030F0702030302020204" pitchFamily="2" charset="0"/>
                <a:ea typeface="微软雅黑" pitchFamily="34" charset="-122"/>
              </a:rPr>
              <a:t>个</a:t>
            </a:r>
            <a:r>
              <a:rPr lang="en-US" altLang="zh-CN" sz="2000" dirty="0">
                <a:latin typeface="Comic Sans MS" panose="030F0702030302020204" pitchFamily="2" charset="0"/>
                <a:ea typeface="微软雅黑" pitchFamily="34" charset="-122"/>
              </a:rPr>
              <a:t>64</a:t>
            </a:r>
            <a:r>
              <a:rPr lang="zh-CN" altLang="en-US" sz="2000" dirty="0">
                <a:latin typeface="Comic Sans MS" panose="030F0702030302020204" pitchFamily="2" charset="0"/>
                <a:ea typeface="微软雅黑" pitchFamily="34" charset="-122"/>
              </a:rPr>
              <a:t>位的浮点数寄存器	</a:t>
            </a:r>
            <a:endParaRPr lang="zh-CN" altLang="en-US" sz="2000" dirty="0">
              <a:latin typeface="Comic Sans MS" panose="030F0702030302020204" pitchFamily="2" charset="0"/>
              <a:ea typeface="微软雅黑" pitchFamily="34" charset="-122"/>
            </a:endParaRPr>
          </a:p>
          <a:p>
            <a:pPr marL="609600" lvl="1" indent="-342900">
              <a:lnSpc>
                <a:spcPct val="120000"/>
              </a:lnSpc>
              <a:buFont typeface="Wingdings" panose="05000000000000000000" pitchFamily="2" charset="2"/>
              <a:buChar char="ü"/>
            </a:pPr>
            <a:r>
              <a:rPr lang="zh-CN" altLang="en-US" sz="2000" dirty="0">
                <a:latin typeface="Comic Sans MS" panose="030F0702030302020204" pitchFamily="2" charset="0"/>
                <a:ea typeface="微软雅黑" pitchFamily="34" charset="-122"/>
              </a:rPr>
              <a:t>特殊寄存器：乘商寄存器</a:t>
            </a:r>
            <a:r>
              <a:rPr lang="en-US" altLang="zh-CN" sz="2000" dirty="0">
                <a:latin typeface="Comic Sans MS" panose="030F0702030302020204" pitchFamily="2" charset="0"/>
                <a:ea typeface="微软雅黑" pitchFamily="34" charset="-122"/>
              </a:rPr>
              <a:t>HI, LO,</a:t>
            </a:r>
            <a:r>
              <a:rPr lang="zh-CN" altLang="en-US" sz="2000" dirty="0">
                <a:latin typeface="Comic Sans MS" panose="030F0702030302020204" pitchFamily="2" charset="0"/>
                <a:ea typeface="微软雅黑" pitchFamily="34" charset="-122"/>
              </a:rPr>
              <a:t>程序计数器</a:t>
            </a:r>
            <a:r>
              <a:rPr lang="en-US" altLang="zh-CN" sz="2000" dirty="0">
                <a:latin typeface="Comic Sans MS" panose="030F0702030302020204" pitchFamily="2" charset="0"/>
                <a:ea typeface="微软雅黑" pitchFamily="34" charset="-122"/>
              </a:rPr>
              <a:t> PC</a:t>
            </a:r>
            <a:endParaRPr lang="en-US" altLang="zh-CN" sz="2000" dirty="0">
              <a:latin typeface="Comic Sans MS" panose="030F0702030302020204" pitchFamily="2" charset="0"/>
              <a:ea typeface="微软雅黑" pitchFamily="34" charset="-122"/>
            </a:endParaRPr>
          </a:p>
          <a:p>
            <a:pPr marL="609600" lvl="1" indent="-342900">
              <a:lnSpc>
                <a:spcPct val="120000"/>
              </a:lnSpc>
              <a:buFont typeface="Wingdings" panose="05000000000000000000" pitchFamily="2" charset="2"/>
              <a:buChar char="ü"/>
            </a:pPr>
            <a:r>
              <a:rPr lang="zh-CN" altLang="en-US" sz="2000" dirty="0">
                <a:latin typeface="Comic Sans MS" panose="030F0702030302020204" pitchFamily="2" charset="0"/>
                <a:ea typeface="微软雅黑" pitchFamily="34" charset="-122"/>
                <a:hlinkClick r:id="" action="ppaction://hlinkshowjump?jump=nextslide"/>
              </a:rPr>
              <a:t>寄存器功能和</a:t>
            </a:r>
            <a:r>
              <a:rPr lang="en-US" altLang="zh-CN" sz="2000" dirty="0">
                <a:latin typeface="Comic Sans MS" panose="030F0702030302020204" pitchFamily="2" charset="0"/>
                <a:ea typeface="微软雅黑" pitchFamily="34" charset="-122"/>
                <a:hlinkClick r:id="" action="ppaction://hlinkshowjump?jump=nextslide"/>
              </a:rPr>
              <a:t>2</a:t>
            </a:r>
            <a:r>
              <a:rPr lang="zh-CN" altLang="en-US" sz="2000" dirty="0">
                <a:latin typeface="Comic Sans MS" panose="030F0702030302020204" pitchFamily="2" charset="0"/>
                <a:ea typeface="微软雅黑" pitchFamily="34" charset="-122"/>
                <a:hlinkClick r:id="" action="ppaction://hlinkshowjump?jump=nextslide"/>
              </a:rPr>
              <a:t>种汇编表示方式</a:t>
            </a:r>
            <a:endParaRPr lang="zh-CN" altLang="en-US" sz="2000" dirty="0">
              <a:latin typeface="Comic Sans MS" panose="030F0702030302020204" pitchFamily="2" charset="0"/>
              <a:ea typeface="微软雅黑" pitchFamily="34" charset="-122"/>
            </a:endParaRPr>
          </a:p>
        </p:txBody>
      </p:sp>
      <p:sp>
        <p:nvSpPr>
          <p:cNvPr id="11" name="Text Box 101" descr="蓝色砂纸"/>
          <p:cNvSpPr txBox="1">
            <a:spLocks noChangeArrowheads="1"/>
          </p:cNvSpPr>
          <p:nvPr/>
        </p:nvSpPr>
        <p:spPr bwMode="auto">
          <a:xfrm>
            <a:off x="467544" y="4194604"/>
            <a:ext cx="8807517" cy="833178"/>
          </a:xfrm>
          <a:prstGeom prst="rect">
            <a:avLst/>
          </a:prstGeom>
          <a:blipFill dpi="0" rotWithShape="0">
            <a:blip r:embed="rId1"/>
            <a:srcRect/>
            <a:tile tx="0" ty="0" sx="100000" sy="100000" flip="none" algn="tl"/>
          </a:blipFill>
          <a:ln>
            <a:noFill/>
          </a:ln>
          <a:effectLst/>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eaLnBrk="0" hangingPunct="0"/>
            <a:r>
              <a:rPr lang="en-US" altLang="zh-CN" sz="2400" b="1" dirty="0">
                <a:solidFill>
                  <a:srgbClr val="EE3900"/>
                </a:solidFill>
                <a:latin typeface="Comic Sans MS" panose="030F0702030302020204" pitchFamily="2" charset="0"/>
                <a:ea typeface="宋体" pitchFamily="2" charset="-122"/>
                <a:cs typeface="Arial" panose="020B0604020202020204" pitchFamily="34" charset="0"/>
              </a:rPr>
              <a:t>Registers are referenced either by number—$0, … $31, </a:t>
            </a:r>
            <a:endParaRPr lang="en-US" altLang="zh-CN" sz="2400" b="1" dirty="0">
              <a:solidFill>
                <a:srgbClr val="EE3900"/>
              </a:solidFill>
              <a:latin typeface="Comic Sans MS" panose="030F0702030302020204" pitchFamily="2" charset="0"/>
              <a:ea typeface="宋体" pitchFamily="2" charset="-122"/>
              <a:cs typeface="Arial" panose="020B0604020202020204" pitchFamily="34" charset="0"/>
            </a:endParaRPr>
          </a:p>
          <a:p>
            <a:pPr eaLnBrk="0" hangingPunct="0"/>
            <a:r>
              <a:rPr lang="en-US" altLang="zh-CN" sz="2400" b="1" dirty="0">
                <a:solidFill>
                  <a:srgbClr val="EE3900"/>
                </a:solidFill>
                <a:latin typeface="Comic Sans MS" panose="030F0702030302020204" pitchFamily="2" charset="0"/>
                <a:ea typeface="宋体" pitchFamily="2" charset="-122"/>
                <a:cs typeface="Arial" panose="020B0604020202020204" pitchFamily="34" charset="0"/>
              </a:rPr>
              <a:t>or by name —$t0, $s1… $</a:t>
            </a:r>
            <a:r>
              <a:rPr lang="en-US" altLang="zh-CN" sz="2400" b="1" dirty="0" err="1">
                <a:solidFill>
                  <a:srgbClr val="EE3900"/>
                </a:solidFill>
                <a:latin typeface="Comic Sans MS" panose="030F0702030302020204" pitchFamily="2" charset="0"/>
                <a:ea typeface="宋体" pitchFamily="2" charset="-122"/>
                <a:cs typeface="Arial" panose="020B0604020202020204" pitchFamily="34" charset="0"/>
              </a:rPr>
              <a:t>ra.</a:t>
            </a:r>
            <a:endParaRPr lang="zh-CN" altLang="en-US" sz="2400" b="1" dirty="0">
              <a:solidFill>
                <a:srgbClr val="EE3900"/>
              </a:solidFill>
              <a:latin typeface="Comic Sans MS" panose="030F0702030302020204" pitchFamily="2" charset="0"/>
              <a:ea typeface="宋体" pitchFamily="2"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496" y="58077"/>
            <a:ext cx="8229600" cy="774720"/>
          </a:xfrm>
        </p:spPr>
        <p:txBody>
          <a:bodyPr/>
          <a:lstStyle/>
          <a:p>
            <a:r>
              <a:rPr lang="zh-CN" altLang="en-US" dirty="0"/>
              <a:t>回顾：</a:t>
            </a:r>
            <a:r>
              <a:rPr lang="en-US" altLang="zh-CN" dirty="0"/>
              <a:t>1.6 </a:t>
            </a:r>
            <a:r>
              <a:rPr lang="zh-CN" altLang="en-US" dirty="0"/>
              <a:t>程序的执行过程</a:t>
            </a:r>
            <a:endParaRPr lang="zh-CN" altLang="en-US" dirty="0"/>
          </a:p>
        </p:txBody>
      </p:sp>
      <p:sp>
        <p:nvSpPr>
          <p:cNvPr id="3" name="内容占位符 2"/>
          <p:cNvSpPr>
            <a:spLocks noGrp="1"/>
          </p:cNvSpPr>
          <p:nvPr>
            <p:ph idx="1"/>
          </p:nvPr>
        </p:nvSpPr>
        <p:spPr>
          <a:xfrm>
            <a:off x="109315" y="703237"/>
            <a:ext cx="8229600" cy="4525963"/>
          </a:xfrm>
        </p:spPr>
        <p:txBody>
          <a:bodyPr/>
          <a:lstStyle/>
          <a:p>
            <a:pPr marL="0" indent="0">
              <a:buNone/>
            </a:pPr>
            <a:r>
              <a:rPr lang="en-US" altLang="zh-CN" dirty="0"/>
              <a:t>1.6.2 </a:t>
            </a:r>
            <a:r>
              <a:rPr lang="zh-CN" altLang="en-US" dirty="0"/>
              <a:t>程序与指令的关系</a:t>
            </a:r>
            <a:endParaRPr lang="zh-CN" altLang="en-US" dirty="0"/>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pic>
        <p:nvPicPr>
          <p:cNvPr id="38"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1116013"/>
            <a:ext cx="8812213" cy="489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Rectangle 4"/>
          <p:cNvSpPr>
            <a:spLocks noChangeArrowheads="1"/>
          </p:cNvSpPr>
          <p:nvPr/>
        </p:nvSpPr>
        <p:spPr bwMode="auto">
          <a:xfrm>
            <a:off x="4005263" y="3746500"/>
            <a:ext cx="798512" cy="1147763"/>
          </a:xfrm>
          <a:prstGeom prst="rect">
            <a:avLst/>
          </a:prstGeom>
          <a:solidFill>
            <a:schemeClr val="accent2">
              <a:alpha val="34117"/>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itchFamily="2" charset="-122"/>
              </a:defRPr>
            </a:lvl9pPr>
          </a:lstStyle>
          <a:p>
            <a:pPr eaLnBrk="1" hangingPunct="1">
              <a:lnSpc>
                <a:spcPct val="100000"/>
              </a:lnSpc>
              <a:spcBef>
                <a:spcPct val="0"/>
              </a:spcBef>
              <a:buFontTx/>
              <a:buNone/>
            </a:pPr>
            <a:endParaRPr lang="zh-CN" altLang="en-US" sz="1800" b="0"/>
          </a:p>
        </p:txBody>
      </p:sp>
      <p:sp>
        <p:nvSpPr>
          <p:cNvPr id="40" name="Rectangle 5"/>
          <p:cNvSpPr>
            <a:spLocks noChangeArrowheads="1"/>
          </p:cNvSpPr>
          <p:nvPr/>
        </p:nvSpPr>
        <p:spPr bwMode="auto">
          <a:xfrm>
            <a:off x="4837113" y="3751263"/>
            <a:ext cx="654050" cy="1147762"/>
          </a:xfrm>
          <a:prstGeom prst="rect">
            <a:avLst/>
          </a:prstGeom>
          <a:solidFill>
            <a:srgbClr val="800080">
              <a:alpha val="34117"/>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itchFamily="2" charset="-122"/>
              </a:defRPr>
            </a:lvl9pPr>
          </a:lstStyle>
          <a:p>
            <a:pPr eaLnBrk="1" hangingPunct="1">
              <a:lnSpc>
                <a:spcPct val="100000"/>
              </a:lnSpc>
              <a:spcBef>
                <a:spcPct val="0"/>
              </a:spcBef>
              <a:buFontTx/>
              <a:buNone/>
            </a:pPr>
            <a:endParaRPr lang="zh-CN" altLang="en-US" sz="1800" b="0"/>
          </a:p>
        </p:txBody>
      </p:sp>
      <p:sp>
        <p:nvSpPr>
          <p:cNvPr id="41" name="Rectangle 6"/>
          <p:cNvSpPr>
            <a:spLocks noChangeArrowheads="1"/>
          </p:cNvSpPr>
          <p:nvPr/>
        </p:nvSpPr>
        <p:spPr bwMode="auto">
          <a:xfrm>
            <a:off x="5505450" y="3736975"/>
            <a:ext cx="654050" cy="1147763"/>
          </a:xfrm>
          <a:prstGeom prst="rect">
            <a:avLst/>
          </a:prstGeom>
          <a:solidFill>
            <a:srgbClr val="339966">
              <a:alpha val="3803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itchFamily="2" charset="-122"/>
              </a:defRPr>
            </a:lvl9pPr>
          </a:lstStyle>
          <a:p>
            <a:pPr eaLnBrk="1" hangingPunct="1">
              <a:lnSpc>
                <a:spcPct val="100000"/>
              </a:lnSpc>
              <a:spcBef>
                <a:spcPct val="0"/>
              </a:spcBef>
              <a:buFontTx/>
              <a:buNone/>
            </a:pPr>
            <a:endParaRPr lang="zh-CN" altLang="en-US" sz="1800" b="0"/>
          </a:p>
        </p:txBody>
      </p:sp>
      <p:sp>
        <p:nvSpPr>
          <p:cNvPr id="42" name="Rectangle 7"/>
          <p:cNvSpPr>
            <a:spLocks noChangeArrowheads="1"/>
          </p:cNvSpPr>
          <p:nvPr/>
        </p:nvSpPr>
        <p:spPr bwMode="auto">
          <a:xfrm>
            <a:off x="6157913" y="3736975"/>
            <a:ext cx="2060575" cy="1147763"/>
          </a:xfrm>
          <a:prstGeom prst="rect">
            <a:avLst/>
          </a:prstGeom>
          <a:solidFill>
            <a:srgbClr val="FF0000">
              <a:alpha val="34117"/>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itchFamily="2" charset="-122"/>
              </a:defRPr>
            </a:lvl9pPr>
          </a:lstStyle>
          <a:p>
            <a:pPr eaLnBrk="1" hangingPunct="1">
              <a:lnSpc>
                <a:spcPct val="100000"/>
              </a:lnSpc>
              <a:spcBef>
                <a:spcPct val="0"/>
              </a:spcBef>
              <a:buFontTx/>
              <a:buNone/>
            </a:pPr>
            <a:endParaRPr lang="zh-CN" altLang="en-US" sz="1800" b="0"/>
          </a:p>
        </p:txBody>
      </p:sp>
      <p:sp>
        <p:nvSpPr>
          <p:cNvPr id="43" name="Line 8"/>
          <p:cNvSpPr>
            <a:spLocks noChangeShapeType="1"/>
          </p:cNvSpPr>
          <p:nvPr/>
        </p:nvSpPr>
        <p:spPr bwMode="auto">
          <a:xfrm>
            <a:off x="3962400" y="4037013"/>
            <a:ext cx="4252913" cy="0"/>
          </a:xfrm>
          <a:prstGeom prst="line">
            <a:avLst/>
          </a:prstGeom>
          <a:noFill/>
          <a:ln w="28575">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 name="Line 9"/>
          <p:cNvSpPr>
            <a:spLocks noChangeShapeType="1"/>
          </p:cNvSpPr>
          <p:nvPr/>
        </p:nvSpPr>
        <p:spPr bwMode="auto">
          <a:xfrm>
            <a:off x="3970338" y="4302125"/>
            <a:ext cx="4252912" cy="0"/>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 name="Line 10"/>
          <p:cNvSpPr>
            <a:spLocks noChangeShapeType="1"/>
          </p:cNvSpPr>
          <p:nvPr/>
        </p:nvSpPr>
        <p:spPr bwMode="auto">
          <a:xfrm>
            <a:off x="3956050" y="4602163"/>
            <a:ext cx="4252913" cy="0"/>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 name="Line 11"/>
          <p:cNvSpPr>
            <a:spLocks noChangeShapeType="1"/>
          </p:cNvSpPr>
          <p:nvPr/>
        </p:nvSpPr>
        <p:spPr bwMode="auto">
          <a:xfrm>
            <a:off x="3956050" y="4887913"/>
            <a:ext cx="4252913" cy="0"/>
          </a:xfrm>
          <a:prstGeom prst="line">
            <a:avLst/>
          </a:prstGeom>
          <a:noFill/>
          <a:ln w="28575">
            <a:solidFill>
              <a:srgbClr val="00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 name="Rectangle 12"/>
          <p:cNvSpPr>
            <a:spLocks noChangeArrowheads="1"/>
          </p:cNvSpPr>
          <p:nvPr/>
        </p:nvSpPr>
        <p:spPr bwMode="auto">
          <a:xfrm>
            <a:off x="4978400" y="2643188"/>
            <a:ext cx="1379538" cy="552450"/>
          </a:xfrm>
          <a:prstGeom prst="rect">
            <a:avLst/>
          </a:prstGeom>
          <a:solidFill>
            <a:srgbClr val="FFFF00">
              <a:alpha val="45097"/>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itchFamily="2" charset="-122"/>
              </a:defRPr>
            </a:lvl9pPr>
          </a:lstStyle>
          <a:p>
            <a:pPr eaLnBrk="1" hangingPunct="1">
              <a:lnSpc>
                <a:spcPct val="100000"/>
              </a:lnSpc>
              <a:spcBef>
                <a:spcPct val="0"/>
              </a:spcBef>
              <a:buFontTx/>
              <a:buNone/>
            </a:pPr>
            <a:endParaRPr lang="zh-CN" altLang="en-US" sz="1800" b="0"/>
          </a:p>
        </p:txBody>
      </p:sp>
      <p:sp>
        <p:nvSpPr>
          <p:cNvPr id="48" name="Rectangle 13"/>
          <p:cNvSpPr>
            <a:spLocks noChangeArrowheads="1"/>
          </p:cNvSpPr>
          <p:nvPr/>
        </p:nvSpPr>
        <p:spPr bwMode="auto">
          <a:xfrm>
            <a:off x="4940300" y="1487488"/>
            <a:ext cx="1379538" cy="304800"/>
          </a:xfrm>
          <a:prstGeom prst="rect">
            <a:avLst/>
          </a:prstGeom>
          <a:solidFill>
            <a:srgbClr val="FFFF00">
              <a:alpha val="45097"/>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itchFamily="2" charset="-122"/>
              </a:defRPr>
            </a:lvl9pPr>
          </a:lstStyle>
          <a:p>
            <a:pPr eaLnBrk="1" hangingPunct="1">
              <a:lnSpc>
                <a:spcPct val="100000"/>
              </a:lnSpc>
              <a:spcBef>
                <a:spcPct val="0"/>
              </a:spcBef>
              <a:buFontTx/>
              <a:buNone/>
            </a:pPr>
            <a:endParaRPr lang="zh-CN" altLang="en-US" sz="1800" b="0"/>
          </a:p>
        </p:txBody>
      </p:sp>
      <p:sp>
        <p:nvSpPr>
          <p:cNvPr id="49" name="Rectangle 14"/>
          <p:cNvSpPr>
            <a:spLocks noChangeArrowheads="1"/>
          </p:cNvSpPr>
          <p:nvPr/>
        </p:nvSpPr>
        <p:spPr bwMode="auto">
          <a:xfrm>
            <a:off x="4959350" y="1187450"/>
            <a:ext cx="1379538" cy="304800"/>
          </a:xfrm>
          <a:prstGeom prst="rect">
            <a:avLst/>
          </a:prstGeom>
          <a:solidFill>
            <a:schemeClr val="accent2">
              <a:alpha val="45097"/>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itchFamily="2" charset="-122"/>
              </a:defRPr>
            </a:lvl9pPr>
          </a:lstStyle>
          <a:p>
            <a:pPr eaLnBrk="1" hangingPunct="1">
              <a:lnSpc>
                <a:spcPct val="100000"/>
              </a:lnSpc>
              <a:spcBef>
                <a:spcPct val="0"/>
              </a:spcBef>
              <a:buFontTx/>
              <a:buNone/>
            </a:pPr>
            <a:endParaRPr lang="zh-CN" altLang="en-US" sz="1800" b="0"/>
          </a:p>
        </p:txBody>
      </p:sp>
      <p:sp>
        <p:nvSpPr>
          <p:cNvPr id="50" name="Rectangle 15"/>
          <p:cNvSpPr>
            <a:spLocks noChangeArrowheads="1"/>
          </p:cNvSpPr>
          <p:nvPr/>
        </p:nvSpPr>
        <p:spPr bwMode="auto">
          <a:xfrm>
            <a:off x="4946650" y="1798638"/>
            <a:ext cx="1379538" cy="304800"/>
          </a:xfrm>
          <a:prstGeom prst="rect">
            <a:avLst/>
          </a:prstGeom>
          <a:solidFill>
            <a:srgbClr val="00FF00">
              <a:alpha val="3098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itchFamily="2" charset="-122"/>
              </a:defRPr>
            </a:lvl9pPr>
          </a:lstStyle>
          <a:p>
            <a:pPr eaLnBrk="1" hangingPunct="1">
              <a:lnSpc>
                <a:spcPct val="100000"/>
              </a:lnSpc>
              <a:spcBef>
                <a:spcPct val="0"/>
              </a:spcBef>
              <a:buFontTx/>
              <a:buNone/>
            </a:pPr>
            <a:endParaRPr lang="zh-CN" altLang="en-US" sz="1800" b="0"/>
          </a:p>
        </p:txBody>
      </p:sp>
      <p:sp>
        <p:nvSpPr>
          <p:cNvPr id="51" name="Rectangle 16"/>
          <p:cNvSpPr>
            <a:spLocks noChangeArrowheads="1"/>
          </p:cNvSpPr>
          <p:nvPr/>
        </p:nvSpPr>
        <p:spPr bwMode="auto">
          <a:xfrm>
            <a:off x="4995863" y="3211513"/>
            <a:ext cx="1379537" cy="304800"/>
          </a:xfrm>
          <a:prstGeom prst="rect">
            <a:avLst/>
          </a:prstGeom>
          <a:solidFill>
            <a:srgbClr val="00FF00">
              <a:alpha val="3098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itchFamily="2" charset="-122"/>
              </a:defRPr>
            </a:lvl9pPr>
          </a:lstStyle>
          <a:p>
            <a:pPr eaLnBrk="1" hangingPunct="1">
              <a:lnSpc>
                <a:spcPct val="100000"/>
              </a:lnSpc>
              <a:spcBef>
                <a:spcPct val="0"/>
              </a:spcBef>
              <a:buFontTx/>
              <a:buNone/>
            </a:pPr>
            <a:endParaRPr lang="zh-CN" altLang="en-US" sz="1800" b="0"/>
          </a:p>
        </p:txBody>
      </p:sp>
      <p:sp>
        <p:nvSpPr>
          <p:cNvPr id="52" name="Rectangle 17"/>
          <p:cNvSpPr>
            <a:spLocks noChangeArrowheads="1"/>
          </p:cNvSpPr>
          <p:nvPr/>
        </p:nvSpPr>
        <p:spPr bwMode="auto">
          <a:xfrm>
            <a:off x="4979988" y="2338388"/>
            <a:ext cx="1379537" cy="304800"/>
          </a:xfrm>
          <a:prstGeom prst="rect">
            <a:avLst/>
          </a:prstGeom>
          <a:solidFill>
            <a:schemeClr val="accent2">
              <a:alpha val="45097"/>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itchFamily="2" charset="-122"/>
              </a:defRPr>
            </a:lvl9pPr>
          </a:lstStyle>
          <a:p>
            <a:pPr eaLnBrk="1" hangingPunct="1">
              <a:lnSpc>
                <a:spcPct val="100000"/>
              </a:lnSpc>
              <a:spcBef>
                <a:spcPct val="0"/>
              </a:spcBef>
              <a:buFontTx/>
              <a:buNone/>
            </a:pPr>
            <a:endParaRPr lang="zh-CN" altLang="en-US" sz="1800" b="0"/>
          </a:p>
        </p:txBody>
      </p:sp>
      <p:grpSp>
        <p:nvGrpSpPr>
          <p:cNvPr id="53" name="Group 18"/>
          <p:cNvGrpSpPr/>
          <p:nvPr/>
        </p:nvGrpSpPr>
        <p:grpSpPr bwMode="auto">
          <a:xfrm>
            <a:off x="4354513" y="3427413"/>
            <a:ext cx="2308225" cy="333375"/>
            <a:chOff x="2743" y="2249"/>
            <a:chExt cx="1454" cy="210"/>
          </a:xfrm>
        </p:grpSpPr>
        <p:sp>
          <p:nvSpPr>
            <p:cNvPr id="54" name="Line 19"/>
            <p:cNvSpPr>
              <a:spLocks noChangeShapeType="1"/>
            </p:cNvSpPr>
            <p:nvPr/>
          </p:nvSpPr>
          <p:spPr bwMode="auto">
            <a:xfrm flipH="1">
              <a:off x="2743" y="2277"/>
              <a:ext cx="484" cy="155"/>
            </a:xfrm>
            <a:prstGeom prst="line">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Line 20"/>
            <p:cNvSpPr>
              <a:spLocks noChangeShapeType="1"/>
            </p:cNvSpPr>
            <p:nvPr/>
          </p:nvSpPr>
          <p:spPr bwMode="auto">
            <a:xfrm flipH="1">
              <a:off x="3310" y="2267"/>
              <a:ext cx="548" cy="156"/>
            </a:xfrm>
            <a:prstGeom prst="line">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 name="Line 21"/>
            <p:cNvSpPr>
              <a:spLocks noChangeShapeType="1"/>
            </p:cNvSpPr>
            <p:nvPr/>
          </p:nvSpPr>
          <p:spPr bwMode="auto">
            <a:xfrm>
              <a:off x="3520" y="2249"/>
              <a:ext cx="192" cy="201"/>
            </a:xfrm>
            <a:prstGeom prst="line">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 name="Line 22"/>
            <p:cNvSpPr>
              <a:spLocks noChangeShapeType="1"/>
            </p:cNvSpPr>
            <p:nvPr/>
          </p:nvSpPr>
          <p:spPr bwMode="auto">
            <a:xfrm>
              <a:off x="3676" y="2258"/>
              <a:ext cx="521" cy="201"/>
            </a:xfrm>
            <a:prstGeom prst="line">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9" name="Text Box 24"/>
          <p:cNvSpPr txBox="1">
            <a:spLocks noChangeArrowheads="1"/>
          </p:cNvSpPr>
          <p:nvPr/>
        </p:nvSpPr>
        <p:spPr bwMode="auto">
          <a:xfrm>
            <a:off x="985838" y="6026150"/>
            <a:ext cx="6546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itchFamily="2" charset="-122"/>
              </a:defRPr>
            </a:lvl9pPr>
          </a:lstStyle>
          <a:p>
            <a:pPr eaLnBrk="1" hangingPunct="1">
              <a:lnSpc>
                <a:spcPct val="100000"/>
              </a:lnSpc>
              <a:spcBef>
                <a:spcPct val="50000"/>
              </a:spcBef>
              <a:buFontTx/>
              <a:buNone/>
            </a:pPr>
            <a:r>
              <a:rPr lang="zh-CN" altLang="en-US" sz="2000" dirty="0">
                <a:solidFill>
                  <a:srgbClr val="FF0000"/>
                </a:solidFill>
                <a:ea typeface="微软雅黑" pitchFamily="34" charset="-122"/>
              </a:rPr>
              <a:t>任何高级语言程序最终通过执行若干条指令来完成！</a:t>
            </a:r>
            <a:endParaRPr lang="zh-CN" altLang="en-US" sz="2000" dirty="0">
              <a:solidFill>
                <a:srgbClr val="FF0000"/>
              </a:solidFill>
              <a:ea typeface="微软雅黑" pitchFamily="34" charset="-122"/>
            </a:endParaRPr>
          </a:p>
        </p:txBody>
      </p:sp>
      <p:sp>
        <p:nvSpPr>
          <p:cNvPr id="60" name="Text Box 41"/>
          <p:cNvSpPr txBox="1">
            <a:spLocks noChangeArrowheads="1"/>
          </p:cNvSpPr>
          <p:nvPr/>
        </p:nvSpPr>
        <p:spPr bwMode="auto">
          <a:xfrm>
            <a:off x="4049042" y="708027"/>
            <a:ext cx="3600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nSpc>
                <a:spcPct val="115000"/>
              </a:lnSpc>
              <a:spcBef>
                <a:spcPct val="20000"/>
              </a:spcBef>
              <a:buChar char="•"/>
              <a:defRPr sz="2400" b="1">
                <a:solidFill>
                  <a:schemeClr val="tx1"/>
                </a:solidFill>
                <a:latin typeface="Arial" panose="020B0604020202020204" pitchFamily="34" charset="0"/>
                <a:ea typeface="宋体"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itchFamily="2" charset="-122"/>
              </a:defRPr>
            </a:lvl9pPr>
          </a:lstStyle>
          <a:p>
            <a:pPr eaLnBrk="1" hangingPunct="1">
              <a:lnSpc>
                <a:spcPct val="100000"/>
              </a:lnSpc>
              <a:spcBef>
                <a:spcPct val="50000"/>
              </a:spcBef>
              <a:buFontTx/>
              <a:buNone/>
            </a:pPr>
            <a:r>
              <a:rPr lang="zh-CN" altLang="en-US" sz="2000" dirty="0">
                <a:solidFill>
                  <a:srgbClr val="FF0000"/>
                </a:solidFill>
                <a:latin typeface="微软雅黑" pitchFamily="34" charset="-122"/>
                <a:ea typeface="微软雅黑" pitchFamily="34" charset="-122"/>
              </a:rPr>
              <a:t>不同层次语言之间的等价转换</a:t>
            </a:r>
            <a:endParaRPr lang="zh-CN" altLang="en-US" sz="2000" dirty="0">
              <a:solidFill>
                <a:srgbClr val="FF0000"/>
              </a:solidFill>
              <a:latin typeface="微软雅黑" pitchFamily="34" charset="-122"/>
              <a:ea typeface="微软雅黑" pitchFamily="34" charset="-122"/>
            </a:endParaRPr>
          </a:p>
        </p:txBody>
      </p:sp>
      <p:grpSp>
        <p:nvGrpSpPr>
          <p:cNvPr id="30" name="Group 17"/>
          <p:cNvGrpSpPr/>
          <p:nvPr/>
        </p:nvGrpSpPr>
        <p:grpSpPr bwMode="auto">
          <a:xfrm>
            <a:off x="6359525" y="1913732"/>
            <a:ext cx="1981200" cy="608012"/>
            <a:chOff x="4184" y="1395"/>
            <a:chExt cx="1248" cy="383"/>
          </a:xfrm>
        </p:grpSpPr>
        <p:sp>
          <p:nvSpPr>
            <p:cNvPr id="31" name="Line 15"/>
            <p:cNvSpPr>
              <a:spLocks noChangeShapeType="1"/>
            </p:cNvSpPr>
            <p:nvPr/>
          </p:nvSpPr>
          <p:spPr bwMode="auto">
            <a:xfrm flipH="1">
              <a:off x="4184" y="1552"/>
              <a:ext cx="482" cy="226"/>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 name="Text Box 16"/>
            <p:cNvSpPr txBox="1">
              <a:spLocks noChangeArrowheads="1"/>
            </p:cNvSpPr>
            <p:nvPr/>
          </p:nvSpPr>
          <p:spPr bwMode="auto">
            <a:xfrm>
              <a:off x="4666" y="1395"/>
              <a:ext cx="76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itchFamily="2" charset="-122"/>
                </a:defRPr>
              </a:lvl9pPr>
            </a:lstStyle>
            <a:p>
              <a:pPr eaLnBrk="1" hangingPunct="1">
                <a:lnSpc>
                  <a:spcPct val="100000"/>
                </a:lnSpc>
                <a:spcBef>
                  <a:spcPct val="50000"/>
                </a:spcBef>
                <a:buFontTx/>
                <a:buNone/>
              </a:pPr>
              <a:r>
                <a:rPr lang="zh-CN" altLang="en-US" sz="2000" dirty="0">
                  <a:solidFill>
                    <a:srgbClr val="FF0000"/>
                  </a:solidFill>
                  <a:ea typeface="微软雅黑" pitchFamily="34" charset="-122"/>
                </a:rPr>
                <a:t>汇编指令</a:t>
              </a:r>
              <a:endParaRPr lang="zh-CN" altLang="en-US" sz="2000" dirty="0">
                <a:solidFill>
                  <a:srgbClr val="FF0000"/>
                </a:solidFill>
                <a:ea typeface="微软雅黑" pitchFamily="34" charset="-122"/>
              </a:endParaRPr>
            </a:p>
          </p:txBody>
        </p:sp>
      </p:grpSp>
      <p:grpSp>
        <p:nvGrpSpPr>
          <p:cNvPr id="33" name="Group 18"/>
          <p:cNvGrpSpPr/>
          <p:nvPr/>
        </p:nvGrpSpPr>
        <p:grpSpPr bwMode="auto">
          <a:xfrm>
            <a:off x="6831013" y="3235665"/>
            <a:ext cx="1981200" cy="450850"/>
            <a:chOff x="4184" y="1395"/>
            <a:chExt cx="1248" cy="383"/>
          </a:xfrm>
        </p:grpSpPr>
        <p:sp>
          <p:nvSpPr>
            <p:cNvPr id="34" name="Line 19"/>
            <p:cNvSpPr>
              <a:spLocks noChangeShapeType="1"/>
            </p:cNvSpPr>
            <p:nvPr/>
          </p:nvSpPr>
          <p:spPr bwMode="auto">
            <a:xfrm flipH="1">
              <a:off x="4184" y="1552"/>
              <a:ext cx="482" cy="226"/>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 name="Text Box 20"/>
            <p:cNvSpPr txBox="1">
              <a:spLocks noChangeArrowheads="1"/>
            </p:cNvSpPr>
            <p:nvPr/>
          </p:nvSpPr>
          <p:spPr bwMode="auto">
            <a:xfrm>
              <a:off x="4666" y="1395"/>
              <a:ext cx="766" cy="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itchFamily="2" charset="-122"/>
                </a:defRPr>
              </a:lvl9pPr>
            </a:lstStyle>
            <a:p>
              <a:pPr eaLnBrk="1" hangingPunct="1">
                <a:lnSpc>
                  <a:spcPct val="100000"/>
                </a:lnSpc>
                <a:spcBef>
                  <a:spcPct val="50000"/>
                </a:spcBef>
                <a:buFontTx/>
                <a:buNone/>
              </a:pPr>
              <a:r>
                <a:rPr lang="zh-CN" altLang="en-US" sz="2000" dirty="0">
                  <a:solidFill>
                    <a:srgbClr val="FF0000"/>
                  </a:solidFill>
                  <a:ea typeface="微软雅黑" pitchFamily="34" charset="-122"/>
                </a:rPr>
                <a:t>机器指令</a:t>
              </a:r>
              <a:endParaRPr lang="zh-CN" altLang="en-US" sz="2000" dirty="0">
                <a:solidFill>
                  <a:srgbClr val="FF0000"/>
                </a:solidFill>
                <a:ea typeface="微软雅黑" pitchFamily="34" charset="-122"/>
              </a:endParaRPr>
            </a:p>
          </p:txBody>
        </p:sp>
      </p:grpSp>
      <p:grpSp>
        <p:nvGrpSpPr>
          <p:cNvPr id="36" name="Group 30"/>
          <p:cNvGrpSpPr/>
          <p:nvPr/>
        </p:nvGrpSpPr>
        <p:grpSpPr bwMode="auto">
          <a:xfrm>
            <a:off x="6460443" y="2448719"/>
            <a:ext cx="2339975" cy="944562"/>
            <a:chOff x="4184" y="1763"/>
            <a:chExt cx="1474" cy="595"/>
          </a:xfrm>
        </p:grpSpPr>
        <p:sp>
          <p:nvSpPr>
            <p:cNvPr id="37" name="AutoShape 28"/>
            <p:cNvSpPr/>
            <p:nvPr/>
          </p:nvSpPr>
          <p:spPr bwMode="auto">
            <a:xfrm>
              <a:off x="4184" y="1763"/>
              <a:ext cx="113" cy="595"/>
            </a:xfrm>
            <a:prstGeom prst="rightBrace">
              <a:avLst>
                <a:gd name="adj1" fmla="val 43879"/>
                <a:gd name="adj2" fmla="val 50000"/>
              </a:avLst>
            </a:prstGeom>
            <a:noFill/>
            <a:ln w="28575">
              <a:solidFill>
                <a:srgbClr val="007635"/>
              </a:solidFill>
              <a:rou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marL="342900" indent="-342900">
                <a:lnSpc>
                  <a:spcPct val="115000"/>
                </a:lnSpc>
                <a:spcBef>
                  <a:spcPct val="20000"/>
                </a:spcBef>
                <a:buChar char="•"/>
                <a:defRPr sz="2400" b="1">
                  <a:solidFill>
                    <a:schemeClr val="tx1"/>
                  </a:solidFill>
                  <a:latin typeface="Arial" panose="020B0604020202020204" pitchFamily="34" charset="0"/>
                  <a:ea typeface="宋体"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itchFamily="2" charset="-122"/>
                </a:defRPr>
              </a:lvl9pPr>
            </a:lstStyle>
            <a:p>
              <a:pPr algn="ctr">
                <a:lnSpc>
                  <a:spcPct val="100000"/>
                </a:lnSpc>
                <a:spcBef>
                  <a:spcPct val="0"/>
                </a:spcBef>
                <a:buFontTx/>
                <a:buNone/>
              </a:pPr>
              <a:endParaRPr lang="zh-CN" altLang="en-US" sz="1800">
                <a:solidFill>
                  <a:srgbClr val="008000"/>
                </a:solidFill>
                <a:latin typeface="微软雅黑" pitchFamily="34" charset="-122"/>
                <a:ea typeface="微软雅黑" pitchFamily="34" charset="-122"/>
              </a:endParaRPr>
            </a:p>
          </p:txBody>
        </p:sp>
        <p:sp>
          <p:nvSpPr>
            <p:cNvPr id="61" name="Text Box 29"/>
            <p:cNvSpPr txBox="1">
              <a:spLocks noChangeArrowheads="1"/>
            </p:cNvSpPr>
            <p:nvPr/>
          </p:nvSpPr>
          <p:spPr bwMode="auto">
            <a:xfrm>
              <a:off x="4297" y="1957"/>
              <a:ext cx="1361"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5000"/>
                </a:lnSpc>
                <a:spcBef>
                  <a:spcPct val="20000"/>
                </a:spcBef>
                <a:buChar char="•"/>
                <a:defRPr sz="2400" b="1">
                  <a:solidFill>
                    <a:schemeClr val="tx1"/>
                  </a:solidFill>
                  <a:latin typeface="Arial" panose="020B0604020202020204" pitchFamily="34" charset="0"/>
                  <a:ea typeface="宋体"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itchFamily="2" charset="-122"/>
                </a:defRPr>
              </a:lvl9pPr>
            </a:lstStyle>
            <a:p>
              <a:pPr>
                <a:lnSpc>
                  <a:spcPct val="100000"/>
                </a:lnSpc>
                <a:spcBef>
                  <a:spcPct val="50000"/>
                </a:spcBef>
                <a:buFontTx/>
                <a:buNone/>
              </a:pPr>
              <a:r>
                <a:rPr lang="en-US" altLang="zh-CN" sz="1800">
                  <a:solidFill>
                    <a:srgbClr val="008000"/>
                  </a:solidFill>
                  <a:latin typeface="微软雅黑" pitchFamily="34" charset="-122"/>
                  <a:ea typeface="微软雅黑" pitchFamily="34" charset="-122"/>
                </a:rPr>
                <a:t>swap 0($2),4($2)</a:t>
              </a:r>
              <a:endParaRPr lang="zh-CN" altLang="en-US" sz="1800">
                <a:solidFill>
                  <a:srgbClr val="008000"/>
                </a:solidFill>
                <a:latin typeface="微软雅黑" pitchFamily="34" charset="-122"/>
                <a:ea typeface="微软雅黑" pitchFamily="34" charset="-122"/>
              </a:endParaRPr>
            </a:p>
          </p:txBody>
        </p:sp>
      </p:grpSp>
      <p:grpSp>
        <p:nvGrpSpPr>
          <p:cNvPr id="62" name="Group 31"/>
          <p:cNvGrpSpPr/>
          <p:nvPr/>
        </p:nvGrpSpPr>
        <p:grpSpPr bwMode="auto">
          <a:xfrm>
            <a:off x="6865256" y="2224881"/>
            <a:ext cx="1981200" cy="628650"/>
            <a:chOff x="4184" y="1395"/>
            <a:chExt cx="1248" cy="383"/>
          </a:xfrm>
        </p:grpSpPr>
        <p:sp>
          <p:nvSpPr>
            <p:cNvPr id="63" name="Line 32"/>
            <p:cNvSpPr>
              <a:spLocks noChangeShapeType="1"/>
            </p:cNvSpPr>
            <p:nvPr/>
          </p:nvSpPr>
          <p:spPr bwMode="auto">
            <a:xfrm flipH="1">
              <a:off x="4184" y="1552"/>
              <a:ext cx="482" cy="226"/>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 name="Text Box 33"/>
            <p:cNvSpPr txBox="1">
              <a:spLocks noChangeArrowheads="1"/>
            </p:cNvSpPr>
            <p:nvPr/>
          </p:nvSpPr>
          <p:spPr bwMode="auto">
            <a:xfrm>
              <a:off x="4666" y="1395"/>
              <a:ext cx="766"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itchFamily="2" charset="-122"/>
                </a:defRPr>
              </a:lvl9pPr>
            </a:lstStyle>
            <a:p>
              <a:pPr eaLnBrk="1" hangingPunct="1">
                <a:lnSpc>
                  <a:spcPct val="100000"/>
                </a:lnSpc>
                <a:spcBef>
                  <a:spcPct val="50000"/>
                </a:spcBef>
                <a:buFontTx/>
                <a:buNone/>
              </a:pPr>
              <a:r>
                <a:rPr lang="zh-CN" altLang="en-US" sz="2000">
                  <a:solidFill>
                    <a:srgbClr val="FF0000"/>
                  </a:solidFill>
                  <a:ea typeface="微软雅黑" pitchFamily="34" charset="-122"/>
                </a:rPr>
                <a:t>伪指令</a:t>
              </a:r>
              <a:endParaRPr lang="zh-CN" altLang="en-US" sz="2000">
                <a:solidFill>
                  <a:srgbClr val="FF0000"/>
                </a:solidFill>
                <a:ea typeface="微软雅黑" pitchFamily="34" charset="-122"/>
              </a:endParaRPr>
            </a:p>
          </p:txBody>
        </p:sp>
      </p:grpSp>
      <p:grpSp>
        <p:nvGrpSpPr>
          <p:cNvPr id="65" name="Group 34"/>
          <p:cNvGrpSpPr/>
          <p:nvPr/>
        </p:nvGrpSpPr>
        <p:grpSpPr bwMode="auto">
          <a:xfrm>
            <a:off x="7192241" y="5775330"/>
            <a:ext cx="1349375" cy="515938"/>
            <a:chOff x="1519" y="3899"/>
            <a:chExt cx="850" cy="325"/>
          </a:xfrm>
        </p:grpSpPr>
        <p:sp>
          <p:nvSpPr>
            <p:cNvPr id="66" name="Text Box 22"/>
            <p:cNvSpPr txBox="1">
              <a:spLocks noChangeArrowheads="1"/>
            </p:cNvSpPr>
            <p:nvPr/>
          </p:nvSpPr>
          <p:spPr bwMode="auto">
            <a:xfrm>
              <a:off x="1689" y="3974"/>
              <a:ext cx="6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itchFamily="2" charset="-122"/>
                </a:defRPr>
              </a:lvl9pPr>
            </a:lstStyle>
            <a:p>
              <a:pPr eaLnBrk="1" hangingPunct="1">
                <a:lnSpc>
                  <a:spcPct val="100000"/>
                </a:lnSpc>
                <a:spcBef>
                  <a:spcPct val="50000"/>
                </a:spcBef>
                <a:buFontTx/>
                <a:buNone/>
              </a:pPr>
              <a:r>
                <a:rPr lang="zh-CN" altLang="en-US" sz="2000" dirty="0">
                  <a:solidFill>
                    <a:srgbClr val="FF0000"/>
                  </a:solidFill>
                  <a:ea typeface="微软雅黑" pitchFamily="34" charset="-122"/>
                </a:rPr>
                <a:t>微指令</a:t>
              </a:r>
              <a:endParaRPr lang="zh-CN" altLang="en-US" sz="2000" dirty="0">
                <a:solidFill>
                  <a:srgbClr val="FF0000"/>
                </a:solidFill>
                <a:ea typeface="微软雅黑" pitchFamily="34" charset="-122"/>
              </a:endParaRPr>
            </a:p>
          </p:txBody>
        </p:sp>
        <p:sp>
          <p:nvSpPr>
            <p:cNvPr id="67" name="Line 25"/>
            <p:cNvSpPr>
              <a:spLocks noChangeShapeType="1"/>
            </p:cNvSpPr>
            <p:nvPr/>
          </p:nvSpPr>
          <p:spPr bwMode="auto">
            <a:xfrm flipH="1" flipV="1">
              <a:off x="1519" y="3899"/>
              <a:ext cx="214" cy="179"/>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blinds(horizontal)">
                                      <p:cBhvr>
                                        <p:cTn id="7" dur="500"/>
                                        <p:tgtEl>
                                          <p:spTgt spid="4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blinds(horizontal)">
                                      <p:cBhvr>
                                        <p:cTn id="12" dur="500"/>
                                        <p:tgtEl>
                                          <p:spTgt spid="5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8"/>
                                        </p:tgtEl>
                                        <p:attrNameLst>
                                          <p:attrName>style.visibility</p:attrName>
                                        </p:attrNameLst>
                                      </p:cBhvr>
                                      <p:to>
                                        <p:strVal val="visible"/>
                                      </p:to>
                                    </p:set>
                                    <p:animEffect transition="in" filter="blinds(horizontal)">
                                      <p:cBhvr>
                                        <p:cTn id="17" dur="500"/>
                                        <p:tgtEl>
                                          <p:spTgt spid="4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blinds(horizontal)">
                                      <p:cBhvr>
                                        <p:cTn id="22" dur="500"/>
                                        <p:tgtEl>
                                          <p:spTgt spid="4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blinds(horizontal)">
                                      <p:cBhvr>
                                        <p:cTn id="27" dur="500"/>
                                        <p:tgtEl>
                                          <p:spTgt spid="5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1"/>
                                        </p:tgtEl>
                                        <p:attrNameLst>
                                          <p:attrName>style.visibility</p:attrName>
                                        </p:attrNameLst>
                                      </p:cBhvr>
                                      <p:to>
                                        <p:strVal val="visible"/>
                                      </p:to>
                                    </p:set>
                                    <p:animEffect transition="in" filter="blinds(horizontal)">
                                      <p:cBhvr>
                                        <p:cTn id="32" dur="500"/>
                                        <p:tgtEl>
                                          <p:spTgt spid="5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blinds(horizontal)">
                                      <p:cBhvr>
                                        <p:cTn id="37" dur="500"/>
                                        <p:tgtEl>
                                          <p:spTgt spid="4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4"/>
                                        </p:tgtEl>
                                        <p:attrNameLst>
                                          <p:attrName>style.visibility</p:attrName>
                                        </p:attrNameLst>
                                      </p:cBhvr>
                                      <p:to>
                                        <p:strVal val="visible"/>
                                      </p:to>
                                    </p:set>
                                    <p:animEffect transition="in" filter="blinds(horizontal)">
                                      <p:cBhvr>
                                        <p:cTn id="42" dur="500"/>
                                        <p:tgtEl>
                                          <p:spTgt spid="44"/>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5"/>
                                        </p:tgtEl>
                                        <p:attrNameLst>
                                          <p:attrName>style.visibility</p:attrName>
                                        </p:attrNameLst>
                                      </p:cBhvr>
                                      <p:to>
                                        <p:strVal val="visible"/>
                                      </p:to>
                                    </p:set>
                                    <p:animEffect transition="in" filter="blinds(horizontal)">
                                      <p:cBhvr>
                                        <p:cTn id="47" dur="500"/>
                                        <p:tgtEl>
                                          <p:spTgt spid="45"/>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46"/>
                                        </p:tgtEl>
                                        <p:attrNameLst>
                                          <p:attrName>style.visibility</p:attrName>
                                        </p:attrNameLst>
                                      </p:cBhvr>
                                      <p:to>
                                        <p:strVal val="visible"/>
                                      </p:to>
                                    </p:set>
                                    <p:animEffect transition="in" filter="blinds(horizontal)">
                                      <p:cBhvr>
                                        <p:cTn id="52" dur="500"/>
                                        <p:tgtEl>
                                          <p:spTgt spid="46"/>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blinds(horizontal)">
                                      <p:cBhvr>
                                        <p:cTn id="57" dur="500"/>
                                        <p:tgtEl>
                                          <p:spTgt spid="39"/>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40"/>
                                        </p:tgtEl>
                                        <p:attrNameLst>
                                          <p:attrName>style.visibility</p:attrName>
                                        </p:attrNameLst>
                                      </p:cBhvr>
                                      <p:to>
                                        <p:strVal val="visible"/>
                                      </p:to>
                                    </p:set>
                                    <p:animEffect transition="in" filter="blinds(horizontal)">
                                      <p:cBhvr>
                                        <p:cTn id="62" dur="500"/>
                                        <p:tgtEl>
                                          <p:spTgt spid="40"/>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41"/>
                                        </p:tgtEl>
                                        <p:attrNameLst>
                                          <p:attrName>style.visibility</p:attrName>
                                        </p:attrNameLst>
                                      </p:cBhvr>
                                      <p:to>
                                        <p:strVal val="visible"/>
                                      </p:to>
                                    </p:set>
                                    <p:animEffect transition="in" filter="blinds(horizontal)">
                                      <p:cBhvr>
                                        <p:cTn id="67" dur="500"/>
                                        <p:tgtEl>
                                          <p:spTgt spid="41"/>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42"/>
                                        </p:tgtEl>
                                        <p:attrNameLst>
                                          <p:attrName>style.visibility</p:attrName>
                                        </p:attrNameLst>
                                      </p:cBhvr>
                                      <p:to>
                                        <p:strVal val="visible"/>
                                      </p:to>
                                    </p:set>
                                    <p:animEffect transition="in" filter="blinds(horizontal)">
                                      <p:cBhvr>
                                        <p:cTn id="72" dur="500"/>
                                        <p:tgtEl>
                                          <p:spTgt spid="42"/>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53"/>
                                        </p:tgtEl>
                                        <p:attrNameLst>
                                          <p:attrName>style.visibility</p:attrName>
                                        </p:attrNameLst>
                                      </p:cBhvr>
                                      <p:to>
                                        <p:strVal val="visible"/>
                                      </p:to>
                                    </p:set>
                                    <p:animEffect transition="in" filter="blinds(horizontal)">
                                      <p:cBhvr>
                                        <p:cTn id="77" dur="500"/>
                                        <p:tgtEl>
                                          <p:spTgt spid="53"/>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59"/>
                                        </p:tgtEl>
                                        <p:attrNameLst>
                                          <p:attrName>style.visibility</p:attrName>
                                        </p:attrNameLst>
                                      </p:cBhvr>
                                      <p:to>
                                        <p:strVal val="visible"/>
                                      </p:to>
                                    </p:set>
                                    <p:animEffect transition="in" filter="blinds(horizontal)">
                                      <p:cBhvr>
                                        <p:cTn id="82" dur="500"/>
                                        <p:tgtEl>
                                          <p:spTgt spid="59"/>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30"/>
                                        </p:tgtEl>
                                        <p:attrNameLst>
                                          <p:attrName>style.visibility</p:attrName>
                                        </p:attrNameLst>
                                      </p:cBhvr>
                                      <p:to>
                                        <p:strVal val="visible"/>
                                      </p:to>
                                    </p:set>
                                    <p:animEffect transition="in" filter="blinds(horizontal)">
                                      <p:cBhvr>
                                        <p:cTn id="87" dur="500"/>
                                        <p:tgtEl>
                                          <p:spTgt spid="30"/>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nodeType="clickEffect">
                                  <p:stCondLst>
                                    <p:cond delay="0"/>
                                  </p:stCondLst>
                                  <p:childTnLst>
                                    <p:set>
                                      <p:cBhvr>
                                        <p:cTn id="91" dur="1" fill="hold">
                                          <p:stCondLst>
                                            <p:cond delay="0"/>
                                          </p:stCondLst>
                                        </p:cTn>
                                        <p:tgtEl>
                                          <p:spTgt spid="33"/>
                                        </p:tgtEl>
                                        <p:attrNameLst>
                                          <p:attrName>style.visibility</p:attrName>
                                        </p:attrNameLst>
                                      </p:cBhvr>
                                      <p:to>
                                        <p:strVal val="visible"/>
                                      </p:to>
                                    </p:set>
                                    <p:animEffect transition="in" filter="blinds(horizontal)">
                                      <p:cBhvr>
                                        <p:cTn id="92" dur="500"/>
                                        <p:tgtEl>
                                          <p:spTgt spid="33"/>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nodeType="clickEffect">
                                  <p:stCondLst>
                                    <p:cond delay="0"/>
                                  </p:stCondLst>
                                  <p:childTnLst>
                                    <p:set>
                                      <p:cBhvr>
                                        <p:cTn id="96" dur="1" fill="hold">
                                          <p:stCondLst>
                                            <p:cond delay="0"/>
                                          </p:stCondLst>
                                        </p:cTn>
                                        <p:tgtEl>
                                          <p:spTgt spid="36"/>
                                        </p:tgtEl>
                                        <p:attrNameLst>
                                          <p:attrName>style.visibility</p:attrName>
                                        </p:attrNameLst>
                                      </p:cBhvr>
                                      <p:to>
                                        <p:strVal val="visible"/>
                                      </p:to>
                                    </p:set>
                                    <p:animEffect transition="in" filter="blinds(horizontal)">
                                      <p:cBhvr>
                                        <p:cTn id="97" dur="500"/>
                                        <p:tgtEl>
                                          <p:spTgt spid="36"/>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nodeType="clickEffect">
                                  <p:stCondLst>
                                    <p:cond delay="0"/>
                                  </p:stCondLst>
                                  <p:childTnLst>
                                    <p:set>
                                      <p:cBhvr>
                                        <p:cTn id="101" dur="1" fill="hold">
                                          <p:stCondLst>
                                            <p:cond delay="0"/>
                                          </p:stCondLst>
                                        </p:cTn>
                                        <p:tgtEl>
                                          <p:spTgt spid="62"/>
                                        </p:tgtEl>
                                        <p:attrNameLst>
                                          <p:attrName>style.visibility</p:attrName>
                                        </p:attrNameLst>
                                      </p:cBhvr>
                                      <p:to>
                                        <p:strVal val="visible"/>
                                      </p:to>
                                    </p:set>
                                    <p:animEffect transition="in" filter="blinds(horizontal)">
                                      <p:cBhvr>
                                        <p:cTn id="102" dur="500"/>
                                        <p:tgtEl>
                                          <p:spTgt spid="62"/>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nodeType="clickEffect">
                                  <p:stCondLst>
                                    <p:cond delay="0"/>
                                  </p:stCondLst>
                                  <p:childTnLst>
                                    <p:set>
                                      <p:cBhvr>
                                        <p:cTn id="106" dur="1" fill="hold">
                                          <p:stCondLst>
                                            <p:cond delay="0"/>
                                          </p:stCondLst>
                                        </p:cTn>
                                        <p:tgtEl>
                                          <p:spTgt spid="65"/>
                                        </p:tgtEl>
                                        <p:attrNameLst>
                                          <p:attrName>style.visibility</p:attrName>
                                        </p:attrNameLst>
                                      </p:cBhvr>
                                      <p:to>
                                        <p:strVal val="visible"/>
                                      </p:to>
                                    </p:set>
                                    <p:animEffect transition="in" filter="blinds(horizontal)">
                                      <p:cBhvr>
                                        <p:cTn id="107"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9"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4.4 </a:t>
            </a:r>
            <a:r>
              <a:rPr lang="zh-CN" altLang="en-US" dirty="0"/>
              <a:t>程序的机器级表示</a:t>
            </a:r>
            <a:endParaRPr lang="zh-CN" altLang="en-US" dirty="0"/>
          </a:p>
        </p:txBody>
      </p:sp>
      <p:sp>
        <p:nvSpPr>
          <p:cNvPr id="3" name="内容占位符 2"/>
          <p:cNvSpPr>
            <a:spLocks noGrp="1"/>
          </p:cNvSpPr>
          <p:nvPr>
            <p:ph idx="1"/>
          </p:nvPr>
        </p:nvSpPr>
        <p:spPr/>
        <p:txBody>
          <a:bodyPr/>
          <a:lstStyle/>
          <a:p>
            <a:pPr marL="0" indent="0">
              <a:buNone/>
            </a:pPr>
            <a:r>
              <a:rPr lang="en-US" altLang="zh-CN" dirty="0"/>
              <a:t>4.4.1 MIPS</a:t>
            </a:r>
            <a:r>
              <a:rPr lang="zh-CN" altLang="en-US" dirty="0"/>
              <a:t>汇编语言和机器语言</a:t>
            </a:r>
            <a:endParaRPr lang="zh-CN" altLang="en-US" dirty="0"/>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7" name="内容占位符 2"/>
          <p:cNvSpPr txBox="1"/>
          <p:nvPr/>
        </p:nvSpPr>
        <p:spPr bwMode="auto">
          <a:xfrm>
            <a:off x="119514" y="1124744"/>
            <a:ext cx="4668510" cy="393507"/>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FF0000"/>
              </a:buClr>
              <a:buFont typeface="Wingdings" panose="05000000000000000000" pitchFamily="2" charset="2"/>
              <a:buChar char="p"/>
              <a:defRPr sz="2200" b="1" kern="1200">
                <a:solidFill>
                  <a:schemeClr val="tx1"/>
                </a:solidFill>
                <a:latin typeface="Comic Sans MS" panose="030F0702030302020204" pitchFamily="2" charset="0"/>
                <a:ea typeface="微软雅黑"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anose="05000000000000000000" pitchFamily="2" charset="2"/>
              <a:buChar char="n"/>
              <a:defRPr sz="2000" b="0" kern="1200">
                <a:solidFill>
                  <a:schemeClr val="tx1"/>
                </a:solidFill>
                <a:latin typeface="微软雅黑" pitchFamily="34" charset="-122"/>
                <a:ea typeface="微软雅黑"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anose="05000000000000000000" pitchFamily="2" charset="2"/>
              <a:buChar char="p"/>
              <a:defRPr sz="2000" b="0" kern="1200">
                <a:solidFill>
                  <a:schemeClr val="tx1"/>
                </a:solidFill>
                <a:latin typeface="微软雅黑" pitchFamily="34" charset="-122"/>
                <a:ea typeface="微软雅黑"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anose="05000000000000000000" pitchFamily="2" charset="2"/>
              <a:buChar char="Ø"/>
              <a:defRPr sz="2000" b="0" kern="1200">
                <a:solidFill>
                  <a:schemeClr val="tx1"/>
                </a:solidFill>
                <a:latin typeface="微软雅黑" pitchFamily="34" charset="-122"/>
                <a:ea typeface="微软雅黑"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anose="05000000000000000000" pitchFamily="2" charset="2"/>
              <a:buChar char="Ø"/>
              <a:defRPr sz="2000" b="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dirty="0">
                <a:solidFill>
                  <a:srgbClr val="063DE8"/>
                </a:solidFill>
              </a:rPr>
              <a:t>1. MIPS</a:t>
            </a:r>
            <a:r>
              <a:rPr lang="zh-CN" altLang="en-US" dirty="0">
                <a:solidFill>
                  <a:srgbClr val="063DE8"/>
                </a:solidFill>
              </a:rPr>
              <a:t>指令中数据的表示</a:t>
            </a:r>
            <a:endParaRPr lang="en-US" altLang="zh-CN" dirty="0">
              <a:solidFill>
                <a:srgbClr val="063DE8"/>
              </a:solidFill>
            </a:endParaRPr>
          </a:p>
        </p:txBody>
      </p:sp>
      <p:graphicFrame>
        <p:nvGraphicFramePr>
          <p:cNvPr id="8" name="Group 108"/>
          <p:cNvGraphicFramePr>
            <a:graphicFrameLocks noGrp="1"/>
          </p:cNvGraphicFramePr>
          <p:nvPr/>
        </p:nvGraphicFramePr>
        <p:xfrm>
          <a:off x="459090" y="1576492"/>
          <a:ext cx="8208913" cy="5029200"/>
        </p:xfrm>
        <a:graphic>
          <a:graphicData uri="http://schemas.openxmlformats.org/drawingml/2006/table">
            <a:tbl>
              <a:tblPr/>
              <a:tblGrid>
                <a:gridCol w="1834849"/>
                <a:gridCol w="1585532"/>
                <a:gridCol w="4788532"/>
              </a:tblGrid>
              <a:tr h="317500">
                <a:tc>
                  <a:txBody>
                    <a:bodyPr/>
                    <a:lstStyle>
                      <a:lvl1pPr>
                        <a:lnSpc>
                          <a:spcPct val="90000"/>
                        </a:lnSpc>
                        <a:spcBef>
                          <a:spcPct val="30000"/>
                        </a:spcBef>
                        <a:buSzPct val="75000"/>
                        <a:buFont typeface="Wingdings" panose="05000000000000000000" pitchFamily="2" charset="2"/>
                        <a:defRPr b="1">
                          <a:solidFill>
                            <a:schemeClr val="tx1"/>
                          </a:solidFill>
                          <a:latin typeface="宋体" pitchFamily="2" charset="-122"/>
                          <a:ea typeface="宋体" pitchFamily="2" charset="-122"/>
                          <a:cs typeface="Arial" panose="020B0604020202020204" pitchFamily="34" charset="0"/>
                        </a:defRPr>
                      </a:lvl1pPr>
                      <a:lvl2pPr marL="495300">
                        <a:lnSpc>
                          <a:spcPct val="90000"/>
                        </a:lnSpc>
                        <a:spcBef>
                          <a:spcPct val="30000"/>
                        </a:spcBef>
                        <a:buSzPct val="100000"/>
                        <a:defRPr sz="1600" b="1">
                          <a:solidFill>
                            <a:schemeClr val="accent2"/>
                          </a:solidFill>
                          <a:latin typeface="宋体" pitchFamily="2" charset="-122"/>
                          <a:ea typeface="宋体" pitchFamily="2" charset="-122"/>
                          <a:cs typeface="Arial" panose="020B0604020202020204" pitchFamily="34" charset="0"/>
                        </a:defRPr>
                      </a:lvl2pPr>
                      <a:lvl3pPr>
                        <a:lnSpc>
                          <a:spcPct val="90000"/>
                        </a:lnSpc>
                        <a:spcBef>
                          <a:spcPct val="30000"/>
                        </a:spcBef>
                        <a:buSzPct val="100000"/>
                        <a:defRPr sz="1600" b="1">
                          <a:solidFill>
                            <a:srgbClr val="A50021"/>
                          </a:solidFill>
                          <a:latin typeface="宋体" pitchFamily="2" charset="-122"/>
                          <a:ea typeface="宋体" pitchFamily="2" charset="-122"/>
                          <a:cs typeface="Arial" panose="020B0604020202020204" pitchFamily="34" charset="0"/>
                        </a:defRPr>
                      </a:lvl3pPr>
                      <a:lvl4pPr>
                        <a:lnSpc>
                          <a:spcPct val="90000"/>
                        </a:lnSpc>
                        <a:spcBef>
                          <a:spcPct val="30000"/>
                        </a:spcBef>
                        <a:buSzPct val="100000"/>
                        <a:defRPr sz="1200" b="1">
                          <a:solidFill>
                            <a:schemeClr val="tx1"/>
                          </a:solidFill>
                          <a:latin typeface="宋体" pitchFamily="2" charset="-122"/>
                          <a:ea typeface="宋体" pitchFamily="2" charset="-122"/>
                          <a:cs typeface="Arial" panose="020B0604020202020204" pitchFamily="34" charset="0"/>
                        </a:defRPr>
                      </a:lvl4pPr>
                      <a:lvl5pPr>
                        <a:lnSpc>
                          <a:spcPct val="90000"/>
                        </a:lnSpc>
                        <a:spcBef>
                          <a:spcPct val="30000"/>
                        </a:spcBef>
                        <a:buSzPct val="100000"/>
                        <a:defRPr sz="1200" b="1">
                          <a:solidFill>
                            <a:schemeClr val="tx1"/>
                          </a:solidFill>
                          <a:latin typeface="宋体" pitchFamily="2" charset="-122"/>
                          <a:ea typeface="宋体" pitchFamily="2" charset="-122"/>
                          <a:cs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pPr>
                      <a:r>
                        <a:rPr kumimoji="0" lang="en-US" altLang="zh-CN" sz="2000" b="1" i="0" u="none" strike="noStrike" cap="none" normalizeH="0" baseline="0" dirty="0">
                          <a:ln>
                            <a:noFill/>
                          </a:ln>
                          <a:solidFill>
                            <a:srgbClr val="EE3900"/>
                          </a:solidFill>
                          <a:effectLst/>
                          <a:latin typeface="Comic Sans MS" panose="030F0702030302020204" pitchFamily="2" charset="0"/>
                          <a:ea typeface="宋体" pitchFamily="2" charset="-122"/>
                          <a:cs typeface="Arial" panose="020B0604020202020204" pitchFamily="34" charset="0"/>
                        </a:rPr>
                        <a:t>Name</a:t>
                      </a:r>
                      <a:endParaRPr kumimoji="0" lang="en-US" altLang="zh-CN" sz="2000" b="1" i="0" u="none" strike="noStrike" cap="none" normalizeH="0" baseline="0" dirty="0">
                        <a:ln>
                          <a:noFill/>
                        </a:ln>
                        <a:solidFill>
                          <a:srgbClr val="EE3900"/>
                        </a:solidFill>
                        <a:effectLst/>
                        <a:latin typeface="Comic Sans MS" panose="030F0702030302020204" pitchFamily="2" charset="0"/>
                        <a:ea typeface="宋体" pitchFamily="2" charset="-122"/>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75000"/>
                        <a:buFont typeface="Wingdings" panose="05000000000000000000" pitchFamily="2" charset="2"/>
                        <a:defRPr b="1">
                          <a:solidFill>
                            <a:schemeClr val="tx1"/>
                          </a:solidFill>
                          <a:latin typeface="宋体" pitchFamily="2" charset="-122"/>
                          <a:ea typeface="宋体" pitchFamily="2" charset="-122"/>
                          <a:cs typeface="Arial" panose="020B0604020202020204" pitchFamily="34" charset="0"/>
                        </a:defRPr>
                      </a:lvl1pPr>
                      <a:lvl2pPr marL="495300">
                        <a:lnSpc>
                          <a:spcPct val="90000"/>
                        </a:lnSpc>
                        <a:spcBef>
                          <a:spcPct val="30000"/>
                        </a:spcBef>
                        <a:buSzPct val="100000"/>
                        <a:defRPr sz="1600" b="1">
                          <a:solidFill>
                            <a:schemeClr val="accent2"/>
                          </a:solidFill>
                          <a:latin typeface="宋体" pitchFamily="2" charset="-122"/>
                          <a:ea typeface="宋体" pitchFamily="2" charset="-122"/>
                          <a:cs typeface="Arial" panose="020B0604020202020204" pitchFamily="34" charset="0"/>
                        </a:defRPr>
                      </a:lvl2pPr>
                      <a:lvl3pPr>
                        <a:lnSpc>
                          <a:spcPct val="90000"/>
                        </a:lnSpc>
                        <a:spcBef>
                          <a:spcPct val="30000"/>
                        </a:spcBef>
                        <a:buSzPct val="100000"/>
                        <a:defRPr sz="1600" b="1">
                          <a:solidFill>
                            <a:srgbClr val="A50021"/>
                          </a:solidFill>
                          <a:latin typeface="宋体" pitchFamily="2" charset="-122"/>
                          <a:ea typeface="宋体" pitchFamily="2" charset="-122"/>
                          <a:cs typeface="Arial" panose="020B0604020202020204" pitchFamily="34" charset="0"/>
                        </a:defRPr>
                      </a:lvl3pPr>
                      <a:lvl4pPr>
                        <a:lnSpc>
                          <a:spcPct val="90000"/>
                        </a:lnSpc>
                        <a:spcBef>
                          <a:spcPct val="30000"/>
                        </a:spcBef>
                        <a:buSzPct val="100000"/>
                        <a:defRPr sz="1200" b="1">
                          <a:solidFill>
                            <a:schemeClr val="tx1"/>
                          </a:solidFill>
                          <a:latin typeface="宋体" pitchFamily="2" charset="-122"/>
                          <a:ea typeface="宋体" pitchFamily="2" charset="-122"/>
                          <a:cs typeface="Arial" panose="020B0604020202020204" pitchFamily="34" charset="0"/>
                        </a:defRPr>
                      </a:lvl4pPr>
                      <a:lvl5pPr>
                        <a:lnSpc>
                          <a:spcPct val="90000"/>
                        </a:lnSpc>
                        <a:spcBef>
                          <a:spcPct val="30000"/>
                        </a:spcBef>
                        <a:buSzPct val="100000"/>
                        <a:defRPr sz="1200" b="1">
                          <a:solidFill>
                            <a:schemeClr val="tx1"/>
                          </a:solidFill>
                          <a:latin typeface="宋体" pitchFamily="2" charset="-122"/>
                          <a:ea typeface="宋体" pitchFamily="2" charset="-122"/>
                          <a:cs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pPr>
                      <a:r>
                        <a:rPr kumimoji="0" lang="en-US" altLang="zh-CN" sz="2000" b="1" i="0" u="none" strike="noStrike" cap="none" normalizeH="0" baseline="0" dirty="0">
                          <a:ln>
                            <a:noFill/>
                          </a:ln>
                          <a:solidFill>
                            <a:srgbClr val="EE3900"/>
                          </a:solidFill>
                          <a:effectLst/>
                          <a:latin typeface="Comic Sans MS" panose="030F0702030302020204" pitchFamily="2" charset="0"/>
                          <a:ea typeface="宋体" pitchFamily="2" charset="-122"/>
                          <a:cs typeface="Arial" panose="020B0604020202020204" pitchFamily="34" charset="0"/>
                        </a:rPr>
                        <a:t>number</a:t>
                      </a:r>
                      <a:endParaRPr kumimoji="0" lang="en-US" altLang="zh-CN" sz="2000" b="1" i="0" u="none" strike="noStrike" cap="none" normalizeH="0" baseline="0" dirty="0">
                        <a:ln>
                          <a:noFill/>
                        </a:ln>
                        <a:solidFill>
                          <a:srgbClr val="EE3900"/>
                        </a:solidFill>
                        <a:effectLst/>
                        <a:latin typeface="Comic Sans MS" panose="030F0702030302020204" pitchFamily="2" charset="0"/>
                        <a:ea typeface="宋体" pitchFamily="2" charset="-122"/>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75000"/>
                        <a:buFont typeface="Wingdings" panose="05000000000000000000" pitchFamily="2" charset="2"/>
                        <a:defRPr b="1">
                          <a:solidFill>
                            <a:schemeClr val="tx1"/>
                          </a:solidFill>
                          <a:latin typeface="宋体" pitchFamily="2" charset="-122"/>
                          <a:ea typeface="宋体" pitchFamily="2" charset="-122"/>
                          <a:cs typeface="Arial" panose="020B0604020202020204" pitchFamily="34" charset="0"/>
                        </a:defRPr>
                      </a:lvl1pPr>
                      <a:lvl2pPr marL="495300">
                        <a:lnSpc>
                          <a:spcPct val="90000"/>
                        </a:lnSpc>
                        <a:spcBef>
                          <a:spcPct val="30000"/>
                        </a:spcBef>
                        <a:buSzPct val="100000"/>
                        <a:defRPr sz="1600" b="1">
                          <a:solidFill>
                            <a:schemeClr val="accent2"/>
                          </a:solidFill>
                          <a:latin typeface="宋体" pitchFamily="2" charset="-122"/>
                          <a:ea typeface="宋体" pitchFamily="2" charset="-122"/>
                          <a:cs typeface="Arial" panose="020B0604020202020204" pitchFamily="34" charset="0"/>
                        </a:defRPr>
                      </a:lvl2pPr>
                      <a:lvl3pPr>
                        <a:lnSpc>
                          <a:spcPct val="90000"/>
                        </a:lnSpc>
                        <a:spcBef>
                          <a:spcPct val="30000"/>
                        </a:spcBef>
                        <a:buSzPct val="100000"/>
                        <a:defRPr sz="1600" b="1">
                          <a:solidFill>
                            <a:srgbClr val="A50021"/>
                          </a:solidFill>
                          <a:latin typeface="宋体" pitchFamily="2" charset="-122"/>
                          <a:ea typeface="宋体" pitchFamily="2" charset="-122"/>
                          <a:cs typeface="Arial" panose="020B0604020202020204" pitchFamily="34" charset="0"/>
                        </a:defRPr>
                      </a:lvl3pPr>
                      <a:lvl4pPr>
                        <a:lnSpc>
                          <a:spcPct val="90000"/>
                        </a:lnSpc>
                        <a:spcBef>
                          <a:spcPct val="30000"/>
                        </a:spcBef>
                        <a:buSzPct val="100000"/>
                        <a:defRPr sz="1200" b="1">
                          <a:solidFill>
                            <a:schemeClr val="tx1"/>
                          </a:solidFill>
                          <a:latin typeface="宋体" pitchFamily="2" charset="-122"/>
                          <a:ea typeface="宋体" pitchFamily="2" charset="-122"/>
                          <a:cs typeface="Arial" panose="020B0604020202020204" pitchFamily="34" charset="0"/>
                        </a:defRPr>
                      </a:lvl4pPr>
                      <a:lvl5pPr>
                        <a:lnSpc>
                          <a:spcPct val="90000"/>
                        </a:lnSpc>
                        <a:spcBef>
                          <a:spcPct val="30000"/>
                        </a:spcBef>
                        <a:buSzPct val="100000"/>
                        <a:defRPr sz="1200" b="1">
                          <a:solidFill>
                            <a:schemeClr val="tx1"/>
                          </a:solidFill>
                          <a:latin typeface="宋体" pitchFamily="2" charset="-122"/>
                          <a:ea typeface="宋体" pitchFamily="2" charset="-122"/>
                          <a:cs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pPr>
                      <a:r>
                        <a:rPr kumimoji="0" lang="en-US" altLang="zh-CN" sz="2000" b="1" i="0" u="none" strike="noStrike" cap="none" normalizeH="0" baseline="0" dirty="0">
                          <a:ln>
                            <a:noFill/>
                          </a:ln>
                          <a:solidFill>
                            <a:srgbClr val="EE3900"/>
                          </a:solidFill>
                          <a:effectLst/>
                          <a:latin typeface="Comic Sans MS" panose="030F0702030302020204" pitchFamily="2" charset="0"/>
                          <a:ea typeface="宋体" pitchFamily="2" charset="-122"/>
                          <a:cs typeface="Arial" panose="020B0604020202020204" pitchFamily="34" charset="0"/>
                        </a:rPr>
                        <a:t>Usage</a:t>
                      </a:r>
                      <a:endParaRPr kumimoji="0" lang="en-US" altLang="zh-CN" sz="2000" b="1" i="0" u="none" strike="noStrike" cap="none" normalizeH="0" baseline="0" dirty="0">
                        <a:ln>
                          <a:noFill/>
                        </a:ln>
                        <a:solidFill>
                          <a:srgbClr val="EE3900"/>
                        </a:solidFill>
                        <a:effectLst/>
                        <a:latin typeface="Comic Sans MS" panose="030F0702030302020204" pitchFamily="2" charset="0"/>
                        <a:ea typeface="宋体" pitchFamily="2" charset="-122"/>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5913">
                <a:tc>
                  <a:txBody>
                    <a:bodyPr/>
                    <a:lstStyle>
                      <a:lvl1pPr>
                        <a:lnSpc>
                          <a:spcPct val="90000"/>
                        </a:lnSpc>
                        <a:spcBef>
                          <a:spcPct val="30000"/>
                        </a:spcBef>
                        <a:buSzPct val="75000"/>
                        <a:buFont typeface="Wingdings" panose="05000000000000000000" pitchFamily="2" charset="2"/>
                        <a:defRPr b="1">
                          <a:solidFill>
                            <a:schemeClr val="tx1"/>
                          </a:solidFill>
                          <a:latin typeface="宋体" pitchFamily="2" charset="-122"/>
                          <a:ea typeface="宋体" pitchFamily="2" charset="-122"/>
                          <a:cs typeface="Arial" panose="020B0604020202020204" pitchFamily="34" charset="0"/>
                        </a:defRPr>
                      </a:lvl1pPr>
                      <a:lvl2pPr marL="495300">
                        <a:lnSpc>
                          <a:spcPct val="90000"/>
                        </a:lnSpc>
                        <a:spcBef>
                          <a:spcPct val="30000"/>
                        </a:spcBef>
                        <a:buSzPct val="100000"/>
                        <a:defRPr sz="1600" b="1">
                          <a:solidFill>
                            <a:schemeClr val="accent2"/>
                          </a:solidFill>
                          <a:latin typeface="宋体" pitchFamily="2" charset="-122"/>
                          <a:ea typeface="宋体" pitchFamily="2" charset="-122"/>
                          <a:cs typeface="Arial" panose="020B0604020202020204" pitchFamily="34" charset="0"/>
                        </a:defRPr>
                      </a:lvl2pPr>
                      <a:lvl3pPr>
                        <a:lnSpc>
                          <a:spcPct val="90000"/>
                        </a:lnSpc>
                        <a:spcBef>
                          <a:spcPct val="30000"/>
                        </a:spcBef>
                        <a:buSzPct val="100000"/>
                        <a:defRPr sz="1600" b="1">
                          <a:solidFill>
                            <a:srgbClr val="A50021"/>
                          </a:solidFill>
                          <a:latin typeface="宋体" pitchFamily="2" charset="-122"/>
                          <a:ea typeface="宋体" pitchFamily="2" charset="-122"/>
                          <a:cs typeface="Arial" panose="020B0604020202020204" pitchFamily="34" charset="0"/>
                        </a:defRPr>
                      </a:lvl3pPr>
                      <a:lvl4pPr>
                        <a:lnSpc>
                          <a:spcPct val="90000"/>
                        </a:lnSpc>
                        <a:spcBef>
                          <a:spcPct val="30000"/>
                        </a:spcBef>
                        <a:buSzPct val="100000"/>
                        <a:defRPr sz="1200" b="1">
                          <a:solidFill>
                            <a:schemeClr val="tx1"/>
                          </a:solidFill>
                          <a:latin typeface="宋体" pitchFamily="2" charset="-122"/>
                          <a:ea typeface="宋体" pitchFamily="2" charset="-122"/>
                          <a:cs typeface="Arial" panose="020B0604020202020204" pitchFamily="34" charset="0"/>
                        </a:defRPr>
                      </a:lvl4pPr>
                      <a:lvl5pPr>
                        <a:lnSpc>
                          <a:spcPct val="90000"/>
                        </a:lnSpc>
                        <a:spcBef>
                          <a:spcPct val="30000"/>
                        </a:spcBef>
                        <a:buSzPct val="100000"/>
                        <a:defRPr sz="1200" b="1">
                          <a:solidFill>
                            <a:schemeClr val="tx1"/>
                          </a:solidFill>
                          <a:latin typeface="宋体" pitchFamily="2" charset="-122"/>
                          <a:ea typeface="宋体" pitchFamily="2" charset="-122"/>
                          <a:cs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pPr>
                      <a:r>
                        <a:rPr kumimoji="0" lang="en-US" altLang="zh-CN" sz="2000" b="1" i="0" u="none" strike="noStrike" cap="none" normalizeH="0" baseline="0">
                          <a:ln>
                            <a:noFill/>
                          </a:ln>
                          <a:solidFill>
                            <a:schemeClr val="tx1"/>
                          </a:solidFill>
                          <a:effectLst/>
                          <a:latin typeface="Comic Sans MS" panose="030F0702030302020204" pitchFamily="2" charset="0"/>
                          <a:ea typeface="宋体" pitchFamily="2" charset="-122"/>
                          <a:cs typeface="Arial" panose="020B0604020202020204" pitchFamily="34" charset="0"/>
                        </a:rPr>
                        <a:t>zero</a:t>
                      </a:r>
                      <a:endParaRPr kumimoji="0" lang="en-US" altLang="zh-CN" sz="2000" b="1" i="0" u="none" strike="noStrike" cap="none" normalizeH="0" baseline="0">
                        <a:ln>
                          <a:noFill/>
                        </a:ln>
                        <a:solidFill>
                          <a:schemeClr val="tx1"/>
                        </a:solidFill>
                        <a:effectLst/>
                        <a:latin typeface="Comic Sans MS" panose="030F0702030302020204" pitchFamily="2" charset="0"/>
                        <a:ea typeface="宋体" pitchFamily="2" charset="-122"/>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75000"/>
                        <a:buFont typeface="Wingdings" panose="05000000000000000000" pitchFamily="2" charset="2"/>
                        <a:defRPr b="1">
                          <a:solidFill>
                            <a:schemeClr val="tx1"/>
                          </a:solidFill>
                          <a:latin typeface="宋体" pitchFamily="2" charset="-122"/>
                          <a:ea typeface="宋体" pitchFamily="2" charset="-122"/>
                          <a:cs typeface="Arial" panose="020B0604020202020204" pitchFamily="34" charset="0"/>
                        </a:defRPr>
                      </a:lvl1pPr>
                      <a:lvl2pPr marL="495300">
                        <a:lnSpc>
                          <a:spcPct val="90000"/>
                        </a:lnSpc>
                        <a:spcBef>
                          <a:spcPct val="30000"/>
                        </a:spcBef>
                        <a:buSzPct val="100000"/>
                        <a:defRPr sz="1600" b="1">
                          <a:solidFill>
                            <a:schemeClr val="accent2"/>
                          </a:solidFill>
                          <a:latin typeface="宋体" pitchFamily="2" charset="-122"/>
                          <a:ea typeface="宋体" pitchFamily="2" charset="-122"/>
                          <a:cs typeface="Arial" panose="020B0604020202020204" pitchFamily="34" charset="0"/>
                        </a:defRPr>
                      </a:lvl2pPr>
                      <a:lvl3pPr>
                        <a:lnSpc>
                          <a:spcPct val="90000"/>
                        </a:lnSpc>
                        <a:spcBef>
                          <a:spcPct val="30000"/>
                        </a:spcBef>
                        <a:buSzPct val="100000"/>
                        <a:defRPr sz="1600" b="1">
                          <a:solidFill>
                            <a:srgbClr val="A50021"/>
                          </a:solidFill>
                          <a:latin typeface="宋体" pitchFamily="2" charset="-122"/>
                          <a:ea typeface="宋体" pitchFamily="2" charset="-122"/>
                          <a:cs typeface="Arial" panose="020B0604020202020204" pitchFamily="34" charset="0"/>
                        </a:defRPr>
                      </a:lvl3pPr>
                      <a:lvl4pPr>
                        <a:lnSpc>
                          <a:spcPct val="90000"/>
                        </a:lnSpc>
                        <a:spcBef>
                          <a:spcPct val="30000"/>
                        </a:spcBef>
                        <a:buSzPct val="100000"/>
                        <a:defRPr sz="1200" b="1">
                          <a:solidFill>
                            <a:schemeClr val="tx1"/>
                          </a:solidFill>
                          <a:latin typeface="宋体" pitchFamily="2" charset="-122"/>
                          <a:ea typeface="宋体" pitchFamily="2" charset="-122"/>
                          <a:cs typeface="Arial" panose="020B0604020202020204" pitchFamily="34" charset="0"/>
                        </a:defRPr>
                      </a:lvl4pPr>
                      <a:lvl5pPr>
                        <a:lnSpc>
                          <a:spcPct val="90000"/>
                        </a:lnSpc>
                        <a:spcBef>
                          <a:spcPct val="30000"/>
                        </a:spcBef>
                        <a:buSzPct val="100000"/>
                        <a:defRPr sz="1200" b="1">
                          <a:solidFill>
                            <a:schemeClr val="tx1"/>
                          </a:solidFill>
                          <a:latin typeface="宋体" pitchFamily="2" charset="-122"/>
                          <a:ea typeface="宋体" pitchFamily="2" charset="-122"/>
                          <a:cs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pPr>
                      <a:r>
                        <a:rPr kumimoji="0" lang="zh-CN" altLang="en-US" sz="2000" b="1" i="0" u="none" strike="noStrike" cap="none" normalizeH="0" baseline="0">
                          <a:ln>
                            <a:noFill/>
                          </a:ln>
                          <a:solidFill>
                            <a:schemeClr val="tx1"/>
                          </a:solidFill>
                          <a:effectLst/>
                          <a:latin typeface="Comic Sans MS" panose="030F0702030302020204" pitchFamily="2" charset="0"/>
                          <a:ea typeface="宋体" pitchFamily="2" charset="-122"/>
                          <a:cs typeface="Arial" panose="020B0604020202020204" pitchFamily="34" charset="0"/>
                        </a:rPr>
                        <a:t>0</a:t>
                      </a:r>
                      <a:endParaRPr kumimoji="0" lang="zh-CN" altLang="en-US" sz="2000" b="1" i="0" u="none" strike="noStrike" cap="none" normalizeH="0" baseline="0">
                        <a:ln>
                          <a:noFill/>
                        </a:ln>
                        <a:solidFill>
                          <a:schemeClr val="tx1"/>
                        </a:solidFill>
                        <a:effectLst/>
                        <a:latin typeface="Comic Sans MS" panose="030F0702030302020204" pitchFamily="2" charset="0"/>
                        <a:ea typeface="宋体" pitchFamily="2" charset="-122"/>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75000"/>
                        <a:buFont typeface="Wingdings" panose="05000000000000000000" pitchFamily="2" charset="2"/>
                        <a:defRPr b="1">
                          <a:solidFill>
                            <a:schemeClr val="tx1"/>
                          </a:solidFill>
                          <a:latin typeface="宋体" pitchFamily="2" charset="-122"/>
                          <a:ea typeface="宋体" pitchFamily="2" charset="-122"/>
                          <a:cs typeface="Arial" panose="020B0604020202020204" pitchFamily="34" charset="0"/>
                        </a:defRPr>
                      </a:lvl1pPr>
                      <a:lvl2pPr marL="495300">
                        <a:lnSpc>
                          <a:spcPct val="90000"/>
                        </a:lnSpc>
                        <a:spcBef>
                          <a:spcPct val="30000"/>
                        </a:spcBef>
                        <a:buSzPct val="100000"/>
                        <a:defRPr sz="1600" b="1">
                          <a:solidFill>
                            <a:schemeClr val="accent2"/>
                          </a:solidFill>
                          <a:latin typeface="宋体" pitchFamily="2" charset="-122"/>
                          <a:ea typeface="宋体" pitchFamily="2" charset="-122"/>
                          <a:cs typeface="Arial" panose="020B0604020202020204" pitchFamily="34" charset="0"/>
                        </a:defRPr>
                      </a:lvl2pPr>
                      <a:lvl3pPr>
                        <a:lnSpc>
                          <a:spcPct val="90000"/>
                        </a:lnSpc>
                        <a:spcBef>
                          <a:spcPct val="30000"/>
                        </a:spcBef>
                        <a:buSzPct val="100000"/>
                        <a:defRPr sz="1600" b="1">
                          <a:solidFill>
                            <a:srgbClr val="A50021"/>
                          </a:solidFill>
                          <a:latin typeface="宋体" pitchFamily="2" charset="-122"/>
                          <a:ea typeface="宋体" pitchFamily="2" charset="-122"/>
                          <a:cs typeface="Arial" panose="020B0604020202020204" pitchFamily="34" charset="0"/>
                        </a:defRPr>
                      </a:lvl3pPr>
                      <a:lvl4pPr>
                        <a:lnSpc>
                          <a:spcPct val="90000"/>
                        </a:lnSpc>
                        <a:spcBef>
                          <a:spcPct val="30000"/>
                        </a:spcBef>
                        <a:buSzPct val="100000"/>
                        <a:defRPr sz="1200" b="1">
                          <a:solidFill>
                            <a:schemeClr val="tx1"/>
                          </a:solidFill>
                          <a:latin typeface="宋体" pitchFamily="2" charset="-122"/>
                          <a:ea typeface="宋体" pitchFamily="2" charset="-122"/>
                          <a:cs typeface="Arial" panose="020B0604020202020204" pitchFamily="34" charset="0"/>
                        </a:defRPr>
                      </a:lvl4pPr>
                      <a:lvl5pPr>
                        <a:lnSpc>
                          <a:spcPct val="90000"/>
                        </a:lnSpc>
                        <a:spcBef>
                          <a:spcPct val="30000"/>
                        </a:spcBef>
                        <a:buSzPct val="100000"/>
                        <a:defRPr sz="1200" b="1">
                          <a:solidFill>
                            <a:schemeClr val="tx1"/>
                          </a:solidFill>
                          <a:latin typeface="宋体" pitchFamily="2" charset="-122"/>
                          <a:ea typeface="宋体" pitchFamily="2" charset="-122"/>
                          <a:cs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pPr>
                      <a:r>
                        <a:rPr kumimoji="0" lang="en-US" altLang="zh-CN" sz="2000" b="1" i="0" u="none" strike="noStrike" cap="none" normalizeH="0" baseline="0">
                          <a:ln>
                            <a:noFill/>
                          </a:ln>
                          <a:solidFill>
                            <a:schemeClr val="tx1"/>
                          </a:solidFill>
                          <a:effectLst/>
                          <a:latin typeface="Comic Sans MS" panose="030F0702030302020204" pitchFamily="2" charset="0"/>
                          <a:ea typeface="宋体" pitchFamily="2" charset="-122"/>
                          <a:cs typeface="Arial" panose="020B0604020202020204" pitchFamily="34" charset="0"/>
                        </a:rPr>
                        <a:t>constant value =0(</a:t>
                      </a:r>
                      <a:r>
                        <a:rPr kumimoji="0" lang="zh-CN" altLang="en-US" sz="2000" b="1" i="0" u="none" strike="noStrike" cap="none" normalizeH="0" baseline="0">
                          <a:ln>
                            <a:noFill/>
                          </a:ln>
                          <a:solidFill>
                            <a:schemeClr val="tx1"/>
                          </a:solidFill>
                          <a:effectLst/>
                          <a:latin typeface="Comic Sans MS" panose="030F0702030302020204" pitchFamily="2" charset="0"/>
                          <a:ea typeface="宋体" pitchFamily="2" charset="-122"/>
                          <a:cs typeface="Arial" panose="020B0604020202020204" pitchFamily="34" charset="0"/>
                        </a:rPr>
                        <a:t>恒为</a:t>
                      </a:r>
                      <a:r>
                        <a:rPr kumimoji="0" lang="en-US" altLang="zh-CN" sz="2000" b="1" i="0" u="none" strike="noStrike" cap="none" normalizeH="0" baseline="0">
                          <a:ln>
                            <a:noFill/>
                          </a:ln>
                          <a:solidFill>
                            <a:schemeClr val="tx1"/>
                          </a:solidFill>
                          <a:effectLst/>
                          <a:latin typeface="Comic Sans MS" panose="030F0702030302020204" pitchFamily="2" charset="0"/>
                          <a:ea typeface="宋体" pitchFamily="2" charset="-122"/>
                          <a:cs typeface="Arial" panose="020B0604020202020204" pitchFamily="34" charset="0"/>
                        </a:rPr>
                        <a:t>0)</a:t>
                      </a:r>
                      <a:endParaRPr kumimoji="0" lang="zh-CN" altLang="en-US" sz="2000" b="1" i="0" u="none" strike="noStrike" cap="none" normalizeH="0" baseline="0">
                        <a:ln>
                          <a:noFill/>
                        </a:ln>
                        <a:solidFill>
                          <a:schemeClr val="tx1"/>
                        </a:solidFill>
                        <a:effectLst/>
                        <a:latin typeface="Comic Sans MS" panose="030F0702030302020204" pitchFamily="2" charset="0"/>
                        <a:ea typeface="宋体" pitchFamily="2" charset="-122"/>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lvl1pPr>
                        <a:lnSpc>
                          <a:spcPct val="90000"/>
                        </a:lnSpc>
                        <a:spcBef>
                          <a:spcPct val="30000"/>
                        </a:spcBef>
                        <a:buSzPct val="75000"/>
                        <a:buFont typeface="Wingdings" panose="05000000000000000000" pitchFamily="2" charset="2"/>
                        <a:defRPr b="1">
                          <a:solidFill>
                            <a:schemeClr val="tx1"/>
                          </a:solidFill>
                          <a:latin typeface="宋体" pitchFamily="2" charset="-122"/>
                          <a:ea typeface="宋体" pitchFamily="2" charset="-122"/>
                          <a:cs typeface="Arial" panose="020B0604020202020204" pitchFamily="34" charset="0"/>
                        </a:defRPr>
                      </a:lvl1pPr>
                      <a:lvl2pPr marL="495300">
                        <a:lnSpc>
                          <a:spcPct val="90000"/>
                        </a:lnSpc>
                        <a:spcBef>
                          <a:spcPct val="30000"/>
                        </a:spcBef>
                        <a:buSzPct val="100000"/>
                        <a:defRPr sz="1600" b="1">
                          <a:solidFill>
                            <a:schemeClr val="accent2"/>
                          </a:solidFill>
                          <a:latin typeface="宋体" pitchFamily="2" charset="-122"/>
                          <a:ea typeface="宋体" pitchFamily="2" charset="-122"/>
                          <a:cs typeface="Arial" panose="020B0604020202020204" pitchFamily="34" charset="0"/>
                        </a:defRPr>
                      </a:lvl2pPr>
                      <a:lvl3pPr>
                        <a:lnSpc>
                          <a:spcPct val="90000"/>
                        </a:lnSpc>
                        <a:spcBef>
                          <a:spcPct val="30000"/>
                        </a:spcBef>
                        <a:buSzPct val="100000"/>
                        <a:defRPr sz="1600" b="1">
                          <a:solidFill>
                            <a:srgbClr val="A50021"/>
                          </a:solidFill>
                          <a:latin typeface="宋体" pitchFamily="2" charset="-122"/>
                          <a:ea typeface="宋体" pitchFamily="2" charset="-122"/>
                          <a:cs typeface="Arial" panose="020B0604020202020204" pitchFamily="34" charset="0"/>
                        </a:defRPr>
                      </a:lvl3pPr>
                      <a:lvl4pPr>
                        <a:lnSpc>
                          <a:spcPct val="90000"/>
                        </a:lnSpc>
                        <a:spcBef>
                          <a:spcPct val="30000"/>
                        </a:spcBef>
                        <a:buSzPct val="100000"/>
                        <a:defRPr sz="1200" b="1">
                          <a:solidFill>
                            <a:schemeClr val="tx1"/>
                          </a:solidFill>
                          <a:latin typeface="宋体" pitchFamily="2" charset="-122"/>
                          <a:ea typeface="宋体" pitchFamily="2" charset="-122"/>
                          <a:cs typeface="Arial" panose="020B0604020202020204" pitchFamily="34" charset="0"/>
                        </a:defRPr>
                      </a:lvl4pPr>
                      <a:lvl5pPr>
                        <a:lnSpc>
                          <a:spcPct val="90000"/>
                        </a:lnSpc>
                        <a:spcBef>
                          <a:spcPct val="30000"/>
                        </a:spcBef>
                        <a:buSzPct val="100000"/>
                        <a:defRPr sz="1200" b="1">
                          <a:solidFill>
                            <a:schemeClr val="tx1"/>
                          </a:solidFill>
                          <a:latin typeface="宋体" pitchFamily="2" charset="-122"/>
                          <a:ea typeface="宋体" pitchFamily="2" charset="-122"/>
                          <a:cs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Comic Sans MS" panose="030F0702030302020204" pitchFamily="2" charset="0"/>
                          <a:ea typeface="宋体" pitchFamily="2" charset="-122"/>
                          <a:cs typeface="Arial" panose="020B0604020202020204" pitchFamily="34" charset="0"/>
                        </a:rPr>
                        <a:t>at</a:t>
                      </a:r>
                      <a:endParaRPr kumimoji="0" lang="en-US" altLang="zh-CN" sz="2000" b="1" i="0" u="none" strike="noStrike" cap="none" normalizeH="0" baseline="0" dirty="0">
                        <a:ln>
                          <a:noFill/>
                        </a:ln>
                        <a:solidFill>
                          <a:schemeClr val="tx1"/>
                        </a:solidFill>
                        <a:effectLst/>
                        <a:latin typeface="Comic Sans MS" panose="030F0702030302020204" pitchFamily="2" charset="0"/>
                        <a:ea typeface="宋体" pitchFamily="2" charset="-122"/>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75000"/>
                        <a:buFont typeface="Wingdings" panose="05000000000000000000" pitchFamily="2" charset="2"/>
                        <a:defRPr b="1">
                          <a:solidFill>
                            <a:schemeClr val="tx1"/>
                          </a:solidFill>
                          <a:latin typeface="宋体" pitchFamily="2" charset="-122"/>
                          <a:ea typeface="宋体" pitchFamily="2" charset="-122"/>
                          <a:cs typeface="Arial" panose="020B0604020202020204" pitchFamily="34" charset="0"/>
                        </a:defRPr>
                      </a:lvl1pPr>
                      <a:lvl2pPr marL="495300">
                        <a:lnSpc>
                          <a:spcPct val="90000"/>
                        </a:lnSpc>
                        <a:spcBef>
                          <a:spcPct val="30000"/>
                        </a:spcBef>
                        <a:buSzPct val="100000"/>
                        <a:defRPr sz="1600" b="1">
                          <a:solidFill>
                            <a:schemeClr val="accent2"/>
                          </a:solidFill>
                          <a:latin typeface="宋体" pitchFamily="2" charset="-122"/>
                          <a:ea typeface="宋体" pitchFamily="2" charset="-122"/>
                          <a:cs typeface="Arial" panose="020B0604020202020204" pitchFamily="34" charset="0"/>
                        </a:defRPr>
                      </a:lvl2pPr>
                      <a:lvl3pPr>
                        <a:lnSpc>
                          <a:spcPct val="90000"/>
                        </a:lnSpc>
                        <a:spcBef>
                          <a:spcPct val="30000"/>
                        </a:spcBef>
                        <a:buSzPct val="100000"/>
                        <a:defRPr sz="1600" b="1">
                          <a:solidFill>
                            <a:srgbClr val="A50021"/>
                          </a:solidFill>
                          <a:latin typeface="宋体" pitchFamily="2" charset="-122"/>
                          <a:ea typeface="宋体" pitchFamily="2" charset="-122"/>
                          <a:cs typeface="Arial" panose="020B0604020202020204" pitchFamily="34" charset="0"/>
                        </a:defRPr>
                      </a:lvl3pPr>
                      <a:lvl4pPr>
                        <a:lnSpc>
                          <a:spcPct val="90000"/>
                        </a:lnSpc>
                        <a:spcBef>
                          <a:spcPct val="30000"/>
                        </a:spcBef>
                        <a:buSzPct val="100000"/>
                        <a:defRPr sz="1200" b="1">
                          <a:solidFill>
                            <a:schemeClr val="tx1"/>
                          </a:solidFill>
                          <a:latin typeface="宋体" pitchFamily="2" charset="-122"/>
                          <a:ea typeface="宋体" pitchFamily="2" charset="-122"/>
                          <a:cs typeface="Arial" panose="020B0604020202020204" pitchFamily="34" charset="0"/>
                        </a:defRPr>
                      </a:lvl4pPr>
                      <a:lvl5pPr>
                        <a:lnSpc>
                          <a:spcPct val="90000"/>
                        </a:lnSpc>
                        <a:spcBef>
                          <a:spcPct val="30000"/>
                        </a:spcBef>
                        <a:buSzPct val="100000"/>
                        <a:defRPr sz="1200" b="1">
                          <a:solidFill>
                            <a:schemeClr val="tx1"/>
                          </a:solidFill>
                          <a:latin typeface="宋体" pitchFamily="2" charset="-122"/>
                          <a:ea typeface="宋体" pitchFamily="2" charset="-122"/>
                          <a:cs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pPr>
                      <a:r>
                        <a:rPr kumimoji="0" lang="zh-CN" altLang="en-US" sz="2000" b="1" i="0" u="none" strike="noStrike" cap="none" normalizeH="0" baseline="0">
                          <a:ln>
                            <a:noFill/>
                          </a:ln>
                          <a:solidFill>
                            <a:schemeClr val="tx1"/>
                          </a:solidFill>
                          <a:effectLst/>
                          <a:latin typeface="Comic Sans MS" panose="030F0702030302020204" pitchFamily="2" charset="0"/>
                          <a:ea typeface="宋体" pitchFamily="2" charset="-122"/>
                          <a:cs typeface="Arial" panose="020B0604020202020204" pitchFamily="34" charset="0"/>
                        </a:rPr>
                        <a:t>1</a:t>
                      </a:r>
                      <a:endParaRPr kumimoji="0" lang="zh-CN" altLang="en-US" sz="2000" b="1" i="0" u="none" strike="noStrike" cap="none" normalizeH="0" baseline="0">
                        <a:ln>
                          <a:noFill/>
                        </a:ln>
                        <a:solidFill>
                          <a:schemeClr val="tx1"/>
                        </a:solidFill>
                        <a:effectLst/>
                        <a:latin typeface="Comic Sans MS" panose="030F0702030302020204" pitchFamily="2" charset="0"/>
                        <a:ea typeface="宋体" pitchFamily="2" charset="-122"/>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75000"/>
                        <a:buFont typeface="Wingdings" panose="05000000000000000000" pitchFamily="2" charset="2"/>
                        <a:defRPr b="1">
                          <a:solidFill>
                            <a:schemeClr val="tx1"/>
                          </a:solidFill>
                          <a:latin typeface="宋体" pitchFamily="2" charset="-122"/>
                          <a:ea typeface="宋体" pitchFamily="2" charset="-122"/>
                          <a:cs typeface="Arial" panose="020B0604020202020204" pitchFamily="34" charset="0"/>
                        </a:defRPr>
                      </a:lvl1pPr>
                      <a:lvl2pPr marL="495300">
                        <a:lnSpc>
                          <a:spcPct val="90000"/>
                        </a:lnSpc>
                        <a:spcBef>
                          <a:spcPct val="30000"/>
                        </a:spcBef>
                        <a:buSzPct val="100000"/>
                        <a:defRPr sz="1600" b="1">
                          <a:solidFill>
                            <a:schemeClr val="accent2"/>
                          </a:solidFill>
                          <a:latin typeface="宋体" pitchFamily="2" charset="-122"/>
                          <a:ea typeface="宋体" pitchFamily="2" charset="-122"/>
                          <a:cs typeface="Arial" panose="020B0604020202020204" pitchFamily="34" charset="0"/>
                        </a:defRPr>
                      </a:lvl2pPr>
                      <a:lvl3pPr>
                        <a:lnSpc>
                          <a:spcPct val="90000"/>
                        </a:lnSpc>
                        <a:spcBef>
                          <a:spcPct val="30000"/>
                        </a:spcBef>
                        <a:buSzPct val="100000"/>
                        <a:defRPr sz="1600" b="1">
                          <a:solidFill>
                            <a:srgbClr val="A50021"/>
                          </a:solidFill>
                          <a:latin typeface="宋体" pitchFamily="2" charset="-122"/>
                          <a:ea typeface="宋体" pitchFamily="2" charset="-122"/>
                          <a:cs typeface="Arial" panose="020B0604020202020204" pitchFamily="34" charset="0"/>
                        </a:defRPr>
                      </a:lvl3pPr>
                      <a:lvl4pPr>
                        <a:lnSpc>
                          <a:spcPct val="90000"/>
                        </a:lnSpc>
                        <a:spcBef>
                          <a:spcPct val="30000"/>
                        </a:spcBef>
                        <a:buSzPct val="100000"/>
                        <a:defRPr sz="1200" b="1">
                          <a:solidFill>
                            <a:schemeClr val="tx1"/>
                          </a:solidFill>
                          <a:latin typeface="宋体" pitchFamily="2" charset="-122"/>
                          <a:ea typeface="宋体" pitchFamily="2" charset="-122"/>
                          <a:cs typeface="Arial" panose="020B0604020202020204" pitchFamily="34" charset="0"/>
                        </a:defRPr>
                      </a:lvl4pPr>
                      <a:lvl5pPr>
                        <a:lnSpc>
                          <a:spcPct val="90000"/>
                        </a:lnSpc>
                        <a:spcBef>
                          <a:spcPct val="30000"/>
                        </a:spcBef>
                        <a:buSzPct val="100000"/>
                        <a:defRPr sz="1200" b="1">
                          <a:solidFill>
                            <a:schemeClr val="tx1"/>
                          </a:solidFill>
                          <a:latin typeface="宋体" pitchFamily="2" charset="-122"/>
                          <a:ea typeface="宋体" pitchFamily="2" charset="-122"/>
                          <a:cs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Comic Sans MS" panose="030F0702030302020204" pitchFamily="2" charset="0"/>
                          <a:ea typeface="宋体" pitchFamily="2" charset="-122"/>
                          <a:cs typeface="Arial" panose="020B0604020202020204" pitchFamily="34" charset="0"/>
                        </a:rPr>
                        <a:t>reserved for assembler(</a:t>
                      </a:r>
                      <a:r>
                        <a:rPr kumimoji="0" lang="zh-CN" altLang="en-US" sz="2000" b="1" i="0" u="none" strike="noStrike" cap="none" normalizeH="0" baseline="0" dirty="0">
                          <a:ln>
                            <a:noFill/>
                          </a:ln>
                          <a:solidFill>
                            <a:schemeClr val="tx1"/>
                          </a:solidFill>
                          <a:effectLst/>
                          <a:latin typeface="Comic Sans MS" panose="030F0702030302020204" pitchFamily="2" charset="0"/>
                          <a:ea typeface="宋体" pitchFamily="2" charset="-122"/>
                          <a:cs typeface="Arial" panose="020B0604020202020204" pitchFamily="34" charset="0"/>
                        </a:rPr>
                        <a:t>为汇编程序保留</a:t>
                      </a:r>
                      <a:r>
                        <a:rPr kumimoji="0" lang="en-US" altLang="zh-CN" sz="2000" b="1" i="0" u="none" strike="noStrike" cap="none" normalizeH="0" baseline="0" dirty="0">
                          <a:ln>
                            <a:noFill/>
                          </a:ln>
                          <a:solidFill>
                            <a:schemeClr val="tx1"/>
                          </a:solidFill>
                          <a:effectLst/>
                          <a:latin typeface="Comic Sans MS" panose="030F0702030302020204" pitchFamily="2" charset="0"/>
                          <a:ea typeface="宋体" pitchFamily="2" charset="-122"/>
                          <a:cs typeface="Arial" panose="020B0604020202020204" pitchFamily="34" charset="0"/>
                        </a:rPr>
                        <a:t>)</a:t>
                      </a:r>
                      <a:r>
                        <a:rPr kumimoji="0" lang="zh-CN" altLang="en-US" sz="2000" b="1" i="0" u="none" strike="noStrike" cap="none" normalizeH="0" baseline="0" dirty="0">
                          <a:ln>
                            <a:noFill/>
                          </a:ln>
                          <a:solidFill>
                            <a:schemeClr val="tx1"/>
                          </a:solidFill>
                          <a:effectLst/>
                          <a:latin typeface="Comic Sans MS" panose="030F0702030302020204" pitchFamily="2" charset="0"/>
                          <a:ea typeface="宋体" pitchFamily="2" charset="-122"/>
                          <a:cs typeface="Arial" panose="020B0604020202020204" pitchFamily="34" charset="0"/>
                        </a:rPr>
                        <a:t> </a:t>
                      </a:r>
                      <a:endParaRPr kumimoji="0" lang="zh-CN" altLang="en-US" sz="2000" b="1" i="0" u="none" strike="noStrike" cap="none" normalizeH="0" baseline="0" dirty="0">
                        <a:ln>
                          <a:noFill/>
                        </a:ln>
                        <a:solidFill>
                          <a:schemeClr val="tx1"/>
                        </a:solidFill>
                        <a:effectLst/>
                        <a:latin typeface="Comic Sans MS" panose="030F0702030302020204" pitchFamily="2" charset="0"/>
                        <a:ea typeface="宋体" pitchFamily="2" charset="-122"/>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lvl1pPr>
                        <a:lnSpc>
                          <a:spcPct val="90000"/>
                        </a:lnSpc>
                        <a:spcBef>
                          <a:spcPct val="30000"/>
                        </a:spcBef>
                        <a:buSzPct val="75000"/>
                        <a:buFont typeface="Wingdings" panose="05000000000000000000" pitchFamily="2" charset="2"/>
                        <a:defRPr b="1">
                          <a:solidFill>
                            <a:schemeClr val="tx1"/>
                          </a:solidFill>
                          <a:latin typeface="宋体" pitchFamily="2" charset="-122"/>
                          <a:ea typeface="宋体" pitchFamily="2" charset="-122"/>
                          <a:cs typeface="Arial" panose="020B0604020202020204" pitchFamily="34" charset="0"/>
                        </a:defRPr>
                      </a:lvl1pPr>
                      <a:lvl2pPr marL="495300">
                        <a:lnSpc>
                          <a:spcPct val="90000"/>
                        </a:lnSpc>
                        <a:spcBef>
                          <a:spcPct val="30000"/>
                        </a:spcBef>
                        <a:buSzPct val="100000"/>
                        <a:defRPr sz="1600" b="1">
                          <a:solidFill>
                            <a:schemeClr val="accent2"/>
                          </a:solidFill>
                          <a:latin typeface="宋体" pitchFamily="2" charset="-122"/>
                          <a:ea typeface="宋体" pitchFamily="2" charset="-122"/>
                          <a:cs typeface="Arial" panose="020B0604020202020204" pitchFamily="34" charset="0"/>
                        </a:defRPr>
                      </a:lvl2pPr>
                      <a:lvl3pPr>
                        <a:lnSpc>
                          <a:spcPct val="90000"/>
                        </a:lnSpc>
                        <a:spcBef>
                          <a:spcPct val="30000"/>
                        </a:spcBef>
                        <a:buSzPct val="100000"/>
                        <a:defRPr sz="1600" b="1">
                          <a:solidFill>
                            <a:srgbClr val="A50021"/>
                          </a:solidFill>
                          <a:latin typeface="宋体" pitchFamily="2" charset="-122"/>
                          <a:ea typeface="宋体" pitchFamily="2" charset="-122"/>
                          <a:cs typeface="Arial" panose="020B0604020202020204" pitchFamily="34" charset="0"/>
                        </a:defRPr>
                      </a:lvl3pPr>
                      <a:lvl4pPr>
                        <a:lnSpc>
                          <a:spcPct val="90000"/>
                        </a:lnSpc>
                        <a:spcBef>
                          <a:spcPct val="30000"/>
                        </a:spcBef>
                        <a:buSzPct val="100000"/>
                        <a:defRPr sz="1200" b="1">
                          <a:solidFill>
                            <a:schemeClr val="tx1"/>
                          </a:solidFill>
                          <a:latin typeface="宋体" pitchFamily="2" charset="-122"/>
                          <a:ea typeface="宋体" pitchFamily="2" charset="-122"/>
                          <a:cs typeface="Arial" panose="020B0604020202020204" pitchFamily="34" charset="0"/>
                        </a:defRPr>
                      </a:lvl4pPr>
                      <a:lvl5pPr>
                        <a:lnSpc>
                          <a:spcPct val="90000"/>
                        </a:lnSpc>
                        <a:spcBef>
                          <a:spcPct val="30000"/>
                        </a:spcBef>
                        <a:buSzPct val="100000"/>
                        <a:defRPr sz="1200" b="1">
                          <a:solidFill>
                            <a:schemeClr val="tx1"/>
                          </a:solidFill>
                          <a:latin typeface="宋体" pitchFamily="2" charset="-122"/>
                          <a:ea typeface="宋体" pitchFamily="2" charset="-122"/>
                          <a:cs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pPr>
                      <a:r>
                        <a:rPr kumimoji="0" lang="en-US" altLang="zh-CN" sz="2000" b="1" i="0" u="none" strike="noStrike" cap="none" normalizeH="0" baseline="0">
                          <a:ln>
                            <a:noFill/>
                          </a:ln>
                          <a:solidFill>
                            <a:schemeClr val="tx1"/>
                          </a:solidFill>
                          <a:effectLst/>
                          <a:latin typeface="Comic Sans MS" panose="030F0702030302020204" pitchFamily="2" charset="0"/>
                          <a:ea typeface="宋体" pitchFamily="2" charset="-122"/>
                          <a:cs typeface="Arial" panose="020B0604020202020204" pitchFamily="34" charset="0"/>
                        </a:rPr>
                        <a:t>v0 </a:t>
                      </a:r>
                      <a:r>
                        <a:rPr kumimoji="0" lang="zh-CN" altLang="en-US" sz="2000" b="1" i="0" u="none" strike="noStrike" cap="none" normalizeH="0" baseline="0">
                          <a:ln>
                            <a:noFill/>
                          </a:ln>
                          <a:solidFill>
                            <a:schemeClr val="tx1"/>
                          </a:solidFill>
                          <a:effectLst/>
                          <a:latin typeface="Comic Sans MS" panose="030F0702030302020204" pitchFamily="2" charset="0"/>
                          <a:ea typeface="宋体" pitchFamily="2" charset="-122"/>
                          <a:cs typeface="Arial" panose="020B0604020202020204" pitchFamily="34" charset="0"/>
                        </a:rPr>
                        <a:t>～ </a:t>
                      </a:r>
                      <a:r>
                        <a:rPr kumimoji="0" lang="en-US" altLang="zh-CN" sz="2000" b="1" i="0" u="none" strike="noStrike" cap="none" normalizeH="0" baseline="0">
                          <a:ln>
                            <a:noFill/>
                          </a:ln>
                          <a:solidFill>
                            <a:schemeClr val="tx1"/>
                          </a:solidFill>
                          <a:effectLst/>
                          <a:latin typeface="Comic Sans MS" panose="030F0702030302020204" pitchFamily="2" charset="0"/>
                          <a:ea typeface="宋体" pitchFamily="2" charset="-122"/>
                          <a:cs typeface="Arial" panose="020B0604020202020204" pitchFamily="34" charset="0"/>
                        </a:rPr>
                        <a:t>v1</a:t>
                      </a:r>
                      <a:endParaRPr kumimoji="0" lang="en-US" altLang="zh-CN" sz="2000" b="1" i="0" u="none" strike="noStrike" cap="none" normalizeH="0" baseline="0">
                        <a:ln>
                          <a:noFill/>
                        </a:ln>
                        <a:solidFill>
                          <a:schemeClr val="tx1"/>
                        </a:solidFill>
                        <a:effectLst/>
                        <a:latin typeface="Comic Sans MS" panose="030F0702030302020204" pitchFamily="2" charset="0"/>
                        <a:ea typeface="宋体" pitchFamily="2" charset="-122"/>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75000"/>
                        <a:buFont typeface="Wingdings" panose="05000000000000000000" pitchFamily="2" charset="2"/>
                        <a:defRPr b="1">
                          <a:solidFill>
                            <a:schemeClr val="tx1"/>
                          </a:solidFill>
                          <a:latin typeface="宋体" pitchFamily="2" charset="-122"/>
                          <a:ea typeface="宋体" pitchFamily="2" charset="-122"/>
                          <a:cs typeface="Arial" panose="020B0604020202020204" pitchFamily="34" charset="0"/>
                        </a:defRPr>
                      </a:lvl1pPr>
                      <a:lvl2pPr marL="495300">
                        <a:lnSpc>
                          <a:spcPct val="90000"/>
                        </a:lnSpc>
                        <a:spcBef>
                          <a:spcPct val="30000"/>
                        </a:spcBef>
                        <a:buSzPct val="100000"/>
                        <a:defRPr sz="1600" b="1">
                          <a:solidFill>
                            <a:schemeClr val="accent2"/>
                          </a:solidFill>
                          <a:latin typeface="宋体" pitchFamily="2" charset="-122"/>
                          <a:ea typeface="宋体" pitchFamily="2" charset="-122"/>
                          <a:cs typeface="Arial" panose="020B0604020202020204" pitchFamily="34" charset="0"/>
                        </a:defRPr>
                      </a:lvl2pPr>
                      <a:lvl3pPr>
                        <a:lnSpc>
                          <a:spcPct val="90000"/>
                        </a:lnSpc>
                        <a:spcBef>
                          <a:spcPct val="30000"/>
                        </a:spcBef>
                        <a:buSzPct val="100000"/>
                        <a:defRPr sz="1600" b="1">
                          <a:solidFill>
                            <a:srgbClr val="A50021"/>
                          </a:solidFill>
                          <a:latin typeface="宋体" pitchFamily="2" charset="-122"/>
                          <a:ea typeface="宋体" pitchFamily="2" charset="-122"/>
                          <a:cs typeface="Arial" panose="020B0604020202020204" pitchFamily="34" charset="0"/>
                        </a:defRPr>
                      </a:lvl3pPr>
                      <a:lvl4pPr>
                        <a:lnSpc>
                          <a:spcPct val="90000"/>
                        </a:lnSpc>
                        <a:spcBef>
                          <a:spcPct val="30000"/>
                        </a:spcBef>
                        <a:buSzPct val="100000"/>
                        <a:defRPr sz="1200" b="1">
                          <a:solidFill>
                            <a:schemeClr val="tx1"/>
                          </a:solidFill>
                          <a:latin typeface="宋体" pitchFamily="2" charset="-122"/>
                          <a:ea typeface="宋体" pitchFamily="2" charset="-122"/>
                          <a:cs typeface="Arial" panose="020B0604020202020204" pitchFamily="34" charset="0"/>
                        </a:defRPr>
                      </a:lvl4pPr>
                      <a:lvl5pPr>
                        <a:lnSpc>
                          <a:spcPct val="90000"/>
                        </a:lnSpc>
                        <a:spcBef>
                          <a:spcPct val="30000"/>
                        </a:spcBef>
                        <a:buSzPct val="100000"/>
                        <a:defRPr sz="1200" b="1">
                          <a:solidFill>
                            <a:schemeClr val="tx1"/>
                          </a:solidFill>
                          <a:latin typeface="宋体" pitchFamily="2" charset="-122"/>
                          <a:ea typeface="宋体" pitchFamily="2" charset="-122"/>
                          <a:cs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pPr>
                      <a:r>
                        <a:rPr kumimoji="0" lang="zh-CN" altLang="en-US" sz="2000" b="1" i="0" u="none" strike="noStrike" cap="none" normalizeH="0" baseline="0">
                          <a:ln>
                            <a:noFill/>
                          </a:ln>
                          <a:solidFill>
                            <a:schemeClr val="tx1"/>
                          </a:solidFill>
                          <a:effectLst/>
                          <a:latin typeface="Comic Sans MS" panose="030F0702030302020204" pitchFamily="2" charset="0"/>
                          <a:ea typeface="宋体" pitchFamily="2" charset="-122"/>
                          <a:cs typeface="Arial" panose="020B0604020202020204" pitchFamily="34" charset="0"/>
                        </a:rPr>
                        <a:t>2</a:t>
                      </a:r>
                      <a:r>
                        <a:rPr kumimoji="0" lang="en-US" altLang="zh-CN" sz="2000" b="1" i="0" u="none" strike="noStrike" cap="none" normalizeH="0" baseline="0">
                          <a:ln>
                            <a:noFill/>
                          </a:ln>
                          <a:solidFill>
                            <a:schemeClr val="tx1"/>
                          </a:solidFill>
                          <a:effectLst/>
                          <a:latin typeface="Comic Sans MS" panose="030F0702030302020204" pitchFamily="2" charset="0"/>
                          <a:ea typeface="宋体" pitchFamily="2" charset="-122"/>
                          <a:cs typeface="Arial" panose="020B0604020202020204" pitchFamily="34" charset="0"/>
                        </a:rPr>
                        <a:t> </a:t>
                      </a:r>
                      <a:r>
                        <a:rPr kumimoji="0" lang="zh-CN" altLang="en-US" sz="2000" b="1" i="0" u="none" strike="noStrike" cap="none" normalizeH="0" baseline="0">
                          <a:ln>
                            <a:noFill/>
                          </a:ln>
                          <a:solidFill>
                            <a:schemeClr val="tx1"/>
                          </a:solidFill>
                          <a:effectLst/>
                          <a:latin typeface="Comic Sans MS" panose="030F0702030302020204" pitchFamily="2" charset="0"/>
                          <a:ea typeface="宋体" pitchFamily="2" charset="-122"/>
                          <a:cs typeface="Arial" panose="020B0604020202020204" pitchFamily="34" charset="0"/>
                        </a:rPr>
                        <a:t>～</a:t>
                      </a:r>
                      <a:r>
                        <a:rPr kumimoji="0" lang="en-US" altLang="zh-CN" sz="2000" b="1" i="0" u="none" strike="noStrike" cap="none" normalizeH="0" baseline="0">
                          <a:ln>
                            <a:noFill/>
                          </a:ln>
                          <a:solidFill>
                            <a:schemeClr val="tx1"/>
                          </a:solidFill>
                          <a:effectLst/>
                          <a:latin typeface="Comic Sans MS" panose="030F0702030302020204" pitchFamily="2" charset="0"/>
                          <a:ea typeface="宋体" pitchFamily="2" charset="-122"/>
                          <a:cs typeface="Arial" panose="020B0604020202020204" pitchFamily="34" charset="0"/>
                        </a:rPr>
                        <a:t> </a:t>
                      </a:r>
                      <a:r>
                        <a:rPr kumimoji="0" lang="zh-CN" altLang="en-US" sz="2000" b="1" i="0" u="none" strike="noStrike" cap="none" normalizeH="0" baseline="0">
                          <a:ln>
                            <a:noFill/>
                          </a:ln>
                          <a:solidFill>
                            <a:schemeClr val="tx1"/>
                          </a:solidFill>
                          <a:effectLst/>
                          <a:latin typeface="Comic Sans MS" panose="030F0702030302020204" pitchFamily="2" charset="0"/>
                          <a:ea typeface="宋体" pitchFamily="2" charset="-122"/>
                          <a:cs typeface="Arial" panose="020B0604020202020204" pitchFamily="34" charset="0"/>
                        </a:rPr>
                        <a:t>3</a:t>
                      </a:r>
                      <a:endParaRPr kumimoji="0" lang="zh-CN" altLang="en-US" sz="2000" b="1" i="0" u="none" strike="noStrike" cap="none" normalizeH="0" baseline="0">
                        <a:ln>
                          <a:noFill/>
                        </a:ln>
                        <a:solidFill>
                          <a:schemeClr val="tx1"/>
                        </a:solidFill>
                        <a:effectLst/>
                        <a:latin typeface="Comic Sans MS" panose="030F0702030302020204" pitchFamily="2" charset="0"/>
                        <a:ea typeface="宋体" pitchFamily="2" charset="-122"/>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75000"/>
                        <a:buFont typeface="Wingdings" panose="05000000000000000000" pitchFamily="2" charset="2"/>
                        <a:defRPr b="1">
                          <a:solidFill>
                            <a:schemeClr val="tx1"/>
                          </a:solidFill>
                          <a:latin typeface="宋体" pitchFamily="2" charset="-122"/>
                          <a:ea typeface="宋体" pitchFamily="2" charset="-122"/>
                          <a:cs typeface="Arial" panose="020B0604020202020204" pitchFamily="34" charset="0"/>
                        </a:defRPr>
                      </a:lvl1pPr>
                      <a:lvl2pPr marL="495300">
                        <a:lnSpc>
                          <a:spcPct val="90000"/>
                        </a:lnSpc>
                        <a:spcBef>
                          <a:spcPct val="30000"/>
                        </a:spcBef>
                        <a:buSzPct val="100000"/>
                        <a:defRPr sz="1600" b="1">
                          <a:solidFill>
                            <a:schemeClr val="accent2"/>
                          </a:solidFill>
                          <a:latin typeface="宋体" pitchFamily="2" charset="-122"/>
                          <a:ea typeface="宋体" pitchFamily="2" charset="-122"/>
                          <a:cs typeface="Arial" panose="020B0604020202020204" pitchFamily="34" charset="0"/>
                        </a:defRPr>
                      </a:lvl2pPr>
                      <a:lvl3pPr>
                        <a:lnSpc>
                          <a:spcPct val="90000"/>
                        </a:lnSpc>
                        <a:spcBef>
                          <a:spcPct val="30000"/>
                        </a:spcBef>
                        <a:buSzPct val="100000"/>
                        <a:defRPr sz="1600" b="1">
                          <a:solidFill>
                            <a:srgbClr val="A50021"/>
                          </a:solidFill>
                          <a:latin typeface="宋体" pitchFamily="2" charset="-122"/>
                          <a:ea typeface="宋体" pitchFamily="2" charset="-122"/>
                          <a:cs typeface="Arial" panose="020B0604020202020204" pitchFamily="34" charset="0"/>
                        </a:defRPr>
                      </a:lvl3pPr>
                      <a:lvl4pPr>
                        <a:lnSpc>
                          <a:spcPct val="90000"/>
                        </a:lnSpc>
                        <a:spcBef>
                          <a:spcPct val="30000"/>
                        </a:spcBef>
                        <a:buSzPct val="100000"/>
                        <a:defRPr sz="1200" b="1">
                          <a:solidFill>
                            <a:schemeClr val="tx1"/>
                          </a:solidFill>
                          <a:latin typeface="宋体" pitchFamily="2" charset="-122"/>
                          <a:ea typeface="宋体" pitchFamily="2" charset="-122"/>
                          <a:cs typeface="Arial" panose="020B0604020202020204" pitchFamily="34" charset="0"/>
                        </a:defRPr>
                      </a:lvl4pPr>
                      <a:lvl5pPr>
                        <a:lnSpc>
                          <a:spcPct val="90000"/>
                        </a:lnSpc>
                        <a:spcBef>
                          <a:spcPct val="30000"/>
                        </a:spcBef>
                        <a:buSzPct val="100000"/>
                        <a:defRPr sz="1200" b="1">
                          <a:solidFill>
                            <a:schemeClr val="tx1"/>
                          </a:solidFill>
                          <a:latin typeface="宋体" pitchFamily="2" charset="-122"/>
                          <a:ea typeface="宋体" pitchFamily="2" charset="-122"/>
                          <a:cs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Comic Sans MS" panose="030F0702030302020204" pitchFamily="2" charset="0"/>
                          <a:ea typeface="宋体" pitchFamily="2" charset="-122"/>
                          <a:cs typeface="Arial" panose="020B0604020202020204" pitchFamily="34" charset="0"/>
                        </a:rPr>
                        <a:t>values for results</a:t>
                      </a:r>
                      <a:r>
                        <a:rPr kumimoji="0" lang="en-US" altLang="zh-CN" sz="2000" b="1" i="0" u="none" strike="noStrike" cap="none" normalizeH="0" baseline="0" dirty="0">
                          <a:ln>
                            <a:noFill/>
                          </a:ln>
                          <a:solidFill>
                            <a:srgbClr val="A50021"/>
                          </a:solidFill>
                          <a:effectLst/>
                          <a:latin typeface="Comic Sans MS" panose="030F0702030302020204" pitchFamily="2" charset="0"/>
                          <a:ea typeface="宋体" pitchFamily="2" charset="-122"/>
                          <a:cs typeface="Arial" panose="020B0604020202020204" pitchFamily="34" charset="0"/>
                        </a:rPr>
                        <a:t>(</a:t>
                      </a:r>
                      <a:r>
                        <a:rPr kumimoji="0" lang="zh-CN" altLang="en-US" sz="2000" b="1" i="0" u="none" strike="noStrike" cap="none" normalizeH="0" baseline="0" dirty="0">
                          <a:ln>
                            <a:noFill/>
                          </a:ln>
                          <a:solidFill>
                            <a:srgbClr val="A50021"/>
                          </a:solidFill>
                          <a:effectLst/>
                          <a:latin typeface="Comic Sans MS" panose="030F0702030302020204" pitchFamily="2" charset="0"/>
                          <a:ea typeface="宋体" pitchFamily="2" charset="-122"/>
                          <a:cs typeface="Arial" panose="020B0604020202020204" pitchFamily="34" charset="0"/>
                        </a:rPr>
                        <a:t>过程调用返回值</a:t>
                      </a:r>
                      <a:r>
                        <a:rPr kumimoji="0" lang="en-US" altLang="zh-CN" sz="2000" b="1" i="0" u="none" strike="noStrike" cap="none" normalizeH="0" baseline="0" dirty="0">
                          <a:ln>
                            <a:noFill/>
                          </a:ln>
                          <a:solidFill>
                            <a:srgbClr val="A50021"/>
                          </a:solidFill>
                          <a:effectLst/>
                          <a:latin typeface="Comic Sans MS" panose="030F0702030302020204" pitchFamily="2" charset="0"/>
                          <a:ea typeface="宋体" pitchFamily="2" charset="-122"/>
                          <a:cs typeface="Arial" panose="020B0604020202020204" pitchFamily="34" charset="0"/>
                        </a:rPr>
                        <a:t>)</a:t>
                      </a:r>
                      <a:endParaRPr kumimoji="0" lang="zh-CN" altLang="en-US" sz="2000" b="1" i="0" u="none" strike="noStrike" cap="none" normalizeH="0" baseline="0" dirty="0">
                        <a:ln>
                          <a:noFill/>
                        </a:ln>
                        <a:solidFill>
                          <a:srgbClr val="A50021"/>
                        </a:solidFill>
                        <a:effectLst/>
                        <a:latin typeface="Comic Sans MS" panose="030F0702030302020204" pitchFamily="2" charset="0"/>
                        <a:ea typeface="宋体" pitchFamily="2" charset="-122"/>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lvl1pPr>
                        <a:lnSpc>
                          <a:spcPct val="90000"/>
                        </a:lnSpc>
                        <a:spcBef>
                          <a:spcPct val="30000"/>
                        </a:spcBef>
                        <a:buSzPct val="75000"/>
                        <a:buFont typeface="Wingdings" panose="05000000000000000000" pitchFamily="2" charset="2"/>
                        <a:defRPr b="1">
                          <a:solidFill>
                            <a:schemeClr val="tx1"/>
                          </a:solidFill>
                          <a:latin typeface="宋体" pitchFamily="2" charset="-122"/>
                          <a:ea typeface="宋体" pitchFamily="2" charset="-122"/>
                          <a:cs typeface="Arial" panose="020B0604020202020204" pitchFamily="34" charset="0"/>
                        </a:defRPr>
                      </a:lvl1pPr>
                      <a:lvl2pPr marL="495300">
                        <a:lnSpc>
                          <a:spcPct val="90000"/>
                        </a:lnSpc>
                        <a:spcBef>
                          <a:spcPct val="30000"/>
                        </a:spcBef>
                        <a:buSzPct val="100000"/>
                        <a:defRPr sz="1600" b="1">
                          <a:solidFill>
                            <a:schemeClr val="accent2"/>
                          </a:solidFill>
                          <a:latin typeface="宋体" pitchFamily="2" charset="-122"/>
                          <a:ea typeface="宋体" pitchFamily="2" charset="-122"/>
                          <a:cs typeface="Arial" panose="020B0604020202020204" pitchFamily="34" charset="0"/>
                        </a:defRPr>
                      </a:lvl2pPr>
                      <a:lvl3pPr>
                        <a:lnSpc>
                          <a:spcPct val="90000"/>
                        </a:lnSpc>
                        <a:spcBef>
                          <a:spcPct val="30000"/>
                        </a:spcBef>
                        <a:buSzPct val="100000"/>
                        <a:defRPr sz="1600" b="1">
                          <a:solidFill>
                            <a:srgbClr val="A50021"/>
                          </a:solidFill>
                          <a:latin typeface="宋体" pitchFamily="2" charset="-122"/>
                          <a:ea typeface="宋体" pitchFamily="2" charset="-122"/>
                          <a:cs typeface="Arial" panose="020B0604020202020204" pitchFamily="34" charset="0"/>
                        </a:defRPr>
                      </a:lvl3pPr>
                      <a:lvl4pPr>
                        <a:lnSpc>
                          <a:spcPct val="90000"/>
                        </a:lnSpc>
                        <a:spcBef>
                          <a:spcPct val="30000"/>
                        </a:spcBef>
                        <a:buSzPct val="100000"/>
                        <a:defRPr sz="1200" b="1">
                          <a:solidFill>
                            <a:schemeClr val="tx1"/>
                          </a:solidFill>
                          <a:latin typeface="宋体" pitchFamily="2" charset="-122"/>
                          <a:ea typeface="宋体" pitchFamily="2" charset="-122"/>
                          <a:cs typeface="Arial" panose="020B0604020202020204" pitchFamily="34" charset="0"/>
                        </a:defRPr>
                      </a:lvl4pPr>
                      <a:lvl5pPr>
                        <a:lnSpc>
                          <a:spcPct val="90000"/>
                        </a:lnSpc>
                        <a:spcBef>
                          <a:spcPct val="30000"/>
                        </a:spcBef>
                        <a:buSzPct val="100000"/>
                        <a:defRPr sz="1200" b="1">
                          <a:solidFill>
                            <a:schemeClr val="tx1"/>
                          </a:solidFill>
                          <a:latin typeface="宋体" pitchFamily="2" charset="-122"/>
                          <a:ea typeface="宋体" pitchFamily="2" charset="-122"/>
                          <a:cs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pPr>
                      <a:r>
                        <a:rPr kumimoji="0" lang="en-US" altLang="zh-CN" sz="2000" b="1" i="0" u="none" strike="noStrike" cap="none" normalizeH="0" baseline="0">
                          <a:ln>
                            <a:noFill/>
                          </a:ln>
                          <a:solidFill>
                            <a:schemeClr val="tx1"/>
                          </a:solidFill>
                          <a:effectLst/>
                          <a:latin typeface="Comic Sans MS" panose="030F0702030302020204" pitchFamily="2" charset="0"/>
                          <a:ea typeface="宋体" pitchFamily="2" charset="-122"/>
                          <a:cs typeface="Arial" panose="020B0604020202020204" pitchFamily="34" charset="0"/>
                        </a:rPr>
                        <a:t>a0 </a:t>
                      </a:r>
                      <a:r>
                        <a:rPr kumimoji="0" lang="zh-CN" altLang="en-US" sz="2000" b="1" i="0" u="none" strike="noStrike" cap="none" normalizeH="0" baseline="0">
                          <a:ln>
                            <a:noFill/>
                          </a:ln>
                          <a:solidFill>
                            <a:schemeClr val="tx1"/>
                          </a:solidFill>
                          <a:effectLst/>
                          <a:latin typeface="Comic Sans MS" panose="030F0702030302020204" pitchFamily="2" charset="0"/>
                          <a:ea typeface="宋体" pitchFamily="2" charset="-122"/>
                          <a:cs typeface="Arial" panose="020B0604020202020204" pitchFamily="34" charset="0"/>
                        </a:rPr>
                        <a:t>～</a:t>
                      </a:r>
                      <a:r>
                        <a:rPr kumimoji="0" lang="en-US" altLang="zh-CN" sz="2000" b="1" i="0" u="none" strike="noStrike" cap="none" normalizeH="0" baseline="0">
                          <a:ln>
                            <a:noFill/>
                          </a:ln>
                          <a:solidFill>
                            <a:schemeClr val="tx1"/>
                          </a:solidFill>
                          <a:effectLst/>
                          <a:latin typeface="Comic Sans MS" panose="030F0702030302020204" pitchFamily="2" charset="0"/>
                          <a:ea typeface="宋体" pitchFamily="2" charset="-122"/>
                          <a:cs typeface="Arial" panose="020B0604020202020204" pitchFamily="34" charset="0"/>
                        </a:rPr>
                        <a:t> a3</a:t>
                      </a:r>
                      <a:endParaRPr kumimoji="0" lang="en-US" altLang="zh-CN" sz="2000" b="1" i="0" u="none" strike="noStrike" cap="none" normalizeH="0" baseline="0">
                        <a:ln>
                          <a:noFill/>
                        </a:ln>
                        <a:solidFill>
                          <a:schemeClr val="tx1"/>
                        </a:solidFill>
                        <a:effectLst/>
                        <a:latin typeface="Comic Sans MS" panose="030F0702030302020204" pitchFamily="2" charset="0"/>
                        <a:ea typeface="宋体" pitchFamily="2" charset="-122"/>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75000"/>
                        <a:buFont typeface="Wingdings" panose="05000000000000000000" pitchFamily="2" charset="2"/>
                        <a:defRPr b="1">
                          <a:solidFill>
                            <a:schemeClr val="tx1"/>
                          </a:solidFill>
                          <a:latin typeface="宋体" pitchFamily="2" charset="-122"/>
                          <a:ea typeface="宋体" pitchFamily="2" charset="-122"/>
                          <a:cs typeface="Arial" panose="020B0604020202020204" pitchFamily="34" charset="0"/>
                        </a:defRPr>
                      </a:lvl1pPr>
                      <a:lvl2pPr marL="495300">
                        <a:lnSpc>
                          <a:spcPct val="90000"/>
                        </a:lnSpc>
                        <a:spcBef>
                          <a:spcPct val="30000"/>
                        </a:spcBef>
                        <a:buSzPct val="100000"/>
                        <a:defRPr sz="1600" b="1">
                          <a:solidFill>
                            <a:schemeClr val="accent2"/>
                          </a:solidFill>
                          <a:latin typeface="宋体" pitchFamily="2" charset="-122"/>
                          <a:ea typeface="宋体" pitchFamily="2" charset="-122"/>
                          <a:cs typeface="Arial" panose="020B0604020202020204" pitchFamily="34" charset="0"/>
                        </a:defRPr>
                      </a:lvl2pPr>
                      <a:lvl3pPr>
                        <a:lnSpc>
                          <a:spcPct val="90000"/>
                        </a:lnSpc>
                        <a:spcBef>
                          <a:spcPct val="30000"/>
                        </a:spcBef>
                        <a:buSzPct val="100000"/>
                        <a:defRPr sz="1600" b="1">
                          <a:solidFill>
                            <a:srgbClr val="A50021"/>
                          </a:solidFill>
                          <a:latin typeface="宋体" pitchFamily="2" charset="-122"/>
                          <a:ea typeface="宋体" pitchFamily="2" charset="-122"/>
                          <a:cs typeface="Arial" panose="020B0604020202020204" pitchFamily="34" charset="0"/>
                        </a:defRPr>
                      </a:lvl3pPr>
                      <a:lvl4pPr>
                        <a:lnSpc>
                          <a:spcPct val="90000"/>
                        </a:lnSpc>
                        <a:spcBef>
                          <a:spcPct val="30000"/>
                        </a:spcBef>
                        <a:buSzPct val="100000"/>
                        <a:defRPr sz="1200" b="1">
                          <a:solidFill>
                            <a:schemeClr val="tx1"/>
                          </a:solidFill>
                          <a:latin typeface="宋体" pitchFamily="2" charset="-122"/>
                          <a:ea typeface="宋体" pitchFamily="2" charset="-122"/>
                          <a:cs typeface="Arial" panose="020B0604020202020204" pitchFamily="34" charset="0"/>
                        </a:defRPr>
                      </a:lvl4pPr>
                      <a:lvl5pPr>
                        <a:lnSpc>
                          <a:spcPct val="90000"/>
                        </a:lnSpc>
                        <a:spcBef>
                          <a:spcPct val="30000"/>
                        </a:spcBef>
                        <a:buSzPct val="100000"/>
                        <a:defRPr sz="1200" b="1">
                          <a:solidFill>
                            <a:schemeClr val="tx1"/>
                          </a:solidFill>
                          <a:latin typeface="宋体" pitchFamily="2" charset="-122"/>
                          <a:ea typeface="宋体" pitchFamily="2" charset="-122"/>
                          <a:cs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pPr>
                      <a:r>
                        <a:rPr kumimoji="0" lang="zh-CN" altLang="en-US" sz="2000" b="1" i="0" u="none" strike="noStrike" cap="none" normalizeH="0" baseline="0">
                          <a:ln>
                            <a:noFill/>
                          </a:ln>
                          <a:solidFill>
                            <a:schemeClr val="tx1"/>
                          </a:solidFill>
                          <a:effectLst/>
                          <a:latin typeface="Comic Sans MS" panose="030F0702030302020204" pitchFamily="2" charset="0"/>
                          <a:ea typeface="宋体" pitchFamily="2" charset="-122"/>
                          <a:cs typeface="Arial" panose="020B0604020202020204" pitchFamily="34" charset="0"/>
                        </a:rPr>
                        <a:t>4</a:t>
                      </a:r>
                      <a:r>
                        <a:rPr kumimoji="0" lang="en-US" altLang="zh-CN" sz="2000" b="1" i="0" u="none" strike="noStrike" cap="none" normalizeH="0" baseline="0">
                          <a:ln>
                            <a:noFill/>
                          </a:ln>
                          <a:solidFill>
                            <a:schemeClr val="tx1"/>
                          </a:solidFill>
                          <a:effectLst/>
                          <a:latin typeface="Comic Sans MS" panose="030F0702030302020204" pitchFamily="2" charset="0"/>
                          <a:ea typeface="宋体" pitchFamily="2" charset="-122"/>
                          <a:cs typeface="Arial" panose="020B0604020202020204" pitchFamily="34" charset="0"/>
                        </a:rPr>
                        <a:t> </a:t>
                      </a:r>
                      <a:r>
                        <a:rPr kumimoji="0" lang="zh-CN" altLang="en-US" sz="2000" b="1" i="0" u="none" strike="noStrike" cap="none" normalizeH="0" baseline="0">
                          <a:ln>
                            <a:noFill/>
                          </a:ln>
                          <a:solidFill>
                            <a:schemeClr val="tx1"/>
                          </a:solidFill>
                          <a:effectLst/>
                          <a:latin typeface="Comic Sans MS" panose="030F0702030302020204" pitchFamily="2" charset="0"/>
                          <a:ea typeface="宋体" pitchFamily="2" charset="-122"/>
                          <a:cs typeface="Arial" panose="020B0604020202020204" pitchFamily="34" charset="0"/>
                        </a:rPr>
                        <a:t>～</a:t>
                      </a:r>
                      <a:r>
                        <a:rPr kumimoji="0" lang="en-US" altLang="zh-CN" sz="2000" b="1" i="0" u="none" strike="noStrike" cap="none" normalizeH="0" baseline="0">
                          <a:ln>
                            <a:noFill/>
                          </a:ln>
                          <a:solidFill>
                            <a:schemeClr val="tx1"/>
                          </a:solidFill>
                          <a:effectLst/>
                          <a:latin typeface="Comic Sans MS" panose="030F0702030302020204" pitchFamily="2" charset="0"/>
                          <a:ea typeface="宋体" pitchFamily="2" charset="-122"/>
                          <a:cs typeface="Arial" panose="020B0604020202020204" pitchFamily="34" charset="0"/>
                        </a:rPr>
                        <a:t> </a:t>
                      </a:r>
                      <a:r>
                        <a:rPr kumimoji="0" lang="zh-CN" altLang="en-US" sz="2000" b="1" i="0" u="none" strike="noStrike" cap="none" normalizeH="0" baseline="0">
                          <a:ln>
                            <a:noFill/>
                          </a:ln>
                          <a:solidFill>
                            <a:schemeClr val="tx1"/>
                          </a:solidFill>
                          <a:effectLst/>
                          <a:latin typeface="Comic Sans MS" panose="030F0702030302020204" pitchFamily="2" charset="0"/>
                          <a:ea typeface="宋体" pitchFamily="2" charset="-122"/>
                          <a:cs typeface="Arial" panose="020B0604020202020204" pitchFamily="34" charset="0"/>
                        </a:rPr>
                        <a:t>7</a:t>
                      </a:r>
                      <a:endParaRPr kumimoji="0" lang="zh-CN" altLang="en-US" sz="2000" b="1" i="0" u="none" strike="noStrike" cap="none" normalizeH="0" baseline="0">
                        <a:ln>
                          <a:noFill/>
                        </a:ln>
                        <a:solidFill>
                          <a:schemeClr val="tx1"/>
                        </a:solidFill>
                        <a:effectLst/>
                        <a:latin typeface="Comic Sans MS" panose="030F0702030302020204" pitchFamily="2" charset="0"/>
                        <a:ea typeface="宋体" pitchFamily="2" charset="-122"/>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75000"/>
                        <a:buFont typeface="Wingdings" panose="05000000000000000000" pitchFamily="2" charset="2"/>
                        <a:defRPr b="1">
                          <a:solidFill>
                            <a:schemeClr val="tx1"/>
                          </a:solidFill>
                          <a:latin typeface="宋体" pitchFamily="2" charset="-122"/>
                          <a:ea typeface="宋体" pitchFamily="2" charset="-122"/>
                          <a:cs typeface="Arial" panose="020B0604020202020204" pitchFamily="34" charset="0"/>
                        </a:defRPr>
                      </a:lvl1pPr>
                      <a:lvl2pPr marL="495300">
                        <a:lnSpc>
                          <a:spcPct val="90000"/>
                        </a:lnSpc>
                        <a:spcBef>
                          <a:spcPct val="30000"/>
                        </a:spcBef>
                        <a:buSzPct val="100000"/>
                        <a:defRPr sz="1600" b="1">
                          <a:solidFill>
                            <a:schemeClr val="accent2"/>
                          </a:solidFill>
                          <a:latin typeface="宋体" pitchFamily="2" charset="-122"/>
                          <a:ea typeface="宋体" pitchFamily="2" charset="-122"/>
                          <a:cs typeface="Arial" panose="020B0604020202020204" pitchFamily="34" charset="0"/>
                        </a:defRPr>
                      </a:lvl2pPr>
                      <a:lvl3pPr>
                        <a:lnSpc>
                          <a:spcPct val="90000"/>
                        </a:lnSpc>
                        <a:spcBef>
                          <a:spcPct val="30000"/>
                        </a:spcBef>
                        <a:buSzPct val="100000"/>
                        <a:defRPr sz="1600" b="1">
                          <a:solidFill>
                            <a:srgbClr val="A50021"/>
                          </a:solidFill>
                          <a:latin typeface="宋体" pitchFamily="2" charset="-122"/>
                          <a:ea typeface="宋体" pitchFamily="2" charset="-122"/>
                          <a:cs typeface="Arial" panose="020B0604020202020204" pitchFamily="34" charset="0"/>
                        </a:defRPr>
                      </a:lvl3pPr>
                      <a:lvl4pPr>
                        <a:lnSpc>
                          <a:spcPct val="90000"/>
                        </a:lnSpc>
                        <a:spcBef>
                          <a:spcPct val="30000"/>
                        </a:spcBef>
                        <a:buSzPct val="100000"/>
                        <a:defRPr sz="1200" b="1">
                          <a:solidFill>
                            <a:schemeClr val="tx1"/>
                          </a:solidFill>
                          <a:latin typeface="宋体" pitchFamily="2" charset="-122"/>
                          <a:ea typeface="宋体" pitchFamily="2" charset="-122"/>
                          <a:cs typeface="Arial" panose="020B0604020202020204" pitchFamily="34" charset="0"/>
                        </a:defRPr>
                      </a:lvl4pPr>
                      <a:lvl5pPr>
                        <a:lnSpc>
                          <a:spcPct val="90000"/>
                        </a:lnSpc>
                        <a:spcBef>
                          <a:spcPct val="30000"/>
                        </a:spcBef>
                        <a:buSzPct val="100000"/>
                        <a:defRPr sz="1200" b="1">
                          <a:solidFill>
                            <a:schemeClr val="tx1"/>
                          </a:solidFill>
                          <a:latin typeface="宋体" pitchFamily="2" charset="-122"/>
                          <a:ea typeface="宋体" pitchFamily="2" charset="-122"/>
                          <a:cs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pPr>
                      <a:r>
                        <a:rPr kumimoji="0" lang="en-US" altLang="zh-CN" sz="2000" b="1" i="0" u="none" strike="noStrike" cap="none" normalizeH="0" baseline="0">
                          <a:ln>
                            <a:noFill/>
                          </a:ln>
                          <a:solidFill>
                            <a:schemeClr val="tx1"/>
                          </a:solidFill>
                          <a:effectLst/>
                          <a:latin typeface="Comic Sans MS" panose="030F0702030302020204" pitchFamily="2" charset="0"/>
                          <a:ea typeface="宋体" pitchFamily="2" charset="-122"/>
                          <a:cs typeface="Arial" panose="020B0604020202020204" pitchFamily="34" charset="0"/>
                        </a:rPr>
                        <a:t>Arguments</a:t>
                      </a:r>
                      <a:r>
                        <a:rPr kumimoji="0" lang="en-US" altLang="zh-CN" sz="2000" b="1" i="0" u="none" strike="noStrike" cap="none" normalizeH="0" baseline="0">
                          <a:ln>
                            <a:noFill/>
                          </a:ln>
                          <a:solidFill>
                            <a:srgbClr val="A50021"/>
                          </a:solidFill>
                          <a:effectLst/>
                          <a:latin typeface="Comic Sans MS" panose="030F0702030302020204" pitchFamily="2" charset="0"/>
                          <a:ea typeface="宋体" pitchFamily="2" charset="-122"/>
                          <a:cs typeface="Arial" panose="020B0604020202020204" pitchFamily="34" charset="0"/>
                        </a:rPr>
                        <a:t>(</a:t>
                      </a:r>
                      <a:r>
                        <a:rPr kumimoji="0" lang="zh-CN" altLang="en-US" sz="2000" b="1" i="0" u="none" strike="noStrike" cap="none" normalizeH="0" baseline="0">
                          <a:ln>
                            <a:noFill/>
                          </a:ln>
                          <a:solidFill>
                            <a:srgbClr val="A50021"/>
                          </a:solidFill>
                          <a:effectLst/>
                          <a:latin typeface="Comic Sans MS" panose="030F0702030302020204" pitchFamily="2" charset="0"/>
                          <a:ea typeface="宋体" pitchFamily="2" charset="-122"/>
                          <a:cs typeface="Arial" panose="020B0604020202020204" pitchFamily="34" charset="0"/>
                        </a:rPr>
                        <a:t>过程调用参数</a:t>
                      </a:r>
                      <a:r>
                        <a:rPr kumimoji="0" lang="en-US" altLang="zh-CN" sz="2000" b="1" i="0" u="none" strike="noStrike" cap="none" normalizeH="0" baseline="0">
                          <a:ln>
                            <a:noFill/>
                          </a:ln>
                          <a:solidFill>
                            <a:srgbClr val="A50021"/>
                          </a:solidFill>
                          <a:effectLst/>
                          <a:latin typeface="Comic Sans MS" panose="030F0702030302020204" pitchFamily="2" charset="0"/>
                          <a:ea typeface="宋体" pitchFamily="2" charset="-122"/>
                          <a:cs typeface="Arial" panose="020B0604020202020204" pitchFamily="34" charset="0"/>
                        </a:rPr>
                        <a:t>)</a:t>
                      </a:r>
                      <a:endParaRPr kumimoji="0" lang="en-US" altLang="zh-CN" sz="2000" b="1" i="0" u="none" strike="noStrike" cap="none" normalizeH="0" baseline="0">
                        <a:ln>
                          <a:noFill/>
                        </a:ln>
                        <a:solidFill>
                          <a:srgbClr val="A50021"/>
                        </a:solidFill>
                        <a:effectLst/>
                        <a:latin typeface="Comic Sans MS" panose="030F0702030302020204" pitchFamily="2" charset="0"/>
                        <a:ea typeface="宋体" pitchFamily="2" charset="-122"/>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lvl1pPr>
                        <a:lnSpc>
                          <a:spcPct val="90000"/>
                        </a:lnSpc>
                        <a:spcBef>
                          <a:spcPct val="30000"/>
                        </a:spcBef>
                        <a:buSzPct val="75000"/>
                        <a:buFont typeface="Wingdings" panose="05000000000000000000" pitchFamily="2" charset="2"/>
                        <a:defRPr b="1">
                          <a:solidFill>
                            <a:schemeClr val="tx1"/>
                          </a:solidFill>
                          <a:latin typeface="宋体" pitchFamily="2" charset="-122"/>
                          <a:ea typeface="宋体" pitchFamily="2" charset="-122"/>
                          <a:cs typeface="Arial" panose="020B0604020202020204" pitchFamily="34" charset="0"/>
                        </a:defRPr>
                      </a:lvl1pPr>
                      <a:lvl2pPr marL="495300">
                        <a:lnSpc>
                          <a:spcPct val="90000"/>
                        </a:lnSpc>
                        <a:spcBef>
                          <a:spcPct val="30000"/>
                        </a:spcBef>
                        <a:buSzPct val="100000"/>
                        <a:defRPr sz="1600" b="1">
                          <a:solidFill>
                            <a:schemeClr val="accent2"/>
                          </a:solidFill>
                          <a:latin typeface="宋体" pitchFamily="2" charset="-122"/>
                          <a:ea typeface="宋体" pitchFamily="2" charset="-122"/>
                          <a:cs typeface="Arial" panose="020B0604020202020204" pitchFamily="34" charset="0"/>
                        </a:defRPr>
                      </a:lvl2pPr>
                      <a:lvl3pPr>
                        <a:lnSpc>
                          <a:spcPct val="90000"/>
                        </a:lnSpc>
                        <a:spcBef>
                          <a:spcPct val="30000"/>
                        </a:spcBef>
                        <a:buSzPct val="100000"/>
                        <a:defRPr sz="1600" b="1">
                          <a:solidFill>
                            <a:srgbClr val="A50021"/>
                          </a:solidFill>
                          <a:latin typeface="宋体" pitchFamily="2" charset="-122"/>
                          <a:ea typeface="宋体" pitchFamily="2" charset="-122"/>
                          <a:cs typeface="Arial" panose="020B0604020202020204" pitchFamily="34" charset="0"/>
                        </a:defRPr>
                      </a:lvl3pPr>
                      <a:lvl4pPr>
                        <a:lnSpc>
                          <a:spcPct val="90000"/>
                        </a:lnSpc>
                        <a:spcBef>
                          <a:spcPct val="30000"/>
                        </a:spcBef>
                        <a:buSzPct val="100000"/>
                        <a:defRPr sz="1200" b="1">
                          <a:solidFill>
                            <a:schemeClr val="tx1"/>
                          </a:solidFill>
                          <a:latin typeface="宋体" pitchFamily="2" charset="-122"/>
                          <a:ea typeface="宋体" pitchFamily="2" charset="-122"/>
                          <a:cs typeface="Arial" panose="020B0604020202020204" pitchFamily="34" charset="0"/>
                        </a:defRPr>
                      </a:lvl4pPr>
                      <a:lvl5pPr>
                        <a:lnSpc>
                          <a:spcPct val="90000"/>
                        </a:lnSpc>
                        <a:spcBef>
                          <a:spcPct val="30000"/>
                        </a:spcBef>
                        <a:buSzPct val="100000"/>
                        <a:defRPr sz="1200" b="1">
                          <a:solidFill>
                            <a:schemeClr val="tx1"/>
                          </a:solidFill>
                          <a:latin typeface="宋体" pitchFamily="2" charset="-122"/>
                          <a:ea typeface="宋体" pitchFamily="2" charset="-122"/>
                          <a:cs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pPr>
                      <a:r>
                        <a:rPr kumimoji="0" lang="en-US" altLang="zh-CN" sz="2000" b="1" i="0" u="none" strike="noStrike" cap="none" normalizeH="0" baseline="0">
                          <a:ln>
                            <a:noFill/>
                          </a:ln>
                          <a:solidFill>
                            <a:schemeClr val="accent2"/>
                          </a:solidFill>
                          <a:effectLst/>
                          <a:latin typeface="Comic Sans MS" panose="030F0702030302020204" pitchFamily="2" charset="0"/>
                          <a:ea typeface="宋体" pitchFamily="2" charset="-122"/>
                          <a:cs typeface="Arial" panose="020B0604020202020204" pitchFamily="34" charset="0"/>
                        </a:rPr>
                        <a:t>t0 </a:t>
                      </a:r>
                      <a:r>
                        <a:rPr kumimoji="0" lang="zh-CN" altLang="en-US" sz="2000" b="1" i="0" u="none" strike="noStrike" cap="none" normalizeH="0" baseline="0">
                          <a:ln>
                            <a:noFill/>
                          </a:ln>
                          <a:solidFill>
                            <a:srgbClr val="0033CC"/>
                          </a:solidFill>
                          <a:effectLst/>
                          <a:latin typeface="Comic Sans MS" panose="030F0702030302020204" pitchFamily="2" charset="0"/>
                          <a:ea typeface="宋体" pitchFamily="2" charset="-122"/>
                          <a:cs typeface="Arial" panose="020B0604020202020204" pitchFamily="34" charset="0"/>
                        </a:rPr>
                        <a:t>～</a:t>
                      </a:r>
                      <a:r>
                        <a:rPr kumimoji="0" lang="en-US" altLang="zh-CN" sz="2000" b="1" i="0" u="none" strike="noStrike" cap="none" normalizeH="0" baseline="0">
                          <a:ln>
                            <a:noFill/>
                          </a:ln>
                          <a:solidFill>
                            <a:schemeClr val="accent2"/>
                          </a:solidFill>
                          <a:effectLst/>
                          <a:latin typeface="Comic Sans MS" panose="030F0702030302020204" pitchFamily="2" charset="0"/>
                          <a:ea typeface="宋体" pitchFamily="2" charset="-122"/>
                          <a:cs typeface="Arial" panose="020B0604020202020204" pitchFamily="34" charset="0"/>
                        </a:rPr>
                        <a:t> t7</a:t>
                      </a:r>
                      <a:endParaRPr kumimoji="0" lang="en-US" altLang="zh-CN" sz="2000" b="1" i="0" u="none" strike="noStrike" cap="none" normalizeH="0" baseline="0">
                        <a:ln>
                          <a:noFill/>
                        </a:ln>
                        <a:solidFill>
                          <a:schemeClr val="accent2"/>
                        </a:solidFill>
                        <a:effectLst/>
                        <a:latin typeface="Comic Sans MS" panose="030F0702030302020204" pitchFamily="2" charset="0"/>
                        <a:ea typeface="宋体" pitchFamily="2" charset="-122"/>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75000"/>
                        <a:buFont typeface="Wingdings" panose="05000000000000000000" pitchFamily="2" charset="2"/>
                        <a:defRPr b="1">
                          <a:solidFill>
                            <a:schemeClr val="tx1"/>
                          </a:solidFill>
                          <a:latin typeface="宋体" pitchFamily="2" charset="-122"/>
                          <a:ea typeface="宋体" pitchFamily="2" charset="-122"/>
                          <a:cs typeface="Arial" panose="020B0604020202020204" pitchFamily="34" charset="0"/>
                        </a:defRPr>
                      </a:lvl1pPr>
                      <a:lvl2pPr marL="495300">
                        <a:lnSpc>
                          <a:spcPct val="90000"/>
                        </a:lnSpc>
                        <a:spcBef>
                          <a:spcPct val="30000"/>
                        </a:spcBef>
                        <a:buSzPct val="100000"/>
                        <a:defRPr sz="1600" b="1">
                          <a:solidFill>
                            <a:schemeClr val="accent2"/>
                          </a:solidFill>
                          <a:latin typeface="宋体" pitchFamily="2" charset="-122"/>
                          <a:ea typeface="宋体" pitchFamily="2" charset="-122"/>
                          <a:cs typeface="Arial" panose="020B0604020202020204" pitchFamily="34" charset="0"/>
                        </a:defRPr>
                      </a:lvl2pPr>
                      <a:lvl3pPr>
                        <a:lnSpc>
                          <a:spcPct val="90000"/>
                        </a:lnSpc>
                        <a:spcBef>
                          <a:spcPct val="30000"/>
                        </a:spcBef>
                        <a:buSzPct val="100000"/>
                        <a:defRPr sz="1600" b="1">
                          <a:solidFill>
                            <a:srgbClr val="A50021"/>
                          </a:solidFill>
                          <a:latin typeface="宋体" pitchFamily="2" charset="-122"/>
                          <a:ea typeface="宋体" pitchFamily="2" charset="-122"/>
                          <a:cs typeface="Arial" panose="020B0604020202020204" pitchFamily="34" charset="0"/>
                        </a:defRPr>
                      </a:lvl3pPr>
                      <a:lvl4pPr>
                        <a:lnSpc>
                          <a:spcPct val="90000"/>
                        </a:lnSpc>
                        <a:spcBef>
                          <a:spcPct val="30000"/>
                        </a:spcBef>
                        <a:buSzPct val="100000"/>
                        <a:defRPr sz="1200" b="1">
                          <a:solidFill>
                            <a:schemeClr val="tx1"/>
                          </a:solidFill>
                          <a:latin typeface="宋体" pitchFamily="2" charset="-122"/>
                          <a:ea typeface="宋体" pitchFamily="2" charset="-122"/>
                          <a:cs typeface="Arial" panose="020B0604020202020204" pitchFamily="34" charset="0"/>
                        </a:defRPr>
                      </a:lvl4pPr>
                      <a:lvl5pPr>
                        <a:lnSpc>
                          <a:spcPct val="90000"/>
                        </a:lnSpc>
                        <a:spcBef>
                          <a:spcPct val="30000"/>
                        </a:spcBef>
                        <a:buSzPct val="100000"/>
                        <a:defRPr sz="1200" b="1">
                          <a:solidFill>
                            <a:schemeClr val="tx1"/>
                          </a:solidFill>
                          <a:latin typeface="宋体" pitchFamily="2" charset="-122"/>
                          <a:ea typeface="宋体" pitchFamily="2" charset="-122"/>
                          <a:cs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pPr>
                      <a:r>
                        <a:rPr kumimoji="0" lang="zh-CN" altLang="en-US" sz="2000" b="1" i="0" u="none" strike="noStrike" cap="none" normalizeH="0" baseline="0">
                          <a:ln>
                            <a:noFill/>
                          </a:ln>
                          <a:solidFill>
                            <a:schemeClr val="accent2"/>
                          </a:solidFill>
                          <a:effectLst/>
                          <a:latin typeface="Comic Sans MS" panose="030F0702030302020204" pitchFamily="2" charset="0"/>
                          <a:ea typeface="宋体" pitchFamily="2" charset="-122"/>
                          <a:cs typeface="Arial" panose="020B0604020202020204" pitchFamily="34" charset="0"/>
                        </a:rPr>
                        <a:t>8</a:t>
                      </a:r>
                      <a:r>
                        <a:rPr kumimoji="0" lang="en-US" altLang="zh-CN" sz="2000" b="1" i="0" u="none" strike="noStrike" cap="none" normalizeH="0" baseline="0">
                          <a:ln>
                            <a:noFill/>
                          </a:ln>
                          <a:solidFill>
                            <a:schemeClr val="accent2"/>
                          </a:solidFill>
                          <a:effectLst/>
                          <a:latin typeface="Comic Sans MS" panose="030F0702030302020204" pitchFamily="2" charset="0"/>
                          <a:ea typeface="宋体" pitchFamily="2" charset="-122"/>
                          <a:cs typeface="Arial" panose="020B0604020202020204" pitchFamily="34" charset="0"/>
                        </a:rPr>
                        <a:t> </a:t>
                      </a:r>
                      <a:r>
                        <a:rPr kumimoji="0" lang="zh-CN" altLang="en-US" sz="2000" b="1" i="0" u="none" strike="noStrike" cap="none" normalizeH="0" baseline="0">
                          <a:ln>
                            <a:noFill/>
                          </a:ln>
                          <a:solidFill>
                            <a:srgbClr val="0033CC"/>
                          </a:solidFill>
                          <a:effectLst/>
                          <a:latin typeface="Comic Sans MS" panose="030F0702030302020204" pitchFamily="2" charset="0"/>
                          <a:ea typeface="宋体" pitchFamily="2" charset="-122"/>
                          <a:cs typeface="Arial" panose="020B0604020202020204" pitchFamily="34" charset="0"/>
                        </a:rPr>
                        <a:t>～</a:t>
                      </a:r>
                      <a:r>
                        <a:rPr kumimoji="0" lang="en-US" altLang="zh-CN" sz="2000" b="1" i="0" u="none" strike="noStrike" cap="none" normalizeH="0" baseline="0">
                          <a:ln>
                            <a:noFill/>
                          </a:ln>
                          <a:solidFill>
                            <a:schemeClr val="accent2"/>
                          </a:solidFill>
                          <a:effectLst/>
                          <a:latin typeface="Comic Sans MS" panose="030F0702030302020204" pitchFamily="2" charset="0"/>
                          <a:ea typeface="宋体" pitchFamily="2" charset="-122"/>
                          <a:cs typeface="Arial" panose="020B0604020202020204" pitchFamily="34" charset="0"/>
                        </a:rPr>
                        <a:t> </a:t>
                      </a:r>
                      <a:r>
                        <a:rPr kumimoji="0" lang="zh-CN" altLang="en-US" sz="2000" b="1" i="0" u="none" strike="noStrike" cap="none" normalizeH="0" baseline="0">
                          <a:ln>
                            <a:noFill/>
                          </a:ln>
                          <a:solidFill>
                            <a:schemeClr val="accent2"/>
                          </a:solidFill>
                          <a:effectLst/>
                          <a:latin typeface="Comic Sans MS" panose="030F0702030302020204" pitchFamily="2" charset="0"/>
                          <a:ea typeface="宋体" pitchFamily="2" charset="-122"/>
                          <a:cs typeface="Arial" panose="020B0604020202020204" pitchFamily="34" charset="0"/>
                        </a:rPr>
                        <a:t>15</a:t>
                      </a:r>
                      <a:endParaRPr kumimoji="0" lang="zh-CN" altLang="en-US" sz="2000" b="1" i="0" u="none" strike="noStrike" cap="none" normalizeH="0" baseline="0">
                        <a:ln>
                          <a:noFill/>
                        </a:ln>
                        <a:solidFill>
                          <a:schemeClr val="accent2"/>
                        </a:solidFill>
                        <a:effectLst/>
                        <a:latin typeface="Comic Sans MS" panose="030F0702030302020204" pitchFamily="2" charset="0"/>
                        <a:ea typeface="宋体" pitchFamily="2" charset="-122"/>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75000"/>
                        <a:buFont typeface="Wingdings" panose="05000000000000000000" pitchFamily="2" charset="2"/>
                        <a:defRPr b="1">
                          <a:solidFill>
                            <a:schemeClr val="tx1"/>
                          </a:solidFill>
                          <a:latin typeface="宋体" pitchFamily="2" charset="-122"/>
                          <a:ea typeface="宋体" pitchFamily="2" charset="-122"/>
                          <a:cs typeface="Arial" panose="020B0604020202020204" pitchFamily="34" charset="0"/>
                        </a:defRPr>
                      </a:lvl1pPr>
                      <a:lvl2pPr marL="495300">
                        <a:lnSpc>
                          <a:spcPct val="90000"/>
                        </a:lnSpc>
                        <a:spcBef>
                          <a:spcPct val="30000"/>
                        </a:spcBef>
                        <a:buSzPct val="100000"/>
                        <a:defRPr sz="1600" b="1">
                          <a:solidFill>
                            <a:schemeClr val="accent2"/>
                          </a:solidFill>
                          <a:latin typeface="宋体" pitchFamily="2" charset="-122"/>
                          <a:ea typeface="宋体" pitchFamily="2" charset="-122"/>
                          <a:cs typeface="Arial" panose="020B0604020202020204" pitchFamily="34" charset="0"/>
                        </a:defRPr>
                      </a:lvl2pPr>
                      <a:lvl3pPr>
                        <a:lnSpc>
                          <a:spcPct val="90000"/>
                        </a:lnSpc>
                        <a:spcBef>
                          <a:spcPct val="30000"/>
                        </a:spcBef>
                        <a:buSzPct val="100000"/>
                        <a:defRPr sz="1600" b="1">
                          <a:solidFill>
                            <a:srgbClr val="A50021"/>
                          </a:solidFill>
                          <a:latin typeface="宋体" pitchFamily="2" charset="-122"/>
                          <a:ea typeface="宋体" pitchFamily="2" charset="-122"/>
                          <a:cs typeface="Arial" panose="020B0604020202020204" pitchFamily="34" charset="0"/>
                        </a:defRPr>
                      </a:lvl3pPr>
                      <a:lvl4pPr>
                        <a:lnSpc>
                          <a:spcPct val="90000"/>
                        </a:lnSpc>
                        <a:spcBef>
                          <a:spcPct val="30000"/>
                        </a:spcBef>
                        <a:buSzPct val="100000"/>
                        <a:defRPr sz="1200" b="1">
                          <a:solidFill>
                            <a:schemeClr val="tx1"/>
                          </a:solidFill>
                          <a:latin typeface="宋体" pitchFamily="2" charset="-122"/>
                          <a:ea typeface="宋体" pitchFamily="2" charset="-122"/>
                          <a:cs typeface="Arial" panose="020B0604020202020204" pitchFamily="34" charset="0"/>
                        </a:defRPr>
                      </a:lvl4pPr>
                      <a:lvl5pPr>
                        <a:lnSpc>
                          <a:spcPct val="90000"/>
                        </a:lnSpc>
                        <a:spcBef>
                          <a:spcPct val="30000"/>
                        </a:spcBef>
                        <a:buSzPct val="100000"/>
                        <a:defRPr sz="1200" b="1">
                          <a:solidFill>
                            <a:schemeClr val="tx1"/>
                          </a:solidFill>
                          <a:latin typeface="宋体" pitchFamily="2" charset="-122"/>
                          <a:ea typeface="宋体" pitchFamily="2" charset="-122"/>
                          <a:cs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pPr>
                      <a:r>
                        <a:rPr kumimoji="0" lang="en-US" altLang="zh-CN" sz="2000" b="1" i="0" u="none" strike="noStrike" cap="none" normalizeH="0" baseline="0" dirty="0">
                          <a:ln>
                            <a:noFill/>
                          </a:ln>
                          <a:solidFill>
                            <a:schemeClr val="accent2"/>
                          </a:solidFill>
                          <a:effectLst/>
                          <a:latin typeface="Comic Sans MS" panose="030F0702030302020204" pitchFamily="2" charset="0"/>
                          <a:ea typeface="宋体" pitchFamily="2" charset="-122"/>
                          <a:cs typeface="Arial" panose="020B0604020202020204" pitchFamily="34" charset="0"/>
                        </a:rPr>
                        <a:t>Temporaries(</a:t>
                      </a:r>
                      <a:r>
                        <a:rPr kumimoji="0" lang="zh-CN" altLang="en-US" sz="2000" b="1" i="0" u="none" strike="noStrike" cap="none" normalizeH="0" baseline="0" dirty="0">
                          <a:ln>
                            <a:noFill/>
                          </a:ln>
                          <a:solidFill>
                            <a:schemeClr val="accent2"/>
                          </a:solidFill>
                          <a:effectLst/>
                          <a:latin typeface="Comic Sans MS" panose="030F0702030302020204" pitchFamily="2" charset="0"/>
                          <a:ea typeface="宋体" pitchFamily="2" charset="-122"/>
                          <a:cs typeface="Arial" panose="020B0604020202020204" pitchFamily="34" charset="0"/>
                        </a:rPr>
                        <a:t>临时变量</a:t>
                      </a:r>
                      <a:r>
                        <a:rPr kumimoji="0" lang="en-US" altLang="zh-CN" sz="2000" b="1" i="0" u="none" strike="noStrike" cap="none" normalizeH="0" baseline="0" dirty="0">
                          <a:ln>
                            <a:noFill/>
                          </a:ln>
                          <a:solidFill>
                            <a:schemeClr val="accent2"/>
                          </a:solidFill>
                          <a:effectLst/>
                          <a:latin typeface="Comic Sans MS" panose="030F0702030302020204" pitchFamily="2" charset="0"/>
                          <a:ea typeface="宋体" pitchFamily="2" charset="-122"/>
                          <a:cs typeface="Arial" panose="020B0604020202020204" pitchFamily="34" charset="0"/>
                        </a:rPr>
                        <a:t>)</a:t>
                      </a:r>
                      <a:endParaRPr kumimoji="0" lang="zh-CN" altLang="en-US" sz="2000" b="1" i="0" u="none" strike="noStrike" cap="none" normalizeH="0" baseline="0" dirty="0">
                        <a:ln>
                          <a:noFill/>
                        </a:ln>
                        <a:solidFill>
                          <a:schemeClr val="accent2"/>
                        </a:solidFill>
                        <a:effectLst/>
                        <a:latin typeface="Comic Sans MS" panose="030F0702030302020204" pitchFamily="2" charset="0"/>
                        <a:ea typeface="宋体" pitchFamily="2" charset="-122"/>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lvl1pPr>
                        <a:lnSpc>
                          <a:spcPct val="90000"/>
                        </a:lnSpc>
                        <a:spcBef>
                          <a:spcPct val="30000"/>
                        </a:spcBef>
                        <a:buSzPct val="75000"/>
                        <a:buFont typeface="Wingdings" panose="05000000000000000000" pitchFamily="2" charset="2"/>
                        <a:defRPr b="1">
                          <a:solidFill>
                            <a:schemeClr val="tx1"/>
                          </a:solidFill>
                          <a:latin typeface="宋体" pitchFamily="2" charset="-122"/>
                          <a:ea typeface="宋体" pitchFamily="2" charset="-122"/>
                          <a:cs typeface="Arial" panose="020B0604020202020204" pitchFamily="34" charset="0"/>
                        </a:defRPr>
                      </a:lvl1pPr>
                      <a:lvl2pPr marL="495300">
                        <a:lnSpc>
                          <a:spcPct val="90000"/>
                        </a:lnSpc>
                        <a:spcBef>
                          <a:spcPct val="30000"/>
                        </a:spcBef>
                        <a:buSzPct val="100000"/>
                        <a:defRPr sz="1600" b="1">
                          <a:solidFill>
                            <a:schemeClr val="accent2"/>
                          </a:solidFill>
                          <a:latin typeface="宋体" pitchFamily="2" charset="-122"/>
                          <a:ea typeface="宋体" pitchFamily="2" charset="-122"/>
                          <a:cs typeface="Arial" panose="020B0604020202020204" pitchFamily="34" charset="0"/>
                        </a:defRPr>
                      </a:lvl2pPr>
                      <a:lvl3pPr>
                        <a:lnSpc>
                          <a:spcPct val="90000"/>
                        </a:lnSpc>
                        <a:spcBef>
                          <a:spcPct val="30000"/>
                        </a:spcBef>
                        <a:buSzPct val="100000"/>
                        <a:defRPr sz="1600" b="1">
                          <a:solidFill>
                            <a:srgbClr val="A50021"/>
                          </a:solidFill>
                          <a:latin typeface="宋体" pitchFamily="2" charset="-122"/>
                          <a:ea typeface="宋体" pitchFamily="2" charset="-122"/>
                          <a:cs typeface="Arial" panose="020B0604020202020204" pitchFamily="34" charset="0"/>
                        </a:defRPr>
                      </a:lvl3pPr>
                      <a:lvl4pPr>
                        <a:lnSpc>
                          <a:spcPct val="90000"/>
                        </a:lnSpc>
                        <a:spcBef>
                          <a:spcPct val="30000"/>
                        </a:spcBef>
                        <a:buSzPct val="100000"/>
                        <a:defRPr sz="1200" b="1">
                          <a:solidFill>
                            <a:schemeClr val="tx1"/>
                          </a:solidFill>
                          <a:latin typeface="宋体" pitchFamily="2" charset="-122"/>
                          <a:ea typeface="宋体" pitchFamily="2" charset="-122"/>
                          <a:cs typeface="Arial" panose="020B0604020202020204" pitchFamily="34" charset="0"/>
                        </a:defRPr>
                      </a:lvl4pPr>
                      <a:lvl5pPr>
                        <a:lnSpc>
                          <a:spcPct val="90000"/>
                        </a:lnSpc>
                        <a:spcBef>
                          <a:spcPct val="30000"/>
                        </a:spcBef>
                        <a:buSzPct val="100000"/>
                        <a:defRPr sz="1200" b="1">
                          <a:solidFill>
                            <a:schemeClr val="tx1"/>
                          </a:solidFill>
                          <a:latin typeface="宋体" pitchFamily="2" charset="-122"/>
                          <a:ea typeface="宋体" pitchFamily="2" charset="-122"/>
                          <a:cs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pPr>
                      <a:r>
                        <a:rPr kumimoji="0" lang="en-US" altLang="zh-CN" sz="2000" b="1" i="0" u="none" strike="noStrike" cap="none" normalizeH="0" baseline="0">
                          <a:ln>
                            <a:noFill/>
                          </a:ln>
                          <a:solidFill>
                            <a:schemeClr val="accent2"/>
                          </a:solidFill>
                          <a:effectLst/>
                          <a:latin typeface="Comic Sans MS" panose="030F0702030302020204" pitchFamily="2" charset="0"/>
                          <a:ea typeface="宋体" pitchFamily="2" charset="-122"/>
                          <a:cs typeface="Arial" panose="020B0604020202020204" pitchFamily="34" charset="0"/>
                        </a:rPr>
                        <a:t>s0 </a:t>
                      </a:r>
                      <a:r>
                        <a:rPr kumimoji="0" lang="zh-CN" altLang="en-US" sz="2000" b="1" i="0" u="none" strike="noStrike" cap="none" normalizeH="0" baseline="0">
                          <a:ln>
                            <a:noFill/>
                          </a:ln>
                          <a:solidFill>
                            <a:srgbClr val="0033CC"/>
                          </a:solidFill>
                          <a:effectLst/>
                          <a:latin typeface="Comic Sans MS" panose="030F0702030302020204" pitchFamily="2" charset="0"/>
                          <a:ea typeface="宋体" pitchFamily="2" charset="-122"/>
                          <a:cs typeface="Arial" panose="020B0604020202020204" pitchFamily="34" charset="0"/>
                        </a:rPr>
                        <a:t>～</a:t>
                      </a:r>
                      <a:r>
                        <a:rPr kumimoji="0" lang="en-US" altLang="zh-CN" sz="2000" b="1" i="0" u="none" strike="noStrike" cap="none" normalizeH="0" baseline="0">
                          <a:ln>
                            <a:noFill/>
                          </a:ln>
                          <a:solidFill>
                            <a:schemeClr val="accent2"/>
                          </a:solidFill>
                          <a:effectLst/>
                          <a:latin typeface="Comic Sans MS" panose="030F0702030302020204" pitchFamily="2" charset="0"/>
                          <a:ea typeface="宋体" pitchFamily="2" charset="-122"/>
                          <a:cs typeface="Arial" panose="020B0604020202020204" pitchFamily="34" charset="0"/>
                        </a:rPr>
                        <a:t> s7</a:t>
                      </a:r>
                      <a:endParaRPr kumimoji="0" lang="zh-CN" altLang="en-US" sz="2000" b="1" i="0" u="none" strike="noStrike" cap="none" normalizeH="0" baseline="0">
                        <a:ln>
                          <a:noFill/>
                        </a:ln>
                        <a:solidFill>
                          <a:schemeClr val="accent2"/>
                        </a:solidFill>
                        <a:effectLst/>
                        <a:latin typeface="Comic Sans MS" panose="030F0702030302020204" pitchFamily="2" charset="0"/>
                        <a:ea typeface="宋体" pitchFamily="2" charset="-122"/>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75000"/>
                        <a:buFont typeface="Wingdings" panose="05000000000000000000" pitchFamily="2" charset="2"/>
                        <a:defRPr b="1">
                          <a:solidFill>
                            <a:schemeClr val="tx1"/>
                          </a:solidFill>
                          <a:latin typeface="宋体" pitchFamily="2" charset="-122"/>
                          <a:ea typeface="宋体" pitchFamily="2" charset="-122"/>
                          <a:cs typeface="Arial" panose="020B0604020202020204" pitchFamily="34" charset="0"/>
                        </a:defRPr>
                      </a:lvl1pPr>
                      <a:lvl2pPr marL="495300">
                        <a:lnSpc>
                          <a:spcPct val="90000"/>
                        </a:lnSpc>
                        <a:spcBef>
                          <a:spcPct val="30000"/>
                        </a:spcBef>
                        <a:buSzPct val="100000"/>
                        <a:defRPr sz="1600" b="1">
                          <a:solidFill>
                            <a:schemeClr val="accent2"/>
                          </a:solidFill>
                          <a:latin typeface="宋体" pitchFamily="2" charset="-122"/>
                          <a:ea typeface="宋体" pitchFamily="2" charset="-122"/>
                          <a:cs typeface="Arial" panose="020B0604020202020204" pitchFamily="34" charset="0"/>
                        </a:defRPr>
                      </a:lvl2pPr>
                      <a:lvl3pPr>
                        <a:lnSpc>
                          <a:spcPct val="90000"/>
                        </a:lnSpc>
                        <a:spcBef>
                          <a:spcPct val="30000"/>
                        </a:spcBef>
                        <a:buSzPct val="100000"/>
                        <a:defRPr sz="1600" b="1">
                          <a:solidFill>
                            <a:srgbClr val="A50021"/>
                          </a:solidFill>
                          <a:latin typeface="宋体" pitchFamily="2" charset="-122"/>
                          <a:ea typeface="宋体" pitchFamily="2" charset="-122"/>
                          <a:cs typeface="Arial" panose="020B0604020202020204" pitchFamily="34" charset="0"/>
                        </a:defRPr>
                      </a:lvl3pPr>
                      <a:lvl4pPr>
                        <a:lnSpc>
                          <a:spcPct val="90000"/>
                        </a:lnSpc>
                        <a:spcBef>
                          <a:spcPct val="30000"/>
                        </a:spcBef>
                        <a:buSzPct val="100000"/>
                        <a:defRPr sz="1200" b="1">
                          <a:solidFill>
                            <a:schemeClr val="tx1"/>
                          </a:solidFill>
                          <a:latin typeface="宋体" pitchFamily="2" charset="-122"/>
                          <a:ea typeface="宋体" pitchFamily="2" charset="-122"/>
                          <a:cs typeface="Arial" panose="020B0604020202020204" pitchFamily="34" charset="0"/>
                        </a:defRPr>
                      </a:lvl4pPr>
                      <a:lvl5pPr>
                        <a:lnSpc>
                          <a:spcPct val="90000"/>
                        </a:lnSpc>
                        <a:spcBef>
                          <a:spcPct val="30000"/>
                        </a:spcBef>
                        <a:buSzPct val="100000"/>
                        <a:defRPr sz="1200" b="1">
                          <a:solidFill>
                            <a:schemeClr val="tx1"/>
                          </a:solidFill>
                          <a:latin typeface="宋体" pitchFamily="2" charset="-122"/>
                          <a:ea typeface="宋体" pitchFamily="2" charset="-122"/>
                          <a:cs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pPr>
                      <a:r>
                        <a:rPr kumimoji="0" lang="zh-CN" altLang="en-US" sz="2000" b="1" i="0" u="none" strike="noStrike" cap="none" normalizeH="0" baseline="0">
                          <a:ln>
                            <a:noFill/>
                          </a:ln>
                          <a:solidFill>
                            <a:schemeClr val="accent2"/>
                          </a:solidFill>
                          <a:effectLst/>
                          <a:latin typeface="Comic Sans MS" panose="030F0702030302020204" pitchFamily="2" charset="0"/>
                          <a:ea typeface="宋体" pitchFamily="2" charset="-122"/>
                          <a:cs typeface="Arial" panose="020B0604020202020204" pitchFamily="34" charset="0"/>
                        </a:rPr>
                        <a:t>16</a:t>
                      </a:r>
                      <a:r>
                        <a:rPr kumimoji="0" lang="en-US" altLang="zh-CN" sz="2000" b="1" i="0" u="none" strike="noStrike" cap="none" normalizeH="0" baseline="0">
                          <a:ln>
                            <a:noFill/>
                          </a:ln>
                          <a:solidFill>
                            <a:schemeClr val="accent2"/>
                          </a:solidFill>
                          <a:effectLst/>
                          <a:latin typeface="Comic Sans MS" panose="030F0702030302020204" pitchFamily="2" charset="0"/>
                          <a:ea typeface="宋体" pitchFamily="2" charset="-122"/>
                          <a:cs typeface="Arial" panose="020B0604020202020204" pitchFamily="34" charset="0"/>
                        </a:rPr>
                        <a:t> </a:t>
                      </a:r>
                      <a:r>
                        <a:rPr kumimoji="0" lang="zh-CN" altLang="en-US" sz="2000" b="1" i="0" u="none" strike="noStrike" cap="none" normalizeH="0" baseline="0">
                          <a:ln>
                            <a:noFill/>
                          </a:ln>
                          <a:solidFill>
                            <a:srgbClr val="0033CC"/>
                          </a:solidFill>
                          <a:effectLst/>
                          <a:latin typeface="Comic Sans MS" panose="030F0702030302020204" pitchFamily="2" charset="0"/>
                          <a:ea typeface="宋体" pitchFamily="2" charset="-122"/>
                          <a:cs typeface="Arial" panose="020B0604020202020204" pitchFamily="34" charset="0"/>
                        </a:rPr>
                        <a:t>～</a:t>
                      </a:r>
                      <a:r>
                        <a:rPr kumimoji="0" lang="en-US" altLang="zh-CN" sz="2000" b="1" i="0" u="none" strike="noStrike" cap="none" normalizeH="0" baseline="0">
                          <a:ln>
                            <a:noFill/>
                          </a:ln>
                          <a:solidFill>
                            <a:schemeClr val="accent2"/>
                          </a:solidFill>
                          <a:effectLst/>
                          <a:latin typeface="Comic Sans MS" panose="030F0702030302020204" pitchFamily="2" charset="0"/>
                          <a:ea typeface="宋体" pitchFamily="2" charset="-122"/>
                          <a:cs typeface="Arial" panose="020B0604020202020204" pitchFamily="34" charset="0"/>
                        </a:rPr>
                        <a:t> </a:t>
                      </a:r>
                      <a:r>
                        <a:rPr kumimoji="0" lang="zh-CN" altLang="en-US" sz="2000" b="1" i="0" u="none" strike="noStrike" cap="none" normalizeH="0" baseline="0">
                          <a:ln>
                            <a:noFill/>
                          </a:ln>
                          <a:solidFill>
                            <a:schemeClr val="accent2"/>
                          </a:solidFill>
                          <a:effectLst/>
                          <a:latin typeface="Comic Sans MS" panose="030F0702030302020204" pitchFamily="2" charset="0"/>
                          <a:ea typeface="宋体" pitchFamily="2" charset="-122"/>
                          <a:cs typeface="Arial" panose="020B0604020202020204" pitchFamily="34" charset="0"/>
                        </a:rPr>
                        <a:t>23</a:t>
                      </a:r>
                      <a:endParaRPr kumimoji="0" lang="zh-CN" altLang="en-US" sz="2000" b="1" i="0" u="none" strike="noStrike" cap="none" normalizeH="0" baseline="0">
                        <a:ln>
                          <a:noFill/>
                        </a:ln>
                        <a:solidFill>
                          <a:schemeClr val="accent2"/>
                        </a:solidFill>
                        <a:effectLst/>
                        <a:latin typeface="Comic Sans MS" panose="030F0702030302020204" pitchFamily="2" charset="0"/>
                        <a:ea typeface="宋体" pitchFamily="2" charset="-122"/>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75000"/>
                        <a:buFont typeface="Wingdings" panose="05000000000000000000" pitchFamily="2" charset="2"/>
                        <a:defRPr b="1">
                          <a:solidFill>
                            <a:schemeClr val="tx1"/>
                          </a:solidFill>
                          <a:latin typeface="宋体" pitchFamily="2" charset="-122"/>
                          <a:ea typeface="宋体" pitchFamily="2" charset="-122"/>
                          <a:cs typeface="Arial" panose="020B0604020202020204" pitchFamily="34" charset="0"/>
                        </a:defRPr>
                      </a:lvl1pPr>
                      <a:lvl2pPr marL="495300">
                        <a:lnSpc>
                          <a:spcPct val="90000"/>
                        </a:lnSpc>
                        <a:spcBef>
                          <a:spcPct val="30000"/>
                        </a:spcBef>
                        <a:buSzPct val="100000"/>
                        <a:defRPr sz="1600" b="1">
                          <a:solidFill>
                            <a:schemeClr val="accent2"/>
                          </a:solidFill>
                          <a:latin typeface="宋体" pitchFamily="2" charset="-122"/>
                          <a:ea typeface="宋体" pitchFamily="2" charset="-122"/>
                          <a:cs typeface="Arial" panose="020B0604020202020204" pitchFamily="34" charset="0"/>
                        </a:defRPr>
                      </a:lvl2pPr>
                      <a:lvl3pPr>
                        <a:lnSpc>
                          <a:spcPct val="90000"/>
                        </a:lnSpc>
                        <a:spcBef>
                          <a:spcPct val="30000"/>
                        </a:spcBef>
                        <a:buSzPct val="100000"/>
                        <a:defRPr sz="1600" b="1">
                          <a:solidFill>
                            <a:srgbClr val="A50021"/>
                          </a:solidFill>
                          <a:latin typeface="宋体" pitchFamily="2" charset="-122"/>
                          <a:ea typeface="宋体" pitchFamily="2" charset="-122"/>
                          <a:cs typeface="Arial" panose="020B0604020202020204" pitchFamily="34" charset="0"/>
                        </a:defRPr>
                      </a:lvl3pPr>
                      <a:lvl4pPr>
                        <a:lnSpc>
                          <a:spcPct val="90000"/>
                        </a:lnSpc>
                        <a:spcBef>
                          <a:spcPct val="30000"/>
                        </a:spcBef>
                        <a:buSzPct val="100000"/>
                        <a:defRPr sz="1200" b="1">
                          <a:solidFill>
                            <a:schemeClr val="tx1"/>
                          </a:solidFill>
                          <a:latin typeface="宋体" pitchFamily="2" charset="-122"/>
                          <a:ea typeface="宋体" pitchFamily="2" charset="-122"/>
                          <a:cs typeface="Arial" panose="020B0604020202020204" pitchFamily="34" charset="0"/>
                        </a:defRPr>
                      </a:lvl4pPr>
                      <a:lvl5pPr>
                        <a:lnSpc>
                          <a:spcPct val="90000"/>
                        </a:lnSpc>
                        <a:spcBef>
                          <a:spcPct val="30000"/>
                        </a:spcBef>
                        <a:buSzPct val="100000"/>
                        <a:defRPr sz="1200" b="1">
                          <a:solidFill>
                            <a:schemeClr val="tx1"/>
                          </a:solidFill>
                          <a:latin typeface="宋体" pitchFamily="2" charset="-122"/>
                          <a:ea typeface="宋体" pitchFamily="2" charset="-122"/>
                          <a:cs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pPr>
                      <a:r>
                        <a:rPr kumimoji="0" lang="en-US" altLang="zh-CN" sz="2000" b="1" i="0" u="none" strike="noStrike" cap="none" normalizeH="0" baseline="0" dirty="0">
                          <a:ln>
                            <a:noFill/>
                          </a:ln>
                          <a:solidFill>
                            <a:schemeClr val="accent2"/>
                          </a:solidFill>
                          <a:effectLst/>
                          <a:latin typeface="Comic Sans MS" panose="030F0702030302020204" pitchFamily="2" charset="0"/>
                          <a:ea typeface="宋体" pitchFamily="2" charset="-122"/>
                          <a:cs typeface="Arial" panose="020B0604020202020204" pitchFamily="34" charset="0"/>
                        </a:rPr>
                        <a:t>Saved(</a:t>
                      </a:r>
                      <a:r>
                        <a:rPr kumimoji="0" lang="zh-CN" altLang="en-US" sz="2000" b="1" i="0" u="none" strike="noStrike" cap="none" normalizeH="0" baseline="0" dirty="0">
                          <a:ln>
                            <a:noFill/>
                          </a:ln>
                          <a:solidFill>
                            <a:schemeClr val="accent2"/>
                          </a:solidFill>
                          <a:effectLst/>
                          <a:latin typeface="Comic Sans MS" panose="030F0702030302020204" pitchFamily="2" charset="0"/>
                          <a:ea typeface="宋体" pitchFamily="2" charset="-122"/>
                          <a:cs typeface="Arial" panose="020B0604020202020204" pitchFamily="34" charset="0"/>
                        </a:rPr>
                        <a:t>保存</a:t>
                      </a:r>
                      <a:r>
                        <a:rPr kumimoji="0" lang="en-US" altLang="zh-CN" sz="2000" b="1" i="0" u="none" strike="noStrike" cap="none" normalizeH="0" baseline="0" dirty="0">
                          <a:ln>
                            <a:noFill/>
                          </a:ln>
                          <a:solidFill>
                            <a:schemeClr val="accent2"/>
                          </a:solidFill>
                          <a:effectLst/>
                          <a:latin typeface="Comic Sans MS" panose="030F0702030302020204" pitchFamily="2" charset="0"/>
                          <a:ea typeface="宋体" pitchFamily="2" charset="-122"/>
                          <a:cs typeface="Arial" panose="020B0604020202020204" pitchFamily="34" charset="0"/>
                        </a:rPr>
                        <a:t>)</a:t>
                      </a:r>
                      <a:endParaRPr kumimoji="0" lang="zh-CN" altLang="en-US" sz="2000" b="1" i="0" u="none" strike="noStrike" cap="none" normalizeH="0" baseline="0" dirty="0">
                        <a:ln>
                          <a:noFill/>
                        </a:ln>
                        <a:solidFill>
                          <a:schemeClr val="accent2"/>
                        </a:solidFill>
                        <a:effectLst/>
                        <a:latin typeface="Comic Sans MS" panose="030F0702030302020204" pitchFamily="2" charset="0"/>
                        <a:ea typeface="宋体" pitchFamily="2" charset="-122"/>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lvl1pPr>
                        <a:lnSpc>
                          <a:spcPct val="90000"/>
                        </a:lnSpc>
                        <a:spcBef>
                          <a:spcPct val="30000"/>
                        </a:spcBef>
                        <a:buSzPct val="75000"/>
                        <a:buFont typeface="Wingdings" panose="05000000000000000000" pitchFamily="2" charset="2"/>
                        <a:defRPr b="1">
                          <a:solidFill>
                            <a:schemeClr val="tx1"/>
                          </a:solidFill>
                          <a:latin typeface="宋体" pitchFamily="2" charset="-122"/>
                          <a:ea typeface="宋体" pitchFamily="2" charset="-122"/>
                          <a:cs typeface="Arial" panose="020B0604020202020204" pitchFamily="34" charset="0"/>
                        </a:defRPr>
                      </a:lvl1pPr>
                      <a:lvl2pPr marL="495300">
                        <a:lnSpc>
                          <a:spcPct val="90000"/>
                        </a:lnSpc>
                        <a:spcBef>
                          <a:spcPct val="30000"/>
                        </a:spcBef>
                        <a:buSzPct val="100000"/>
                        <a:defRPr sz="1600" b="1">
                          <a:solidFill>
                            <a:schemeClr val="accent2"/>
                          </a:solidFill>
                          <a:latin typeface="宋体" pitchFamily="2" charset="-122"/>
                          <a:ea typeface="宋体" pitchFamily="2" charset="-122"/>
                          <a:cs typeface="Arial" panose="020B0604020202020204" pitchFamily="34" charset="0"/>
                        </a:defRPr>
                      </a:lvl2pPr>
                      <a:lvl3pPr>
                        <a:lnSpc>
                          <a:spcPct val="90000"/>
                        </a:lnSpc>
                        <a:spcBef>
                          <a:spcPct val="30000"/>
                        </a:spcBef>
                        <a:buSzPct val="100000"/>
                        <a:defRPr sz="1600" b="1">
                          <a:solidFill>
                            <a:srgbClr val="A50021"/>
                          </a:solidFill>
                          <a:latin typeface="宋体" pitchFamily="2" charset="-122"/>
                          <a:ea typeface="宋体" pitchFamily="2" charset="-122"/>
                          <a:cs typeface="Arial" panose="020B0604020202020204" pitchFamily="34" charset="0"/>
                        </a:defRPr>
                      </a:lvl3pPr>
                      <a:lvl4pPr>
                        <a:lnSpc>
                          <a:spcPct val="90000"/>
                        </a:lnSpc>
                        <a:spcBef>
                          <a:spcPct val="30000"/>
                        </a:spcBef>
                        <a:buSzPct val="100000"/>
                        <a:defRPr sz="1200" b="1">
                          <a:solidFill>
                            <a:schemeClr val="tx1"/>
                          </a:solidFill>
                          <a:latin typeface="宋体" pitchFamily="2" charset="-122"/>
                          <a:ea typeface="宋体" pitchFamily="2" charset="-122"/>
                          <a:cs typeface="Arial" panose="020B0604020202020204" pitchFamily="34" charset="0"/>
                        </a:defRPr>
                      </a:lvl4pPr>
                      <a:lvl5pPr>
                        <a:lnSpc>
                          <a:spcPct val="90000"/>
                        </a:lnSpc>
                        <a:spcBef>
                          <a:spcPct val="30000"/>
                        </a:spcBef>
                        <a:buSzPct val="100000"/>
                        <a:defRPr sz="1200" b="1">
                          <a:solidFill>
                            <a:schemeClr val="tx1"/>
                          </a:solidFill>
                          <a:latin typeface="宋体" pitchFamily="2" charset="-122"/>
                          <a:ea typeface="宋体" pitchFamily="2" charset="-122"/>
                          <a:cs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pPr>
                      <a:r>
                        <a:rPr kumimoji="0" lang="en-US" altLang="zh-CN" sz="2000" b="1" i="0" u="none" strike="noStrike" cap="none" normalizeH="0" baseline="0">
                          <a:ln>
                            <a:noFill/>
                          </a:ln>
                          <a:solidFill>
                            <a:schemeClr val="tx1"/>
                          </a:solidFill>
                          <a:effectLst/>
                          <a:latin typeface="Comic Sans MS" panose="030F0702030302020204" pitchFamily="2" charset="0"/>
                          <a:ea typeface="宋体" pitchFamily="2" charset="-122"/>
                          <a:cs typeface="Arial" panose="020B0604020202020204" pitchFamily="34" charset="0"/>
                        </a:rPr>
                        <a:t>t8 </a:t>
                      </a:r>
                      <a:r>
                        <a:rPr kumimoji="0" lang="zh-CN" altLang="en-US" sz="2000" b="1" i="0" u="none" strike="noStrike" cap="none" normalizeH="0" baseline="0">
                          <a:ln>
                            <a:noFill/>
                          </a:ln>
                          <a:solidFill>
                            <a:schemeClr val="tx1"/>
                          </a:solidFill>
                          <a:effectLst/>
                          <a:latin typeface="Comic Sans MS" panose="030F0702030302020204" pitchFamily="2" charset="0"/>
                          <a:ea typeface="宋体" pitchFamily="2" charset="-122"/>
                          <a:cs typeface="Arial" panose="020B0604020202020204" pitchFamily="34" charset="0"/>
                        </a:rPr>
                        <a:t>～</a:t>
                      </a:r>
                      <a:r>
                        <a:rPr kumimoji="0" lang="en-US" altLang="zh-CN" sz="2000" b="1" i="0" u="none" strike="noStrike" cap="none" normalizeH="0" baseline="0">
                          <a:ln>
                            <a:noFill/>
                          </a:ln>
                          <a:solidFill>
                            <a:schemeClr val="tx1"/>
                          </a:solidFill>
                          <a:effectLst/>
                          <a:latin typeface="Comic Sans MS" panose="030F0702030302020204" pitchFamily="2" charset="0"/>
                          <a:ea typeface="宋体" pitchFamily="2" charset="-122"/>
                          <a:cs typeface="Arial" panose="020B0604020202020204" pitchFamily="34" charset="0"/>
                        </a:rPr>
                        <a:t> t9</a:t>
                      </a:r>
                      <a:endParaRPr kumimoji="0" lang="zh-CN" altLang="en-US" sz="2000" b="1" i="0" u="none" strike="noStrike" cap="none" normalizeH="0" baseline="0">
                        <a:ln>
                          <a:noFill/>
                        </a:ln>
                        <a:solidFill>
                          <a:schemeClr val="tx1"/>
                        </a:solidFill>
                        <a:effectLst/>
                        <a:latin typeface="Comic Sans MS" panose="030F0702030302020204" pitchFamily="2" charset="0"/>
                        <a:ea typeface="宋体" pitchFamily="2" charset="-122"/>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75000"/>
                        <a:buFont typeface="Wingdings" panose="05000000000000000000" pitchFamily="2" charset="2"/>
                        <a:defRPr b="1">
                          <a:solidFill>
                            <a:schemeClr val="tx1"/>
                          </a:solidFill>
                          <a:latin typeface="宋体" pitchFamily="2" charset="-122"/>
                          <a:ea typeface="宋体" pitchFamily="2" charset="-122"/>
                          <a:cs typeface="Arial" panose="020B0604020202020204" pitchFamily="34" charset="0"/>
                        </a:defRPr>
                      </a:lvl1pPr>
                      <a:lvl2pPr marL="495300">
                        <a:lnSpc>
                          <a:spcPct val="90000"/>
                        </a:lnSpc>
                        <a:spcBef>
                          <a:spcPct val="30000"/>
                        </a:spcBef>
                        <a:buSzPct val="100000"/>
                        <a:defRPr sz="1600" b="1">
                          <a:solidFill>
                            <a:schemeClr val="accent2"/>
                          </a:solidFill>
                          <a:latin typeface="宋体" pitchFamily="2" charset="-122"/>
                          <a:ea typeface="宋体" pitchFamily="2" charset="-122"/>
                          <a:cs typeface="Arial" panose="020B0604020202020204" pitchFamily="34" charset="0"/>
                        </a:defRPr>
                      </a:lvl2pPr>
                      <a:lvl3pPr>
                        <a:lnSpc>
                          <a:spcPct val="90000"/>
                        </a:lnSpc>
                        <a:spcBef>
                          <a:spcPct val="30000"/>
                        </a:spcBef>
                        <a:buSzPct val="100000"/>
                        <a:defRPr sz="1600" b="1">
                          <a:solidFill>
                            <a:srgbClr val="A50021"/>
                          </a:solidFill>
                          <a:latin typeface="宋体" pitchFamily="2" charset="-122"/>
                          <a:ea typeface="宋体" pitchFamily="2" charset="-122"/>
                          <a:cs typeface="Arial" panose="020B0604020202020204" pitchFamily="34" charset="0"/>
                        </a:defRPr>
                      </a:lvl3pPr>
                      <a:lvl4pPr>
                        <a:lnSpc>
                          <a:spcPct val="90000"/>
                        </a:lnSpc>
                        <a:spcBef>
                          <a:spcPct val="30000"/>
                        </a:spcBef>
                        <a:buSzPct val="100000"/>
                        <a:defRPr sz="1200" b="1">
                          <a:solidFill>
                            <a:schemeClr val="tx1"/>
                          </a:solidFill>
                          <a:latin typeface="宋体" pitchFamily="2" charset="-122"/>
                          <a:ea typeface="宋体" pitchFamily="2" charset="-122"/>
                          <a:cs typeface="Arial" panose="020B0604020202020204" pitchFamily="34" charset="0"/>
                        </a:defRPr>
                      </a:lvl4pPr>
                      <a:lvl5pPr>
                        <a:lnSpc>
                          <a:spcPct val="90000"/>
                        </a:lnSpc>
                        <a:spcBef>
                          <a:spcPct val="30000"/>
                        </a:spcBef>
                        <a:buSzPct val="100000"/>
                        <a:defRPr sz="1200" b="1">
                          <a:solidFill>
                            <a:schemeClr val="tx1"/>
                          </a:solidFill>
                          <a:latin typeface="宋体" pitchFamily="2" charset="-122"/>
                          <a:ea typeface="宋体" pitchFamily="2" charset="-122"/>
                          <a:cs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pPr>
                      <a:r>
                        <a:rPr kumimoji="0" lang="zh-CN" altLang="en-US" sz="2000" b="1" i="0" u="none" strike="noStrike" cap="none" normalizeH="0" baseline="0">
                          <a:ln>
                            <a:noFill/>
                          </a:ln>
                          <a:solidFill>
                            <a:schemeClr val="tx1"/>
                          </a:solidFill>
                          <a:effectLst/>
                          <a:latin typeface="Comic Sans MS" panose="030F0702030302020204" pitchFamily="2" charset="0"/>
                          <a:ea typeface="宋体" pitchFamily="2" charset="-122"/>
                          <a:cs typeface="Arial" panose="020B0604020202020204" pitchFamily="34" charset="0"/>
                        </a:rPr>
                        <a:t>24</a:t>
                      </a:r>
                      <a:r>
                        <a:rPr kumimoji="0" lang="en-US" altLang="zh-CN" sz="2000" b="1" i="0" u="none" strike="noStrike" cap="none" normalizeH="0" baseline="0">
                          <a:ln>
                            <a:noFill/>
                          </a:ln>
                          <a:solidFill>
                            <a:schemeClr val="tx1"/>
                          </a:solidFill>
                          <a:effectLst/>
                          <a:latin typeface="Comic Sans MS" panose="030F0702030302020204" pitchFamily="2" charset="0"/>
                          <a:ea typeface="宋体" pitchFamily="2" charset="-122"/>
                          <a:cs typeface="Arial" panose="020B0604020202020204" pitchFamily="34" charset="0"/>
                        </a:rPr>
                        <a:t> </a:t>
                      </a:r>
                      <a:r>
                        <a:rPr kumimoji="0" lang="zh-CN" altLang="en-US" sz="2000" b="1" i="0" u="none" strike="noStrike" cap="none" normalizeH="0" baseline="0">
                          <a:ln>
                            <a:noFill/>
                          </a:ln>
                          <a:solidFill>
                            <a:schemeClr val="tx1"/>
                          </a:solidFill>
                          <a:effectLst/>
                          <a:latin typeface="Comic Sans MS" panose="030F0702030302020204" pitchFamily="2" charset="0"/>
                          <a:ea typeface="宋体" pitchFamily="2" charset="-122"/>
                          <a:cs typeface="Arial" panose="020B0604020202020204" pitchFamily="34" charset="0"/>
                        </a:rPr>
                        <a:t>～</a:t>
                      </a:r>
                      <a:r>
                        <a:rPr kumimoji="0" lang="en-US" altLang="zh-CN" sz="2000" b="1" i="0" u="none" strike="noStrike" cap="none" normalizeH="0" baseline="0">
                          <a:ln>
                            <a:noFill/>
                          </a:ln>
                          <a:solidFill>
                            <a:schemeClr val="tx1"/>
                          </a:solidFill>
                          <a:effectLst/>
                          <a:latin typeface="Comic Sans MS" panose="030F0702030302020204" pitchFamily="2" charset="0"/>
                          <a:ea typeface="宋体" pitchFamily="2" charset="-122"/>
                          <a:cs typeface="Arial" panose="020B0604020202020204" pitchFamily="34" charset="0"/>
                        </a:rPr>
                        <a:t> </a:t>
                      </a:r>
                      <a:r>
                        <a:rPr kumimoji="0" lang="zh-CN" altLang="en-US" sz="2000" b="1" i="0" u="none" strike="noStrike" cap="none" normalizeH="0" baseline="0">
                          <a:ln>
                            <a:noFill/>
                          </a:ln>
                          <a:solidFill>
                            <a:schemeClr val="tx1"/>
                          </a:solidFill>
                          <a:effectLst/>
                          <a:latin typeface="Comic Sans MS" panose="030F0702030302020204" pitchFamily="2" charset="0"/>
                          <a:ea typeface="宋体" pitchFamily="2" charset="-122"/>
                          <a:cs typeface="Arial" panose="020B0604020202020204" pitchFamily="34" charset="0"/>
                        </a:rPr>
                        <a:t>25</a:t>
                      </a:r>
                      <a:endParaRPr kumimoji="0" lang="zh-CN" altLang="en-US" sz="2000" b="1" i="0" u="none" strike="noStrike" cap="none" normalizeH="0" baseline="0">
                        <a:ln>
                          <a:noFill/>
                        </a:ln>
                        <a:solidFill>
                          <a:schemeClr val="tx1"/>
                        </a:solidFill>
                        <a:effectLst/>
                        <a:latin typeface="Comic Sans MS" panose="030F0702030302020204" pitchFamily="2" charset="0"/>
                        <a:ea typeface="宋体" pitchFamily="2" charset="-122"/>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75000"/>
                        <a:buFont typeface="Wingdings" panose="05000000000000000000" pitchFamily="2" charset="2"/>
                        <a:defRPr b="1">
                          <a:solidFill>
                            <a:schemeClr val="tx1"/>
                          </a:solidFill>
                          <a:latin typeface="宋体" pitchFamily="2" charset="-122"/>
                          <a:ea typeface="宋体" pitchFamily="2" charset="-122"/>
                          <a:cs typeface="Arial" panose="020B0604020202020204" pitchFamily="34" charset="0"/>
                        </a:defRPr>
                      </a:lvl1pPr>
                      <a:lvl2pPr marL="495300">
                        <a:lnSpc>
                          <a:spcPct val="90000"/>
                        </a:lnSpc>
                        <a:spcBef>
                          <a:spcPct val="30000"/>
                        </a:spcBef>
                        <a:buSzPct val="100000"/>
                        <a:defRPr sz="1600" b="1">
                          <a:solidFill>
                            <a:schemeClr val="accent2"/>
                          </a:solidFill>
                          <a:latin typeface="宋体" pitchFamily="2" charset="-122"/>
                          <a:ea typeface="宋体" pitchFamily="2" charset="-122"/>
                          <a:cs typeface="Arial" panose="020B0604020202020204" pitchFamily="34" charset="0"/>
                        </a:defRPr>
                      </a:lvl2pPr>
                      <a:lvl3pPr>
                        <a:lnSpc>
                          <a:spcPct val="90000"/>
                        </a:lnSpc>
                        <a:spcBef>
                          <a:spcPct val="30000"/>
                        </a:spcBef>
                        <a:buSzPct val="100000"/>
                        <a:defRPr sz="1600" b="1">
                          <a:solidFill>
                            <a:srgbClr val="A50021"/>
                          </a:solidFill>
                          <a:latin typeface="宋体" pitchFamily="2" charset="-122"/>
                          <a:ea typeface="宋体" pitchFamily="2" charset="-122"/>
                          <a:cs typeface="Arial" panose="020B0604020202020204" pitchFamily="34" charset="0"/>
                        </a:defRPr>
                      </a:lvl3pPr>
                      <a:lvl4pPr>
                        <a:lnSpc>
                          <a:spcPct val="90000"/>
                        </a:lnSpc>
                        <a:spcBef>
                          <a:spcPct val="30000"/>
                        </a:spcBef>
                        <a:buSzPct val="100000"/>
                        <a:defRPr sz="1200" b="1">
                          <a:solidFill>
                            <a:schemeClr val="tx1"/>
                          </a:solidFill>
                          <a:latin typeface="宋体" pitchFamily="2" charset="-122"/>
                          <a:ea typeface="宋体" pitchFamily="2" charset="-122"/>
                          <a:cs typeface="Arial" panose="020B0604020202020204" pitchFamily="34" charset="0"/>
                        </a:defRPr>
                      </a:lvl4pPr>
                      <a:lvl5pPr>
                        <a:lnSpc>
                          <a:spcPct val="90000"/>
                        </a:lnSpc>
                        <a:spcBef>
                          <a:spcPct val="30000"/>
                        </a:spcBef>
                        <a:buSzPct val="100000"/>
                        <a:defRPr sz="1200" b="1">
                          <a:solidFill>
                            <a:schemeClr val="tx1"/>
                          </a:solidFill>
                          <a:latin typeface="宋体" pitchFamily="2" charset="-122"/>
                          <a:ea typeface="宋体" pitchFamily="2" charset="-122"/>
                          <a:cs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pPr>
                      <a:r>
                        <a:rPr kumimoji="0" lang="en-US" altLang="zh-CN" sz="2000" b="1" i="0" u="none" strike="noStrike" cap="none" normalizeH="0" baseline="0">
                          <a:ln>
                            <a:noFill/>
                          </a:ln>
                          <a:solidFill>
                            <a:schemeClr val="tx1"/>
                          </a:solidFill>
                          <a:effectLst/>
                          <a:latin typeface="Comic Sans MS" panose="030F0702030302020204" pitchFamily="2" charset="0"/>
                          <a:ea typeface="宋体" pitchFamily="2" charset="-122"/>
                          <a:cs typeface="Arial" panose="020B0604020202020204" pitchFamily="34" charset="0"/>
                        </a:rPr>
                        <a:t>more temporaries</a:t>
                      </a:r>
                      <a:r>
                        <a:rPr kumimoji="0" lang="en-US" altLang="zh-CN" sz="2000" b="1" i="0" u="none" strike="noStrike" cap="none" normalizeH="0" baseline="0">
                          <a:ln>
                            <a:noFill/>
                          </a:ln>
                          <a:solidFill>
                            <a:schemeClr val="accent2"/>
                          </a:solidFill>
                          <a:effectLst/>
                          <a:latin typeface="Comic Sans MS" panose="030F0702030302020204" pitchFamily="2" charset="0"/>
                          <a:ea typeface="宋体" pitchFamily="2" charset="-122"/>
                          <a:cs typeface="Arial" panose="020B0604020202020204" pitchFamily="34" charset="0"/>
                        </a:rPr>
                        <a:t>(</a:t>
                      </a:r>
                      <a:r>
                        <a:rPr kumimoji="0" lang="zh-CN" altLang="en-US" sz="2000" b="1" i="0" u="none" strike="noStrike" cap="none" normalizeH="0" baseline="0">
                          <a:ln>
                            <a:noFill/>
                          </a:ln>
                          <a:solidFill>
                            <a:schemeClr val="accent2"/>
                          </a:solidFill>
                          <a:effectLst/>
                          <a:latin typeface="Comic Sans MS" panose="030F0702030302020204" pitchFamily="2" charset="0"/>
                          <a:ea typeface="宋体" pitchFamily="2" charset="-122"/>
                          <a:cs typeface="Arial" panose="020B0604020202020204" pitchFamily="34" charset="0"/>
                        </a:rPr>
                        <a:t>其他临时变量</a:t>
                      </a:r>
                      <a:r>
                        <a:rPr kumimoji="0" lang="en-US" altLang="zh-CN" sz="2000" b="1" i="0" u="none" strike="noStrike" cap="none" normalizeH="0" baseline="0">
                          <a:ln>
                            <a:noFill/>
                          </a:ln>
                          <a:solidFill>
                            <a:schemeClr val="accent2"/>
                          </a:solidFill>
                          <a:effectLst/>
                          <a:latin typeface="Comic Sans MS" panose="030F0702030302020204" pitchFamily="2" charset="0"/>
                          <a:ea typeface="宋体" pitchFamily="2" charset="-122"/>
                          <a:cs typeface="Arial" panose="020B0604020202020204" pitchFamily="34" charset="0"/>
                        </a:rPr>
                        <a:t>)</a:t>
                      </a:r>
                      <a:endParaRPr kumimoji="0" lang="en-US" altLang="zh-CN" sz="2000" b="1" i="0" u="none" strike="noStrike" cap="none" normalizeH="0" baseline="0">
                        <a:ln>
                          <a:noFill/>
                        </a:ln>
                        <a:solidFill>
                          <a:schemeClr val="tx1"/>
                        </a:solidFill>
                        <a:effectLst/>
                        <a:latin typeface="Comic Sans MS" panose="030F0702030302020204" pitchFamily="2" charset="0"/>
                        <a:ea typeface="宋体" pitchFamily="2" charset="-122"/>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lvl1pPr>
                        <a:lnSpc>
                          <a:spcPct val="90000"/>
                        </a:lnSpc>
                        <a:spcBef>
                          <a:spcPct val="30000"/>
                        </a:spcBef>
                        <a:buSzPct val="75000"/>
                        <a:buFont typeface="Wingdings" panose="05000000000000000000" pitchFamily="2" charset="2"/>
                        <a:defRPr b="1">
                          <a:solidFill>
                            <a:schemeClr val="tx1"/>
                          </a:solidFill>
                          <a:latin typeface="宋体" pitchFamily="2" charset="-122"/>
                          <a:ea typeface="宋体" pitchFamily="2" charset="-122"/>
                          <a:cs typeface="Arial" panose="020B0604020202020204" pitchFamily="34" charset="0"/>
                        </a:defRPr>
                      </a:lvl1pPr>
                      <a:lvl2pPr marL="495300">
                        <a:lnSpc>
                          <a:spcPct val="90000"/>
                        </a:lnSpc>
                        <a:spcBef>
                          <a:spcPct val="30000"/>
                        </a:spcBef>
                        <a:buSzPct val="100000"/>
                        <a:defRPr sz="1600" b="1">
                          <a:solidFill>
                            <a:schemeClr val="accent2"/>
                          </a:solidFill>
                          <a:latin typeface="宋体" pitchFamily="2" charset="-122"/>
                          <a:ea typeface="宋体" pitchFamily="2" charset="-122"/>
                          <a:cs typeface="Arial" panose="020B0604020202020204" pitchFamily="34" charset="0"/>
                        </a:defRPr>
                      </a:lvl2pPr>
                      <a:lvl3pPr>
                        <a:lnSpc>
                          <a:spcPct val="90000"/>
                        </a:lnSpc>
                        <a:spcBef>
                          <a:spcPct val="30000"/>
                        </a:spcBef>
                        <a:buSzPct val="100000"/>
                        <a:defRPr sz="1600" b="1">
                          <a:solidFill>
                            <a:srgbClr val="A50021"/>
                          </a:solidFill>
                          <a:latin typeface="宋体" pitchFamily="2" charset="-122"/>
                          <a:ea typeface="宋体" pitchFamily="2" charset="-122"/>
                          <a:cs typeface="Arial" panose="020B0604020202020204" pitchFamily="34" charset="0"/>
                        </a:defRPr>
                      </a:lvl3pPr>
                      <a:lvl4pPr>
                        <a:lnSpc>
                          <a:spcPct val="90000"/>
                        </a:lnSpc>
                        <a:spcBef>
                          <a:spcPct val="30000"/>
                        </a:spcBef>
                        <a:buSzPct val="100000"/>
                        <a:defRPr sz="1200" b="1">
                          <a:solidFill>
                            <a:schemeClr val="tx1"/>
                          </a:solidFill>
                          <a:latin typeface="宋体" pitchFamily="2" charset="-122"/>
                          <a:ea typeface="宋体" pitchFamily="2" charset="-122"/>
                          <a:cs typeface="Arial" panose="020B0604020202020204" pitchFamily="34" charset="0"/>
                        </a:defRPr>
                      </a:lvl4pPr>
                      <a:lvl5pPr>
                        <a:lnSpc>
                          <a:spcPct val="90000"/>
                        </a:lnSpc>
                        <a:spcBef>
                          <a:spcPct val="30000"/>
                        </a:spcBef>
                        <a:buSzPct val="100000"/>
                        <a:defRPr sz="1200" b="1">
                          <a:solidFill>
                            <a:schemeClr val="tx1"/>
                          </a:solidFill>
                          <a:latin typeface="宋体" pitchFamily="2" charset="-122"/>
                          <a:ea typeface="宋体" pitchFamily="2" charset="-122"/>
                          <a:cs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pPr>
                      <a:r>
                        <a:rPr kumimoji="0" lang="en-US" altLang="zh-CN" sz="2000" b="1" i="0" u="none" strike="noStrike" cap="none" normalizeH="0" baseline="0">
                          <a:ln>
                            <a:noFill/>
                          </a:ln>
                          <a:solidFill>
                            <a:schemeClr val="tx1"/>
                          </a:solidFill>
                          <a:effectLst/>
                          <a:latin typeface="Comic Sans MS" panose="030F0702030302020204" pitchFamily="2" charset="0"/>
                          <a:ea typeface="宋体" pitchFamily="2" charset="-122"/>
                          <a:cs typeface="Arial" panose="020B0604020202020204" pitchFamily="34" charset="0"/>
                        </a:rPr>
                        <a:t>k0 </a:t>
                      </a:r>
                      <a:r>
                        <a:rPr kumimoji="0" lang="zh-CN" altLang="en-US" sz="2000" b="1" i="0" u="none" strike="noStrike" cap="none" normalizeH="0" baseline="0">
                          <a:ln>
                            <a:noFill/>
                          </a:ln>
                          <a:solidFill>
                            <a:schemeClr val="tx1"/>
                          </a:solidFill>
                          <a:effectLst/>
                          <a:latin typeface="Comic Sans MS" panose="030F0702030302020204" pitchFamily="2" charset="0"/>
                          <a:ea typeface="宋体" pitchFamily="2" charset="-122"/>
                          <a:cs typeface="Arial" panose="020B0604020202020204" pitchFamily="34" charset="0"/>
                        </a:rPr>
                        <a:t>～</a:t>
                      </a:r>
                      <a:r>
                        <a:rPr kumimoji="0" lang="en-US" altLang="zh-CN" sz="2000" b="1" i="0" u="none" strike="noStrike" cap="none" normalizeH="0" baseline="0">
                          <a:ln>
                            <a:noFill/>
                          </a:ln>
                          <a:solidFill>
                            <a:schemeClr val="tx1"/>
                          </a:solidFill>
                          <a:effectLst/>
                          <a:latin typeface="Comic Sans MS" panose="030F0702030302020204" pitchFamily="2" charset="0"/>
                          <a:ea typeface="宋体" pitchFamily="2" charset="-122"/>
                          <a:cs typeface="Arial" panose="020B0604020202020204" pitchFamily="34" charset="0"/>
                        </a:rPr>
                        <a:t> k1</a:t>
                      </a:r>
                      <a:endParaRPr kumimoji="0" lang="en-US" altLang="zh-CN" sz="2000" b="1" i="0" u="none" strike="noStrike" cap="none" normalizeH="0" baseline="0">
                        <a:ln>
                          <a:noFill/>
                        </a:ln>
                        <a:solidFill>
                          <a:schemeClr val="tx1"/>
                        </a:solidFill>
                        <a:effectLst/>
                        <a:latin typeface="Comic Sans MS" panose="030F0702030302020204" pitchFamily="2" charset="0"/>
                        <a:ea typeface="宋体" pitchFamily="2" charset="-122"/>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75000"/>
                        <a:buFont typeface="Wingdings" panose="05000000000000000000" pitchFamily="2" charset="2"/>
                        <a:defRPr b="1">
                          <a:solidFill>
                            <a:schemeClr val="tx1"/>
                          </a:solidFill>
                          <a:latin typeface="宋体" pitchFamily="2" charset="-122"/>
                          <a:ea typeface="宋体" pitchFamily="2" charset="-122"/>
                          <a:cs typeface="Arial" panose="020B0604020202020204" pitchFamily="34" charset="0"/>
                        </a:defRPr>
                      </a:lvl1pPr>
                      <a:lvl2pPr marL="495300">
                        <a:lnSpc>
                          <a:spcPct val="90000"/>
                        </a:lnSpc>
                        <a:spcBef>
                          <a:spcPct val="30000"/>
                        </a:spcBef>
                        <a:buSzPct val="100000"/>
                        <a:defRPr sz="1600" b="1">
                          <a:solidFill>
                            <a:schemeClr val="accent2"/>
                          </a:solidFill>
                          <a:latin typeface="宋体" pitchFamily="2" charset="-122"/>
                          <a:ea typeface="宋体" pitchFamily="2" charset="-122"/>
                          <a:cs typeface="Arial" panose="020B0604020202020204" pitchFamily="34" charset="0"/>
                        </a:defRPr>
                      </a:lvl2pPr>
                      <a:lvl3pPr>
                        <a:lnSpc>
                          <a:spcPct val="90000"/>
                        </a:lnSpc>
                        <a:spcBef>
                          <a:spcPct val="30000"/>
                        </a:spcBef>
                        <a:buSzPct val="100000"/>
                        <a:defRPr sz="1600" b="1">
                          <a:solidFill>
                            <a:srgbClr val="A50021"/>
                          </a:solidFill>
                          <a:latin typeface="宋体" pitchFamily="2" charset="-122"/>
                          <a:ea typeface="宋体" pitchFamily="2" charset="-122"/>
                          <a:cs typeface="Arial" panose="020B0604020202020204" pitchFamily="34" charset="0"/>
                        </a:defRPr>
                      </a:lvl3pPr>
                      <a:lvl4pPr>
                        <a:lnSpc>
                          <a:spcPct val="90000"/>
                        </a:lnSpc>
                        <a:spcBef>
                          <a:spcPct val="30000"/>
                        </a:spcBef>
                        <a:buSzPct val="100000"/>
                        <a:defRPr sz="1200" b="1">
                          <a:solidFill>
                            <a:schemeClr val="tx1"/>
                          </a:solidFill>
                          <a:latin typeface="宋体" pitchFamily="2" charset="-122"/>
                          <a:ea typeface="宋体" pitchFamily="2" charset="-122"/>
                          <a:cs typeface="Arial" panose="020B0604020202020204" pitchFamily="34" charset="0"/>
                        </a:defRPr>
                      </a:lvl4pPr>
                      <a:lvl5pPr>
                        <a:lnSpc>
                          <a:spcPct val="90000"/>
                        </a:lnSpc>
                        <a:spcBef>
                          <a:spcPct val="30000"/>
                        </a:spcBef>
                        <a:buSzPct val="100000"/>
                        <a:defRPr sz="1200" b="1">
                          <a:solidFill>
                            <a:schemeClr val="tx1"/>
                          </a:solidFill>
                          <a:latin typeface="宋体" pitchFamily="2" charset="-122"/>
                          <a:ea typeface="宋体" pitchFamily="2" charset="-122"/>
                          <a:cs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pPr>
                      <a:r>
                        <a:rPr kumimoji="0" lang="zh-CN" altLang="en-US" sz="2000" b="1" i="0" u="none" strike="noStrike" cap="none" normalizeH="0" baseline="0">
                          <a:ln>
                            <a:noFill/>
                          </a:ln>
                          <a:solidFill>
                            <a:schemeClr val="tx1"/>
                          </a:solidFill>
                          <a:effectLst/>
                          <a:latin typeface="Comic Sans MS" panose="030F0702030302020204" pitchFamily="2" charset="0"/>
                          <a:ea typeface="宋体" pitchFamily="2" charset="-122"/>
                          <a:cs typeface="Arial" panose="020B0604020202020204" pitchFamily="34" charset="0"/>
                        </a:rPr>
                        <a:t>26</a:t>
                      </a:r>
                      <a:r>
                        <a:rPr kumimoji="0" lang="en-US" altLang="zh-CN" sz="2000" b="1" i="0" u="none" strike="noStrike" cap="none" normalizeH="0" baseline="0">
                          <a:ln>
                            <a:noFill/>
                          </a:ln>
                          <a:solidFill>
                            <a:schemeClr val="tx1"/>
                          </a:solidFill>
                          <a:effectLst/>
                          <a:latin typeface="Comic Sans MS" panose="030F0702030302020204" pitchFamily="2" charset="0"/>
                          <a:ea typeface="宋体" pitchFamily="2" charset="-122"/>
                          <a:cs typeface="Arial" panose="020B0604020202020204" pitchFamily="34" charset="0"/>
                        </a:rPr>
                        <a:t> </a:t>
                      </a:r>
                      <a:r>
                        <a:rPr kumimoji="0" lang="zh-CN" altLang="en-US" sz="2000" b="1" i="0" u="none" strike="noStrike" cap="none" normalizeH="0" baseline="0">
                          <a:ln>
                            <a:noFill/>
                          </a:ln>
                          <a:solidFill>
                            <a:schemeClr val="tx1"/>
                          </a:solidFill>
                          <a:effectLst/>
                          <a:latin typeface="Comic Sans MS" panose="030F0702030302020204" pitchFamily="2" charset="0"/>
                          <a:ea typeface="宋体" pitchFamily="2" charset="-122"/>
                          <a:cs typeface="Arial" panose="020B0604020202020204" pitchFamily="34" charset="0"/>
                        </a:rPr>
                        <a:t>～</a:t>
                      </a:r>
                      <a:r>
                        <a:rPr kumimoji="0" lang="en-US" altLang="zh-CN" sz="2000" b="1" i="0" u="none" strike="noStrike" cap="none" normalizeH="0" baseline="0">
                          <a:ln>
                            <a:noFill/>
                          </a:ln>
                          <a:solidFill>
                            <a:schemeClr val="tx1"/>
                          </a:solidFill>
                          <a:effectLst/>
                          <a:latin typeface="Comic Sans MS" panose="030F0702030302020204" pitchFamily="2" charset="0"/>
                          <a:ea typeface="宋体" pitchFamily="2" charset="-122"/>
                          <a:cs typeface="Arial" panose="020B0604020202020204" pitchFamily="34" charset="0"/>
                        </a:rPr>
                        <a:t> </a:t>
                      </a:r>
                      <a:r>
                        <a:rPr kumimoji="0" lang="zh-CN" altLang="en-US" sz="2000" b="1" i="0" u="none" strike="noStrike" cap="none" normalizeH="0" baseline="0">
                          <a:ln>
                            <a:noFill/>
                          </a:ln>
                          <a:solidFill>
                            <a:schemeClr val="tx1"/>
                          </a:solidFill>
                          <a:effectLst/>
                          <a:latin typeface="Comic Sans MS" panose="030F0702030302020204" pitchFamily="2" charset="0"/>
                          <a:ea typeface="宋体" pitchFamily="2" charset="-122"/>
                          <a:cs typeface="Arial" panose="020B0604020202020204" pitchFamily="34" charset="0"/>
                        </a:rPr>
                        <a:t>27</a:t>
                      </a:r>
                      <a:endParaRPr kumimoji="0" lang="zh-CN" altLang="en-US" sz="2000" b="1" i="0" u="none" strike="noStrike" cap="none" normalizeH="0" baseline="0">
                        <a:ln>
                          <a:noFill/>
                        </a:ln>
                        <a:solidFill>
                          <a:schemeClr val="tx1"/>
                        </a:solidFill>
                        <a:effectLst/>
                        <a:latin typeface="Comic Sans MS" panose="030F0702030302020204" pitchFamily="2" charset="0"/>
                        <a:ea typeface="宋体" pitchFamily="2" charset="-122"/>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75000"/>
                        <a:buFont typeface="Wingdings" panose="05000000000000000000" pitchFamily="2" charset="2"/>
                        <a:defRPr b="1">
                          <a:solidFill>
                            <a:schemeClr val="tx1"/>
                          </a:solidFill>
                          <a:latin typeface="宋体" pitchFamily="2" charset="-122"/>
                          <a:ea typeface="宋体" pitchFamily="2" charset="-122"/>
                          <a:cs typeface="Arial" panose="020B0604020202020204" pitchFamily="34" charset="0"/>
                        </a:defRPr>
                      </a:lvl1pPr>
                      <a:lvl2pPr marL="495300">
                        <a:lnSpc>
                          <a:spcPct val="90000"/>
                        </a:lnSpc>
                        <a:spcBef>
                          <a:spcPct val="30000"/>
                        </a:spcBef>
                        <a:buSzPct val="100000"/>
                        <a:defRPr sz="1600" b="1">
                          <a:solidFill>
                            <a:schemeClr val="accent2"/>
                          </a:solidFill>
                          <a:latin typeface="宋体" pitchFamily="2" charset="-122"/>
                          <a:ea typeface="宋体" pitchFamily="2" charset="-122"/>
                          <a:cs typeface="Arial" panose="020B0604020202020204" pitchFamily="34" charset="0"/>
                        </a:defRPr>
                      </a:lvl2pPr>
                      <a:lvl3pPr>
                        <a:lnSpc>
                          <a:spcPct val="90000"/>
                        </a:lnSpc>
                        <a:spcBef>
                          <a:spcPct val="30000"/>
                        </a:spcBef>
                        <a:buSzPct val="100000"/>
                        <a:defRPr sz="1600" b="1">
                          <a:solidFill>
                            <a:srgbClr val="A50021"/>
                          </a:solidFill>
                          <a:latin typeface="宋体" pitchFamily="2" charset="-122"/>
                          <a:ea typeface="宋体" pitchFamily="2" charset="-122"/>
                          <a:cs typeface="Arial" panose="020B0604020202020204" pitchFamily="34" charset="0"/>
                        </a:defRPr>
                      </a:lvl3pPr>
                      <a:lvl4pPr>
                        <a:lnSpc>
                          <a:spcPct val="90000"/>
                        </a:lnSpc>
                        <a:spcBef>
                          <a:spcPct val="30000"/>
                        </a:spcBef>
                        <a:buSzPct val="100000"/>
                        <a:defRPr sz="1200" b="1">
                          <a:solidFill>
                            <a:schemeClr val="tx1"/>
                          </a:solidFill>
                          <a:latin typeface="宋体" pitchFamily="2" charset="-122"/>
                          <a:ea typeface="宋体" pitchFamily="2" charset="-122"/>
                          <a:cs typeface="Arial" panose="020B0604020202020204" pitchFamily="34" charset="0"/>
                        </a:defRPr>
                      </a:lvl4pPr>
                      <a:lvl5pPr>
                        <a:lnSpc>
                          <a:spcPct val="90000"/>
                        </a:lnSpc>
                        <a:spcBef>
                          <a:spcPct val="30000"/>
                        </a:spcBef>
                        <a:buSzPct val="100000"/>
                        <a:defRPr sz="1200" b="1">
                          <a:solidFill>
                            <a:schemeClr val="tx1"/>
                          </a:solidFill>
                          <a:latin typeface="宋体" pitchFamily="2" charset="-122"/>
                          <a:ea typeface="宋体" pitchFamily="2" charset="-122"/>
                          <a:cs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Comic Sans MS" panose="030F0702030302020204" pitchFamily="2" charset="0"/>
                          <a:ea typeface="宋体" pitchFamily="2" charset="-122"/>
                          <a:cs typeface="Arial" panose="020B0604020202020204" pitchFamily="34" charset="0"/>
                        </a:rPr>
                        <a:t>reserved for kernel(</a:t>
                      </a:r>
                      <a:r>
                        <a:rPr kumimoji="0" lang="zh-CN" altLang="en-US" sz="2000" b="1" i="0" u="none" strike="noStrike" cap="none" normalizeH="0" baseline="0" dirty="0">
                          <a:ln>
                            <a:noFill/>
                          </a:ln>
                          <a:solidFill>
                            <a:schemeClr val="tx1"/>
                          </a:solidFill>
                          <a:effectLst/>
                          <a:latin typeface="Comic Sans MS" panose="030F0702030302020204" pitchFamily="2" charset="0"/>
                          <a:ea typeface="宋体" pitchFamily="2" charset="-122"/>
                          <a:cs typeface="Arial" panose="020B0604020202020204" pitchFamily="34" charset="0"/>
                        </a:rPr>
                        <a:t>为</a:t>
                      </a:r>
                      <a:r>
                        <a:rPr kumimoji="0" lang="en-US" altLang="zh-CN" sz="2000" b="1" i="0" u="none" strike="noStrike" cap="none" normalizeH="0" baseline="0" dirty="0">
                          <a:ln>
                            <a:noFill/>
                          </a:ln>
                          <a:solidFill>
                            <a:schemeClr val="tx1"/>
                          </a:solidFill>
                          <a:effectLst/>
                          <a:latin typeface="Comic Sans MS" panose="030F0702030302020204" pitchFamily="2" charset="0"/>
                          <a:ea typeface="宋体" pitchFamily="2" charset="-122"/>
                          <a:cs typeface="Arial" panose="020B0604020202020204" pitchFamily="34" charset="0"/>
                        </a:rPr>
                        <a:t>OS</a:t>
                      </a:r>
                      <a:r>
                        <a:rPr kumimoji="0" lang="zh-CN" altLang="en-US" sz="2000" b="1" i="0" u="none" strike="noStrike" cap="none" normalizeH="0" baseline="0" dirty="0">
                          <a:ln>
                            <a:noFill/>
                          </a:ln>
                          <a:solidFill>
                            <a:schemeClr val="tx1"/>
                          </a:solidFill>
                          <a:effectLst/>
                          <a:latin typeface="Comic Sans MS" panose="030F0702030302020204" pitchFamily="2" charset="0"/>
                          <a:ea typeface="宋体" pitchFamily="2" charset="-122"/>
                          <a:cs typeface="Arial" panose="020B0604020202020204" pitchFamily="34" charset="0"/>
                        </a:rPr>
                        <a:t>保留</a:t>
                      </a:r>
                      <a:r>
                        <a:rPr kumimoji="0" lang="en-US" altLang="zh-CN" sz="2000" b="1" i="0" u="none" strike="noStrike" cap="none" normalizeH="0" baseline="0" dirty="0">
                          <a:ln>
                            <a:noFill/>
                          </a:ln>
                          <a:solidFill>
                            <a:schemeClr val="tx1"/>
                          </a:solidFill>
                          <a:effectLst/>
                          <a:latin typeface="Comic Sans MS" panose="030F0702030302020204" pitchFamily="2" charset="0"/>
                          <a:ea typeface="宋体" pitchFamily="2" charset="-122"/>
                          <a:cs typeface="Arial" panose="020B0604020202020204" pitchFamily="34" charset="0"/>
                        </a:rPr>
                        <a:t>)</a:t>
                      </a:r>
                      <a:endParaRPr kumimoji="0" lang="zh-CN" altLang="en-US" sz="2000" b="1" i="0" u="none" strike="noStrike" cap="none" normalizeH="0" baseline="0" dirty="0">
                        <a:ln>
                          <a:noFill/>
                        </a:ln>
                        <a:solidFill>
                          <a:schemeClr val="tx1"/>
                        </a:solidFill>
                        <a:effectLst/>
                        <a:latin typeface="Comic Sans MS" panose="030F0702030302020204" pitchFamily="2" charset="0"/>
                        <a:ea typeface="宋体" pitchFamily="2" charset="-122"/>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lvl1pPr>
                        <a:lnSpc>
                          <a:spcPct val="90000"/>
                        </a:lnSpc>
                        <a:spcBef>
                          <a:spcPct val="30000"/>
                        </a:spcBef>
                        <a:buSzPct val="75000"/>
                        <a:buFont typeface="Wingdings" panose="05000000000000000000" pitchFamily="2" charset="2"/>
                        <a:defRPr b="1">
                          <a:solidFill>
                            <a:schemeClr val="tx1"/>
                          </a:solidFill>
                          <a:latin typeface="宋体" pitchFamily="2" charset="-122"/>
                          <a:ea typeface="宋体" pitchFamily="2" charset="-122"/>
                          <a:cs typeface="Arial" panose="020B0604020202020204" pitchFamily="34" charset="0"/>
                        </a:defRPr>
                      </a:lvl1pPr>
                      <a:lvl2pPr marL="495300">
                        <a:lnSpc>
                          <a:spcPct val="90000"/>
                        </a:lnSpc>
                        <a:spcBef>
                          <a:spcPct val="30000"/>
                        </a:spcBef>
                        <a:buSzPct val="100000"/>
                        <a:defRPr sz="1600" b="1">
                          <a:solidFill>
                            <a:schemeClr val="accent2"/>
                          </a:solidFill>
                          <a:latin typeface="宋体" pitchFamily="2" charset="-122"/>
                          <a:ea typeface="宋体" pitchFamily="2" charset="-122"/>
                          <a:cs typeface="Arial" panose="020B0604020202020204" pitchFamily="34" charset="0"/>
                        </a:defRPr>
                      </a:lvl2pPr>
                      <a:lvl3pPr>
                        <a:lnSpc>
                          <a:spcPct val="90000"/>
                        </a:lnSpc>
                        <a:spcBef>
                          <a:spcPct val="30000"/>
                        </a:spcBef>
                        <a:buSzPct val="100000"/>
                        <a:defRPr sz="1600" b="1">
                          <a:solidFill>
                            <a:srgbClr val="A50021"/>
                          </a:solidFill>
                          <a:latin typeface="宋体" pitchFamily="2" charset="-122"/>
                          <a:ea typeface="宋体" pitchFamily="2" charset="-122"/>
                          <a:cs typeface="Arial" panose="020B0604020202020204" pitchFamily="34" charset="0"/>
                        </a:defRPr>
                      </a:lvl3pPr>
                      <a:lvl4pPr>
                        <a:lnSpc>
                          <a:spcPct val="90000"/>
                        </a:lnSpc>
                        <a:spcBef>
                          <a:spcPct val="30000"/>
                        </a:spcBef>
                        <a:buSzPct val="100000"/>
                        <a:defRPr sz="1200" b="1">
                          <a:solidFill>
                            <a:schemeClr val="tx1"/>
                          </a:solidFill>
                          <a:latin typeface="宋体" pitchFamily="2" charset="-122"/>
                          <a:ea typeface="宋体" pitchFamily="2" charset="-122"/>
                          <a:cs typeface="Arial" panose="020B0604020202020204" pitchFamily="34" charset="0"/>
                        </a:defRPr>
                      </a:lvl4pPr>
                      <a:lvl5pPr>
                        <a:lnSpc>
                          <a:spcPct val="90000"/>
                        </a:lnSpc>
                        <a:spcBef>
                          <a:spcPct val="30000"/>
                        </a:spcBef>
                        <a:buSzPct val="100000"/>
                        <a:defRPr sz="1200" b="1">
                          <a:solidFill>
                            <a:schemeClr val="tx1"/>
                          </a:solidFill>
                          <a:latin typeface="宋体" pitchFamily="2" charset="-122"/>
                          <a:ea typeface="宋体" pitchFamily="2" charset="-122"/>
                          <a:cs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pPr>
                      <a:r>
                        <a:rPr kumimoji="0" lang="en-US" altLang="zh-CN" sz="2000" b="1" i="0" u="none" strike="noStrike" cap="none" normalizeH="0" baseline="0">
                          <a:ln>
                            <a:noFill/>
                          </a:ln>
                          <a:solidFill>
                            <a:schemeClr val="tx1"/>
                          </a:solidFill>
                          <a:effectLst/>
                          <a:latin typeface="Comic Sans MS" panose="030F0702030302020204" pitchFamily="2" charset="0"/>
                          <a:ea typeface="宋体" pitchFamily="2" charset="-122"/>
                          <a:cs typeface="Arial" panose="020B0604020202020204" pitchFamily="34" charset="0"/>
                        </a:rPr>
                        <a:t>gp</a:t>
                      </a:r>
                      <a:endParaRPr kumimoji="0" lang="en-US" altLang="zh-CN" sz="2000" b="1" i="0" u="none" strike="noStrike" cap="none" normalizeH="0" baseline="0">
                        <a:ln>
                          <a:noFill/>
                        </a:ln>
                        <a:solidFill>
                          <a:schemeClr val="tx1"/>
                        </a:solidFill>
                        <a:effectLst/>
                        <a:latin typeface="Comic Sans MS" panose="030F0702030302020204" pitchFamily="2" charset="0"/>
                        <a:ea typeface="宋体" pitchFamily="2" charset="-122"/>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75000"/>
                        <a:buFont typeface="Wingdings" panose="05000000000000000000" pitchFamily="2" charset="2"/>
                        <a:defRPr b="1">
                          <a:solidFill>
                            <a:schemeClr val="tx1"/>
                          </a:solidFill>
                          <a:latin typeface="宋体" pitchFamily="2" charset="-122"/>
                          <a:ea typeface="宋体" pitchFamily="2" charset="-122"/>
                          <a:cs typeface="Arial" panose="020B0604020202020204" pitchFamily="34" charset="0"/>
                        </a:defRPr>
                      </a:lvl1pPr>
                      <a:lvl2pPr marL="495300">
                        <a:lnSpc>
                          <a:spcPct val="90000"/>
                        </a:lnSpc>
                        <a:spcBef>
                          <a:spcPct val="30000"/>
                        </a:spcBef>
                        <a:buSzPct val="100000"/>
                        <a:defRPr sz="1600" b="1">
                          <a:solidFill>
                            <a:schemeClr val="accent2"/>
                          </a:solidFill>
                          <a:latin typeface="宋体" pitchFamily="2" charset="-122"/>
                          <a:ea typeface="宋体" pitchFamily="2" charset="-122"/>
                          <a:cs typeface="Arial" panose="020B0604020202020204" pitchFamily="34" charset="0"/>
                        </a:defRPr>
                      </a:lvl2pPr>
                      <a:lvl3pPr>
                        <a:lnSpc>
                          <a:spcPct val="90000"/>
                        </a:lnSpc>
                        <a:spcBef>
                          <a:spcPct val="30000"/>
                        </a:spcBef>
                        <a:buSzPct val="100000"/>
                        <a:defRPr sz="1600" b="1">
                          <a:solidFill>
                            <a:srgbClr val="A50021"/>
                          </a:solidFill>
                          <a:latin typeface="宋体" pitchFamily="2" charset="-122"/>
                          <a:ea typeface="宋体" pitchFamily="2" charset="-122"/>
                          <a:cs typeface="Arial" panose="020B0604020202020204" pitchFamily="34" charset="0"/>
                        </a:defRPr>
                      </a:lvl3pPr>
                      <a:lvl4pPr>
                        <a:lnSpc>
                          <a:spcPct val="90000"/>
                        </a:lnSpc>
                        <a:spcBef>
                          <a:spcPct val="30000"/>
                        </a:spcBef>
                        <a:buSzPct val="100000"/>
                        <a:defRPr sz="1200" b="1">
                          <a:solidFill>
                            <a:schemeClr val="tx1"/>
                          </a:solidFill>
                          <a:latin typeface="宋体" pitchFamily="2" charset="-122"/>
                          <a:ea typeface="宋体" pitchFamily="2" charset="-122"/>
                          <a:cs typeface="Arial" panose="020B0604020202020204" pitchFamily="34" charset="0"/>
                        </a:defRPr>
                      </a:lvl4pPr>
                      <a:lvl5pPr>
                        <a:lnSpc>
                          <a:spcPct val="90000"/>
                        </a:lnSpc>
                        <a:spcBef>
                          <a:spcPct val="30000"/>
                        </a:spcBef>
                        <a:buSzPct val="100000"/>
                        <a:defRPr sz="1200" b="1">
                          <a:solidFill>
                            <a:schemeClr val="tx1"/>
                          </a:solidFill>
                          <a:latin typeface="宋体" pitchFamily="2" charset="-122"/>
                          <a:ea typeface="宋体" pitchFamily="2" charset="-122"/>
                          <a:cs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pPr>
                      <a:r>
                        <a:rPr kumimoji="0" lang="zh-CN" altLang="en-US" sz="2000" b="1" i="0" u="none" strike="noStrike" cap="none" normalizeH="0" baseline="0">
                          <a:ln>
                            <a:noFill/>
                          </a:ln>
                          <a:solidFill>
                            <a:schemeClr val="tx1"/>
                          </a:solidFill>
                          <a:effectLst/>
                          <a:latin typeface="Comic Sans MS" panose="030F0702030302020204" pitchFamily="2" charset="0"/>
                          <a:ea typeface="宋体" pitchFamily="2" charset="-122"/>
                          <a:cs typeface="Arial" panose="020B0604020202020204" pitchFamily="34" charset="0"/>
                        </a:rPr>
                        <a:t>28</a:t>
                      </a:r>
                      <a:endParaRPr kumimoji="0" lang="zh-CN" altLang="en-US" sz="2000" b="1" i="0" u="none" strike="noStrike" cap="none" normalizeH="0" baseline="0">
                        <a:ln>
                          <a:noFill/>
                        </a:ln>
                        <a:solidFill>
                          <a:schemeClr val="tx1"/>
                        </a:solidFill>
                        <a:effectLst/>
                        <a:latin typeface="Comic Sans MS" panose="030F0702030302020204" pitchFamily="2" charset="0"/>
                        <a:ea typeface="宋体" pitchFamily="2" charset="-122"/>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75000"/>
                        <a:buFont typeface="Wingdings" panose="05000000000000000000" pitchFamily="2" charset="2"/>
                        <a:defRPr b="1">
                          <a:solidFill>
                            <a:schemeClr val="tx1"/>
                          </a:solidFill>
                          <a:latin typeface="宋体" pitchFamily="2" charset="-122"/>
                          <a:ea typeface="宋体" pitchFamily="2" charset="-122"/>
                          <a:cs typeface="Arial" panose="020B0604020202020204" pitchFamily="34" charset="0"/>
                        </a:defRPr>
                      </a:lvl1pPr>
                      <a:lvl2pPr marL="495300">
                        <a:lnSpc>
                          <a:spcPct val="90000"/>
                        </a:lnSpc>
                        <a:spcBef>
                          <a:spcPct val="30000"/>
                        </a:spcBef>
                        <a:buSzPct val="100000"/>
                        <a:defRPr sz="1600" b="1">
                          <a:solidFill>
                            <a:schemeClr val="accent2"/>
                          </a:solidFill>
                          <a:latin typeface="宋体" pitchFamily="2" charset="-122"/>
                          <a:ea typeface="宋体" pitchFamily="2" charset="-122"/>
                          <a:cs typeface="Arial" panose="020B0604020202020204" pitchFamily="34" charset="0"/>
                        </a:defRPr>
                      </a:lvl2pPr>
                      <a:lvl3pPr>
                        <a:lnSpc>
                          <a:spcPct val="90000"/>
                        </a:lnSpc>
                        <a:spcBef>
                          <a:spcPct val="30000"/>
                        </a:spcBef>
                        <a:buSzPct val="100000"/>
                        <a:defRPr sz="1600" b="1">
                          <a:solidFill>
                            <a:srgbClr val="A50021"/>
                          </a:solidFill>
                          <a:latin typeface="宋体" pitchFamily="2" charset="-122"/>
                          <a:ea typeface="宋体" pitchFamily="2" charset="-122"/>
                          <a:cs typeface="Arial" panose="020B0604020202020204" pitchFamily="34" charset="0"/>
                        </a:defRPr>
                      </a:lvl3pPr>
                      <a:lvl4pPr>
                        <a:lnSpc>
                          <a:spcPct val="90000"/>
                        </a:lnSpc>
                        <a:spcBef>
                          <a:spcPct val="30000"/>
                        </a:spcBef>
                        <a:buSzPct val="100000"/>
                        <a:defRPr sz="1200" b="1">
                          <a:solidFill>
                            <a:schemeClr val="tx1"/>
                          </a:solidFill>
                          <a:latin typeface="宋体" pitchFamily="2" charset="-122"/>
                          <a:ea typeface="宋体" pitchFamily="2" charset="-122"/>
                          <a:cs typeface="Arial" panose="020B0604020202020204" pitchFamily="34" charset="0"/>
                        </a:defRPr>
                      </a:lvl4pPr>
                      <a:lvl5pPr>
                        <a:lnSpc>
                          <a:spcPct val="90000"/>
                        </a:lnSpc>
                        <a:spcBef>
                          <a:spcPct val="30000"/>
                        </a:spcBef>
                        <a:buSzPct val="100000"/>
                        <a:defRPr sz="1200" b="1">
                          <a:solidFill>
                            <a:schemeClr val="tx1"/>
                          </a:solidFill>
                          <a:latin typeface="宋体" pitchFamily="2" charset="-122"/>
                          <a:ea typeface="宋体" pitchFamily="2" charset="-122"/>
                          <a:cs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Comic Sans MS" panose="030F0702030302020204" pitchFamily="2" charset="0"/>
                          <a:ea typeface="宋体" pitchFamily="2" charset="-122"/>
                          <a:cs typeface="Arial" panose="020B0604020202020204" pitchFamily="34" charset="0"/>
                        </a:rPr>
                        <a:t>global pointer(</a:t>
                      </a:r>
                      <a:r>
                        <a:rPr kumimoji="0" lang="zh-CN" altLang="en-US" sz="2000" b="1" i="0" u="none" strike="noStrike" cap="none" normalizeH="0" baseline="0" dirty="0">
                          <a:ln>
                            <a:noFill/>
                          </a:ln>
                          <a:solidFill>
                            <a:schemeClr val="tx1"/>
                          </a:solidFill>
                          <a:effectLst/>
                          <a:latin typeface="Comic Sans MS" panose="030F0702030302020204" pitchFamily="2" charset="0"/>
                          <a:ea typeface="宋体" pitchFamily="2" charset="-122"/>
                          <a:cs typeface="Arial" panose="020B0604020202020204" pitchFamily="34" charset="0"/>
                        </a:rPr>
                        <a:t>全局指针</a:t>
                      </a:r>
                      <a:r>
                        <a:rPr kumimoji="0" lang="en-US" altLang="zh-CN" sz="2000" b="1" i="0" u="none" strike="noStrike" cap="none" normalizeH="0" baseline="0" dirty="0">
                          <a:ln>
                            <a:noFill/>
                          </a:ln>
                          <a:solidFill>
                            <a:schemeClr val="tx1"/>
                          </a:solidFill>
                          <a:effectLst/>
                          <a:latin typeface="Comic Sans MS" panose="030F0702030302020204" pitchFamily="2" charset="0"/>
                          <a:ea typeface="宋体" pitchFamily="2" charset="-122"/>
                          <a:cs typeface="Arial" panose="020B0604020202020204" pitchFamily="34" charset="0"/>
                        </a:rPr>
                        <a:t>)</a:t>
                      </a:r>
                      <a:endParaRPr kumimoji="0" lang="zh-CN" altLang="en-US" sz="2000" b="1" i="0" u="none" strike="noStrike" cap="none" normalizeH="0" baseline="0" dirty="0">
                        <a:ln>
                          <a:noFill/>
                        </a:ln>
                        <a:solidFill>
                          <a:schemeClr val="tx1"/>
                        </a:solidFill>
                        <a:effectLst/>
                        <a:latin typeface="Comic Sans MS" panose="030F0702030302020204" pitchFamily="2" charset="0"/>
                        <a:ea typeface="宋体" pitchFamily="2" charset="-122"/>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lvl1pPr>
                        <a:lnSpc>
                          <a:spcPct val="90000"/>
                        </a:lnSpc>
                        <a:spcBef>
                          <a:spcPct val="30000"/>
                        </a:spcBef>
                        <a:buSzPct val="75000"/>
                        <a:buFont typeface="Wingdings" panose="05000000000000000000" pitchFamily="2" charset="2"/>
                        <a:defRPr b="1">
                          <a:solidFill>
                            <a:schemeClr val="tx1"/>
                          </a:solidFill>
                          <a:latin typeface="宋体" pitchFamily="2" charset="-122"/>
                          <a:ea typeface="宋体" pitchFamily="2" charset="-122"/>
                          <a:cs typeface="Arial" panose="020B0604020202020204" pitchFamily="34" charset="0"/>
                        </a:defRPr>
                      </a:lvl1pPr>
                      <a:lvl2pPr marL="495300">
                        <a:lnSpc>
                          <a:spcPct val="90000"/>
                        </a:lnSpc>
                        <a:spcBef>
                          <a:spcPct val="30000"/>
                        </a:spcBef>
                        <a:buSzPct val="100000"/>
                        <a:defRPr sz="1600" b="1">
                          <a:solidFill>
                            <a:schemeClr val="accent2"/>
                          </a:solidFill>
                          <a:latin typeface="宋体" pitchFamily="2" charset="-122"/>
                          <a:ea typeface="宋体" pitchFamily="2" charset="-122"/>
                          <a:cs typeface="Arial" panose="020B0604020202020204" pitchFamily="34" charset="0"/>
                        </a:defRPr>
                      </a:lvl2pPr>
                      <a:lvl3pPr>
                        <a:lnSpc>
                          <a:spcPct val="90000"/>
                        </a:lnSpc>
                        <a:spcBef>
                          <a:spcPct val="30000"/>
                        </a:spcBef>
                        <a:buSzPct val="100000"/>
                        <a:defRPr sz="1600" b="1">
                          <a:solidFill>
                            <a:srgbClr val="A50021"/>
                          </a:solidFill>
                          <a:latin typeface="宋体" pitchFamily="2" charset="-122"/>
                          <a:ea typeface="宋体" pitchFamily="2" charset="-122"/>
                          <a:cs typeface="Arial" panose="020B0604020202020204" pitchFamily="34" charset="0"/>
                        </a:defRPr>
                      </a:lvl3pPr>
                      <a:lvl4pPr>
                        <a:lnSpc>
                          <a:spcPct val="90000"/>
                        </a:lnSpc>
                        <a:spcBef>
                          <a:spcPct val="30000"/>
                        </a:spcBef>
                        <a:buSzPct val="100000"/>
                        <a:defRPr sz="1200" b="1">
                          <a:solidFill>
                            <a:schemeClr val="tx1"/>
                          </a:solidFill>
                          <a:latin typeface="宋体" pitchFamily="2" charset="-122"/>
                          <a:ea typeface="宋体" pitchFamily="2" charset="-122"/>
                          <a:cs typeface="Arial" panose="020B0604020202020204" pitchFamily="34" charset="0"/>
                        </a:defRPr>
                      </a:lvl4pPr>
                      <a:lvl5pPr>
                        <a:lnSpc>
                          <a:spcPct val="90000"/>
                        </a:lnSpc>
                        <a:spcBef>
                          <a:spcPct val="30000"/>
                        </a:spcBef>
                        <a:buSzPct val="100000"/>
                        <a:defRPr sz="1200" b="1">
                          <a:solidFill>
                            <a:schemeClr val="tx1"/>
                          </a:solidFill>
                          <a:latin typeface="宋体" pitchFamily="2" charset="-122"/>
                          <a:ea typeface="宋体" pitchFamily="2" charset="-122"/>
                          <a:cs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pPr>
                      <a:r>
                        <a:rPr kumimoji="0" lang="en-US" altLang="zh-CN" sz="2000" b="1" i="0" u="none" strike="noStrike" cap="none" normalizeH="0" baseline="0">
                          <a:ln>
                            <a:noFill/>
                          </a:ln>
                          <a:solidFill>
                            <a:schemeClr val="tx1"/>
                          </a:solidFill>
                          <a:effectLst/>
                          <a:latin typeface="Comic Sans MS" panose="030F0702030302020204" pitchFamily="2" charset="0"/>
                          <a:ea typeface="宋体" pitchFamily="2" charset="-122"/>
                          <a:cs typeface="Arial" panose="020B0604020202020204" pitchFamily="34" charset="0"/>
                        </a:rPr>
                        <a:t>sp</a:t>
                      </a:r>
                      <a:endParaRPr kumimoji="0" lang="en-US" altLang="zh-CN" sz="2000" b="1" i="0" u="none" strike="noStrike" cap="none" normalizeH="0" baseline="0">
                        <a:ln>
                          <a:noFill/>
                        </a:ln>
                        <a:solidFill>
                          <a:schemeClr val="tx1"/>
                        </a:solidFill>
                        <a:effectLst/>
                        <a:latin typeface="Comic Sans MS" panose="030F0702030302020204" pitchFamily="2" charset="0"/>
                        <a:ea typeface="宋体" pitchFamily="2" charset="-122"/>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75000"/>
                        <a:buFont typeface="Wingdings" panose="05000000000000000000" pitchFamily="2" charset="2"/>
                        <a:defRPr b="1">
                          <a:solidFill>
                            <a:schemeClr val="tx1"/>
                          </a:solidFill>
                          <a:latin typeface="宋体" pitchFamily="2" charset="-122"/>
                          <a:ea typeface="宋体" pitchFamily="2" charset="-122"/>
                          <a:cs typeface="Arial" panose="020B0604020202020204" pitchFamily="34" charset="0"/>
                        </a:defRPr>
                      </a:lvl1pPr>
                      <a:lvl2pPr marL="495300">
                        <a:lnSpc>
                          <a:spcPct val="90000"/>
                        </a:lnSpc>
                        <a:spcBef>
                          <a:spcPct val="30000"/>
                        </a:spcBef>
                        <a:buSzPct val="100000"/>
                        <a:defRPr sz="1600" b="1">
                          <a:solidFill>
                            <a:schemeClr val="accent2"/>
                          </a:solidFill>
                          <a:latin typeface="宋体" pitchFamily="2" charset="-122"/>
                          <a:ea typeface="宋体" pitchFamily="2" charset="-122"/>
                          <a:cs typeface="Arial" panose="020B0604020202020204" pitchFamily="34" charset="0"/>
                        </a:defRPr>
                      </a:lvl2pPr>
                      <a:lvl3pPr>
                        <a:lnSpc>
                          <a:spcPct val="90000"/>
                        </a:lnSpc>
                        <a:spcBef>
                          <a:spcPct val="30000"/>
                        </a:spcBef>
                        <a:buSzPct val="100000"/>
                        <a:defRPr sz="1600" b="1">
                          <a:solidFill>
                            <a:srgbClr val="A50021"/>
                          </a:solidFill>
                          <a:latin typeface="宋体" pitchFamily="2" charset="-122"/>
                          <a:ea typeface="宋体" pitchFamily="2" charset="-122"/>
                          <a:cs typeface="Arial" panose="020B0604020202020204" pitchFamily="34" charset="0"/>
                        </a:defRPr>
                      </a:lvl3pPr>
                      <a:lvl4pPr>
                        <a:lnSpc>
                          <a:spcPct val="90000"/>
                        </a:lnSpc>
                        <a:spcBef>
                          <a:spcPct val="30000"/>
                        </a:spcBef>
                        <a:buSzPct val="100000"/>
                        <a:defRPr sz="1200" b="1">
                          <a:solidFill>
                            <a:schemeClr val="tx1"/>
                          </a:solidFill>
                          <a:latin typeface="宋体" pitchFamily="2" charset="-122"/>
                          <a:ea typeface="宋体" pitchFamily="2" charset="-122"/>
                          <a:cs typeface="Arial" panose="020B0604020202020204" pitchFamily="34" charset="0"/>
                        </a:defRPr>
                      </a:lvl4pPr>
                      <a:lvl5pPr>
                        <a:lnSpc>
                          <a:spcPct val="90000"/>
                        </a:lnSpc>
                        <a:spcBef>
                          <a:spcPct val="30000"/>
                        </a:spcBef>
                        <a:buSzPct val="100000"/>
                        <a:defRPr sz="1200" b="1">
                          <a:solidFill>
                            <a:schemeClr val="tx1"/>
                          </a:solidFill>
                          <a:latin typeface="宋体" pitchFamily="2" charset="-122"/>
                          <a:ea typeface="宋体" pitchFamily="2" charset="-122"/>
                          <a:cs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pPr>
                      <a:r>
                        <a:rPr kumimoji="0" lang="zh-CN" altLang="en-US" sz="2000" b="1" i="0" u="none" strike="noStrike" cap="none" normalizeH="0" baseline="0">
                          <a:ln>
                            <a:noFill/>
                          </a:ln>
                          <a:solidFill>
                            <a:schemeClr val="tx1"/>
                          </a:solidFill>
                          <a:effectLst/>
                          <a:latin typeface="Comic Sans MS" panose="030F0702030302020204" pitchFamily="2" charset="0"/>
                          <a:ea typeface="宋体" pitchFamily="2" charset="-122"/>
                          <a:cs typeface="Arial" panose="020B0604020202020204" pitchFamily="34" charset="0"/>
                        </a:rPr>
                        <a:t>29</a:t>
                      </a:r>
                      <a:endParaRPr kumimoji="0" lang="zh-CN" altLang="en-US" sz="2000" b="1" i="0" u="none" strike="noStrike" cap="none" normalizeH="0" baseline="0">
                        <a:ln>
                          <a:noFill/>
                        </a:ln>
                        <a:solidFill>
                          <a:schemeClr val="tx1"/>
                        </a:solidFill>
                        <a:effectLst/>
                        <a:latin typeface="Comic Sans MS" panose="030F0702030302020204" pitchFamily="2" charset="0"/>
                        <a:ea typeface="宋体" pitchFamily="2" charset="-122"/>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75000"/>
                        <a:buFont typeface="Wingdings" panose="05000000000000000000" pitchFamily="2" charset="2"/>
                        <a:defRPr b="1">
                          <a:solidFill>
                            <a:schemeClr val="tx1"/>
                          </a:solidFill>
                          <a:latin typeface="宋体" pitchFamily="2" charset="-122"/>
                          <a:ea typeface="宋体" pitchFamily="2" charset="-122"/>
                          <a:cs typeface="Arial" panose="020B0604020202020204" pitchFamily="34" charset="0"/>
                        </a:defRPr>
                      </a:lvl1pPr>
                      <a:lvl2pPr marL="495300">
                        <a:lnSpc>
                          <a:spcPct val="90000"/>
                        </a:lnSpc>
                        <a:spcBef>
                          <a:spcPct val="30000"/>
                        </a:spcBef>
                        <a:buSzPct val="100000"/>
                        <a:defRPr sz="1600" b="1">
                          <a:solidFill>
                            <a:schemeClr val="accent2"/>
                          </a:solidFill>
                          <a:latin typeface="宋体" pitchFamily="2" charset="-122"/>
                          <a:ea typeface="宋体" pitchFamily="2" charset="-122"/>
                          <a:cs typeface="Arial" panose="020B0604020202020204" pitchFamily="34" charset="0"/>
                        </a:defRPr>
                      </a:lvl2pPr>
                      <a:lvl3pPr>
                        <a:lnSpc>
                          <a:spcPct val="90000"/>
                        </a:lnSpc>
                        <a:spcBef>
                          <a:spcPct val="30000"/>
                        </a:spcBef>
                        <a:buSzPct val="100000"/>
                        <a:defRPr sz="1600" b="1">
                          <a:solidFill>
                            <a:srgbClr val="A50021"/>
                          </a:solidFill>
                          <a:latin typeface="宋体" pitchFamily="2" charset="-122"/>
                          <a:ea typeface="宋体" pitchFamily="2" charset="-122"/>
                          <a:cs typeface="Arial" panose="020B0604020202020204" pitchFamily="34" charset="0"/>
                        </a:defRPr>
                      </a:lvl3pPr>
                      <a:lvl4pPr>
                        <a:lnSpc>
                          <a:spcPct val="90000"/>
                        </a:lnSpc>
                        <a:spcBef>
                          <a:spcPct val="30000"/>
                        </a:spcBef>
                        <a:buSzPct val="100000"/>
                        <a:defRPr sz="1200" b="1">
                          <a:solidFill>
                            <a:schemeClr val="tx1"/>
                          </a:solidFill>
                          <a:latin typeface="宋体" pitchFamily="2" charset="-122"/>
                          <a:ea typeface="宋体" pitchFamily="2" charset="-122"/>
                          <a:cs typeface="Arial" panose="020B0604020202020204" pitchFamily="34" charset="0"/>
                        </a:defRPr>
                      </a:lvl4pPr>
                      <a:lvl5pPr>
                        <a:lnSpc>
                          <a:spcPct val="90000"/>
                        </a:lnSpc>
                        <a:spcBef>
                          <a:spcPct val="30000"/>
                        </a:spcBef>
                        <a:buSzPct val="100000"/>
                        <a:defRPr sz="1200" b="1">
                          <a:solidFill>
                            <a:schemeClr val="tx1"/>
                          </a:solidFill>
                          <a:latin typeface="宋体" pitchFamily="2" charset="-122"/>
                          <a:ea typeface="宋体" pitchFamily="2" charset="-122"/>
                          <a:cs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pPr>
                      <a:r>
                        <a:rPr kumimoji="0" lang="en-US" altLang="zh-CN" sz="2000" b="1" i="0" u="none" strike="noStrike" cap="none" normalizeH="0" baseline="0">
                          <a:ln>
                            <a:noFill/>
                          </a:ln>
                          <a:solidFill>
                            <a:schemeClr val="tx1"/>
                          </a:solidFill>
                          <a:effectLst/>
                          <a:latin typeface="Comic Sans MS" panose="030F0702030302020204" pitchFamily="2" charset="0"/>
                          <a:ea typeface="宋体" pitchFamily="2" charset="-122"/>
                          <a:cs typeface="Arial" panose="020B0604020202020204" pitchFamily="34" charset="0"/>
                        </a:rPr>
                        <a:t>stack pointer (</a:t>
                      </a:r>
                      <a:r>
                        <a:rPr kumimoji="0" lang="zh-CN" altLang="en-US" sz="2000" b="1" i="0" u="none" strike="noStrike" cap="none" normalizeH="0" baseline="0">
                          <a:ln>
                            <a:noFill/>
                          </a:ln>
                          <a:solidFill>
                            <a:schemeClr val="tx1"/>
                          </a:solidFill>
                          <a:effectLst/>
                          <a:latin typeface="Comic Sans MS" panose="030F0702030302020204" pitchFamily="2" charset="0"/>
                          <a:ea typeface="宋体" pitchFamily="2" charset="-122"/>
                          <a:cs typeface="Arial" panose="020B0604020202020204" pitchFamily="34" charset="0"/>
                        </a:rPr>
                        <a:t>栈指针</a:t>
                      </a:r>
                      <a:r>
                        <a:rPr kumimoji="0" lang="en-US" altLang="zh-CN" sz="2000" b="1" i="0" u="none" strike="noStrike" cap="none" normalizeH="0" baseline="0">
                          <a:ln>
                            <a:noFill/>
                          </a:ln>
                          <a:solidFill>
                            <a:schemeClr val="tx1"/>
                          </a:solidFill>
                          <a:effectLst/>
                          <a:latin typeface="Comic Sans MS" panose="030F0702030302020204" pitchFamily="2" charset="0"/>
                          <a:ea typeface="宋体" pitchFamily="2" charset="-122"/>
                          <a:cs typeface="Arial" panose="020B0604020202020204" pitchFamily="34" charset="0"/>
                        </a:rPr>
                        <a:t>)</a:t>
                      </a:r>
                      <a:endParaRPr kumimoji="0" lang="en-US" altLang="zh-CN" sz="2000" b="1" i="0" u="none" strike="noStrike" cap="none" normalizeH="0" baseline="0">
                        <a:ln>
                          <a:noFill/>
                        </a:ln>
                        <a:solidFill>
                          <a:schemeClr val="tx1"/>
                        </a:solidFill>
                        <a:effectLst/>
                        <a:latin typeface="Comic Sans MS" panose="030F0702030302020204" pitchFamily="2" charset="0"/>
                        <a:ea typeface="宋体" pitchFamily="2" charset="-122"/>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5913">
                <a:tc>
                  <a:txBody>
                    <a:bodyPr/>
                    <a:lstStyle>
                      <a:lvl1pPr>
                        <a:lnSpc>
                          <a:spcPct val="90000"/>
                        </a:lnSpc>
                        <a:spcBef>
                          <a:spcPct val="30000"/>
                        </a:spcBef>
                        <a:buSzPct val="75000"/>
                        <a:buFont typeface="Wingdings" panose="05000000000000000000" pitchFamily="2" charset="2"/>
                        <a:defRPr b="1">
                          <a:solidFill>
                            <a:schemeClr val="tx1"/>
                          </a:solidFill>
                          <a:latin typeface="宋体" pitchFamily="2" charset="-122"/>
                          <a:ea typeface="宋体" pitchFamily="2" charset="-122"/>
                          <a:cs typeface="Arial" panose="020B0604020202020204" pitchFamily="34" charset="0"/>
                        </a:defRPr>
                      </a:lvl1pPr>
                      <a:lvl2pPr marL="495300">
                        <a:lnSpc>
                          <a:spcPct val="90000"/>
                        </a:lnSpc>
                        <a:spcBef>
                          <a:spcPct val="30000"/>
                        </a:spcBef>
                        <a:buSzPct val="100000"/>
                        <a:defRPr sz="1600" b="1">
                          <a:solidFill>
                            <a:schemeClr val="accent2"/>
                          </a:solidFill>
                          <a:latin typeface="宋体" pitchFamily="2" charset="-122"/>
                          <a:ea typeface="宋体" pitchFamily="2" charset="-122"/>
                          <a:cs typeface="Arial" panose="020B0604020202020204" pitchFamily="34" charset="0"/>
                        </a:defRPr>
                      </a:lvl2pPr>
                      <a:lvl3pPr>
                        <a:lnSpc>
                          <a:spcPct val="90000"/>
                        </a:lnSpc>
                        <a:spcBef>
                          <a:spcPct val="30000"/>
                        </a:spcBef>
                        <a:buSzPct val="100000"/>
                        <a:defRPr sz="1600" b="1">
                          <a:solidFill>
                            <a:srgbClr val="A50021"/>
                          </a:solidFill>
                          <a:latin typeface="宋体" pitchFamily="2" charset="-122"/>
                          <a:ea typeface="宋体" pitchFamily="2" charset="-122"/>
                          <a:cs typeface="Arial" panose="020B0604020202020204" pitchFamily="34" charset="0"/>
                        </a:defRPr>
                      </a:lvl3pPr>
                      <a:lvl4pPr>
                        <a:lnSpc>
                          <a:spcPct val="90000"/>
                        </a:lnSpc>
                        <a:spcBef>
                          <a:spcPct val="30000"/>
                        </a:spcBef>
                        <a:buSzPct val="100000"/>
                        <a:defRPr sz="1200" b="1">
                          <a:solidFill>
                            <a:schemeClr val="tx1"/>
                          </a:solidFill>
                          <a:latin typeface="宋体" pitchFamily="2" charset="-122"/>
                          <a:ea typeface="宋体" pitchFamily="2" charset="-122"/>
                          <a:cs typeface="Arial" panose="020B0604020202020204" pitchFamily="34" charset="0"/>
                        </a:defRPr>
                      </a:lvl4pPr>
                      <a:lvl5pPr>
                        <a:lnSpc>
                          <a:spcPct val="90000"/>
                        </a:lnSpc>
                        <a:spcBef>
                          <a:spcPct val="30000"/>
                        </a:spcBef>
                        <a:buSzPct val="100000"/>
                        <a:defRPr sz="1200" b="1">
                          <a:solidFill>
                            <a:schemeClr val="tx1"/>
                          </a:solidFill>
                          <a:latin typeface="宋体" pitchFamily="2" charset="-122"/>
                          <a:ea typeface="宋体" pitchFamily="2" charset="-122"/>
                          <a:cs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pPr>
                      <a:r>
                        <a:rPr kumimoji="0" lang="en-US" altLang="zh-CN" sz="2000" b="1" i="0" u="none" strike="noStrike" cap="none" normalizeH="0" baseline="0">
                          <a:ln>
                            <a:noFill/>
                          </a:ln>
                          <a:solidFill>
                            <a:schemeClr val="tx1"/>
                          </a:solidFill>
                          <a:effectLst/>
                          <a:latin typeface="Comic Sans MS" panose="030F0702030302020204" pitchFamily="2" charset="0"/>
                          <a:ea typeface="宋体" pitchFamily="2" charset="-122"/>
                          <a:cs typeface="Arial" panose="020B0604020202020204" pitchFamily="34" charset="0"/>
                        </a:rPr>
                        <a:t>fp</a:t>
                      </a:r>
                      <a:endParaRPr kumimoji="0" lang="en-US" altLang="zh-CN" sz="2000" b="1" i="0" u="none" strike="noStrike" cap="none" normalizeH="0" baseline="0">
                        <a:ln>
                          <a:noFill/>
                        </a:ln>
                        <a:solidFill>
                          <a:schemeClr val="tx1"/>
                        </a:solidFill>
                        <a:effectLst/>
                        <a:latin typeface="Comic Sans MS" panose="030F0702030302020204" pitchFamily="2" charset="0"/>
                        <a:ea typeface="宋体" pitchFamily="2" charset="-122"/>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75000"/>
                        <a:buFont typeface="Wingdings" panose="05000000000000000000" pitchFamily="2" charset="2"/>
                        <a:defRPr b="1">
                          <a:solidFill>
                            <a:schemeClr val="tx1"/>
                          </a:solidFill>
                          <a:latin typeface="宋体" pitchFamily="2" charset="-122"/>
                          <a:ea typeface="宋体" pitchFamily="2" charset="-122"/>
                          <a:cs typeface="Arial" panose="020B0604020202020204" pitchFamily="34" charset="0"/>
                        </a:defRPr>
                      </a:lvl1pPr>
                      <a:lvl2pPr marL="495300">
                        <a:lnSpc>
                          <a:spcPct val="90000"/>
                        </a:lnSpc>
                        <a:spcBef>
                          <a:spcPct val="30000"/>
                        </a:spcBef>
                        <a:buSzPct val="100000"/>
                        <a:defRPr sz="1600" b="1">
                          <a:solidFill>
                            <a:schemeClr val="accent2"/>
                          </a:solidFill>
                          <a:latin typeface="宋体" pitchFamily="2" charset="-122"/>
                          <a:ea typeface="宋体" pitchFamily="2" charset="-122"/>
                          <a:cs typeface="Arial" panose="020B0604020202020204" pitchFamily="34" charset="0"/>
                        </a:defRPr>
                      </a:lvl2pPr>
                      <a:lvl3pPr>
                        <a:lnSpc>
                          <a:spcPct val="90000"/>
                        </a:lnSpc>
                        <a:spcBef>
                          <a:spcPct val="30000"/>
                        </a:spcBef>
                        <a:buSzPct val="100000"/>
                        <a:defRPr sz="1600" b="1">
                          <a:solidFill>
                            <a:srgbClr val="A50021"/>
                          </a:solidFill>
                          <a:latin typeface="宋体" pitchFamily="2" charset="-122"/>
                          <a:ea typeface="宋体" pitchFamily="2" charset="-122"/>
                          <a:cs typeface="Arial" panose="020B0604020202020204" pitchFamily="34" charset="0"/>
                        </a:defRPr>
                      </a:lvl3pPr>
                      <a:lvl4pPr>
                        <a:lnSpc>
                          <a:spcPct val="90000"/>
                        </a:lnSpc>
                        <a:spcBef>
                          <a:spcPct val="30000"/>
                        </a:spcBef>
                        <a:buSzPct val="100000"/>
                        <a:defRPr sz="1200" b="1">
                          <a:solidFill>
                            <a:schemeClr val="tx1"/>
                          </a:solidFill>
                          <a:latin typeface="宋体" pitchFamily="2" charset="-122"/>
                          <a:ea typeface="宋体" pitchFamily="2" charset="-122"/>
                          <a:cs typeface="Arial" panose="020B0604020202020204" pitchFamily="34" charset="0"/>
                        </a:defRPr>
                      </a:lvl4pPr>
                      <a:lvl5pPr>
                        <a:lnSpc>
                          <a:spcPct val="90000"/>
                        </a:lnSpc>
                        <a:spcBef>
                          <a:spcPct val="30000"/>
                        </a:spcBef>
                        <a:buSzPct val="100000"/>
                        <a:defRPr sz="1200" b="1">
                          <a:solidFill>
                            <a:schemeClr val="tx1"/>
                          </a:solidFill>
                          <a:latin typeface="宋体" pitchFamily="2" charset="-122"/>
                          <a:ea typeface="宋体" pitchFamily="2" charset="-122"/>
                          <a:cs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pPr>
                      <a:r>
                        <a:rPr kumimoji="0" lang="zh-CN" altLang="en-US" sz="2000" b="1" i="0" u="none" strike="noStrike" cap="none" normalizeH="0" baseline="0">
                          <a:ln>
                            <a:noFill/>
                          </a:ln>
                          <a:solidFill>
                            <a:schemeClr val="tx1"/>
                          </a:solidFill>
                          <a:effectLst/>
                          <a:latin typeface="Comic Sans MS" panose="030F0702030302020204" pitchFamily="2" charset="0"/>
                          <a:ea typeface="宋体" pitchFamily="2" charset="-122"/>
                          <a:cs typeface="Arial" panose="020B0604020202020204" pitchFamily="34" charset="0"/>
                        </a:rPr>
                        <a:t>30</a:t>
                      </a:r>
                      <a:endParaRPr kumimoji="0" lang="zh-CN" altLang="en-US" sz="2000" b="1" i="0" u="none" strike="noStrike" cap="none" normalizeH="0" baseline="0">
                        <a:ln>
                          <a:noFill/>
                        </a:ln>
                        <a:solidFill>
                          <a:schemeClr val="tx1"/>
                        </a:solidFill>
                        <a:effectLst/>
                        <a:latin typeface="Comic Sans MS" panose="030F0702030302020204" pitchFamily="2" charset="0"/>
                        <a:ea typeface="宋体" pitchFamily="2" charset="-122"/>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75000"/>
                        <a:buFont typeface="Wingdings" panose="05000000000000000000" pitchFamily="2" charset="2"/>
                        <a:defRPr b="1">
                          <a:solidFill>
                            <a:schemeClr val="tx1"/>
                          </a:solidFill>
                          <a:latin typeface="宋体" pitchFamily="2" charset="-122"/>
                          <a:ea typeface="宋体" pitchFamily="2" charset="-122"/>
                          <a:cs typeface="Arial" panose="020B0604020202020204" pitchFamily="34" charset="0"/>
                        </a:defRPr>
                      </a:lvl1pPr>
                      <a:lvl2pPr marL="495300">
                        <a:lnSpc>
                          <a:spcPct val="90000"/>
                        </a:lnSpc>
                        <a:spcBef>
                          <a:spcPct val="30000"/>
                        </a:spcBef>
                        <a:buSzPct val="100000"/>
                        <a:defRPr sz="1600" b="1">
                          <a:solidFill>
                            <a:schemeClr val="accent2"/>
                          </a:solidFill>
                          <a:latin typeface="宋体" pitchFamily="2" charset="-122"/>
                          <a:ea typeface="宋体" pitchFamily="2" charset="-122"/>
                          <a:cs typeface="Arial" panose="020B0604020202020204" pitchFamily="34" charset="0"/>
                        </a:defRPr>
                      </a:lvl2pPr>
                      <a:lvl3pPr>
                        <a:lnSpc>
                          <a:spcPct val="90000"/>
                        </a:lnSpc>
                        <a:spcBef>
                          <a:spcPct val="30000"/>
                        </a:spcBef>
                        <a:buSzPct val="100000"/>
                        <a:defRPr sz="1600" b="1">
                          <a:solidFill>
                            <a:srgbClr val="A50021"/>
                          </a:solidFill>
                          <a:latin typeface="宋体" pitchFamily="2" charset="-122"/>
                          <a:ea typeface="宋体" pitchFamily="2" charset="-122"/>
                          <a:cs typeface="Arial" panose="020B0604020202020204" pitchFamily="34" charset="0"/>
                        </a:defRPr>
                      </a:lvl3pPr>
                      <a:lvl4pPr>
                        <a:lnSpc>
                          <a:spcPct val="90000"/>
                        </a:lnSpc>
                        <a:spcBef>
                          <a:spcPct val="30000"/>
                        </a:spcBef>
                        <a:buSzPct val="100000"/>
                        <a:defRPr sz="1200" b="1">
                          <a:solidFill>
                            <a:schemeClr val="tx1"/>
                          </a:solidFill>
                          <a:latin typeface="宋体" pitchFamily="2" charset="-122"/>
                          <a:ea typeface="宋体" pitchFamily="2" charset="-122"/>
                          <a:cs typeface="Arial" panose="020B0604020202020204" pitchFamily="34" charset="0"/>
                        </a:defRPr>
                      </a:lvl4pPr>
                      <a:lvl5pPr>
                        <a:lnSpc>
                          <a:spcPct val="90000"/>
                        </a:lnSpc>
                        <a:spcBef>
                          <a:spcPct val="30000"/>
                        </a:spcBef>
                        <a:buSzPct val="100000"/>
                        <a:defRPr sz="1200" b="1">
                          <a:solidFill>
                            <a:schemeClr val="tx1"/>
                          </a:solidFill>
                          <a:latin typeface="宋体" pitchFamily="2" charset="-122"/>
                          <a:ea typeface="宋体" pitchFamily="2" charset="-122"/>
                          <a:cs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pPr>
                      <a:r>
                        <a:rPr kumimoji="0" lang="en-US" altLang="zh-CN" sz="2000" b="1" i="0" u="none" strike="noStrike" cap="none" normalizeH="0" baseline="0">
                          <a:ln>
                            <a:noFill/>
                          </a:ln>
                          <a:solidFill>
                            <a:schemeClr val="tx1"/>
                          </a:solidFill>
                          <a:effectLst/>
                          <a:latin typeface="Comic Sans MS" panose="030F0702030302020204" pitchFamily="2" charset="0"/>
                          <a:ea typeface="宋体" pitchFamily="2" charset="-122"/>
                          <a:cs typeface="Arial" panose="020B0604020202020204" pitchFamily="34" charset="0"/>
                        </a:rPr>
                        <a:t>frame pointer (</a:t>
                      </a:r>
                      <a:r>
                        <a:rPr kumimoji="0" lang="zh-CN" altLang="en-US" sz="2000" b="1" i="0" u="none" strike="noStrike" cap="none" normalizeH="0" baseline="0">
                          <a:ln>
                            <a:noFill/>
                          </a:ln>
                          <a:solidFill>
                            <a:schemeClr val="tx1"/>
                          </a:solidFill>
                          <a:effectLst/>
                          <a:latin typeface="Comic Sans MS" panose="030F0702030302020204" pitchFamily="2" charset="0"/>
                          <a:ea typeface="宋体" pitchFamily="2" charset="-122"/>
                          <a:cs typeface="Arial" panose="020B0604020202020204" pitchFamily="34" charset="0"/>
                        </a:rPr>
                        <a:t>帧指针</a:t>
                      </a:r>
                      <a:r>
                        <a:rPr kumimoji="0" lang="en-US" altLang="zh-CN" sz="2000" b="1" i="0" u="none" strike="noStrike" cap="none" normalizeH="0" baseline="0">
                          <a:ln>
                            <a:noFill/>
                          </a:ln>
                          <a:solidFill>
                            <a:schemeClr val="tx1"/>
                          </a:solidFill>
                          <a:effectLst/>
                          <a:latin typeface="Comic Sans MS" panose="030F0702030302020204" pitchFamily="2" charset="0"/>
                          <a:ea typeface="宋体" pitchFamily="2" charset="-122"/>
                          <a:cs typeface="Arial" panose="020B0604020202020204" pitchFamily="34" charset="0"/>
                        </a:rPr>
                        <a:t>)</a:t>
                      </a:r>
                      <a:endParaRPr kumimoji="0" lang="en-US" altLang="zh-CN" sz="2000" b="1" i="0" u="none" strike="noStrike" cap="none" normalizeH="0" baseline="0">
                        <a:ln>
                          <a:noFill/>
                        </a:ln>
                        <a:solidFill>
                          <a:schemeClr val="tx1"/>
                        </a:solidFill>
                        <a:effectLst/>
                        <a:latin typeface="Comic Sans MS" panose="030F0702030302020204" pitchFamily="2" charset="0"/>
                        <a:ea typeface="宋体" pitchFamily="2" charset="-122"/>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lvl1pPr>
                        <a:lnSpc>
                          <a:spcPct val="90000"/>
                        </a:lnSpc>
                        <a:spcBef>
                          <a:spcPct val="30000"/>
                        </a:spcBef>
                        <a:buSzPct val="75000"/>
                        <a:buFont typeface="Wingdings" panose="05000000000000000000" pitchFamily="2" charset="2"/>
                        <a:defRPr b="1">
                          <a:solidFill>
                            <a:schemeClr val="tx1"/>
                          </a:solidFill>
                          <a:latin typeface="宋体" pitchFamily="2" charset="-122"/>
                          <a:ea typeface="宋体" pitchFamily="2" charset="-122"/>
                          <a:cs typeface="Arial" panose="020B0604020202020204" pitchFamily="34" charset="0"/>
                        </a:defRPr>
                      </a:lvl1pPr>
                      <a:lvl2pPr marL="495300">
                        <a:lnSpc>
                          <a:spcPct val="90000"/>
                        </a:lnSpc>
                        <a:spcBef>
                          <a:spcPct val="30000"/>
                        </a:spcBef>
                        <a:buSzPct val="100000"/>
                        <a:defRPr sz="1600" b="1">
                          <a:solidFill>
                            <a:schemeClr val="accent2"/>
                          </a:solidFill>
                          <a:latin typeface="宋体" pitchFamily="2" charset="-122"/>
                          <a:ea typeface="宋体" pitchFamily="2" charset="-122"/>
                          <a:cs typeface="Arial" panose="020B0604020202020204" pitchFamily="34" charset="0"/>
                        </a:defRPr>
                      </a:lvl2pPr>
                      <a:lvl3pPr>
                        <a:lnSpc>
                          <a:spcPct val="90000"/>
                        </a:lnSpc>
                        <a:spcBef>
                          <a:spcPct val="30000"/>
                        </a:spcBef>
                        <a:buSzPct val="100000"/>
                        <a:defRPr sz="1600" b="1">
                          <a:solidFill>
                            <a:srgbClr val="A50021"/>
                          </a:solidFill>
                          <a:latin typeface="宋体" pitchFamily="2" charset="-122"/>
                          <a:ea typeface="宋体" pitchFamily="2" charset="-122"/>
                          <a:cs typeface="Arial" panose="020B0604020202020204" pitchFamily="34" charset="0"/>
                        </a:defRPr>
                      </a:lvl3pPr>
                      <a:lvl4pPr>
                        <a:lnSpc>
                          <a:spcPct val="90000"/>
                        </a:lnSpc>
                        <a:spcBef>
                          <a:spcPct val="30000"/>
                        </a:spcBef>
                        <a:buSzPct val="100000"/>
                        <a:defRPr sz="1200" b="1">
                          <a:solidFill>
                            <a:schemeClr val="tx1"/>
                          </a:solidFill>
                          <a:latin typeface="宋体" pitchFamily="2" charset="-122"/>
                          <a:ea typeface="宋体" pitchFamily="2" charset="-122"/>
                          <a:cs typeface="Arial" panose="020B0604020202020204" pitchFamily="34" charset="0"/>
                        </a:defRPr>
                      </a:lvl4pPr>
                      <a:lvl5pPr>
                        <a:lnSpc>
                          <a:spcPct val="90000"/>
                        </a:lnSpc>
                        <a:spcBef>
                          <a:spcPct val="30000"/>
                        </a:spcBef>
                        <a:buSzPct val="100000"/>
                        <a:defRPr sz="1200" b="1">
                          <a:solidFill>
                            <a:schemeClr val="tx1"/>
                          </a:solidFill>
                          <a:latin typeface="宋体" pitchFamily="2" charset="-122"/>
                          <a:ea typeface="宋体" pitchFamily="2" charset="-122"/>
                          <a:cs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pPr>
                      <a:r>
                        <a:rPr kumimoji="0" lang="en-US" altLang="zh-CN" sz="2000" b="1" i="0" u="none" strike="noStrike" cap="none" normalizeH="0" baseline="0">
                          <a:ln>
                            <a:noFill/>
                          </a:ln>
                          <a:solidFill>
                            <a:schemeClr val="tx1"/>
                          </a:solidFill>
                          <a:effectLst/>
                          <a:latin typeface="Comic Sans MS" panose="030F0702030302020204" pitchFamily="2" charset="0"/>
                          <a:ea typeface="宋体" pitchFamily="2" charset="-122"/>
                          <a:cs typeface="Arial" panose="020B0604020202020204" pitchFamily="34" charset="0"/>
                        </a:rPr>
                        <a:t>ra</a:t>
                      </a:r>
                      <a:endParaRPr kumimoji="0" lang="en-US" altLang="zh-CN" sz="2000" b="1" i="0" u="none" strike="noStrike" cap="none" normalizeH="0" baseline="0">
                        <a:ln>
                          <a:noFill/>
                        </a:ln>
                        <a:solidFill>
                          <a:schemeClr val="tx1"/>
                        </a:solidFill>
                        <a:effectLst/>
                        <a:latin typeface="Comic Sans MS" panose="030F0702030302020204" pitchFamily="2" charset="0"/>
                        <a:ea typeface="宋体" pitchFamily="2" charset="-122"/>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75000"/>
                        <a:buFont typeface="Wingdings" panose="05000000000000000000" pitchFamily="2" charset="2"/>
                        <a:defRPr b="1">
                          <a:solidFill>
                            <a:schemeClr val="tx1"/>
                          </a:solidFill>
                          <a:latin typeface="宋体" pitchFamily="2" charset="-122"/>
                          <a:ea typeface="宋体" pitchFamily="2" charset="-122"/>
                          <a:cs typeface="Arial" panose="020B0604020202020204" pitchFamily="34" charset="0"/>
                        </a:defRPr>
                      </a:lvl1pPr>
                      <a:lvl2pPr marL="495300">
                        <a:lnSpc>
                          <a:spcPct val="90000"/>
                        </a:lnSpc>
                        <a:spcBef>
                          <a:spcPct val="30000"/>
                        </a:spcBef>
                        <a:buSzPct val="100000"/>
                        <a:defRPr sz="1600" b="1">
                          <a:solidFill>
                            <a:schemeClr val="accent2"/>
                          </a:solidFill>
                          <a:latin typeface="宋体" pitchFamily="2" charset="-122"/>
                          <a:ea typeface="宋体" pitchFamily="2" charset="-122"/>
                          <a:cs typeface="Arial" panose="020B0604020202020204" pitchFamily="34" charset="0"/>
                        </a:defRPr>
                      </a:lvl2pPr>
                      <a:lvl3pPr>
                        <a:lnSpc>
                          <a:spcPct val="90000"/>
                        </a:lnSpc>
                        <a:spcBef>
                          <a:spcPct val="30000"/>
                        </a:spcBef>
                        <a:buSzPct val="100000"/>
                        <a:defRPr sz="1600" b="1">
                          <a:solidFill>
                            <a:srgbClr val="A50021"/>
                          </a:solidFill>
                          <a:latin typeface="宋体" pitchFamily="2" charset="-122"/>
                          <a:ea typeface="宋体" pitchFamily="2" charset="-122"/>
                          <a:cs typeface="Arial" panose="020B0604020202020204" pitchFamily="34" charset="0"/>
                        </a:defRPr>
                      </a:lvl3pPr>
                      <a:lvl4pPr>
                        <a:lnSpc>
                          <a:spcPct val="90000"/>
                        </a:lnSpc>
                        <a:spcBef>
                          <a:spcPct val="30000"/>
                        </a:spcBef>
                        <a:buSzPct val="100000"/>
                        <a:defRPr sz="1200" b="1">
                          <a:solidFill>
                            <a:schemeClr val="tx1"/>
                          </a:solidFill>
                          <a:latin typeface="宋体" pitchFamily="2" charset="-122"/>
                          <a:ea typeface="宋体" pitchFamily="2" charset="-122"/>
                          <a:cs typeface="Arial" panose="020B0604020202020204" pitchFamily="34" charset="0"/>
                        </a:defRPr>
                      </a:lvl4pPr>
                      <a:lvl5pPr>
                        <a:lnSpc>
                          <a:spcPct val="90000"/>
                        </a:lnSpc>
                        <a:spcBef>
                          <a:spcPct val="30000"/>
                        </a:spcBef>
                        <a:buSzPct val="100000"/>
                        <a:defRPr sz="1200" b="1">
                          <a:solidFill>
                            <a:schemeClr val="tx1"/>
                          </a:solidFill>
                          <a:latin typeface="宋体" pitchFamily="2" charset="-122"/>
                          <a:ea typeface="宋体" pitchFamily="2" charset="-122"/>
                          <a:cs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pPr>
                      <a:r>
                        <a:rPr kumimoji="0" lang="zh-CN" altLang="en-US" sz="2000" b="1" i="0" u="none" strike="noStrike" cap="none" normalizeH="0" baseline="0" dirty="0">
                          <a:ln>
                            <a:noFill/>
                          </a:ln>
                          <a:solidFill>
                            <a:schemeClr val="tx1"/>
                          </a:solidFill>
                          <a:effectLst/>
                          <a:latin typeface="Comic Sans MS" panose="030F0702030302020204" pitchFamily="2" charset="0"/>
                          <a:ea typeface="宋体" pitchFamily="2" charset="-122"/>
                          <a:cs typeface="Arial" panose="020B0604020202020204" pitchFamily="34" charset="0"/>
                        </a:rPr>
                        <a:t>31</a:t>
                      </a:r>
                      <a:endParaRPr kumimoji="0" lang="zh-CN" altLang="en-US" sz="2000" b="1" i="0" u="none" strike="noStrike" cap="none" normalizeH="0" baseline="0" dirty="0">
                        <a:ln>
                          <a:noFill/>
                        </a:ln>
                        <a:solidFill>
                          <a:schemeClr val="tx1"/>
                        </a:solidFill>
                        <a:effectLst/>
                        <a:latin typeface="Comic Sans MS" panose="030F0702030302020204" pitchFamily="2" charset="0"/>
                        <a:ea typeface="宋体" pitchFamily="2" charset="-122"/>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75000"/>
                        <a:buFont typeface="Wingdings" panose="05000000000000000000" pitchFamily="2" charset="2"/>
                        <a:defRPr b="1">
                          <a:solidFill>
                            <a:schemeClr val="tx1"/>
                          </a:solidFill>
                          <a:latin typeface="宋体" pitchFamily="2" charset="-122"/>
                          <a:ea typeface="宋体" pitchFamily="2" charset="-122"/>
                          <a:cs typeface="Arial" panose="020B0604020202020204" pitchFamily="34" charset="0"/>
                        </a:defRPr>
                      </a:lvl1pPr>
                      <a:lvl2pPr marL="495300">
                        <a:lnSpc>
                          <a:spcPct val="90000"/>
                        </a:lnSpc>
                        <a:spcBef>
                          <a:spcPct val="30000"/>
                        </a:spcBef>
                        <a:buSzPct val="100000"/>
                        <a:defRPr sz="1600" b="1">
                          <a:solidFill>
                            <a:schemeClr val="accent2"/>
                          </a:solidFill>
                          <a:latin typeface="宋体" pitchFamily="2" charset="-122"/>
                          <a:ea typeface="宋体" pitchFamily="2" charset="-122"/>
                          <a:cs typeface="Arial" panose="020B0604020202020204" pitchFamily="34" charset="0"/>
                        </a:defRPr>
                      </a:lvl2pPr>
                      <a:lvl3pPr>
                        <a:lnSpc>
                          <a:spcPct val="90000"/>
                        </a:lnSpc>
                        <a:spcBef>
                          <a:spcPct val="30000"/>
                        </a:spcBef>
                        <a:buSzPct val="100000"/>
                        <a:defRPr sz="1600" b="1">
                          <a:solidFill>
                            <a:srgbClr val="A50021"/>
                          </a:solidFill>
                          <a:latin typeface="宋体" pitchFamily="2" charset="-122"/>
                          <a:ea typeface="宋体" pitchFamily="2" charset="-122"/>
                          <a:cs typeface="Arial" panose="020B0604020202020204" pitchFamily="34" charset="0"/>
                        </a:defRPr>
                      </a:lvl3pPr>
                      <a:lvl4pPr>
                        <a:lnSpc>
                          <a:spcPct val="90000"/>
                        </a:lnSpc>
                        <a:spcBef>
                          <a:spcPct val="30000"/>
                        </a:spcBef>
                        <a:buSzPct val="100000"/>
                        <a:defRPr sz="1200" b="1">
                          <a:solidFill>
                            <a:schemeClr val="tx1"/>
                          </a:solidFill>
                          <a:latin typeface="宋体" pitchFamily="2" charset="-122"/>
                          <a:ea typeface="宋体" pitchFamily="2" charset="-122"/>
                          <a:cs typeface="Arial" panose="020B0604020202020204" pitchFamily="34" charset="0"/>
                        </a:defRPr>
                      </a:lvl4pPr>
                      <a:lvl5pPr>
                        <a:lnSpc>
                          <a:spcPct val="90000"/>
                        </a:lnSpc>
                        <a:spcBef>
                          <a:spcPct val="30000"/>
                        </a:spcBef>
                        <a:buSzPct val="100000"/>
                        <a:defRPr sz="1200" b="1">
                          <a:solidFill>
                            <a:schemeClr val="tx1"/>
                          </a:solidFill>
                          <a:latin typeface="宋体" pitchFamily="2" charset="-122"/>
                          <a:ea typeface="宋体" pitchFamily="2" charset="-122"/>
                          <a:cs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宋体" pitchFamily="2" charset="-122"/>
                          <a:ea typeface="宋体"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Comic Sans MS" panose="030F0702030302020204" pitchFamily="2" charset="0"/>
                          <a:ea typeface="宋体" pitchFamily="2" charset="-122"/>
                          <a:cs typeface="Arial" panose="020B0604020202020204" pitchFamily="34" charset="0"/>
                        </a:rPr>
                        <a:t>return address </a:t>
                      </a:r>
                      <a:r>
                        <a:rPr kumimoji="0" lang="en-US" altLang="zh-CN" sz="2000" b="1" i="0" u="none" strike="noStrike" cap="none" normalizeH="0" baseline="0" dirty="0">
                          <a:ln>
                            <a:noFill/>
                          </a:ln>
                          <a:solidFill>
                            <a:srgbClr val="A50021"/>
                          </a:solidFill>
                          <a:effectLst/>
                          <a:latin typeface="Comic Sans MS" panose="030F0702030302020204" pitchFamily="2" charset="0"/>
                          <a:ea typeface="宋体" pitchFamily="2" charset="-122"/>
                          <a:cs typeface="Arial" panose="020B0604020202020204" pitchFamily="34" charset="0"/>
                        </a:rPr>
                        <a:t>(</a:t>
                      </a:r>
                      <a:r>
                        <a:rPr kumimoji="0" lang="zh-CN" altLang="en-US" sz="2000" b="1" i="0" u="none" strike="noStrike" cap="none" normalizeH="0" baseline="0" dirty="0">
                          <a:ln>
                            <a:noFill/>
                          </a:ln>
                          <a:solidFill>
                            <a:srgbClr val="A50021"/>
                          </a:solidFill>
                          <a:effectLst/>
                          <a:latin typeface="Comic Sans MS" panose="030F0702030302020204" pitchFamily="2" charset="0"/>
                          <a:ea typeface="宋体" pitchFamily="2" charset="-122"/>
                          <a:cs typeface="Arial" panose="020B0604020202020204" pitchFamily="34" charset="0"/>
                        </a:rPr>
                        <a:t>过程调用返回地址</a:t>
                      </a:r>
                      <a:r>
                        <a:rPr kumimoji="0" lang="en-US" altLang="zh-CN" sz="2000" b="1" i="0" u="none" strike="noStrike" cap="none" normalizeH="0" baseline="0" dirty="0">
                          <a:ln>
                            <a:noFill/>
                          </a:ln>
                          <a:solidFill>
                            <a:srgbClr val="A50021"/>
                          </a:solidFill>
                          <a:effectLst/>
                          <a:latin typeface="Comic Sans MS" panose="030F0702030302020204" pitchFamily="2" charset="0"/>
                          <a:ea typeface="宋体" pitchFamily="2" charset="-122"/>
                          <a:cs typeface="Arial" panose="020B0604020202020204" pitchFamily="34" charset="0"/>
                        </a:rPr>
                        <a:t>)</a:t>
                      </a:r>
                      <a:endParaRPr kumimoji="0" lang="en-US" altLang="zh-CN" sz="2000" b="1" i="0" u="none" strike="noStrike" cap="none" normalizeH="0" baseline="0" dirty="0">
                        <a:ln>
                          <a:noFill/>
                        </a:ln>
                        <a:solidFill>
                          <a:srgbClr val="A50021"/>
                        </a:solidFill>
                        <a:effectLst/>
                        <a:latin typeface="Comic Sans MS" panose="030F0702030302020204" pitchFamily="2" charset="0"/>
                        <a:ea typeface="宋体" pitchFamily="2" charset="-122"/>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 name="Rectangle 2"/>
          <p:cNvSpPr txBox="1">
            <a:spLocks noChangeArrowheads="1"/>
          </p:cNvSpPr>
          <p:nvPr/>
        </p:nvSpPr>
        <p:spPr bwMode="auto">
          <a:xfrm>
            <a:off x="3635896" y="1226527"/>
            <a:ext cx="4816083" cy="319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spAutoFit/>
          </a:bodyPr>
          <a:lstStyle>
            <a:lvl1pPr algn="l" rtl="0" eaLnBrk="0" fontAlgn="base" hangingPunct="0">
              <a:lnSpc>
                <a:spcPct val="87000"/>
              </a:lnSpc>
              <a:spcBef>
                <a:spcPct val="0"/>
              </a:spcBef>
              <a:spcAft>
                <a:spcPct val="0"/>
              </a:spcAft>
              <a:defRPr sz="2400" b="1" kern="1200">
                <a:solidFill>
                  <a:schemeClr val="accent2"/>
                </a:solidFill>
                <a:latin typeface="+mj-lt"/>
                <a:ea typeface="+mj-ea"/>
                <a:cs typeface="+mj-cs"/>
              </a:defRPr>
            </a:lvl1pPr>
            <a:lvl2pPr algn="l" rtl="0" eaLnBrk="0" fontAlgn="base" hangingPunct="0">
              <a:lnSpc>
                <a:spcPct val="87000"/>
              </a:lnSpc>
              <a:spcBef>
                <a:spcPct val="0"/>
              </a:spcBef>
              <a:spcAft>
                <a:spcPct val="0"/>
              </a:spcAft>
              <a:defRPr sz="2400" b="1">
                <a:solidFill>
                  <a:schemeClr val="accent2"/>
                </a:solidFill>
                <a:latin typeface="Arial" panose="020B0604020202020204" pitchFamily="34" charset="0"/>
              </a:defRPr>
            </a:lvl2pPr>
            <a:lvl3pPr algn="l" rtl="0" eaLnBrk="0" fontAlgn="base" hangingPunct="0">
              <a:lnSpc>
                <a:spcPct val="87000"/>
              </a:lnSpc>
              <a:spcBef>
                <a:spcPct val="0"/>
              </a:spcBef>
              <a:spcAft>
                <a:spcPct val="0"/>
              </a:spcAft>
              <a:defRPr sz="2400" b="1">
                <a:solidFill>
                  <a:schemeClr val="accent2"/>
                </a:solidFill>
                <a:latin typeface="Arial" panose="020B0604020202020204" pitchFamily="34" charset="0"/>
              </a:defRPr>
            </a:lvl3pPr>
            <a:lvl4pPr algn="l" rtl="0" eaLnBrk="0" fontAlgn="base" hangingPunct="0">
              <a:lnSpc>
                <a:spcPct val="87000"/>
              </a:lnSpc>
              <a:spcBef>
                <a:spcPct val="0"/>
              </a:spcBef>
              <a:spcAft>
                <a:spcPct val="0"/>
              </a:spcAft>
              <a:defRPr sz="2400" b="1">
                <a:solidFill>
                  <a:schemeClr val="accent2"/>
                </a:solidFill>
                <a:latin typeface="Arial" panose="020B0604020202020204" pitchFamily="34" charset="0"/>
              </a:defRPr>
            </a:lvl4pPr>
            <a:lvl5pPr algn="l" rtl="0" eaLnBrk="0" fontAlgn="base" hangingPunct="0">
              <a:lnSpc>
                <a:spcPct val="87000"/>
              </a:lnSpc>
              <a:spcBef>
                <a:spcPct val="0"/>
              </a:spcBef>
              <a:spcAft>
                <a:spcPct val="0"/>
              </a:spcAft>
              <a:defRPr sz="2400" b="1">
                <a:solidFill>
                  <a:schemeClr val="accent2"/>
                </a:solidFill>
                <a:latin typeface="Arial" panose="020B0604020202020204" pitchFamily="34" charset="0"/>
              </a:defRPr>
            </a:lvl5pPr>
            <a:lvl6pPr marL="457200" algn="l" rtl="0" eaLnBrk="0" fontAlgn="base" hangingPunct="0">
              <a:lnSpc>
                <a:spcPct val="87000"/>
              </a:lnSpc>
              <a:spcBef>
                <a:spcPct val="0"/>
              </a:spcBef>
              <a:spcAft>
                <a:spcPct val="0"/>
              </a:spcAft>
              <a:defRPr sz="2400" b="1">
                <a:solidFill>
                  <a:schemeClr val="accent2"/>
                </a:solidFill>
                <a:latin typeface="Arial" panose="020B0604020202020204" pitchFamily="34" charset="0"/>
              </a:defRPr>
            </a:lvl6pPr>
            <a:lvl7pPr marL="914400" algn="l" rtl="0" eaLnBrk="0" fontAlgn="base" hangingPunct="0">
              <a:lnSpc>
                <a:spcPct val="87000"/>
              </a:lnSpc>
              <a:spcBef>
                <a:spcPct val="0"/>
              </a:spcBef>
              <a:spcAft>
                <a:spcPct val="0"/>
              </a:spcAft>
              <a:defRPr sz="2400" b="1">
                <a:solidFill>
                  <a:schemeClr val="accent2"/>
                </a:solidFill>
                <a:latin typeface="Arial" panose="020B0604020202020204" pitchFamily="34" charset="0"/>
              </a:defRPr>
            </a:lvl7pPr>
            <a:lvl8pPr marL="1371600" algn="l" rtl="0" eaLnBrk="0" fontAlgn="base" hangingPunct="0">
              <a:lnSpc>
                <a:spcPct val="87000"/>
              </a:lnSpc>
              <a:spcBef>
                <a:spcPct val="0"/>
              </a:spcBef>
              <a:spcAft>
                <a:spcPct val="0"/>
              </a:spcAft>
              <a:defRPr sz="2400" b="1">
                <a:solidFill>
                  <a:schemeClr val="accent2"/>
                </a:solidFill>
                <a:latin typeface="Arial" panose="020B0604020202020204" pitchFamily="34" charset="0"/>
              </a:defRPr>
            </a:lvl8pPr>
            <a:lvl9pPr marL="1828800" algn="l" rtl="0" eaLnBrk="0" fontAlgn="base" hangingPunct="0">
              <a:lnSpc>
                <a:spcPct val="87000"/>
              </a:lnSpc>
              <a:spcBef>
                <a:spcPct val="0"/>
              </a:spcBef>
              <a:spcAft>
                <a:spcPct val="0"/>
              </a:spcAft>
              <a:defRPr sz="2400" b="1">
                <a:solidFill>
                  <a:schemeClr val="accent2"/>
                </a:solidFill>
                <a:latin typeface="Arial" panose="020B0604020202020204" pitchFamily="34" charset="0"/>
              </a:defRPr>
            </a:lvl9pPr>
          </a:lstStyle>
          <a:p>
            <a:r>
              <a:rPr lang="en-US" altLang="zh-CN" sz="2000" dirty="0">
                <a:solidFill>
                  <a:srgbClr val="FF0000"/>
                </a:solidFill>
                <a:latin typeface="微软雅黑" pitchFamily="34" charset="-122"/>
                <a:ea typeface="微软雅黑" pitchFamily="34" charset="-122"/>
              </a:rPr>
              <a:t>MIPS</a:t>
            </a:r>
            <a:r>
              <a:rPr lang="zh-CN" altLang="en-US" sz="2000" dirty="0">
                <a:solidFill>
                  <a:srgbClr val="FF0000"/>
                </a:solidFill>
                <a:latin typeface="微软雅黑" pitchFamily="34" charset="-122"/>
                <a:ea typeface="微软雅黑" pitchFamily="34" charset="-122"/>
              </a:rPr>
              <a:t>寄存器的功能定义和两种汇编表示</a:t>
            </a:r>
            <a:r>
              <a:rPr lang="en-US" altLang="zh-CN" sz="2000" dirty="0">
                <a:solidFill>
                  <a:srgbClr val="FF0000"/>
                </a:solidFill>
                <a:latin typeface="微软雅黑" pitchFamily="34" charset="-122"/>
                <a:ea typeface="微软雅黑" pitchFamily="34" charset="-122"/>
              </a:rPr>
              <a:t> </a:t>
            </a:r>
            <a:endParaRPr lang="en-US" altLang="zh-CN" sz="2000" dirty="0">
              <a:solidFill>
                <a:srgbClr val="FF0000"/>
              </a:solidFill>
              <a:latin typeface="微软雅黑" pitchFamily="34" charset="-122"/>
              <a:ea typeface="微软雅黑" pitchFamily="34" charset="-122"/>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4.4 </a:t>
            </a:r>
            <a:r>
              <a:rPr lang="zh-CN" altLang="en-US" dirty="0"/>
              <a:t>程序的机器级表示</a:t>
            </a:r>
            <a:endParaRPr lang="zh-CN" altLang="en-US" dirty="0"/>
          </a:p>
        </p:txBody>
      </p:sp>
      <p:sp>
        <p:nvSpPr>
          <p:cNvPr id="3" name="内容占位符 2"/>
          <p:cNvSpPr>
            <a:spLocks noGrp="1"/>
          </p:cNvSpPr>
          <p:nvPr>
            <p:ph idx="1"/>
          </p:nvPr>
        </p:nvSpPr>
        <p:spPr/>
        <p:txBody>
          <a:bodyPr/>
          <a:lstStyle/>
          <a:p>
            <a:pPr marL="0" indent="0">
              <a:buNone/>
            </a:pPr>
            <a:r>
              <a:rPr lang="en-US" altLang="zh-CN" dirty="0"/>
              <a:t>4.4.1 MIPS</a:t>
            </a:r>
            <a:r>
              <a:rPr lang="zh-CN" altLang="en-US" dirty="0"/>
              <a:t>汇编语言和机器语言</a:t>
            </a:r>
            <a:endParaRPr lang="zh-CN" altLang="en-US" dirty="0"/>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7" name="内容占位符 2"/>
          <p:cNvSpPr txBox="1"/>
          <p:nvPr/>
        </p:nvSpPr>
        <p:spPr bwMode="auto">
          <a:xfrm>
            <a:off x="119514" y="1124744"/>
            <a:ext cx="4668510" cy="393507"/>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FF0000"/>
              </a:buClr>
              <a:buFont typeface="Wingdings" panose="05000000000000000000" pitchFamily="2" charset="2"/>
              <a:buChar char="p"/>
              <a:defRPr sz="2200" b="1" kern="1200">
                <a:solidFill>
                  <a:schemeClr val="tx1"/>
                </a:solidFill>
                <a:latin typeface="Comic Sans MS" panose="030F0702030302020204" pitchFamily="2" charset="0"/>
                <a:ea typeface="微软雅黑"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anose="05000000000000000000" pitchFamily="2" charset="2"/>
              <a:buChar char="n"/>
              <a:defRPr sz="2000" b="0" kern="1200">
                <a:solidFill>
                  <a:schemeClr val="tx1"/>
                </a:solidFill>
                <a:latin typeface="微软雅黑" pitchFamily="34" charset="-122"/>
                <a:ea typeface="微软雅黑"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anose="05000000000000000000" pitchFamily="2" charset="2"/>
              <a:buChar char="p"/>
              <a:defRPr sz="2000" b="0" kern="1200">
                <a:solidFill>
                  <a:schemeClr val="tx1"/>
                </a:solidFill>
                <a:latin typeface="微软雅黑" pitchFamily="34" charset="-122"/>
                <a:ea typeface="微软雅黑"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anose="05000000000000000000" pitchFamily="2" charset="2"/>
              <a:buChar char="Ø"/>
              <a:defRPr sz="2000" b="0" kern="1200">
                <a:solidFill>
                  <a:schemeClr val="tx1"/>
                </a:solidFill>
                <a:latin typeface="微软雅黑" pitchFamily="34" charset="-122"/>
                <a:ea typeface="微软雅黑"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anose="05000000000000000000" pitchFamily="2" charset="2"/>
              <a:buChar char="Ø"/>
              <a:defRPr sz="2000" b="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dirty="0">
                <a:solidFill>
                  <a:srgbClr val="063DE8"/>
                </a:solidFill>
              </a:rPr>
              <a:t>1. MIPS</a:t>
            </a:r>
            <a:r>
              <a:rPr lang="zh-CN" altLang="en-US" dirty="0">
                <a:solidFill>
                  <a:srgbClr val="063DE8"/>
                </a:solidFill>
              </a:rPr>
              <a:t>指令中数据的表示</a:t>
            </a:r>
            <a:endParaRPr lang="en-US" altLang="zh-CN" dirty="0">
              <a:solidFill>
                <a:srgbClr val="063DE8"/>
              </a:solidFill>
            </a:endParaRPr>
          </a:p>
        </p:txBody>
      </p:sp>
      <p:sp>
        <p:nvSpPr>
          <p:cNvPr id="10" name="矩形 9"/>
          <p:cNvSpPr/>
          <p:nvPr/>
        </p:nvSpPr>
        <p:spPr>
          <a:xfrm>
            <a:off x="467544" y="1559450"/>
            <a:ext cx="8470304" cy="3046988"/>
          </a:xfrm>
          <a:prstGeom prst="rect">
            <a:avLst/>
          </a:prstGeom>
        </p:spPr>
        <p:txBody>
          <a:bodyPr wrap="square">
            <a:spAutoFit/>
          </a:bodyPr>
          <a:lstStyle/>
          <a:p>
            <a:pPr marL="342900" indent="-342900">
              <a:lnSpc>
                <a:spcPct val="120000"/>
              </a:lnSpc>
              <a:buFont typeface="Wingdings" panose="05000000000000000000" pitchFamily="2" charset="2"/>
              <a:buChar char="Ø"/>
            </a:pPr>
            <a:r>
              <a:rPr lang="zh-CN" altLang="en-US" sz="2000" dirty="0">
                <a:latin typeface="Comic Sans MS" panose="030F0702030302020204" pitchFamily="2" charset="0"/>
                <a:ea typeface="微软雅黑" pitchFamily="34" charset="-122"/>
              </a:rPr>
              <a:t>存储器数据指定</a:t>
            </a:r>
            <a:endParaRPr lang="zh-CN" altLang="en-US" sz="2000" dirty="0">
              <a:latin typeface="Comic Sans MS" panose="030F0702030302020204" pitchFamily="2" charset="0"/>
              <a:ea typeface="微软雅黑" pitchFamily="34" charset="-122"/>
            </a:endParaRPr>
          </a:p>
          <a:p>
            <a:pPr marL="800100" lvl="1" indent="-342900">
              <a:lnSpc>
                <a:spcPct val="120000"/>
              </a:lnSpc>
              <a:buFont typeface="Wingdings" panose="05000000000000000000" pitchFamily="2" charset="2"/>
              <a:buChar char="ü"/>
            </a:pPr>
            <a:r>
              <a:rPr lang="zh-CN" altLang="en-US" sz="2000" dirty="0">
                <a:latin typeface="Comic Sans MS" panose="030F0702030302020204" pitchFamily="2" charset="0"/>
                <a:ea typeface="微软雅黑" pitchFamily="34" charset="-122"/>
              </a:rPr>
              <a:t>按字节编址，操作数地址为</a:t>
            </a:r>
            <a:r>
              <a:rPr lang="en-US" altLang="zh-CN" sz="2000" dirty="0">
                <a:latin typeface="Comic Sans MS" panose="030F0702030302020204" pitchFamily="2" charset="0"/>
                <a:ea typeface="微软雅黑" pitchFamily="34" charset="-122"/>
              </a:rPr>
              <a:t>32</a:t>
            </a:r>
            <a:r>
              <a:rPr lang="zh-CN" altLang="en-US" sz="2000" dirty="0">
                <a:latin typeface="Comic Sans MS" panose="030F0702030302020204" pitchFamily="2" charset="0"/>
                <a:ea typeface="微软雅黑" pitchFamily="34" charset="-122"/>
              </a:rPr>
              <a:t>位，故可访问的地址空间大小为</a:t>
            </a:r>
            <a:r>
              <a:rPr lang="en-US" altLang="zh-CN" sz="2000" dirty="0">
                <a:latin typeface="Comic Sans MS" panose="030F0702030302020204" pitchFamily="2" charset="0"/>
                <a:ea typeface="微软雅黑" pitchFamily="34" charset="-122"/>
              </a:rPr>
              <a:t>: 2</a:t>
            </a:r>
            <a:r>
              <a:rPr lang="en-US" altLang="zh-CN" sz="2000" baseline="30000" dirty="0">
                <a:latin typeface="Comic Sans MS" panose="030F0702030302020204" pitchFamily="2" charset="0"/>
                <a:ea typeface="微软雅黑" pitchFamily="34" charset="-122"/>
              </a:rPr>
              <a:t>32</a:t>
            </a:r>
            <a:endParaRPr lang="en-US" altLang="zh-CN" sz="2000" dirty="0">
              <a:latin typeface="Comic Sans MS" panose="030F0702030302020204" pitchFamily="2" charset="0"/>
              <a:ea typeface="微软雅黑" pitchFamily="34" charset="-122"/>
            </a:endParaRPr>
          </a:p>
          <a:p>
            <a:pPr marL="800100" lvl="1" indent="-342900">
              <a:lnSpc>
                <a:spcPct val="120000"/>
              </a:lnSpc>
              <a:buFont typeface="Wingdings" panose="05000000000000000000" pitchFamily="2" charset="2"/>
              <a:buChar char="ü"/>
            </a:pPr>
            <a:r>
              <a:rPr lang="en-US" altLang="zh-CN" sz="2000" dirty="0">
                <a:latin typeface="Comic Sans MS" panose="030F0702030302020204" pitchFamily="2" charset="0"/>
                <a:ea typeface="微软雅黑" pitchFamily="34" charset="-122"/>
              </a:rPr>
              <a:t>Big Endian(</a:t>
            </a:r>
            <a:r>
              <a:rPr lang="zh-CN" altLang="en-US" sz="2000" dirty="0">
                <a:latin typeface="Comic Sans MS" panose="030F0702030302020204" pitchFamily="2" charset="0"/>
                <a:ea typeface="微软雅黑" pitchFamily="34" charset="-122"/>
              </a:rPr>
              <a:t>大端方式</a:t>
            </a:r>
            <a:r>
              <a:rPr lang="en-US" altLang="zh-CN" sz="2000" dirty="0">
                <a:latin typeface="Comic Sans MS" panose="030F0702030302020204" pitchFamily="2" charset="0"/>
                <a:ea typeface="微软雅黑" pitchFamily="34" charset="-122"/>
              </a:rPr>
              <a:t>)</a:t>
            </a:r>
            <a:endParaRPr lang="en-US" altLang="zh-CN" sz="2000" dirty="0">
              <a:latin typeface="Comic Sans MS" panose="030F0702030302020204" pitchFamily="2" charset="0"/>
              <a:ea typeface="微软雅黑" pitchFamily="34" charset="-122"/>
            </a:endParaRPr>
          </a:p>
          <a:p>
            <a:pPr marL="800100" lvl="1" indent="-342900">
              <a:lnSpc>
                <a:spcPct val="120000"/>
              </a:lnSpc>
              <a:buFont typeface="Wingdings" panose="05000000000000000000" pitchFamily="2" charset="2"/>
              <a:buChar char="ü"/>
            </a:pPr>
            <a:r>
              <a:rPr lang="zh-CN" altLang="en-US" sz="2000" dirty="0">
                <a:latin typeface="Comic Sans MS" panose="030F0702030302020204" pitchFamily="2" charset="0"/>
                <a:ea typeface="微软雅黑" pitchFamily="34" charset="-122"/>
              </a:rPr>
              <a:t>只能通过</a:t>
            </a:r>
            <a:r>
              <a:rPr lang="en-US" altLang="zh-CN" sz="2000" dirty="0">
                <a:latin typeface="Comic Sans MS" panose="030F0702030302020204" pitchFamily="2" charset="0"/>
                <a:ea typeface="微软雅黑" pitchFamily="34" charset="-122"/>
              </a:rPr>
              <a:t>Load/Store</a:t>
            </a:r>
            <a:r>
              <a:rPr lang="zh-CN" altLang="en-US" sz="2000" dirty="0">
                <a:latin typeface="Comic Sans MS" panose="030F0702030302020204" pitchFamily="2" charset="0"/>
                <a:ea typeface="微软雅黑" pitchFamily="34" charset="-122"/>
              </a:rPr>
              <a:t>指令访问存储器数据</a:t>
            </a:r>
            <a:endParaRPr lang="zh-CN" altLang="en-US" sz="2000" dirty="0">
              <a:latin typeface="Comic Sans MS" panose="030F0702030302020204" pitchFamily="2" charset="0"/>
              <a:ea typeface="微软雅黑" pitchFamily="34" charset="-122"/>
            </a:endParaRPr>
          </a:p>
          <a:p>
            <a:pPr marL="800100" lvl="1" indent="-342900">
              <a:lnSpc>
                <a:spcPct val="120000"/>
              </a:lnSpc>
              <a:buFont typeface="Wingdings" panose="05000000000000000000" pitchFamily="2" charset="2"/>
              <a:buChar char="ü"/>
            </a:pPr>
            <a:r>
              <a:rPr lang="zh-CN" altLang="en-US" sz="2000" dirty="0">
                <a:latin typeface="Comic Sans MS" panose="030F0702030302020204" pitchFamily="2" charset="0"/>
                <a:ea typeface="微软雅黑" pitchFamily="34" charset="-122"/>
              </a:rPr>
              <a:t>存储器中操作数据的地址通过一个</a:t>
            </a:r>
            <a:r>
              <a:rPr lang="en-US" altLang="zh-CN" sz="2000" dirty="0">
                <a:latin typeface="Comic Sans MS" panose="030F0702030302020204" pitchFamily="2" charset="0"/>
                <a:ea typeface="微软雅黑" pitchFamily="34" charset="-122"/>
              </a:rPr>
              <a:t>32</a:t>
            </a:r>
            <a:r>
              <a:rPr lang="zh-CN" altLang="en-US" sz="2000" dirty="0">
                <a:latin typeface="Comic Sans MS" panose="030F0702030302020204" pitchFamily="2" charset="0"/>
                <a:ea typeface="微软雅黑" pitchFamily="34" charset="-122"/>
              </a:rPr>
              <a:t>位寄存器内容加</a:t>
            </a:r>
            <a:r>
              <a:rPr lang="en-US" altLang="zh-CN" sz="2000" dirty="0">
                <a:latin typeface="Comic Sans MS" panose="030F0702030302020204" pitchFamily="2" charset="0"/>
                <a:ea typeface="微软雅黑" pitchFamily="34" charset="-122"/>
              </a:rPr>
              <a:t>16</a:t>
            </a:r>
            <a:r>
              <a:rPr lang="zh-CN" altLang="en-US" sz="2000" dirty="0">
                <a:latin typeface="Comic Sans MS" panose="030F0702030302020204" pitchFamily="2" charset="0"/>
                <a:ea typeface="微软雅黑" pitchFamily="34" charset="-122"/>
              </a:rPr>
              <a:t>位偏移量得到</a:t>
            </a:r>
            <a:endParaRPr lang="zh-CN" altLang="en-US" sz="2000" dirty="0">
              <a:latin typeface="Comic Sans MS" panose="030F0702030302020204" pitchFamily="2" charset="0"/>
              <a:ea typeface="微软雅黑" pitchFamily="34" charset="-122"/>
            </a:endParaRPr>
          </a:p>
          <a:p>
            <a:pPr marL="800100" lvl="1" indent="-342900">
              <a:lnSpc>
                <a:spcPct val="120000"/>
              </a:lnSpc>
              <a:buFont typeface="Wingdings" panose="05000000000000000000" pitchFamily="2" charset="2"/>
              <a:buChar char="ü"/>
            </a:pPr>
            <a:r>
              <a:rPr lang="en-US" altLang="zh-CN" sz="2000" dirty="0">
                <a:latin typeface="Comic Sans MS" panose="030F0702030302020204" pitchFamily="2" charset="0"/>
                <a:ea typeface="微软雅黑" pitchFamily="34" charset="-122"/>
              </a:rPr>
              <a:t>16</a:t>
            </a:r>
            <a:r>
              <a:rPr lang="zh-CN" altLang="en-US" sz="2000" dirty="0">
                <a:latin typeface="Comic Sans MS" panose="030F0702030302020204" pitchFamily="2" charset="0"/>
                <a:ea typeface="微软雅黑" pitchFamily="34" charset="-122"/>
              </a:rPr>
              <a:t>位偏移量是带符号整数，符号扩展</a:t>
            </a:r>
            <a:endParaRPr lang="zh-CN" altLang="en-US" sz="2000" dirty="0">
              <a:latin typeface="Comic Sans MS" panose="030F0702030302020204" pitchFamily="2" charset="0"/>
              <a:ea typeface="微软雅黑" pitchFamily="34" charset="-122"/>
            </a:endParaRPr>
          </a:p>
          <a:p>
            <a:pPr marL="800100" lvl="1" indent="-342900">
              <a:lnSpc>
                <a:spcPct val="120000"/>
              </a:lnSpc>
              <a:buFont typeface="Wingdings" panose="05000000000000000000" pitchFamily="2" charset="2"/>
              <a:buChar char="ü"/>
            </a:pPr>
            <a:r>
              <a:rPr lang="zh-CN" altLang="en-US" sz="2000" dirty="0">
                <a:latin typeface="Comic Sans MS" panose="030F0702030302020204" pitchFamily="2" charset="0"/>
                <a:ea typeface="微软雅黑" pitchFamily="34" charset="-122"/>
              </a:rPr>
              <a:t>数据要求按字边界对齐（</a:t>
            </a:r>
            <a:r>
              <a:rPr lang="en-US" altLang="zh-CN" sz="2000" dirty="0">
                <a:latin typeface="Comic Sans MS" panose="030F0702030302020204" pitchFamily="2" charset="0"/>
                <a:ea typeface="微软雅黑" pitchFamily="34" charset="-122"/>
              </a:rPr>
              <a:t>PC</a:t>
            </a:r>
            <a:r>
              <a:rPr lang="zh-CN" altLang="en-US" sz="2000" dirty="0">
                <a:latin typeface="Comic Sans MS" panose="030F0702030302020204" pitchFamily="2" charset="0"/>
                <a:ea typeface="微软雅黑" pitchFamily="34" charset="-122"/>
              </a:rPr>
              <a:t>寄存器只需要</a:t>
            </a:r>
            <a:r>
              <a:rPr lang="en-US" altLang="zh-CN" sz="2000" dirty="0">
                <a:latin typeface="Comic Sans MS" panose="030F0702030302020204" pitchFamily="2" charset="0"/>
                <a:ea typeface="微软雅黑" pitchFamily="34" charset="-122"/>
              </a:rPr>
              <a:t>30</a:t>
            </a:r>
            <a:r>
              <a:rPr lang="zh-CN" altLang="en-US" sz="2000" dirty="0">
                <a:latin typeface="Comic Sans MS" panose="030F0702030302020204" pitchFamily="2" charset="0"/>
                <a:ea typeface="微软雅黑" pitchFamily="34" charset="-122"/>
              </a:rPr>
              <a:t>位）</a:t>
            </a:r>
            <a:endParaRPr lang="zh-CN" altLang="en-US" sz="2000" dirty="0">
              <a:latin typeface="Comic Sans MS" panose="030F0702030302020204" pitchFamily="2" charset="0"/>
              <a:ea typeface="微软雅黑" pitchFamily="34" charset="-122"/>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4.4 </a:t>
            </a:r>
            <a:r>
              <a:rPr lang="zh-CN" altLang="en-US" dirty="0"/>
              <a:t>程序的机器级表示</a:t>
            </a:r>
            <a:endParaRPr lang="zh-CN" altLang="en-US" dirty="0"/>
          </a:p>
        </p:txBody>
      </p:sp>
      <p:sp>
        <p:nvSpPr>
          <p:cNvPr id="3" name="内容占位符 2"/>
          <p:cNvSpPr>
            <a:spLocks noGrp="1"/>
          </p:cNvSpPr>
          <p:nvPr>
            <p:ph idx="1"/>
          </p:nvPr>
        </p:nvSpPr>
        <p:spPr/>
        <p:txBody>
          <a:bodyPr/>
          <a:lstStyle/>
          <a:p>
            <a:pPr marL="0" indent="0">
              <a:buNone/>
            </a:pPr>
            <a:r>
              <a:rPr lang="en-US" altLang="zh-CN" dirty="0"/>
              <a:t>4.4.1 MIPS</a:t>
            </a:r>
            <a:r>
              <a:rPr lang="zh-CN" altLang="en-US" dirty="0"/>
              <a:t>汇编语言和机器语言</a:t>
            </a:r>
            <a:endParaRPr lang="zh-CN" altLang="en-US" dirty="0"/>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7" name="内容占位符 2"/>
          <p:cNvSpPr txBox="1"/>
          <p:nvPr/>
        </p:nvSpPr>
        <p:spPr bwMode="auto">
          <a:xfrm>
            <a:off x="119514" y="1124744"/>
            <a:ext cx="4668510" cy="393507"/>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FF0000"/>
              </a:buClr>
              <a:buFont typeface="Wingdings" panose="05000000000000000000" pitchFamily="2" charset="2"/>
              <a:buChar char="p"/>
              <a:defRPr sz="2200" b="1" kern="1200">
                <a:solidFill>
                  <a:schemeClr val="tx1"/>
                </a:solidFill>
                <a:latin typeface="Comic Sans MS" panose="030F0702030302020204" pitchFamily="2" charset="0"/>
                <a:ea typeface="微软雅黑"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anose="05000000000000000000" pitchFamily="2" charset="2"/>
              <a:buChar char="n"/>
              <a:defRPr sz="2000" b="0" kern="1200">
                <a:solidFill>
                  <a:schemeClr val="tx1"/>
                </a:solidFill>
                <a:latin typeface="微软雅黑" pitchFamily="34" charset="-122"/>
                <a:ea typeface="微软雅黑"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anose="05000000000000000000" pitchFamily="2" charset="2"/>
              <a:buChar char="p"/>
              <a:defRPr sz="2000" b="0" kern="1200">
                <a:solidFill>
                  <a:schemeClr val="tx1"/>
                </a:solidFill>
                <a:latin typeface="微软雅黑" pitchFamily="34" charset="-122"/>
                <a:ea typeface="微软雅黑"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anose="05000000000000000000" pitchFamily="2" charset="2"/>
              <a:buChar char="Ø"/>
              <a:defRPr sz="2000" b="0" kern="1200">
                <a:solidFill>
                  <a:schemeClr val="tx1"/>
                </a:solidFill>
                <a:latin typeface="微软雅黑" pitchFamily="34" charset="-122"/>
                <a:ea typeface="微软雅黑"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anose="05000000000000000000" pitchFamily="2" charset="2"/>
              <a:buChar char="Ø"/>
              <a:defRPr sz="2000" b="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dirty="0">
                <a:solidFill>
                  <a:srgbClr val="063DE8"/>
                </a:solidFill>
              </a:rPr>
              <a:t>2. MIPS</a:t>
            </a:r>
            <a:r>
              <a:rPr lang="zh-CN" altLang="en-US" dirty="0">
                <a:solidFill>
                  <a:srgbClr val="063DE8"/>
                </a:solidFill>
              </a:rPr>
              <a:t>指令格式和寻址方式</a:t>
            </a:r>
            <a:endParaRPr lang="en-US" altLang="zh-CN" dirty="0">
              <a:solidFill>
                <a:srgbClr val="063DE8"/>
              </a:solidFill>
            </a:endParaRPr>
          </a:p>
        </p:txBody>
      </p:sp>
      <p:sp>
        <p:nvSpPr>
          <p:cNvPr id="9" name="Rectangle 5"/>
          <p:cNvSpPr>
            <a:spLocks noChangeArrowheads="1"/>
          </p:cNvSpPr>
          <p:nvPr/>
        </p:nvSpPr>
        <p:spPr bwMode="auto">
          <a:xfrm>
            <a:off x="261938" y="2003623"/>
            <a:ext cx="8882062" cy="1805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lvl1pPr marL="342900" indent="-342900">
              <a:lnSpc>
                <a:spcPct val="90000"/>
              </a:lnSpc>
              <a:spcBef>
                <a:spcPct val="30000"/>
              </a:spcBef>
              <a:buSzPct val="75000"/>
              <a:buFont typeface="Wingdings" panose="05000000000000000000" pitchFamily="2" charset="2"/>
              <a:buChar char="u"/>
              <a:defRPr sz="2000" b="1">
                <a:solidFill>
                  <a:schemeClr val="tx1"/>
                </a:solidFill>
                <a:latin typeface="宋体" pitchFamily="2" charset="-122"/>
                <a:ea typeface="宋体" pitchFamily="2" charset="-122"/>
                <a:cs typeface="Arial" panose="020B0604020202020204" pitchFamily="34" charset="0"/>
              </a:defRPr>
            </a:lvl1pPr>
            <a:lvl2pPr marL="742950" indent="-285750">
              <a:lnSpc>
                <a:spcPct val="90000"/>
              </a:lnSpc>
              <a:spcBef>
                <a:spcPct val="30000"/>
              </a:spcBef>
              <a:buSzPct val="100000"/>
              <a:buChar char="–"/>
              <a:defRPr b="1">
                <a:solidFill>
                  <a:schemeClr val="accent2"/>
                </a:solidFill>
                <a:latin typeface="宋体" pitchFamily="2" charset="-122"/>
                <a:ea typeface="宋体" pitchFamily="2" charset="-122"/>
                <a:cs typeface="Arial" panose="020B0604020202020204" pitchFamily="34" charset="0"/>
              </a:defRPr>
            </a:lvl2pPr>
            <a:lvl3pPr marL="1143000" indent="-228600">
              <a:lnSpc>
                <a:spcPct val="90000"/>
              </a:lnSpc>
              <a:spcBef>
                <a:spcPct val="30000"/>
              </a:spcBef>
              <a:buSzPct val="100000"/>
              <a:buChar char="»"/>
              <a:defRPr b="1">
                <a:solidFill>
                  <a:srgbClr val="A50021"/>
                </a:solidFill>
                <a:latin typeface="宋体" pitchFamily="2" charset="-122"/>
                <a:ea typeface="宋体" pitchFamily="2" charset="-122"/>
                <a:cs typeface="Arial" panose="020B0604020202020204" pitchFamily="34" charset="0"/>
              </a:defRPr>
            </a:lvl3pPr>
            <a:lvl4pPr marL="1600200" indent="-228600">
              <a:lnSpc>
                <a:spcPct val="90000"/>
              </a:lnSpc>
              <a:spcBef>
                <a:spcPct val="30000"/>
              </a:spcBef>
              <a:buSzPct val="100000"/>
              <a:buChar char="•"/>
              <a:defRPr sz="1400" b="1">
                <a:solidFill>
                  <a:schemeClr val="tx1"/>
                </a:solidFill>
                <a:latin typeface="宋体" pitchFamily="2" charset="-122"/>
                <a:ea typeface="宋体" pitchFamily="2" charset="-122"/>
                <a:cs typeface="Arial" panose="020B0604020202020204" pitchFamily="34" charset="0"/>
              </a:defRPr>
            </a:lvl4pPr>
            <a:lvl5pPr marL="2057400" indent="-228600">
              <a:lnSpc>
                <a:spcPct val="90000"/>
              </a:lnSpc>
              <a:spcBef>
                <a:spcPct val="30000"/>
              </a:spcBef>
              <a:buSzPct val="100000"/>
              <a:buChar char="–"/>
              <a:defRPr sz="1400" b="1">
                <a:solidFill>
                  <a:schemeClr val="tx1"/>
                </a:solidFill>
                <a:latin typeface="宋体" pitchFamily="2" charset="-122"/>
                <a:ea typeface="宋体" pitchFamily="2" charset="-122"/>
                <a:cs typeface="Arial" panose="020B0604020202020204" pitchFamily="34" charset="0"/>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宋体" pitchFamily="2" charset="-122"/>
                <a:ea typeface="宋体" pitchFamily="2" charset="-122"/>
                <a:cs typeface="Arial" panose="020B0604020202020204" pitchFamily="34" charset="0"/>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宋体" pitchFamily="2" charset="-122"/>
                <a:ea typeface="宋体" pitchFamily="2" charset="-122"/>
                <a:cs typeface="Arial" panose="020B0604020202020204" pitchFamily="34" charset="0"/>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宋体" pitchFamily="2" charset="-122"/>
                <a:ea typeface="宋体" pitchFamily="2" charset="-122"/>
                <a:cs typeface="Arial" panose="020B0604020202020204" pitchFamily="34" charset="0"/>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宋体" pitchFamily="2" charset="-122"/>
                <a:ea typeface="宋体" pitchFamily="2" charset="-122"/>
                <a:cs typeface="Arial" panose="020B0604020202020204" pitchFamily="34" charset="0"/>
              </a:defRPr>
            </a:lvl9pPr>
          </a:lstStyle>
          <a:p>
            <a:pPr>
              <a:buFont typeface="Wingdings" panose="05000000000000000000" pitchFamily="2" charset="2"/>
              <a:buChar char="Ø"/>
            </a:pPr>
            <a:r>
              <a:rPr lang="zh-CN" altLang="en-US" dirty="0">
                <a:latin typeface="Comic Sans MS" panose="030F0702030302020204" pitchFamily="2" charset="0"/>
                <a:ea typeface="微软雅黑" pitchFamily="34" charset="-122"/>
              </a:rPr>
              <a:t>有三种指令格式</a:t>
            </a:r>
            <a:endParaRPr lang="en-US" altLang="zh-CN" dirty="0">
              <a:latin typeface="Comic Sans MS" panose="030F0702030302020204" pitchFamily="2" charset="0"/>
              <a:ea typeface="微软雅黑" pitchFamily="34" charset="-122"/>
            </a:endParaRPr>
          </a:p>
          <a:p>
            <a:pPr lvl="1">
              <a:buFont typeface="Wingdings" panose="05000000000000000000" pitchFamily="2" charset="2"/>
              <a:buChar char="ü"/>
            </a:pPr>
            <a:r>
              <a:rPr lang="en-US" altLang="zh-CN" sz="2000" dirty="0">
                <a:solidFill>
                  <a:srgbClr val="0033CC"/>
                </a:solidFill>
                <a:latin typeface="Comic Sans MS" panose="030F0702030302020204" pitchFamily="2" charset="0"/>
                <a:ea typeface="微软雅黑" pitchFamily="34" charset="-122"/>
              </a:rPr>
              <a:t>R-Type</a:t>
            </a:r>
            <a:endParaRPr lang="en-US" altLang="zh-CN" sz="2000" dirty="0">
              <a:solidFill>
                <a:srgbClr val="0033CC"/>
              </a:solidFill>
              <a:latin typeface="Comic Sans MS" panose="030F0702030302020204" pitchFamily="2" charset="0"/>
              <a:ea typeface="微软雅黑" pitchFamily="34" charset="-122"/>
            </a:endParaRPr>
          </a:p>
          <a:p>
            <a:pPr lvl="2">
              <a:buFontTx/>
              <a:buNone/>
            </a:pPr>
            <a:r>
              <a:rPr lang="zh-CN" altLang="en-US" sz="2000" b="0" dirty="0">
                <a:solidFill>
                  <a:schemeClr val="tx1"/>
                </a:solidFill>
                <a:latin typeface="Comic Sans MS" panose="030F0702030302020204" pitchFamily="2" charset="0"/>
                <a:ea typeface="微软雅黑" pitchFamily="34" charset="-122"/>
              </a:rPr>
              <a:t>两个操作数和结果都在寄存器的运算指令。如：</a:t>
            </a:r>
            <a:r>
              <a:rPr lang="en-US" altLang="zh-CN" sz="2000" b="0" dirty="0">
                <a:solidFill>
                  <a:schemeClr val="tx1"/>
                </a:solidFill>
                <a:latin typeface="Comic Sans MS" panose="030F0702030302020204" pitchFamily="2" charset="0"/>
                <a:ea typeface="微软雅黑" pitchFamily="34" charset="-122"/>
              </a:rPr>
              <a:t>sub </a:t>
            </a:r>
            <a:r>
              <a:rPr lang="en-US" altLang="zh-CN" sz="2000" b="0" dirty="0" err="1">
                <a:solidFill>
                  <a:schemeClr val="tx1"/>
                </a:solidFill>
                <a:latin typeface="Comic Sans MS" panose="030F0702030302020204" pitchFamily="2" charset="0"/>
                <a:ea typeface="微软雅黑" pitchFamily="34" charset="-122"/>
              </a:rPr>
              <a:t>rd</a:t>
            </a:r>
            <a:r>
              <a:rPr lang="en-US" altLang="zh-CN" sz="2000" b="0" dirty="0">
                <a:solidFill>
                  <a:schemeClr val="tx1"/>
                </a:solidFill>
                <a:latin typeface="Comic Sans MS" panose="030F0702030302020204" pitchFamily="2" charset="0"/>
                <a:ea typeface="微软雅黑" pitchFamily="34" charset="-122"/>
              </a:rPr>
              <a:t>, </a:t>
            </a:r>
            <a:r>
              <a:rPr lang="en-US" altLang="zh-CN" sz="2000" b="0" dirty="0" err="1">
                <a:solidFill>
                  <a:schemeClr val="tx1"/>
                </a:solidFill>
                <a:latin typeface="Comic Sans MS" panose="030F0702030302020204" pitchFamily="2" charset="0"/>
                <a:ea typeface="微软雅黑" pitchFamily="34" charset="-122"/>
              </a:rPr>
              <a:t>rs</a:t>
            </a:r>
            <a:r>
              <a:rPr lang="en-US" altLang="zh-CN" sz="2000" b="0" dirty="0">
                <a:solidFill>
                  <a:schemeClr val="tx1"/>
                </a:solidFill>
                <a:latin typeface="Comic Sans MS" panose="030F0702030302020204" pitchFamily="2" charset="0"/>
                <a:ea typeface="微软雅黑" pitchFamily="34" charset="-122"/>
              </a:rPr>
              <a:t>, </a:t>
            </a:r>
            <a:r>
              <a:rPr lang="en-US" altLang="zh-CN" sz="2000" b="0" dirty="0" err="1">
                <a:solidFill>
                  <a:schemeClr val="tx1"/>
                </a:solidFill>
                <a:latin typeface="Comic Sans MS" panose="030F0702030302020204" pitchFamily="2" charset="0"/>
                <a:ea typeface="微软雅黑" pitchFamily="34" charset="-122"/>
              </a:rPr>
              <a:t>rt</a:t>
            </a:r>
            <a:endParaRPr lang="en-US" altLang="zh-CN" sz="2000" b="0" dirty="0">
              <a:solidFill>
                <a:schemeClr val="tx1"/>
              </a:solidFill>
              <a:latin typeface="Comic Sans MS" panose="030F0702030302020204" pitchFamily="2" charset="0"/>
              <a:ea typeface="微软雅黑" pitchFamily="34" charset="-122"/>
            </a:endParaRPr>
          </a:p>
          <a:p>
            <a:pPr lvl="1"/>
            <a:endParaRPr lang="en-US" altLang="zh-CN" sz="2000" dirty="0">
              <a:latin typeface="Comic Sans MS" panose="030F0702030302020204" pitchFamily="2" charset="0"/>
              <a:ea typeface="微软雅黑" pitchFamily="34" charset="-122"/>
            </a:endParaRPr>
          </a:p>
          <a:p>
            <a:pPr lvl="2">
              <a:buFontTx/>
              <a:buNone/>
            </a:pPr>
            <a:endParaRPr lang="en-US" altLang="zh-CN" sz="2000" dirty="0">
              <a:latin typeface="Comic Sans MS" panose="030F0702030302020204" pitchFamily="2" charset="0"/>
              <a:ea typeface="微软雅黑" pitchFamily="34" charset="-122"/>
            </a:endParaRPr>
          </a:p>
        </p:txBody>
      </p:sp>
      <p:grpSp>
        <p:nvGrpSpPr>
          <p:cNvPr id="11" name="Group 80"/>
          <p:cNvGrpSpPr/>
          <p:nvPr/>
        </p:nvGrpSpPr>
        <p:grpSpPr bwMode="auto">
          <a:xfrm>
            <a:off x="1475656" y="3259805"/>
            <a:ext cx="6007100" cy="1403350"/>
            <a:chOff x="1931" y="458"/>
            <a:chExt cx="3784" cy="884"/>
          </a:xfrm>
        </p:grpSpPr>
        <p:grpSp>
          <p:nvGrpSpPr>
            <p:cNvPr id="12" name="Group 18"/>
            <p:cNvGrpSpPr/>
            <p:nvPr/>
          </p:nvGrpSpPr>
          <p:grpSpPr bwMode="auto">
            <a:xfrm>
              <a:off x="1931" y="708"/>
              <a:ext cx="3784" cy="634"/>
              <a:chOff x="1918" y="672"/>
              <a:chExt cx="3784" cy="634"/>
            </a:xfrm>
          </p:grpSpPr>
          <p:grpSp>
            <p:nvGrpSpPr>
              <p:cNvPr id="14" name="Group 19"/>
              <p:cNvGrpSpPr/>
              <p:nvPr/>
            </p:nvGrpSpPr>
            <p:grpSpPr bwMode="auto">
              <a:xfrm>
                <a:off x="1918" y="672"/>
                <a:ext cx="3784" cy="442"/>
                <a:chOff x="1918" y="672"/>
                <a:chExt cx="3784" cy="442"/>
              </a:xfrm>
            </p:grpSpPr>
            <p:grpSp>
              <p:nvGrpSpPr>
                <p:cNvPr id="21" name="Group 20"/>
                <p:cNvGrpSpPr/>
                <p:nvPr/>
              </p:nvGrpSpPr>
              <p:grpSpPr bwMode="auto">
                <a:xfrm>
                  <a:off x="1979" y="864"/>
                  <a:ext cx="3615" cy="250"/>
                  <a:chOff x="1979" y="864"/>
                  <a:chExt cx="3615" cy="250"/>
                </a:xfrm>
              </p:grpSpPr>
              <p:sp>
                <p:nvSpPr>
                  <p:cNvPr id="29" name="Rectangle 21"/>
                  <p:cNvSpPr>
                    <a:spLocks noChangeArrowheads="1"/>
                  </p:cNvSpPr>
                  <p:nvPr/>
                </p:nvSpPr>
                <p:spPr bwMode="auto">
                  <a:xfrm>
                    <a:off x="1983" y="872"/>
                    <a:ext cx="3599"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2" charset="0"/>
                      <a:ea typeface="微软雅黑" pitchFamily="34" charset="-122"/>
                    </a:endParaRPr>
                  </a:p>
                </p:txBody>
              </p:sp>
              <p:grpSp>
                <p:nvGrpSpPr>
                  <p:cNvPr id="30" name="Group 22"/>
                  <p:cNvGrpSpPr/>
                  <p:nvPr/>
                </p:nvGrpSpPr>
                <p:grpSpPr bwMode="auto">
                  <a:xfrm>
                    <a:off x="1979" y="864"/>
                    <a:ext cx="3615" cy="250"/>
                    <a:chOff x="1979" y="864"/>
                    <a:chExt cx="3615" cy="250"/>
                  </a:xfrm>
                </p:grpSpPr>
                <p:grpSp>
                  <p:nvGrpSpPr>
                    <p:cNvPr id="31" name="Group 23"/>
                    <p:cNvGrpSpPr/>
                    <p:nvPr/>
                  </p:nvGrpSpPr>
                  <p:grpSpPr bwMode="auto">
                    <a:xfrm>
                      <a:off x="1979" y="864"/>
                      <a:ext cx="624" cy="250"/>
                      <a:chOff x="1979" y="864"/>
                      <a:chExt cx="624" cy="250"/>
                    </a:xfrm>
                  </p:grpSpPr>
                  <p:sp>
                    <p:nvSpPr>
                      <p:cNvPr id="47" name="Rectangle 24"/>
                      <p:cNvSpPr>
                        <a:spLocks noChangeArrowheads="1"/>
                      </p:cNvSpPr>
                      <p:nvPr/>
                    </p:nvSpPr>
                    <p:spPr bwMode="auto">
                      <a:xfrm>
                        <a:off x="1979" y="868"/>
                        <a:ext cx="624" cy="184"/>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2" charset="0"/>
                          <a:ea typeface="微软雅黑" pitchFamily="34" charset="-122"/>
                        </a:endParaRPr>
                      </a:p>
                    </p:txBody>
                  </p:sp>
                  <p:sp>
                    <p:nvSpPr>
                      <p:cNvPr id="48" name="Rectangle 25"/>
                      <p:cNvSpPr>
                        <a:spLocks noChangeArrowheads="1"/>
                      </p:cNvSpPr>
                      <p:nvPr/>
                    </p:nvSpPr>
                    <p:spPr bwMode="auto">
                      <a:xfrm>
                        <a:off x="2161" y="864"/>
                        <a:ext cx="28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2000">
                            <a:solidFill>
                              <a:schemeClr val="tx1"/>
                            </a:solidFill>
                            <a:latin typeface="Comic Sans MS" panose="030F0702030302020204" pitchFamily="2" charset="0"/>
                            <a:ea typeface="微软雅黑" pitchFamily="34" charset="-122"/>
                          </a:rPr>
                          <a:t>op</a:t>
                        </a:r>
                        <a:endParaRPr lang="en-US" altLang="zh-CN" sz="2000">
                          <a:solidFill>
                            <a:schemeClr val="tx1"/>
                          </a:solidFill>
                          <a:latin typeface="Comic Sans MS" panose="030F0702030302020204" pitchFamily="2" charset="0"/>
                          <a:ea typeface="微软雅黑" pitchFamily="34" charset="-122"/>
                        </a:endParaRPr>
                      </a:p>
                    </p:txBody>
                  </p:sp>
                </p:grpSp>
                <p:grpSp>
                  <p:nvGrpSpPr>
                    <p:cNvPr id="32" name="Group 26"/>
                    <p:cNvGrpSpPr/>
                    <p:nvPr/>
                  </p:nvGrpSpPr>
                  <p:grpSpPr bwMode="auto">
                    <a:xfrm>
                      <a:off x="2611" y="864"/>
                      <a:ext cx="580" cy="250"/>
                      <a:chOff x="2611" y="864"/>
                      <a:chExt cx="580" cy="250"/>
                    </a:xfrm>
                  </p:grpSpPr>
                  <p:sp>
                    <p:nvSpPr>
                      <p:cNvPr id="45" name="Rectangle 27"/>
                      <p:cNvSpPr>
                        <a:spLocks noChangeArrowheads="1"/>
                      </p:cNvSpPr>
                      <p:nvPr/>
                    </p:nvSpPr>
                    <p:spPr bwMode="auto">
                      <a:xfrm>
                        <a:off x="2611" y="868"/>
                        <a:ext cx="580" cy="184"/>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2" charset="0"/>
                          <a:ea typeface="微软雅黑" pitchFamily="34" charset="-122"/>
                        </a:endParaRPr>
                      </a:p>
                    </p:txBody>
                  </p:sp>
                  <p:sp>
                    <p:nvSpPr>
                      <p:cNvPr id="46" name="Rectangle 28"/>
                      <p:cNvSpPr>
                        <a:spLocks noChangeArrowheads="1"/>
                      </p:cNvSpPr>
                      <p:nvPr/>
                    </p:nvSpPr>
                    <p:spPr bwMode="auto">
                      <a:xfrm>
                        <a:off x="2776" y="864"/>
                        <a:ext cx="27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2000">
                            <a:solidFill>
                              <a:schemeClr val="tx1"/>
                            </a:solidFill>
                            <a:latin typeface="Comic Sans MS" panose="030F0702030302020204" pitchFamily="2" charset="0"/>
                            <a:ea typeface="微软雅黑" pitchFamily="34" charset="-122"/>
                          </a:rPr>
                          <a:t>rs</a:t>
                        </a:r>
                        <a:endParaRPr lang="en-US" altLang="zh-CN" sz="2000">
                          <a:solidFill>
                            <a:schemeClr val="tx1"/>
                          </a:solidFill>
                          <a:latin typeface="Comic Sans MS" panose="030F0702030302020204" pitchFamily="2" charset="0"/>
                          <a:ea typeface="微软雅黑" pitchFamily="34" charset="-122"/>
                        </a:endParaRPr>
                      </a:p>
                    </p:txBody>
                  </p:sp>
                </p:grpSp>
                <p:grpSp>
                  <p:nvGrpSpPr>
                    <p:cNvPr id="33" name="Group 29"/>
                    <p:cNvGrpSpPr/>
                    <p:nvPr/>
                  </p:nvGrpSpPr>
                  <p:grpSpPr bwMode="auto">
                    <a:xfrm>
                      <a:off x="3199" y="864"/>
                      <a:ext cx="579" cy="250"/>
                      <a:chOff x="3199" y="864"/>
                      <a:chExt cx="579" cy="250"/>
                    </a:xfrm>
                  </p:grpSpPr>
                  <p:sp>
                    <p:nvSpPr>
                      <p:cNvPr id="43" name="Rectangle 30"/>
                      <p:cNvSpPr>
                        <a:spLocks noChangeArrowheads="1"/>
                      </p:cNvSpPr>
                      <p:nvPr/>
                    </p:nvSpPr>
                    <p:spPr bwMode="auto">
                      <a:xfrm>
                        <a:off x="3199" y="868"/>
                        <a:ext cx="579" cy="184"/>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2" charset="0"/>
                          <a:ea typeface="微软雅黑" pitchFamily="34" charset="-122"/>
                        </a:endParaRPr>
                      </a:p>
                    </p:txBody>
                  </p:sp>
                  <p:sp>
                    <p:nvSpPr>
                      <p:cNvPr id="44" name="Rectangle 31"/>
                      <p:cNvSpPr>
                        <a:spLocks noChangeArrowheads="1"/>
                      </p:cNvSpPr>
                      <p:nvPr/>
                    </p:nvSpPr>
                    <p:spPr bwMode="auto">
                      <a:xfrm>
                        <a:off x="3363" y="864"/>
                        <a:ext cx="26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2000">
                            <a:solidFill>
                              <a:schemeClr val="tx1"/>
                            </a:solidFill>
                            <a:latin typeface="Comic Sans MS" panose="030F0702030302020204" pitchFamily="2" charset="0"/>
                            <a:ea typeface="微软雅黑" pitchFamily="34" charset="-122"/>
                          </a:rPr>
                          <a:t>rt</a:t>
                        </a:r>
                        <a:endParaRPr lang="en-US" altLang="zh-CN" sz="2000">
                          <a:solidFill>
                            <a:schemeClr val="tx1"/>
                          </a:solidFill>
                          <a:latin typeface="Comic Sans MS" panose="030F0702030302020204" pitchFamily="2" charset="0"/>
                          <a:ea typeface="微软雅黑" pitchFamily="34" charset="-122"/>
                        </a:endParaRPr>
                      </a:p>
                    </p:txBody>
                  </p:sp>
                </p:grpSp>
                <p:grpSp>
                  <p:nvGrpSpPr>
                    <p:cNvPr id="34" name="Group 32"/>
                    <p:cNvGrpSpPr/>
                    <p:nvPr/>
                  </p:nvGrpSpPr>
                  <p:grpSpPr bwMode="auto">
                    <a:xfrm>
                      <a:off x="3786" y="864"/>
                      <a:ext cx="579" cy="250"/>
                      <a:chOff x="3786" y="864"/>
                      <a:chExt cx="579" cy="250"/>
                    </a:xfrm>
                  </p:grpSpPr>
                  <p:sp>
                    <p:nvSpPr>
                      <p:cNvPr id="41" name="Rectangle 33"/>
                      <p:cNvSpPr>
                        <a:spLocks noChangeArrowheads="1"/>
                      </p:cNvSpPr>
                      <p:nvPr/>
                    </p:nvSpPr>
                    <p:spPr bwMode="auto">
                      <a:xfrm>
                        <a:off x="3786" y="868"/>
                        <a:ext cx="579" cy="184"/>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2" charset="0"/>
                          <a:ea typeface="微软雅黑" pitchFamily="34" charset="-122"/>
                        </a:endParaRPr>
                      </a:p>
                    </p:txBody>
                  </p:sp>
                  <p:sp>
                    <p:nvSpPr>
                      <p:cNvPr id="42" name="Rectangle 34"/>
                      <p:cNvSpPr>
                        <a:spLocks noChangeArrowheads="1"/>
                      </p:cNvSpPr>
                      <p:nvPr/>
                    </p:nvSpPr>
                    <p:spPr bwMode="auto">
                      <a:xfrm>
                        <a:off x="3951" y="864"/>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2000">
                            <a:solidFill>
                              <a:schemeClr val="tx1"/>
                            </a:solidFill>
                            <a:latin typeface="Comic Sans MS" panose="030F0702030302020204" pitchFamily="2" charset="0"/>
                            <a:ea typeface="微软雅黑" pitchFamily="34" charset="-122"/>
                          </a:rPr>
                          <a:t>rd</a:t>
                        </a:r>
                        <a:endParaRPr lang="en-US" altLang="zh-CN" sz="2000">
                          <a:solidFill>
                            <a:schemeClr val="tx1"/>
                          </a:solidFill>
                          <a:latin typeface="Comic Sans MS" panose="030F0702030302020204" pitchFamily="2" charset="0"/>
                          <a:ea typeface="微软雅黑" pitchFamily="34" charset="-122"/>
                        </a:endParaRPr>
                      </a:p>
                    </p:txBody>
                  </p:sp>
                </p:grpSp>
                <p:grpSp>
                  <p:nvGrpSpPr>
                    <p:cNvPr id="35" name="Group 35"/>
                    <p:cNvGrpSpPr/>
                    <p:nvPr/>
                  </p:nvGrpSpPr>
                  <p:grpSpPr bwMode="auto">
                    <a:xfrm>
                      <a:off x="4373" y="864"/>
                      <a:ext cx="666" cy="250"/>
                      <a:chOff x="4373" y="864"/>
                      <a:chExt cx="666" cy="250"/>
                    </a:xfrm>
                  </p:grpSpPr>
                  <p:sp>
                    <p:nvSpPr>
                      <p:cNvPr id="39" name="Rectangle 36"/>
                      <p:cNvSpPr>
                        <a:spLocks noChangeArrowheads="1"/>
                      </p:cNvSpPr>
                      <p:nvPr/>
                    </p:nvSpPr>
                    <p:spPr bwMode="auto">
                      <a:xfrm>
                        <a:off x="4373" y="868"/>
                        <a:ext cx="580" cy="184"/>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2" charset="0"/>
                          <a:ea typeface="微软雅黑" pitchFamily="34" charset="-122"/>
                        </a:endParaRPr>
                      </a:p>
                    </p:txBody>
                  </p:sp>
                  <p:sp>
                    <p:nvSpPr>
                      <p:cNvPr id="40" name="Rectangle 37"/>
                      <p:cNvSpPr>
                        <a:spLocks noChangeArrowheads="1"/>
                      </p:cNvSpPr>
                      <p:nvPr/>
                    </p:nvSpPr>
                    <p:spPr bwMode="auto">
                      <a:xfrm>
                        <a:off x="4448" y="864"/>
                        <a:ext cx="59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2000" dirty="0" err="1">
                            <a:solidFill>
                              <a:schemeClr val="tx1"/>
                            </a:solidFill>
                            <a:latin typeface="Comic Sans MS" panose="030F0702030302020204" pitchFamily="2" charset="0"/>
                            <a:ea typeface="微软雅黑" pitchFamily="34" charset="-122"/>
                          </a:rPr>
                          <a:t>shamt</a:t>
                        </a:r>
                        <a:endParaRPr lang="en-US" altLang="zh-CN" sz="2000" dirty="0">
                          <a:solidFill>
                            <a:schemeClr val="tx1"/>
                          </a:solidFill>
                          <a:latin typeface="Comic Sans MS" panose="030F0702030302020204" pitchFamily="2" charset="0"/>
                          <a:ea typeface="微软雅黑" pitchFamily="34" charset="-122"/>
                        </a:endParaRPr>
                      </a:p>
                    </p:txBody>
                  </p:sp>
                </p:grpSp>
                <p:grpSp>
                  <p:nvGrpSpPr>
                    <p:cNvPr id="36" name="Group 38"/>
                    <p:cNvGrpSpPr/>
                    <p:nvPr/>
                  </p:nvGrpSpPr>
                  <p:grpSpPr bwMode="auto">
                    <a:xfrm>
                      <a:off x="4961" y="864"/>
                      <a:ext cx="633" cy="250"/>
                      <a:chOff x="4961" y="864"/>
                      <a:chExt cx="633" cy="250"/>
                    </a:xfrm>
                  </p:grpSpPr>
                  <p:sp>
                    <p:nvSpPr>
                      <p:cNvPr id="37" name="Rectangle 39"/>
                      <p:cNvSpPr>
                        <a:spLocks noChangeArrowheads="1"/>
                      </p:cNvSpPr>
                      <p:nvPr/>
                    </p:nvSpPr>
                    <p:spPr bwMode="auto">
                      <a:xfrm>
                        <a:off x="4961" y="868"/>
                        <a:ext cx="625" cy="184"/>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2" charset="0"/>
                          <a:ea typeface="微软雅黑" pitchFamily="34" charset="-122"/>
                        </a:endParaRPr>
                      </a:p>
                    </p:txBody>
                  </p:sp>
                  <p:sp>
                    <p:nvSpPr>
                      <p:cNvPr id="38" name="Rectangle 40"/>
                      <p:cNvSpPr>
                        <a:spLocks noChangeArrowheads="1"/>
                      </p:cNvSpPr>
                      <p:nvPr/>
                    </p:nvSpPr>
                    <p:spPr bwMode="auto">
                      <a:xfrm>
                        <a:off x="5143" y="864"/>
                        <a:ext cx="45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2000">
                            <a:solidFill>
                              <a:schemeClr val="tx1"/>
                            </a:solidFill>
                            <a:latin typeface="Comic Sans MS" panose="030F0702030302020204" pitchFamily="2" charset="0"/>
                            <a:ea typeface="微软雅黑" pitchFamily="34" charset="-122"/>
                          </a:rPr>
                          <a:t>func</a:t>
                        </a:r>
                        <a:endParaRPr lang="en-US" altLang="zh-CN" sz="2000">
                          <a:solidFill>
                            <a:schemeClr val="tx1"/>
                          </a:solidFill>
                          <a:latin typeface="Comic Sans MS" panose="030F0702030302020204" pitchFamily="2" charset="0"/>
                          <a:ea typeface="微软雅黑" pitchFamily="34" charset="-122"/>
                        </a:endParaRPr>
                      </a:p>
                    </p:txBody>
                  </p:sp>
                </p:grpSp>
              </p:grpSp>
            </p:grpSp>
            <p:sp>
              <p:nvSpPr>
                <p:cNvPr id="22" name="Rectangle 41"/>
                <p:cNvSpPr>
                  <a:spLocks noChangeArrowheads="1"/>
                </p:cNvSpPr>
                <p:nvPr/>
              </p:nvSpPr>
              <p:spPr bwMode="auto">
                <a:xfrm>
                  <a:off x="5488" y="672"/>
                  <a:ext cx="21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b="0">
                      <a:solidFill>
                        <a:schemeClr val="tx1"/>
                      </a:solidFill>
                      <a:latin typeface="Comic Sans MS" panose="030F0702030302020204" pitchFamily="2" charset="0"/>
                      <a:ea typeface="微软雅黑" pitchFamily="34" charset="-122"/>
                    </a:rPr>
                    <a:t>0</a:t>
                  </a:r>
                  <a:endParaRPr lang="zh-CN" altLang="en-US" sz="2000" b="0">
                    <a:solidFill>
                      <a:schemeClr val="tx1"/>
                    </a:solidFill>
                    <a:latin typeface="Comic Sans MS" panose="030F0702030302020204" pitchFamily="2" charset="0"/>
                    <a:ea typeface="微软雅黑" pitchFamily="34" charset="-122"/>
                  </a:endParaRPr>
                </a:p>
              </p:txBody>
            </p:sp>
            <p:sp>
              <p:nvSpPr>
                <p:cNvPr id="23" name="Rectangle 42"/>
                <p:cNvSpPr>
                  <a:spLocks noChangeArrowheads="1"/>
                </p:cNvSpPr>
                <p:nvPr/>
              </p:nvSpPr>
              <p:spPr bwMode="auto">
                <a:xfrm>
                  <a:off x="4810" y="672"/>
                  <a:ext cx="21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b="0">
                      <a:solidFill>
                        <a:schemeClr val="tx1"/>
                      </a:solidFill>
                      <a:latin typeface="Comic Sans MS" panose="030F0702030302020204" pitchFamily="2" charset="0"/>
                      <a:ea typeface="微软雅黑" pitchFamily="34" charset="-122"/>
                    </a:rPr>
                    <a:t>6</a:t>
                  </a:r>
                  <a:endParaRPr lang="zh-CN" altLang="en-US" sz="2000" b="0">
                    <a:solidFill>
                      <a:schemeClr val="tx1"/>
                    </a:solidFill>
                    <a:latin typeface="Comic Sans MS" panose="030F0702030302020204" pitchFamily="2" charset="0"/>
                    <a:ea typeface="微软雅黑" pitchFamily="34" charset="-122"/>
                  </a:endParaRPr>
                </a:p>
              </p:txBody>
            </p:sp>
            <p:sp>
              <p:nvSpPr>
                <p:cNvPr id="24" name="Rectangle 43"/>
                <p:cNvSpPr>
                  <a:spLocks noChangeArrowheads="1"/>
                </p:cNvSpPr>
                <p:nvPr/>
              </p:nvSpPr>
              <p:spPr bwMode="auto">
                <a:xfrm>
                  <a:off x="4177" y="672"/>
                  <a:ext cx="26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b="0">
                      <a:solidFill>
                        <a:schemeClr val="tx1"/>
                      </a:solidFill>
                      <a:latin typeface="Comic Sans MS" panose="030F0702030302020204" pitchFamily="2" charset="0"/>
                      <a:ea typeface="微软雅黑" pitchFamily="34" charset="-122"/>
                    </a:rPr>
                    <a:t>11</a:t>
                  </a:r>
                  <a:endParaRPr lang="zh-CN" altLang="en-US" sz="2000" b="0">
                    <a:solidFill>
                      <a:schemeClr val="tx1"/>
                    </a:solidFill>
                    <a:latin typeface="Comic Sans MS" panose="030F0702030302020204" pitchFamily="2" charset="0"/>
                    <a:ea typeface="微软雅黑" pitchFamily="34" charset="-122"/>
                  </a:endParaRPr>
                </a:p>
              </p:txBody>
            </p:sp>
            <p:sp>
              <p:nvSpPr>
                <p:cNvPr id="25" name="Rectangle 44"/>
                <p:cNvSpPr>
                  <a:spLocks noChangeArrowheads="1"/>
                </p:cNvSpPr>
                <p:nvPr/>
              </p:nvSpPr>
              <p:spPr bwMode="auto">
                <a:xfrm>
                  <a:off x="3590" y="672"/>
                  <a:ext cx="28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b="0">
                      <a:solidFill>
                        <a:schemeClr val="tx1"/>
                      </a:solidFill>
                      <a:latin typeface="Comic Sans MS" panose="030F0702030302020204" pitchFamily="2" charset="0"/>
                      <a:ea typeface="微软雅黑" pitchFamily="34" charset="-122"/>
                    </a:rPr>
                    <a:t>16</a:t>
                  </a:r>
                  <a:endParaRPr lang="zh-CN" altLang="en-US" sz="2000" b="0">
                    <a:solidFill>
                      <a:schemeClr val="tx1"/>
                    </a:solidFill>
                    <a:latin typeface="Comic Sans MS" panose="030F0702030302020204" pitchFamily="2" charset="0"/>
                    <a:ea typeface="微软雅黑" pitchFamily="34" charset="-122"/>
                  </a:endParaRPr>
                </a:p>
              </p:txBody>
            </p:sp>
            <p:sp>
              <p:nvSpPr>
                <p:cNvPr id="26" name="Rectangle 45"/>
                <p:cNvSpPr>
                  <a:spLocks noChangeArrowheads="1"/>
                </p:cNvSpPr>
                <p:nvPr/>
              </p:nvSpPr>
              <p:spPr bwMode="auto">
                <a:xfrm>
                  <a:off x="3002" y="672"/>
                  <a:ext cx="28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b="0">
                      <a:solidFill>
                        <a:schemeClr val="tx1"/>
                      </a:solidFill>
                      <a:latin typeface="Comic Sans MS" panose="030F0702030302020204" pitchFamily="2" charset="0"/>
                      <a:ea typeface="微软雅黑" pitchFamily="34" charset="-122"/>
                    </a:rPr>
                    <a:t>21</a:t>
                  </a:r>
                  <a:endParaRPr lang="zh-CN" altLang="en-US" sz="2000" b="0">
                    <a:solidFill>
                      <a:schemeClr val="tx1"/>
                    </a:solidFill>
                    <a:latin typeface="Comic Sans MS" panose="030F0702030302020204" pitchFamily="2" charset="0"/>
                    <a:ea typeface="微软雅黑" pitchFamily="34" charset="-122"/>
                  </a:endParaRPr>
                </a:p>
              </p:txBody>
            </p:sp>
            <p:sp>
              <p:nvSpPr>
                <p:cNvPr id="27" name="Rectangle 46"/>
                <p:cNvSpPr>
                  <a:spLocks noChangeArrowheads="1"/>
                </p:cNvSpPr>
                <p:nvPr/>
              </p:nvSpPr>
              <p:spPr bwMode="auto">
                <a:xfrm>
                  <a:off x="2414" y="672"/>
                  <a:ext cx="31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b="0">
                      <a:solidFill>
                        <a:schemeClr val="tx1"/>
                      </a:solidFill>
                      <a:latin typeface="Comic Sans MS" panose="030F0702030302020204" pitchFamily="2" charset="0"/>
                      <a:ea typeface="微软雅黑" pitchFamily="34" charset="-122"/>
                    </a:rPr>
                    <a:t>26</a:t>
                  </a:r>
                  <a:endParaRPr lang="zh-CN" altLang="en-US" sz="2000" b="0">
                    <a:solidFill>
                      <a:schemeClr val="tx1"/>
                    </a:solidFill>
                    <a:latin typeface="Comic Sans MS" panose="030F0702030302020204" pitchFamily="2" charset="0"/>
                    <a:ea typeface="微软雅黑" pitchFamily="34" charset="-122"/>
                  </a:endParaRPr>
                </a:p>
              </p:txBody>
            </p:sp>
            <p:sp>
              <p:nvSpPr>
                <p:cNvPr id="28" name="Rectangle 47"/>
                <p:cNvSpPr>
                  <a:spLocks noChangeArrowheads="1"/>
                </p:cNvSpPr>
                <p:nvPr/>
              </p:nvSpPr>
              <p:spPr bwMode="auto">
                <a:xfrm>
                  <a:off x="1918" y="672"/>
                  <a:ext cx="28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b="0">
                      <a:solidFill>
                        <a:schemeClr val="tx1"/>
                      </a:solidFill>
                      <a:latin typeface="Comic Sans MS" panose="030F0702030302020204" pitchFamily="2" charset="0"/>
                      <a:ea typeface="微软雅黑" pitchFamily="34" charset="-122"/>
                    </a:rPr>
                    <a:t>31</a:t>
                  </a:r>
                  <a:endParaRPr lang="zh-CN" altLang="en-US" sz="2000" b="0">
                    <a:solidFill>
                      <a:schemeClr val="tx1"/>
                    </a:solidFill>
                    <a:latin typeface="Comic Sans MS" panose="030F0702030302020204" pitchFamily="2" charset="0"/>
                    <a:ea typeface="微软雅黑" pitchFamily="34" charset="-122"/>
                  </a:endParaRPr>
                </a:p>
              </p:txBody>
            </p:sp>
          </p:grpSp>
          <p:sp>
            <p:nvSpPr>
              <p:cNvPr id="15" name="Rectangle 48"/>
              <p:cNvSpPr>
                <a:spLocks noChangeArrowheads="1"/>
              </p:cNvSpPr>
              <p:nvPr/>
            </p:nvSpPr>
            <p:spPr bwMode="auto">
              <a:xfrm>
                <a:off x="2143" y="1056"/>
                <a:ext cx="55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b="0">
                    <a:solidFill>
                      <a:schemeClr val="tx1"/>
                    </a:solidFill>
                    <a:latin typeface="Comic Sans MS" panose="030F0702030302020204" pitchFamily="2" charset="0"/>
                    <a:ea typeface="微软雅黑" pitchFamily="34" charset="-122"/>
                  </a:rPr>
                  <a:t>6 </a:t>
                </a:r>
                <a:r>
                  <a:rPr lang="en-US" altLang="zh-CN" sz="2000" b="0">
                    <a:solidFill>
                      <a:schemeClr val="tx1"/>
                    </a:solidFill>
                    <a:latin typeface="Comic Sans MS" panose="030F0702030302020204" pitchFamily="2" charset="0"/>
                    <a:ea typeface="微软雅黑" pitchFamily="34" charset="-122"/>
                  </a:rPr>
                  <a:t>bits</a:t>
                </a:r>
                <a:endParaRPr lang="en-US" altLang="zh-CN" sz="2000" b="0">
                  <a:solidFill>
                    <a:schemeClr val="tx1"/>
                  </a:solidFill>
                  <a:latin typeface="Comic Sans MS" panose="030F0702030302020204" pitchFamily="2" charset="0"/>
                  <a:ea typeface="微软雅黑" pitchFamily="34" charset="-122"/>
                </a:endParaRPr>
              </a:p>
            </p:txBody>
          </p:sp>
          <p:sp>
            <p:nvSpPr>
              <p:cNvPr id="16" name="Rectangle 49"/>
              <p:cNvSpPr>
                <a:spLocks noChangeArrowheads="1"/>
              </p:cNvSpPr>
              <p:nvPr/>
            </p:nvSpPr>
            <p:spPr bwMode="auto">
              <a:xfrm>
                <a:off x="5126" y="1056"/>
                <a:ext cx="55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b="0" dirty="0">
                    <a:solidFill>
                      <a:schemeClr val="tx1"/>
                    </a:solidFill>
                    <a:latin typeface="Comic Sans MS" panose="030F0702030302020204" pitchFamily="2" charset="0"/>
                    <a:ea typeface="微软雅黑" pitchFamily="34" charset="-122"/>
                  </a:rPr>
                  <a:t>6 </a:t>
                </a:r>
                <a:r>
                  <a:rPr lang="en-US" altLang="zh-CN" sz="2000" b="0" dirty="0">
                    <a:solidFill>
                      <a:schemeClr val="tx1"/>
                    </a:solidFill>
                    <a:latin typeface="Comic Sans MS" panose="030F0702030302020204" pitchFamily="2" charset="0"/>
                    <a:ea typeface="微软雅黑" pitchFamily="34" charset="-122"/>
                  </a:rPr>
                  <a:t>bits</a:t>
                </a:r>
                <a:endParaRPr lang="en-US" altLang="zh-CN" sz="2000" b="0" dirty="0">
                  <a:solidFill>
                    <a:schemeClr val="tx1"/>
                  </a:solidFill>
                  <a:latin typeface="Comic Sans MS" panose="030F0702030302020204" pitchFamily="2" charset="0"/>
                  <a:ea typeface="微软雅黑" pitchFamily="34" charset="-122"/>
                </a:endParaRPr>
              </a:p>
            </p:txBody>
          </p:sp>
          <p:sp>
            <p:nvSpPr>
              <p:cNvPr id="17" name="Rectangle 50"/>
              <p:cNvSpPr>
                <a:spLocks noChangeArrowheads="1"/>
              </p:cNvSpPr>
              <p:nvPr/>
            </p:nvSpPr>
            <p:spPr bwMode="auto">
              <a:xfrm>
                <a:off x="4493" y="1056"/>
                <a:ext cx="55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b="0">
                    <a:solidFill>
                      <a:schemeClr val="tx1"/>
                    </a:solidFill>
                    <a:latin typeface="Comic Sans MS" panose="030F0702030302020204" pitchFamily="2" charset="0"/>
                    <a:ea typeface="微软雅黑" pitchFamily="34" charset="-122"/>
                  </a:rPr>
                  <a:t>5 </a:t>
                </a:r>
                <a:r>
                  <a:rPr lang="en-US" altLang="zh-CN" sz="2000" b="0">
                    <a:solidFill>
                      <a:schemeClr val="tx1"/>
                    </a:solidFill>
                    <a:latin typeface="Comic Sans MS" panose="030F0702030302020204" pitchFamily="2" charset="0"/>
                    <a:ea typeface="微软雅黑" pitchFamily="34" charset="-122"/>
                  </a:rPr>
                  <a:t>bits</a:t>
                </a:r>
                <a:endParaRPr lang="en-US" altLang="zh-CN" sz="2000" b="0">
                  <a:solidFill>
                    <a:schemeClr val="tx1"/>
                  </a:solidFill>
                  <a:latin typeface="Comic Sans MS" panose="030F0702030302020204" pitchFamily="2" charset="0"/>
                  <a:ea typeface="微软雅黑" pitchFamily="34" charset="-122"/>
                </a:endParaRPr>
              </a:p>
            </p:txBody>
          </p:sp>
          <p:sp>
            <p:nvSpPr>
              <p:cNvPr id="18" name="Rectangle 51"/>
              <p:cNvSpPr>
                <a:spLocks noChangeArrowheads="1"/>
              </p:cNvSpPr>
              <p:nvPr/>
            </p:nvSpPr>
            <p:spPr bwMode="auto">
              <a:xfrm>
                <a:off x="3906" y="1056"/>
                <a:ext cx="55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b="0">
                    <a:solidFill>
                      <a:schemeClr val="tx1"/>
                    </a:solidFill>
                    <a:latin typeface="Comic Sans MS" panose="030F0702030302020204" pitchFamily="2" charset="0"/>
                    <a:ea typeface="微软雅黑" pitchFamily="34" charset="-122"/>
                  </a:rPr>
                  <a:t>5 </a:t>
                </a:r>
                <a:r>
                  <a:rPr lang="en-US" altLang="zh-CN" sz="2000" b="0">
                    <a:solidFill>
                      <a:schemeClr val="tx1"/>
                    </a:solidFill>
                    <a:latin typeface="Comic Sans MS" panose="030F0702030302020204" pitchFamily="2" charset="0"/>
                    <a:ea typeface="微软雅黑" pitchFamily="34" charset="-122"/>
                  </a:rPr>
                  <a:t>bits</a:t>
                </a:r>
                <a:endParaRPr lang="en-US" altLang="zh-CN" sz="2000" b="0">
                  <a:solidFill>
                    <a:schemeClr val="tx1"/>
                  </a:solidFill>
                  <a:latin typeface="Comic Sans MS" panose="030F0702030302020204" pitchFamily="2" charset="0"/>
                  <a:ea typeface="微软雅黑" pitchFamily="34" charset="-122"/>
                </a:endParaRPr>
              </a:p>
            </p:txBody>
          </p:sp>
          <p:sp>
            <p:nvSpPr>
              <p:cNvPr id="19" name="Rectangle 52"/>
              <p:cNvSpPr>
                <a:spLocks noChangeArrowheads="1"/>
              </p:cNvSpPr>
              <p:nvPr/>
            </p:nvSpPr>
            <p:spPr bwMode="auto">
              <a:xfrm>
                <a:off x="3318" y="1056"/>
                <a:ext cx="55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b="0">
                    <a:solidFill>
                      <a:schemeClr val="tx1"/>
                    </a:solidFill>
                    <a:latin typeface="Comic Sans MS" panose="030F0702030302020204" pitchFamily="2" charset="0"/>
                    <a:ea typeface="微软雅黑" pitchFamily="34" charset="-122"/>
                  </a:rPr>
                  <a:t>5 </a:t>
                </a:r>
                <a:r>
                  <a:rPr lang="en-US" altLang="zh-CN" sz="2000" b="0">
                    <a:solidFill>
                      <a:schemeClr val="tx1"/>
                    </a:solidFill>
                    <a:latin typeface="Comic Sans MS" panose="030F0702030302020204" pitchFamily="2" charset="0"/>
                    <a:ea typeface="微软雅黑" pitchFamily="34" charset="-122"/>
                  </a:rPr>
                  <a:t>bits</a:t>
                </a:r>
                <a:endParaRPr lang="en-US" altLang="zh-CN" sz="2000" b="0">
                  <a:solidFill>
                    <a:schemeClr val="tx1"/>
                  </a:solidFill>
                  <a:latin typeface="Comic Sans MS" panose="030F0702030302020204" pitchFamily="2" charset="0"/>
                  <a:ea typeface="微软雅黑" pitchFamily="34" charset="-122"/>
                </a:endParaRPr>
              </a:p>
            </p:txBody>
          </p:sp>
          <p:sp>
            <p:nvSpPr>
              <p:cNvPr id="20" name="Rectangle 53"/>
              <p:cNvSpPr>
                <a:spLocks noChangeArrowheads="1"/>
              </p:cNvSpPr>
              <p:nvPr/>
            </p:nvSpPr>
            <p:spPr bwMode="auto">
              <a:xfrm>
                <a:off x="2731" y="1056"/>
                <a:ext cx="55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b="0">
                    <a:solidFill>
                      <a:schemeClr val="tx1"/>
                    </a:solidFill>
                    <a:latin typeface="Comic Sans MS" panose="030F0702030302020204" pitchFamily="2" charset="0"/>
                    <a:ea typeface="微软雅黑" pitchFamily="34" charset="-122"/>
                  </a:rPr>
                  <a:t>5 </a:t>
                </a:r>
                <a:r>
                  <a:rPr lang="en-US" altLang="zh-CN" sz="2000" b="0">
                    <a:solidFill>
                      <a:schemeClr val="tx1"/>
                    </a:solidFill>
                    <a:latin typeface="Comic Sans MS" panose="030F0702030302020204" pitchFamily="2" charset="0"/>
                    <a:ea typeface="微软雅黑" pitchFamily="34" charset="-122"/>
                  </a:rPr>
                  <a:t>bits</a:t>
                </a:r>
                <a:endParaRPr lang="en-US" altLang="zh-CN" sz="2000" b="0">
                  <a:solidFill>
                    <a:schemeClr val="tx1"/>
                  </a:solidFill>
                  <a:latin typeface="Comic Sans MS" panose="030F0702030302020204" pitchFamily="2" charset="0"/>
                  <a:ea typeface="微软雅黑" pitchFamily="34" charset="-122"/>
                </a:endParaRPr>
              </a:p>
            </p:txBody>
          </p:sp>
        </p:grpSp>
        <p:sp>
          <p:nvSpPr>
            <p:cNvPr id="13" name="Text Box 77"/>
            <p:cNvSpPr txBox="1">
              <a:spLocks noChangeArrowheads="1"/>
            </p:cNvSpPr>
            <p:nvPr/>
          </p:nvSpPr>
          <p:spPr bwMode="auto">
            <a:xfrm>
              <a:off x="3876" y="458"/>
              <a:ext cx="1243"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50000"/>
                </a:spcBef>
              </a:pPr>
              <a:r>
                <a:rPr lang="en-US" altLang="zh-CN" sz="2000" b="1" dirty="0">
                  <a:solidFill>
                    <a:srgbClr val="0033CC"/>
                  </a:solidFill>
                  <a:latin typeface="Comic Sans MS" panose="030F0702030302020204" pitchFamily="2" charset="0"/>
                  <a:ea typeface="微软雅黑" pitchFamily="34" charset="-122"/>
                </a:rPr>
                <a:t>R-Type</a:t>
              </a:r>
              <a:r>
                <a:rPr lang="zh-CN" altLang="en-US" sz="2000" b="1" dirty="0">
                  <a:solidFill>
                    <a:srgbClr val="0033CC"/>
                  </a:solidFill>
                  <a:latin typeface="Comic Sans MS" panose="030F0702030302020204" pitchFamily="2" charset="0"/>
                  <a:ea typeface="微软雅黑" pitchFamily="34" charset="-122"/>
                </a:rPr>
                <a:t>指令</a:t>
              </a:r>
              <a:endParaRPr lang="zh-CN" altLang="en-US" sz="2000" b="1" dirty="0">
                <a:solidFill>
                  <a:srgbClr val="0033CC"/>
                </a:solidFill>
                <a:latin typeface="Comic Sans MS" panose="030F0702030302020204" pitchFamily="2" charset="0"/>
                <a:ea typeface="微软雅黑" pitchFamily="34" charset="-122"/>
              </a:endParaRPr>
            </a:p>
          </p:txBody>
        </p:sp>
      </p:grpSp>
      <p:sp>
        <p:nvSpPr>
          <p:cNvPr id="87" name="Rectangle 83"/>
          <p:cNvSpPr>
            <a:spLocks noChangeArrowheads="1"/>
          </p:cNvSpPr>
          <p:nvPr/>
        </p:nvSpPr>
        <p:spPr bwMode="auto">
          <a:xfrm>
            <a:off x="595192" y="1543851"/>
            <a:ext cx="6148387" cy="374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lnSpc>
                <a:spcPct val="105000"/>
              </a:lnSpc>
              <a:spcBef>
                <a:spcPct val="30000"/>
              </a:spcBef>
              <a:buSzPct val="100000"/>
            </a:pPr>
            <a:r>
              <a:rPr lang="zh-CN" altLang="en-US" sz="2000" b="1" dirty="0">
                <a:solidFill>
                  <a:srgbClr val="FF0000"/>
                </a:solidFill>
                <a:latin typeface="Comic Sans MS" panose="030F0702030302020204" pitchFamily="2" charset="0"/>
                <a:ea typeface="微软雅黑" pitchFamily="34" charset="-122"/>
              </a:rPr>
              <a:t>所有指令都是</a:t>
            </a:r>
            <a:r>
              <a:rPr lang="en-US" altLang="zh-CN" sz="2000" b="1" dirty="0">
                <a:solidFill>
                  <a:srgbClr val="FF0000"/>
                </a:solidFill>
                <a:latin typeface="Comic Sans MS" panose="030F0702030302020204" pitchFamily="2" charset="0"/>
                <a:ea typeface="微软雅黑" pitchFamily="34" charset="-122"/>
              </a:rPr>
              <a:t>32</a:t>
            </a:r>
            <a:r>
              <a:rPr lang="zh-CN" altLang="en-US" sz="2000" b="1" dirty="0">
                <a:solidFill>
                  <a:srgbClr val="FF0000"/>
                </a:solidFill>
                <a:latin typeface="Comic Sans MS" panose="030F0702030302020204" pitchFamily="2" charset="0"/>
                <a:ea typeface="微软雅黑" pitchFamily="34" charset="-122"/>
              </a:rPr>
              <a:t>位宽，须按字地址对齐</a:t>
            </a:r>
            <a:endParaRPr lang="en-US" altLang="zh-CN" sz="2000" b="1" dirty="0">
              <a:solidFill>
                <a:srgbClr val="FF0000"/>
              </a:solidFill>
              <a:latin typeface="Comic Sans MS" panose="030F0702030302020204" pitchFamily="2" charset="0"/>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linds(horizontal)">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blinds(horizontal)">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
                                            <p:txEl>
                                              <p:pRg st="2" end="2"/>
                                            </p:txEl>
                                          </p:spTgt>
                                        </p:tgtEl>
                                        <p:attrNameLst>
                                          <p:attrName>style.visibility</p:attrName>
                                        </p:attrNameLst>
                                      </p:cBhvr>
                                      <p:to>
                                        <p:strVal val="visible"/>
                                      </p:to>
                                    </p:set>
                                    <p:animEffect transition="in" filter="blinds(horizontal)">
                                      <p:cBhvr>
                                        <p:cTn id="22"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4.4 </a:t>
            </a:r>
            <a:r>
              <a:rPr lang="zh-CN" altLang="en-US" dirty="0"/>
              <a:t>程序的机器级表示</a:t>
            </a:r>
            <a:endParaRPr lang="zh-CN" altLang="en-US" dirty="0"/>
          </a:p>
        </p:txBody>
      </p:sp>
      <p:sp>
        <p:nvSpPr>
          <p:cNvPr id="3" name="内容占位符 2"/>
          <p:cNvSpPr>
            <a:spLocks noGrp="1"/>
          </p:cNvSpPr>
          <p:nvPr>
            <p:ph idx="1"/>
          </p:nvPr>
        </p:nvSpPr>
        <p:spPr/>
        <p:txBody>
          <a:bodyPr/>
          <a:lstStyle/>
          <a:p>
            <a:pPr marL="0" indent="0">
              <a:buNone/>
            </a:pPr>
            <a:r>
              <a:rPr lang="en-US" altLang="zh-CN" dirty="0"/>
              <a:t>4.4.1 MIPS</a:t>
            </a:r>
            <a:r>
              <a:rPr lang="zh-CN" altLang="en-US" dirty="0"/>
              <a:t>汇编语言和机器语言</a:t>
            </a:r>
            <a:endParaRPr lang="zh-CN" altLang="en-US" dirty="0"/>
          </a:p>
        </p:txBody>
      </p:sp>
      <p:sp>
        <p:nvSpPr>
          <p:cNvPr id="4" name="页脚占位符 3"/>
          <p:cNvSpPr>
            <a:spLocks noGrp="1"/>
          </p:cNvSpPr>
          <p:nvPr>
            <p:ph type="ftr" sz="quarter" idx="11"/>
          </p:nvPr>
        </p:nvSpPr>
        <p:spPr/>
        <p:txBody>
          <a:bodyPr/>
          <a:lstStyle/>
          <a:p>
            <a:pPr>
              <a:defRPr/>
            </a:pPr>
            <a:r>
              <a:rPr lang="zh-CN" altLang="en-US" dirty="0"/>
              <a:t>计算机与通信工程学院</a:t>
            </a:r>
            <a:r>
              <a:rPr lang="en-US" altLang="zh-CN" dirty="0"/>
              <a:t>—</a:t>
            </a:r>
            <a:r>
              <a:rPr lang="zh-CN" altLang="en-US" dirty="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7" name="内容占位符 2"/>
          <p:cNvSpPr txBox="1"/>
          <p:nvPr/>
        </p:nvSpPr>
        <p:spPr bwMode="auto">
          <a:xfrm>
            <a:off x="119514" y="1124744"/>
            <a:ext cx="4668510" cy="393507"/>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FF0000"/>
              </a:buClr>
              <a:buFont typeface="Wingdings" panose="05000000000000000000" pitchFamily="2" charset="2"/>
              <a:buChar char="p"/>
              <a:defRPr sz="2200" b="1" kern="1200">
                <a:solidFill>
                  <a:schemeClr val="tx1"/>
                </a:solidFill>
                <a:latin typeface="Comic Sans MS" panose="030F0702030302020204" pitchFamily="2" charset="0"/>
                <a:ea typeface="微软雅黑"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anose="05000000000000000000" pitchFamily="2" charset="2"/>
              <a:buChar char="n"/>
              <a:defRPr sz="2000" b="0" kern="1200">
                <a:solidFill>
                  <a:schemeClr val="tx1"/>
                </a:solidFill>
                <a:latin typeface="微软雅黑" pitchFamily="34" charset="-122"/>
                <a:ea typeface="微软雅黑"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anose="05000000000000000000" pitchFamily="2" charset="2"/>
              <a:buChar char="p"/>
              <a:defRPr sz="2000" b="0" kern="1200">
                <a:solidFill>
                  <a:schemeClr val="tx1"/>
                </a:solidFill>
                <a:latin typeface="微软雅黑" pitchFamily="34" charset="-122"/>
                <a:ea typeface="微软雅黑"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anose="05000000000000000000" pitchFamily="2" charset="2"/>
              <a:buChar char="Ø"/>
              <a:defRPr sz="2000" b="0" kern="1200">
                <a:solidFill>
                  <a:schemeClr val="tx1"/>
                </a:solidFill>
                <a:latin typeface="微软雅黑" pitchFamily="34" charset="-122"/>
                <a:ea typeface="微软雅黑"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anose="05000000000000000000" pitchFamily="2" charset="2"/>
              <a:buChar char="Ø"/>
              <a:defRPr sz="2000" b="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dirty="0">
                <a:solidFill>
                  <a:srgbClr val="063DE8"/>
                </a:solidFill>
              </a:rPr>
              <a:t>2. MIPS</a:t>
            </a:r>
            <a:r>
              <a:rPr lang="zh-CN" altLang="en-US" dirty="0">
                <a:solidFill>
                  <a:srgbClr val="063DE8"/>
                </a:solidFill>
              </a:rPr>
              <a:t>指令格式和寻址方式</a:t>
            </a:r>
            <a:endParaRPr lang="en-US" altLang="zh-CN" dirty="0">
              <a:solidFill>
                <a:srgbClr val="063DE8"/>
              </a:solidFill>
            </a:endParaRPr>
          </a:p>
        </p:txBody>
      </p:sp>
      <p:sp>
        <p:nvSpPr>
          <p:cNvPr id="9" name="Rectangle 5"/>
          <p:cNvSpPr>
            <a:spLocks noChangeArrowheads="1"/>
          </p:cNvSpPr>
          <p:nvPr/>
        </p:nvSpPr>
        <p:spPr bwMode="auto">
          <a:xfrm>
            <a:off x="261938" y="2003623"/>
            <a:ext cx="8882062" cy="328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lvl1pPr marL="342900" indent="-342900">
              <a:lnSpc>
                <a:spcPct val="90000"/>
              </a:lnSpc>
              <a:spcBef>
                <a:spcPct val="30000"/>
              </a:spcBef>
              <a:buSzPct val="75000"/>
              <a:buFont typeface="Wingdings" panose="05000000000000000000" pitchFamily="2" charset="2"/>
              <a:buChar char="u"/>
              <a:defRPr sz="2000" b="1">
                <a:solidFill>
                  <a:schemeClr val="tx1"/>
                </a:solidFill>
                <a:latin typeface="宋体" pitchFamily="2" charset="-122"/>
                <a:ea typeface="宋体" pitchFamily="2" charset="-122"/>
                <a:cs typeface="Arial" panose="020B0604020202020204" pitchFamily="34" charset="0"/>
              </a:defRPr>
            </a:lvl1pPr>
            <a:lvl2pPr marL="742950" indent="-285750">
              <a:lnSpc>
                <a:spcPct val="90000"/>
              </a:lnSpc>
              <a:spcBef>
                <a:spcPct val="30000"/>
              </a:spcBef>
              <a:buSzPct val="100000"/>
              <a:buChar char="–"/>
              <a:defRPr b="1">
                <a:solidFill>
                  <a:schemeClr val="accent2"/>
                </a:solidFill>
                <a:latin typeface="宋体" pitchFamily="2" charset="-122"/>
                <a:ea typeface="宋体" pitchFamily="2" charset="-122"/>
                <a:cs typeface="Arial" panose="020B0604020202020204" pitchFamily="34" charset="0"/>
              </a:defRPr>
            </a:lvl2pPr>
            <a:lvl3pPr marL="1143000" indent="-228600">
              <a:lnSpc>
                <a:spcPct val="90000"/>
              </a:lnSpc>
              <a:spcBef>
                <a:spcPct val="30000"/>
              </a:spcBef>
              <a:buSzPct val="100000"/>
              <a:buChar char="»"/>
              <a:defRPr b="1">
                <a:solidFill>
                  <a:srgbClr val="A50021"/>
                </a:solidFill>
                <a:latin typeface="宋体" pitchFamily="2" charset="-122"/>
                <a:ea typeface="宋体" pitchFamily="2" charset="-122"/>
                <a:cs typeface="Arial" panose="020B0604020202020204" pitchFamily="34" charset="0"/>
              </a:defRPr>
            </a:lvl3pPr>
            <a:lvl4pPr marL="1600200" indent="-228600">
              <a:lnSpc>
                <a:spcPct val="90000"/>
              </a:lnSpc>
              <a:spcBef>
                <a:spcPct val="30000"/>
              </a:spcBef>
              <a:buSzPct val="100000"/>
              <a:buChar char="•"/>
              <a:defRPr sz="1400" b="1">
                <a:solidFill>
                  <a:schemeClr val="tx1"/>
                </a:solidFill>
                <a:latin typeface="宋体" pitchFamily="2" charset="-122"/>
                <a:ea typeface="宋体" pitchFamily="2" charset="-122"/>
                <a:cs typeface="Arial" panose="020B0604020202020204" pitchFamily="34" charset="0"/>
              </a:defRPr>
            </a:lvl4pPr>
            <a:lvl5pPr marL="2057400" indent="-228600">
              <a:lnSpc>
                <a:spcPct val="90000"/>
              </a:lnSpc>
              <a:spcBef>
                <a:spcPct val="30000"/>
              </a:spcBef>
              <a:buSzPct val="100000"/>
              <a:buChar char="–"/>
              <a:defRPr sz="1400" b="1">
                <a:solidFill>
                  <a:schemeClr val="tx1"/>
                </a:solidFill>
                <a:latin typeface="宋体" pitchFamily="2" charset="-122"/>
                <a:ea typeface="宋体" pitchFamily="2" charset="-122"/>
                <a:cs typeface="Arial" panose="020B0604020202020204" pitchFamily="34" charset="0"/>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宋体" pitchFamily="2" charset="-122"/>
                <a:ea typeface="宋体" pitchFamily="2" charset="-122"/>
                <a:cs typeface="Arial" panose="020B0604020202020204" pitchFamily="34" charset="0"/>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宋体" pitchFamily="2" charset="-122"/>
                <a:ea typeface="宋体" pitchFamily="2" charset="-122"/>
                <a:cs typeface="Arial" panose="020B0604020202020204" pitchFamily="34" charset="0"/>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宋体" pitchFamily="2" charset="-122"/>
                <a:ea typeface="宋体" pitchFamily="2" charset="-122"/>
                <a:cs typeface="Arial" panose="020B0604020202020204" pitchFamily="34" charset="0"/>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宋体" pitchFamily="2" charset="-122"/>
                <a:ea typeface="宋体" pitchFamily="2" charset="-122"/>
                <a:cs typeface="Arial" panose="020B0604020202020204" pitchFamily="34" charset="0"/>
              </a:defRPr>
            </a:lvl9pPr>
          </a:lstStyle>
          <a:p>
            <a:pPr lvl="1">
              <a:buFont typeface="Wingdings" panose="05000000000000000000" pitchFamily="2" charset="2"/>
              <a:buChar char="ü"/>
            </a:pPr>
            <a:r>
              <a:rPr lang="en-US" altLang="zh-CN" sz="2000" dirty="0">
                <a:solidFill>
                  <a:srgbClr val="0033CC"/>
                </a:solidFill>
                <a:latin typeface="Comic Sans MS" panose="030F0702030302020204" pitchFamily="2" charset="0"/>
                <a:ea typeface="微软雅黑" pitchFamily="34" charset="-122"/>
              </a:rPr>
              <a:t>I-Type</a:t>
            </a:r>
            <a:endParaRPr lang="en-US" altLang="zh-CN" sz="2000" dirty="0">
              <a:solidFill>
                <a:srgbClr val="0033CC"/>
              </a:solidFill>
              <a:latin typeface="Comic Sans MS" panose="030F0702030302020204" pitchFamily="2" charset="0"/>
              <a:ea typeface="微软雅黑" pitchFamily="34" charset="-122"/>
            </a:endParaRPr>
          </a:p>
          <a:p>
            <a:pPr lvl="2">
              <a:buFontTx/>
              <a:buChar char="•"/>
            </a:pPr>
            <a:r>
              <a:rPr lang="zh-CN" altLang="en-US" sz="2000" b="0" dirty="0">
                <a:solidFill>
                  <a:schemeClr val="tx1"/>
                </a:solidFill>
                <a:latin typeface="Comic Sans MS" panose="030F0702030302020204" pitchFamily="2" charset="0"/>
                <a:ea typeface="微软雅黑" pitchFamily="34" charset="-122"/>
              </a:rPr>
              <a:t>运算指令：一个寄存器、一个立即数。如：</a:t>
            </a:r>
            <a:r>
              <a:rPr lang="en-US" altLang="zh-CN" sz="2000" b="0" dirty="0" err="1">
                <a:solidFill>
                  <a:schemeClr val="tx1"/>
                </a:solidFill>
                <a:latin typeface="Comic Sans MS" panose="030F0702030302020204" pitchFamily="2" charset="0"/>
                <a:ea typeface="微软雅黑" pitchFamily="34" charset="-122"/>
              </a:rPr>
              <a:t>ori</a:t>
            </a:r>
            <a:r>
              <a:rPr lang="en-US" altLang="zh-CN" sz="2000" b="0" dirty="0">
                <a:solidFill>
                  <a:schemeClr val="tx1"/>
                </a:solidFill>
                <a:latin typeface="Comic Sans MS" panose="030F0702030302020204" pitchFamily="2" charset="0"/>
                <a:ea typeface="微软雅黑" pitchFamily="34" charset="-122"/>
              </a:rPr>
              <a:t>  </a:t>
            </a:r>
            <a:r>
              <a:rPr lang="en-US" altLang="zh-CN" sz="2000" b="0" dirty="0" err="1">
                <a:solidFill>
                  <a:schemeClr val="tx1"/>
                </a:solidFill>
                <a:latin typeface="Comic Sans MS" panose="030F0702030302020204" pitchFamily="2" charset="0"/>
                <a:ea typeface="微软雅黑" pitchFamily="34" charset="-122"/>
              </a:rPr>
              <a:t>rt</a:t>
            </a:r>
            <a:r>
              <a:rPr lang="en-US" altLang="zh-CN" sz="2000" b="0" dirty="0">
                <a:solidFill>
                  <a:schemeClr val="tx1"/>
                </a:solidFill>
                <a:latin typeface="Comic Sans MS" panose="030F0702030302020204" pitchFamily="2" charset="0"/>
                <a:ea typeface="微软雅黑" pitchFamily="34" charset="-122"/>
              </a:rPr>
              <a:t>, </a:t>
            </a:r>
            <a:r>
              <a:rPr lang="en-US" altLang="zh-CN" sz="2000" b="0" dirty="0" err="1">
                <a:solidFill>
                  <a:schemeClr val="tx1"/>
                </a:solidFill>
                <a:latin typeface="Comic Sans MS" panose="030F0702030302020204" pitchFamily="2" charset="0"/>
                <a:ea typeface="微软雅黑" pitchFamily="34" charset="-122"/>
              </a:rPr>
              <a:t>rs</a:t>
            </a:r>
            <a:r>
              <a:rPr lang="en-US" altLang="zh-CN" sz="2000" b="0" dirty="0">
                <a:solidFill>
                  <a:schemeClr val="tx1"/>
                </a:solidFill>
                <a:latin typeface="Comic Sans MS" panose="030F0702030302020204" pitchFamily="2" charset="0"/>
                <a:ea typeface="微软雅黑" pitchFamily="34" charset="-122"/>
              </a:rPr>
              <a:t>, imm16</a:t>
            </a:r>
            <a:endParaRPr lang="en-US" altLang="zh-CN" sz="2000" b="0" dirty="0">
              <a:solidFill>
                <a:schemeClr val="tx1"/>
              </a:solidFill>
              <a:latin typeface="Comic Sans MS" panose="030F0702030302020204" pitchFamily="2" charset="0"/>
              <a:ea typeface="微软雅黑" pitchFamily="34" charset="-122"/>
            </a:endParaRPr>
          </a:p>
          <a:p>
            <a:pPr lvl="2">
              <a:buFontTx/>
              <a:buChar char="•"/>
            </a:pPr>
            <a:r>
              <a:rPr lang="en-US" altLang="zh-CN" sz="2000" b="0" dirty="0">
                <a:solidFill>
                  <a:schemeClr val="tx1"/>
                </a:solidFill>
                <a:latin typeface="Comic Sans MS" panose="030F0702030302020204" pitchFamily="2" charset="0"/>
                <a:ea typeface="微软雅黑" pitchFamily="34" charset="-122"/>
              </a:rPr>
              <a:t>LOAD</a:t>
            </a:r>
            <a:r>
              <a:rPr lang="zh-CN" altLang="en-US" sz="2000" b="0" dirty="0">
                <a:solidFill>
                  <a:schemeClr val="tx1"/>
                </a:solidFill>
                <a:latin typeface="Comic Sans MS" panose="030F0702030302020204" pitchFamily="2" charset="0"/>
                <a:ea typeface="微软雅黑" pitchFamily="34" charset="-122"/>
              </a:rPr>
              <a:t>和</a:t>
            </a:r>
            <a:r>
              <a:rPr lang="en-US" altLang="zh-CN" sz="2000" b="0" dirty="0">
                <a:solidFill>
                  <a:schemeClr val="tx1"/>
                </a:solidFill>
                <a:latin typeface="Comic Sans MS" panose="030F0702030302020204" pitchFamily="2" charset="0"/>
                <a:ea typeface="微软雅黑" pitchFamily="34" charset="-122"/>
              </a:rPr>
              <a:t>STORE</a:t>
            </a:r>
            <a:r>
              <a:rPr lang="zh-CN" altLang="en-US" sz="2000" b="0" dirty="0">
                <a:solidFill>
                  <a:schemeClr val="tx1"/>
                </a:solidFill>
                <a:latin typeface="Comic Sans MS" panose="030F0702030302020204" pitchFamily="2" charset="0"/>
                <a:ea typeface="微软雅黑" pitchFamily="34" charset="-122"/>
              </a:rPr>
              <a:t>指令。如：</a:t>
            </a:r>
            <a:r>
              <a:rPr lang="en-US" altLang="zh-CN" sz="2000" b="0" dirty="0" err="1">
                <a:solidFill>
                  <a:schemeClr val="tx1"/>
                </a:solidFill>
                <a:latin typeface="Comic Sans MS" panose="030F0702030302020204" pitchFamily="2" charset="0"/>
                <a:ea typeface="微软雅黑" pitchFamily="34" charset="-122"/>
              </a:rPr>
              <a:t>lw</a:t>
            </a:r>
            <a:r>
              <a:rPr lang="en-US" altLang="zh-CN" sz="2000" b="0" dirty="0">
                <a:solidFill>
                  <a:schemeClr val="tx1"/>
                </a:solidFill>
                <a:latin typeface="Comic Sans MS" panose="030F0702030302020204" pitchFamily="2" charset="0"/>
                <a:ea typeface="微软雅黑" pitchFamily="34" charset="-122"/>
              </a:rPr>
              <a:t> </a:t>
            </a:r>
            <a:r>
              <a:rPr lang="en-US" altLang="zh-CN" sz="2000" b="0" dirty="0" err="1">
                <a:solidFill>
                  <a:schemeClr val="tx1"/>
                </a:solidFill>
                <a:latin typeface="Comic Sans MS" panose="030F0702030302020204" pitchFamily="2" charset="0"/>
                <a:ea typeface="微软雅黑" pitchFamily="34" charset="-122"/>
              </a:rPr>
              <a:t>rt</a:t>
            </a:r>
            <a:r>
              <a:rPr lang="en-US" altLang="zh-CN" sz="2000" b="0" dirty="0">
                <a:solidFill>
                  <a:schemeClr val="tx1"/>
                </a:solidFill>
                <a:latin typeface="Comic Sans MS" panose="030F0702030302020204" pitchFamily="2" charset="0"/>
                <a:ea typeface="微软雅黑" pitchFamily="34" charset="-122"/>
              </a:rPr>
              <a:t>, </a:t>
            </a:r>
            <a:r>
              <a:rPr lang="en-US" altLang="zh-CN" sz="2000" b="0" dirty="0" err="1">
                <a:solidFill>
                  <a:schemeClr val="tx1"/>
                </a:solidFill>
                <a:latin typeface="Comic Sans MS" panose="030F0702030302020204" pitchFamily="2" charset="0"/>
                <a:ea typeface="微软雅黑" pitchFamily="34" charset="-122"/>
              </a:rPr>
              <a:t>rs</a:t>
            </a:r>
            <a:r>
              <a:rPr lang="en-US" altLang="zh-CN" sz="2000" b="0" dirty="0">
                <a:solidFill>
                  <a:schemeClr val="tx1"/>
                </a:solidFill>
                <a:latin typeface="Comic Sans MS" panose="030F0702030302020204" pitchFamily="2" charset="0"/>
                <a:ea typeface="微软雅黑" pitchFamily="34" charset="-122"/>
              </a:rPr>
              <a:t>, imm16</a:t>
            </a:r>
            <a:endParaRPr lang="en-US" altLang="zh-CN" sz="2000" b="0" dirty="0">
              <a:solidFill>
                <a:schemeClr val="tx1"/>
              </a:solidFill>
              <a:latin typeface="Comic Sans MS" panose="030F0702030302020204" pitchFamily="2" charset="0"/>
              <a:ea typeface="微软雅黑" pitchFamily="34" charset="-122"/>
            </a:endParaRPr>
          </a:p>
          <a:p>
            <a:pPr lvl="2">
              <a:buFontTx/>
              <a:buChar char="•"/>
            </a:pPr>
            <a:r>
              <a:rPr lang="zh-CN" altLang="en-US" sz="2000" b="0" dirty="0">
                <a:solidFill>
                  <a:schemeClr val="tx1"/>
                </a:solidFill>
                <a:latin typeface="Comic Sans MS" panose="030F0702030302020204" pitchFamily="2" charset="0"/>
                <a:ea typeface="微软雅黑" pitchFamily="34" charset="-122"/>
              </a:rPr>
              <a:t>条件分支指令。如：</a:t>
            </a:r>
            <a:r>
              <a:rPr lang="en-US" altLang="zh-CN" sz="2000" b="0" dirty="0" err="1">
                <a:solidFill>
                  <a:schemeClr val="tx1"/>
                </a:solidFill>
                <a:latin typeface="Comic Sans MS" panose="030F0702030302020204" pitchFamily="2" charset="0"/>
                <a:ea typeface="微软雅黑" pitchFamily="34" charset="-122"/>
              </a:rPr>
              <a:t>beq</a:t>
            </a:r>
            <a:r>
              <a:rPr lang="en-US" altLang="zh-CN" sz="2000" b="0" dirty="0">
                <a:solidFill>
                  <a:schemeClr val="tx1"/>
                </a:solidFill>
                <a:latin typeface="Comic Sans MS" panose="030F0702030302020204" pitchFamily="2" charset="0"/>
                <a:ea typeface="微软雅黑" pitchFamily="34" charset="-122"/>
              </a:rPr>
              <a:t> </a:t>
            </a:r>
            <a:r>
              <a:rPr lang="en-US" altLang="zh-CN" sz="2000" b="0" dirty="0" err="1">
                <a:solidFill>
                  <a:schemeClr val="tx1"/>
                </a:solidFill>
                <a:latin typeface="Comic Sans MS" panose="030F0702030302020204" pitchFamily="2" charset="0"/>
                <a:ea typeface="微软雅黑" pitchFamily="34" charset="-122"/>
              </a:rPr>
              <a:t>rs</a:t>
            </a:r>
            <a:r>
              <a:rPr lang="en-US" altLang="zh-CN" sz="2000" b="0" dirty="0">
                <a:solidFill>
                  <a:schemeClr val="tx1"/>
                </a:solidFill>
                <a:latin typeface="Comic Sans MS" panose="030F0702030302020204" pitchFamily="2" charset="0"/>
                <a:ea typeface="微软雅黑" pitchFamily="34" charset="-122"/>
              </a:rPr>
              <a:t>, </a:t>
            </a:r>
            <a:r>
              <a:rPr lang="en-US" altLang="zh-CN" sz="2000" b="0" dirty="0" err="1">
                <a:solidFill>
                  <a:schemeClr val="tx1"/>
                </a:solidFill>
                <a:latin typeface="Comic Sans MS" panose="030F0702030302020204" pitchFamily="2" charset="0"/>
                <a:ea typeface="微软雅黑" pitchFamily="34" charset="-122"/>
              </a:rPr>
              <a:t>rt</a:t>
            </a:r>
            <a:r>
              <a:rPr lang="en-US" altLang="zh-CN" sz="2000" b="0" dirty="0">
                <a:solidFill>
                  <a:schemeClr val="tx1"/>
                </a:solidFill>
                <a:latin typeface="Comic Sans MS" panose="030F0702030302020204" pitchFamily="2" charset="0"/>
                <a:ea typeface="微软雅黑" pitchFamily="34" charset="-122"/>
              </a:rPr>
              <a:t>, imm16</a:t>
            </a:r>
            <a:endParaRPr lang="en-US" altLang="zh-CN" sz="2000" b="0" dirty="0">
              <a:solidFill>
                <a:schemeClr val="tx1"/>
              </a:solidFill>
              <a:latin typeface="Comic Sans MS" panose="030F0702030302020204" pitchFamily="2" charset="0"/>
              <a:ea typeface="微软雅黑" pitchFamily="34" charset="-122"/>
            </a:endParaRPr>
          </a:p>
          <a:p>
            <a:pPr lvl="2">
              <a:buFontTx/>
              <a:buNone/>
            </a:pPr>
            <a:endParaRPr lang="en-US" altLang="zh-CN" sz="2000" dirty="0">
              <a:latin typeface="Comic Sans MS" panose="030F0702030302020204" pitchFamily="2" charset="0"/>
              <a:ea typeface="微软雅黑" pitchFamily="34" charset="-122"/>
            </a:endParaRPr>
          </a:p>
          <a:p>
            <a:pPr lvl="2">
              <a:buFontTx/>
              <a:buNone/>
            </a:pPr>
            <a:endParaRPr lang="en-US" altLang="zh-CN" sz="2000" dirty="0">
              <a:latin typeface="Comic Sans MS" panose="030F0702030302020204" pitchFamily="2" charset="0"/>
              <a:ea typeface="微软雅黑" pitchFamily="34" charset="-122"/>
            </a:endParaRPr>
          </a:p>
          <a:p>
            <a:pPr lvl="1"/>
            <a:endParaRPr lang="en-US" altLang="zh-CN" sz="2000" dirty="0">
              <a:latin typeface="Comic Sans MS" panose="030F0702030302020204" pitchFamily="2" charset="0"/>
              <a:ea typeface="微软雅黑" pitchFamily="34" charset="-122"/>
            </a:endParaRPr>
          </a:p>
          <a:p>
            <a:pPr lvl="1">
              <a:buFont typeface="Wingdings" panose="05000000000000000000" pitchFamily="2" charset="2"/>
              <a:buChar char="ü"/>
            </a:pPr>
            <a:r>
              <a:rPr lang="en-US" altLang="zh-CN" sz="2000" dirty="0">
                <a:solidFill>
                  <a:srgbClr val="0033CC"/>
                </a:solidFill>
                <a:latin typeface="Comic Sans MS" panose="030F0702030302020204" pitchFamily="2" charset="0"/>
                <a:ea typeface="微软雅黑" pitchFamily="34" charset="-122"/>
              </a:rPr>
              <a:t>J-Type</a:t>
            </a:r>
            <a:endParaRPr lang="en-US" altLang="zh-CN" sz="2000" dirty="0">
              <a:solidFill>
                <a:srgbClr val="0033CC"/>
              </a:solidFill>
              <a:latin typeface="Comic Sans MS" panose="030F0702030302020204" pitchFamily="2" charset="0"/>
              <a:ea typeface="微软雅黑" pitchFamily="34" charset="-122"/>
            </a:endParaRPr>
          </a:p>
          <a:p>
            <a:pPr lvl="2">
              <a:buFontTx/>
              <a:buNone/>
            </a:pPr>
            <a:r>
              <a:rPr lang="zh-CN" altLang="en-US" sz="2000" b="0" dirty="0">
                <a:solidFill>
                  <a:schemeClr val="tx1"/>
                </a:solidFill>
                <a:latin typeface="Comic Sans MS" panose="030F0702030302020204" pitchFamily="2" charset="0"/>
                <a:ea typeface="微软雅黑" pitchFamily="34" charset="-122"/>
              </a:rPr>
              <a:t>无条件跳转指令。如：</a:t>
            </a:r>
            <a:r>
              <a:rPr lang="en-US" altLang="zh-CN" sz="2000" b="0" dirty="0">
                <a:solidFill>
                  <a:schemeClr val="tx1"/>
                </a:solidFill>
                <a:latin typeface="Comic Sans MS" panose="030F0702030302020204" pitchFamily="2" charset="0"/>
                <a:ea typeface="微软雅黑" pitchFamily="34" charset="-122"/>
              </a:rPr>
              <a:t>j  target</a:t>
            </a:r>
            <a:endParaRPr lang="en-US" altLang="zh-CN" sz="2000" b="0" dirty="0">
              <a:solidFill>
                <a:schemeClr val="tx1"/>
              </a:solidFill>
              <a:latin typeface="Comic Sans MS" panose="030F0702030302020204" pitchFamily="2" charset="0"/>
              <a:ea typeface="微软雅黑" pitchFamily="34" charset="-122"/>
            </a:endParaRPr>
          </a:p>
        </p:txBody>
      </p:sp>
      <p:grpSp>
        <p:nvGrpSpPr>
          <p:cNvPr id="49" name="Group 81"/>
          <p:cNvGrpSpPr/>
          <p:nvPr/>
        </p:nvGrpSpPr>
        <p:grpSpPr bwMode="auto">
          <a:xfrm>
            <a:off x="3029396" y="3212976"/>
            <a:ext cx="6007100" cy="1328738"/>
            <a:chOff x="1889" y="2514"/>
            <a:chExt cx="3784" cy="837"/>
          </a:xfrm>
        </p:grpSpPr>
        <p:grpSp>
          <p:nvGrpSpPr>
            <p:cNvPr id="50" name="Group 54"/>
            <p:cNvGrpSpPr/>
            <p:nvPr/>
          </p:nvGrpSpPr>
          <p:grpSpPr bwMode="auto">
            <a:xfrm>
              <a:off x="1889" y="2717"/>
              <a:ext cx="3784" cy="634"/>
              <a:chOff x="1918" y="1392"/>
              <a:chExt cx="3784" cy="634"/>
            </a:xfrm>
          </p:grpSpPr>
          <p:sp>
            <p:nvSpPr>
              <p:cNvPr id="52" name="Rectangle 55"/>
              <p:cNvSpPr>
                <a:spLocks noChangeArrowheads="1"/>
              </p:cNvSpPr>
              <p:nvPr/>
            </p:nvSpPr>
            <p:spPr bwMode="auto">
              <a:xfrm>
                <a:off x="1983" y="1592"/>
                <a:ext cx="3599"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2" charset="0"/>
                  <a:ea typeface="微软雅黑" pitchFamily="34" charset="-122"/>
                </a:endParaRPr>
              </a:p>
            </p:txBody>
          </p:sp>
          <p:grpSp>
            <p:nvGrpSpPr>
              <p:cNvPr id="53" name="Group 56"/>
              <p:cNvGrpSpPr/>
              <p:nvPr/>
            </p:nvGrpSpPr>
            <p:grpSpPr bwMode="auto">
              <a:xfrm>
                <a:off x="1979" y="1584"/>
                <a:ext cx="624" cy="250"/>
                <a:chOff x="1979" y="1584"/>
                <a:chExt cx="624" cy="250"/>
              </a:xfrm>
            </p:grpSpPr>
            <p:sp>
              <p:nvSpPr>
                <p:cNvPr id="71" name="Rectangle 57"/>
                <p:cNvSpPr>
                  <a:spLocks noChangeArrowheads="1"/>
                </p:cNvSpPr>
                <p:nvPr/>
              </p:nvSpPr>
              <p:spPr bwMode="auto">
                <a:xfrm>
                  <a:off x="1979" y="1588"/>
                  <a:ext cx="624" cy="184"/>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2" charset="0"/>
                    <a:ea typeface="微软雅黑" pitchFamily="34" charset="-122"/>
                  </a:endParaRPr>
                </a:p>
              </p:txBody>
            </p:sp>
            <p:sp>
              <p:nvSpPr>
                <p:cNvPr id="72" name="Rectangle 58"/>
                <p:cNvSpPr>
                  <a:spLocks noChangeArrowheads="1"/>
                </p:cNvSpPr>
                <p:nvPr/>
              </p:nvSpPr>
              <p:spPr bwMode="auto">
                <a:xfrm>
                  <a:off x="2161" y="1584"/>
                  <a:ext cx="28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2000">
                      <a:solidFill>
                        <a:schemeClr val="tx1"/>
                      </a:solidFill>
                      <a:latin typeface="Comic Sans MS" panose="030F0702030302020204" pitchFamily="2" charset="0"/>
                      <a:ea typeface="微软雅黑" pitchFamily="34" charset="-122"/>
                    </a:rPr>
                    <a:t>op</a:t>
                  </a:r>
                  <a:endParaRPr lang="en-US" altLang="zh-CN" sz="2000">
                    <a:solidFill>
                      <a:schemeClr val="tx1"/>
                    </a:solidFill>
                    <a:latin typeface="Comic Sans MS" panose="030F0702030302020204" pitchFamily="2" charset="0"/>
                    <a:ea typeface="微软雅黑" pitchFamily="34" charset="-122"/>
                  </a:endParaRPr>
                </a:p>
              </p:txBody>
            </p:sp>
          </p:grpSp>
          <p:grpSp>
            <p:nvGrpSpPr>
              <p:cNvPr id="54" name="Group 59"/>
              <p:cNvGrpSpPr/>
              <p:nvPr/>
            </p:nvGrpSpPr>
            <p:grpSpPr bwMode="auto">
              <a:xfrm>
                <a:off x="2611" y="1584"/>
                <a:ext cx="580" cy="250"/>
                <a:chOff x="2611" y="1584"/>
                <a:chExt cx="580" cy="250"/>
              </a:xfrm>
            </p:grpSpPr>
            <p:sp>
              <p:nvSpPr>
                <p:cNvPr id="69" name="Rectangle 60"/>
                <p:cNvSpPr>
                  <a:spLocks noChangeArrowheads="1"/>
                </p:cNvSpPr>
                <p:nvPr/>
              </p:nvSpPr>
              <p:spPr bwMode="auto">
                <a:xfrm>
                  <a:off x="2611" y="1588"/>
                  <a:ext cx="580" cy="184"/>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2" charset="0"/>
                    <a:ea typeface="微软雅黑" pitchFamily="34" charset="-122"/>
                  </a:endParaRPr>
                </a:p>
              </p:txBody>
            </p:sp>
            <p:sp>
              <p:nvSpPr>
                <p:cNvPr id="70" name="Rectangle 61"/>
                <p:cNvSpPr>
                  <a:spLocks noChangeArrowheads="1"/>
                </p:cNvSpPr>
                <p:nvPr/>
              </p:nvSpPr>
              <p:spPr bwMode="auto">
                <a:xfrm>
                  <a:off x="2776" y="1584"/>
                  <a:ext cx="27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2000">
                      <a:solidFill>
                        <a:schemeClr val="tx1"/>
                      </a:solidFill>
                      <a:latin typeface="Comic Sans MS" panose="030F0702030302020204" pitchFamily="2" charset="0"/>
                      <a:ea typeface="微软雅黑" pitchFamily="34" charset="-122"/>
                    </a:rPr>
                    <a:t>rs</a:t>
                  </a:r>
                  <a:endParaRPr lang="en-US" altLang="zh-CN" sz="2000">
                    <a:solidFill>
                      <a:schemeClr val="tx1"/>
                    </a:solidFill>
                    <a:latin typeface="Comic Sans MS" panose="030F0702030302020204" pitchFamily="2" charset="0"/>
                    <a:ea typeface="微软雅黑" pitchFamily="34" charset="-122"/>
                  </a:endParaRPr>
                </a:p>
              </p:txBody>
            </p:sp>
          </p:grpSp>
          <p:grpSp>
            <p:nvGrpSpPr>
              <p:cNvPr id="55" name="Group 62"/>
              <p:cNvGrpSpPr/>
              <p:nvPr/>
            </p:nvGrpSpPr>
            <p:grpSpPr bwMode="auto">
              <a:xfrm>
                <a:off x="3199" y="1584"/>
                <a:ext cx="579" cy="250"/>
                <a:chOff x="3199" y="1584"/>
                <a:chExt cx="579" cy="250"/>
              </a:xfrm>
            </p:grpSpPr>
            <p:sp>
              <p:nvSpPr>
                <p:cNvPr id="67" name="Rectangle 63"/>
                <p:cNvSpPr>
                  <a:spLocks noChangeArrowheads="1"/>
                </p:cNvSpPr>
                <p:nvPr/>
              </p:nvSpPr>
              <p:spPr bwMode="auto">
                <a:xfrm>
                  <a:off x="3199" y="1588"/>
                  <a:ext cx="579" cy="184"/>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2" charset="0"/>
                    <a:ea typeface="微软雅黑" pitchFamily="34" charset="-122"/>
                  </a:endParaRPr>
                </a:p>
              </p:txBody>
            </p:sp>
            <p:sp>
              <p:nvSpPr>
                <p:cNvPr id="68" name="Rectangle 64"/>
                <p:cNvSpPr>
                  <a:spLocks noChangeArrowheads="1"/>
                </p:cNvSpPr>
                <p:nvPr/>
              </p:nvSpPr>
              <p:spPr bwMode="auto">
                <a:xfrm>
                  <a:off x="3363" y="1584"/>
                  <a:ext cx="26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2000">
                      <a:solidFill>
                        <a:schemeClr val="tx1"/>
                      </a:solidFill>
                      <a:latin typeface="Comic Sans MS" panose="030F0702030302020204" pitchFamily="2" charset="0"/>
                      <a:ea typeface="微软雅黑" pitchFamily="34" charset="-122"/>
                    </a:rPr>
                    <a:t>rt</a:t>
                  </a:r>
                  <a:endParaRPr lang="en-US" altLang="zh-CN" sz="2000">
                    <a:solidFill>
                      <a:schemeClr val="tx1"/>
                    </a:solidFill>
                    <a:latin typeface="Comic Sans MS" panose="030F0702030302020204" pitchFamily="2" charset="0"/>
                    <a:ea typeface="微软雅黑" pitchFamily="34" charset="-122"/>
                  </a:endParaRPr>
                </a:p>
              </p:txBody>
            </p:sp>
          </p:grpSp>
          <p:sp>
            <p:nvSpPr>
              <p:cNvPr id="56" name="Rectangle 65"/>
              <p:cNvSpPr>
                <a:spLocks noChangeArrowheads="1"/>
              </p:cNvSpPr>
              <p:nvPr/>
            </p:nvSpPr>
            <p:spPr bwMode="auto">
              <a:xfrm>
                <a:off x="3786" y="1588"/>
                <a:ext cx="1800" cy="184"/>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2" charset="0"/>
                  <a:ea typeface="微软雅黑" pitchFamily="34" charset="-122"/>
                </a:endParaRPr>
              </a:p>
            </p:txBody>
          </p:sp>
          <p:sp>
            <p:nvSpPr>
              <p:cNvPr id="57" name="Rectangle 66"/>
              <p:cNvSpPr>
                <a:spLocks noChangeArrowheads="1"/>
              </p:cNvSpPr>
              <p:nvPr/>
            </p:nvSpPr>
            <p:spPr bwMode="auto">
              <a:xfrm>
                <a:off x="4289" y="1584"/>
                <a:ext cx="8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2000">
                    <a:solidFill>
                      <a:schemeClr val="tx1"/>
                    </a:solidFill>
                    <a:latin typeface="Comic Sans MS" panose="030F0702030302020204" pitchFamily="2" charset="0"/>
                    <a:ea typeface="微软雅黑" pitchFamily="34" charset="-122"/>
                  </a:rPr>
                  <a:t>immediate</a:t>
                </a:r>
                <a:endParaRPr lang="en-US" altLang="zh-CN" sz="2000">
                  <a:solidFill>
                    <a:schemeClr val="tx1"/>
                  </a:solidFill>
                  <a:latin typeface="Comic Sans MS" panose="030F0702030302020204" pitchFamily="2" charset="0"/>
                  <a:ea typeface="微软雅黑" pitchFamily="34" charset="-122"/>
                </a:endParaRPr>
              </a:p>
            </p:txBody>
          </p:sp>
          <p:sp>
            <p:nvSpPr>
              <p:cNvPr id="58" name="Rectangle 67"/>
              <p:cNvSpPr>
                <a:spLocks noChangeArrowheads="1"/>
              </p:cNvSpPr>
              <p:nvPr/>
            </p:nvSpPr>
            <p:spPr bwMode="auto">
              <a:xfrm>
                <a:off x="5488" y="1392"/>
                <a:ext cx="21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b="0">
                    <a:solidFill>
                      <a:schemeClr val="tx1"/>
                    </a:solidFill>
                    <a:latin typeface="Comic Sans MS" panose="030F0702030302020204" pitchFamily="2" charset="0"/>
                    <a:ea typeface="微软雅黑" pitchFamily="34" charset="-122"/>
                  </a:rPr>
                  <a:t>0</a:t>
                </a:r>
                <a:endParaRPr lang="zh-CN" altLang="en-US" sz="2000" b="0">
                  <a:solidFill>
                    <a:schemeClr val="tx1"/>
                  </a:solidFill>
                  <a:latin typeface="Comic Sans MS" panose="030F0702030302020204" pitchFamily="2" charset="0"/>
                  <a:ea typeface="微软雅黑" pitchFamily="34" charset="-122"/>
                </a:endParaRPr>
              </a:p>
            </p:txBody>
          </p:sp>
          <p:sp>
            <p:nvSpPr>
              <p:cNvPr id="59" name="Rectangle 68"/>
              <p:cNvSpPr>
                <a:spLocks noChangeArrowheads="1"/>
              </p:cNvSpPr>
              <p:nvPr/>
            </p:nvSpPr>
            <p:spPr bwMode="auto">
              <a:xfrm>
                <a:off x="3590" y="1392"/>
                <a:ext cx="28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b="0">
                    <a:solidFill>
                      <a:schemeClr val="tx1"/>
                    </a:solidFill>
                    <a:latin typeface="Comic Sans MS" panose="030F0702030302020204" pitchFamily="2" charset="0"/>
                    <a:ea typeface="微软雅黑" pitchFamily="34" charset="-122"/>
                  </a:rPr>
                  <a:t>16</a:t>
                </a:r>
                <a:endParaRPr lang="zh-CN" altLang="en-US" sz="2000" b="0">
                  <a:solidFill>
                    <a:schemeClr val="tx1"/>
                  </a:solidFill>
                  <a:latin typeface="Comic Sans MS" panose="030F0702030302020204" pitchFamily="2" charset="0"/>
                  <a:ea typeface="微软雅黑" pitchFamily="34" charset="-122"/>
                </a:endParaRPr>
              </a:p>
            </p:txBody>
          </p:sp>
          <p:sp>
            <p:nvSpPr>
              <p:cNvPr id="60" name="Rectangle 69"/>
              <p:cNvSpPr>
                <a:spLocks noChangeArrowheads="1"/>
              </p:cNvSpPr>
              <p:nvPr/>
            </p:nvSpPr>
            <p:spPr bwMode="auto">
              <a:xfrm>
                <a:off x="3002" y="1392"/>
                <a:ext cx="28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b="0" dirty="0">
                    <a:solidFill>
                      <a:schemeClr val="tx1"/>
                    </a:solidFill>
                    <a:latin typeface="Comic Sans MS" panose="030F0702030302020204" pitchFamily="2" charset="0"/>
                    <a:ea typeface="微软雅黑" pitchFamily="34" charset="-122"/>
                  </a:rPr>
                  <a:t>21</a:t>
                </a:r>
                <a:endParaRPr lang="zh-CN" altLang="en-US" sz="2000" b="0" dirty="0">
                  <a:solidFill>
                    <a:schemeClr val="tx1"/>
                  </a:solidFill>
                  <a:latin typeface="Comic Sans MS" panose="030F0702030302020204" pitchFamily="2" charset="0"/>
                  <a:ea typeface="微软雅黑" pitchFamily="34" charset="-122"/>
                </a:endParaRPr>
              </a:p>
            </p:txBody>
          </p:sp>
          <p:sp>
            <p:nvSpPr>
              <p:cNvPr id="61" name="Rectangle 70"/>
              <p:cNvSpPr>
                <a:spLocks noChangeArrowheads="1"/>
              </p:cNvSpPr>
              <p:nvPr/>
            </p:nvSpPr>
            <p:spPr bwMode="auto">
              <a:xfrm>
                <a:off x="2414" y="1392"/>
                <a:ext cx="31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b="0">
                    <a:solidFill>
                      <a:schemeClr val="tx1"/>
                    </a:solidFill>
                    <a:latin typeface="Comic Sans MS" panose="030F0702030302020204" pitchFamily="2" charset="0"/>
                    <a:ea typeface="微软雅黑" pitchFamily="34" charset="-122"/>
                  </a:rPr>
                  <a:t>26</a:t>
                </a:r>
                <a:endParaRPr lang="zh-CN" altLang="en-US" sz="2000" b="0">
                  <a:solidFill>
                    <a:schemeClr val="tx1"/>
                  </a:solidFill>
                  <a:latin typeface="Comic Sans MS" panose="030F0702030302020204" pitchFamily="2" charset="0"/>
                  <a:ea typeface="微软雅黑" pitchFamily="34" charset="-122"/>
                </a:endParaRPr>
              </a:p>
            </p:txBody>
          </p:sp>
          <p:sp>
            <p:nvSpPr>
              <p:cNvPr id="62" name="Rectangle 71"/>
              <p:cNvSpPr>
                <a:spLocks noChangeArrowheads="1"/>
              </p:cNvSpPr>
              <p:nvPr/>
            </p:nvSpPr>
            <p:spPr bwMode="auto">
              <a:xfrm>
                <a:off x="1918" y="1392"/>
                <a:ext cx="28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b="0">
                    <a:solidFill>
                      <a:schemeClr val="tx1"/>
                    </a:solidFill>
                    <a:latin typeface="Comic Sans MS" panose="030F0702030302020204" pitchFamily="2" charset="0"/>
                    <a:ea typeface="微软雅黑" pitchFamily="34" charset="-122"/>
                  </a:rPr>
                  <a:t>31</a:t>
                </a:r>
                <a:endParaRPr lang="zh-CN" altLang="en-US" sz="2000" b="0">
                  <a:solidFill>
                    <a:schemeClr val="tx1"/>
                  </a:solidFill>
                  <a:latin typeface="Comic Sans MS" panose="030F0702030302020204" pitchFamily="2" charset="0"/>
                  <a:ea typeface="微软雅黑" pitchFamily="34" charset="-122"/>
                </a:endParaRPr>
              </a:p>
            </p:txBody>
          </p:sp>
          <p:sp>
            <p:nvSpPr>
              <p:cNvPr id="63" name="Rectangle 72"/>
              <p:cNvSpPr>
                <a:spLocks noChangeArrowheads="1"/>
              </p:cNvSpPr>
              <p:nvPr/>
            </p:nvSpPr>
            <p:spPr bwMode="auto">
              <a:xfrm>
                <a:off x="2143" y="1776"/>
                <a:ext cx="55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b="0">
                    <a:solidFill>
                      <a:schemeClr val="tx1"/>
                    </a:solidFill>
                    <a:latin typeface="Comic Sans MS" panose="030F0702030302020204" pitchFamily="2" charset="0"/>
                    <a:ea typeface="微软雅黑" pitchFamily="34" charset="-122"/>
                  </a:rPr>
                  <a:t>6 </a:t>
                </a:r>
                <a:r>
                  <a:rPr lang="en-US" altLang="zh-CN" sz="2000" b="0">
                    <a:solidFill>
                      <a:schemeClr val="tx1"/>
                    </a:solidFill>
                    <a:latin typeface="Comic Sans MS" panose="030F0702030302020204" pitchFamily="2" charset="0"/>
                    <a:ea typeface="微软雅黑" pitchFamily="34" charset="-122"/>
                  </a:rPr>
                  <a:t>bits</a:t>
                </a:r>
                <a:endParaRPr lang="en-US" altLang="zh-CN" sz="2000" b="0">
                  <a:solidFill>
                    <a:schemeClr val="tx1"/>
                  </a:solidFill>
                  <a:latin typeface="Comic Sans MS" panose="030F0702030302020204" pitchFamily="2" charset="0"/>
                  <a:ea typeface="微软雅黑" pitchFamily="34" charset="-122"/>
                </a:endParaRPr>
              </a:p>
            </p:txBody>
          </p:sp>
          <p:sp>
            <p:nvSpPr>
              <p:cNvPr id="64" name="Rectangle 73"/>
              <p:cNvSpPr>
                <a:spLocks noChangeArrowheads="1"/>
              </p:cNvSpPr>
              <p:nvPr/>
            </p:nvSpPr>
            <p:spPr bwMode="auto">
              <a:xfrm>
                <a:off x="4448" y="1776"/>
                <a:ext cx="63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b="0">
                    <a:solidFill>
                      <a:schemeClr val="tx1"/>
                    </a:solidFill>
                    <a:latin typeface="Comic Sans MS" panose="030F0702030302020204" pitchFamily="2" charset="0"/>
                    <a:ea typeface="微软雅黑" pitchFamily="34" charset="-122"/>
                  </a:rPr>
                  <a:t>16 </a:t>
                </a:r>
                <a:r>
                  <a:rPr lang="en-US" altLang="zh-CN" sz="2000" b="0">
                    <a:solidFill>
                      <a:schemeClr val="tx1"/>
                    </a:solidFill>
                    <a:latin typeface="Comic Sans MS" panose="030F0702030302020204" pitchFamily="2" charset="0"/>
                    <a:ea typeface="微软雅黑" pitchFamily="34" charset="-122"/>
                  </a:rPr>
                  <a:t>bits</a:t>
                </a:r>
                <a:endParaRPr lang="en-US" altLang="zh-CN" sz="2000" b="0">
                  <a:solidFill>
                    <a:schemeClr val="tx1"/>
                  </a:solidFill>
                  <a:latin typeface="Comic Sans MS" panose="030F0702030302020204" pitchFamily="2" charset="0"/>
                  <a:ea typeface="微软雅黑" pitchFamily="34" charset="-122"/>
                </a:endParaRPr>
              </a:p>
            </p:txBody>
          </p:sp>
          <p:sp>
            <p:nvSpPr>
              <p:cNvPr id="65" name="Rectangle 74"/>
              <p:cNvSpPr>
                <a:spLocks noChangeArrowheads="1"/>
              </p:cNvSpPr>
              <p:nvPr/>
            </p:nvSpPr>
            <p:spPr bwMode="auto">
              <a:xfrm>
                <a:off x="3318" y="1776"/>
                <a:ext cx="55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b="0">
                    <a:solidFill>
                      <a:schemeClr val="tx1"/>
                    </a:solidFill>
                    <a:latin typeface="Comic Sans MS" panose="030F0702030302020204" pitchFamily="2" charset="0"/>
                    <a:ea typeface="微软雅黑" pitchFamily="34" charset="-122"/>
                  </a:rPr>
                  <a:t>5 </a:t>
                </a:r>
                <a:r>
                  <a:rPr lang="en-US" altLang="zh-CN" sz="2000" b="0">
                    <a:solidFill>
                      <a:schemeClr val="tx1"/>
                    </a:solidFill>
                    <a:latin typeface="Comic Sans MS" panose="030F0702030302020204" pitchFamily="2" charset="0"/>
                    <a:ea typeface="微软雅黑" pitchFamily="34" charset="-122"/>
                  </a:rPr>
                  <a:t>bits</a:t>
                </a:r>
                <a:endParaRPr lang="en-US" altLang="zh-CN" sz="2000" b="0">
                  <a:solidFill>
                    <a:schemeClr val="tx1"/>
                  </a:solidFill>
                  <a:latin typeface="Comic Sans MS" panose="030F0702030302020204" pitchFamily="2" charset="0"/>
                  <a:ea typeface="微软雅黑" pitchFamily="34" charset="-122"/>
                </a:endParaRPr>
              </a:p>
            </p:txBody>
          </p:sp>
          <p:sp>
            <p:nvSpPr>
              <p:cNvPr id="66" name="Rectangle 75"/>
              <p:cNvSpPr>
                <a:spLocks noChangeArrowheads="1"/>
              </p:cNvSpPr>
              <p:nvPr/>
            </p:nvSpPr>
            <p:spPr bwMode="auto">
              <a:xfrm>
                <a:off x="2731" y="1776"/>
                <a:ext cx="55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b="0">
                    <a:solidFill>
                      <a:schemeClr val="tx1"/>
                    </a:solidFill>
                    <a:latin typeface="Comic Sans MS" panose="030F0702030302020204" pitchFamily="2" charset="0"/>
                    <a:ea typeface="微软雅黑" pitchFamily="34" charset="-122"/>
                  </a:rPr>
                  <a:t>5 </a:t>
                </a:r>
                <a:r>
                  <a:rPr lang="en-US" altLang="zh-CN" sz="2000" b="0">
                    <a:solidFill>
                      <a:schemeClr val="tx1"/>
                    </a:solidFill>
                    <a:latin typeface="Comic Sans MS" panose="030F0702030302020204" pitchFamily="2" charset="0"/>
                    <a:ea typeface="微软雅黑" pitchFamily="34" charset="-122"/>
                  </a:rPr>
                  <a:t>bits</a:t>
                </a:r>
                <a:endParaRPr lang="en-US" altLang="zh-CN" sz="2000" b="0">
                  <a:solidFill>
                    <a:schemeClr val="tx1"/>
                  </a:solidFill>
                  <a:latin typeface="Comic Sans MS" panose="030F0702030302020204" pitchFamily="2" charset="0"/>
                  <a:ea typeface="微软雅黑" pitchFamily="34" charset="-122"/>
                </a:endParaRPr>
              </a:p>
            </p:txBody>
          </p:sp>
        </p:grpSp>
        <p:sp>
          <p:nvSpPr>
            <p:cNvPr id="51" name="Text Box 78"/>
            <p:cNvSpPr txBox="1">
              <a:spLocks noChangeArrowheads="1"/>
            </p:cNvSpPr>
            <p:nvPr/>
          </p:nvSpPr>
          <p:spPr bwMode="auto">
            <a:xfrm>
              <a:off x="3912" y="2514"/>
              <a:ext cx="1243"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50000"/>
                </a:spcBef>
              </a:pPr>
              <a:r>
                <a:rPr lang="en-US" altLang="zh-CN" sz="2000" b="1" dirty="0">
                  <a:solidFill>
                    <a:srgbClr val="0033CC"/>
                  </a:solidFill>
                  <a:latin typeface="Comic Sans MS" panose="030F0702030302020204" pitchFamily="2" charset="0"/>
                  <a:ea typeface="微软雅黑" pitchFamily="34" charset="-122"/>
                </a:rPr>
                <a:t>I-Type</a:t>
              </a:r>
              <a:r>
                <a:rPr lang="zh-CN" altLang="en-US" sz="2000" b="1" dirty="0">
                  <a:solidFill>
                    <a:srgbClr val="0033CC"/>
                  </a:solidFill>
                  <a:latin typeface="Comic Sans MS" panose="030F0702030302020204" pitchFamily="2" charset="0"/>
                  <a:ea typeface="微软雅黑" pitchFamily="34" charset="-122"/>
                </a:rPr>
                <a:t>指令</a:t>
              </a:r>
              <a:endParaRPr lang="zh-CN" altLang="en-US" sz="2000" b="1" dirty="0">
                <a:solidFill>
                  <a:srgbClr val="0033CC"/>
                </a:solidFill>
                <a:latin typeface="Comic Sans MS" panose="030F0702030302020204" pitchFamily="2" charset="0"/>
                <a:ea typeface="微软雅黑" pitchFamily="34" charset="-122"/>
              </a:endParaRPr>
            </a:p>
          </p:txBody>
        </p:sp>
      </p:grpSp>
      <p:grpSp>
        <p:nvGrpSpPr>
          <p:cNvPr id="73" name="Group 82"/>
          <p:cNvGrpSpPr/>
          <p:nvPr/>
        </p:nvGrpSpPr>
        <p:grpSpPr bwMode="auto">
          <a:xfrm>
            <a:off x="1211486" y="5360985"/>
            <a:ext cx="6007100" cy="1077913"/>
            <a:chOff x="1886" y="3544"/>
            <a:chExt cx="3784" cy="679"/>
          </a:xfrm>
        </p:grpSpPr>
        <p:grpSp>
          <p:nvGrpSpPr>
            <p:cNvPr id="74" name="Group 6"/>
            <p:cNvGrpSpPr/>
            <p:nvPr/>
          </p:nvGrpSpPr>
          <p:grpSpPr bwMode="auto">
            <a:xfrm>
              <a:off x="1886" y="3589"/>
              <a:ext cx="3784" cy="634"/>
              <a:chOff x="1918" y="3360"/>
              <a:chExt cx="3784" cy="634"/>
            </a:xfrm>
          </p:grpSpPr>
          <p:sp>
            <p:nvSpPr>
              <p:cNvPr id="76" name="Rectangle 7"/>
              <p:cNvSpPr>
                <a:spLocks noChangeArrowheads="1"/>
              </p:cNvSpPr>
              <p:nvPr/>
            </p:nvSpPr>
            <p:spPr bwMode="auto">
              <a:xfrm>
                <a:off x="1983" y="3560"/>
                <a:ext cx="3599"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2" charset="0"/>
                  <a:ea typeface="微软雅黑" pitchFamily="34" charset="-122"/>
                </a:endParaRPr>
              </a:p>
            </p:txBody>
          </p:sp>
          <p:grpSp>
            <p:nvGrpSpPr>
              <p:cNvPr id="77" name="Group 8"/>
              <p:cNvGrpSpPr/>
              <p:nvPr/>
            </p:nvGrpSpPr>
            <p:grpSpPr bwMode="auto">
              <a:xfrm>
                <a:off x="1979" y="3552"/>
                <a:ext cx="624" cy="250"/>
                <a:chOff x="1979" y="3552"/>
                <a:chExt cx="624" cy="250"/>
              </a:xfrm>
            </p:grpSpPr>
            <p:sp>
              <p:nvSpPr>
                <p:cNvPr id="85" name="Rectangle 9"/>
                <p:cNvSpPr>
                  <a:spLocks noChangeArrowheads="1"/>
                </p:cNvSpPr>
                <p:nvPr/>
              </p:nvSpPr>
              <p:spPr bwMode="auto">
                <a:xfrm>
                  <a:off x="1979" y="3556"/>
                  <a:ext cx="624" cy="184"/>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2" charset="0"/>
                    <a:ea typeface="微软雅黑" pitchFamily="34" charset="-122"/>
                  </a:endParaRPr>
                </a:p>
              </p:txBody>
            </p:sp>
            <p:sp>
              <p:nvSpPr>
                <p:cNvPr id="86" name="Rectangle 10"/>
                <p:cNvSpPr>
                  <a:spLocks noChangeArrowheads="1"/>
                </p:cNvSpPr>
                <p:nvPr/>
              </p:nvSpPr>
              <p:spPr bwMode="auto">
                <a:xfrm>
                  <a:off x="2161" y="3552"/>
                  <a:ext cx="28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2000">
                      <a:solidFill>
                        <a:schemeClr val="tx1"/>
                      </a:solidFill>
                      <a:latin typeface="Comic Sans MS" panose="030F0702030302020204" pitchFamily="2" charset="0"/>
                      <a:ea typeface="微软雅黑" pitchFamily="34" charset="-122"/>
                    </a:rPr>
                    <a:t>op</a:t>
                  </a:r>
                  <a:endParaRPr lang="en-US" altLang="zh-CN" sz="2000">
                    <a:solidFill>
                      <a:schemeClr val="tx1"/>
                    </a:solidFill>
                    <a:latin typeface="Comic Sans MS" panose="030F0702030302020204" pitchFamily="2" charset="0"/>
                    <a:ea typeface="微软雅黑" pitchFamily="34" charset="-122"/>
                  </a:endParaRPr>
                </a:p>
              </p:txBody>
            </p:sp>
          </p:grpSp>
          <p:sp>
            <p:nvSpPr>
              <p:cNvPr id="78" name="Rectangle 11"/>
              <p:cNvSpPr>
                <a:spLocks noChangeArrowheads="1"/>
              </p:cNvSpPr>
              <p:nvPr/>
            </p:nvSpPr>
            <p:spPr bwMode="auto">
              <a:xfrm>
                <a:off x="2611" y="3556"/>
                <a:ext cx="2975" cy="184"/>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2" charset="0"/>
                  <a:ea typeface="微软雅黑" pitchFamily="34" charset="-122"/>
                </a:endParaRPr>
              </a:p>
            </p:txBody>
          </p:sp>
          <p:sp>
            <p:nvSpPr>
              <p:cNvPr id="79" name="Rectangle 12"/>
              <p:cNvSpPr>
                <a:spLocks noChangeArrowheads="1"/>
              </p:cNvSpPr>
              <p:nvPr/>
            </p:nvSpPr>
            <p:spPr bwMode="auto">
              <a:xfrm>
                <a:off x="3554" y="3552"/>
                <a:ext cx="124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2000" dirty="0">
                    <a:solidFill>
                      <a:schemeClr val="tx1"/>
                    </a:solidFill>
                    <a:latin typeface="Comic Sans MS" panose="030F0702030302020204" pitchFamily="2" charset="0"/>
                    <a:ea typeface="微软雅黑" pitchFamily="34" charset="-122"/>
                  </a:rPr>
                  <a:t>target address</a:t>
                </a:r>
                <a:endParaRPr lang="en-US" altLang="zh-CN" sz="2000" dirty="0">
                  <a:solidFill>
                    <a:schemeClr val="tx1"/>
                  </a:solidFill>
                  <a:latin typeface="Comic Sans MS" panose="030F0702030302020204" pitchFamily="2" charset="0"/>
                  <a:ea typeface="微软雅黑" pitchFamily="34" charset="-122"/>
                </a:endParaRPr>
              </a:p>
            </p:txBody>
          </p:sp>
          <p:sp>
            <p:nvSpPr>
              <p:cNvPr id="80" name="Rectangle 13"/>
              <p:cNvSpPr>
                <a:spLocks noChangeArrowheads="1"/>
              </p:cNvSpPr>
              <p:nvPr/>
            </p:nvSpPr>
            <p:spPr bwMode="auto">
              <a:xfrm>
                <a:off x="5488" y="3360"/>
                <a:ext cx="21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b="0">
                    <a:solidFill>
                      <a:schemeClr val="tx1"/>
                    </a:solidFill>
                    <a:latin typeface="Comic Sans MS" panose="030F0702030302020204" pitchFamily="2" charset="0"/>
                    <a:ea typeface="微软雅黑" pitchFamily="34" charset="-122"/>
                  </a:rPr>
                  <a:t>0</a:t>
                </a:r>
                <a:endParaRPr lang="zh-CN" altLang="en-US" sz="2000" b="0">
                  <a:solidFill>
                    <a:schemeClr val="tx1"/>
                  </a:solidFill>
                  <a:latin typeface="Comic Sans MS" panose="030F0702030302020204" pitchFamily="2" charset="0"/>
                  <a:ea typeface="微软雅黑" pitchFamily="34" charset="-122"/>
                </a:endParaRPr>
              </a:p>
            </p:txBody>
          </p:sp>
          <p:sp>
            <p:nvSpPr>
              <p:cNvPr id="81" name="Rectangle 14"/>
              <p:cNvSpPr>
                <a:spLocks noChangeArrowheads="1"/>
              </p:cNvSpPr>
              <p:nvPr/>
            </p:nvSpPr>
            <p:spPr bwMode="auto">
              <a:xfrm>
                <a:off x="2414" y="3360"/>
                <a:ext cx="31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b="0">
                    <a:solidFill>
                      <a:schemeClr val="tx1"/>
                    </a:solidFill>
                    <a:latin typeface="Comic Sans MS" panose="030F0702030302020204" pitchFamily="2" charset="0"/>
                    <a:ea typeface="微软雅黑" pitchFamily="34" charset="-122"/>
                  </a:rPr>
                  <a:t>26</a:t>
                </a:r>
                <a:endParaRPr lang="zh-CN" altLang="en-US" sz="2000" b="0">
                  <a:solidFill>
                    <a:schemeClr val="tx1"/>
                  </a:solidFill>
                  <a:latin typeface="Comic Sans MS" panose="030F0702030302020204" pitchFamily="2" charset="0"/>
                  <a:ea typeface="微软雅黑" pitchFamily="34" charset="-122"/>
                </a:endParaRPr>
              </a:p>
            </p:txBody>
          </p:sp>
          <p:sp>
            <p:nvSpPr>
              <p:cNvPr id="82" name="Rectangle 15"/>
              <p:cNvSpPr>
                <a:spLocks noChangeArrowheads="1"/>
              </p:cNvSpPr>
              <p:nvPr/>
            </p:nvSpPr>
            <p:spPr bwMode="auto">
              <a:xfrm>
                <a:off x="1918" y="3360"/>
                <a:ext cx="28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b="0">
                    <a:solidFill>
                      <a:schemeClr val="tx1"/>
                    </a:solidFill>
                    <a:latin typeface="Comic Sans MS" panose="030F0702030302020204" pitchFamily="2" charset="0"/>
                    <a:ea typeface="微软雅黑" pitchFamily="34" charset="-122"/>
                  </a:rPr>
                  <a:t>31</a:t>
                </a:r>
                <a:endParaRPr lang="zh-CN" altLang="en-US" sz="2000" b="0">
                  <a:solidFill>
                    <a:schemeClr val="tx1"/>
                  </a:solidFill>
                  <a:latin typeface="Comic Sans MS" panose="030F0702030302020204" pitchFamily="2" charset="0"/>
                  <a:ea typeface="微软雅黑" pitchFamily="34" charset="-122"/>
                </a:endParaRPr>
              </a:p>
            </p:txBody>
          </p:sp>
          <p:sp>
            <p:nvSpPr>
              <p:cNvPr id="83" name="Rectangle 16"/>
              <p:cNvSpPr>
                <a:spLocks noChangeArrowheads="1"/>
              </p:cNvSpPr>
              <p:nvPr/>
            </p:nvSpPr>
            <p:spPr bwMode="auto">
              <a:xfrm>
                <a:off x="2143" y="3744"/>
                <a:ext cx="55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b="0">
                    <a:solidFill>
                      <a:schemeClr val="tx1"/>
                    </a:solidFill>
                    <a:latin typeface="Comic Sans MS" panose="030F0702030302020204" pitchFamily="2" charset="0"/>
                    <a:ea typeface="微软雅黑" pitchFamily="34" charset="-122"/>
                  </a:rPr>
                  <a:t>6 </a:t>
                </a:r>
                <a:r>
                  <a:rPr lang="en-US" altLang="zh-CN" sz="2000" b="0">
                    <a:solidFill>
                      <a:schemeClr val="tx1"/>
                    </a:solidFill>
                    <a:latin typeface="Comic Sans MS" panose="030F0702030302020204" pitchFamily="2" charset="0"/>
                    <a:ea typeface="微软雅黑" pitchFamily="34" charset="-122"/>
                  </a:rPr>
                  <a:t>bits</a:t>
                </a:r>
                <a:endParaRPr lang="en-US" altLang="zh-CN" sz="2000" b="0">
                  <a:solidFill>
                    <a:schemeClr val="tx1"/>
                  </a:solidFill>
                  <a:latin typeface="Comic Sans MS" panose="030F0702030302020204" pitchFamily="2" charset="0"/>
                  <a:ea typeface="微软雅黑" pitchFamily="34" charset="-122"/>
                </a:endParaRPr>
              </a:p>
            </p:txBody>
          </p:sp>
          <p:sp>
            <p:nvSpPr>
              <p:cNvPr id="84" name="Rectangle 17"/>
              <p:cNvSpPr>
                <a:spLocks noChangeArrowheads="1"/>
              </p:cNvSpPr>
              <p:nvPr/>
            </p:nvSpPr>
            <p:spPr bwMode="auto">
              <a:xfrm>
                <a:off x="3816" y="3744"/>
                <a:ext cx="65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b="0">
                    <a:solidFill>
                      <a:schemeClr val="tx1"/>
                    </a:solidFill>
                    <a:latin typeface="Comic Sans MS" panose="030F0702030302020204" pitchFamily="2" charset="0"/>
                    <a:ea typeface="微软雅黑" pitchFamily="34" charset="-122"/>
                  </a:rPr>
                  <a:t>26 </a:t>
                </a:r>
                <a:r>
                  <a:rPr lang="en-US" altLang="zh-CN" sz="2000" b="0">
                    <a:solidFill>
                      <a:schemeClr val="tx1"/>
                    </a:solidFill>
                    <a:latin typeface="Comic Sans MS" panose="030F0702030302020204" pitchFamily="2" charset="0"/>
                    <a:ea typeface="微软雅黑" pitchFamily="34" charset="-122"/>
                  </a:rPr>
                  <a:t>bits</a:t>
                </a:r>
                <a:endParaRPr lang="en-US" altLang="zh-CN" sz="2000" b="0">
                  <a:solidFill>
                    <a:schemeClr val="tx1"/>
                  </a:solidFill>
                  <a:latin typeface="Comic Sans MS" panose="030F0702030302020204" pitchFamily="2" charset="0"/>
                  <a:ea typeface="微软雅黑" pitchFamily="34" charset="-122"/>
                </a:endParaRPr>
              </a:p>
            </p:txBody>
          </p:sp>
        </p:grpSp>
        <p:sp>
          <p:nvSpPr>
            <p:cNvPr id="75" name="Text Box 79"/>
            <p:cNvSpPr txBox="1">
              <a:spLocks noChangeArrowheads="1"/>
            </p:cNvSpPr>
            <p:nvPr/>
          </p:nvSpPr>
          <p:spPr bwMode="auto">
            <a:xfrm>
              <a:off x="3838" y="3544"/>
              <a:ext cx="1243"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50000"/>
                </a:spcBef>
              </a:pPr>
              <a:r>
                <a:rPr lang="en-US" altLang="zh-CN" sz="2000" b="1" dirty="0">
                  <a:solidFill>
                    <a:srgbClr val="0033CC"/>
                  </a:solidFill>
                  <a:latin typeface="Comic Sans MS" panose="030F0702030302020204" pitchFamily="2" charset="0"/>
                  <a:ea typeface="微软雅黑" pitchFamily="34" charset="-122"/>
                </a:rPr>
                <a:t>J-Type</a:t>
              </a:r>
              <a:r>
                <a:rPr lang="zh-CN" altLang="en-US" sz="2000" b="1" dirty="0">
                  <a:solidFill>
                    <a:srgbClr val="0033CC"/>
                  </a:solidFill>
                  <a:latin typeface="Comic Sans MS" panose="030F0702030302020204" pitchFamily="2" charset="0"/>
                  <a:ea typeface="微软雅黑" pitchFamily="34" charset="-122"/>
                </a:rPr>
                <a:t>指令</a:t>
              </a:r>
              <a:endParaRPr lang="zh-CN" altLang="en-US" sz="2000" b="1" dirty="0">
                <a:solidFill>
                  <a:srgbClr val="0033CC"/>
                </a:solidFill>
                <a:latin typeface="Comic Sans MS" panose="030F0702030302020204" pitchFamily="2" charset="0"/>
                <a:ea typeface="微软雅黑" pitchFamily="34" charset="-122"/>
              </a:endParaRPr>
            </a:p>
          </p:txBody>
        </p:sp>
      </p:grpSp>
      <p:sp>
        <p:nvSpPr>
          <p:cNvPr id="87" name="Rectangle 83"/>
          <p:cNvSpPr>
            <a:spLocks noChangeArrowheads="1"/>
          </p:cNvSpPr>
          <p:nvPr/>
        </p:nvSpPr>
        <p:spPr bwMode="auto">
          <a:xfrm>
            <a:off x="526257" y="1582266"/>
            <a:ext cx="6148387" cy="374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lnSpc>
                <a:spcPct val="105000"/>
              </a:lnSpc>
              <a:spcBef>
                <a:spcPct val="30000"/>
              </a:spcBef>
              <a:buSzPct val="100000"/>
            </a:pPr>
            <a:r>
              <a:rPr lang="zh-CN" altLang="en-US" sz="2000" b="1" dirty="0">
                <a:solidFill>
                  <a:srgbClr val="FF0000"/>
                </a:solidFill>
                <a:latin typeface="Comic Sans MS" panose="030F0702030302020204" pitchFamily="2" charset="0"/>
                <a:ea typeface="微软雅黑" pitchFamily="34" charset="-122"/>
              </a:rPr>
              <a:t>所有指令都是</a:t>
            </a:r>
            <a:r>
              <a:rPr lang="en-US" altLang="zh-CN" sz="2000" b="1" dirty="0">
                <a:solidFill>
                  <a:srgbClr val="FF0000"/>
                </a:solidFill>
                <a:latin typeface="Comic Sans MS" panose="030F0702030302020204" pitchFamily="2" charset="0"/>
                <a:ea typeface="微软雅黑" pitchFamily="34" charset="-122"/>
              </a:rPr>
              <a:t>32</a:t>
            </a:r>
            <a:r>
              <a:rPr lang="zh-CN" altLang="en-US" sz="2000" b="1" dirty="0">
                <a:solidFill>
                  <a:srgbClr val="FF0000"/>
                </a:solidFill>
                <a:latin typeface="Comic Sans MS" panose="030F0702030302020204" pitchFamily="2" charset="0"/>
                <a:ea typeface="微软雅黑" pitchFamily="34" charset="-122"/>
              </a:rPr>
              <a:t>位宽，须按字地址对齐</a:t>
            </a:r>
            <a:endParaRPr lang="en-US" altLang="zh-CN" sz="2000" b="1" dirty="0">
              <a:solidFill>
                <a:srgbClr val="FF0000"/>
              </a:solidFill>
              <a:latin typeface="Comic Sans MS" panose="030F0702030302020204" pitchFamily="2" charset="0"/>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linds(horizontal)">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blinds(horizontal)">
                                      <p:cBhvr>
                                        <p:cTn id="12" dur="500"/>
                                        <p:tgtEl>
                                          <p:spTgt spid="4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blinds(horizontal)">
                                      <p:cBhvr>
                                        <p:cTn id="17" dur="500"/>
                                        <p:tgtEl>
                                          <p:spTgt spid="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
                                            <p:txEl>
                                              <p:pRg st="2" end="2"/>
                                            </p:txEl>
                                          </p:spTgt>
                                        </p:tgtEl>
                                        <p:attrNameLst>
                                          <p:attrName>style.visibility</p:attrName>
                                        </p:attrNameLst>
                                      </p:cBhvr>
                                      <p:to>
                                        <p:strVal val="visible"/>
                                      </p:to>
                                    </p:set>
                                    <p:animEffect transition="in" filter="blinds(horizontal)">
                                      <p:cBhvr>
                                        <p:cTn id="22" dur="500"/>
                                        <p:tgtEl>
                                          <p:spTgt spid="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
                                            <p:txEl>
                                              <p:pRg st="3" end="3"/>
                                            </p:txEl>
                                          </p:spTgt>
                                        </p:tgtEl>
                                        <p:attrNameLst>
                                          <p:attrName>style.visibility</p:attrName>
                                        </p:attrNameLst>
                                      </p:cBhvr>
                                      <p:to>
                                        <p:strVal val="visible"/>
                                      </p:to>
                                    </p:set>
                                    <p:animEffect transition="in" filter="blinds(horizontal)">
                                      <p:cBhvr>
                                        <p:cTn id="27" dur="500"/>
                                        <p:tgtEl>
                                          <p:spTgt spid="9">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9">
                                            <p:txEl>
                                              <p:pRg st="7" end="7"/>
                                            </p:txEl>
                                          </p:spTgt>
                                        </p:tgtEl>
                                        <p:attrNameLst>
                                          <p:attrName>style.visibility</p:attrName>
                                        </p:attrNameLst>
                                      </p:cBhvr>
                                      <p:to>
                                        <p:strVal val="visible"/>
                                      </p:to>
                                    </p:set>
                                    <p:animEffect transition="in" filter="blinds(horizontal)">
                                      <p:cBhvr>
                                        <p:cTn id="32" dur="500"/>
                                        <p:tgtEl>
                                          <p:spTgt spid="9">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3"/>
                                        </p:tgtEl>
                                        <p:attrNameLst>
                                          <p:attrName>style.visibility</p:attrName>
                                        </p:attrNameLst>
                                      </p:cBhvr>
                                      <p:to>
                                        <p:strVal val="visible"/>
                                      </p:to>
                                    </p:set>
                                    <p:animEffect transition="in" filter="blinds(horizontal)">
                                      <p:cBhvr>
                                        <p:cTn id="37" dur="500"/>
                                        <p:tgtEl>
                                          <p:spTgt spid="7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9">
                                            <p:txEl>
                                              <p:pRg st="8" end="8"/>
                                            </p:txEl>
                                          </p:spTgt>
                                        </p:tgtEl>
                                        <p:attrNameLst>
                                          <p:attrName>style.visibility</p:attrName>
                                        </p:attrNameLst>
                                      </p:cBhvr>
                                      <p:to>
                                        <p:strVal val="visible"/>
                                      </p:to>
                                    </p:set>
                                    <p:animEffect transition="in" filter="blinds(horizontal)">
                                      <p:cBhvr>
                                        <p:cTn id="42" dur="500"/>
                                        <p:tgtEl>
                                          <p:spTgt spid="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4.4 </a:t>
            </a:r>
            <a:r>
              <a:rPr lang="zh-CN" altLang="en-US" dirty="0"/>
              <a:t>程序的机器级表示</a:t>
            </a:r>
            <a:endParaRPr lang="zh-CN" altLang="en-US" dirty="0"/>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7" name="Rectangle 3"/>
          <p:cNvSpPr txBox="1">
            <a:spLocks noChangeArrowheads="1"/>
          </p:cNvSpPr>
          <p:nvPr/>
        </p:nvSpPr>
        <p:spPr bwMode="auto">
          <a:xfrm>
            <a:off x="9971" y="764704"/>
            <a:ext cx="8666485" cy="5280025"/>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FF0000"/>
              </a:buClr>
              <a:buFont typeface="Wingdings" panose="05000000000000000000" pitchFamily="2" charset="2"/>
              <a:buChar char="p"/>
              <a:defRPr sz="2200" b="1" kern="1200">
                <a:solidFill>
                  <a:schemeClr val="tx1"/>
                </a:solidFill>
                <a:latin typeface="Comic Sans MS" panose="030F0702030302020204" pitchFamily="2" charset="0"/>
                <a:ea typeface="微软雅黑"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anose="05000000000000000000" pitchFamily="2" charset="2"/>
              <a:buChar char="n"/>
              <a:defRPr sz="2000" b="0" kern="1200">
                <a:solidFill>
                  <a:schemeClr val="tx1"/>
                </a:solidFill>
                <a:latin typeface="微软雅黑" pitchFamily="34" charset="-122"/>
                <a:ea typeface="微软雅黑"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anose="05000000000000000000" pitchFamily="2" charset="2"/>
              <a:buChar char="p"/>
              <a:defRPr sz="2000" b="0" kern="1200">
                <a:solidFill>
                  <a:schemeClr val="tx1"/>
                </a:solidFill>
                <a:latin typeface="微软雅黑" pitchFamily="34" charset="-122"/>
                <a:ea typeface="微软雅黑"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anose="05000000000000000000" pitchFamily="2" charset="2"/>
              <a:buChar char="Ø"/>
              <a:defRPr sz="2000" b="0" kern="1200">
                <a:solidFill>
                  <a:schemeClr val="tx1"/>
                </a:solidFill>
                <a:latin typeface="微软雅黑" pitchFamily="34" charset="-122"/>
                <a:ea typeface="微软雅黑"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anose="05000000000000000000" pitchFamily="2" charset="2"/>
              <a:buChar char="Ø"/>
              <a:defRPr sz="2000" b="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80000"/>
              </a:lnSpc>
              <a:buFont typeface="Wingdings" panose="05000000000000000000" pitchFamily="2" charset="2"/>
              <a:buChar char="Ø"/>
            </a:pPr>
            <a:r>
              <a:rPr lang="en-US" altLang="zh-CN" sz="1800" dirty="0"/>
              <a:t>OP</a:t>
            </a:r>
            <a:r>
              <a:rPr lang="zh-CN" altLang="en-US" sz="1800" dirty="0"/>
              <a:t>：</a:t>
            </a:r>
            <a:r>
              <a:rPr lang="zh-CN" altLang="en-US" sz="1800" b="0" dirty="0"/>
              <a:t>操作码</a:t>
            </a:r>
            <a:endParaRPr lang="zh-CN" altLang="en-US" sz="1800" b="0" dirty="0"/>
          </a:p>
          <a:p>
            <a:pPr>
              <a:spcBef>
                <a:spcPct val="60000"/>
              </a:spcBef>
              <a:buFont typeface="Wingdings" panose="05000000000000000000" pitchFamily="2" charset="2"/>
              <a:buChar char="Ø"/>
            </a:pPr>
            <a:r>
              <a:rPr lang="en-US" altLang="zh-CN" sz="1800" dirty="0" err="1"/>
              <a:t>rs</a:t>
            </a:r>
            <a:r>
              <a:rPr lang="zh-CN" altLang="en-US" sz="1800" dirty="0"/>
              <a:t>：</a:t>
            </a:r>
            <a:r>
              <a:rPr lang="zh-CN" altLang="en-US" sz="1800" b="0" dirty="0"/>
              <a:t>第一个源操作数寄存器</a:t>
            </a:r>
            <a:endParaRPr lang="zh-CN" altLang="en-US" sz="1800" b="0" dirty="0"/>
          </a:p>
          <a:p>
            <a:pPr>
              <a:spcBef>
                <a:spcPct val="60000"/>
              </a:spcBef>
              <a:buFont typeface="Wingdings" panose="05000000000000000000" pitchFamily="2" charset="2"/>
              <a:buChar char="Ø"/>
            </a:pPr>
            <a:r>
              <a:rPr lang="en-US" altLang="zh-CN" sz="1800" dirty="0" err="1"/>
              <a:t>rt</a:t>
            </a:r>
            <a:r>
              <a:rPr lang="zh-CN" altLang="en-US" sz="1800" dirty="0"/>
              <a:t>：</a:t>
            </a:r>
            <a:r>
              <a:rPr lang="zh-CN" altLang="en-US" sz="1800" b="0" dirty="0"/>
              <a:t>第二个源操作数寄存器</a:t>
            </a:r>
            <a:endParaRPr lang="zh-CN" altLang="en-US" sz="1800" b="0" dirty="0"/>
          </a:p>
          <a:p>
            <a:pPr>
              <a:spcBef>
                <a:spcPct val="60000"/>
              </a:spcBef>
              <a:buFont typeface="Wingdings" panose="05000000000000000000" pitchFamily="2" charset="2"/>
              <a:buChar char="Ø"/>
            </a:pPr>
            <a:r>
              <a:rPr lang="en-US" altLang="zh-CN" sz="1800" dirty="0" err="1"/>
              <a:t>rd</a:t>
            </a:r>
            <a:r>
              <a:rPr lang="zh-CN" altLang="en-US" sz="1800" dirty="0"/>
              <a:t>：</a:t>
            </a:r>
            <a:r>
              <a:rPr lang="zh-CN" altLang="en-US" sz="1800" b="0" dirty="0"/>
              <a:t>结果寄存器</a:t>
            </a:r>
            <a:endParaRPr lang="zh-CN" altLang="en-US" sz="1800" b="0" dirty="0"/>
          </a:p>
          <a:p>
            <a:pPr>
              <a:spcBef>
                <a:spcPct val="60000"/>
              </a:spcBef>
              <a:buFont typeface="Wingdings" panose="05000000000000000000" pitchFamily="2" charset="2"/>
              <a:buChar char="Ø"/>
            </a:pPr>
            <a:r>
              <a:rPr lang="en-US" altLang="zh-CN" sz="1800" dirty="0" err="1"/>
              <a:t>shamt</a:t>
            </a:r>
            <a:r>
              <a:rPr lang="zh-CN" altLang="en-US" sz="1800" dirty="0"/>
              <a:t>：</a:t>
            </a:r>
            <a:r>
              <a:rPr lang="zh-CN" altLang="en-US" sz="1800" b="0" dirty="0"/>
              <a:t>移位指令的位移量</a:t>
            </a:r>
            <a:endParaRPr lang="en-US" altLang="zh-CN" sz="1800" b="0" dirty="0"/>
          </a:p>
          <a:p>
            <a:pPr>
              <a:spcBef>
                <a:spcPct val="40000"/>
              </a:spcBef>
              <a:buFont typeface="Wingdings" panose="05000000000000000000" pitchFamily="2" charset="2"/>
              <a:buChar char="Ø"/>
            </a:pPr>
            <a:r>
              <a:rPr lang="en-US" altLang="zh-CN" sz="1800" dirty="0" err="1"/>
              <a:t>func</a:t>
            </a:r>
            <a:r>
              <a:rPr lang="zh-CN" altLang="en-US" sz="1800" dirty="0"/>
              <a:t>：</a:t>
            </a:r>
            <a:r>
              <a:rPr lang="en-US" altLang="zh-CN" sz="1800" b="0" dirty="0"/>
              <a:t>R-Type</a:t>
            </a:r>
            <a:r>
              <a:rPr lang="zh-CN" altLang="en-US" sz="1800" b="0" dirty="0"/>
              <a:t>指令的</a:t>
            </a:r>
            <a:r>
              <a:rPr lang="en-US" altLang="zh-CN" sz="1800" b="0" dirty="0"/>
              <a:t>OP</a:t>
            </a:r>
            <a:r>
              <a:rPr lang="zh-CN" altLang="en-US" sz="1800" b="0" dirty="0"/>
              <a:t>字段是特定的“</a:t>
            </a:r>
            <a:r>
              <a:rPr lang="en-US" altLang="zh-CN" sz="1800" b="0" dirty="0"/>
              <a:t>000000”</a:t>
            </a:r>
            <a:r>
              <a:rPr lang="zh-CN" altLang="en-US" sz="1800" b="0" dirty="0"/>
              <a:t>，具体操作由</a:t>
            </a:r>
            <a:r>
              <a:rPr lang="en-US" altLang="zh-CN" sz="1800" b="0" dirty="0" err="1"/>
              <a:t>func</a:t>
            </a:r>
            <a:r>
              <a:rPr lang="zh-CN" altLang="en-US" sz="1800" b="0" dirty="0"/>
              <a:t>字段给定。</a:t>
            </a:r>
            <a:endParaRPr lang="en-US" altLang="zh-CN" sz="1800" b="0" dirty="0"/>
          </a:p>
          <a:p>
            <a:pPr>
              <a:spcBef>
                <a:spcPct val="40000"/>
              </a:spcBef>
              <a:buFont typeface="Wingdings" panose="05000000000000000000" pitchFamily="2" charset="2"/>
              <a:buChar char="Ø"/>
            </a:pPr>
            <a:r>
              <a:rPr lang="zh-CN" altLang="en-US" sz="1800" b="0" dirty="0"/>
              <a:t>           例如：</a:t>
            </a:r>
            <a:r>
              <a:rPr lang="en-US" altLang="zh-CN" sz="1800" b="0" dirty="0" err="1"/>
              <a:t>func</a:t>
            </a:r>
            <a:r>
              <a:rPr lang="en-US" altLang="zh-CN" sz="1800" b="0" dirty="0"/>
              <a:t>=“100000”</a:t>
            </a:r>
            <a:r>
              <a:rPr lang="zh-CN" altLang="en-US" sz="1800" b="0" dirty="0"/>
              <a:t>时，表示“加法”运算。</a:t>
            </a:r>
            <a:endParaRPr lang="zh-CN" altLang="en-US" sz="1800" b="0" dirty="0"/>
          </a:p>
          <a:p>
            <a:pPr>
              <a:spcBef>
                <a:spcPct val="45000"/>
              </a:spcBef>
              <a:buFont typeface="Wingdings" panose="05000000000000000000" pitchFamily="2" charset="2"/>
              <a:buChar char="Ø"/>
            </a:pPr>
            <a:endParaRPr lang="en-US" altLang="zh-CN" sz="1800" dirty="0"/>
          </a:p>
          <a:p>
            <a:pPr>
              <a:spcBef>
                <a:spcPct val="45000"/>
              </a:spcBef>
              <a:buFont typeface="Wingdings" panose="05000000000000000000" pitchFamily="2" charset="2"/>
              <a:buChar char="Ø"/>
            </a:pPr>
            <a:endParaRPr lang="en-US" altLang="zh-CN" sz="1800" dirty="0"/>
          </a:p>
          <a:p>
            <a:pPr>
              <a:spcBef>
                <a:spcPct val="45000"/>
              </a:spcBef>
              <a:buFont typeface="Wingdings" panose="05000000000000000000" pitchFamily="2" charset="2"/>
              <a:buChar char="Ø"/>
            </a:pPr>
            <a:r>
              <a:rPr lang="en-US" altLang="zh-CN" sz="1800" dirty="0"/>
              <a:t>immediate</a:t>
            </a:r>
            <a:r>
              <a:rPr lang="zh-CN" altLang="en-US" sz="1800" dirty="0"/>
              <a:t>：</a:t>
            </a:r>
            <a:r>
              <a:rPr lang="zh-CN" altLang="en-US" sz="1800" b="0" dirty="0"/>
              <a:t>立即数或</a:t>
            </a:r>
            <a:r>
              <a:rPr lang="en-US" altLang="zh-CN" sz="1800" b="0" dirty="0"/>
              <a:t>load/store</a:t>
            </a:r>
            <a:r>
              <a:rPr lang="zh-CN" altLang="en-US" sz="1800" b="0" dirty="0"/>
              <a:t>指令和分支指令的偏移地址</a:t>
            </a:r>
            <a:endParaRPr lang="zh-CN" altLang="en-US" sz="1800" b="0" dirty="0"/>
          </a:p>
          <a:p>
            <a:pPr>
              <a:spcBef>
                <a:spcPct val="45000"/>
              </a:spcBef>
              <a:buFont typeface="Wingdings" panose="05000000000000000000" pitchFamily="2" charset="2"/>
              <a:buChar char="Ø"/>
            </a:pPr>
            <a:r>
              <a:rPr lang="en-US" altLang="zh-CN" sz="1800" dirty="0"/>
              <a:t>target address</a:t>
            </a:r>
            <a:r>
              <a:rPr lang="zh-CN" altLang="en-US" sz="1800" dirty="0"/>
              <a:t>：</a:t>
            </a:r>
            <a:r>
              <a:rPr lang="zh-CN" altLang="en-US" sz="1800" b="0" dirty="0"/>
              <a:t>无条件转移地址的低</a:t>
            </a:r>
            <a:r>
              <a:rPr lang="en-US" altLang="zh-CN" sz="1800" b="0" dirty="0"/>
              <a:t>26</a:t>
            </a:r>
            <a:r>
              <a:rPr lang="zh-CN" altLang="en-US" sz="1800" b="0" dirty="0"/>
              <a:t>位。将</a:t>
            </a:r>
            <a:r>
              <a:rPr lang="en-US" altLang="zh-CN" sz="1800" b="0" dirty="0"/>
              <a:t>PC</a:t>
            </a:r>
            <a:r>
              <a:rPr lang="zh-CN" altLang="en-US" sz="1800" b="0" dirty="0"/>
              <a:t>高</a:t>
            </a:r>
            <a:r>
              <a:rPr lang="en-US" altLang="zh-CN" sz="1800" b="0" dirty="0"/>
              <a:t>4</a:t>
            </a:r>
            <a:r>
              <a:rPr lang="zh-CN" altLang="en-US" sz="1800" b="0" dirty="0"/>
              <a:t>位拼上</a:t>
            </a:r>
            <a:r>
              <a:rPr lang="en-US" altLang="zh-CN" sz="1800" b="0" dirty="0"/>
              <a:t>26</a:t>
            </a:r>
            <a:r>
              <a:rPr lang="zh-CN" altLang="en-US" sz="1800" b="0" dirty="0"/>
              <a:t>位直接地址，最后添</a:t>
            </a:r>
            <a:r>
              <a:rPr lang="en-US" altLang="zh-CN" sz="1800" b="0" dirty="0"/>
              <a:t>2</a:t>
            </a:r>
            <a:r>
              <a:rPr lang="zh-CN" altLang="en-US" sz="1800" b="0" dirty="0"/>
              <a:t>个“</a:t>
            </a:r>
            <a:r>
              <a:rPr lang="en-US" altLang="zh-CN" sz="1800" b="0" dirty="0"/>
              <a:t>0”</a:t>
            </a:r>
            <a:r>
              <a:rPr lang="zh-CN" altLang="en-US" sz="1800" b="0" dirty="0"/>
              <a:t>就是</a:t>
            </a:r>
            <a:r>
              <a:rPr lang="en-US" altLang="zh-CN" sz="1800" b="0" dirty="0"/>
              <a:t>32</a:t>
            </a:r>
            <a:r>
              <a:rPr lang="zh-CN" altLang="en-US" sz="1800" b="0" dirty="0"/>
              <a:t>位目标地址。</a:t>
            </a:r>
            <a:r>
              <a:rPr lang="zh-CN" altLang="en-US" sz="1800" b="0" dirty="0">
                <a:solidFill>
                  <a:srgbClr val="C00000"/>
                </a:solidFill>
              </a:rPr>
              <a:t>为何最后两位要添“</a:t>
            </a:r>
            <a:r>
              <a:rPr lang="en-US" altLang="zh-CN" sz="1800" b="0" dirty="0">
                <a:solidFill>
                  <a:srgbClr val="C00000"/>
                </a:solidFill>
              </a:rPr>
              <a:t>0”</a:t>
            </a:r>
            <a:r>
              <a:rPr lang="zh-CN" altLang="en-US" sz="1800" b="0" dirty="0">
                <a:solidFill>
                  <a:srgbClr val="C00000"/>
                </a:solidFill>
              </a:rPr>
              <a:t>？</a:t>
            </a:r>
            <a:endParaRPr lang="zh-CN" altLang="en-US" sz="1800" b="0" dirty="0">
              <a:solidFill>
                <a:srgbClr val="C00000"/>
              </a:solidFill>
            </a:endParaRPr>
          </a:p>
          <a:p>
            <a:pPr>
              <a:buFont typeface="Wingdings" panose="05000000000000000000" pitchFamily="2" charset="2"/>
              <a:buNone/>
            </a:pPr>
            <a:endParaRPr lang="en-US" altLang="zh-CN" sz="1800" b="0" dirty="0"/>
          </a:p>
        </p:txBody>
      </p:sp>
      <p:grpSp>
        <p:nvGrpSpPr>
          <p:cNvPr id="44" name="Group 80"/>
          <p:cNvGrpSpPr/>
          <p:nvPr/>
        </p:nvGrpSpPr>
        <p:grpSpPr bwMode="auto">
          <a:xfrm>
            <a:off x="3131840" y="803823"/>
            <a:ext cx="6007100" cy="1403350"/>
            <a:chOff x="1931" y="458"/>
            <a:chExt cx="3784" cy="884"/>
          </a:xfrm>
        </p:grpSpPr>
        <p:grpSp>
          <p:nvGrpSpPr>
            <p:cNvPr id="45" name="Group 18"/>
            <p:cNvGrpSpPr/>
            <p:nvPr/>
          </p:nvGrpSpPr>
          <p:grpSpPr bwMode="auto">
            <a:xfrm>
              <a:off x="1931" y="708"/>
              <a:ext cx="3784" cy="634"/>
              <a:chOff x="1918" y="672"/>
              <a:chExt cx="3784" cy="634"/>
            </a:xfrm>
          </p:grpSpPr>
          <p:grpSp>
            <p:nvGrpSpPr>
              <p:cNvPr id="47" name="Group 19"/>
              <p:cNvGrpSpPr/>
              <p:nvPr/>
            </p:nvGrpSpPr>
            <p:grpSpPr bwMode="auto">
              <a:xfrm>
                <a:off x="1918" y="672"/>
                <a:ext cx="3784" cy="442"/>
                <a:chOff x="1918" y="672"/>
                <a:chExt cx="3784" cy="442"/>
              </a:xfrm>
            </p:grpSpPr>
            <p:grpSp>
              <p:nvGrpSpPr>
                <p:cNvPr id="54" name="Group 20"/>
                <p:cNvGrpSpPr/>
                <p:nvPr/>
              </p:nvGrpSpPr>
              <p:grpSpPr bwMode="auto">
                <a:xfrm>
                  <a:off x="1979" y="864"/>
                  <a:ext cx="3615" cy="250"/>
                  <a:chOff x="1979" y="864"/>
                  <a:chExt cx="3615" cy="250"/>
                </a:xfrm>
              </p:grpSpPr>
              <p:sp>
                <p:nvSpPr>
                  <p:cNvPr id="62" name="Rectangle 21"/>
                  <p:cNvSpPr>
                    <a:spLocks noChangeArrowheads="1"/>
                  </p:cNvSpPr>
                  <p:nvPr/>
                </p:nvSpPr>
                <p:spPr bwMode="auto">
                  <a:xfrm>
                    <a:off x="1983" y="872"/>
                    <a:ext cx="3599"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2" charset="0"/>
                      <a:ea typeface="微软雅黑" pitchFamily="34" charset="-122"/>
                    </a:endParaRPr>
                  </a:p>
                </p:txBody>
              </p:sp>
              <p:grpSp>
                <p:nvGrpSpPr>
                  <p:cNvPr id="63" name="Group 22"/>
                  <p:cNvGrpSpPr/>
                  <p:nvPr/>
                </p:nvGrpSpPr>
                <p:grpSpPr bwMode="auto">
                  <a:xfrm>
                    <a:off x="1979" y="864"/>
                    <a:ext cx="3615" cy="250"/>
                    <a:chOff x="1979" y="864"/>
                    <a:chExt cx="3615" cy="250"/>
                  </a:xfrm>
                </p:grpSpPr>
                <p:grpSp>
                  <p:nvGrpSpPr>
                    <p:cNvPr id="64" name="Group 23"/>
                    <p:cNvGrpSpPr/>
                    <p:nvPr/>
                  </p:nvGrpSpPr>
                  <p:grpSpPr bwMode="auto">
                    <a:xfrm>
                      <a:off x="1979" y="864"/>
                      <a:ext cx="624" cy="250"/>
                      <a:chOff x="1979" y="864"/>
                      <a:chExt cx="624" cy="250"/>
                    </a:xfrm>
                  </p:grpSpPr>
                  <p:sp>
                    <p:nvSpPr>
                      <p:cNvPr id="80" name="Rectangle 24"/>
                      <p:cNvSpPr>
                        <a:spLocks noChangeArrowheads="1"/>
                      </p:cNvSpPr>
                      <p:nvPr/>
                    </p:nvSpPr>
                    <p:spPr bwMode="auto">
                      <a:xfrm>
                        <a:off x="1979" y="868"/>
                        <a:ext cx="624" cy="184"/>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2" charset="0"/>
                          <a:ea typeface="微软雅黑" pitchFamily="34" charset="-122"/>
                        </a:endParaRPr>
                      </a:p>
                    </p:txBody>
                  </p:sp>
                  <p:sp>
                    <p:nvSpPr>
                      <p:cNvPr id="81" name="Rectangle 25"/>
                      <p:cNvSpPr>
                        <a:spLocks noChangeArrowheads="1"/>
                      </p:cNvSpPr>
                      <p:nvPr/>
                    </p:nvSpPr>
                    <p:spPr bwMode="auto">
                      <a:xfrm>
                        <a:off x="2161" y="864"/>
                        <a:ext cx="28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2000">
                            <a:solidFill>
                              <a:schemeClr val="tx1"/>
                            </a:solidFill>
                            <a:latin typeface="Comic Sans MS" panose="030F0702030302020204" pitchFamily="2" charset="0"/>
                            <a:ea typeface="微软雅黑" pitchFamily="34" charset="-122"/>
                          </a:rPr>
                          <a:t>op</a:t>
                        </a:r>
                        <a:endParaRPr lang="en-US" altLang="zh-CN" sz="2000">
                          <a:solidFill>
                            <a:schemeClr val="tx1"/>
                          </a:solidFill>
                          <a:latin typeface="Comic Sans MS" panose="030F0702030302020204" pitchFamily="2" charset="0"/>
                          <a:ea typeface="微软雅黑" pitchFamily="34" charset="-122"/>
                        </a:endParaRPr>
                      </a:p>
                    </p:txBody>
                  </p:sp>
                </p:grpSp>
                <p:grpSp>
                  <p:nvGrpSpPr>
                    <p:cNvPr id="65" name="Group 26"/>
                    <p:cNvGrpSpPr/>
                    <p:nvPr/>
                  </p:nvGrpSpPr>
                  <p:grpSpPr bwMode="auto">
                    <a:xfrm>
                      <a:off x="2611" y="864"/>
                      <a:ext cx="580" cy="250"/>
                      <a:chOff x="2611" y="864"/>
                      <a:chExt cx="580" cy="250"/>
                    </a:xfrm>
                  </p:grpSpPr>
                  <p:sp>
                    <p:nvSpPr>
                      <p:cNvPr id="78" name="Rectangle 27"/>
                      <p:cNvSpPr>
                        <a:spLocks noChangeArrowheads="1"/>
                      </p:cNvSpPr>
                      <p:nvPr/>
                    </p:nvSpPr>
                    <p:spPr bwMode="auto">
                      <a:xfrm>
                        <a:off x="2611" y="868"/>
                        <a:ext cx="580" cy="184"/>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2" charset="0"/>
                          <a:ea typeface="微软雅黑" pitchFamily="34" charset="-122"/>
                        </a:endParaRPr>
                      </a:p>
                    </p:txBody>
                  </p:sp>
                  <p:sp>
                    <p:nvSpPr>
                      <p:cNvPr id="79" name="Rectangle 28"/>
                      <p:cNvSpPr>
                        <a:spLocks noChangeArrowheads="1"/>
                      </p:cNvSpPr>
                      <p:nvPr/>
                    </p:nvSpPr>
                    <p:spPr bwMode="auto">
                      <a:xfrm>
                        <a:off x="2776" y="864"/>
                        <a:ext cx="27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2000" dirty="0" err="1">
                            <a:solidFill>
                              <a:schemeClr val="tx1"/>
                            </a:solidFill>
                            <a:latin typeface="Comic Sans MS" panose="030F0702030302020204" pitchFamily="2" charset="0"/>
                            <a:ea typeface="微软雅黑" pitchFamily="34" charset="-122"/>
                          </a:rPr>
                          <a:t>rs</a:t>
                        </a:r>
                        <a:endParaRPr lang="en-US" altLang="zh-CN" sz="2000" dirty="0">
                          <a:solidFill>
                            <a:schemeClr val="tx1"/>
                          </a:solidFill>
                          <a:latin typeface="Comic Sans MS" panose="030F0702030302020204" pitchFamily="2" charset="0"/>
                          <a:ea typeface="微软雅黑" pitchFamily="34" charset="-122"/>
                        </a:endParaRPr>
                      </a:p>
                    </p:txBody>
                  </p:sp>
                </p:grpSp>
                <p:grpSp>
                  <p:nvGrpSpPr>
                    <p:cNvPr id="66" name="Group 29"/>
                    <p:cNvGrpSpPr/>
                    <p:nvPr/>
                  </p:nvGrpSpPr>
                  <p:grpSpPr bwMode="auto">
                    <a:xfrm>
                      <a:off x="3199" y="864"/>
                      <a:ext cx="579" cy="250"/>
                      <a:chOff x="3199" y="864"/>
                      <a:chExt cx="579" cy="250"/>
                    </a:xfrm>
                  </p:grpSpPr>
                  <p:sp>
                    <p:nvSpPr>
                      <p:cNvPr id="76" name="Rectangle 30"/>
                      <p:cNvSpPr>
                        <a:spLocks noChangeArrowheads="1"/>
                      </p:cNvSpPr>
                      <p:nvPr/>
                    </p:nvSpPr>
                    <p:spPr bwMode="auto">
                      <a:xfrm>
                        <a:off x="3199" y="868"/>
                        <a:ext cx="579" cy="184"/>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2" charset="0"/>
                          <a:ea typeface="微软雅黑" pitchFamily="34" charset="-122"/>
                        </a:endParaRPr>
                      </a:p>
                    </p:txBody>
                  </p:sp>
                  <p:sp>
                    <p:nvSpPr>
                      <p:cNvPr id="77" name="Rectangle 31"/>
                      <p:cNvSpPr>
                        <a:spLocks noChangeArrowheads="1"/>
                      </p:cNvSpPr>
                      <p:nvPr/>
                    </p:nvSpPr>
                    <p:spPr bwMode="auto">
                      <a:xfrm>
                        <a:off x="3363" y="864"/>
                        <a:ext cx="26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2000" dirty="0" err="1">
                            <a:solidFill>
                              <a:schemeClr val="tx1"/>
                            </a:solidFill>
                            <a:latin typeface="Comic Sans MS" panose="030F0702030302020204" pitchFamily="2" charset="0"/>
                            <a:ea typeface="微软雅黑" pitchFamily="34" charset="-122"/>
                          </a:rPr>
                          <a:t>rt</a:t>
                        </a:r>
                        <a:endParaRPr lang="en-US" altLang="zh-CN" sz="2000" dirty="0">
                          <a:solidFill>
                            <a:schemeClr val="tx1"/>
                          </a:solidFill>
                          <a:latin typeface="Comic Sans MS" panose="030F0702030302020204" pitchFamily="2" charset="0"/>
                          <a:ea typeface="微软雅黑" pitchFamily="34" charset="-122"/>
                        </a:endParaRPr>
                      </a:p>
                    </p:txBody>
                  </p:sp>
                </p:grpSp>
                <p:grpSp>
                  <p:nvGrpSpPr>
                    <p:cNvPr id="67" name="Group 32"/>
                    <p:cNvGrpSpPr/>
                    <p:nvPr/>
                  </p:nvGrpSpPr>
                  <p:grpSpPr bwMode="auto">
                    <a:xfrm>
                      <a:off x="3786" y="864"/>
                      <a:ext cx="579" cy="250"/>
                      <a:chOff x="3786" y="864"/>
                      <a:chExt cx="579" cy="250"/>
                    </a:xfrm>
                  </p:grpSpPr>
                  <p:sp>
                    <p:nvSpPr>
                      <p:cNvPr id="74" name="Rectangle 33"/>
                      <p:cNvSpPr>
                        <a:spLocks noChangeArrowheads="1"/>
                      </p:cNvSpPr>
                      <p:nvPr/>
                    </p:nvSpPr>
                    <p:spPr bwMode="auto">
                      <a:xfrm>
                        <a:off x="3786" y="868"/>
                        <a:ext cx="579" cy="184"/>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2" charset="0"/>
                          <a:ea typeface="微软雅黑" pitchFamily="34" charset="-122"/>
                        </a:endParaRPr>
                      </a:p>
                    </p:txBody>
                  </p:sp>
                  <p:sp>
                    <p:nvSpPr>
                      <p:cNvPr id="75" name="Rectangle 34"/>
                      <p:cNvSpPr>
                        <a:spLocks noChangeArrowheads="1"/>
                      </p:cNvSpPr>
                      <p:nvPr/>
                    </p:nvSpPr>
                    <p:spPr bwMode="auto">
                      <a:xfrm>
                        <a:off x="3951" y="864"/>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2000">
                            <a:solidFill>
                              <a:schemeClr val="tx1"/>
                            </a:solidFill>
                            <a:latin typeface="Comic Sans MS" panose="030F0702030302020204" pitchFamily="2" charset="0"/>
                            <a:ea typeface="微软雅黑" pitchFamily="34" charset="-122"/>
                          </a:rPr>
                          <a:t>rd</a:t>
                        </a:r>
                        <a:endParaRPr lang="en-US" altLang="zh-CN" sz="2000">
                          <a:solidFill>
                            <a:schemeClr val="tx1"/>
                          </a:solidFill>
                          <a:latin typeface="Comic Sans MS" panose="030F0702030302020204" pitchFamily="2" charset="0"/>
                          <a:ea typeface="微软雅黑" pitchFamily="34" charset="-122"/>
                        </a:endParaRPr>
                      </a:p>
                    </p:txBody>
                  </p:sp>
                </p:grpSp>
                <p:grpSp>
                  <p:nvGrpSpPr>
                    <p:cNvPr id="68" name="Group 35"/>
                    <p:cNvGrpSpPr/>
                    <p:nvPr/>
                  </p:nvGrpSpPr>
                  <p:grpSpPr bwMode="auto">
                    <a:xfrm>
                      <a:off x="4373" y="864"/>
                      <a:ext cx="666" cy="250"/>
                      <a:chOff x="4373" y="864"/>
                      <a:chExt cx="666" cy="250"/>
                    </a:xfrm>
                  </p:grpSpPr>
                  <p:sp>
                    <p:nvSpPr>
                      <p:cNvPr id="72" name="Rectangle 36"/>
                      <p:cNvSpPr>
                        <a:spLocks noChangeArrowheads="1"/>
                      </p:cNvSpPr>
                      <p:nvPr/>
                    </p:nvSpPr>
                    <p:spPr bwMode="auto">
                      <a:xfrm>
                        <a:off x="4373" y="868"/>
                        <a:ext cx="580" cy="184"/>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2" charset="0"/>
                          <a:ea typeface="微软雅黑" pitchFamily="34" charset="-122"/>
                        </a:endParaRPr>
                      </a:p>
                    </p:txBody>
                  </p:sp>
                  <p:sp>
                    <p:nvSpPr>
                      <p:cNvPr id="73" name="Rectangle 37"/>
                      <p:cNvSpPr>
                        <a:spLocks noChangeArrowheads="1"/>
                      </p:cNvSpPr>
                      <p:nvPr/>
                    </p:nvSpPr>
                    <p:spPr bwMode="auto">
                      <a:xfrm>
                        <a:off x="4448" y="864"/>
                        <a:ext cx="59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2000" dirty="0" err="1">
                            <a:solidFill>
                              <a:schemeClr val="tx1"/>
                            </a:solidFill>
                            <a:latin typeface="Comic Sans MS" panose="030F0702030302020204" pitchFamily="2" charset="0"/>
                            <a:ea typeface="微软雅黑" pitchFamily="34" charset="-122"/>
                          </a:rPr>
                          <a:t>shamt</a:t>
                        </a:r>
                        <a:endParaRPr lang="en-US" altLang="zh-CN" sz="2000" dirty="0">
                          <a:solidFill>
                            <a:schemeClr val="tx1"/>
                          </a:solidFill>
                          <a:latin typeface="Comic Sans MS" panose="030F0702030302020204" pitchFamily="2" charset="0"/>
                          <a:ea typeface="微软雅黑" pitchFamily="34" charset="-122"/>
                        </a:endParaRPr>
                      </a:p>
                    </p:txBody>
                  </p:sp>
                </p:grpSp>
                <p:grpSp>
                  <p:nvGrpSpPr>
                    <p:cNvPr id="69" name="Group 38"/>
                    <p:cNvGrpSpPr/>
                    <p:nvPr/>
                  </p:nvGrpSpPr>
                  <p:grpSpPr bwMode="auto">
                    <a:xfrm>
                      <a:off x="4961" y="864"/>
                      <a:ext cx="633" cy="250"/>
                      <a:chOff x="4961" y="864"/>
                      <a:chExt cx="633" cy="250"/>
                    </a:xfrm>
                  </p:grpSpPr>
                  <p:sp>
                    <p:nvSpPr>
                      <p:cNvPr id="70" name="Rectangle 39"/>
                      <p:cNvSpPr>
                        <a:spLocks noChangeArrowheads="1"/>
                      </p:cNvSpPr>
                      <p:nvPr/>
                    </p:nvSpPr>
                    <p:spPr bwMode="auto">
                      <a:xfrm>
                        <a:off x="4961" y="868"/>
                        <a:ext cx="625" cy="184"/>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2" charset="0"/>
                          <a:ea typeface="微软雅黑" pitchFamily="34" charset="-122"/>
                        </a:endParaRPr>
                      </a:p>
                    </p:txBody>
                  </p:sp>
                  <p:sp>
                    <p:nvSpPr>
                      <p:cNvPr id="71" name="Rectangle 40"/>
                      <p:cNvSpPr>
                        <a:spLocks noChangeArrowheads="1"/>
                      </p:cNvSpPr>
                      <p:nvPr/>
                    </p:nvSpPr>
                    <p:spPr bwMode="auto">
                      <a:xfrm>
                        <a:off x="5143" y="864"/>
                        <a:ext cx="45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2000" dirty="0" err="1">
                            <a:solidFill>
                              <a:schemeClr val="tx1"/>
                            </a:solidFill>
                            <a:latin typeface="Comic Sans MS" panose="030F0702030302020204" pitchFamily="2" charset="0"/>
                            <a:ea typeface="微软雅黑" pitchFamily="34" charset="-122"/>
                          </a:rPr>
                          <a:t>func</a:t>
                        </a:r>
                        <a:endParaRPr lang="en-US" altLang="zh-CN" sz="2000" dirty="0">
                          <a:solidFill>
                            <a:schemeClr val="tx1"/>
                          </a:solidFill>
                          <a:latin typeface="Comic Sans MS" panose="030F0702030302020204" pitchFamily="2" charset="0"/>
                          <a:ea typeface="微软雅黑" pitchFamily="34" charset="-122"/>
                        </a:endParaRPr>
                      </a:p>
                    </p:txBody>
                  </p:sp>
                </p:grpSp>
              </p:grpSp>
            </p:grpSp>
            <p:sp>
              <p:nvSpPr>
                <p:cNvPr id="55" name="Rectangle 41"/>
                <p:cNvSpPr>
                  <a:spLocks noChangeArrowheads="1"/>
                </p:cNvSpPr>
                <p:nvPr/>
              </p:nvSpPr>
              <p:spPr bwMode="auto">
                <a:xfrm>
                  <a:off x="5488" y="672"/>
                  <a:ext cx="21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b="0">
                      <a:solidFill>
                        <a:schemeClr val="tx1"/>
                      </a:solidFill>
                      <a:latin typeface="Comic Sans MS" panose="030F0702030302020204" pitchFamily="2" charset="0"/>
                      <a:ea typeface="微软雅黑" pitchFamily="34" charset="-122"/>
                    </a:rPr>
                    <a:t>0</a:t>
                  </a:r>
                  <a:endParaRPr lang="zh-CN" altLang="en-US" sz="2000" b="0">
                    <a:solidFill>
                      <a:schemeClr val="tx1"/>
                    </a:solidFill>
                    <a:latin typeface="Comic Sans MS" panose="030F0702030302020204" pitchFamily="2" charset="0"/>
                    <a:ea typeface="微软雅黑" pitchFamily="34" charset="-122"/>
                  </a:endParaRPr>
                </a:p>
              </p:txBody>
            </p:sp>
            <p:sp>
              <p:nvSpPr>
                <p:cNvPr id="56" name="Rectangle 42"/>
                <p:cNvSpPr>
                  <a:spLocks noChangeArrowheads="1"/>
                </p:cNvSpPr>
                <p:nvPr/>
              </p:nvSpPr>
              <p:spPr bwMode="auto">
                <a:xfrm>
                  <a:off x="4810" y="672"/>
                  <a:ext cx="21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b="0">
                      <a:solidFill>
                        <a:schemeClr val="tx1"/>
                      </a:solidFill>
                      <a:latin typeface="Comic Sans MS" panose="030F0702030302020204" pitchFamily="2" charset="0"/>
                      <a:ea typeface="微软雅黑" pitchFamily="34" charset="-122"/>
                    </a:rPr>
                    <a:t>6</a:t>
                  </a:r>
                  <a:endParaRPr lang="zh-CN" altLang="en-US" sz="2000" b="0">
                    <a:solidFill>
                      <a:schemeClr val="tx1"/>
                    </a:solidFill>
                    <a:latin typeface="Comic Sans MS" panose="030F0702030302020204" pitchFamily="2" charset="0"/>
                    <a:ea typeface="微软雅黑" pitchFamily="34" charset="-122"/>
                  </a:endParaRPr>
                </a:p>
              </p:txBody>
            </p:sp>
            <p:sp>
              <p:nvSpPr>
                <p:cNvPr id="57" name="Rectangle 43"/>
                <p:cNvSpPr>
                  <a:spLocks noChangeArrowheads="1"/>
                </p:cNvSpPr>
                <p:nvPr/>
              </p:nvSpPr>
              <p:spPr bwMode="auto">
                <a:xfrm>
                  <a:off x="4177" y="672"/>
                  <a:ext cx="26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b="0">
                      <a:solidFill>
                        <a:schemeClr val="tx1"/>
                      </a:solidFill>
                      <a:latin typeface="Comic Sans MS" panose="030F0702030302020204" pitchFamily="2" charset="0"/>
                      <a:ea typeface="微软雅黑" pitchFamily="34" charset="-122"/>
                    </a:rPr>
                    <a:t>11</a:t>
                  </a:r>
                  <a:endParaRPr lang="zh-CN" altLang="en-US" sz="2000" b="0">
                    <a:solidFill>
                      <a:schemeClr val="tx1"/>
                    </a:solidFill>
                    <a:latin typeface="Comic Sans MS" panose="030F0702030302020204" pitchFamily="2" charset="0"/>
                    <a:ea typeface="微软雅黑" pitchFamily="34" charset="-122"/>
                  </a:endParaRPr>
                </a:p>
              </p:txBody>
            </p:sp>
            <p:sp>
              <p:nvSpPr>
                <p:cNvPr id="58" name="Rectangle 44"/>
                <p:cNvSpPr>
                  <a:spLocks noChangeArrowheads="1"/>
                </p:cNvSpPr>
                <p:nvPr/>
              </p:nvSpPr>
              <p:spPr bwMode="auto">
                <a:xfrm>
                  <a:off x="3590" y="672"/>
                  <a:ext cx="28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b="0" dirty="0">
                      <a:solidFill>
                        <a:schemeClr val="tx1"/>
                      </a:solidFill>
                      <a:latin typeface="Comic Sans MS" panose="030F0702030302020204" pitchFamily="2" charset="0"/>
                      <a:ea typeface="微软雅黑" pitchFamily="34" charset="-122"/>
                    </a:rPr>
                    <a:t>16</a:t>
                  </a:r>
                  <a:endParaRPr lang="zh-CN" altLang="en-US" sz="2000" b="0" dirty="0">
                    <a:solidFill>
                      <a:schemeClr val="tx1"/>
                    </a:solidFill>
                    <a:latin typeface="Comic Sans MS" panose="030F0702030302020204" pitchFamily="2" charset="0"/>
                    <a:ea typeface="微软雅黑" pitchFamily="34" charset="-122"/>
                  </a:endParaRPr>
                </a:p>
              </p:txBody>
            </p:sp>
            <p:sp>
              <p:nvSpPr>
                <p:cNvPr id="59" name="Rectangle 45"/>
                <p:cNvSpPr>
                  <a:spLocks noChangeArrowheads="1"/>
                </p:cNvSpPr>
                <p:nvPr/>
              </p:nvSpPr>
              <p:spPr bwMode="auto">
                <a:xfrm>
                  <a:off x="3002" y="672"/>
                  <a:ext cx="28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b="0">
                      <a:solidFill>
                        <a:schemeClr val="tx1"/>
                      </a:solidFill>
                      <a:latin typeface="Comic Sans MS" panose="030F0702030302020204" pitchFamily="2" charset="0"/>
                      <a:ea typeface="微软雅黑" pitchFamily="34" charset="-122"/>
                    </a:rPr>
                    <a:t>21</a:t>
                  </a:r>
                  <a:endParaRPr lang="zh-CN" altLang="en-US" sz="2000" b="0">
                    <a:solidFill>
                      <a:schemeClr val="tx1"/>
                    </a:solidFill>
                    <a:latin typeface="Comic Sans MS" panose="030F0702030302020204" pitchFamily="2" charset="0"/>
                    <a:ea typeface="微软雅黑" pitchFamily="34" charset="-122"/>
                  </a:endParaRPr>
                </a:p>
              </p:txBody>
            </p:sp>
            <p:sp>
              <p:nvSpPr>
                <p:cNvPr id="60" name="Rectangle 46"/>
                <p:cNvSpPr>
                  <a:spLocks noChangeArrowheads="1"/>
                </p:cNvSpPr>
                <p:nvPr/>
              </p:nvSpPr>
              <p:spPr bwMode="auto">
                <a:xfrm>
                  <a:off x="2414" y="672"/>
                  <a:ext cx="31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b="0">
                      <a:solidFill>
                        <a:schemeClr val="tx1"/>
                      </a:solidFill>
                      <a:latin typeface="Comic Sans MS" panose="030F0702030302020204" pitchFamily="2" charset="0"/>
                      <a:ea typeface="微软雅黑" pitchFamily="34" charset="-122"/>
                    </a:rPr>
                    <a:t>26</a:t>
                  </a:r>
                  <a:endParaRPr lang="zh-CN" altLang="en-US" sz="2000" b="0">
                    <a:solidFill>
                      <a:schemeClr val="tx1"/>
                    </a:solidFill>
                    <a:latin typeface="Comic Sans MS" panose="030F0702030302020204" pitchFamily="2" charset="0"/>
                    <a:ea typeface="微软雅黑" pitchFamily="34" charset="-122"/>
                  </a:endParaRPr>
                </a:p>
              </p:txBody>
            </p:sp>
            <p:sp>
              <p:nvSpPr>
                <p:cNvPr id="61" name="Rectangle 47"/>
                <p:cNvSpPr>
                  <a:spLocks noChangeArrowheads="1"/>
                </p:cNvSpPr>
                <p:nvPr/>
              </p:nvSpPr>
              <p:spPr bwMode="auto">
                <a:xfrm>
                  <a:off x="1918" y="672"/>
                  <a:ext cx="28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b="0">
                      <a:solidFill>
                        <a:schemeClr val="tx1"/>
                      </a:solidFill>
                      <a:latin typeface="Comic Sans MS" panose="030F0702030302020204" pitchFamily="2" charset="0"/>
                      <a:ea typeface="微软雅黑" pitchFamily="34" charset="-122"/>
                    </a:rPr>
                    <a:t>31</a:t>
                  </a:r>
                  <a:endParaRPr lang="zh-CN" altLang="en-US" sz="2000" b="0">
                    <a:solidFill>
                      <a:schemeClr val="tx1"/>
                    </a:solidFill>
                    <a:latin typeface="Comic Sans MS" panose="030F0702030302020204" pitchFamily="2" charset="0"/>
                    <a:ea typeface="微软雅黑" pitchFamily="34" charset="-122"/>
                  </a:endParaRPr>
                </a:p>
              </p:txBody>
            </p:sp>
          </p:grpSp>
          <p:sp>
            <p:nvSpPr>
              <p:cNvPr id="48" name="Rectangle 48"/>
              <p:cNvSpPr>
                <a:spLocks noChangeArrowheads="1"/>
              </p:cNvSpPr>
              <p:nvPr/>
            </p:nvSpPr>
            <p:spPr bwMode="auto">
              <a:xfrm>
                <a:off x="2143" y="1056"/>
                <a:ext cx="55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b="0">
                    <a:solidFill>
                      <a:schemeClr val="tx1"/>
                    </a:solidFill>
                    <a:latin typeface="Comic Sans MS" panose="030F0702030302020204" pitchFamily="2" charset="0"/>
                    <a:ea typeface="微软雅黑" pitchFamily="34" charset="-122"/>
                  </a:rPr>
                  <a:t>6 </a:t>
                </a:r>
                <a:r>
                  <a:rPr lang="en-US" altLang="zh-CN" sz="2000" b="0">
                    <a:solidFill>
                      <a:schemeClr val="tx1"/>
                    </a:solidFill>
                    <a:latin typeface="Comic Sans MS" panose="030F0702030302020204" pitchFamily="2" charset="0"/>
                    <a:ea typeface="微软雅黑" pitchFamily="34" charset="-122"/>
                  </a:rPr>
                  <a:t>bits</a:t>
                </a:r>
                <a:endParaRPr lang="en-US" altLang="zh-CN" sz="2000" b="0">
                  <a:solidFill>
                    <a:schemeClr val="tx1"/>
                  </a:solidFill>
                  <a:latin typeface="Comic Sans MS" panose="030F0702030302020204" pitchFamily="2" charset="0"/>
                  <a:ea typeface="微软雅黑" pitchFamily="34" charset="-122"/>
                </a:endParaRPr>
              </a:p>
            </p:txBody>
          </p:sp>
          <p:sp>
            <p:nvSpPr>
              <p:cNvPr id="49" name="Rectangle 49"/>
              <p:cNvSpPr>
                <a:spLocks noChangeArrowheads="1"/>
              </p:cNvSpPr>
              <p:nvPr/>
            </p:nvSpPr>
            <p:spPr bwMode="auto">
              <a:xfrm>
                <a:off x="5126" y="1056"/>
                <a:ext cx="55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b="0" dirty="0">
                    <a:solidFill>
                      <a:schemeClr val="tx1"/>
                    </a:solidFill>
                    <a:latin typeface="Comic Sans MS" panose="030F0702030302020204" pitchFamily="2" charset="0"/>
                    <a:ea typeface="微软雅黑" pitchFamily="34" charset="-122"/>
                  </a:rPr>
                  <a:t>6 </a:t>
                </a:r>
                <a:r>
                  <a:rPr lang="en-US" altLang="zh-CN" sz="2000" b="0" dirty="0">
                    <a:solidFill>
                      <a:schemeClr val="tx1"/>
                    </a:solidFill>
                    <a:latin typeface="Comic Sans MS" panose="030F0702030302020204" pitchFamily="2" charset="0"/>
                    <a:ea typeface="微软雅黑" pitchFamily="34" charset="-122"/>
                  </a:rPr>
                  <a:t>bits</a:t>
                </a:r>
                <a:endParaRPr lang="en-US" altLang="zh-CN" sz="2000" b="0" dirty="0">
                  <a:solidFill>
                    <a:schemeClr val="tx1"/>
                  </a:solidFill>
                  <a:latin typeface="Comic Sans MS" panose="030F0702030302020204" pitchFamily="2" charset="0"/>
                  <a:ea typeface="微软雅黑" pitchFamily="34" charset="-122"/>
                </a:endParaRPr>
              </a:p>
            </p:txBody>
          </p:sp>
          <p:sp>
            <p:nvSpPr>
              <p:cNvPr id="50" name="Rectangle 50"/>
              <p:cNvSpPr>
                <a:spLocks noChangeArrowheads="1"/>
              </p:cNvSpPr>
              <p:nvPr/>
            </p:nvSpPr>
            <p:spPr bwMode="auto">
              <a:xfrm>
                <a:off x="4493" y="1056"/>
                <a:ext cx="55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b="0">
                    <a:solidFill>
                      <a:schemeClr val="tx1"/>
                    </a:solidFill>
                    <a:latin typeface="Comic Sans MS" panose="030F0702030302020204" pitchFamily="2" charset="0"/>
                    <a:ea typeface="微软雅黑" pitchFamily="34" charset="-122"/>
                  </a:rPr>
                  <a:t>5 </a:t>
                </a:r>
                <a:r>
                  <a:rPr lang="en-US" altLang="zh-CN" sz="2000" b="0">
                    <a:solidFill>
                      <a:schemeClr val="tx1"/>
                    </a:solidFill>
                    <a:latin typeface="Comic Sans MS" panose="030F0702030302020204" pitchFamily="2" charset="0"/>
                    <a:ea typeface="微软雅黑" pitchFamily="34" charset="-122"/>
                  </a:rPr>
                  <a:t>bits</a:t>
                </a:r>
                <a:endParaRPr lang="en-US" altLang="zh-CN" sz="2000" b="0">
                  <a:solidFill>
                    <a:schemeClr val="tx1"/>
                  </a:solidFill>
                  <a:latin typeface="Comic Sans MS" panose="030F0702030302020204" pitchFamily="2" charset="0"/>
                  <a:ea typeface="微软雅黑" pitchFamily="34" charset="-122"/>
                </a:endParaRPr>
              </a:p>
            </p:txBody>
          </p:sp>
          <p:sp>
            <p:nvSpPr>
              <p:cNvPr id="51" name="Rectangle 51"/>
              <p:cNvSpPr>
                <a:spLocks noChangeArrowheads="1"/>
              </p:cNvSpPr>
              <p:nvPr/>
            </p:nvSpPr>
            <p:spPr bwMode="auto">
              <a:xfrm>
                <a:off x="3906" y="1056"/>
                <a:ext cx="55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b="0" dirty="0">
                    <a:solidFill>
                      <a:schemeClr val="tx1"/>
                    </a:solidFill>
                    <a:latin typeface="Comic Sans MS" panose="030F0702030302020204" pitchFamily="2" charset="0"/>
                    <a:ea typeface="微软雅黑" pitchFamily="34" charset="-122"/>
                  </a:rPr>
                  <a:t>5 </a:t>
                </a:r>
                <a:r>
                  <a:rPr lang="en-US" altLang="zh-CN" sz="2000" b="0" dirty="0">
                    <a:solidFill>
                      <a:schemeClr val="tx1"/>
                    </a:solidFill>
                    <a:latin typeface="Comic Sans MS" panose="030F0702030302020204" pitchFamily="2" charset="0"/>
                    <a:ea typeface="微软雅黑" pitchFamily="34" charset="-122"/>
                  </a:rPr>
                  <a:t>bits</a:t>
                </a:r>
                <a:endParaRPr lang="en-US" altLang="zh-CN" sz="2000" b="0" dirty="0">
                  <a:solidFill>
                    <a:schemeClr val="tx1"/>
                  </a:solidFill>
                  <a:latin typeface="Comic Sans MS" panose="030F0702030302020204" pitchFamily="2" charset="0"/>
                  <a:ea typeface="微软雅黑" pitchFamily="34" charset="-122"/>
                </a:endParaRPr>
              </a:p>
            </p:txBody>
          </p:sp>
          <p:sp>
            <p:nvSpPr>
              <p:cNvPr id="52" name="Rectangle 52"/>
              <p:cNvSpPr>
                <a:spLocks noChangeArrowheads="1"/>
              </p:cNvSpPr>
              <p:nvPr/>
            </p:nvSpPr>
            <p:spPr bwMode="auto">
              <a:xfrm>
                <a:off x="3318" y="1056"/>
                <a:ext cx="55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b="0" dirty="0">
                    <a:solidFill>
                      <a:schemeClr val="tx1"/>
                    </a:solidFill>
                    <a:latin typeface="Comic Sans MS" panose="030F0702030302020204" pitchFamily="2" charset="0"/>
                    <a:ea typeface="微软雅黑" pitchFamily="34" charset="-122"/>
                  </a:rPr>
                  <a:t>5 </a:t>
                </a:r>
                <a:r>
                  <a:rPr lang="en-US" altLang="zh-CN" sz="2000" b="0" dirty="0">
                    <a:solidFill>
                      <a:schemeClr val="tx1"/>
                    </a:solidFill>
                    <a:latin typeface="Comic Sans MS" panose="030F0702030302020204" pitchFamily="2" charset="0"/>
                    <a:ea typeface="微软雅黑" pitchFamily="34" charset="-122"/>
                  </a:rPr>
                  <a:t>bits</a:t>
                </a:r>
                <a:endParaRPr lang="en-US" altLang="zh-CN" sz="2000" b="0" dirty="0">
                  <a:solidFill>
                    <a:schemeClr val="tx1"/>
                  </a:solidFill>
                  <a:latin typeface="Comic Sans MS" panose="030F0702030302020204" pitchFamily="2" charset="0"/>
                  <a:ea typeface="微软雅黑" pitchFamily="34" charset="-122"/>
                </a:endParaRPr>
              </a:p>
            </p:txBody>
          </p:sp>
          <p:sp>
            <p:nvSpPr>
              <p:cNvPr id="53" name="Rectangle 53"/>
              <p:cNvSpPr>
                <a:spLocks noChangeArrowheads="1"/>
              </p:cNvSpPr>
              <p:nvPr/>
            </p:nvSpPr>
            <p:spPr bwMode="auto">
              <a:xfrm>
                <a:off x="2731" y="1056"/>
                <a:ext cx="55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b="0">
                    <a:solidFill>
                      <a:schemeClr val="tx1"/>
                    </a:solidFill>
                    <a:latin typeface="Comic Sans MS" panose="030F0702030302020204" pitchFamily="2" charset="0"/>
                    <a:ea typeface="微软雅黑" pitchFamily="34" charset="-122"/>
                  </a:rPr>
                  <a:t>5 </a:t>
                </a:r>
                <a:r>
                  <a:rPr lang="en-US" altLang="zh-CN" sz="2000" b="0">
                    <a:solidFill>
                      <a:schemeClr val="tx1"/>
                    </a:solidFill>
                    <a:latin typeface="Comic Sans MS" panose="030F0702030302020204" pitchFamily="2" charset="0"/>
                    <a:ea typeface="微软雅黑" pitchFamily="34" charset="-122"/>
                  </a:rPr>
                  <a:t>bits</a:t>
                </a:r>
                <a:endParaRPr lang="en-US" altLang="zh-CN" sz="2000" b="0">
                  <a:solidFill>
                    <a:schemeClr val="tx1"/>
                  </a:solidFill>
                  <a:latin typeface="Comic Sans MS" panose="030F0702030302020204" pitchFamily="2" charset="0"/>
                  <a:ea typeface="微软雅黑" pitchFamily="34" charset="-122"/>
                </a:endParaRPr>
              </a:p>
            </p:txBody>
          </p:sp>
        </p:grpSp>
        <p:sp>
          <p:nvSpPr>
            <p:cNvPr id="46" name="Text Box 77"/>
            <p:cNvSpPr txBox="1">
              <a:spLocks noChangeArrowheads="1"/>
            </p:cNvSpPr>
            <p:nvPr/>
          </p:nvSpPr>
          <p:spPr bwMode="auto">
            <a:xfrm>
              <a:off x="3876" y="458"/>
              <a:ext cx="1243"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50000"/>
                </a:spcBef>
              </a:pPr>
              <a:r>
                <a:rPr lang="en-US" altLang="zh-CN" sz="2000" b="1" dirty="0">
                  <a:solidFill>
                    <a:srgbClr val="0033CC"/>
                  </a:solidFill>
                  <a:latin typeface="Comic Sans MS" panose="030F0702030302020204" pitchFamily="2" charset="0"/>
                  <a:ea typeface="微软雅黑" pitchFamily="34" charset="-122"/>
                </a:rPr>
                <a:t>R-Type</a:t>
              </a:r>
              <a:r>
                <a:rPr lang="zh-CN" altLang="en-US" sz="2000" b="1" dirty="0">
                  <a:solidFill>
                    <a:srgbClr val="0033CC"/>
                  </a:solidFill>
                  <a:latin typeface="Comic Sans MS" panose="030F0702030302020204" pitchFamily="2" charset="0"/>
                  <a:ea typeface="微软雅黑" pitchFamily="34" charset="-122"/>
                </a:rPr>
                <a:t>指令</a:t>
              </a:r>
              <a:endParaRPr lang="zh-CN" altLang="en-US" sz="2000" b="1" dirty="0">
                <a:solidFill>
                  <a:srgbClr val="0033CC"/>
                </a:solidFill>
                <a:latin typeface="Comic Sans MS" panose="030F0702030302020204" pitchFamily="2" charset="0"/>
                <a:ea typeface="微软雅黑" pitchFamily="34" charset="-122"/>
              </a:endParaRPr>
            </a:p>
          </p:txBody>
        </p:sp>
      </p:grpSp>
      <p:grpSp>
        <p:nvGrpSpPr>
          <p:cNvPr id="82" name="Group 81"/>
          <p:cNvGrpSpPr/>
          <p:nvPr/>
        </p:nvGrpSpPr>
        <p:grpSpPr bwMode="auto">
          <a:xfrm>
            <a:off x="3173412" y="3212976"/>
            <a:ext cx="6007100" cy="1328738"/>
            <a:chOff x="1889" y="2514"/>
            <a:chExt cx="3784" cy="837"/>
          </a:xfrm>
        </p:grpSpPr>
        <p:grpSp>
          <p:nvGrpSpPr>
            <p:cNvPr id="83" name="Group 54"/>
            <p:cNvGrpSpPr/>
            <p:nvPr/>
          </p:nvGrpSpPr>
          <p:grpSpPr bwMode="auto">
            <a:xfrm>
              <a:off x="1889" y="2717"/>
              <a:ext cx="3784" cy="634"/>
              <a:chOff x="1918" y="1392"/>
              <a:chExt cx="3784" cy="634"/>
            </a:xfrm>
          </p:grpSpPr>
          <p:sp>
            <p:nvSpPr>
              <p:cNvPr id="85" name="Rectangle 55"/>
              <p:cNvSpPr>
                <a:spLocks noChangeArrowheads="1"/>
              </p:cNvSpPr>
              <p:nvPr/>
            </p:nvSpPr>
            <p:spPr bwMode="auto">
              <a:xfrm>
                <a:off x="1983" y="1592"/>
                <a:ext cx="3599"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2" charset="0"/>
                  <a:ea typeface="微软雅黑" pitchFamily="34" charset="-122"/>
                </a:endParaRPr>
              </a:p>
            </p:txBody>
          </p:sp>
          <p:grpSp>
            <p:nvGrpSpPr>
              <p:cNvPr id="86" name="Group 56"/>
              <p:cNvGrpSpPr/>
              <p:nvPr/>
            </p:nvGrpSpPr>
            <p:grpSpPr bwMode="auto">
              <a:xfrm>
                <a:off x="1979" y="1584"/>
                <a:ext cx="624" cy="250"/>
                <a:chOff x="1979" y="1584"/>
                <a:chExt cx="624" cy="250"/>
              </a:xfrm>
            </p:grpSpPr>
            <p:sp>
              <p:nvSpPr>
                <p:cNvPr id="104" name="Rectangle 57"/>
                <p:cNvSpPr>
                  <a:spLocks noChangeArrowheads="1"/>
                </p:cNvSpPr>
                <p:nvPr/>
              </p:nvSpPr>
              <p:spPr bwMode="auto">
                <a:xfrm>
                  <a:off x="1979" y="1588"/>
                  <a:ext cx="624" cy="184"/>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2" charset="0"/>
                    <a:ea typeface="微软雅黑" pitchFamily="34" charset="-122"/>
                  </a:endParaRPr>
                </a:p>
              </p:txBody>
            </p:sp>
            <p:sp>
              <p:nvSpPr>
                <p:cNvPr id="105" name="Rectangle 58"/>
                <p:cNvSpPr>
                  <a:spLocks noChangeArrowheads="1"/>
                </p:cNvSpPr>
                <p:nvPr/>
              </p:nvSpPr>
              <p:spPr bwMode="auto">
                <a:xfrm>
                  <a:off x="2161" y="1584"/>
                  <a:ext cx="28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2000">
                      <a:solidFill>
                        <a:schemeClr val="tx1"/>
                      </a:solidFill>
                      <a:latin typeface="Comic Sans MS" panose="030F0702030302020204" pitchFamily="2" charset="0"/>
                      <a:ea typeface="微软雅黑" pitchFamily="34" charset="-122"/>
                    </a:rPr>
                    <a:t>op</a:t>
                  </a:r>
                  <a:endParaRPr lang="en-US" altLang="zh-CN" sz="2000">
                    <a:solidFill>
                      <a:schemeClr val="tx1"/>
                    </a:solidFill>
                    <a:latin typeface="Comic Sans MS" panose="030F0702030302020204" pitchFamily="2" charset="0"/>
                    <a:ea typeface="微软雅黑" pitchFamily="34" charset="-122"/>
                  </a:endParaRPr>
                </a:p>
              </p:txBody>
            </p:sp>
          </p:grpSp>
          <p:grpSp>
            <p:nvGrpSpPr>
              <p:cNvPr id="87" name="Group 59"/>
              <p:cNvGrpSpPr/>
              <p:nvPr/>
            </p:nvGrpSpPr>
            <p:grpSpPr bwMode="auto">
              <a:xfrm>
                <a:off x="2611" y="1584"/>
                <a:ext cx="580" cy="250"/>
                <a:chOff x="2611" y="1584"/>
                <a:chExt cx="580" cy="250"/>
              </a:xfrm>
            </p:grpSpPr>
            <p:sp>
              <p:nvSpPr>
                <p:cNvPr id="102" name="Rectangle 60"/>
                <p:cNvSpPr>
                  <a:spLocks noChangeArrowheads="1"/>
                </p:cNvSpPr>
                <p:nvPr/>
              </p:nvSpPr>
              <p:spPr bwMode="auto">
                <a:xfrm>
                  <a:off x="2611" y="1588"/>
                  <a:ext cx="580" cy="184"/>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2" charset="0"/>
                    <a:ea typeface="微软雅黑" pitchFamily="34" charset="-122"/>
                  </a:endParaRPr>
                </a:p>
              </p:txBody>
            </p:sp>
            <p:sp>
              <p:nvSpPr>
                <p:cNvPr id="103" name="Rectangle 61"/>
                <p:cNvSpPr>
                  <a:spLocks noChangeArrowheads="1"/>
                </p:cNvSpPr>
                <p:nvPr/>
              </p:nvSpPr>
              <p:spPr bwMode="auto">
                <a:xfrm>
                  <a:off x="2776" y="1584"/>
                  <a:ext cx="27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2000">
                      <a:solidFill>
                        <a:schemeClr val="tx1"/>
                      </a:solidFill>
                      <a:latin typeface="Comic Sans MS" panose="030F0702030302020204" pitchFamily="2" charset="0"/>
                      <a:ea typeface="微软雅黑" pitchFamily="34" charset="-122"/>
                    </a:rPr>
                    <a:t>rs</a:t>
                  </a:r>
                  <a:endParaRPr lang="en-US" altLang="zh-CN" sz="2000">
                    <a:solidFill>
                      <a:schemeClr val="tx1"/>
                    </a:solidFill>
                    <a:latin typeface="Comic Sans MS" panose="030F0702030302020204" pitchFamily="2" charset="0"/>
                    <a:ea typeface="微软雅黑" pitchFamily="34" charset="-122"/>
                  </a:endParaRPr>
                </a:p>
              </p:txBody>
            </p:sp>
          </p:grpSp>
          <p:grpSp>
            <p:nvGrpSpPr>
              <p:cNvPr id="88" name="Group 62"/>
              <p:cNvGrpSpPr/>
              <p:nvPr/>
            </p:nvGrpSpPr>
            <p:grpSpPr bwMode="auto">
              <a:xfrm>
                <a:off x="3199" y="1584"/>
                <a:ext cx="579" cy="250"/>
                <a:chOff x="3199" y="1584"/>
                <a:chExt cx="579" cy="250"/>
              </a:xfrm>
            </p:grpSpPr>
            <p:sp>
              <p:nvSpPr>
                <p:cNvPr id="100" name="Rectangle 63"/>
                <p:cNvSpPr>
                  <a:spLocks noChangeArrowheads="1"/>
                </p:cNvSpPr>
                <p:nvPr/>
              </p:nvSpPr>
              <p:spPr bwMode="auto">
                <a:xfrm>
                  <a:off x="3199" y="1588"/>
                  <a:ext cx="579" cy="184"/>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2" charset="0"/>
                    <a:ea typeface="微软雅黑" pitchFamily="34" charset="-122"/>
                  </a:endParaRPr>
                </a:p>
              </p:txBody>
            </p:sp>
            <p:sp>
              <p:nvSpPr>
                <p:cNvPr id="101" name="Rectangle 64"/>
                <p:cNvSpPr>
                  <a:spLocks noChangeArrowheads="1"/>
                </p:cNvSpPr>
                <p:nvPr/>
              </p:nvSpPr>
              <p:spPr bwMode="auto">
                <a:xfrm>
                  <a:off x="3363" y="1584"/>
                  <a:ext cx="26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2000">
                      <a:solidFill>
                        <a:schemeClr val="tx1"/>
                      </a:solidFill>
                      <a:latin typeface="Comic Sans MS" panose="030F0702030302020204" pitchFamily="2" charset="0"/>
                      <a:ea typeface="微软雅黑" pitchFamily="34" charset="-122"/>
                    </a:rPr>
                    <a:t>rt</a:t>
                  </a:r>
                  <a:endParaRPr lang="en-US" altLang="zh-CN" sz="2000">
                    <a:solidFill>
                      <a:schemeClr val="tx1"/>
                    </a:solidFill>
                    <a:latin typeface="Comic Sans MS" panose="030F0702030302020204" pitchFamily="2" charset="0"/>
                    <a:ea typeface="微软雅黑" pitchFamily="34" charset="-122"/>
                  </a:endParaRPr>
                </a:p>
              </p:txBody>
            </p:sp>
          </p:grpSp>
          <p:sp>
            <p:nvSpPr>
              <p:cNvPr id="89" name="Rectangle 65"/>
              <p:cNvSpPr>
                <a:spLocks noChangeArrowheads="1"/>
              </p:cNvSpPr>
              <p:nvPr/>
            </p:nvSpPr>
            <p:spPr bwMode="auto">
              <a:xfrm>
                <a:off x="3786" y="1588"/>
                <a:ext cx="1800" cy="184"/>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2" charset="0"/>
                  <a:ea typeface="微软雅黑" pitchFamily="34" charset="-122"/>
                </a:endParaRPr>
              </a:p>
            </p:txBody>
          </p:sp>
          <p:sp>
            <p:nvSpPr>
              <p:cNvPr id="90" name="Rectangle 66"/>
              <p:cNvSpPr>
                <a:spLocks noChangeArrowheads="1"/>
              </p:cNvSpPr>
              <p:nvPr/>
            </p:nvSpPr>
            <p:spPr bwMode="auto">
              <a:xfrm>
                <a:off x="4289" y="1584"/>
                <a:ext cx="8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2000" dirty="0">
                    <a:solidFill>
                      <a:schemeClr val="tx1"/>
                    </a:solidFill>
                    <a:latin typeface="Comic Sans MS" panose="030F0702030302020204" pitchFamily="2" charset="0"/>
                    <a:ea typeface="微软雅黑" pitchFamily="34" charset="-122"/>
                  </a:rPr>
                  <a:t>immediate</a:t>
                </a:r>
                <a:endParaRPr lang="en-US" altLang="zh-CN" sz="2000" dirty="0">
                  <a:solidFill>
                    <a:schemeClr val="tx1"/>
                  </a:solidFill>
                  <a:latin typeface="Comic Sans MS" panose="030F0702030302020204" pitchFamily="2" charset="0"/>
                  <a:ea typeface="微软雅黑" pitchFamily="34" charset="-122"/>
                </a:endParaRPr>
              </a:p>
            </p:txBody>
          </p:sp>
          <p:sp>
            <p:nvSpPr>
              <p:cNvPr id="91" name="Rectangle 67"/>
              <p:cNvSpPr>
                <a:spLocks noChangeArrowheads="1"/>
              </p:cNvSpPr>
              <p:nvPr/>
            </p:nvSpPr>
            <p:spPr bwMode="auto">
              <a:xfrm>
                <a:off x="5488" y="1392"/>
                <a:ext cx="21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b="0">
                    <a:solidFill>
                      <a:schemeClr val="tx1"/>
                    </a:solidFill>
                    <a:latin typeface="Comic Sans MS" panose="030F0702030302020204" pitchFamily="2" charset="0"/>
                    <a:ea typeface="微软雅黑" pitchFamily="34" charset="-122"/>
                  </a:rPr>
                  <a:t>0</a:t>
                </a:r>
                <a:endParaRPr lang="zh-CN" altLang="en-US" sz="2000" b="0">
                  <a:solidFill>
                    <a:schemeClr val="tx1"/>
                  </a:solidFill>
                  <a:latin typeface="Comic Sans MS" panose="030F0702030302020204" pitchFamily="2" charset="0"/>
                  <a:ea typeface="微软雅黑" pitchFamily="34" charset="-122"/>
                </a:endParaRPr>
              </a:p>
            </p:txBody>
          </p:sp>
          <p:sp>
            <p:nvSpPr>
              <p:cNvPr id="92" name="Rectangle 68"/>
              <p:cNvSpPr>
                <a:spLocks noChangeArrowheads="1"/>
              </p:cNvSpPr>
              <p:nvPr/>
            </p:nvSpPr>
            <p:spPr bwMode="auto">
              <a:xfrm>
                <a:off x="3590" y="1392"/>
                <a:ext cx="28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b="0" dirty="0">
                    <a:solidFill>
                      <a:schemeClr val="tx1"/>
                    </a:solidFill>
                    <a:latin typeface="Comic Sans MS" panose="030F0702030302020204" pitchFamily="2" charset="0"/>
                    <a:ea typeface="微软雅黑" pitchFamily="34" charset="-122"/>
                  </a:rPr>
                  <a:t>16</a:t>
                </a:r>
                <a:endParaRPr lang="zh-CN" altLang="en-US" sz="2000" b="0" dirty="0">
                  <a:solidFill>
                    <a:schemeClr val="tx1"/>
                  </a:solidFill>
                  <a:latin typeface="Comic Sans MS" panose="030F0702030302020204" pitchFamily="2" charset="0"/>
                  <a:ea typeface="微软雅黑" pitchFamily="34" charset="-122"/>
                </a:endParaRPr>
              </a:p>
            </p:txBody>
          </p:sp>
          <p:sp>
            <p:nvSpPr>
              <p:cNvPr id="93" name="Rectangle 69"/>
              <p:cNvSpPr>
                <a:spLocks noChangeArrowheads="1"/>
              </p:cNvSpPr>
              <p:nvPr/>
            </p:nvSpPr>
            <p:spPr bwMode="auto">
              <a:xfrm>
                <a:off x="3002" y="1392"/>
                <a:ext cx="28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b="0" dirty="0">
                    <a:solidFill>
                      <a:schemeClr val="tx1"/>
                    </a:solidFill>
                    <a:latin typeface="Comic Sans MS" panose="030F0702030302020204" pitchFamily="2" charset="0"/>
                    <a:ea typeface="微软雅黑" pitchFamily="34" charset="-122"/>
                  </a:rPr>
                  <a:t>21</a:t>
                </a:r>
                <a:endParaRPr lang="zh-CN" altLang="en-US" sz="2000" b="0" dirty="0">
                  <a:solidFill>
                    <a:schemeClr val="tx1"/>
                  </a:solidFill>
                  <a:latin typeface="Comic Sans MS" panose="030F0702030302020204" pitchFamily="2" charset="0"/>
                  <a:ea typeface="微软雅黑" pitchFamily="34" charset="-122"/>
                </a:endParaRPr>
              </a:p>
            </p:txBody>
          </p:sp>
          <p:sp>
            <p:nvSpPr>
              <p:cNvPr id="94" name="Rectangle 70"/>
              <p:cNvSpPr>
                <a:spLocks noChangeArrowheads="1"/>
              </p:cNvSpPr>
              <p:nvPr/>
            </p:nvSpPr>
            <p:spPr bwMode="auto">
              <a:xfrm>
                <a:off x="2414" y="1392"/>
                <a:ext cx="31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b="0">
                    <a:solidFill>
                      <a:schemeClr val="tx1"/>
                    </a:solidFill>
                    <a:latin typeface="Comic Sans MS" panose="030F0702030302020204" pitchFamily="2" charset="0"/>
                    <a:ea typeface="微软雅黑" pitchFamily="34" charset="-122"/>
                  </a:rPr>
                  <a:t>26</a:t>
                </a:r>
                <a:endParaRPr lang="zh-CN" altLang="en-US" sz="2000" b="0">
                  <a:solidFill>
                    <a:schemeClr val="tx1"/>
                  </a:solidFill>
                  <a:latin typeface="Comic Sans MS" panose="030F0702030302020204" pitchFamily="2" charset="0"/>
                  <a:ea typeface="微软雅黑" pitchFamily="34" charset="-122"/>
                </a:endParaRPr>
              </a:p>
            </p:txBody>
          </p:sp>
          <p:sp>
            <p:nvSpPr>
              <p:cNvPr id="95" name="Rectangle 71"/>
              <p:cNvSpPr>
                <a:spLocks noChangeArrowheads="1"/>
              </p:cNvSpPr>
              <p:nvPr/>
            </p:nvSpPr>
            <p:spPr bwMode="auto">
              <a:xfrm>
                <a:off x="1918" y="1392"/>
                <a:ext cx="28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b="0">
                    <a:solidFill>
                      <a:schemeClr val="tx1"/>
                    </a:solidFill>
                    <a:latin typeface="Comic Sans MS" panose="030F0702030302020204" pitchFamily="2" charset="0"/>
                    <a:ea typeface="微软雅黑" pitchFamily="34" charset="-122"/>
                  </a:rPr>
                  <a:t>31</a:t>
                </a:r>
                <a:endParaRPr lang="zh-CN" altLang="en-US" sz="2000" b="0">
                  <a:solidFill>
                    <a:schemeClr val="tx1"/>
                  </a:solidFill>
                  <a:latin typeface="Comic Sans MS" panose="030F0702030302020204" pitchFamily="2" charset="0"/>
                  <a:ea typeface="微软雅黑" pitchFamily="34" charset="-122"/>
                </a:endParaRPr>
              </a:p>
            </p:txBody>
          </p:sp>
          <p:sp>
            <p:nvSpPr>
              <p:cNvPr id="96" name="Rectangle 72"/>
              <p:cNvSpPr>
                <a:spLocks noChangeArrowheads="1"/>
              </p:cNvSpPr>
              <p:nvPr/>
            </p:nvSpPr>
            <p:spPr bwMode="auto">
              <a:xfrm>
                <a:off x="2143" y="1776"/>
                <a:ext cx="55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b="0">
                    <a:solidFill>
                      <a:schemeClr val="tx1"/>
                    </a:solidFill>
                    <a:latin typeface="Comic Sans MS" panose="030F0702030302020204" pitchFamily="2" charset="0"/>
                    <a:ea typeface="微软雅黑" pitchFamily="34" charset="-122"/>
                  </a:rPr>
                  <a:t>6 </a:t>
                </a:r>
                <a:r>
                  <a:rPr lang="en-US" altLang="zh-CN" sz="2000" b="0">
                    <a:solidFill>
                      <a:schemeClr val="tx1"/>
                    </a:solidFill>
                    <a:latin typeface="Comic Sans MS" panose="030F0702030302020204" pitchFamily="2" charset="0"/>
                    <a:ea typeface="微软雅黑" pitchFamily="34" charset="-122"/>
                  </a:rPr>
                  <a:t>bits</a:t>
                </a:r>
                <a:endParaRPr lang="en-US" altLang="zh-CN" sz="2000" b="0">
                  <a:solidFill>
                    <a:schemeClr val="tx1"/>
                  </a:solidFill>
                  <a:latin typeface="Comic Sans MS" panose="030F0702030302020204" pitchFamily="2" charset="0"/>
                  <a:ea typeface="微软雅黑" pitchFamily="34" charset="-122"/>
                </a:endParaRPr>
              </a:p>
            </p:txBody>
          </p:sp>
          <p:sp>
            <p:nvSpPr>
              <p:cNvPr id="97" name="Rectangle 73"/>
              <p:cNvSpPr>
                <a:spLocks noChangeArrowheads="1"/>
              </p:cNvSpPr>
              <p:nvPr/>
            </p:nvSpPr>
            <p:spPr bwMode="auto">
              <a:xfrm>
                <a:off x="4448" y="1776"/>
                <a:ext cx="63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b="0">
                    <a:solidFill>
                      <a:schemeClr val="tx1"/>
                    </a:solidFill>
                    <a:latin typeface="Comic Sans MS" panose="030F0702030302020204" pitchFamily="2" charset="0"/>
                    <a:ea typeface="微软雅黑" pitchFamily="34" charset="-122"/>
                  </a:rPr>
                  <a:t>16 </a:t>
                </a:r>
                <a:r>
                  <a:rPr lang="en-US" altLang="zh-CN" sz="2000" b="0">
                    <a:solidFill>
                      <a:schemeClr val="tx1"/>
                    </a:solidFill>
                    <a:latin typeface="Comic Sans MS" panose="030F0702030302020204" pitchFamily="2" charset="0"/>
                    <a:ea typeface="微软雅黑" pitchFamily="34" charset="-122"/>
                  </a:rPr>
                  <a:t>bits</a:t>
                </a:r>
                <a:endParaRPr lang="en-US" altLang="zh-CN" sz="2000" b="0">
                  <a:solidFill>
                    <a:schemeClr val="tx1"/>
                  </a:solidFill>
                  <a:latin typeface="Comic Sans MS" panose="030F0702030302020204" pitchFamily="2" charset="0"/>
                  <a:ea typeface="微软雅黑" pitchFamily="34" charset="-122"/>
                </a:endParaRPr>
              </a:p>
            </p:txBody>
          </p:sp>
          <p:sp>
            <p:nvSpPr>
              <p:cNvPr id="98" name="Rectangle 74"/>
              <p:cNvSpPr>
                <a:spLocks noChangeArrowheads="1"/>
              </p:cNvSpPr>
              <p:nvPr/>
            </p:nvSpPr>
            <p:spPr bwMode="auto">
              <a:xfrm>
                <a:off x="3318" y="1776"/>
                <a:ext cx="55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b="0">
                    <a:solidFill>
                      <a:schemeClr val="tx1"/>
                    </a:solidFill>
                    <a:latin typeface="Comic Sans MS" panose="030F0702030302020204" pitchFamily="2" charset="0"/>
                    <a:ea typeface="微软雅黑" pitchFamily="34" charset="-122"/>
                  </a:rPr>
                  <a:t>5 </a:t>
                </a:r>
                <a:r>
                  <a:rPr lang="en-US" altLang="zh-CN" sz="2000" b="0">
                    <a:solidFill>
                      <a:schemeClr val="tx1"/>
                    </a:solidFill>
                    <a:latin typeface="Comic Sans MS" panose="030F0702030302020204" pitchFamily="2" charset="0"/>
                    <a:ea typeface="微软雅黑" pitchFamily="34" charset="-122"/>
                  </a:rPr>
                  <a:t>bits</a:t>
                </a:r>
                <a:endParaRPr lang="en-US" altLang="zh-CN" sz="2000" b="0">
                  <a:solidFill>
                    <a:schemeClr val="tx1"/>
                  </a:solidFill>
                  <a:latin typeface="Comic Sans MS" panose="030F0702030302020204" pitchFamily="2" charset="0"/>
                  <a:ea typeface="微软雅黑" pitchFamily="34" charset="-122"/>
                </a:endParaRPr>
              </a:p>
            </p:txBody>
          </p:sp>
          <p:sp>
            <p:nvSpPr>
              <p:cNvPr id="99" name="Rectangle 75"/>
              <p:cNvSpPr>
                <a:spLocks noChangeArrowheads="1"/>
              </p:cNvSpPr>
              <p:nvPr/>
            </p:nvSpPr>
            <p:spPr bwMode="auto">
              <a:xfrm>
                <a:off x="2731" y="1776"/>
                <a:ext cx="55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b="0">
                    <a:solidFill>
                      <a:schemeClr val="tx1"/>
                    </a:solidFill>
                    <a:latin typeface="Comic Sans MS" panose="030F0702030302020204" pitchFamily="2" charset="0"/>
                    <a:ea typeface="微软雅黑" pitchFamily="34" charset="-122"/>
                  </a:rPr>
                  <a:t>5 </a:t>
                </a:r>
                <a:r>
                  <a:rPr lang="en-US" altLang="zh-CN" sz="2000" b="0">
                    <a:solidFill>
                      <a:schemeClr val="tx1"/>
                    </a:solidFill>
                    <a:latin typeface="Comic Sans MS" panose="030F0702030302020204" pitchFamily="2" charset="0"/>
                    <a:ea typeface="微软雅黑" pitchFamily="34" charset="-122"/>
                  </a:rPr>
                  <a:t>bits</a:t>
                </a:r>
                <a:endParaRPr lang="en-US" altLang="zh-CN" sz="2000" b="0">
                  <a:solidFill>
                    <a:schemeClr val="tx1"/>
                  </a:solidFill>
                  <a:latin typeface="Comic Sans MS" panose="030F0702030302020204" pitchFamily="2" charset="0"/>
                  <a:ea typeface="微软雅黑" pitchFamily="34" charset="-122"/>
                </a:endParaRPr>
              </a:p>
            </p:txBody>
          </p:sp>
        </p:grpSp>
        <p:sp>
          <p:nvSpPr>
            <p:cNvPr id="84" name="Text Box 78"/>
            <p:cNvSpPr txBox="1">
              <a:spLocks noChangeArrowheads="1"/>
            </p:cNvSpPr>
            <p:nvPr/>
          </p:nvSpPr>
          <p:spPr bwMode="auto">
            <a:xfrm>
              <a:off x="3912" y="2514"/>
              <a:ext cx="1243"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50000"/>
                </a:spcBef>
              </a:pPr>
              <a:r>
                <a:rPr lang="en-US" altLang="zh-CN" sz="2000" b="1" dirty="0">
                  <a:solidFill>
                    <a:srgbClr val="0033CC"/>
                  </a:solidFill>
                  <a:latin typeface="Comic Sans MS" panose="030F0702030302020204" pitchFamily="2" charset="0"/>
                  <a:ea typeface="微软雅黑" pitchFamily="34" charset="-122"/>
                </a:rPr>
                <a:t>I-Type</a:t>
              </a:r>
              <a:r>
                <a:rPr lang="zh-CN" altLang="en-US" sz="2000" b="1" dirty="0">
                  <a:solidFill>
                    <a:srgbClr val="0033CC"/>
                  </a:solidFill>
                  <a:latin typeface="Comic Sans MS" panose="030F0702030302020204" pitchFamily="2" charset="0"/>
                  <a:ea typeface="微软雅黑" pitchFamily="34" charset="-122"/>
                </a:rPr>
                <a:t>指令</a:t>
              </a:r>
              <a:endParaRPr lang="zh-CN" altLang="en-US" sz="2000" b="1" dirty="0">
                <a:solidFill>
                  <a:srgbClr val="0033CC"/>
                </a:solidFill>
                <a:latin typeface="Comic Sans MS" panose="030F0702030302020204" pitchFamily="2" charset="0"/>
                <a:ea typeface="微软雅黑" pitchFamily="34" charset="-122"/>
              </a:endParaRPr>
            </a:p>
          </p:txBody>
        </p:sp>
      </p:grpSp>
      <p:grpSp>
        <p:nvGrpSpPr>
          <p:cNvPr id="106" name="Group 82"/>
          <p:cNvGrpSpPr/>
          <p:nvPr/>
        </p:nvGrpSpPr>
        <p:grpSpPr bwMode="auto">
          <a:xfrm>
            <a:off x="1720850" y="5519439"/>
            <a:ext cx="6007100" cy="1077913"/>
            <a:chOff x="1886" y="3544"/>
            <a:chExt cx="3784" cy="679"/>
          </a:xfrm>
        </p:grpSpPr>
        <p:grpSp>
          <p:nvGrpSpPr>
            <p:cNvPr id="107" name="Group 6"/>
            <p:cNvGrpSpPr/>
            <p:nvPr/>
          </p:nvGrpSpPr>
          <p:grpSpPr bwMode="auto">
            <a:xfrm>
              <a:off x="1886" y="3589"/>
              <a:ext cx="3784" cy="634"/>
              <a:chOff x="1918" y="3360"/>
              <a:chExt cx="3784" cy="634"/>
            </a:xfrm>
          </p:grpSpPr>
          <p:sp>
            <p:nvSpPr>
              <p:cNvPr id="109" name="Rectangle 7"/>
              <p:cNvSpPr>
                <a:spLocks noChangeArrowheads="1"/>
              </p:cNvSpPr>
              <p:nvPr/>
            </p:nvSpPr>
            <p:spPr bwMode="auto">
              <a:xfrm>
                <a:off x="1983" y="3560"/>
                <a:ext cx="3599"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2" charset="0"/>
                  <a:ea typeface="微软雅黑" pitchFamily="34" charset="-122"/>
                </a:endParaRPr>
              </a:p>
            </p:txBody>
          </p:sp>
          <p:grpSp>
            <p:nvGrpSpPr>
              <p:cNvPr id="110" name="Group 8"/>
              <p:cNvGrpSpPr/>
              <p:nvPr/>
            </p:nvGrpSpPr>
            <p:grpSpPr bwMode="auto">
              <a:xfrm>
                <a:off x="1979" y="3552"/>
                <a:ext cx="624" cy="250"/>
                <a:chOff x="1979" y="3552"/>
                <a:chExt cx="624" cy="250"/>
              </a:xfrm>
            </p:grpSpPr>
            <p:sp>
              <p:nvSpPr>
                <p:cNvPr id="118" name="Rectangle 9"/>
                <p:cNvSpPr>
                  <a:spLocks noChangeArrowheads="1"/>
                </p:cNvSpPr>
                <p:nvPr/>
              </p:nvSpPr>
              <p:spPr bwMode="auto">
                <a:xfrm>
                  <a:off x="1979" y="3556"/>
                  <a:ext cx="624" cy="184"/>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2" charset="0"/>
                    <a:ea typeface="微软雅黑" pitchFamily="34" charset="-122"/>
                  </a:endParaRPr>
                </a:p>
              </p:txBody>
            </p:sp>
            <p:sp>
              <p:nvSpPr>
                <p:cNvPr id="119" name="Rectangle 10"/>
                <p:cNvSpPr>
                  <a:spLocks noChangeArrowheads="1"/>
                </p:cNvSpPr>
                <p:nvPr/>
              </p:nvSpPr>
              <p:spPr bwMode="auto">
                <a:xfrm>
                  <a:off x="2161" y="3552"/>
                  <a:ext cx="28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2000">
                      <a:solidFill>
                        <a:schemeClr val="tx1"/>
                      </a:solidFill>
                      <a:latin typeface="Comic Sans MS" panose="030F0702030302020204" pitchFamily="2" charset="0"/>
                      <a:ea typeface="微软雅黑" pitchFamily="34" charset="-122"/>
                    </a:rPr>
                    <a:t>op</a:t>
                  </a:r>
                  <a:endParaRPr lang="en-US" altLang="zh-CN" sz="2000">
                    <a:solidFill>
                      <a:schemeClr val="tx1"/>
                    </a:solidFill>
                    <a:latin typeface="Comic Sans MS" panose="030F0702030302020204" pitchFamily="2" charset="0"/>
                    <a:ea typeface="微软雅黑" pitchFamily="34" charset="-122"/>
                  </a:endParaRPr>
                </a:p>
              </p:txBody>
            </p:sp>
          </p:grpSp>
          <p:sp>
            <p:nvSpPr>
              <p:cNvPr id="111" name="Rectangle 11"/>
              <p:cNvSpPr>
                <a:spLocks noChangeArrowheads="1"/>
              </p:cNvSpPr>
              <p:nvPr/>
            </p:nvSpPr>
            <p:spPr bwMode="auto">
              <a:xfrm>
                <a:off x="2611" y="3556"/>
                <a:ext cx="2975" cy="184"/>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2" charset="0"/>
                  <a:ea typeface="微软雅黑" pitchFamily="34" charset="-122"/>
                </a:endParaRPr>
              </a:p>
            </p:txBody>
          </p:sp>
          <p:sp>
            <p:nvSpPr>
              <p:cNvPr id="112" name="Rectangle 12"/>
              <p:cNvSpPr>
                <a:spLocks noChangeArrowheads="1"/>
              </p:cNvSpPr>
              <p:nvPr/>
            </p:nvSpPr>
            <p:spPr bwMode="auto">
              <a:xfrm>
                <a:off x="3554" y="3552"/>
                <a:ext cx="124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2000" dirty="0">
                    <a:solidFill>
                      <a:schemeClr val="tx1"/>
                    </a:solidFill>
                    <a:latin typeface="Comic Sans MS" panose="030F0702030302020204" pitchFamily="2" charset="0"/>
                    <a:ea typeface="微软雅黑" pitchFamily="34" charset="-122"/>
                  </a:rPr>
                  <a:t>target address</a:t>
                </a:r>
                <a:endParaRPr lang="en-US" altLang="zh-CN" sz="2000" dirty="0">
                  <a:solidFill>
                    <a:schemeClr val="tx1"/>
                  </a:solidFill>
                  <a:latin typeface="Comic Sans MS" panose="030F0702030302020204" pitchFamily="2" charset="0"/>
                  <a:ea typeface="微软雅黑" pitchFamily="34" charset="-122"/>
                </a:endParaRPr>
              </a:p>
            </p:txBody>
          </p:sp>
          <p:sp>
            <p:nvSpPr>
              <p:cNvPr id="113" name="Rectangle 13"/>
              <p:cNvSpPr>
                <a:spLocks noChangeArrowheads="1"/>
              </p:cNvSpPr>
              <p:nvPr/>
            </p:nvSpPr>
            <p:spPr bwMode="auto">
              <a:xfrm>
                <a:off x="5488" y="3360"/>
                <a:ext cx="21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b="0">
                    <a:solidFill>
                      <a:schemeClr val="tx1"/>
                    </a:solidFill>
                    <a:latin typeface="Comic Sans MS" panose="030F0702030302020204" pitchFamily="2" charset="0"/>
                    <a:ea typeface="微软雅黑" pitchFamily="34" charset="-122"/>
                  </a:rPr>
                  <a:t>0</a:t>
                </a:r>
                <a:endParaRPr lang="zh-CN" altLang="en-US" sz="2000" b="0">
                  <a:solidFill>
                    <a:schemeClr val="tx1"/>
                  </a:solidFill>
                  <a:latin typeface="Comic Sans MS" panose="030F0702030302020204" pitchFamily="2" charset="0"/>
                  <a:ea typeface="微软雅黑" pitchFamily="34" charset="-122"/>
                </a:endParaRPr>
              </a:p>
            </p:txBody>
          </p:sp>
          <p:sp>
            <p:nvSpPr>
              <p:cNvPr id="114" name="Rectangle 14"/>
              <p:cNvSpPr>
                <a:spLocks noChangeArrowheads="1"/>
              </p:cNvSpPr>
              <p:nvPr/>
            </p:nvSpPr>
            <p:spPr bwMode="auto">
              <a:xfrm>
                <a:off x="2414" y="3360"/>
                <a:ext cx="31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b="0">
                    <a:solidFill>
                      <a:schemeClr val="tx1"/>
                    </a:solidFill>
                    <a:latin typeface="Comic Sans MS" panose="030F0702030302020204" pitchFamily="2" charset="0"/>
                    <a:ea typeface="微软雅黑" pitchFamily="34" charset="-122"/>
                  </a:rPr>
                  <a:t>26</a:t>
                </a:r>
                <a:endParaRPr lang="zh-CN" altLang="en-US" sz="2000" b="0">
                  <a:solidFill>
                    <a:schemeClr val="tx1"/>
                  </a:solidFill>
                  <a:latin typeface="Comic Sans MS" panose="030F0702030302020204" pitchFamily="2" charset="0"/>
                  <a:ea typeface="微软雅黑" pitchFamily="34" charset="-122"/>
                </a:endParaRPr>
              </a:p>
            </p:txBody>
          </p:sp>
          <p:sp>
            <p:nvSpPr>
              <p:cNvPr id="115" name="Rectangle 15"/>
              <p:cNvSpPr>
                <a:spLocks noChangeArrowheads="1"/>
              </p:cNvSpPr>
              <p:nvPr/>
            </p:nvSpPr>
            <p:spPr bwMode="auto">
              <a:xfrm>
                <a:off x="1918" y="3360"/>
                <a:ext cx="28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b="0">
                    <a:solidFill>
                      <a:schemeClr val="tx1"/>
                    </a:solidFill>
                    <a:latin typeface="Comic Sans MS" panose="030F0702030302020204" pitchFamily="2" charset="0"/>
                    <a:ea typeface="微软雅黑" pitchFamily="34" charset="-122"/>
                  </a:rPr>
                  <a:t>31</a:t>
                </a:r>
                <a:endParaRPr lang="zh-CN" altLang="en-US" sz="2000" b="0">
                  <a:solidFill>
                    <a:schemeClr val="tx1"/>
                  </a:solidFill>
                  <a:latin typeface="Comic Sans MS" panose="030F0702030302020204" pitchFamily="2" charset="0"/>
                  <a:ea typeface="微软雅黑" pitchFamily="34" charset="-122"/>
                </a:endParaRPr>
              </a:p>
            </p:txBody>
          </p:sp>
          <p:sp>
            <p:nvSpPr>
              <p:cNvPr id="116" name="Rectangle 16"/>
              <p:cNvSpPr>
                <a:spLocks noChangeArrowheads="1"/>
              </p:cNvSpPr>
              <p:nvPr/>
            </p:nvSpPr>
            <p:spPr bwMode="auto">
              <a:xfrm>
                <a:off x="2143" y="3744"/>
                <a:ext cx="55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b="0">
                    <a:solidFill>
                      <a:schemeClr val="tx1"/>
                    </a:solidFill>
                    <a:latin typeface="Comic Sans MS" panose="030F0702030302020204" pitchFamily="2" charset="0"/>
                    <a:ea typeface="微软雅黑" pitchFamily="34" charset="-122"/>
                  </a:rPr>
                  <a:t>6 </a:t>
                </a:r>
                <a:r>
                  <a:rPr lang="en-US" altLang="zh-CN" sz="2000" b="0">
                    <a:solidFill>
                      <a:schemeClr val="tx1"/>
                    </a:solidFill>
                    <a:latin typeface="Comic Sans MS" panose="030F0702030302020204" pitchFamily="2" charset="0"/>
                    <a:ea typeface="微软雅黑" pitchFamily="34" charset="-122"/>
                  </a:rPr>
                  <a:t>bits</a:t>
                </a:r>
                <a:endParaRPr lang="en-US" altLang="zh-CN" sz="2000" b="0">
                  <a:solidFill>
                    <a:schemeClr val="tx1"/>
                  </a:solidFill>
                  <a:latin typeface="Comic Sans MS" panose="030F0702030302020204" pitchFamily="2" charset="0"/>
                  <a:ea typeface="微软雅黑" pitchFamily="34" charset="-122"/>
                </a:endParaRPr>
              </a:p>
            </p:txBody>
          </p:sp>
          <p:sp>
            <p:nvSpPr>
              <p:cNvPr id="117" name="Rectangle 17"/>
              <p:cNvSpPr>
                <a:spLocks noChangeArrowheads="1"/>
              </p:cNvSpPr>
              <p:nvPr/>
            </p:nvSpPr>
            <p:spPr bwMode="auto">
              <a:xfrm>
                <a:off x="3816" y="3744"/>
                <a:ext cx="65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b="0">
                    <a:solidFill>
                      <a:schemeClr val="tx1"/>
                    </a:solidFill>
                    <a:latin typeface="Comic Sans MS" panose="030F0702030302020204" pitchFamily="2" charset="0"/>
                    <a:ea typeface="微软雅黑" pitchFamily="34" charset="-122"/>
                  </a:rPr>
                  <a:t>26 </a:t>
                </a:r>
                <a:r>
                  <a:rPr lang="en-US" altLang="zh-CN" sz="2000" b="0">
                    <a:solidFill>
                      <a:schemeClr val="tx1"/>
                    </a:solidFill>
                    <a:latin typeface="Comic Sans MS" panose="030F0702030302020204" pitchFamily="2" charset="0"/>
                    <a:ea typeface="微软雅黑" pitchFamily="34" charset="-122"/>
                  </a:rPr>
                  <a:t>bits</a:t>
                </a:r>
                <a:endParaRPr lang="en-US" altLang="zh-CN" sz="2000" b="0">
                  <a:solidFill>
                    <a:schemeClr val="tx1"/>
                  </a:solidFill>
                  <a:latin typeface="Comic Sans MS" panose="030F0702030302020204" pitchFamily="2" charset="0"/>
                  <a:ea typeface="微软雅黑" pitchFamily="34" charset="-122"/>
                </a:endParaRPr>
              </a:p>
            </p:txBody>
          </p:sp>
        </p:grpSp>
        <p:sp>
          <p:nvSpPr>
            <p:cNvPr id="108" name="Text Box 79"/>
            <p:cNvSpPr txBox="1">
              <a:spLocks noChangeArrowheads="1"/>
            </p:cNvSpPr>
            <p:nvPr/>
          </p:nvSpPr>
          <p:spPr bwMode="auto">
            <a:xfrm>
              <a:off x="3838" y="3544"/>
              <a:ext cx="1243"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50000"/>
                </a:spcBef>
              </a:pPr>
              <a:r>
                <a:rPr lang="en-US" altLang="zh-CN" sz="2000" b="1" dirty="0">
                  <a:solidFill>
                    <a:srgbClr val="0033CC"/>
                  </a:solidFill>
                  <a:latin typeface="Comic Sans MS" panose="030F0702030302020204" pitchFamily="2" charset="0"/>
                  <a:ea typeface="微软雅黑" pitchFamily="34" charset="-122"/>
                </a:rPr>
                <a:t>J-Type</a:t>
              </a:r>
              <a:r>
                <a:rPr lang="zh-CN" altLang="en-US" sz="2000" b="1" dirty="0">
                  <a:solidFill>
                    <a:srgbClr val="0033CC"/>
                  </a:solidFill>
                  <a:latin typeface="Comic Sans MS" panose="030F0702030302020204" pitchFamily="2" charset="0"/>
                  <a:ea typeface="微软雅黑" pitchFamily="34" charset="-122"/>
                </a:rPr>
                <a:t>指令</a:t>
              </a:r>
              <a:endParaRPr lang="zh-CN" altLang="en-US" sz="2000" b="1" dirty="0">
                <a:solidFill>
                  <a:srgbClr val="0033CC"/>
                </a:solidFill>
                <a:latin typeface="Comic Sans MS" panose="030F0702030302020204" pitchFamily="2" charset="0"/>
                <a:ea typeface="微软雅黑"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rgbClr val="26BFFC"/>
                                      </p:to>
                                    </p:animClr>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linds(horizontal)">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rgbClr val="26BFFC"/>
                                      </p:to>
                                    </p:animClr>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blinds(horizontal)">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rgbClr val="26BFFC"/>
                                      </p:to>
                                    </p:animClr>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blinds(horizontal)">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rgbClr val="26BFFC"/>
                                      </p:to>
                                    </p:animClr>
                                  </p:sub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blinds(horizontal)">
                                      <p:cBhvr>
                                        <p:cTn id="27"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rgbClr val="26BFFC"/>
                                      </p:to>
                                    </p:animClr>
                                  </p:sub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blinds(horizontal)">
                                      <p:cBhvr>
                                        <p:cTn id="32" dur="500"/>
                                        <p:tgtEl>
                                          <p:spTgt spid="7">
                                            <p:txEl>
                                              <p:pRg st="5" end="5"/>
                                            </p:txEl>
                                          </p:spTgt>
                                        </p:tgtEl>
                                      </p:cBhvr>
                                    </p:animEffect>
                                  </p:childTnLst>
                                  <p:subTnLst>
                                    <p:animClr clrSpc="rgb" dir="cw">
                                      <p:cBhvr override="childStyle">
                                        <p:cTn dur="1" fill="hold" display="0" masterRel="nextClick" afterEffect="1"/>
                                        <p:tgtEl>
                                          <p:spTgt spid="7">
                                            <p:txEl>
                                              <p:pRg st="5" end="5"/>
                                            </p:txEl>
                                          </p:spTgt>
                                        </p:tgtEl>
                                        <p:attrNameLst>
                                          <p:attrName>ppt_c</p:attrName>
                                        </p:attrNameLst>
                                      </p:cBhvr>
                                      <p:to>
                                        <a:srgbClr val="26BFFC"/>
                                      </p:to>
                                    </p:animClr>
                                  </p:sub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blinds(horizontal)">
                                      <p:cBhvr>
                                        <p:cTn id="37" dur="500"/>
                                        <p:tgtEl>
                                          <p:spTgt spid="7">
                                            <p:txEl>
                                              <p:pRg st="6" end="6"/>
                                            </p:txEl>
                                          </p:spTgt>
                                        </p:tgtEl>
                                      </p:cBhvr>
                                    </p:animEffect>
                                  </p:childTnLst>
                                  <p:subTnLst>
                                    <p:animClr clrSpc="rgb" dir="cw">
                                      <p:cBhvr override="childStyle">
                                        <p:cTn dur="1" fill="hold" display="0" masterRel="nextClick" afterEffect="1"/>
                                        <p:tgtEl>
                                          <p:spTgt spid="7">
                                            <p:txEl>
                                              <p:pRg st="6" end="6"/>
                                            </p:txEl>
                                          </p:spTgt>
                                        </p:tgtEl>
                                        <p:attrNameLst>
                                          <p:attrName>ppt_c</p:attrName>
                                        </p:attrNameLst>
                                      </p:cBhvr>
                                      <p:to>
                                        <a:srgbClr val="26BFFC"/>
                                      </p:to>
                                    </p:animClr>
                                  </p:sub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
                                            <p:txEl>
                                              <p:pRg st="9" end="9"/>
                                            </p:txEl>
                                          </p:spTgt>
                                        </p:tgtEl>
                                        <p:attrNameLst>
                                          <p:attrName>style.visibility</p:attrName>
                                        </p:attrNameLst>
                                      </p:cBhvr>
                                      <p:to>
                                        <p:strVal val="visible"/>
                                      </p:to>
                                    </p:set>
                                    <p:animEffect transition="in" filter="blinds(horizontal)">
                                      <p:cBhvr>
                                        <p:cTn id="42" dur="500"/>
                                        <p:tgtEl>
                                          <p:spTgt spid="7">
                                            <p:txEl>
                                              <p:pRg st="9" end="9"/>
                                            </p:txEl>
                                          </p:spTgt>
                                        </p:tgtEl>
                                      </p:cBhvr>
                                    </p:animEffect>
                                  </p:childTnLst>
                                  <p:subTnLst>
                                    <p:animClr clrSpc="rgb" dir="cw">
                                      <p:cBhvr override="childStyle">
                                        <p:cTn dur="1" fill="hold" display="0" masterRel="nextClick" afterEffect="1"/>
                                        <p:tgtEl>
                                          <p:spTgt spid="7">
                                            <p:txEl>
                                              <p:pRg st="9" end="9"/>
                                            </p:txEl>
                                          </p:spTgt>
                                        </p:tgtEl>
                                        <p:attrNameLst>
                                          <p:attrName>ppt_c</p:attrName>
                                        </p:attrNameLst>
                                      </p:cBhvr>
                                      <p:to>
                                        <a:srgbClr val="26BFFC"/>
                                      </p:to>
                                    </p:animClr>
                                  </p:sub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
                                            <p:txEl>
                                              <p:pRg st="10" end="10"/>
                                            </p:txEl>
                                          </p:spTgt>
                                        </p:tgtEl>
                                        <p:attrNameLst>
                                          <p:attrName>style.visibility</p:attrName>
                                        </p:attrNameLst>
                                      </p:cBhvr>
                                      <p:to>
                                        <p:strVal val="visible"/>
                                      </p:to>
                                    </p:set>
                                    <p:animEffect transition="in" filter="blinds(horizontal)">
                                      <p:cBhvr>
                                        <p:cTn id="47" dur="500"/>
                                        <p:tgtEl>
                                          <p:spTgt spid="7">
                                            <p:txEl>
                                              <p:pRg st="10" end="10"/>
                                            </p:txEl>
                                          </p:spTgt>
                                        </p:tgtEl>
                                      </p:cBhvr>
                                    </p:animEffect>
                                  </p:childTnLst>
                                  <p:subTnLst>
                                    <p:animClr clrSpc="rgb" dir="cw">
                                      <p:cBhvr override="childStyle">
                                        <p:cTn dur="1" fill="hold" display="0" masterRel="nextClick" afterEffect="1"/>
                                        <p:tgtEl>
                                          <p:spTgt spid="7">
                                            <p:txEl>
                                              <p:pRg st="10" end="10"/>
                                            </p:txEl>
                                          </p:spTgt>
                                        </p:tgtEl>
                                        <p:attrNameLst>
                                          <p:attrName>ppt_c</p:attrName>
                                        </p:attrNameLst>
                                      </p:cBhvr>
                                      <p:to>
                                        <a:srgbClr val="26BFFC"/>
                                      </p:to>
                                    </p:animClr>
                                  </p:sub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44"/>
                                        </p:tgtEl>
                                        <p:attrNameLst>
                                          <p:attrName>style.visibility</p:attrName>
                                        </p:attrNameLst>
                                      </p:cBhvr>
                                      <p:to>
                                        <p:strVal val="visible"/>
                                      </p:to>
                                    </p:set>
                                    <p:animEffect transition="in" filter="blinds(horizontal)">
                                      <p:cBhvr>
                                        <p:cTn id="52" dur="500"/>
                                        <p:tgtEl>
                                          <p:spTgt spid="44"/>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82"/>
                                        </p:tgtEl>
                                        <p:attrNameLst>
                                          <p:attrName>style.visibility</p:attrName>
                                        </p:attrNameLst>
                                      </p:cBhvr>
                                      <p:to>
                                        <p:strVal val="visible"/>
                                      </p:to>
                                    </p:set>
                                    <p:animEffect transition="in" filter="blinds(horizontal)">
                                      <p:cBhvr>
                                        <p:cTn id="57" dur="500"/>
                                        <p:tgtEl>
                                          <p:spTgt spid="82"/>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106"/>
                                        </p:tgtEl>
                                        <p:attrNameLst>
                                          <p:attrName>style.visibility</p:attrName>
                                        </p:attrNameLst>
                                      </p:cBhvr>
                                      <p:to>
                                        <p:strVal val="visible"/>
                                      </p:to>
                                    </p:set>
                                    <p:animEffect transition="in" filter="blinds(horizontal)">
                                      <p:cBhvr>
                                        <p:cTn id="62"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4.4 </a:t>
            </a:r>
            <a:r>
              <a:rPr lang="zh-CN" altLang="en-US" dirty="0"/>
              <a:t>程序的机器级表示</a:t>
            </a:r>
            <a:endParaRPr lang="zh-CN" altLang="en-US" dirty="0"/>
          </a:p>
        </p:txBody>
      </p:sp>
      <p:sp>
        <p:nvSpPr>
          <p:cNvPr id="3" name="内容占位符 2"/>
          <p:cNvSpPr>
            <a:spLocks noGrp="1"/>
          </p:cNvSpPr>
          <p:nvPr>
            <p:ph idx="1"/>
          </p:nvPr>
        </p:nvSpPr>
        <p:spPr/>
        <p:txBody>
          <a:bodyPr/>
          <a:lstStyle/>
          <a:p>
            <a:pPr marL="0" indent="0">
              <a:buNone/>
            </a:pPr>
            <a:r>
              <a:rPr lang="en-US" altLang="zh-CN" dirty="0"/>
              <a:t>4.4.1 MIPS</a:t>
            </a:r>
            <a:r>
              <a:rPr lang="zh-CN" altLang="en-US" dirty="0"/>
              <a:t>汇编语言和机器语言</a:t>
            </a:r>
            <a:endParaRPr lang="zh-CN" altLang="en-US" dirty="0"/>
          </a:p>
        </p:txBody>
      </p:sp>
      <p:sp>
        <p:nvSpPr>
          <p:cNvPr id="4" name="页脚占位符 3"/>
          <p:cNvSpPr>
            <a:spLocks noGrp="1"/>
          </p:cNvSpPr>
          <p:nvPr>
            <p:ph type="ftr" sz="quarter" idx="11"/>
          </p:nvPr>
        </p:nvSpPr>
        <p:spPr/>
        <p:txBody>
          <a:bodyPr/>
          <a:lstStyle/>
          <a:p>
            <a:pPr>
              <a:defRPr/>
            </a:pPr>
            <a:r>
              <a:rPr lang="zh-CN" altLang="en-US" dirty="0"/>
              <a:t>计算机与通信工程学院</a:t>
            </a:r>
            <a:r>
              <a:rPr lang="en-US" altLang="zh-CN" dirty="0"/>
              <a:t>—</a:t>
            </a:r>
            <a:r>
              <a:rPr lang="zh-CN" altLang="en-US" dirty="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7" name="内容占位符 2"/>
          <p:cNvSpPr txBox="1"/>
          <p:nvPr/>
        </p:nvSpPr>
        <p:spPr bwMode="auto">
          <a:xfrm>
            <a:off x="119514" y="1124744"/>
            <a:ext cx="4668510" cy="393507"/>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FF0000"/>
              </a:buClr>
              <a:buFont typeface="Wingdings" panose="05000000000000000000" pitchFamily="2" charset="2"/>
              <a:buChar char="p"/>
              <a:defRPr sz="2200" b="1" kern="1200">
                <a:solidFill>
                  <a:schemeClr val="tx1"/>
                </a:solidFill>
                <a:latin typeface="Comic Sans MS" panose="030F0702030302020204" pitchFamily="2" charset="0"/>
                <a:ea typeface="微软雅黑"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anose="05000000000000000000" pitchFamily="2" charset="2"/>
              <a:buChar char="n"/>
              <a:defRPr sz="2000" b="0" kern="1200">
                <a:solidFill>
                  <a:schemeClr val="tx1"/>
                </a:solidFill>
                <a:latin typeface="微软雅黑" pitchFamily="34" charset="-122"/>
                <a:ea typeface="微软雅黑"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anose="05000000000000000000" pitchFamily="2" charset="2"/>
              <a:buChar char="p"/>
              <a:defRPr sz="2000" b="0" kern="1200">
                <a:solidFill>
                  <a:schemeClr val="tx1"/>
                </a:solidFill>
                <a:latin typeface="微软雅黑" pitchFamily="34" charset="-122"/>
                <a:ea typeface="微软雅黑"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anose="05000000000000000000" pitchFamily="2" charset="2"/>
              <a:buChar char="Ø"/>
              <a:defRPr sz="2000" b="0" kern="1200">
                <a:solidFill>
                  <a:schemeClr val="tx1"/>
                </a:solidFill>
                <a:latin typeface="微软雅黑" pitchFamily="34" charset="-122"/>
                <a:ea typeface="微软雅黑"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anose="05000000000000000000" pitchFamily="2" charset="2"/>
              <a:buChar char="Ø"/>
              <a:defRPr sz="2000" b="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dirty="0">
                <a:solidFill>
                  <a:srgbClr val="063DE8"/>
                </a:solidFill>
              </a:rPr>
              <a:t>3. MIPS</a:t>
            </a:r>
            <a:r>
              <a:rPr lang="zh-CN" altLang="en-US" dirty="0">
                <a:solidFill>
                  <a:srgbClr val="063DE8"/>
                </a:solidFill>
              </a:rPr>
              <a:t>汇编语言</a:t>
            </a:r>
            <a:endParaRPr lang="en-US" altLang="zh-CN" dirty="0">
              <a:solidFill>
                <a:srgbClr val="063DE8"/>
              </a:solidFill>
            </a:endParaRPr>
          </a:p>
        </p:txBody>
      </p:sp>
      <p:pic>
        <p:nvPicPr>
          <p:cNvPr id="9" name="图片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94184" y="1546138"/>
            <a:ext cx="8483624" cy="5227785"/>
          </a:xfrm>
          <a:prstGeom prst="rect">
            <a:avLst/>
          </a:prstGeom>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4.4 </a:t>
            </a:r>
            <a:r>
              <a:rPr lang="zh-CN" altLang="en-US" dirty="0"/>
              <a:t>程序的机器级表示</a:t>
            </a:r>
            <a:endParaRPr lang="zh-CN" altLang="en-US" dirty="0"/>
          </a:p>
        </p:txBody>
      </p:sp>
      <p:sp>
        <p:nvSpPr>
          <p:cNvPr id="3" name="内容占位符 2"/>
          <p:cNvSpPr>
            <a:spLocks noGrp="1"/>
          </p:cNvSpPr>
          <p:nvPr>
            <p:ph idx="1"/>
          </p:nvPr>
        </p:nvSpPr>
        <p:spPr/>
        <p:txBody>
          <a:bodyPr/>
          <a:lstStyle/>
          <a:p>
            <a:pPr marL="0" indent="0">
              <a:buNone/>
            </a:pPr>
            <a:r>
              <a:rPr lang="en-US" altLang="zh-CN" dirty="0"/>
              <a:t>4.4.1 MIPS</a:t>
            </a:r>
            <a:r>
              <a:rPr lang="zh-CN" altLang="en-US" dirty="0"/>
              <a:t>汇编语言和机器语言</a:t>
            </a:r>
            <a:endParaRPr lang="zh-CN" altLang="en-US" dirty="0"/>
          </a:p>
        </p:txBody>
      </p:sp>
      <p:sp>
        <p:nvSpPr>
          <p:cNvPr id="4" name="页脚占位符 3"/>
          <p:cNvSpPr>
            <a:spLocks noGrp="1"/>
          </p:cNvSpPr>
          <p:nvPr>
            <p:ph type="ftr" sz="quarter" idx="11"/>
          </p:nvPr>
        </p:nvSpPr>
        <p:spPr/>
        <p:txBody>
          <a:bodyPr/>
          <a:lstStyle/>
          <a:p>
            <a:pPr>
              <a:defRPr/>
            </a:pPr>
            <a:r>
              <a:rPr lang="zh-CN" altLang="en-US" dirty="0"/>
              <a:t>计算机与通信工程学院</a:t>
            </a:r>
            <a:r>
              <a:rPr lang="en-US" altLang="zh-CN" dirty="0"/>
              <a:t>—</a:t>
            </a:r>
            <a:r>
              <a:rPr lang="zh-CN" altLang="en-US" dirty="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7" name="内容占位符 2"/>
          <p:cNvSpPr txBox="1"/>
          <p:nvPr/>
        </p:nvSpPr>
        <p:spPr bwMode="auto">
          <a:xfrm>
            <a:off x="119514" y="1124744"/>
            <a:ext cx="4668510" cy="393507"/>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FF0000"/>
              </a:buClr>
              <a:buFont typeface="Wingdings" panose="05000000000000000000" pitchFamily="2" charset="2"/>
              <a:buChar char="p"/>
              <a:defRPr sz="2200" b="1" kern="1200">
                <a:solidFill>
                  <a:schemeClr val="tx1"/>
                </a:solidFill>
                <a:latin typeface="Comic Sans MS" panose="030F0702030302020204" pitchFamily="2" charset="0"/>
                <a:ea typeface="微软雅黑"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anose="05000000000000000000" pitchFamily="2" charset="2"/>
              <a:buChar char="n"/>
              <a:defRPr sz="2000" b="0" kern="1200">
                <a:solidFill>
                  <a:schemeClr val="tx1"/>
                </a:solidFill>
                <a:latin typeface="微软雅黑" pitchFamily="34" charset="-122"/>
                <a:ea typeface="微软雅黑"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anose="05000000000000000000" pitchFamily="2" charset="2"/>
              <a:buChar char="p"/>
              <a:defRPr sz="2000" b="0" kern="1200">
                <a:solidFill>
                  <a:schemeClr val="tx1"/>
                </a:solidFill>
                <a:latin typeface="微软雅黑" pitchFamily="34" charset="-122"/>
                <a:ea typeface="微软雅黑"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anose="05000000000000000000" pitchFamily="2" charset="2"/>
              <a:buChar char="Ø"/>
              <a:defRPr sz="2000" b="0" kern="1200">
                <a:solidFill>
                  <a:schemeClr val="tx1"/>
                </a:solidFill>
                <a:latin typeface="微软雅黑" pitchFamily="34" charset="-122"/>
                <a:ea typeface="微软雅黑"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anose="05000000000000000000" pitchFamily="2" charset="2"/>
              <a:buChar char="Ø"/>
              <a:defRPr sz="2000" b="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dirty="0">
                <a:solidFill>
                  <a:srgbClr val="063DE8"/>
                </a:solidFill>
              </a:rPr>
              <a:t>3. MIPS</a:t>
            </a:r>
            <a:r>
              <a:rPr lang="zh-CN" altLang="en-US" dirty="0">
                <a:solidFill>
                  <a:srgbClr val="063DE8"/>
                </a:solidFill>
              </a:rPr>
              <a:t>汇编语言</a:t>
            </a:r>
            <a:endParaRPr lang="en-US" altLang="zh-CN" dirty="0">
              <a:solidFill>
                <a:srgbClr val="063DE8"/>
              </a:solidFill>
            </a:endParaRPr>
          </a:p>
        </p:txBody>
      </p:sp>
      <p:pic>
        <p:nvPicPr>
          <p:cNvPr id="10" name="图片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6154" y="1728040"/>
            <a:ext cx="8818334" cy="3134675"/>
          </a:xfrm>
          <a:prstGeom prst="rect">
            <a:avLst/>
          </a:prstGeom>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4.4 </a:t>
            </a:r>
            <a:r>
              <a:rPr lang="zh-CN" altLang="en-US" dirty="0"/>
              <a:t>程序的机器级表示</a:t>
            </a:r>
            <a:endParaRPr lang="zh-CN" altLang="en-US" dirty="0"/>
          </a:p>
        </p:txBody>
      </p:sp>
      <p:sp>
        <p:nvSpPr>
          <p:cNvPr id="3" name="内容占位符 2"/>
          <p:cNvSpPr>
            <a:spLocks noGrp="1"/>
          </p:cNvSpPr>
          <p:nvPr>
            <p:ph idx="1"/>
          </p:nvPr>
        </p:nvSpPr>
        <p:spPr/>
        <p:txBody>
          <a:bodyPr/>
          <a:lstStyle/>
          <a:p>
            <a:pPr marL="0" indent="0">
              <a:buNone/>
            </a:pPr>
            <a:r>
              <a:rPr lang="en-US" altLang="zh-CN" dirty="0"/>
              <a:t>4.4.1 MIPS</a:t>
            </a:r>
            <a:r>
              <a:rPr lang="zh-CN" altLang="en-US" dirty="0"/>
              <a:t>汇编语言和机器语言</a:t>
            </a:r>
            <a:endParaRPr lang="zh-CN" altLang="en-US" dirty="0"/>
          </a:p>
        </p:txBody>
      </p:sp>
      <p:sp>
        <p:nvSpPr>
          <p:cNvPr id="4" name="页脚占位符 3"/>
          <p:cNvSpPr>
            <a:spLocks noGrp="1"/>
          </p:cNvSpPr>
          <p:nvPr>
            <p:ph type="ftr" sz="quarter" idx="11"/>
          </p:nvPr>
        </p:nvSpPr>
        <p:spPr/>
        <p:txBody>
          <a:bodyPr/>
          <a:lstStyle/>
          <a:p>
            <a:pPr>
              <a:defRPr/>
            </a:pPr>
            <a:r>
              <a:rPr lang="zh-CN" altLang="en-US" dirty="0"/>
              <a:t>计算机与通信工程学院</a:t>
            </a:r>
            <a:r>
              <a:rPr lang="en-US" altLang="zh-CN" dirty="0"/>
              <a:t>—</a:t>
            </a:r>
            <a:r>
              <a:rPr lang="zh-CN" altLang="en-US" dirty="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7" name="内容占位符 2"/>
          <p:cNvSpPr txBox="1"/>
          <p:nvPr/>
        </p:nvSpPr>
        <p:spPr bwMode="auto">
          <a:xfrm>
            <a:off x="119514" y="1124744"/>
            <a:ext cx="4668510" cy="393507"/>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FF0000"/>
              </a:buClr>
              <a:buFont typeface="Wingdings" panose="05000000000000000000" pitchFamily="2" charset="2"/>
              <a:buChar char="p"/>
              <a:defRPr sz="2200" b="1" kern="1200">
                <a:solidFill>
                  <a:schemeClr val="tx1"/>
                </a:solidFill>
                <a:latin typeface="Comic Sans MS" panose="030F0702030302020204" pitchFamily="2" charset="0"/>
                <a:ea typeface="微软雅黑"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anose="05000000000000000000" pitchFamily="2" charset="2"/>
              <a:buChar char="n"/>
              <a:defRPr sz="2000" b="0" kern="1200">
                <a:solidFill>
                  <a:schemeClr val="tx1"/>
                </a:solidFill>
                <a:latin typeface="微软雅黑" pitchFamily="34" charset="-122"/>
                <a:ea typeface="微软雅黑"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anose="05000000000000000000" pitchFamily="2" charset="2"/>
              <a:buChar char="p"/>
              <a:defRPr sz="2000" b="0" kern="1200">
                <a:solidFill>
                  <a:schemeClr val="tx1"/>
                </a:solidFill>
                <a:latin typeface="微软雅黑" pitchFamily="34" charset="-122"/>
                <a:ea typeface="微软雅黑"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anose="05000000000000000000" pitchFamily="2" charset="2"/>
              <a:buChar char="Ø"/>
              <a:defRPr sz="2000" b="0" kern="1200">
                <a:solidFill>
                  <a:schemeClr val="tx1"/>
                </a:solidFill>
                <a:latin typeface="微软雅黑" pitchFamily="34" charset="-122"/>
                <a:ea typeface="微软雅黑"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anose="05000000000000000000" pitchFamily="2" charset="2"/>
              <a:buChar char="Ø"/>
              <a:defRPr sz="2000" b="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dirty="0">
                <a:solidFill>
                  <a:srgbClr val="063DE8"/>
                </a:solidFill>
              </a:rPr>
              <a:t>3. MIPS</a:t>
            </a:r>
            <a:r>
              <a:rPr lang="zh-CN" altLang="en-US" dirty="0">
                <a:solidFill>
                  <a:srgbClr val="063DE8"/>
                </a:solidFill>
              </a:rPr>
              <a:t>汇编语言</a:t>
            </a:r>
            <a:endParaRPr lang="en-US" altLang="zh-CN" dirty="0">
              <a:solidFill>
                <a:srgbClr val="063DE8"/>
              </a:solidFill>
            </a:endParaRPr>
          </a:p>
        </p:txBody>
      </p:sp>
      <p:pic>
        <p:nvPicPr>
          <p:cNvPr id="8"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83568" y="170326"/>
            <a:ext cx="7056784" cy="6633697"/>
          </a:xfrm>
          <a:prstGeom prst="rect">
            <a:avLst/>
          </a:prstGeom>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4.4 </a:t>
            </a:r>
            <a:r>
              <a:rPr lang="zh-CN" altLang="en-US" dirty="0"/>
              <a:t>程序的机器级表示</a:t>
            </a:r>
            <a:endParaRPr lang="zh-CN" altLang="en-US" dirty="0"/>
          </a:p>
        </p:txBody>
      </p:sp>
      <p:sp>
        <p:nvSpPr>
          <p:cNvPr id="3" name="内容占位符 2"/>
          <p:cNvSpPr>
            <a:spLocks noGrp="1"/>
          </p:cNvSpPr>
          <p:nvPr>
            <p:ph idx="1"/>
          </p:nvPr>
        </p:nvSpPr>
        <p:spPr/>
        <p:txBody>
          <a:bodyPr/>
          <a:lstStyle/>
          <a:p>
            <a:pPr marL="0" indent="0">
              <a:buNone/>
            </a:pPr>
            <a:r>
              <a:rPr lang="en-US" altLang="zh-CN" dirty="0"/>
              <a:t>4.4.1 MIPS</a:t>
            </a:r>
            <a:r>
              <a:rPr lang="zh-CN" altLang="en-US" dirty="0"/>
              <a:t>汇编语言和机器语言</a:t>
            </a:r>
            <a:endParaRPr lang="zh-CN" altLang="en-US" dirty="0"/>
          </a:p>
        </p:txBody>
      </p:sp>
      <p:sp>
        <p:nvSpPr>
          <p:cNvPr id="4" name="页脚占位符 3"/>
          <p:cNvSpPr>
            <a:spLocks noGrp="1"/>
          </p:cNvSpPr>
          <p:nvPr>
            <p:ph type="ftr" sz="quarter" idx="11"/>
          </p:nvPr>
        </p:nvSpPr>
        <p:spPr/>
        <p:txBody>
          <a:bodyPr/>
          <a:lstStyle/>
          <a:p>
            <a:pPr>
              <a:defRPr/>
            </a:pPr>
            <a:r>
              <a:rPr lang="zh-CN" altLang="en-US" dirty="0"/>
              <a:t>计算机与通信工程学院</a:t>
            </a:r>
            <a:r>
              <a:rPr lang="en-US" altLang="zh-CN" dirty="0"/>
              <a:t>—</a:t>
            </a:r>
            <a:r>
              <a:rPr lang="zh-CN" altLang="en-US" dirty="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7" name="内容占位符 2"/>
          <p:cNvSpPr txBox="1"/>
          <p:nvPr/>
        </p:nvSpPr>
        <p:spPr bwMode="auto">
          <a:xfrm>
            <a:off x="119514" y="1124744"/>
            <a:ext cx="4668510" cy="393507"/>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FF0000"/>
              </a:buClr>
              <a:buFont typeface="Wingdings" panose="05000000000000000000" pitchFamily="2" charset="2"/>
              <a:buChar char="p"/>
              <a:defRPr sz="2200" b="1" kern="1200">
                <a:solidFill>
                  <a:schemeClr val="tx1"/>
                </a:solidFill>
                <a:latin typeface="Comic Sans MS" panose="030F0702030302020204" pitchFamily="2" charset="0"/>
                <a:ea typeface="微软雅黑"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anose="05000000000000000000" pitchFamily="2" charset="2"/>
              <a:buChar char="n"/>
              <a:defRPr sz="2000" b="0" kern="1200">
                <a:solidFill>
                  <a:schemeClr val="tx1"/>
                </a:solidFill>
                <a:latin typeface="微软雅黑" pitchFamily="34" charset="-122"/>
                <a:ea typeface="微软雅黑"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anose="05000000000000000000" pitchFamily="2" charset="2"/>
              <a:buChar char="p"/>
              <a:defRPr sz="2000" b="0" kern="1200">
                <a:solidFill>
                  <a:schemeClr val="tx1"/>
                </a:solidFill>
                <a:latin typeface="微软雅黑" pitchFamily="34" charset="-122"/>
                <a:ea typeface="微软雅黑"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anose="05000000000000000000" pitchFamily="2" charset="2"/>
              <a:buChar char="Ø"/>
              <a:defRPr sz="2000" b="0" kern="1200">
                <a:solidFill>
                  <a:schemeClr val="tx1"/>
                </a:solidFill>
                <a:latin typeface="微软雅黑" pitchFamily="34" charset="-122"/>
                <a:ea typeface="微软雅黑"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anose="05000000000000000000" pitchFamily="2" charset="2"/>
              <a:buChar char="Ø"/>
              <a:defRPr sz="2000" b="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dirty="0">
                <a:solidFill>
                  <a:srgbClr val="063DE8"/>
                </a:solidFill>
              </a:rPr>
              <a:t>3. MIPS</a:t>
            </a:r>
            <a:r>
              <a:rPr lang="zh-CN" altLang="en-US" dirty="0">
                <a:solidFill>
                  <a:srgbClr val="063DE8"/>
                </a:solidFill>
              </a:rPr>
              <a:t>汇编语言</a:t>
            </a:r>
            <a:endParaRPr lang="en-US" altLang="zh-CN" dirty="0">
              <a:solidFill>
                <a:srgbClr val="063DE8"/>
              </a:solidFill>
            </a:endParaRPr>
          </a:p>
        </p:txBody>
      </p:sp>
      <p:sp>
        <p:nvSpPr>
          <p:cNvPr id="9" name="Rectangle 3"/>
          <p:cNvSpPr txBox="1">
            <a:spLocks noChangeArrowheads="1"/>
          </p:cNvSpPr>
          <p:nvPr/>
        </p:nvSpPr>
        <p:spPr bwMode="auto">
          <a:xfrm>
            <a:off x="194121" y="1518251"/>
            <a:ext cx="8856984" cy="4478154"/>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FF0000"/>
              </a:buClr>
              <a:buFont typeface="Wingdings" panose="05000000000000000000" pitchFamily="2" charset="2"/>
              <a:buChar char="p"/>
              <a:defRPr sz="2200" b="1" kern="1200">
                <a:solidFill>
                  <a:schemeClr val="tx1"/>
                </a:solidFill>
                <a:latin typeface="Comic Sans MS" panose="030F0702030302020204" pitchFamily="2" charset="0"/>
                <a:ea typeface="微软雅黑"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anose="05000000000000000000" pitchFamily="2" charset="2"/>
              <a:buChar char="n"/>
              <a:defRPr sz="2000" b="0" kern="1200">
                <a:solidFill>
                  <a:schemeClr val="tx1"/>
                </a:solidFill>
                <a:latin typeface="微软雅黑" pitchFamily="34" charset="-122"/>
                <a:ea typeface="微软雅黑"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anose="05000000000000000000" pitchFamily="2" charset="2"/>
              <a:buChar char="p"/>
              <a:defRPr sz="2000" b="0" kern="1200">
                <a:solidFill>
                  <a:schemeClr val="tx1"/>
                </a:solidFill>
                <a:latin typeface="微软雅黑" pitchFamily="34" charset="-122"/>
                <a:ea typeface="微软雅黑"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anose="05000000000000000000" pitchFamily="2" charset="2"/>
              <a:buChar char="Ø"/>
              <a:defRPr sz="2000" b="0" kern="1200">
                <a:solidFill>
                  <a:schemeClr val="tx1"/>
                </a:solidFill>
                <a:latin typeface="微软雅黑" pitchFamily="34" charset="-122"/>
                <a:ea typeface="微软雅黑"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anose="05000000000000000000" pitchFamily="2" charset="2"/>
              <a:buChar char="Ø"/>
              <a:defRPr sz="2000" b="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2000" dirty="0"/>
              <a:t>例</a:t>
            </a:r>
            <a:r>
              <a:rPr lang="en-US" altLang="zh-CN" sz="2000" dirty="0"/>
              <a:t>1</a:t>
            </a:r>
            <a:r>
              <a:rPr lang="zh-CN" altLang="en-US" sz="2000" dirty="0"/>
              <a:t>：若从存储器取来一条指令为</a:t>
            </a:r>
            <a:r>
              <a:rPr lang="en-US" altLang="zh-CN" sz="2000" dirty="0"/>
              <a:t>00AF8020H</a:t>
            </a:r>
            <a:r>
              <a:rPr lang="zh-CN" altLang="en-US" sz="2000" dirty="0"/>
              <a:t>，则对应的汇编形式是什么？</a:t>
            </a:r>
            <a:endParaRPr lang="zh-CN" altLang="en-US" sz="2000" dirty="0"/>
          </a:p>
          <a:p>
            <a:pPr>
              <a:lnSpc>
                <a:spcPct val="105000"/>
              </a:lnSpc>
              <a:buFont typeface="Wingdings" panose="05000000000000000000" pitchFamily="2" charset="2"/>
              <a:buChar char="Ø"/>
            </a:pPr>
            <a:endParaRPr lang="en-US" altLang="zh-CN" sz="2000" dirty="0"/>
          </a:p>
          <a:p>
            <a:pPr>
              <a:lnSpc>
                <a:spcPct val="105000"/>
              </a:lnSpc>
              <a:buFont typeface="Wingdings" panose="05000000000000000000" pitchFamily="2" charset="2"/>
              <a:buChar char="Ø"/>
            </a:pPr>
            <a:r>
              <a:rPr lang="zh-CN" altLang="en-US" sz="2000" dirty="0"/>
              <a:t>指令的前</a:t>
            </a:r>
            <a:r>
              <a:rPr lang="en-US" altLang="zh-CN" sz="2000" dirty="0"/>
              <a:t>6</a:t>
            </a:r>
            <a:r>
              <a:rPr lang="zh-CN" altLang="en-US" sz="2000" dirty="0"/>
              <a:t>位为</a:t>
            </a:r>
            <a:r>
              <a:rPr lang="en-US" altLang="zh-CN" sz="2000" dirty="0"/>
              <a:t>000000</a:t>
            </a:r>
            <a:r>
              <a:rPr lang="zh-CN" altLang="en-US" sz="2000" dirty="0"/>
              <a:t>，根据</a:t>
            </a:r>
            <a:r>
              <a:rPr lang="zh-CN" altLang="en-US" sz="2000" dirty="0">
                <a:hlinkClick r:id="rId1" action="ppaction://hlinksldjump"/>
              </a:rPr>
              <a:t>指令解码表</a:t>
            </a:r>
            <a:r>
              <a:rPr lang="zh-CN" altLang="en-US" sz="2000" dirty="0"/>
              <a:t>知，是一条</a:t>
            </a:r>
            <a:r>
              <a:rPr lang="en-US" altLang="zh-CN" sz="2000" dirty="0"/>
              <a:t>R-Type</a:t>
            </a:r>
            <a:r>
              <a:rPr lang="zh-CN" altLang="en-US" sz="2000" dirty="0"/>
              <a:t>指令，按照</a:t>
            </a:r>
            <a:r>
              <a:rPr lang="en-US" altLang="zh-CN" sz="2000" dirty="0"/>
              <a:t>R-Type</a:t>
            </a:r>
            <a:r>
              <a:rPr lang="zh-CN" altLang="en-US" sz="2000" dirty="0"/>
              <a:t>指令的格式</a:t>
            </a:r>
            <a:endParaRPr lang="zh-CN" altLang="en-US" sz="2000" dirty="0"/>
          </a:p>
          <a:p>
            <a:pPr>
              <a:lnSpc>
                <a:spcPct val="105000"/>
              </a:lnSpc>
              <a:buFont typeface="Wingdings" panose="05000000000000000000" pitchFamily="2" charset="2"/>
              <a:buNone/>
            </a:pPr>
            <a:endParaRPr lang="en-US" altLang="zh-CN" sz="2000" dirty="0"/>
          </a:p>
          <a:p>
            <a:pPr>
              <a:lnSpc>
                <a:spcPct val="105000"/>
              </a:lnSpc>
              <a:buFont typeface="Wingdings" panose="05000000000000000000" pitchFamily="2" charset="2"/>
              <a:buNone/>
            </a:pPr>
            <a:endParaRPr lang="zh-CN" altLang="en-US" sz="2000" dirty="0"/>
          </a:p>
          <a:p>
            <a:pPr>
              <a:lnSpc>
                <a:spcPct val="105000"/>
              </a:lnSpc>
              <a:buFont typeface="Wingdings" panose="05000000000000000000" pitchFamily="2" charset="2"/>
              <a:buNone/>
            </a:pPr>
            <a:r>
              <a:rPr lang="zh-CN" altLang="en-US" sz="2000" dirty="0"/>
              <a:t>     </a:t>
            </a:r>
            <a:endParaRPr lang="zh-CN" altLang="en-US" sz="2000" dirty="0"/>
          </a:p>
          <a:p>
            <a:pPr>
              <a:lnSpc>
                <a:spcPct val="105000"/>
              </a:lnSpc>
              <a:buFont typeface="Wingdings" panose="05000000000000000000" pitchFamily="2" charset="2"/>
              <a:buNone/>
            </a:pPr>
            <a:r>
              <a:rPr lang="zh-CN" altLang="en-US" sz="2000" dirty="0"/>
              <a:t>    </a:t>
            </a:r>
            <a:endParaRPr lang="en-US" altLang="zh-CN" sz="2000" dirty="0"/>
          </a:p>
          <a:p>
            <a:pPr>
              <a:lnSpc>
                <a:spcPct val="105000"/>
              </a:lnSpc>
              <a:buFont typeface="Wingdings" panose="05000000000000000000" pitchFamily="2" charset="2"/>
              <a:buNone/>
            </a:pPr>
            <a:r>
              <a:rPr lang="zh-CN" altLang="en-US" sz="2000" dirty="0"/>
              <a:t> </a:t>
            </a:r>
            <a:r>
              <a:rPr lang="zh-CN" altLang="en-US" sz="2000" b="0" dirty="0"/>
              <a:t>得到： </a:t>
            </a:r>
            <a:r>
              <a:rPr lang="en-US" altLang="zh-CN" sz="2000" b="0" dirty="0" err="1"/>
              <a:t>rs</a:t>
            </a:r>
            <a:r>
              <a:rPr lang="en-US" altLang="zh-CN" sz="2000" b="0" dirty="0"/>
              <a:t>=00101, </a:t>
            </a:r>
            <a:r>
              <a:rPr lang="en-US" altLang="zh-CN" sz="2000" b="0" dirty="0" err="1"/>
              <a:t>rt</a:t>
            </a:r>
            <a:r>
              <a:rPr lang="en-US" altLang="zh-CN" sz="2000" b="0" dirty="0"/>
              <a:t>=01111, </a:t>
            </a:r>
            <a:r>
              <a:rPr lang="en-US" altLang="zh-CN" sz="2000" b="0" dirty="0" err="1"/>
              <a:t>rd</a:t>
            </a:r>
            <a:r>
              <a:rPr lang="en-US" altLang="zh-CN" sz="2000" b="0" dirty="0"/>
              <a:t>=10000, </a:t>
            </a:r>
            <a:r>
              <a:rPr lang="en-US" altLang="zh-CN" sz="2000" b="0" dirty="0" err="1"/>
              <a:t>shamt</a:t>
            </a:r>
            <a:r>
              <a:rPr lang="en-US" altLang="zh-CN" sz="2000" b="0" dirty="0"/>
              <a:t>=00000, </a:t>
            </a:r>
            <a:r>
              <a:rPr lang="en-US" altLang="zh-CN" sz="2000" b="0" dirty="0" err="1"/>
              <a:t>funct</a:t>
            </a:r>
            <a:r>
              <a:rPr lang="en-US" altLang="zh-CN" sz="2000" b="0" dirty="0"/>
              <a:t>=100000</a:t>
            </a:r>
            <a:endParaRPr lang="en-US" altLang="zh-CN" sz="2000" b="0" dirty="0"/>
          </a:p>
          <a:p>
            <a:pPr>
              <a:lnSpc>
                <a:spcPct val="105000"/>
              </a:lnSpc>
              <a:buFont typeface="Wingdings" panose="05000000000000000000" pitchFamily="2" charset="2"/>
              <a:buChar char="Ø"/>
            </a:pPr>
            <a:r>
              <a:rPr lang="zh-CN" altLang="en-US" sz="2000" dirty="0"/>
              <a:t>根据</a:t>
            </a:r>
            <a:r>
              <a:rPr lang="en-US" altLang="zh-CN" sz="2000" dirty="0">
                <a:hlinkClick r:id="rId2" action="ppaction://hlinksldjump"/>
              </a:rPr>
              <a:t>R-Type</a:t>
            </a:r>
            <a:r>
              <a:rPr lang="zh-CN" altLang="en-US" sz="2000" dirty="0">
                <a:hlinkClick r:id="rId2" action="ppaction://hlinksldjump"/>
              </a:rPr>
              <a:t>指令解码表</a:t>
            </a:r>
            <a:r>
              <a:rPr lang="zh-CN" altLang="en-US" sz="2000" dirty="0"/>
              <a:t>，知：</a:t>
            </a:r>
            <a:endParaRPr lang="en-US" altLang="zh-CN" sz="2000" dirty="0"/>
          </a:p>
          <a:p>
            <a:pPr marL="457200" lvl="1" indent="0">
              <a:lnSpc>
                <a:spcPct val="105000"/>
              </a:lnSpc>
              <a:buNone/>
            </a:pPr>
            <a:r>
              <a:rPr lang="zh-CN" altLang="en-US" sz="1800" dirty="0">
                <a:latin typeface="Comic Sans MS" panose="030F0702030302020204" pitchFamily="2" charset="0"/>
              </a:rPr>
              <a:t>“</a:t>
            </a:r>
            <a:r>
              <a:rPr lang="en-US" altLang="zh-CN" sz="1800" dirty="0">
                <a:latin typeface="Comic Sans MS" panose="030F0702030302020204" pitchFamily="2" charset="0"/>
              </a:rPr>
              <a:t>add”</a:t>
            </a:r>
            <a:r>
              <a:rPr lang="zh-CN" altLang="en-US" sz="1800" dirty="0">
                <a:latin typeface="Comic Sans MS" panose="030F0702030302020204" pitchFamily="2" charset="0"/>
              </a:rPr>
              <a:t>操作（非移位操作</a:t>
            </a:r>
            <a:r>
              <a:rPr lang="en-US" altLang="zh-CN" sz="1800" dirty="0">
                <a:latin typeface="Comic Sans MS" panose="030F0702030302020204" pitchFamily="2" charset="0"/>
              </a:rPr>
              <a:t>)</a:t>
            </a:r>
            <a:r>
              <a:rPr lang="zh-CN" altLang="en-US" sz="1800" dirty="0">
                <a:latin typeface="Comic Sans MS" panose="030F0702030302020204" pitchFamily="2" charset="0"/>
              </a:rPr>
              <a:t>，</a:t>
            </a:r>
            <a:r>
              <a:rPr lang="en-US" altLang="zh-CN" sz="1800" dirty="0" err="1">
                <a:latin typeface="Comic Sans MS" panose="030F0702030302020204" pitchFamily="2" charset="0"/>
              </a:rPr>
              <a:t>rs</a:t>
            </a:r>
            <a:r>
              <a:rPr lang="zh-CN" altLang="en-US" sz="1800" dirty="0">
                <a:latin typeface="Comic Sans MS" panose="030F0702030302020204" pitchFamily="2" charset="0"/>
              </a:rPr>
              <a:t>、</a:t>
            </a:r>
            <a:r>
              <a:rPr lang="en-US" altLang="zh-CN" sz="1800" dirty="0" err="1">
                <a:latin typeface="Comic Sans MS" panose="030F0702030302020204" pitchFamily="2" charset="0"/>
              </a:rPr>
              <a:t>rt</a:t>
            </a:r>
            <a:r>
              <a:rPr lang="zh-CN" altLang="en-US" sz="1800" dirty="0">
                <a:latin typeface="Comic Sans MS" panose="030F0702030302020204" pitchFamily="2" charset="0"/>
              </a:rPr>
              <a:t>、</a:t>
            </a:r>
            <a:r>
              <a:rPr lang="en-US" altLang="zh-CN" sz="1800" dirty="0" err="1">
                <a:latin typeface="Comic Sans MS" panose="030F0702030302020204" pitchFamily="2" charset="0"/>
              </a:rPr>
              <a:t>rd</a:t>
            </a:r>
            <a:r>
              <a:rPr lang="zh-CN" altLang="en-US" sz="1800" dirty="0">
                <a:latin typeface="Comic Sans MS" panose="030F0702030302020204" pitchFamily="2" charset="0"/>
              </a:rPr>
              <a:t>的十进制值分别为</a:t>
            </a:r>
            <a:r>
              <a:rPr lang="en-US" altLang="zh-CN" sz="1800" dirty="0">
                <a:latin typeface="Comic Sans MS" panose="030F0702030302020204" pitchFamily="2" charset="0"/>
              </a:rPr>
              <a:t>5</a:t>
            </a:r>
            <a:r>
              <a:rPr lang="zh-CN" altLang="en-US" sz="1800" dirty="0">
                <a:latin typeface="Comic Sans MS" panose="030F0702030302020204" pitchFamily="2" charset="0"/>
              </a:rPr>
              <a:t>、</a:t>
            </a:r>
            <a:r>
              <a:rPr lang="en-US" altLang="zh-CN" sz="1800" dirty="0">
                <a:latin typeface="Comic Sans MS" panose="030F0702030302020204" pitchFamily="2" charset="0"/>
              </a:rPr>
              <a:t>15</a:t>
            </a:r>
            <a:r>
              <a:rPr lang="zh-CN" altLang="en-US" sz="1800" dirty="0">
                <a:latin typeface="Comic Sans MS" panose="030F0702030302020204" pitchFamily="2" charset="0"/>
              </a:rPr>
              <a:t>、</a:t>
            </a:r>
            <a:r>
              <a:rPr lang="en-US" altLang="zh-CN" sz="1800" dirty="0">
                <a:latin typeface="Comic Sans MS" panose="030F0702030302020204" pitchFamily="2" charset="0"/>
              </a:rPr>
              <a:t>16</a:t>
            </a:r>
            <a:r>
              <a:rPr lang="zh-CN" altLang="en-US" sz="1800" dirty="0">
                <a:latin typeface="Comic Sans MS" panose="030F0702030302020204" pitchFamily="2" charset="0"/>
              </a:rPr>
              <a:t>，从</a:t>
            </a:r>
            <a:r>
              <a:rPr lang="en-US" altLang="zh-CN" sz="1800" dirty="0">
                <a:latin typeface="Comic Sans MS" panose="030F0702030302020204" pitchFamily="2" charset="0"/>
                <a:hlinkClick r:id="rId3" action="ppaction://hlinksldjump"/>
              </a:rPr>
              <a:t>MIPS</a:t>
            </a:r>
            <a:r>
              <a:rPr lang="zh-CN" altLang="en-US" sz="1800" dirty="0">
                <a:latin typeface="Comic Sans MS" panose="030F0702030302020204" pitchFamily="2" charset="0"/>
                <a:hlinkClick r:id="rId3" action="ppaction://hlinksldjump"/>
              </a:rPr>
              <a:t>寄存器功能表</a:t>
            </a:r>
            <a:r>
              <a:rPr lang="zh-CN" altLang="en-US" sz="1800" dirty="0">
                <a:latin typeface="Comic Sans MS" panose="030F0702030302020204" pitchFamily="2" charset="0"/>
              </a:rPr>
              <a:t>知</a:t>
            </a:r>
            <a:r>
              <a:rPr lang="en-US" altLang="zh-CN" sz="1800" dirty="0">
                <a:latin typeface="Comic Sans MS" panose="030F0702030302020204" pitchFamily="2" charset="0"/>
              </a:rPr>
              <a:t>: </a:t>
            </a:r>
            <a:r>
              <a:rPr lang="en-US" altLang="zh-CN" sz="1800" dirty="0" err="1">
                <a:latin typeface="Comic Sans MS" panose="030F0702030302020204" pitchFamily="2" charset="0"/>
              </a:rPr>
              <a:t>rs</a:t>
            </a:r>
            <a:r>
              <a:rPr lang="zh-CN" altLang="en-US" sz="1800" dirty="0">
                <a:latin typeface="Comic Sans MS" panose="030F0702030302020204" pitchFamily="2" charset="0"/>
              </a:rPr>
              <a:t>、</a:t>
            </a:r>
            <a:r>
              <a:rPr lang="en-US" altLang="zh-CN" sz="1800" dirty="0" err="1">
                <a:latin typeface="Comic Sans MS" panose="030F0702030302020204" pitchFamily="2" charset="0"/>
              </a:rPr>
              <a:t>rt</a:t>
            </a:r>
            <a:r>
              <a:rPr lang="zh-CN" altLang="en-US" sz="1800" dirty="0">
                <a:latin typeface="Comic Sans MS" panose="030F0702030302020204" pitchFamily="2" charset="0"/>
              </a:rPr>
              <a:t>、</a:t>
            </a:r>
            <a:r>
              <a:rPr lang="en-US" altLang="zh-CN" sz="1800" dirty="0" err="1">
                <a:latin typeface="Comic Sans MS" panose="030F0702030302020204" pitchFamily="2" charset="0"/>
              </a:rPr>
              <a:t>rd</a:t>
            </a:r>
            <a:r>
              <a:rPr lang="zh-CN" altLang="en-US" sz="1800" dirty="0">
                <a:latin typeface="Comic Sans MS" panose="030F0702030302020204" pitchFamily="2" charset="0"/>
              </a:rPr>
              <a:t>分别为：</a:t>
            </a:r>
            <a:r>
              <a:rPr lang="en-US" altLang="zh-CN" sz="1800" dirty="0">
                <a:latin typeface="Comic Sans MS" panose="030F0702030302020204" pitchFamily="2" charset="0"/>
              </a:rPr>
              <a:t>$a1</a:t>
            </a:r>
            <a:r>
              <a:rPr lang="zh-CN" altLang="en-US" sz="1800" dirty="0">
                <a:latin typeface="Comic Sans MS" panose="030F0702030302020204" pitchFamily="2" charset="0"/>
              </a:rPr>
              <a:t>、</a:t>
            </a:r>
            <a:r>
              <a:rPr lang="en-US" altLang="zh-CN" sz="1800" dirty="0">
                <a:latin typeface="Comic Sans MS" panose="030F0702030302020204" pitchFamily="2" charset="0"/>
              </a:rPr>
              <a:t>$t7</a:t>
            </a:r>
            <a:r>
              <a:rPr lang="zh-CN" altLang="en-US" sz="1800" dirty="0">
                <a:latin typeface="Comic Sans MS" panose="030F0702030302020204" pitchFamily="2" charset="0"/>
              </a:rPr>
              <a:t>、</a:t>
            </a:r>
            <a:r>
              <a:rPr lang="en-US" altLang="zh-CN" sz="1800" dirty="0">
                <a:latin typeface="Comic Sans MS" panose="030F0702030302020204" pitchFamily="2" charset="0"/>
              </a:rPr>
              <a:t>$s0</a:t>
            </a:r>
            <a:r>
              <a:rPr lang="zh-CN" altLang="en-US" sz="1800" dirty="0">
                <a:latin typeface="Comic Sans MS" panose="030F0702030302020204" pitchFamily="2" charset="0"/>
              </a:rPr>
              <a:t>， 故对应的汇编形式为：</a:t>
            </a:r>
            <a:endParaRPr lang="en-US" altLang="zh-CN" sz="1800" dirty="0">
              <a:latin typeface="Comic Sans MS" panose="030F0702030302020204" pitchFamily="2" charset="0"/>
            </a:endParaRPr>
          </a:p>
        </p:txBody>
      </p:sp>
      <p:grpSp>
        <p:nvGrpSpPr>
          <p:cNvPr id="10" name="Group 45"/>
          <p:cNvGrpSpPr/>
          <p:nvPr/>
        </p:nvGrpSpPr>
        <p:grpSpPr bwMode="auto">
          <a:xfrm>
            <a:off x="1632396" y="3172066"/>
            <a:ext cx="5991225" cy="790574"/>
            <a:chOff x="994" y="1577"/>
            <a:chExt cx="3774" cy="498"/>
          </a:xfrm>
        </p:grpSpPr>
        <p:grpSp>
          <p:nvGrpSpPr>
            <p:cNvPr id="11" name="Group 8"/>
            <p:cNvGrpSpPr/>
            <p:nvPr/>
          </p:nvGrpSpPr>
          <p:grpSpPr bwMode="auto">
            <a:xfrm>
              <a:off x="994" y="1652"/>
              <a:ext cx="3774" cy="423"/>
              <a:chOff x="1918" y="672"/>
              <a:chExt cx="3774" cy="423"/>
            </a:xfrm>
          </p:grpSpPr>
          <p:grpSp>
            <p:nvGrpSpPr>
              <p:cNvPr id="18" name="Group 9"/>
              <p:cNvGrpSpPr/>
              <p:nvPr/>
            </p:nvGrpSpPr>
            <p:grpSpPr bwMode="auto">
              <a:xfrm>
                <a:off x="1979" y="864"/>
                <a:ext cx="3607" cy="231"/>
                <a:chOff x="1979" y="864"/>
                <a:chExt cx="3607" cy="231"/>
              </a:xfrm>
            </p:grpSpPr>
            <p:sp>
              <p:nvSpPr>
                <p:cNvPr id="26" name="Rectangle 10"/>
                <p:cNvSpPr>
                  <a:spLocks noChangeArrowheads="1"/>
                </p:cNvSpPr>
                <p:nvPr/>
              </p:nvSpPr>
              <p:spPr bwMode="auto">
                <a:xfrm>
                  <a:off x="1983" y="872"/>
                  <a:ext cx="3599"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2" charset="0"/>
                  </a:endParaRPr>
                </a:p>
              </p:txBody>
            </p:sp>
            <p:grpSp>
              <p:nvGrpSpPr>
                <p:cNvPr id="27" name="Group 11"/>
                <p:cNvGrpSpPr/>
                <p:nvPr/>
              </p:nvGrpSpPr>
              <p:grpSpPr bwMode="auto">
                <a:xfrm>
                  <a:off x="1979" y="864"/>
                  <a:ext cx="3607" cy="231"/>
                  <a:chOff x="1979" y="864"/>
                  <a:chExt cx="3607" cy="231"/>
                </a:xfrm>
              </p:grpSpPr>
              <p:grpSp>
                <p:nvGrpSpPr>
                  <p:cNvPr id="28" name="Group 12"/>
                  <p:cNvGrpSpPr/>
                  <p:nvPr/>
                </p:nvGrpSpPr>
                <p:grpSpPr bwMode="auto">
                  <a:xfrm>
                    <a:off x="1979" y="864"/>
                    <a:ext cx="624" cy="231"/>
                    <a:chOff x="1979" y="864"/>
                    <a:chExt cx="624" cy="231"/>
                  </a:xfrm>
                </p:grpSpPr>
                <p:sp>
                  <p:nvSpPr>
                    <p:cNvPr id="44" name="Rectangle 13"/>
                    <p:cNvSpPr>
                      <a:spLocks noChangeArrowheads="1"/>
                    </p:cNvSpPr>
                    <p:nvPr/>
                  </p:nvSpPr>
                  <p:spPr bwMode="auto">
                    <a:xfrm>
                      <a:off x="1979" y="868"/>
                      <a:ext cx="624" cy="184"/>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2" charset="0"/>
                      </a:endParaRPr>
                    </a:p>
                  </p:txBody>
                </p:sp>
                <p:sp>
                  <p:nvSpPr>
                    <p:cNvPr id="45" name="Rectangle 14"/>
                    <p:cNvSpPr>
                      <a:spLocks noChangeArrowheads="1"/>
                    </p:cNvSpPr>
                    <p:nvPr/>
                  </p:nvSpPr>
                  <p:spPr bwMode="auto">
                    <a:xfrm>
                      <a:off x="2161" y="864"/>
                      <a:ext cx="27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dirty="0">
                          <a:solidFill>
                            <a:schemeClr val="tx1"/>
                          </a:solidFill>
                          <a:latin typeface="Comic Sans MS" panose="030F0702030302020204" pitchFamily="2" charset="0"/>
                        </a:rPr>
                        <a:t>op</a:t>
                      </a:r>
                      <a:endParaRPr lang="en-US" altLang="zh-CN" dirty="0">
                        <a:solidFill>
                          <a:schemeClr val="tx1"/>
                        </a:solidFill>
                        <a:latin typeface="Comic Sans MS" panose="030F0702030302020204" pitchFamily="2" charset="0"/>
                      </a:endParaRPr>
                    </a:p>
                  </p:txBody>
                </p:sp>
              </p:grpSp>
              <p:grpSp>
                <p:nvGrpSpPr>
                  <p:cNvPr id="29" name="Group 15"/>
                  <p:cNvGrpSpPr/>
                  <p:nvPr/>
                </p:nvGrpSpPr>
                <p:grpSpPr bwMode="auto">
                  <a:xfrm>
                    <a:off x="2611" y="864"/>
                    <a:ext cx="580" cy="231"/>
                    <a:chOff x="2611" y="864"/>
                    <a:chExt cx="580" cy="231"/>
                  </a:xfrm>
                </p:grpSpPr>
                <p:sp>
                  <p:nvSpPr>
                    <p:cNvPr id="42" name="Rectangle 16"/>
                    <p:cNvSpPr>
                      <a:spLocks noChangeArrowheads="1"/>
                    </p:cNvSpPr>
                    <p:nvPr/>
                  </p:nvSpPr>
                  <p:spPr bwMode="auto">
                    <a:xfrm>
                      <a:off x="2611" y="868"/>
                      <a:ext cx="580" cy="184"/>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2" charset="0"/>
                      </a:endParaRPr>
                    </a:p>
                  </p:txBody>
                </p:sp>
                <p:sp>
                  <p:nvSpPr>
                    <p:cNvPr id="43" name="Rectangle 17"/>
                    <p:cNvSpPr>
                      <a:spLocks noChangeArrowheads="1"/>
                    </p:cNvSpPr>
                    <p:nvPr/>
                  </p:nvSpPr>
                  <p:spPr bwMode="auto">
                    <a:xfrm>
                      <a:off x="2776" y="864"/>
                      <a:ext cx="25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dirty="0" err="1">
                          <a:solidFill>
                            <a:schemeClr val="tx1"/>
                          </a:solidFill>
                          <a:latin typeface="Comic Sans MS" panose="030F0702030302020204" pitchFamily="2" charset="0"/>
                        </a:rPr>
                        <a:t>rs</a:t>
                      </a:r>
                      <a:endParaRPr lang="en-US" altLang="zh-CN" dirty="0">
                        <a:solidFill>
                          <a:schemeClr val="tx1"/>
                        </a:solidFill>
                        <a:latin typeface="Comic Sans MS" panose="030F0702030302020204" pitchFamily="2" charset="0"/>
                      </a:endParaRPr>
                    </a:p>
                  </p:txBody>
                </p:sp>
              </p:grpSp>
              <p:grpSp>
                <p:nvGrpSpPr>
                  <p:cNvPr id="30" name="Group 18"/>
                  <p:cNvGrpSpPr/>
                  <p:nvPr/>
                </p:nvGrpSpPr>
                <p:grpSpPr bwMode="auto">
                  <a:xfrm>
                    <a:off x="3199" y="864"/>
                    <a:ext cx="579" cy="231"/>
                    <a:chOff x="3199" y="864"/>
                    <a:chExt cx="579" cy="231"/>
                  </a:xfrm>
                </p:grpSpPr>
                <p:sp>
                  <p:nvSpPr>
                    <p:cNvPr id="40" name="Rectangle 19"/>
                    <p:cNvSpPr>
                      <a:spLocks noChangeArrowheads="1"/>
                    </p:cNvSpPr>
                    <p:nvPr/>
                  </p:nvSpPr>
                  <p:spPr bwMode="auto">
                    <a:xfrm>
                      <a:off x="3199" y="868"/>
                      <a:ext cx="579" cy="184"/>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2" charset="0"/>
                      </a:endParaRPr>
                    </a:p>
                  </p:txBody>
                </p:sp>
                <p:sp>
                  <p:nvSpPr>
                    <p:cNvPr id="41" name="Rectangle 20"/>
                    <p:cNvSpPr>
                      <a:spLocks noChangeArrowheads="1"/>
                    </p:cNvSpPr>
                    <p:nvPr/>
                  </p:nvSpPr>
                  <p:spPr bwMode="auto">
                    <a:xfrm>
                      <a:off x="3363" y="864"/>
                      <a:ext cx="25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solidFill>
                            <a:schemeClr val="tx1"/>
                          </a:solidFill>
                          <a:latin typeface="Comic Sans MS" panose="030F0702030302020204" pitchFamily="2" charset="0"/>
                        </a:rPr>
                        <a:t>rt</a:t>
                      </a:r>
                      <a:endParaRPr lang="en-US" altLang="zh-CN">
                        <a:solidFill>
                          <a:schemeClr val="tx1"/>
                        </a:solidFill>
                        <a:latin typeface="Comic Sans MS" panose="030F0702030302020204" pitchFamily="2" charset="0"/>
                      </a:endParaRPr>
                    </a:p>
                  </p:txBody>
                </p:sp>
              </p:grpSp>
              <p:grpSp>
                <p:nvGrpSpPr>
                  <p:cNvPr id="31" name="Group 21"/>
                  <p:cNvGrpSpPr/>
                  <p:nvPr/>
                </p:nvGrpSpPr>
                <p:grpSpPr bwMode="auto">
                  <a:xfrm>
                    <a:off x="3786" y="864"/>
                    <a:ext cx="579" cy="231"/>
                    <a:chOff x="3786" y="864"/>
                    <a:chExt cx="579" cy="231"/>
                  </a:xfrm>
                </p:grpSpPr>
                <p:sp>
                  <p:nvSpPr>
                    <p:cNvPr id="38" name="Rectangle 22"/>
                    <p:cNvSpPr>
                      <a:spLocks noChangeArrowheads="1"/>
                    </p:cNvSpPr>
                    <p:nvPr/>
                  </p:nvSpPr>
                  <p:spPr bwMode="auto">
                    <a:xfrm>
                      <a:off x="3786" y="868"/>
                      <a:ext cx="579" cy="184"/>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2" charset="0"/>
                      </a:endParaRPr>
                    </a:p>
                  </p:txBody>
                </p:sp>
                <p:sp>
                  <p:nvSpPr>
                    <p:cNvPr id="39" name="Rectangle 23"/>
                    <p:cNvSpPr>
                      <a:spLocks noChangeArrowheads="1"/>
                    </p:cNvSpPr>
                    <p:nvPr/>
                  </p:nvSpPr>
                  <p:spPr bwMode="auto">
                    <a:xfrm>
                      <a:off x="3951" y="864"/>
                      <a:ext cx="27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solidFill>
                            <a:schemeClr val="tx1"/>
                          </a:solidFill>
                          <a:latin typeface="Comic Sans MS" panose="030F0702030302020204" pitchFamily="2" charset="0"/>
                        </a:rPr>
                        <a:t>rd</a:t>
                      </a:r>
                      <a:endParaRPr lang="en-US" altLang="zh-CN">
                        <a:solidFill>
                          <a:schemeClr val="tx1"/>
                        </a:solidFill>
                        <a:latin typeface="Comic Sans MS" panose="030F0702030302020204" pitchFamily="2" charset="0"/>
                      </a:endParaRPr>
                    </a:p>
                  </p:txBody>
                </p:sp>
              </p:grpSp>
              <p:grpSp>
                <p:nvGrpSpPr>
                  <p:cNvPr id="32" name="Group 24"/>
                  <p:cNvGrpSpPr/>
                  <p:nvPr/>
                </p:nvGrpSpPr>
                <p:grpSpPr bwMode="auto">
                  <a:xfrm>
                    <a:off x="4373" y="864"/>
                    <a:ext cx="601" cy="231"/>
                    <a:chOff x="4373" y="864"/>
                    <a:chExt cx="601" cy="231"/>
                  </a:xfrm>
                </p:grpSpPr>
                <p:sp>
                  <p:nvSpPr>
                    <p:cNvPr id="36" name="Rectangle 25"/>
                    <p:cNvSpPr>
                      <a:spLocks noChangeArrowheads="1"/>
                    </p:cNvSpPr>
                    <p:nvPr/>
                  </p:nvSpPr>
                  <p:spPr bwMode="auto">
                    <a:xfrm>
                      <a:off x="4373" y="868"/>
                      <a:ext cx="580" cy="184"/>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2" charset="0"/>
                      </a:endParaRPr>
                    </a:p>
                  </p:txBody>
                </p:sp>
                <p:sp>
                  <p:nvSpPr>
                    <p:cNvPr id="37" name="Rectangle 26"/>
                    <p:cNvSpPr>
                      <a:spLocks noChangeArrowheads="1"/>
                    </p:cNvSpPr>
                    <p:nvPr/>
                  </p:nvSpPr>
                  <p:spPr bwMode="auto">
                    <a:xfrm>
                      <a:off x="4448" y="864"/>
                      <a:ext cx="52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solidFill>
                            <a:schemeClr val="tx1"/>
                          </a:solidFill>
                          <a:latin typeface="Comic Sans MS" panose="030F0702030302020204" pitchFamily="2" charset="0"/>
                        </a:rPr>
                        <a:t>shamt</a:t>
                      </a:r>
                      <a:endParaRPr lang="en-US" altLang="zh-CN">
                        <a:solidFill>
                          <a:schemeClr val="tx1"/>
                        </a:solidFill>
                        <a:latin typeface="Comic Sans MS" panose="030F0702030302020204" pitchFamily="2" charset="0"/>
                      </a:endParaRPr>
                    </a:p>
                  </p:txBody>
                </p:sp>
              </p:grpSp>
              <p:grpSp>
                <p:nvGrpSpPr>
                  <p:cNvPr id="33" name="Group 27"/>
                  <p:cNvGrpSpPr/>
                  <p:nvPr/>
                </p:nvGrpSpPr>
                <p:grpSpPr bwMode="auto">
                  <a:xfrm>
                    <a:off x="4961" y="864"/>
                    <a:ext cx="625" cy="231"/>
                    <a:chOff x="4961" y="864"/>
                    <a:chExt cx="625" cy="231"/>
                  </a:xfrm>
                </p:grpSpPr>
                <p:sp>
                  <p:nvSpPr>
                    <p:cNvPr id="34" name="Rectangle 28"/>
                    <p:cNvSpPr>
                      <a:spLocks noChangeArrowheads="1"/>
                    </p:cNvSpPr>
                    <p:nvPr/>
                  </p:nvSpPr>
                  <p:spPr bwMode="auto">
                    <a:xfrm>
                      <a:off x="4961" y="868"/>
                      <a:ext cx="625" cy="184"/>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2" charset="0"/>
                      </a:endParaRPr>
                    </a:p>
                  </p:txBody>
                </p:sp>
                <p:sp>
                  <p:nvSpPr>
                    <p:cNvPr id="35" name="Rectangle 29"/>
                    <p:cNvSpPr>
                      <a:spLocks noChangeArrowheads="1"/>
                    </p:cNvSpPr>
                    <p:nvPr/>
                  </p:nvSpPr>
                  <p:spPr bwMode="auto">
                    <a:xfrm>
                      <a:off x="5143" y="864"/>
                      <a:ext cx="41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dirty="0" err="1">
                          <a:solidFill>
                            <a:schemeClr val="tx1"/>
                          </a:solidFill>
                          <a:latin typeface="Comic Sans MS" panose="030F0702030302020204" pitchFamily="2" charset="0"/>
                        </a:rPr>
                        <a:t>func</a:t>
                      </a:r>
                      <a:endParaRPr lang="en-US" altLang="zh-CN" dirty="0">
                        <a:solidFill>
                          <a:schemeClr val="tx1"/>
                        </a:solidFill>
                        <a:latin typeface="Comic Sans MS" panose="030F0702030302020204" pitchFamily="2" charset="0"/>
                      </a:endParaRPr>
                    </a:p>
                  </p:txBody>
                </p:sp>
              </p:grpSp>
            </p:grpSp>
          </p:grpSp>
          <p:sp>
            <p:nvSpPr>
              <p:cNvPr id="19" name="Rectangle 30"/>
              <p:cNvSpPr>
                <a:spLocks noChangeArrowheads="1"/>
              </p:cNvSpPr>
              <p:nvPr/>
            </p:nvSpPr>
            <p:spPr bwMode="auto">
              <a:xfrm>
                <a:off x="5488" y="672"/>
                <a:ext cx="20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solidFill>
                      <a:schemeClr val="tx1"/>
                    </a:solidFill>
                    <a:latin typeface="Comic Sans MS" panose="030F0702030302020204" pitchFamily="2" charset="0"/>
                  </a:rPr>
                  <a:t>0</a:t>
                </a:r>
                <a:endParaRPr lang="zh-CN" altLang="en-US" b="0">
                  <a:solidFill>
                    <a:schemeClr val="tx1"/>
                  </a:solidFill>
                  <a:latin typeface="Comic Sans MS" panose="030F0702030302020204" pitchFamily="2" charset="0"/>
                </a:endParaRPr>
              </a:p>
            </p:txBody>
          </p:sp>
          <p:sp>
            <p:nvSpPr>
              <p:cNvPr id="20" name="Rectangle 31"/>
              <p:cNvSpPr>
                <a:spLocks noChangeArrowheads="1"/>
              </p:cNvSpPr>
              <p:nvPr/>
            </p:nvSpPr>
            <p:spPr bwMode="auto">
              <a:xfrm>
                <a:off x="4810" y="672"/>
                <a:ext cx="20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solidFill>
                      <a:schemeClr val="tx1"/>
                    </a:solidFill>
                    <a:latin typeface="Comic Sans MS" panose="030F0702030302020204" pitchFamily="2" charset="0"/>
                  </a:rPr>
                  <a:t>6</a:t>
                </a:r>
                <a:endParaRPr lang="zh-CN" altLang="en-US" b="0">
                  <a:solidFill>
                    <a:schemeClr val="tx1"/>
                  </a:solidFill>
                  <a:latin typeface="Comic Sans MS" panose="030F0702030302020204" pitchFamily="2" charset="0"/>
                </a:endParaRPr>
              </a:p>
            </p:txBody>
          </p:sp>
          <p:sp>
            <p:nvSpPr>
              <p:cNvPr id="21" name="Rectangle 32"/>
              <p:cNvSpPr>
                <a:spLocks noChangeArrowheads="1"/>
              </p:cNvSpPr>
              <p:nvPr/>
            </p:nvSpPr>
            <p:spPr bwMode="auto">
              <a:xfrm>
                <a:off x="4177" y="672"/>
                <a:ext cx="25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solidFill>
                      <a:schemeClr val="tx1"/>
                    </a:solidFill>
                    <a:latin typeface="Comic Sans MS" panose="030F0702030302020204" pitchFamily="2" charset="0"/>
                  </a:rPr>
                  <a:t>11</a:t>
                </a:r>
                <a:endParaRPr lang="zh-CN" altLang="en-US" b="0">
                  <a:solidFill>
                    <a:schemeClr val="tx1"/>
                  </a:solidFill>
                  <a:latin typeface="Comic Sans MS" panose="030F0702030302020204" pitchFamily="2" charset="0"/>
                </a:endParaRPr>
              </a:p>
            </p:txBody>
          </p:sp>
          <p:sp>
            <p:nvSpPr>
              <p:cNvPr id="22" name="Rectangle 33"/>
              <p:cNvSpPr>
                <a:spLocks noChangeArrowheads="1"/>
              </p:cNvSpPr>
              <p:nvPr/>
            </p:nvSpPr>
            <p:spPr bwMode="auto">
              <a:xfrm>
                <a:off x="3590" y="672"/>
                <a:ext cx="27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solidFill>
                      <a:schemeClr val="tx1"/>
                    </a:solidFill>
                    <a:latin typeface="Comic Sans MS" panose="030F0702030302020204" pitchFamily="2" charset="0"/>
                  </a:rPr>
                  <a:t>16</a:t>
                </a:r>
                <a:endParaRPr lang="zh-CN" altLang="en-US" b="0">
                  <a:solidFill>
                    <a:schemeClr val="tx1"/>
                  </a:solidFill>
                  <a:latin typeface="Comic Sans MS" panose="030F0702030302020204" pitchFamily="2" charset="0"/>
                </a:endParaRPr>
              </a:p>
            </p:txBody>
          </p:sp>
          <p:sp>
            <p:nvSpPr>
              <p:cNvPr id="23" name="Rectangle 34"/>
              <p:cNvSpPr>
                <a:spLocks noChangeArrowheads="1"/>
              </p:cNvSpPr>
              <p:nvPr/>
            </p:nvSpPr>
            <p:spPr bwMode="auto">
              <a:xfrm>
                <a:off x="3002" y="672"/>
                <a:ext cx="27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solidFill>
                      <a:schemeClr val="tx1"/>
                    </a:solidFill>
                    <a:latin typeface="Comic Sans MS" panose="030F0702030302020204" pitchFamily="2" charset="0"/>
                  </a:rPr>
                  <a:t>21</a:t>
                </a:r>
                <a:endParaRPr lang="zh-CN" altLang="en-US" b="0">
                  <a:solidFill>
                    <a:schemeClr val="tx1"/>
                  </a:solidFill>
                  <a:latin typeface="Comic Sans MS" panose="030F0702030302020204" pitchFamily="2" charset="0"/>
                </a:endParaRPr>
              </a:p>
            </p:txBody>
          </p:sp>
          <p:sp>
            <p:nvSpPr>
              <p:cNvPr id="24" name="Rectangle 35"/>
              <p:cNvSpPr>
                <a:spLocks noChangeArrowheads="1"/>
              </p:cNvSpPr>
              <p:nvPr/>
            </p:nvSpPr>
            <p:spPr bwMode="auto">
              <a:xfrm>
                <a:off x="2414" y="672"/>
                <a:ext cx="29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solidFill>
                      <a:schemeClr val="tx1"/>
                    </a:solidFill>
                    <a:latin typeface="Comic Sans MS" panose="030F0702030302020204" pitchFamily="2" charset="0"/>
                  </a:rPr>
                  <a:t>26</a:t>
                </a:r>
                <a:endParaRPr lang="zh-CN" altLang="en-US" b="0">
                  <a:solidFill>
                    <a:schemeClr val="tx1"/>
                  </a:solidFill>
                  <a:latin typeface="Comic Sans MS" panose="030F0702030302020204" pitchFamily="2" charset="0"/>
                </a:endParaRPr>
              </a:p>
            </p:txBody>
          </p:sp>
          <p:sp>
            <p:nvSpPr>
              <p:cNvPr id="25" name="Rectangle 36"/>
              <p:cNvSpPr>
                <a:spLocks noChangeArrowheads="1"/>
              </p:cNvSpPr>
              <p:nvPr/>
            </p:nvSpPr>
            <p:spPr bwMode="auto">
              <a:xfrm>
                <a:off x="1918" y="672"/>
                <a:ext cx="27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solidFill>
                      <a:schemeClr val="tx1"/>
                    </a:solidFill>
                    <a:latin typeface="Comic Sans MS" panose="030F0702030302020204" pitchFamily="2" charset="0"/>
                  </a:rPr>
                  <a:t>31</a:t>
                </a:r>
                <a:endParaRPr lang="zh-CN" altLang="en-US" b="0">
                  <a:solidFill>
                    <a:schemeClr val="tx1"/>
                  </a:solidFill>
                  <a:latin typeface="Comic Sans MS" panose="030F0702030302020204" pitchFamily="2" charset="0"/>
                </a:endParaRPr>
              </a:p>
            </p:txBody>
          </p:sp>
        </p:grpSp>
        <p:sp>
          <p:nvSpPr>
            <p:cNvPr id="12" name="Rectangle 37"/>
            <p:cNvSpPr>
              <a:spLocks noChangeArrowheads="1"/>
            </p:cNvSpPr>
            <p:nvPr/>
          </p:nvSpPr>
          <p:spPr bwMode="auto">
            <a:xfrm>
              <a:off x="1147" y="1577"/>
              <a:ext cx="51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dirty="0">
                  <a:solidFill>
                    <a:schemeClr val="tx1"/>
                  </a:solidFill>
                  <a:latin typeface="Comic Sans MS" panose="030F0702030302020204" pitchFamily="2" charset="0"/>
                </a:rPr>
                <a:t>6 </a:t>
              </a:r>
              <a:r>
                <a:rPr lang="en-US" altLang="zh-CN" dirty="0">
                  <a:solidFill>
                    <a:schemeClr val="tx1"/>
                  </a:solidFill>
                  <a:latin typeface="Comic Sans MS" panose="030F0702030302020204" pitchFamily="2" charset="0"/>
                </a:rPr>
                <a:t>bits</a:t>
              </a:r>
              <a:endParaRPr lang="en-US" altLang="zh-CN" dirty="0">
                <a:solidFill>
                  <a:schemeClr val="tx1"/>
                </a:solidFill>
                <a:latin typeface="Comic Sans MS" panose="030F0702030302020204" pitchFamily="2" charset="0"/>
              </a:endParaRPr>
            </a:p>
          </p:txBody>
        </p:sp>
        <p:sp>
          <p:nvSpPr>
            <p:cNvPr id="13" name="Rectangle 38"/>
            <p:cNvSpPr>
              <a:spLocks noChangeArrowheads="1"/>
            </p:cNvSpPr>
            <p:nvPr/>
          </p:nvSpPr>
          <p:spPr bwMode="auto">
            <a:xfrm>
              <a:off x="4130" y="1577"/>
              <a:ext cx="51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dirty="0">
                  <a:solidFill>
                    <a:schemeClr val="tx1"/>
                  </a:solidFill>
                  <a:latin typeface="Comic Sans MS" panose="030F0702030302020204" pitchFamily="2" charset="0"/>
                </a:rPr>
                <a:t>6 </a:t>
              </a:r>
              <a:r>
                <a:rPr lang="en-US" altLang="zh-CN" dirty="0">
                  <a:solidFill>
                    <a:schemeClr val="tx1"/>
                  </a:solidFill>
                  <a:latin typeface="Comic Sans MS" panose="030F0702030302020204" pitchFamily="2" charset="0"/>
                </a:rPr>
                <a:t>bits</a:t>
              </a:r>
              <a:endParaRPr lang="en-US" altLang="zh-CN" dirty="0">
                <a:solidFill>
                  <a:schemeClr val="tx1"/>
                </a:solidFill>
                <a:latin typeface="Comic Sans MS" panose="030F0702030302020204" pitchFamily="2" charset="0"/>
              </a:endParaRPr>
            </a:p>
          </p:txBody>
        </p:sp>
        <p:sp>
          <p:nvSpPr>
            <p:cNvPr id="14" name="Rectangle 39"/>
            <p:cNvSpPr>
              <a:spLocks noChangeArrowheads="1"/>
            </p:cNvSpPr>
            <p:nvPr/>
          </p:nvSpPr>
          <p:spPr bwMode="auto">
            <a:xfrm>
              <a:off x="3497" y="1577"/>
              <a:ext cx="51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dirty="0">
                  <a:solidFill>
                    <a:schemeClr val="tx1"/>
                  </a:solidFill>
                  <a:latin typeface="Comic Sans MS" panose="030F0702030302020204" pitchFamily="2" charset="0"/>
                </a:rPr>
                <a:t>5 </a:t>
              </a:r>
              <a:r>
                <a:rPr lang="en-US" altLang="zh-CN" dirty="0">
                  <a:solidFill>
                    <a:schemeClr val="tx1"/>
                  </a:solidFill>
                  <a:latin typeface="Comic Sans MS" panose="030F0702030302020204" pitchFamily="2" charset="0"/>
                </a:rPr>
                <a:t>bits</a:t>
              </a:r>
              <a:endParaRPr lang="en-US" altLang="zh-CN" dirty="0">
                <a:solidFill>
                  <a:schemeClr val="tx1"/>
                </a:solidFill>
                <a:latin typeface="Comic Sans MS" panose="030F0702030302020204" pitchFamily="2" charset="0"/>
              </a:endParaRPr>
            </a:p>
          </p:txBody>
        </p:sp>
        <p:sp>
          <p:nvSpPr>
            <p:cNvPr id="15" name="Rectangle 40"/>
            <p:cNvSpPr>
              <a:spLocks noChangeArrowheads="1"/>
            </p:cNvSpPr>
            <p:nvPr/>
          </p:nvSpPr>
          <p:spPr bwMode="auto">
            <a:xfrm>
              <a:off x="2910" y="1577"/>
              <a:ext cx="51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dirty="0">
                  <a:solidFill>
                    <a:schemeClr val="tx1"/>
                  </a:solidFill>
                  <a:latin typeface="Comic Sans MS" panose="030F0702030302020204" pitchFamily="2" charset="0"/>
                </a:rPr>
                <a:t>5 </a:t>
              </a:r>
              <a:r>
                <a:rPr lang="en-US" altLang="zh-CN" dirty="0">
                  <a:solidFill>
                    <a:schemeClr val="tx1"/>
                  </a:solidFill>
                  <a:latin typeface="Comic Sans MS" panose="030F0702030302020204" pitchFamily="2" charset="0"/>
                </a:rPr>
                <a:t>bits</a:t>
              </a:r>
              <a:endParaRPr lang="en-US" altLang="zh-CN" dirty="0">
                <a:solidFill>
                  <a:schemeClr val="tx1"/>
                </a:solidFill>
                <a:latin typeface="Comic Sans MS" panose="030F0702030302020204" pitchFamily="2" charset="0"/>
              </a:endParaRPr>
            </a:p>
          </p:txBody>
        </p:sp>
        <p:sp>
          <p:nvSpPr>
            <p:cNvPr id="16" name="Rectangle 41"/>
            <p:cNvSpPr>
              <a:spLocks noChangeArrowheads="1"/>
            </p:cNvSpPr>
            <p:nvPr/>
          </p:nvSpPr>
          <p:spPr bwMode="auto">
            <a:xfrm>
              <a:off x="2322" y="1577"/>
              <a:ext cx="51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dirty="0">
                  <a:solidFill>
                    <a:schemeClr val="tx1"/>
                  </a:solidFill>
                  <a:latin typeface="Comic Sans MS" panose="030F0702030302020204" pitchFamily="2" charset="0"/>
                </a:rPr>
                <a:t>5 </a:t>
              </a:r>
              <a:r>
                <a:rPr lang="en-US" altLang="zh-CN" dirty="0">
                  <a:solidFill>
                    <a:schemeClr val="tx1"/>
                  </a:solidFill>
                  <a:latin typeface="Comic Sans MS" panose="030F0702030302020204" pitchFamily="2" charset="0"/>
                </a:rPr>
                <a:t>bits</a:t>
              </a:r>
              <a:endParaRPr lang="en-US" altLang="zh-CN" dirty="0">
                <a:solidFill>
                  <a:schemeClr val="tx1"/>
                </a:solidFill>
                <a:latin typeface="Comic Sans MS" panose="030F0702030302020204" pitchFamily="2" charset="0"/>
              </a:endParaRPr>
            </a:p>
          </p:txBody>
        </p:sp>
        <p:sp>
          <p:nvSpPr>
            <p:cNvPr id="17" name="Rectangle 42"/>
            <p:cNvSpPr>
              <a:spLocks noChangeArrowheads="1"/>
            </p:cNvSpPr>
            <p:nvPr/>
          </p:nvSpPr>
          <p:spPr bwMode="auto">
            <a:xfrm>
              <a:off x="1735" y="1577"/>
              <a:ext cx="51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dirty="0">
                  <a:solidFill>
                    <a:schemeClr val="tx1"/>
                  </a:solidFill>
                  <a:latin typeface="Comic Sans MS" panose="030F0702030302020204" pitchFamily="2" charset="0"/>
                </a:rPr>
                <a:t>5 </a:t>
              </a:r>
              <a:r>
                <a:rPr lang="en-US" altLang="zh-CN" dirty="0">
                  <a:solidFill>
                    <a:schemeClr val="tx1"/>
                  </a:solidFill>
                  <a:latin typeface="Comic Sans MS" panose="030F0702030302020204" pitchFamily="2" charset="0"/>
                </a:rPr>
                <a:t>bits</a:t>
              </a:r>
              <a:endParaRPr lang="en-US" altLang="zh-CN" dirty="0">
                <a:solidFill>
                  <a:schemeClr val="tx1"/>
                </a:solidFill>
                <a:latin typeface="Comic Sans MS" panose="030F0702030302020204" pitchFamily="2" charset="0"/>
              </a:endParaRPr>
            </a:p>
          </p:txBody>
        </p:sp>
      </p:grpSp>
      <p:sp>
        <p:nvSpPr>
          <p:cNvPr id="46" name="Text Box 44"/>
          <p:cNvSpPr txBox="1">
            <a:spLocks noChangeArrowheads="1"/>
          </p:cNvSpPr>
          <p:nvPr/>
        </p:nvSpPr>
        <p:spPr bwMode="auto">
          <a:xfrm>
            <a:off x="1729234" y="3892793"/>
            <a:ext cx="6011118" cy="328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p>
            <a:pPr>
              <a:spcBef>
                <a:spcPct val="50000"/>
              </a:spcBef>
            </a:pPr>
            <a:r>
              <a:rPr lang="en-US" altLang="zh-CN" dirty="0">
                <a:latin typeface="Comic Sans MS" panose="030F0702030302020204" pitchFamily="2" charset="0"/>
              </a:rPr>
              <a:t>000000    00101     01111   10000     00000     100000</a:t>
            </a:r>
            <a:endParaRPr lang="en-US" altLang="zh-CN" dirty="0">
              <a:latin typeface="Comic Sans MS" panose="030F0702030302020204" pitchFamily="2" charset="0"/>
            </a:endParaRPr>
          </a:p>
        </p:txBody>
      </p:sp>
      <p:sp>
        <p:nvSpPr>
          <p:cNvPr id="47" name="Text Box 46"/>
          <p:cNvSpPr txBox="1">
            <a:spLocks noChangeArrowheads="1"/>
          </p:cNvSpPr>
          <p:nvPr/>
        </p:nvSpPr>
        <p:spPr bwMode="auto">
          <a:xfrm>
            <a:off x="5334446" y="5950470"/>
            <a:ext cx="128305" cy="328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endParaRPr lang="zh-CN" altLang="en-US">
              <a:latin typeface="Comic Sans MS" panose="030F0702030302020204" pitchFamily="2" charset="0"/>
            </a:endParaRPr>
          </a:p>
        </p:txBody>
      </p:sp>
      <p:sp>
        <p:nvSpPr>
          <p:cNvPr id="48" name="Text Box 47"/>
          <p:cNvSpPr txBox="1">
            <a:spLocks noChangeArrowheads="1"/>
          </p:cNvSpPr>
          <p:nvPr/>
        </p:nvSpPr>
        <p:spPr bwMode="auto">
          <a:xfrm>
            <a:off x="4574048" y="806496"/>
            <a:ext cx="4508277" cy="666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p>
            <a:pPr>
              <a:spcBef>
                <a:spcPct val="50000"/>
              </a:spcBef>
            </a:pPr>
            <a:r>
              <a:rPr lang="zh-CN" altLang="en-US" sz="2000" dirty="0">
                <a:solidFill>
                  <a:srgbClr val="C00000"/>
                </a:solidFill>
                <a:latin typeface="Comic Sans MS" panose="030F0702030302020204" pitchFamily="2" charset="0"/>
                <a:ea typeface="微软雅黑" pitchFamily="34" charset="-122"/>
              </a:rPr>
              <a:t>这个过程称为“反汇编”，可用来破解他人的二进制代码（可执行程序）</a:t>
            </a:r>
            <a:endParaRPr lang="zh-CN" altLang="en-US" sz="2000" dirty="0">
              <a:solidFill>
                <a:srgbClr val="C00000"/>
              </a:solidFill>
              <a:latin typeface="Comic Sans MS" panose="030F0702030302020204" pitchFamily="2" charset="0"/>
              <a:ea typeface="微软雅黑" pitchFamily="34" charset="-122"/>
            </a:endParaRPr>
          </a:p>
        </p:txBody>
      </p:sp>
      <p:sp>
        <p:nvSpPr>
          <p:cNvPr id="49" name="Text Box 49"/>
          <p:cNvSpPr txBox="1">
            <a:spLocks noChangeArrowheads="1"/>
          </p:cNvSpPr>
          <p:nvPr/>
        </p:nvSpPr>
        <p:spPr bwMode="auto">
          <a:xfrm>
            <a:off x="889606" y="1893241"/>
            <a:ext cx="7466013"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50000"/>
              </a:spcBef>
            </a:pPr>
            <a:r>
              <a:rPr lang="en-US" altLang="zh-CN" sz="2000" dirty="0">
                <a:latin typeface="Comic Sans MS" panose="030F0702030302020204" pitchFamily="2" charset="0"/>
              </a:rPr>
              <a:t>32</a:t>
            </a:r>
            <a:r>
              <a:rPr lang="zh-CN" altLang="en-US" sz="2000" dirty="0">
                <a:latin typeface="Comic Sans MS" panose="030F0702030302020204" pitchFamily="2" charset="0"/>
              </a:rPr>
              <a:t>位指令代码：</a:t>
            </a:r>
            <a:r>
              <a:rPr lang="en-US" altLang="zh-CN" sz="2000" dirty="0">
                <a:latin typeface="Comic Sans MS" panose="030F0702030302020204" pitchFamily="2" charset="0"/>
              </a:rPr>
              <a:t>0000  00</a:t>
            </a:r>
            <a:r>
              <a:rPr lang="en-US" altLang="zh-CN" sz="2000" dirty="0">
                <a:solidFill>
                  <a:srgbClr val="A50021"/>
                </a:solidFill>
                <a:latin typeface="Comic Sans MS" panose="030F0702030302020204" pitchFamily="2" charset="0"/>
              </a:rPr>
              <a:t>00 101</a:t>
            </a:r>
            <a:r>
              <a:rPr lang="en-US" altLang="zh-CN" sz="2000" dirty="0">
                <a:latin typeface="Comic Sans MS" panose="030F0702030302020204" pitchFamily="2" charset="0"/>
              </a:rPr>
              <a:t>0 1111 </a:t>
            </a:r>
            <a:r>
              <a:rPr lang="en-US" altLang="zh-CN" sz="2000" dirty="0">
                <a:solidFill>
                  <a:srgbClr val="A50021"/>
                </a:solidFill>
                <a:latin typeface="Comic Sans MS" panose="030F0702030302020204" pitchFamily="2" charset="0"/>
              </a:rPr>
              <a:t>1000 0</a:t>
            </a:r>
            <a:r>
              <a:rPr lang="en-US" altLang="zh-CN" sz="2000" dirty="0">
                <a:latin typeface="Comic Sans MS" panose="030F0702030302020204" pitchFamily="2" charset="0"/>
              </a:rPr>
              <a:t>000 00</a:t>
            </a:r>
            <a:r>
              <a:rPr lang="en-US" altLang="zh-CN" sz="2000" dirty="0">
                <a:solidFill>
                  <a:srgbClr val="A50021"/>
                </a:solidFill>
                <a:latin typeface="Comic Sans MS" panose="030F0702030302020204" pitchFamily="2" charset="0"/>
              </a:rPr>
              <a:t>10 0000</a:t>
            </a:r>
            <a:r>
              <a:rPr lang="en-US" altLang="zh-CN" dirty="0">
                <a:latin typeface="Comic Sans MS" panose="030F0702030302020204" pitchFamily="2" charset="0"/>
              </a:rPr>
              <a:t> </a:t>
            </a:r>
            <a:endParaRPr lang="en-US" altLang="zh-CN" dirty="0">
              <a:latin typeface="Comic Sans MS" panose="030F0702030302020204" pitchFamily="2" charset="0"/>
            </a:endParaRPr>
          </a:p>
        </p:txBody>
      </p:sp>
      <p:sp>
        <p:nvSpPr>
          <p:cNvPr id="50" name="Text Box 50"/>
          <p:cNvSpPr txBox="1">
            <a:spLocks noChangeArrowheads="1"/>
          </p:cNvSpPr>
          <p:nvPr/>
        </p:nvSpPr>
        <p:spPr bwMode="auto">
          <a:xfrm>
            <a:off x="3847033" y="6001736"/>
            <a:ext cx="3751188" cy="359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p>
            <a:pPr>
              <a:spcBef>
                <a:spcPct val="50000"/>
              </a:spcBef>
            </a:pPr>
            <a:r>
              <a:rPr lang="zh-CN" altLang="en-US" sz="2000" dirty="0">
                <a:latin typeface="Comic Sans MS" panose="030F0702030302020204" pitchFamily="2" charset="0"/>
                <a:ea typeface="微软雅黑" pitchFamily="34" charset="-122"/>
              </a:rPr>
              <a:t>功能：</a:t>
            </a:r>
            <a:r>
              <a:rPr lang="en-US" altLang="zh-CN" sz="2000" dirty="0">
                <a:latin typeface="Comic Sans MS" panose="030F0702030302020204" pitchFamily="2" charset="0"/>
                <a:ea typeface="微软雅黑" pitchFamily="34" charset="-122"/>
              </a:rPr>
              <a:t>$a1 + $t7 </a:t>
            </a:r>
            <a:r>
              <a:rPr lang="en-US" altLang="zh-CN" sz="2000" dirty="0">
                <a:latin typeface="Comic Sans MS" panose="030F0702030302020204" pitchFamily="2" charset="0"/>
                <a:ea typeface="微软雅黑" pitchFamily="34" charset="-122"/>
                <a:cs typeface="Arial" panose="020B0604020202020204" pitchFamily="34" charset="0"/>
              </a:rPr>
              <a:t>→ $s0</a:t>
            </a:r>
            <a:endParaRPr lang="en-US" altLang="zh-CN" sz="2000" dirty="0">
              <a:latin typeface="Comic Sans MS" panose="030F0702030302020204" pitchFamily="2" charset="0"/>
              <a:ea typeface="微软雅黑" pitchFamily="34" charset="-122"/>
              <a:cs typeface="Arial" panose="020B0604020202020204" pitchFamily="34" charset="0"/>
            </a:endParaRPr>
          </a:p>
        </p:txBody>
      </p:sp>
      <p:sp>
        <p:nvSpPr>
          <p:cNvPr id="51" name="矩形 50"/>
          <p:cNvSpPr/>
          <p:nvPr/>
        </p:nvSpPr>
        <p:spPr>
          <a:xfrm>
            <a:off x="947435" y="5981218"/>
            <a:ext cx="2855269" cy="400110"/>
          </a:xfrm>
          <a:prstGeom prst="rect">
            <a:avLst/>
          </a:prstGeom>
        </p:spPr>
        <p:txBody>
          <a:bodyPr wrap="none">
            <a:spAutoFit/>
          </a:bodyPr>
          <a:lstStyle/>
          <a:p>
            <a:r>
              <a:rPr lang="zh-CN" altLang="en-US" sz="2000" dirty="0">
                <a:latin typeface="Comic Sans MS" panose="030F0702030302020204" pitchFamily="2" charset="0"/>
              </a:rPr>
              <a:t> </a:t>
            </a:r>
            <a:r>
              <a:rPr lang="en-US" altLang="zh-CN" sz="2000" dirty="0">
                <a:latin typeface="Comic Sans MS" panose="030F0702030302020204" pitchFamily="2" charset="0"/>
              </a:rPr>
              <a:t>add   $s0 </a:t>
            </a:r>
            <a:r>
              <a:rPr lang="zh-CN" altLang="en-US" sz="2000" dirty="0">
                <a:latin typeface="Comic Sans MS" panose="030F0702030302020204" pitchFamily="2" charset="0"/>
              </a:rPr>
              <a:t>，</a:t>
            </a:r>
            <a:r>
              <a:rPr lang="en-US" altLang="zh-CN" sz="2000" dirty="0">
                <a:latin typeface="Comic Sans MS" panose="030F0702030302020204" pitchFamily="2" charset="0"/>
              </a:rPr>
              <a:t>$a1</a:t>
            </a:r>
            <a:r>
              <a:rPr lang="zh-CN" altLang="en-US" sz="2000" dirty="0">
                <a:latin typeface="Comic Sans MS" panose="030F0702030302020204" pitchFamily="2" charset="0"/>
              </a:rPr>
              <a:t>，</a:t>
            </a:r>
            <a:r>
              <a:rPr lang="en-US" altLang="zh-CN" sz="2000" dirty="0">
                <a:latin typeface="Comic Sans MS" panose="030F0702030302020204" pitchFamily="2" charset="0"/>
              </a:rPr>
              <a:t>$t7</a:t>
            </a:r>
            <a:endParaRPr lang="zh-CN" altLang="en-US" sz="2000" dirty="0">
              <a:latin typeface="Comic Sans MS" panose="030F0702030302020204"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animEffect transition="in" filter="blinds(horizontal)">
                                      <p:cBhvr>
                                        <p:cTn id="7" dur="500"/>
                                        <p:tgtEl>
                                          <p:spTgt spid="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blinds(horizontal)">
                                      <p:cBhvr>
                                        <p:cTn id="17" dur="500"/>
                                        <p:tgtEl>
                                          <p:spTgt spid="4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
                                            <p:txEl>
                                              <p:pRg st="6" end="6"/>
                                            </p:txEl>
                                          </p:spTgt>
                                        </p:tgtEl>
                                        <p:attrNameLst>
                                          <p:attrName>style.visibility</p:attrName>
                                        </p:attrNameLst>
                                      </p:cBhvr>
                                      <p:to>
                                        <p:strVal val="visible"/>
                                      </p:to>
                                    </p:set>
                                    <p:animEffect transition="in" filter="blinds(horizontal)">
                                      <p:cBhvr>
                                        <p:cTn id="22" dur="500"/>
                                        <p:tgtEl>
                                          <p:spTgt spid="9">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
                                            <p:txEl>
                                              <p:pRg st="7" end="7"/>
                                            </p:txEl>
                                          </p:spTgt>
                                        </p:tgtEl>
                                        <p:attrNameLst>
                                          <p:attrName>style.visibility</p:attrName>
                                        </p:attrNameLst>
                                      </p:cBhvr>
                                      <p:to>
                                        <p:strVal val="visible"/>
                                      </p:to>
                                    </p:set>
                                    <p:animEffect transition="in" filter="blinds(horizontal)">
                                      <p:cBhvr>
                                        <p:cTn id="27" dur="500"/>
                                        <p:tgtEl>
                                          <p:spTgt spid="9">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9">
                                            <p:txEl>
                                              <p:pRg st="8" end="8"/>
                                            </p:txEl>
                                          </p:spTgt>
                                        </p:tgtEl>
                                        <p:attrNameLst>
                                          <p:attrName>style.visibility</p:attrName>
                                        </p:attrNameLst>
                                      </p:cBhvr>
                                      <p:to>
                                        <p:strVal val="visible"/>
                                      </p:to>
                                    </p:set>
                                    <p:animEffect transition="in" filter="blinds(horizontal)">
                                      <p:cBhvr>
                                        <p:cTn id="32" dur="500"/>
                                        <p:tgtEl>
                                          <p:spTgt spid="9">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9">
                                            <p:txEl>
                                              <p:pRg st="9" end="9"/>
                                            </p:txEl>
                                          </p:spTgt>
                                        </p:tgtEl>
                                        <p:attrNameLst>
                                          <p:attrName>style.visibility</p:attrName>
                                        </p:attrNameLst>
                                      </p:cBhvr>
                                      <p:to>
                                        <p:strVal val="visible"/>
                                      </p:to>
                                    </p:set>
                                    <p:animEffect transition="in" filter="blinds(horizontal)">
                                      <p:cBhvr>
                                        <p:cTn id="37" dur="500"/>
                                        <p:tgtEl>
                                          <p:spTgt spid="9">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51"/>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50"/>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8" grpId="0"/>
      <p:bldP spid="50" grpId="0"/>
      <p:bldP spid="51"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4.4 </a:t>
            </a:r>
            <a:r>
              <a:rPr lang="zh-CN" altLang="en-US" dirty="0"/>
              <a:t>程序的机器级表示</a:t>
            </a:r>
            <a:endParaRPr lang="zh-CN" altLang="en-US" dirty="0"/>
          </a:p>
        </p:txBody>
      </p:sp>
      <p:sp>
        <p:nvSpPr>
          <p:cNvPr id="3" name="内容占位符 2"/>
          <p:cNvSpPr>
            <a:spLocks noGrp="1"/>
          </p:cNvSpPr>
          <p:nvPr>
            <p:ph idx="1"/>
          </p:nvPr>
        </p:nvSpPr>
        <p:spPr/>
        <p:txBody>
          <a:bodyPr/>
          <a:lstStyle/>
          <a:p>
            <a:pPr marL="0" indent="0">
              <a:buNone/>
            </a:pPr>
            <a:r>
              <a:rPr lang="en-US" altLang="zh-CN" dirty="0"/>
              <a:t>4.4.1 MIPS</a:t>
            </a:r>
            <a:r>
              <a:rPr lang="zh-CN" altLang="en-US" dirty="0"/>
              <a:t>汇编语言和机器语言</a:t>
            </a:r>
            <a:endParaRPr lang="zh-CN" altLang="en-US" dirty="0"/>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7" name="内容占位符 2"/>
          <p:cNvSpPr txBox="1"/>
          <p:nvPr/>
        </p:nvSpPr>
        <p:spPr bwMode="auto">
          <a:xfrm>
            <a:off x="119514" y="1124744"/>
            <a:ext cx="4668510" cy="393507"/>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FF0000"/>
              </a:buClr>
              <a:buFont typeface="Wingdings" panose="05000000000000000000" pitchFamily="2" charset="2"/>
              <a:buChar char="p"/>
              <a:defRPr sz="2200" b="1" kern="1200">
                <a:solidFill>
                  <a:schemeClr val="tx1"/>
                </a:solidFill>
                <a:latin typeface="Comic Sans MS" panose="030F0702030302020204" pitchFamily="2" charset="0"/>
                <a:ea typeface="微软雅黑"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anose="05000000000000000000" pitchFamily="2" charset="2"/>
              <a:buChar char="n"/>
              <a:defRPr sz="2000" b="0" kern="1200">
                <a:solidFill>
                  <a:schemeClr val="tx1"/>
                </a:solidFill>
                <a:latin typeface="微软雅黑" pitchFamily="34" charset="-122"/>
                <a:ea typeface="微软雅黑"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anose="05000000000000000000" pitchFamily="2" charset="2"/>
              <a:buChar char="p"/>
              <a:defRPr sz="2000" b="0" kern="1200">
                <a:solidFill>
                  <a:schemeClr val="tx1"/>
                </a:solidFill>
                <a:latin typeface="微软雅黑" pitchFamily="34" charset="-122"/>
                <a:ea typeface="微软雅黑"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anose="05000000000000000000" pitchFamily="2" charset="2"/>
              <a:buChar char="Ø"/>
              <a:defRPr sz="2000" b="0" kern="1200">
                <a:solidFill>
                  <a:schemeClr val="tx1"/>
                </a:solidFill>
                <a:latin typeface="微软雅黑" pitchFamily="34" charset="-122"/>
                <a:ea typeface="微软雅黑"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anose="05000000000000000000" pitchFamily="2" charset="2"/>
              <a:buChar char="Ø"/>
              <a:defRPr sz="2000" b="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dirty="0">
                <a:solidFill>
                  <a:srgbClr val="063DE8"/>
                </a:solidFill>
              </a:rPr>
              <a:t>3. MIPS</a:t>
            </a:r>
            <a:r>
              <a:rPr lang="zh-CN" altLang="en-US" dirty="0">
                <a:solidFill>
                  <a:srgbClr val="063DE8"/>
                </a:solidFill>
              </a:rPr>
              <a:t>汇编语言</a:t>
            </a:r>
            <a:endParaRPr lang="en-US" altLang="zh-CN" dirty="0">
              <a:solidFill>
                <a:srgbClr val="063DE8"/>
              </a:solidFill>
            </a:endParaRPr>
          </a:p>
        </p:txBody>
      </p:sp>
      <p:sp>
        <p:nvSpPr>
          <p:cNvPr id="8" name="Rectangle 3"/>
          <p:cNvSpPr txBox="1">
            <a:spLocks noChangeArrowheads="1"/>
          </p:cNvSpPr>
          <p:nvPr/>
        </p:nvSpPr>
        <p:spPr bwMode="auto">
          <a:xfrm>
            <a:off x="325562" y="1611511"/>
            <a:ext cx="8710934" cy="998537"/>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FF0000"/>
              </a:buClr>
              <a:buFont typeface="Wingdings" panose="05000000000000000000" pitchFamily="2" charset="2"/>
              <a:buChar char="p"/>
              <a:defRPr sz="2200" b="1" kern="1200">
                <a:solidFill>
                  <a:schemeClr val="tx1"/>
                </a:solidFill>
                <a:latin typeface="Comic Sans MS" panose="030F0702030302020204" pitchFamily="2" charset="0"/>
                <a:ea typeface="微软雅黑"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anose="05000000000000000000" pitchFamily="2" charset="2"/>
              <a:buChar char="n"/>
              <a:defRPr sz="2000" b="0" kern="1200">
                <a:solidFill>
                  <a:schemeClr val="tx1"/>
                </a:solidFill>
                <a:latin typeface="微软雅黑" pitchFamily="34" charset="-122"/>
                <a:ea typeface="微软雅黑"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anose="05000000000000000000" pitchFamily="2" charset="2"/>
              <a:buChar char="p"/>
              <a:defRPr sz="2000" b="0" kern="1200">
                <a:solidFill>
                  <a:schemeClr val="tx1"/>
                </a:solidFill>
                <a:latin typeface="微软雅黑" pitchFamily="34" charset="-122"/>
                <a:ea typeface="微软雅黑"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anose="05000000000000000000" pitchFamily="2" charset="2"/>
              <a:buChar char="Ø"/>
              <a:defRPr sz="2000" b="0" kern="1200">
                <a:solidFill>
                  <a:schemeClr val="tx1"/>
                </a:solidFill>
                <a:latin typeface="微软雅黑" pitchFamily="34" charset="-122"/>
                <a:ea typeface="微软雅黑"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anose="05000000000000000000" pitchFamily="2" charset="2"/>
              <a:buChar char="Ø"/>
              <a:defRPr sz="2000" b="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2000" dirty="0"/>
              <a:t>例</a:t>
            </a:r>
            <a:r>
              <a:rPr lang="en-US" altLang="zh-CN" sz="2000" dirty="0"/>
              <a:t>2</a:t>
            </a:r>
            <a:r>
              <a:rPr lang="zh-CN" altLang="en-US" sz="2000" dirty="0"/>
              <a:t>：若</a:t>
            </a:r>
            <a:r>
              <a:rPr lang="en-US" altLang="zh-CN" sz="2000" dirty="0"/>
              <a:t>MIPS Assembly Instruction: </a:t>
            </a:r>
            <a:r>
              <a:rPr lang="en-US" altLang="zh-CN" sz="2000" dirty="0">
                <a:solidFill>
                  <a:srgbClr val="C00000"/>
                </a:solidFill>
              </a:rPr>
              <a:t>Add  $t0,$s1,$s2</a:t>
            </a:r>
            <a:r>
              <a:rPr lang="zh-CN" altLang="en-US" sz="2000" dirty="0">
                <a:solidFill>
                  <a:srgbClr val="C00000"/>
                </a:solidFill>
              </a:rPr>
              <a:t>，</a:t>
            </a:r>
            <a:r>
              <a:rPr lang="zh-CN" altLang="en-US" sz="2000" dirty="0"/>
              <a:t>则对应的指令机器代码是什么？</a:t>
            </a:r>
            <a:endParaRPr lang="zh-CN" altLang="en-US" sz="2000" dirty="0"/>
          </a:p>
        </p:txBody>
      </p:sp>
      <p:grpSp>
        <p:nvGrpSpPr>
          <p:cNvPr id="9" name="Group 71"/>
          <p:cNvGrpSpPr/>
          <p:nvPr/>
        </p:nvGrpSpPr>
        <p:grpSpPr bwMode="auto">
          <a:xfrm>
            <a:off x="1549350" y="2525913"/>
            <a:ext cx="6623050" cy="1443038"/>
            <a:chOff x="658" y="1045"/>
            <a:chExt cx="3560" cy="909"/>
          </a:xfrm>
        </p:grpSpPr>
        <p:sp>
          <p:nvSpPr>
            <p:cNvPr id="10" name="Rectangle 4"/>
            <p:cNvSpPr>
              <a:spLocks noChangeArrowheads="1"/>
            </p:cNvSpPr>
            <p:nvPr/>
          </p:nvSpPr>
          <p:spPr bwMode="auto">
            <a:xfrm>
              <a:off x="2099" y="1335"/>
              <a:ext cx="376" cy="232"/>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2" charset="0"/>
              </a:endParaRPr>
            </a:p>
          </p:txBody>
        </p:sp>
        <p:sp>
          <p:nvSpPr>
            <p:cNvPr id="11" name="Rectangle 5"/>
            <p:cNvSpPr>
              <a:spLocks noChangeArrowheads="1"/>
            </p:cNvSpPr>
            <p:nvPr/>
          </p:nvSpPr>
          <p:spPr bwMode="auto">
            <a:xfrm>
              <a:off x="2094" y="1395"/>
              <a:ext cx="215"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2000">
                  <a:solidFill>
                    <a:schemeClr val="tx1"/>
                  </a:solidFill>
                  <a:latin typeface="Comic Sans MS" panose="030F0702030302020204" pitchFamily="2" charset="0"/>
                </a:rPr>
                <a:t>op</a:t>
              </a:r>
              <a:endParaRPr lang="en-US" altLang="zh-CN" sz="2000">
                <a:solidFill>
                  <a:schemeClr val="tx1"/>
                </a:solidFill>
                <a:latin typeface="Comic Sans MS" panose="030F0702030302020204" pitchFamily="2" charset="0"/>
              </a:endParaRPr>
            </a:p>
          </p:txBody>
        </p:sp>
        <p:sp>
          <p:nvSpPr>
            <p:cNvPr id="12" name="Rectangle 6"/>
            <p:cNvSpPr>
              <a:spLocks noChangeArrowheads="1"/>
            </p:cNvSpPr>
            <p:nvPr/>
          </p:nvSpPr>
          <p:spPr bwMode="auto">
            <a:xfrm>
              <a:off x="2474" y="1335"/>
              <a:ext cx="328" cy="232"/>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2" charset="0"/>
              </a:endParaRPr>
            </a:p>
          </p:txBody>
        </p:sp>
        <p:sp>
          <p:nvSpPr>
            <p:cNvPr id="13" name="Rectangle 7"/>
            <p:cNvSpPr>
              <a:spLocks noChangeArrowheads="1"/>
            </p:cNvSpPr>
            <p:nvPr/>
          </p:nvSpPr>
          <p:spPr bwMode="auto">
            <a:xfrm>
              <a:off x="2801" y="1335"/>
              <a:ext cx="328" cy="232"/>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2" charset="0"/>
              </a:endParaRPr>
            </a:p>
          </p:txBody>
        </p:sp>
        <p:sp>
          <p:nvSpPr>
            <p:cNvPr id="14" name="Rectangle 8"/>
            <p:cNvSpPr>
              <a:spLocks noChangeArrowheads="1"/>
            </p:cNvSpPr>
            <p:nvPr/>
          </p:nvSpPr>
          <p:spPr bwMode="auto">
            <a:xfrm>
              <a:off x="3128" y="1335"/>
              <a:ext cx="328" cy="232"/>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2" charset="0"/>
              </a:endParaRPr>
            </a:p>
          </p:txBody>
        </p:sp>
        <p:sp>
          <p:nvSpPr>
            <p:cNvPr id="15" name="Rectangle 9"/>
            <p:cNvSpPr>
              <a:spLocks noChangeArrowheads="1"/>
            </p:cNvSpPr>
            <p:nvPr/>
          </p:nvSpPr>
          <p:spPr bwMode="auto">
            <a:xfrm>
              <a:off x="3786" y="1335"/>
              <a:ext cx="432" cy="232"/>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2" charset="0"/>
              </a:endParaRPr>
            </a:p>
          </p:txBody>
        </p:sp>
        <p:sp>
          <p:nvSpPr>
            <p:cNvPr id="16" name="Rectangle 10"/>
            <p:cNvSpPr>
              <a:spLocks noChangeArrowheads="1"/>
            </p:cNvSpPr>
            <p:nvPr/>
          </p:nvSpPr>
          <p:spPr bwMode="auto">
            <a:xfrm>
              <a:off x="2574" y="1395"/>
              <a:ext cx="202"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2000">
                  <a:solidFill>
                    <a:schemeClr val="tx1"/>
                  </a:solidFill>
                  <a:latin typeface="Comic Sans MS" panose="030F0702030302020204" pitchFamily="2" charset="0"/>
                </a:rPr>
                <a:t>rs</a:t>
              </a:r>
              <a:endParaRPr lang="en-US" altLang="zh-CN" sz="2000">
                <a:solidFill>
                  <a:schemeClr val="tx1"/>
                </a:solidFill>
                <a:latin typeface="Comic Sans MS" panose="030F0702030302020204" pitchFamily="2" charset="0"/>
              </a:endParaRPr>
            </a:p>
          </p:txBody>
        </p:sp>
        <p:sp>
          <p:nvSpPr>
            <p:cNvPr id="17" name="Rectangle 11"/>
            <p:cNvSpPr>
              <a:spLocks noChangeArrowheads="1"/>
            </p:cNvSpPr>
            <p:nvPr/>
          </p:nvSpPr>
          <p:spPr bwMode="auto">
            <a:xfrm>
              <a:off x="2862" y="1395"/>
              <a:ext cx="200"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2000">
                  <a:solidFill>
                    <a:schemeClr val="tx1"/>
                  </a:solidFill>
                  <a:latin typeface="Comic Sans MS" panose="030F0702030302020204" pitchFamily="2" charset="0"/>
                </a:rPr>
                <a:t>rt</a:t>
              </a:r>
              <a:endParaRPr lang="en-US" altLang="zh-CN" sz="2000">
                <a:solidFill>
                  <a:schemeClr val="tx1"/>
                </a:solidFill>
                <a:latin typeface="Comic Sans MS" panose="030F0702030302020204" pitchFamily="2" charset="0"/>
              </a:endParaRPr>
            </a:p>
          </p:txBody>
        </p:sp>
        <p:sp>
          <p:nvSpPr>
            <p:cNvPr id="18" name="Rectangle 12"/>
            <p:cNvSpPr>
              <a:spLocks noChangeArrowheads="1"/>
            </p:cNvSpPr>
            <p:nvPr/>
          </p:nvSpPr>
          <p:spPr bwMode="auto">
            <a:xfrm>
              <a:off x="3198" y="1395"/>
              <a:ext cx="216"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2000">
                  <a:solidFill>
                    <a:schemeClr val="tx1"/>
                  </a:solidFill>
                  <a:latin typeface="Comic Sans MS" panose="030F0702030302020204" pitchFamily="2" charset="0"/>
                </a:rPr>
                <a:t>rd</a:t>
              </a:r>
              <a:endParaRPr lang="en-US" altLang="zh-CN" sz="2000">
                <a:solidFill>
                  <a:schemeClr val="tx1"/>
                </a:solidFill>
                <a:latin typeface="Comic Sans MS" panose="030F0702030302020204" pitchFamily="2" charset="0"/>
              </a:endParaRPr>
            </a:p>
          </p:txBody>
        </p:sp>
        <p:sp>
          <p:nvSpPr>
            <p:cNvPr id="19" name="Rectangle 13"/>
            <p:cNvSpPr>
              <a:spLocks noChangeArrowheads="1"/>
            </p:cNvSpPr>
            <p:nvPr/>
          </p:nvSpPr>
          <p:spPr bwMode="auto">
            <a:xfrm>
              <a:off x="2426" y="1767"/>
              <a:ext cx="1144" cy="136"/>
            </a:xfrm>
            <a:prstGeom prst="rect">
              <a:avLst/>
            </a:prstGeom>
            <a:noFill/>
            <a:ln w="12700">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2" charset="0"/>
              </a:endParaRPr>
            </a:p>
          </p:txBody>
        </p:sp>
        <p:sp>
          <p:nvSpPr>
            <p:cNvPr id="20" name="Rectangle 14"/>
            <p:cNvSpPr>
              <a:spLocks noChangeArrowheads="1"/>
            </p:cNvSpPr>
            <p:nvPr/>
          </p:nvSpPr>
          <p:spPr bwMode="auto">
            <a:xfrm>
              <a:off x="2574" y="1757"/>
              <a:ext cx="69"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endParaRPr lang="en-US" altLang="zh-CN" sz="2000">
                <a:solidFill>
                  <a:schemeClr val="tx1"/>
                </a:solidFill>
                <a:latin typeface="Comic Sans MS" panose="030F0702030302020204" pitchFamily="2" charset="0"/>
              </a:endParaRPr>
            </a:p>
          </p:txBody>
        </p:sp>
        <p:sp>
          <p:nvSpPr>
            <p:cNvPr id="21" name="Line 15"/>
            <p:cNvSpPr>
              <a:spLocks noChangeShapeType="1"/>
            </p:cNvSpPr>
            <p:nvPr/>
          </p:nvSpPr>
          <p:spPr bwMode="auto">
            <a:xfrm>
              <a:off x="2662" y="1575"/>
              <a:ext cx="0" cy="184"/>
            </a:xfrm>
            <a:prstGeom prst="line">
              <a:avLst/>
            </a:prstGeom>
            <a:noFill/>
            <a:ln w="12700">
              <a:solidFill>
                <a:schemeClr val="bg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2" charset="0"/>
              </a:endParaRPr>
            </a:p>
          </p:txBody>
        </p:sp>
        <p:sp>
          <p:nvSpPr>
            <p:cNvPr id="22" name="Rectangle 16"/>
            <p:cNvSpPr>
              <a:spLocks noChangeArrowheads="1"/>
            </p:cNvSpPr>
            <p:nvPr/>
          </p:nvSpPr>
          <p:spPr bwMode="auto">
            <a:xfrm>
              <a:off x="750" y="1347"/>
              <a:ext cx="110"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2000">
                  <a:solidFill>
                    <a:schemeClr val="tx1"/>
                  </a:solidFill>
                  <a:latin typeface="Comic Sans MS" panose="030F0702030302020204" pitchFamily="2" charset="0"/>
                </a:rPr>
                <a:t> </a:t>
              </a:r>
              <a:endParaRPr lang="en-US" altLang="zh-CN" sz="2000">
                <a:solidFill>
                  <a:schemeClr val="tx1"/>
                </a:solidFill>
                <a:latin typeface="Comic Sans MS" panose="030F0702030302020204" pitchFamily="2" charset="0"/>
              </a:endParaRPr>
            </a:p>
          </p:txBody>
        </p:sp>
        <p:sp>
          <p:nvSpPr>
            <p:cNvPr id="23" name="Text Box 17"/>
            <p:cNvSpPr txBox="1">
              <a:spLocks noChangeArrowheads="1"/>
            </p:cNvSpPr>
            <p:nvPr/>
          </p:nvSpPr>
          <p:spPr bwMode="auto">
            <a:xfrm>
              <a:off x="3825" y="1335"/>
              <a:ext cx="38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a:solidFill>
                    <a:schemeClr val="tx1"/>
                  </a:solidFill>
                  <a:latin typeface="Comic Sans MS" panose="030F0702030302020204" pitchFamily="2" charset="0"/>
                  <a:cs typeface="Arial" panose="020B0604020202020204" pitchFamily="34" charset="0"/>
                </a:rPr>
                <a:t>func</a:t>
              </a:r>
              <a:endParaRPr lang="en-US" altLang="zh-CN" sz="2000" b="0">
                <a:solidFill>
                  <a:schemeClr val="tx1"/>
                </a:solidFill>
                <a:latin typeface="Comic Sans MS" panose="030F0702030302020204" pitchFamily="2" charset="0"/>
                <a:cs typeface="Arial" panose="020B0604020202020204" pitchFamily="34" charset="0"/>
              </a:endParaRPr>
            </a:p>
          </p:txBody>
        </p:sp>
        <p:sp>
          <p:nvSpPr>
            <p:cNvPr id="24" name="Text Box 18"/>
            <p:cNvSpPr txBox="1">
              <a:spLocks noChangeArrowheads="1"/>
            </p:cNvSpPr>
            <p:nvPr/>
          </p:nvSpPr>
          <p:spPr bwMode="auto">
            <a:xfrm>
              <a:off x="658" y="1045"/>
              <a:ext cx="9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zh-CN" sz="2000" b="0">
                <a:solidFill>
                  <a:schemeClr val="accent1"/>
                </a:solidFill>
                <a:latin typeface="Comic Sans MS" panose="030F0702030302020204" pitchFamily="2" charset="0"/>
                <a:cs typeface="Arial" panose="020B0604020202020204" pitchFamily="34" charset="0"/>
              </a:endParaRPr>
            </a:p>
          </p:txBody>
        </p:sp>
        <p:sp>
          <p:nvSpPr>
            <p:cNvPr id="25" name="Rectangle 19"/>
            <p:cNvSpPr>
              <a:spLocks noChangeArrowheads="1"/>
            </p:cNvSpPr>
            <p:nvPr/>
          </p:nvSpPr>
          <p:spPr bwMode="auto">
            <a:xfrm>
              <a:off x="3458" y="1335"/>
              <a:ext cx="328" cy="232"/>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2" charset="0"/>
              </a:endParaRPr>
            </a:p>
          </p:txBody>
        </p:sp>
        <p:sp>
          <p:nvSpPr>
            <p:cNvPr id="26" name="Rectangle 20"/>
            <p:cNvSpPr>
              <a:spLocks noChangeArrowheads="1"/>
            </p:cNvSpPr>
            <p:nvPr/>
          </p:nvSpPr>
          <p:spPr bwMode="auto">
            <a:xfrm>
              <a:off x="3486" y="1383"/>
              <a:ext cx="308"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2000">
                  <a:solidFill>
                    <a:schemeClr val="tx1"/>
                  </a:solidFill>
                  <a:latin typeface="Comic Sans MS" panose="030F0702030302020204" pitchFamily="2" charset="0"/>
                </a:rPr>
                <a:t>smt</a:t>
              </a:r>
              <a:endParaRPr lang="en-US" altLang="zh-CN" sz="2000">
                <a:solidFill>
                  <a:schemeClr val="tx1"/>
                </a:solidFill>
                <a:latin typeface="Comic Sans MS" panose="030F0702030302020204" pitchFamily="2" charset="0"/>
              </a:endParaRPr>
            </a:p>
          </p:txBody>
        </p:sp>
        <p:sp>
          <p:nvSpPr>
            <p:cNvPr id="27" name="Text Box 21"/>
            <p:cNvSpPr txBox="1">
              <a:spLocks noChangeArrowheads="1"/>
            </p:cNvSpPr>
            <p:nvPr/>
          </p:nvSpPr>
          <p:spPr bwMode="auto">
            <a:xfrm>
              <a:off x="2142" y="1143"/>
              <a:ext cx="185"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lang="zh-CN" altLang="en-US" sz="2000">
                  <a:solidFill>
                    <a:schemeClr val="tx1"/>
                  </a:solidFill>
                  <a:latin typeface="Comic Sans MS" panose="030F0702030302020204" pitchFamily="2" charset="0"/>
                </a:rPr>
                <a:t>6</a:t>
              </a:r>
              <a:endParaRPr lang="zh-CN" altLang="en-US" sz="2000">
                <a:solidFill>
                  <a:schemeClr val="tx1"/>
                </a:solidFill>
                <a:latin typeface="Comic Sans MS" panose="030F0702030302020204" pitchFamily="2" charset="0"/>
              </a:endParaRPr>
            </a:p>
          </p:txBody>
        </p:sp>
        <p:sp>
          <p:nvSpPr>
            <p:cNvPr id="28" name="Text Box 22"/>
            <p:cNvSpPr txBox="1">
              <a:spLocks noChangeArrowheads="1"/>
            </p:cNvSpPr>
            <p:nvPr/>
          </p:nvSpPr>
          <p:spPr bwMode="auto">
            <a:xfrm>
              <a:off x="2862" y="1143"/>
              <a:ext cx="185"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lang="zh-CN" altLang="en-US" sz="2000">
                  <a:solidFill>
                    <a:schemeClr val="tx1"/>
                  </a:solidFill>
                  <a:latin typeface="Comic Sans MS" panose="030F0702030302020204" pitchFamily="2" charset="0"/>
                </a:rPr>
                <a:t>5</a:t>
              </a:r>
              <a:endParaRPr lang="zh-CN" altLang="en-US" sz="2000">
                <a:solidFill>
                  <a:schemeClr val="tx1"/>
                </a:solidFill>
                <a:latin typeface="Comic Sans MS" panose="030F0702030302020204" pitchFamily="2" charset="0"/>
              </a:endParaRPr>
            </a:p>
          </p:txBody>
        </p:sp>
        <p:sp>
          <p:nvSpPr>
            <p:cNvPr id="29" name="Text Box 23"/>
            <p:cNvSpPr txBox="1">
              <a:spLocks noChangeArrowheads="1"/>
            </p:cNvSpPr>
            <p:nvPr/>
          </p:nvSpPr>
          <p:spPr bwMode="auto">
            <a:xfrm>
              <a:off x="3198" y="1143"/>
              <a:ext cx="185"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lang="zh-CN" altLang="en-US" sz="2000">
                  <a:solidFill>
                    <a:schemeClr val="tx1"/>
                  </a:solidFill>
                  <a:latin typeface="Comic Sans MS" panose="030F0702030302020204" pitchFamily="2" charset="0"/>
                </a:rPr>
                <a:t>5</a:t>
              </a:r>
              <a:endParaRPr lang="zh-CN" altLang="en-US" sz="2000">
                <a:solidFill>
                  <a:schemeClr val="tx1"/>
                </a:solidFill>
                <a:latin typeface="Comic Sans MS" panose="030F0702030302020204" pitchFamily="2" charset="0"/>
              </a:endParaRPr>
            </a:p>
          </p:txBody>
        </p:sp>
        <p:sp>
          <p:nvSpPr>
            <p:cNvPr id="30" name="Text Box 24"/>
            <p:cNvSpPr txBox="1">
              <a:spLocks noChangeArrowheads="1"/>
            </p:cNvSpPr>
            <p:nvPr/>
          </p:nvSpPr>
          <p:spPr bwMode="auto">
            <a:xfrm>
              <a:off x="3534" y="1143"/>
              <a:ext cx="185"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lang="zh-CN" altLang="en-US" sz="2000">
                  <a:solidFill>
                    <a:schemeClr val="tx1"/>
                  </a:solidFill>
                  <a:latin typeface="Comic Sans MS" panose="030F0702030302020204" pitchFamily="2" charset="0"/>
                </a:rPr>
                <a:t>5</a:t>
              </a:r>
              <a:endParaRPr lang="zh-CN" altLang="en-US" sz="2000">
                <a:solidFill>
                  <a:schemeClr val="tx1"/>
                </a:solidFill>
                <a:latin typeface="Comic Sans MS" panose="030F0702030302020204" pitchFamily="2" charset="0"/>
              </a:endParaRPr>
            </a:p>
          </p:txBody>
        </p:sp>
        <p:sp>
          <p:nvSpPr>
            <p:cNvPr id="31" name="Text Box 25"/>
            <p:cNvSpPr txBox="1">
              <a:spLocks noChangeArrowheads="1"/>
            </p:cNvSpPr>
            <p:nvPr/>
          </p:nvSpPr>
          <p:spPr bwMode="auto">
            <a:xfrm>
              <a:off x="3918" y="1143"/>
              <a:ext cx="185"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lang="zh-CN" altLang="en-US" sz="2000">
                  <a:solidFill>
                    <a:schemeClr val="tx1"/>
                  </a:solidFill>
                  <a:latin typeface="Comic Sans MS" panose="030F0702030302020204" pitchFamily="2" charset="0"/>
                </a:rPr>
                <a:t>6</a:t>
              </a:r>
              <a:endParaRPr lang="zh-CN" altLang="en-US" sz="2000">
                <a:solidFill>
                  <a:schemeClr val="tx1"/>
                </a:solidFill>
                <a:latin typeface="Comic Sans MS" panose="030F0702030302020204" pitchFamily="2" charset="0"/>
              </a:endParaRPr>
            </a:p>
          </p:txBody>
        </p:sp>
        <p:sp>
          <p:nvSpPr>
            <p:cNvPr id="32" name="Text Box 26"/>
            <p:cNvSpPr txBox="1">
              <a:spLocks noChangeArrowheads="1"/>
            </p:cNvSpPr>
            <p:nvPr/>
          </p:nvSpPr>
          <p:spPr bwMode="auto">
            <a:xfrm>
              <a:off x="2526" y="1143"/>
              <a:ext cx="185"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lang="zh-CN" altLang="en-US" sz="2000">
                  <a:solidFill>
                    <a:schemeClr val="tx1"/>
                  </a:solidFill>
                  <a:latin typeface="Comic Sans MS" panose="030F0702030302020204" pitchFamily="2" charset="0"/>
                </a:rPr>
                <a:t>5</a:t>
              </a:r>
              <a:endParaRPr lang="zh-CN" altLang="en-US" sz="2000">
                <a:solidFill>
                  <a:schemeClr val="tx1"/>
                </a:solidFill>
                <a:latin typeface="Comic Sans MS" panose="030F0702030302020204" pitchFamily="2" charset="0"/>
              </a:endParaRPr>
            </a:p>
          </p:txBody>
        </p:sp>
      </p:grpSp>
      <p:grpSp>
        <p:nvGrpSpPr>
          <p:cNvPr id="33" name="Group 72"/>
          <p:cNvGrpSpPr/>
          <p:nvPr/>
        </p:nvGrpSpPr>
        <p:grpSpPr bwMode="auto">
          <a:xfrm>
            <a:off x="251520" y="3140970"/>
            <a:ext cx="6523038" cy="1497016"/>
            <a:chOff x="466" y="1902"/>
            <a:chExt cx="4109" cy="943"/>
          </a:xfrm>
        </p:grpSpPr>
        <p:sp>
          <p:nvSpPr>
            <p:cNvPr id="34" name="Rectangle 27"/>
            <p:cNvSpPr>
              <a:spLocks noChangeArrowheads="1"/>
            </p:cNvSpPr>
            <p:nvPr/>
          </p:nvSpPr>
          <p:spPr bwMode="auto">
            <a:xfrm>
              <a:off x="1520" y="2306"/>
              <a:ext cx="531" cy="232"/>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2" charset="0"/>
                <a:ea typeface="微软雅黑" pitchFamily="34" charset="-122"/>
              </a:endParaRPr>
            </a:p>
          </p:txBody>
        </p:sp>
        <p:sp>
          <p:nvSpPr>
            <p:cNvPr id="35" name="Rectangle 28"/>
            <p:cNvSpPr>
              <a:spLocks noChangeArrowheads="1"/>
            </p:cNvSpPr>
            <p:nvPr/>
          </p:nvSpPr>
          <p:spPr bwMode="auto">
            <a:xfrm>
              <a:off x="1724" y="2366"/>
              <a:ext cx="180"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2000">
                  <a:solidFill>
                    <a:schemeClr val="tx1"/>
                  </a:solidFill>
                  <a:latin typeface="Comic Sans MS" panose="030F0702030302020204" pitchFamily="2" charset="0"/>
                  <a:ea typeface="微软雅黑" pitchFamily="34" charset="-122"/>
                </a:rPr>
                <a:t>0</a:t>
              </a:r>
              <a:endParaRPr lang="en-US" altLang="zh-CN" sz="2000">
                <a:solidFill>
                  <a:schemeClr val="tx1"/>
                </a:solidFill>
                <a:latin typeface="Comic Sans MS" panose="030F0702030302020204" pitchFamily="2" charset="0"/>
                <a:ea typeface="微软雅黑" pitchFamily="34" charset="-122"/>
              </a:endParaRPr>
            </a:p>
          </p:txBody>
        </p:sp>
        <p:sp>
          <p:nvSpPr>
            <p:cNvPr id="36" name="Rectangle 29"/>
            <p:cNvSpPr>
              <a:spLocks noChangeArrowheads="1"/>
            </p:cNvSpPr>
            <p:nvPr/>
          </p:nvSpPr>
          <p:spPr bwMode="auto">
            <a:xfrm>
              <a:off x="2054" y="2306"/>
              <a:ext cx="463" cy="232"/>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2" charset="0"/>
                <a:ea typeface="微软雅黑" pitchFamily="34" charset="-122"/>
              </a:endParaRPr>
            </a:p>
          </p:txBody>
        </p:sp>
        <p:sp>
          <p:nvSpPr>
            <p:cNvPr id="37" name="Rectangle 30"/>
            <p:cNvSpPr>
              <a:spLocks noChangeArrowheads="1"/>
            </p:cNvSpPr>
            <p:nvPr/>
          </p:nvSpPr>
          <p:spPr bwMode="auto">
            <a:xfrm>
              <a:off x="2520" y="2306"/>
              <a:ext cx="463" cy="232"/>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2" charset="0"/>
                <a:ea typeface="微软雅黑" pitchFamily="34" charset="-122"/>
              </a:endParaRPr>
            </a:p>
          </p:txBody>
        </p:sp>
        <p:sp>
          <p:nvSpPr>
            <p:cNvPr id="38" name="Rectangle 31"/>
            <p:cNvSpPr>
              <a:spLocks noChangeArrowheads="1"/>
            </p:cNvSpPr>
            <p:nvPr/>
          </p:nvSpPr>
          <p:spPr bwMode="auto">
            <a:xfrm>
              <a:off x="2985" y="2306"/>
              <a:ext cx="464" cy="232"/>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2" charset="0"/>
                <a:ea typeface="微软雅黑" pitchFamily="34" charset="-122"/>
              </a:endParaRPr>
            </a:p>
          </p:txBody>
        </p:sp>
        <p:sp>
          <p:nvSpPr>
            <p:cNvPr id="39" name="Rectangle 32"/>
            <p:cNvSpPr>
              <a:spLocks noChangeArrowheads="1"/>
            </p:cNvSpPr>
            <p:nvPr/>
          </p:nvSpPr>
          <p:spPr bwMode="auto">
            <a:xfrm>
              <a:off x="3905" y="2306"/>
              <a:ext cx="610" cy="232"/>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2" charset="0"/>
                <a:ea typeface="微软雅黑" pitchFamily="34" charset="-122"/>
              </a:endParaRPr>
            </a:p>
          </p:txBody>
        </p:sp>
        <p:sp>
          <p:nvSpPr>
            <p:cNvPr id="40" name="Rectangle 33"/>
            <p:cNvSpPr>
              <a:spLocks noChangeArrowheads="1"/>
            </p:cNvSpPr>
            <p:nvPr/>
          </p:nvSpPr>
          <p:spPr bwMode="auto">
            <a:xfrm>
              <a:off x="2195" y="2366"/>
              <a:ext cx="252"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2000">
                  <a:solidFill>
                    <a:schemeClr val="tx1"/>
                  </a:solidFill>
                  <a:latin typeface="Comic Sans MS" panose="030F0702030302020204" pitchFamily="2" charset="0"/>
                  <a:ea typeface="微软雅黑" pitchFamily="34" charset="-122"/>
                </a:rPr>
                <a:t>17</a:t>
              </a:r>
              <a:endParaRPr lang="en-US" altLang="zh-CN" sz="2000">
                <a:solidFill>
                  <a:schemeClr val="tx1"/>
                </a:solidFill>
                <a:latin typeface="Comic Sans MS" panose="030F0702030302020204" pitchFamily="2" charset="0"/>
                <a:ea typeface="微软雅黑" pitchFamily="34" charset="-122"/>
              </a:endParaRPr>
            </a:p>
          </p:txBody>
        </p:sp>
        <p:sp>
          <p:nvSpPr>
            <p:cNvPr id="41" name="Rectangle 34"/>
            <p:cNvSpPr>
              <a:spLocks noChangeArrowheads="1"/>
            </p:cNvSpPr>
            <p:nvPr/>
          </p:nvSpPr>
          <p:spPr bwMode="auto">
            <a:xfrm>
              <a:off x="2602" y="2366"/>
              <a:ext cx="252"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2000">
                  <a:solidFill>
                    <a:schemeClr val="tx1"/>
                  </a:solidFill>
                  <a:latin typeface="Comic Sans MS" panose="030F0702030302020204" pitchFamily="2" charset="0"/>
                  <a:ea typeface="微软雅黑" pitchFamily="34" charset="-122"/>
                </a:rPr>
                <a:t>18</a:t>
              </a:r>
              <a:endParaRPr lang="en-US" altLang="zh-CN" sz="2000">
                <a:solidFill>
                  <a:schemeClr val="tx1"/>
                </a:solidFill>
                <a:latin typeface="Comic Sans MS" panose="030F0702030302020204" pitchFamily="2" charset="0"/>
                <a:ea typeface="微软雅黑" pitchFamily="34" charset="-122"/>
              </a:endParaRPr>
            </a:p>
          </p:txBody>
        </p:sp>
        <p:sp>
          <p:nvSpPr>
            <p:cNvPr id="42" name="Rectangle 35"/>
            <p:cNvSpPr>
              <a:spLocks noChangeArrowheads="1"/>
            </p:cNvSpPr>
            <p:nvPr/>
          </p:nvSpPr>
          <p:spPr bwMode="auto">
            <a:xfrm>
              <a:off x="3077" y="2366"/>
              <a:ext cx="180"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2000">
                  <a:solidFill>
                    <a:schemeClr val="tx1"/>
                  </a:solidFill>
                  <a:latin typeface="Comic Sans MS" panose="030F0702030302020204" pitchFamily="2" charset="0"/>
                  <a:ea typeface="微软雅黑" pitchFamily="34" charset="-122"/>
                </a:rPr>
                <a:t>8</a:t>
              </a:r>
              <a:endParaRPr lang="en-US" altLang="zh-CN" sz="2000">
                <a:solidFill>
                  <a:schemeClr val="tx1"/>
                </a:solidFill>
                <a:latin typeface="Comic Sans MS" panose="030F0702030302020204" pitchFamily="2" charset="0"/>
                <a:ea typeface="微软雅黑" pitchFamily="34" charset="-122"/>
              </a:endParaRPr>
            </a:p>
          </p:txBody>
        </p:sp>
        <p:sp>
          <p:nvSpPr>
            <p:cNvPr id="43" name="Text Box 36"/>
            <p:cNvSpPr txBox="1">
              <a:spLocks noChangeArrowheads="1"/>
            </p:cNvSpPr>
            <p:nvPr/>
          </p:nvSpPr>
          <p:spPr bwMode="auto">
            <a:xfrm>
              <a:off x="4027" y="2333"/>
              <a:ext cx="54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a:solidFill>
                    <a:schemeClr val="tx1"/>
                  </a:solidFill>
                  <a:latin typeface="Comic Sans MS" panose="030F0702030302020204" pitchFamily="2" charset="0"/>
                  <a:ea typeface="微软雅黑" pitchFamily="34" charset="-122"/>
                </a:rPr>
                <a:t>32</a:t>
              </a:r>
              <a:endParaRPr lang="en-US" altLang="zh-CN" sz="2000" b="0">
                <a:solidFill>
                  <a:schemeClr val="tx1"/>
                </a:solidFill>
                <a:latin typeface="Comic Sans MS" panose="030F0702030302020204" pitchFamily="2" charset="0"/>
                <a:ea typeface="微软雅黑" pitchFamily="34" charset="-122"/>
              </a:endParaRPr>
            </a:p>
          </p:txBody>
        </p:sp>
        <p:sp>
          <p:nvSpPr>
            <p:cNvPr id="44" name="Rectangle 37"/>
            <p:cNvSpPr>
              <a:spLocks noChangeArrowheads="1"/>
            </p:cNvSpPr>
            <p:nvPr/>
          </p:nvSpPr>
          <p:spPr bwMode="auto">
            <a:xfrm>
              <a:off x="3447" y="2306"/>
              <a:ext cx="463" cy="232"/>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2" charset="0"/>
                <a:ea typeface="微软雅黑" pitchFamily="34" charset="-122"/>
              </a:endParaRPr>
            </a:p>
          </p:txBody>
        </p:sp>
        <p:sp>
          <p:nvSpPr>
            <p:cNvPr id="45" name="Rectangle 38"/>
            <p:cNvSpPr>
              <a:spLocks noChangeArrowheads="1"/>
            </p:cNvSpPr>
            <p:nvPr/>
          </p:nvSpPr>
          <p:spPr bwMode="auto">
            <a:xfrm>
              <a:off x="3619" y="2381"/>
              <a:ext cx="180"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2000">
                  <a:solidFill>
                    <a:schemeClr val="tx1"/>
                  </a:solidFill>
                  <a:latin typeface="Comic Sans MS" panose="030F0702030302020204" pitchFamily="2" charset="0"/>
                  <a:ea typeface="微软雅黑" pitchFamily="34" charset="-122"/>
                </a:rPr>
                <a:t>0</a:t>
              </a:r>
              <a:endParaRPr lang="en-US" altLang="zh-CN" sz="2000">
                <a:solidFill>
                  <a:schemeClr val="tx1"/>
                </a:solidFill>
                <a:latin typeface="Comic Sans MS" panose="030F0702030302020204" pitchFamily="2" charset="0"/>
                <a:ea typeface="微软雅黑" pitchFamily="34" charset="-122"/>
              </a:endParaRPr>
            </a:p>
          </p:txBody>
        </p:sp>
        <p:sp>
          <p:nvSpPr>
            <p:cNvPr id="46" name="Text Box 39"/>
            <p:cNvSpPr txBox="1">
              <a:spLocks noChangeArrowheads="1"/>
            </p:cNvSpPr>
            <p:nvPr/>
          </p:nvSpPr>
          <p:spPr bwMode="auto">
            <a:xfrm>
              <a:off x="1584" y="2114"/>
              <a:ext cx="262"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lang="zh-CN" altLang="en-US" sz="2000">
                  <a:solidFill>
                    <a:schemeClr val="tx1"/>
                  </a:solidFill>
                  <a:latin typeface="Comic Sans MS" panose="030F0702030302020204" pitchFamily="2" charset="0"/>
                  <a:ea typeface="微软雅黑" pitchFamily="34" charset="-122"/>
                </a:rPr>
                <a:t>6</a:t>
              </a:r>
              <a:endParaRPr lang="zh-CN" altLang="en-US" sz="2000">
                <a:solidFill>
                  <a:schemeClr val="tx1"/>
                </a:solidFill>
                <a:latin typeface="Comic Sans MS" panose="030F0702030302020204" pitchFamily="2" charset="0"/>
                <a:ea typeface="微软雅黑" pitchFamily="34" charset="-122"/>
              </a:endParaRPr>
            </a:p>
          </p:txBody>
        </p:sp>
        <p:sp>
          <p:nvSpPr>
            <p:cNvPr id="47" name="Text Box 40"/>
            <p:cNvSpPr txBox="1">
              <a:spLocks noChangeArrowheads="1"/>
            </p:cNvSpPr>
            <p:nvPr/>
          </p:nvSpPr>
          <p:spPr bwMode="auto">
            <a:xfrm>
              <a:off x="2602" y="2114"/>
              <a:ext cx="262"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lang="zh-CN" altLang="en-US" sz="2000">
                  <a:solidFill>
                    <a:schemeClr val="tx1"/>
                  </a:solidFill>
                  <a:latin typeface="Comic Sans MS" panose="030F0702030302020204" pitchFamily="2" charset="0"/>
                  <a:ea typeface="微软雅黑" pitchFamily="34" charset="-122"/>
                </a:rPr>
                <a:t>5</a:t>
              </a:r>
              <a:endParaRPr lang="zh-CN" altLang="en-US" sz="2000">
                <a:solidFill>
                  <a:schemeClr val="tx1"/>
                </a:solidFill>
                <a:latin typeface="Comic Sans MS" panose="030F0702030302020204" pitchFamily="2" charset="0"/>
                <a:ea typeface="微软雅黑" pitchFamily="34" charset="-122"/>
              </a:endParaRPr>
            </a:p>
          </p:txBody>
        </p:sp>
        <p:sp>
          <p:nvSpPr>
            <p:cNvPr id="48" name="Text Box 41"/>
            <p:cNvSpPr txBox="1">
              <a:spLocks noChangeArrowheads="1"/>
            </p:cNvSpPr>
            <p:nvPr/>
          </p:nvSpPr>
          <p:spPr bwMode="auto">
            <a:xfrm>
              <a:off x="3077" y="2114"/>
              <a:ext cx="261"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lang="zh-CN" altLang="en-US" sz="2000">
                  <a:solidFill>
                    <a:schemeClr val="tx1"/>
                  </a:solidFill>
                  <a:latin typeface="Comic Sans MS" panose="030F0702030302020204" pitchFamily="2" charset="0"/>
                  <a:ea typeface="微软雅黑" pitchFamily="34" charset="-122"/>
                </a:rPr>
                <a:t>5</a:t>
              </a:r>
              <a:endParaRPr lang="zh-CN" altLang="en-US" sz="2000">
                <a:solidFill>
                  <a:schemeClr val="tx1"/>
                </a:solidFill>
                <a:latin typeface="Comic Sans MS" panose="030F0702030302020204" pitchFamily="2" charset="0"/>
                <a:ea typeface="微软雅黑" pitchFamily="34" charset="-122"/>
              </a:endParaRPr>
            </a:p>
          </p:txBody>
        </p:sp>
        <p:sp>
          <p:nvSpPr>
            <p:cNvPr id="49" name="Text Box 42"/>
            <p:cNvSpPr txBox="1">
              <a:spLocks noChangeArrowheads="1"/>
            </p:cNvSpPr>
            <p:nvPr/>
          </p:nvSpPr>
          <p:spPr bwMode="auto">
            <a:xfrm>
              <a:off x="3552" y="2114"/>
              <a:ext cx="261"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lang="zh-CN" altLang="en-US" sz="2000">
                  <a:solidFill>
                    <a:schemeClr val="tx1"/>
                  </a:solidFill>
                  <a:latin typeface="Comic Sans MS" panose="030F0702030302020204" pitchFamily="2" charset="0"/>
                  <a:ea typeface="微软雅黑" pitchFamily="34" charset="-122"/>
                </a:rPr>
                <a:t>5</a:t>
              </a:r>
              <a:endParaRPr lang="zh-CN" altLang="en-US" sz="2000">
                <a:solidFill>
                  <a:schemeClr val="tx1"/>
                </a:solidFill>
                <a:latin typeface="Comic Sans MS" panose="030F0702030302020204" pitchFamily="2" charset="0"/>
                <a:ea typeface="微软雅黑" pitchFamily="34" charset="-122"/>
              </a:endParaRPr>
            </a:p>
          </p:txBody>
        </p:sp>
        <p:sp>
          <p:nvSpPr>
            <p:cNvPr id="50" name="Text Box 43"/>
            <p:cNvSpPr txBox="1">
              <a:spLocks noChangeArrowheads="1"/>
            </p:cNvSpPr>
            <p:nvPr/>
          </p:nvSpPr>
          <p:spPr bwMode="auto">
            <a:xfrm>
              <a:off x="4094" y="2114"/>
              <a:ext cx="262"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lang="zh-CN" altLang="en-US" sz="2000">
                  <a:solidFill>
                    <a:schemeClr val="tx1"/>
                  </a:solidFill>
                  <a:latin typeface="Comic Sans MS" panose="030F0702030302020204" pitchFamily="2" charset="0"/>
                  <a:ea typeface="微软雅黑" pitchFamily="34" charset="-122"/>
                </a:rPr>
                <a:t>6</a:t>
              </a:r>
              <a:endParaRPr lang="zh-CN" altLang="en-US" sz="2000">
                <a:solidFill>
                  <a:schemeClr val="tx1"/>
                </a:solidFill>
                <a:latin typeface="Comic Sans MS" panose="030F0702030302020204" pitchFamily="2" charset="0"/>
                <a:ea typeface="微软雅黑" pitchFamily="34" charset="-122"/>
              </a:endParaRPr>
            </a:p>
          </p:txBody>
        </p:sp>
        <p:sp>
          <p:nvSpPr>
            <p:cNvPr id="51" name="Text Box 44"/>
            <p:cNvSpPr txBox="1">
              <a:spLocks noChangeArrowheads="1"/>
            </p:cNvSpPr>
            <p:nvPr/>
          </p:nvSpPr>
          <p:spPr bwMode="auto">
            <a:xfrm>
              <a:off x="2127" y="2114"/>
              <a:ext cx="262"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lang="zh-CN" altLang="en-US" sz="2000">
                  <a:solidFill>
                    <a:schemeClr val="tx1"/>
                  </a:solidFill>
                  <a:latin typeface="Comic Sans MS" panose="030F0702030302020204" pitchFamily="2" charset="0"/>
                  <a:ea typeface="微软雅黑" pitchFamily="34" charset="-122"/>
                </a:rPr>
                <a:t>5</a:t>
              </a:r>
              <a:endParaRPr lang="zh-CN" altLang="en-US" sz="2000">
                <a:solidFill>
                  <a:schemeClr val="tx1"/>
                </a:solidFill>
                <a:latin typeface="Comic Sans MS" panose="030F0702030302020204" pitchFamily="2" charset="0"/>
                <a:ea typeface="微软雅黑" pitchFamily="34" charset="-122"/>
              </a:endParaRPr>
            </a:p>
          </p:txBody>
        </p:sp>
        <p:sp>
          <p:nvSpPr>
            <p:cNvPr id="52" name="Text Box 45"/>
            <p:cNvSpPr txBox="1">
              <a:spLocks noChangeArrowheads="1"/>
            </p:cNvSpPr>
            <p:nvPr/>
          </p:nvSpPr>
          <p:spPr bwMode="auto">
            <a:xfrm>
              <a:off x="466" y="1902"/>
              <a:ext cx="1994" cy="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altLang="zh-CN" sz="2000" b="1" dirty="0">
                  <a:solidFill>
                    <a:schemeClr val="tx1"/>
                  </a:solidFill>
                  <a:latin typeface="Comic Sans MS" panose="030F0702030302020204" pitchFamily="2" charset="0"/>
                  <a:ea typeface="微软雅黑" pitchFamily="34" charset="-122"/>
                </a:rPr>
                <a:t>Decimal </a:t>
              </a:r>
              <a:r>
                <a:rPr lang="en-US" altLang="zh-CN" sz="2000" b="1" dirty="0" err="1">
                  <a:solidFill>
                    <a:schemeClr val="tx1"/>
                  </a:solidFill>
                  <a:latin typeface="Comic Sans MS" panose="030F0702030302020204" pitchFamily="2" charset="0"/>
                  <a:ea typeface="微软雅黑" pitchFamily="34" charset="-122"/>
                </a:rPr>
                <a:t>representaton</a:t>
              </a:r>
              <a:r>
                <a:rPr lang="en-US" altLang="zh-CN" sz="2000" b="1" dirty="0">
                  <a:solidFill>
                    <a:schemeClr val="tx1"/>
                  </a:solidFill>
                  <a:latin typeface="Comic Sans MS" panose="030F0702030302020204" pitchFamily="2" charset="0"/>
                  <a:ea typeface="微软雅黑" pitchFamily="34" charset="-122"/>
                </a:rPr>
                <a:t>:</a:t>
              </a:r>
              <a:endParaRPr lang="en-US" altLang="zh-CN" sz="2000" b="1" dirty="0">
                <a:solidFill>
                  <a:schemeClr val="tx1"/>
                </a:solidFill>
                <a:latin typeface="Comic Sans MS" panose="030F0702030302020204" pitchFamily="2" charset="0"/>
                <a:ea typeface="微软雅黑" pitchFamily="34" charset="-122"/>
              </a:endParaRPr>
            </a:p>
            <a:p>
              <a:pPr>
                <a:spcBef>
                  <a:spcPct val="50000"/>
                </a:spcBef>
              </a:pPr>
              <a:endParaRPr lang="en-US" altLang="zh-CN" sz="2000" b="1" dirty="0">
                <a:solidFill>
                  <a:schemeClr val="tx1"/>
                </a:solidFill>
                <a:latin typeface="Comic Sans MS" panose="030F0702030302020204" pitchFamily="2" charset="0"/>
                <a:ea typeface="微软雅黑" pitchFamily="34" charset="-122"/>
              </a:endParaRPr>
            </a:p>
          </p:txBody>
        </p:sp>
        <p:sp>
          <p:nvSpPr>
            <p:cNvPr id="53" name="Rectangle 46"/>
            <p:cNvSpPr>
              <a:spLocks noChangeArrowheads="1"/>
            </p:cNvSpPr>
            <p:nvPr/>
          </p:nvSpPr>
          <p:spPr bwMode="auto">
            <a:xfrm>
              <a:off x="2143" y="2582"/>
              <a:ext cx="378"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sz="2000" dirty="0">
                  <a:solidFill>
                    <a:srgbClr val="0033CC"/>
                  </a:solidFill>
                  <a:latin typeface="Comic Sans MS" panose="030F0702030302020204" pitchFamily="2" charset="0"/>
                  <a:ea typeface="微软雅黑" pitchFamily="34" charset="-122"/>
                </a:rPr>
                <a:t>$s1</a:t>
              </a:r>
              <a:endParaRPr lang="zh-CN" altLang="en-US" sz="2000" dirty="0">
                <a:solidFill>
                  <a:srgbClr val="0033CC"/>
                </a:solidFill>
                <a:latin typeface="Comic Sans MS" panose="030F0702030302020204" pitchFamily="2" charset="0"/>
                <a:ea typeface="微软雅黑" pitchFamily="34" charset="-122"/>
              </a:endParaRPr>
            </a:p>
          </p:txBody>
        </p:sp>
        <p:sp>
          <p:nvSpPr>
            <p:cNvPr id="54" name="Rectangle 47"/>
            <p:cNvSpPr>
              <a:spLocks noChangeArrowheads="1"/>
            </p:cNvSpPr>
            <p:nvPr/>
          </p:nvSpPr>
          <p:spPr bwMode="auto">
            <a:xfrm>
              <a:off x="2546" y="2583"/>
              <a:ext cx="404"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sz="2000" dirty="0">
                  <a:solidFill>
                    <a:srgbClr val="0033CC"/>
                  </a:solidFill>
                  <a:latin typeface="Comic Sans MS" panose="030F0702030302020204" pitchFamily="2" charset="0"/>
                  <a:ea typeface="微软雅黑" pitchFamily="34" charset="-122"/>
                </a:rPr>
                <a:t>$s2</a:t>
              </a:r>
              <a:endParaRPr lang="zh-CN" altLang="en-US" sz="2000" dirty="0">
                <a:solidFill>
                  <a:srgbClr val="0033CC"/>
                </a:solidFill>
                <a:latin typeface="Comic Sans MS" panose="030F0702030302020204" pitchFamily="2" charset="0"/>
                <a:ea typeface="微软雅黑" pitchFamily="34" charset="-122"/>
              </a:endParaRPr>
            </a:p>
          </p:txBody>
        </p:sp>
        <p:sp>
          <p:nvSpPr>
            <p:cNvPr id="55" name="Rectangle 48"/>
            <p:cNvSpPr>
              <a:spLocks noChangeArrowheads="1"/>
            </p:cNvSpPr>
            <p:nvPr/>
          </p:nvSpPr>
          <p:spPr bwMode="auto">
            <a:xfrm>
              <a:off x="2974" y="2592"/>
              <a:ext cx="401"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sz="2000" dirty="0">
                  <a:solidFill>
                    <a:srgbClr val="0033CC"/>
                  </a:solidFill>
                  <a:latin typeface="Comic Sans MS" panose="030F0702030302020204" pitchFamily="2" charset="0"/>
                  <a:ea typeface="微软雅黑" pitchFamily="34" charset="-122"/>
                </a:rPr>
                <a:t>$t0</a:t>
              </a:r>
              <a:endParaRPr lang="zh-CN" altLang="en-US" sz="2000" dirty="0">
                <a:solidFill>
                  <a:srgbClr val="0033CC"/>
                </a:solidFill>
                <a:latin typeface="Comic Sans MS" panose="030F0702030302020204" pitchFamily="2" charset="0"/>
                <a:ea typeface="微软雅黑" pitchFamily="34" charset="-122"/>
              </a:endParaRPr>
            </a:p>
          </p:txBody>
        </p:sp>
        <p:sp>
          <p:nvSpPr>
            <p:cNvPr id="56" name="Rectangle 49"/>
            <p:cNvSpPr>
              <a:spLocks noChangeArrowheads="1"/>
            </p:cNvSpPr>
            <p:nvPr/>
          </p:nvSpPr>
          <p:spPr bwMode="auto">
            <a:xfrm>
              <a:off x="1472" y="2568"/>
              <a:ext cx="654"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sz="2000" dirty="0">
                  <a:solidFill>
                    <a:srgbClr val="0033CC"/>
                  </a:solidFill>
                  <a:latin typeface="Comic Sans MS" panose="030F0702030302020204" pitchFamily="2" charset="0"/>
                  <a:ea typeface="微软雅黑" pitchFamily="34" charset="-122"/>
                  <a:cs typeface="Arial" panose="020B0604020202020204" pitchFamily="34" charset="0"/>
                </a:rPr>
                <a:t>R-Type</a:t>
              </a:r>
              <a:endParaRPr lang="zh-CN" altLang="en-US" sz="2000" dirty="0">
                <a:solidFill>
                  <a:srgbClr val="0033CC"/>
                </a:solidFill>
                <a:latin typeface="Comic Sans MS" panose="030F0702030302020204" pitchFamily="2" charset="0"/>
                <a:ea typeface="微软雅黑" pitchFamily="34" charset="-122"/>
                <a:cs typeface="Arial" panose="020B0604020202020204" pitchFamily="34" charset="0"/>
              </a:endParaRPr>
            </a:p>
          </p:txBody>
        </p:sp>
        <p:sp>
          <p:nvSpPr>
            <p:cNvPr id="57" name="Rectangle 50"/>
            <p:cNvSpPr>
              <a:spLocks noChangeArrowheads="1"/>
            </p:cNvSpPr>
            <p:nvPr/>
          </p:nvSpPr>
          <p:spPr bwMode="auto">
            <a:xfrm>
              <a:off x="4029" y="2585"/>
              <a:ext cx="422"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sz="2000" dirty="0">
                  <a:solidFill>
                    <a:srgbClr val="0033CC"/>
                  </a:solidFill>
                  <a:latin typeface="Comic Sans MS" panose="030F0702030302020204" pitchFamily="2" charset="0"/>
                  <a:ea typeface="微软雅黑" pitchFamily="34" charset="-122"/>
                  <a:cs typeface="Arial" panose="020B0604020202020204" pitchFamily="34" charset="0"/>
                </a:rPr>
                <a:t>Add</a:t>
              </a:r>
              <a:endParaRPr lang="zh-CN" altLang="en-US" sz="2000" dirty="0">
                <a:solidFill>
                  <a:srgbClr val="0033CC"/>
                </a:solidFill>
                <a:latin typeface="Comic Sans MS" panose="030F0702030302020204" pitchFamily="2" charset="0"/>
                <a:ea typeface="微软雅黑" pitchFamily="34" charset="-122"/>
                <a:cs typeface="Arial" panose="020B0604020202020204" pitchFamily="34" charset="0"/>
              </a:endParaRPr>
            </a:p>
          </p:txBody>
        </p:sp>
        <p:sp>
          <p:nvSpPr>
            <p:cNvPr id="58" name="Rectangle 51"/>
            <p:cNvSpPr>
              <a:spLocks noChangeArrowheads="1"/>
            </p:cNvSpPr>
            <p:nvPr/>
          </p:nvSpPr>
          <p:spPr bwMode="auto">
            <a:xfrm>
              <a:off x="3364" y="2617"/>
              <a:ext cx="718"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2000" dirty="0">
                  <a:solidFill>
                    <a:srgbClr val="0033CC"/>
                  </a:solidFill>
                  <a:latin typeface="Comic Sans MS" panose="030F0702030302020204" pitchFamily="2" charset="0"/>
                  <a:ea typeface="微软雅黑" pitchFamily="34" charset="-122"/>
                </a:rPr>
                <a:t>No shift</a:t>
              </a:r>
              <a:endParaRPr lang="en-US" altLang="zh-CN" sz="2000" dirty="0">
                <a:solidFill>
                  <a:srgbClr val="0033CC"/>
                </a:solidFill>
                <a:latin typeface="Comic Sans MS" panose="030F0702030302020204" pitchFamily="2" charset="0"/>
                <a:ea typeface="微软雅黑" pitchFamily="34" charset="-122"/>
              </a:endParaRPr>
            </a:p>
          </p:txBody>
        </p:sp>
      </p:grpSp>
      <p:grpSp>
        <p:nvGrpSpPr>
          <p:cNvPr id="59" name="Group 73"/>
          <p:cNvGrpSpPr/>
          <p:nvPr/>
        </p:nvGrpSpPr>
        <p:grpSpPr bwMode="auto">
          <a:xfrm>
            <a:off x="438944" y="4725148"/>
            <a:ext cx="6437312" cy="1100139"/>
            <a:chOff x="465" y="2915"/>
            <a:chExt cx="4055" cy="693"/>
          </a:xfrm>
        </p:grpSpPr>
        <p:sp>
          <p:nvSpPr>
            <p:cNvPr id="60" name="Text Box 52"/>
            <p:cNvSpPr txBox="1">
              <a:spLocks noChangeArrowheads="1"/>
            </p:cNvSpPr>
            <p:nvPr/>
          </p:nvSpPr>
          <p:spPr bwMode="auto">
            <a:xfrm>
              <a:off x="465" y="2915"/>
              <a:ext cx="1994" cy="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altLang="zh-CN" sz="2000" b="1" dirty="0">
                  <a:solidFill>
                    <a:schemeClr val="tx1"/>
                  </a:solidFill>
                  <a:latin typeface="Comic Sans MS" panose="030F0702030302020204" pitchFamily="2" charset="0"/>
                </a:rPr>
                <a:t>Binary </a:t>
              </a:r>
              <a:r>
                <a:rPr lang="en-US" altLang="zh-CN" sz="2000" b="1" dirty="0" err="1">
                  <a:solidFill>
                    <a:schemeClr val="tx1"/>
                  </a:solidFill>
                  <a:latin typeface="Comic Sans MS" panose="030F0702030302020204" pitchFamily="2" charset="0"/>
                </a:rPr>
                <a:t>representaton</a:t>
              </a:r>
              <a:r>
                <a:rPr lang="en-US" altLang="zh-CN" sz="2000" b="1" dirty="0">
                  <a:solidFill>
                    <a:schemeClr val="tx1"/>
                  </a:solidFill>
                  <a:latin typeface="Comic Sans MS" panose="030F0702030302020204" pitchFamily="2" charset="0"/>
                </a:rPr>
                <a:t>:</a:t>
              </a:r>
              <a:endParaRPr lang="en-US" altLang="zh-CN" sz="2000" b="1" dirty="0">
                <a:solidFill>
                  <a:schemeClr val="tx1"/>
                </a:solidFill>
                <a:latin typeface="Comic Sans MS" panose="030F0702030302020204" pitchFamily="2" charset="0"/>
              </a:endParaRPr>
            </a:p>
            <a:p>
              <a:pPr>
                <a:spcBef>
                  <a:spcPct val="50000"/>
                </a:spcBef>
              </a:pPr>
              <a:endParaRPr lang="en-US" altLang="zh-CN" b="1" dirty="0">
                <a:solidFill>
                  <a:schemeClr val="tx1"/>
                </a:solidFill>
                <a:latin typeface="Comic Sans MS" panose="030F0702030302020204" pitchFamily="2" charset="0"/>
              </a:endParaRPr>
            </a:p>
          </p:txBody>
        </p:sp>
        <p:sp>
          <p:nvSpPr>
            <p:cNvPr id="61" name="Rectangle 53"/>
            <p:cNvSpPr>
              <a:spLocks noChangeArrowheads="1"/>
            </p:cNvSpPr>
            <p:nvPr/>
          </p:nvSpPr>
          <p:spPr bwMode="auto">
            <a:xfrm>
              <a:off x="1374" y="3348"/>
              <a:ext cx="594" cy="232"/>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2" charset="0"/>
              </a:endParaRPr>
            </a:p>
          </p:txBody>
        </p:sp>
        <p:sp>
          <p:nvSpPr>
            <p:cNvPr id="62" name="Rectangle 54"/>
            <p:cNvSpPr>
              <a:spLocks noChangeArrowheads="1"/>
            </p:cNvSpPr>
            <p:nvPr/>
          </p:nvSpPr>
          <p:spPr bwMode="auto">
            <a:xfrm>
              <a:off x="1366" y="3414"/>
              <a:ext cx="614"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dirty="0">
                  <a:solidFill>
                    <a:schemeClr val="tx1"/>
                  </a:solidFill>
                  <a:latin typeface="Comic Sans MS" panose="030F0702030302020204" pitchFamily="2" charset="0"/>
                </a:rPr>
                <a:t>000000</a:t>
              </a:r>
              <a:endParaRPr lang="en-US" altLang="zh-CN" dirty="0">
                <a:solidFill>
                  <a:schemeClr val="tx1"/>
                </a:solidFill>
                <a:latin typeface="Comic Sans MS" panose="030F0702030302020204" pitchFamily="2" charset="0"/>
              </a:endParaRPr>
            </a:p>
          </p:txBody>
        </p:sp>
        <p:sp>
          <p:nvSpPr>
            <p:cNvPr id="63" name="Rectangle 55"/>
            <p:cNvSpPr>
              <a:spLocks noChangeArrowheads="1"/>
            </p:cNvSpPr>
            <p:nvPr/>
          </p:nvSpPr>
          <p:spPr bwMode="auto">
            <a:xfrm>
              <a:off x="1971" y="3348"/>
              <a:ext cx="463" cy="232"/>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2" charset="0"/>
              </a:endParaRPr>
            </a:p>
          </p:txBody>
        </p:sp>
        <p:sp>
          <p:nvSpPr>
            <p:cNvPr id="64" name="Rectangle 56"/>
            <p:cNvSpPr>
              <a:spLocks noChangeArrowheads="1"/>
            </p:cNvSpPr>
            <p:nvPr/>
          </p:nvSpPr>
          <p:spPr bwMode="auto">
            <a:xfrm>
              <a:off x="2437" y="3348"/>
              <a:ext cx="509" cy="232"/>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2" charset="0"/>
              </a:endParaRPr>
            </a:p>
          </p:txBody>
        </p:sp>
        <p:sp>
          <p:nvSpPr>
            <p:cNvPr id="65" name="Rectangle 57"/>
            <p:cNvSpPr>
              <a:spLocks noChangeArrowheads="1"/>
            </p:cNvSpPr>
            <p:nvPr/>
          </p:nvSpPr>
          <p:spPr bwMode="auto">
            <a:xfrm>
              <a:off x="2947" y="3348"/>
              <a:ext cx="464" cy="232"/>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2" charset="0"/>
              </a:endParaRPr>
            </a:p>
          </p:txBody>
        </p:sp>
        <p:sp>
          <p:nvSpPr>
            <p:cNvPr id="66" name="Rectangle 58"/>
            <p:cNvSpPr>
              <a:spLocks noChangeArrowheads="1"/>
            </p:cNvSpPr>
            <p:nvPr/>
          </p:nvSpPr>
          <p:spPr bwMode="auto">
            <a:xfrm>
              <a:off x="3885" y="3348"/>
              <a:ext cx="610" cy="232"/>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2" charset="0"/>
              </a:endParaRPr>
            </a:p>
          </p:txBody>
        </p:sp>
        <p:sp>
          <p:nvSpPr>
            <p:cNvPr id="67" name="Rectangle 59"/>
            <p:cNvSpPr>
              <a:spLocks noChangeArrowheads="1"/>
            </p:cNvSpPr>
            <p:nvPr/>
          </p:nvSpPr>
          <p:spPr bwMode="auto">
            <a:xfrm>
              <a:off x="1959" y="3408"/>
              <a:ext cx="479"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dirty="0">
                  <a:solidFill>
                    <a:schemeClr val="tx1"/>
                  </a:solidFill>
                  <a:latin typeface="Comic Sans MS" panose="030F0702030302020204" pitchFamily="2" charset="0"/>
                </a:rPr>
                <a:t>10001</a:t>
              </a:r>
              <a:endParaRPr lang="en-US" altLang="zh-CN" dirty="0">
                <a:solidFill>
                  <a:schemeClr val="tx1"/>
                </a:solidFill>
                <a:latin typeface="Comic Sans MS" panose="030F0702030302020204" pitchFamily="2" charset="0"/>
              </a:endParaRPr>
            </a:p>
          </p:txBody>
        </p:sp>
        <p:sp>
          <p:nvSpPr>
            <p:cNvPr id="68" name="Rectangle 60"/>
            <p:cNvSpPr>
              <a:spLocks noChangeArrowheads="1"/>
            </p:cNvSpPr>
            <p:nvPr/>
          </p:nvSpPr>
          <p:spPr bwMode="auto">
            <a:xfrm>
              <a:off x="2402" y="3408"/>
              <a:ext cx="479"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dirty="0">
                  <a:solidFill>
                    <a:schemeClr val="tx1"/>
                  </a:solidFill>
                  <a:latin typeface="Comic Sans MS" panose="030F0702030302020204" pitchFamily="2" charset="0"/>
                </a:rPr>
                <a:t>10010</a:t>
              </a:r>
              <a:endParaRPr lang="en-US" altLang="zh-CN" dirty="0">
                <a:solidFill>
                  <a:schemeClr val="tx1"/>
                </a:solidFill>
                <a:latin typeface="Comic Sans MS" panose="030F0702030302020204" pitchFamily="2" charset="0"/>
              </a:endParaRPr>
            </a:p>
          </p:txBody>
        </p:sp>
        <p:sp>
          <p:nvSpPr>
            <p:cNvPr id="69" name="Rectangle 61"/>
            <p:cNvSpPr>
              <a:spLocks noChangeArrowheads="1"/>
            </p:cNvSpPr>
            <p:nvPr/>
          </p:nvSpPr>
          <p:spPr bwMode="auto">
            <a:xfrm>
              <a:off x="2940" y="3408"/>
              <a:ext cx="502"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dirty="0">
                  <a:solidFill>
                    <a:schemeClr val="tx1"/>
                  </a:solidFill>
                  <a:latin typeface="Comic Sans MS" panose="030F0702030302020204" pitchFamily="2" charset="0"/>
                </a:rPr>
                <a:t>01000</a:t>
              </a:r>
              <a:endParaRPr lang="en-US" altLang="zh-CN" dirty="0">
                <a:solidFill>
                  <a:schemeClr val="tx1"/>
                </a:solidFill>
                <a:latin typeface="Comic Sans MS" panose="030F0702030302020204" pitchFamily="2" charset="0"/>
              </a:endParaRPr>
            </a:p>
          </p:txBody>
        </p:sp>
        <p:sp>
          <p:nvSpPr>
            <p:cNvPr id="70" name="Text Box 62"/>
            <p:cNvSpPr txBox="1">
              <a:spLocks noChangeArrowheads="1"/>
            </p:cNvSpPr>
            <p:nvPr/>
          </p:nvSpPr>
          <p:spPr bwMode="auto">
            <a:xfrm>
              <a:off x="3881" y="3375"/>
              <a:ext cx="63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dirty="0">
                  <a:solidFill>
                    <a:schemeClr val="tx1"/>
                  </a:solidFill>
                  <a:latin typeface="Comic Sans MS" panose="030F0702030302020204" pitchFamily="2" charset="0"/>
                </a:rPr>
                <a:t>100000</a:t>
              </a:r>
              <a:endParaRPr lang="en-US" altLang="zh-CN" b="0" dirty="0">
                <a:solidFill>
                  <a:schemeClr val="tx1"/>
                </a:solidFill>
                <a:latin typeface="Comic Sans MS" panose="030F0702030302020204" pitchFamily="2" charset="0"/>
              </a:endParaRPr>
            </a:p>
          </p:txBody>
        </p:sp>
        <p:sp>
          <p:nvSpPr>
            <p:cNvPr id="71" name="Rectangle 63"/>
            <p:cNvSpPr>
              <a:spLocks noChangeArrowheads="1"/>
            </p:cNvSpPr>
            <p:nvPr/>
          </p:nvSpPr>
          <p:spPr bwMode="auto">
            <a:xfrm>
              <a:off x="3418" y="3348"/>
              <a:ext cx="463" cy="232"/>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2" charset="0"/>
              </a:endParaRPr>
            </a:p>
          </p:txBody>
        </p:sp>
        <p:sp>
          <p:nvSpPr>
            <p:cNvPr id="72" name="Rectangle 64"/>
            <p:cNvSpPr>
              <a:spLocks noChangeArrowheads="1"/>
            </p:cNvSpPr>
            <p:nvPr/>
          </p:nvSpPr>
          <p:spPr bwMode="auto">
            <a:xfrm>
              <a:off x="3419" y="3414"/>
              <a:ext cx="525"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a:solidFill>
                    <a:schemeClr val="tx1"/>
                  </a:solidFill>
                  <a:latin typeface="Comic Sans MS" panose="030F0702030302020204" pitchFamily="2" charset="0"/>
                </a:rPr>
                <a:t>00000</a:t>
              </a:r>
              <a:endParaRPr lang="en-US" altLang="zh-CN">
                <a:solidFill>
                  <a:schemeClr val="tx1"/>
                </a:solidFill>
                <a:latin typeface="Comic Sans MS" panose="030F0702030302020204" pitchFamily="2" charset="0"/>
              </a:endParaRPr>
            </a:p>
          </p:txBody>
        </p:sp>
        <p:sp>
          <p:nvSpPr>
            <p:cNvPr id="73" name="Text Box 65"/>
            <p:cNvSpPr txBox="1">
              <a:spLocks noChangeArrowheads="1"/>
            </p:cNvSpPr>
            <p:nvPr/>
          </p:nvSpPr>
          <p:spPr bwMode="auto">
            <a:xfrm>
              <a:off x="1501" y="3156"/>
              <a:ext cx="262"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lang="zh-CN" altLang="en-US">
                  <a:solidFill>
                    <a:schemeClr val="tx1"/>
                  </a:solidFill>
                  <a:latin typeface="Comic Sans MS" panose="030F0702030302020204" pitchFamily="2" charset="0"/>
                </a:rPr>
                <a:t>6</a:t>
              </a:r>
              <a:endParaRPr lang="zh-CN" altLang="en-US">
                <a:solidFill>
                  <a:schemeClr val="tx1"/>
                </a:solidFill>
                <a:latin typeface="Comic Sans MS" panose="030F0702030302020204" pitchFamily="2" charset="0"/>
              </a:endParaRPr>
            </a:p>
          </p:txBody>
        </p:sp>
        <p:sp>
          <p:nvSpPr>
            <p:cNvPr id="74" name="Text Box 66"/>
            <p:cNvSpPr txBox="1">
              <a:spLocks noChangeArrowheads="1"/>
            </p:cNvSpPr>
            <p:nvPr/>
          </p:nvSpPr>
          <p:spPr bwMode="auto">
            <a:xfrm>
              <a:off x="2519" y="3156"/>
              <a:ext cx="262"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lang="zh-CN" altLang="en-US">
                  <a:solidFill>
                    <a:schemeClr val="tx1"/>
                  </a:solidFill>
                  <a:latin typeface="Comic Sans MS" panose="030F0702030302020204" pitchFamily="2" charset="0"/>
                </a:rPr>
                <a:t>5</a:t>
              </a:r>
              <a:endParaRPr lang="zh-CN" altLang="en-US">
                <a:solidFill>
                  <a:schemeClr val="tx1"/>
                </a:solidFill>
                <a:latin typeface="Comic Sans MS" panose="030F0702030302020204" pitchFamily="2" charset="0"/>
              </a:endParaRPr>
            </a:p>
          </p:txBody>
        </p:sp>
        <p:sp>
          <p:nvSpPr>
            <p:cNvPr id="75" name="Text Box 67"/>
            <p:cNvSpPr txBox="1">
              <a:spLocks noChangeArrowheads="1"/>
            </p:cNvSpPr>
            <p:nvPr/>
          </p:nvSpPr>
          <p:spPr bwMode="auto">
            <a:xfrm>
              <a:off x="3039" y="3156"/>
              <a:ext cx="261"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lang="zh-CN" altLang="en-US">
                  <a:solidFill>
                    <a:schemeClr val="tx1"/>
                  </a:solidFill>
                  <a:latin typeface="Comic Sans MS" panose="030F0702030302020204" pitchFamily="2" charset="0"/>
                </a:rPr>
                <a:t>5</a:t>
              </a:r>
              <a:endParaRPr lang="zh-CN" altLang="en-US">
                <a:solidFill>
                  <a:schemeClr val="tx1"/>
                </a:solidFill>
                <a:latin typeface="Comic Sans MS" panose="030F0702030302020204" pitchFamily="2" charset="0"/>
              </a:endParaRPr>
            </a:p>
          </p:txBody>
        </p:sp>
        <p:sp>
          <p:nvSpPr>
            <p:cNvPr id="76" name="Text Box 68"/>
            <p:cNvSpPr txBox="1">
              <a:spLocks noChangeArrowheads="1"/>
            </p:cNvSpPr>
            <p:nvPr/>
          </p:nvSpPr>
          <p:spPr bwMode="auto">
            <a:xfrm>
              <a:off x="3514" y="3156"/>
              <a:ext cx="261"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lang="zh-CN" altLang="en-US">
                  <a:solidFill>
                    <a:schemeClr val="tx1"/>
                  </a:solidFill>
                  <a:latin typeface="Comic Sans MS" panose="030F0702030302020204" pitchFamily="2" charset="0"/>
                </a:rPr>
                <a:t>5</a:t>
              </a:r>
              <a:endParaRPr lang="zh-CN" altLang="en-US">
                <a:solidFill>
                  <a:schemeClr val="tx1"/>
                </a:solidFill>
                <a:latin typeface="Comic Sans MS" panose="030F0702030302020204" pitchFamily="2" charset="0"/>
              </a:endParaRPr>
            </a:p>
          </p:txBody>
        </p:sp>
        <p:sp>
          <p:nvSpPr>
            <p:cNvPr id="77" name="Text Box 69"/>
            <p:cNvSpPr txBox="1">
              <a:spLocks noChangeArrowheads="1"/>
            </p:cNvSpPr>
            <p:nvPr/>
          </p:nvSpPr>
          <p:spPr bwMode="auto">
            <a:xfrm>
              <a:off x="4056" y="3156"/>
              <a:ext cx="262"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lang="zh-CN" altLang="en-US">
                  <a:solidFill>
                    <a:schemeClr val="tx1"/>
                  </a:solidFill>
                  <a:latin typeface="Comic Sans MS" panose="030F0702030302020204" pitchFamily="2" charset="0"/>
                </a:rPr>
                <a:t>6</a:t>
              </a:r>
              <a:endParaRPr lang="zh-CN" altLang="en-US">
                <a:solidFill>
                  <a:schemeClr val="tx1"/>
                </a:solidFill>
                <a:latin typeface="Comic Sans MS" panose="030F0702030302020204" pitchFamily="2" charset="0"/>
              </a:endParaRPr>
            </a:p>
          </p:txBody>
        </p:sp>
        <p:sp>
          <p:nvSpPr>
            <p:cNvPr id="78" name="Text Box 70"/>
            <p:cNvSpPr txBox="1">
              <a:spLocks noChangeArrowheads="1"/>
            </p:cNvSpPr>
            <p:nvPr/>
          </p:nvSpPr>
          <p:spPr bwMode="auto">
            <a:xfrm>
              <a:off x="2044" y="3156"/>
              <a:ext cx="262"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lang="zh-CN" altLang="en-US">
                  <a:solidFill>
                    <a:schemeClr val="tx1"/>
                  </a:solidFill>
                  <a:latin typeface="Comic Sans MS" panose="030F0702030302020204" pitchFamily="2" charset="0"/>
                </a:rPr>
                <a:t>5</a:t>
              </a:r>
              <a:endParaRPr lang="zh-CN" altLang="en-US">
                <a:solidFill>
                  <a:schemeClr val="tx1"/>
                </a:solidFill>
                <a:latin typeface="Comic Sans MS" panose="030F0702030302020204" pitchFamily="2" charset="0"/>
              </a:endParaRPr>
            </a:p>
          </p:txBody>
        </p:sp>
      </p:grpSp>
      <p:sp>
        <p:nvSpPr>
          <p:cNvPr id="79" name="Text Box 74"/>
          <p:cNvSpPr txBox="1">
            <a:spLocks noChangeArrowheads="1"/>
          </p:cNvSpPr>
          <p:nvPr/>
        </p:nvSpPr>
        <p:spPr bwMode="auto">
          <a:xfrm>
            <a:off x="1115616" y="5877272"/>
            <a:ext cx="6408712" cy="605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p>
            <a:pPr>
              <a:spcBef>
                <a:spcPct val="20000"/>
              </a:spcBef>
            </a:pPr>
            <a:r>
              <a:rPr lang="zh-CN" altLang="en-US" b="1" dirty="0">
                <a:solidFill>
                  <a:srgbClr val="C00000"/>
                </a:solidFill>
                <a:latin typeface="Comic Sans MS" panose="030F0702030302020204" pitchFamily="2" charset="0"/>
                <a:ea typeface="微软雅黑" pitchFamily="34" charset="-122"/>
              </a:rPr>
              <a:t>这个过程称为“汇编”，所有汇编源程序都必须汇编成二进制机器代码才能让机器直接执行！</a:t>
            </a:r>
            <a:endParaRPr lang="zh-CN" altLang="en-US" b="1" dirty="0">
              <a:solidFill>
                <a:srgbClr val="C00000"/>
              </a:solidFill>
              <a:latin typeface="Comic Sans MS" panose="030F0702030302020204" pitchFamily="2" charset="0"/>
              <a:ea typeface="微软雅黑" pitchFamily="34" charset="-122"/>
            </a:endParaRPr>
          </a:p>
        </p:txBody>
      </p:sp>
      <p:sp>
        <p:nvSpPr>
          <p:cNvPr id="80" name="Text Box 75"/>
          <p:cNvSpPr txBox="1">
            <a:spLocks noChangeArrowheads="1"/>
          </p:cNvSpPr>
          <p:nvPr/>
        </p:nvSpPr>
        <p:spPr bwMode="auto">
          <a:xfrm>
            <a:off x="6577708" y="4309490"/>
            <a:ext cx="2539119" cy="297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p>
            <a:pPr>
              <a:spcBef>
                <a:spcPct val="50000"/>
              </a:spcBef>
            </a:pPr>
            <a:r>
              <a:rPr lang="zh-CN" altLang="en-US" sz="1600" dirty="0">
                <a:latin typeface="Comic Sans MS" panose="030F0702030302020204" pitchFamily="2" charset="0"/>
                <a:ea typeface="微软雅黑" pitchFamily="34" charset="-122"/>
              </a:rPr>
              <a:t>问题：如何知道是</a:t>
            </a:r>
            <a:r>
              <a:rPr lang="en-US" altLang="zh-CN" sz="1600" dirty="0">
                <a:latin typeface="Comic Sans MS" panose="030F0702030302020204" pitchFamily="2" charset="0"/>
                <a:ea typeface="微软雅黑" pitchFamily="34" charset="-122"/>
              </a:rPr>
              <a:t>R</a:t>
            </a:r>
            <a:r>
              <a:rPr lang="zh-CN" altLang="en-US" sz="1600" dirty="0">
                <a:latin typeface="Comic Sans MS" panose="030F0702030302020204" pitchFamily="2" charset="0"/>
                <a:ea typeface="微软雅黑" pitchFamily="34" charset="-122"/>
              </a:rPr>
              <a:t>型指令？</a:t>
            </a:r>
            <a:endParaRPr lang="zh-CN" altLang="en-US" sz="1600" dirty="0">
              <a:latin typeface="Comic Sans MS" panose="030F0702030302020204" pitchFamily="2" charset="0"/>
              <a:ea typeface="微软雅黑" pitchFamily="34" charset="-122"/>
            </a:endParaRPr>
          </a:p>
        </p:txBody>
      </p:sp>
      <p:grpSp>
        <p:nvGrpSpPr>
          <p:cNvPr id="81" name="Group 82"/>
          <p:cNvGrpSpPr/>
          <p:nvPr/>
        </p:nvGrpSpPr>
        <p:grpSpPr bwMode="auto">
          <a:xfrm>
            <a:off x="4843841" y="1098748"/>
            <a:ext cx="2990589" cy="381000"/>
            <a:chOff x="4284" y="490"/>
            <a:chExt cx="1366" cy="240"/>
          </a:xfrm>
        </p:grpSpPr>
        <p:sp>
          <p:nvSpPr>
            <p:cNvPr id="82" name="Rectangle 77"/>
            <p:cNvSpPr>
              <a:spLocks noChangeArrowheads="1"/>
            </p:cNvSpPr>
            <p:nvPr/>
          </p:nvSpPr>
          <p:spPr bwMode="auto">
            <a:xfrm>
              <a:off x="4456" y="504"/>
              <a:ext cx="506"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r>
                <a:rPr lang="zh-CN" altLang="en-US" sz="2000" dirty="0">
                  <a:solidFill>
                    <a:srgbClr val="C00000"/>
                  </a:solidFill>
                  <a:latin typeface="Comic Sans MS" panose="030F0702030302020204" pitchFamily="2" charset="0"/>
                  <a:ea typeface="微软雅黑" pitchFamily="34" charset="-122"/>
                </a:rPr>
                <a:t>汇编器</a:t>
              </a:r>
              <a:endParaRPr lang="zh-CN" altLang="en-US" sz="2000" dirty="0">
                <a:solidFill>
                  <a:srgbClr val="C00000"/>
                </a:solidFill>
                <a:latin typeface="Comic Sans MS" panose="030F0702030302020204" pitchFamily="2" charset="0"/>
                <a:ea typeface="微软雅黑" pitchFamily="34" charset="-122"/>
              </a:endParaRPr>
            </a:p>
          </p:txBody>
        </p:sp>
        <p:sp>
          <p:nvSpPr>
            <p:cNvPr id="83" name="Rectangle 78"/>
            <p:cNvSpPr>
              <a:spLocks noChangeArrowheads="1"/>
            </p:cNvSpPr>
            <p:nvPr/>
          </p:nvSpPr>
          <p:spPr bwMode="auto">
            <a:xfrm>
              <a:off x="4404" y="499"/>
              <a:ext cx="582" cy="226"/>
            </a:xfrm>
            <a:prstGeom prst="rect">
              <a:avLst/>
            </a:prstGeom>
            <a:noFill/>
            <a:ln w="12700">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nchor="ctr">
              <a:spAutoFit/>
            </a:bodyPr>
            <a:lstStyle/>
            <a:p>
              <a:endParaRPr lang="zh-CN" altLang="en-US" sz="2000">
                <a:solidFill>
                  <a:srgbClr val="C00000"/>
                </a:solidFill>
                <a:latin typeface="Comic Sans MS" panose="030F0702030302020204" pitchFamily="2" charset="0"/>
                <a:ea typeface="微软雅黑" pitchFamily="34" charset="-122"/>
              </a:endParaRPr>
            </a:p>
          </p:txBody>
        </p:sp>
        <p:sp>
          <p:nvSpPr>
            <p:cNvPr id="84" name="Line 79"/>
            <p:cNvSpPr>
              <a:spLocks noChangeShapeType="1"/>
            </p:cNvSpPr>
            <p:nvPr/>
          </p:nvSpPr>
          <p:spPr bwMode="auto">
            <a:xfrm>
              <a:off x="4284" y="594"/>
              <a:ext cx="126" cy="0"/>
            </a:xfrm>
            <a:prstGeom prst="line">
              <a:avLst/>
            </a:prstGeom>
            <a:noFill/>
            <a:ln w="12700">
              <a:solidFill>
                <a:schemeClr val="accent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endParaRPr lang="zh-CN" altLang="en-US" sz="2000">
                <a:latin typeface="Comic Sans MS" panose="030F0702030302020204" pitchFamily="2" charset="0"/>
                <a:ea typeface="微软雅黑" pitchFamily="34" charset="-122"/>
              </a:endParaRPr>
            </a:p>
          </p:txBody>
        </p:sp>
        <p:sp>
          <p:nvSpPr>
            <p:cNvPr id="85" name="Line 80"/>
            <p:cNvSpPr>
              <a:spLocks noChangeShapeType="1"/>
            </p:cNvSpPr>
            <p:nvPr/>
          </p:nvSpPr>
          <p:spPr bwMode="auto">
            <a:xfrm>
              <a:off x="4992" y="600"/>
              <a:ext cx="156" cy="0"/>
            </a:xfrm>
            <a:prstGeom prst="line">
              <a:avLst/>
            </a:prstGeom>
            <a:noFill/>
            <a:ln w="19050">
              <a:solidFill>
                <a:schemeClr val="accent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endParaRPr lang="zh-CN" altLang="en-US" sz="2000">
                <a:latin typeface="Comic Sans MS" panose="030F0702030302020204" pitchFamily="2" charset="0"/>
                <a:ea typeface="微软雅黑" pitchFamily="34" charset="-122"/>
              </a:endParaRPr>
            </a:p>
          </p:txBody>
        </p:sp>
        <p:sp>
          <p:nvSpPr>
            <p:cNvPr id="86" name="Rectangle 81"/>
            <p:cNvSpPr>
              <a:spLocks noChangeArrowheads="1"/>
            </p:cNvSpPr>
            <p:nvPr/>
          </p:nvSpPr>
          <p:spPr bwMode="auto">
            <a:xfrm>
              <a:off x="5144" y="490"/>
              <a:ext cx="506"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r>
                <a:rPr lang="zh-CN" altLang="en-US" sz="2000" dirty="0">
                  <a:solidFill>
                    <a:srgbClr val="C00000"/>
                  </a:solidFill>
                  <a:latin typeface="Comic Sans MS" panose="030F0702030302020204" pitchFamily="2" charset="0"/>
                  <a:ea typeface="微软雅黑" pitchFamily="34" charset="-122"/>
                </a:rPr>
                <a:t>？</a:t>
              </a:r>
              <a:endParaRPr lang="zh-CN" altLang="en-US" sz="2000" dirty="0">
                <a:solidFill>
                  <a:srgbClr val="C00000"/>
                </a:solidFill>
                <a:latin typeface="Comic Sans MS" panose="030F0702030302020204" pitchFamily="2" charset="0"/>
                <a:ea typeface="微软雅黑" pitchFamily="34" charset="-122"/>
              </a:endParaRPr>
            </a:p>
          </p:txBody>
        </p:sp>
      </p:grpSp>
      <p:sp>
        <p:nvSpPr>
          <p:cNvPr id="87" name="Text Box 84"/>
          <p:cNvSpPr txBox="1">
            <a:spLocks noChangeArrowheads="1"/>
          </p:cNvSpPr>
          <p:nvPr/>
        </p:nvSpPr>
        <p:spPr bwMode="auto">
          <a:xfrm>
            <a:off x="7079099" y="4607007"/>
            <a:ext cx="1968346" cy="789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p>
            <a:pPr>
              <a:spcBef>
                <a:spcPct val="50000"/>
              </a:spcBef>
            </a:pPr>
            <a:r>
              <a:rPr lang="zh-CN" altLang="en-US" sz="1600" dirty="0">
                <a:solidFill>
                  <a:srgbClr val="009242"/>
                </a:solidFill>
                <a:latin typeface="Comic Sans MS" panose="030F0702030302020204" pitchFamily="2" charset="0"/>
                <a:ea typeface="微软雅黑" pitchFamily="34" charset="-122"/>
              </a:rPr>
              <a:t>根据汇编指令中的操作码助记符查表能知道是什么格式！</a:t>
            </a:r>
            <a:endParaRPr lang="zh-CN" altLang="en-US" sz="1600" dirty="0">
              <a:solidFill>
                <a:srgbClr val="009242"/>
              </a:solidFill>
              <a:latin typeface="Comic Sans MS" panose="030F0702030302020204" pitchFamily="2" charset="0"/>
              <a:ea typeface="微软雅黑" pitchFamily="34" charset="-122"/>
            </a:endParaRPr>
          </a:p>
        </p:txBody>
      </p:sp>
      <p:sp>
        <p:nvSpPr>
          <p:cNvPr id="88" name="Text Box 85"/>
          <p:cNvSpPr txBox="1">
            <a:spLocks noChangeArrowheads="1"/>
          </p:cNvSpPr>
          <p:nvPr/>
        </p:nvSpPr>
        <p:spPr bwMode="auto">
          <a:xfrm>
            <a:off x="317190" y="2296984"/>
            <a:ext cx="4438650" cy="359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50000"/>
              </a:spcBef>
            </a:pPr>
            <a:r>
              <a:rPr lang="zh-CN" altLang="en-US" sz="2000" dirty="0">
                <a:latin typeface="Comic Sans MS" panose="030F0702030302020204" pitchFamily="2" charset="0"/>
                <a:ea typeface="微软雅黑" pitchFamily="34" charset="-122"/>
              </a:rPr>
              <a:t>从助记符表中查到</a:t>
            </a:r>
            <a:r>
              <a:rPr lang="en-US" altLang="zh-CN" sz="2000" dirty="0">
                <a:latin typeface="Comic Sans MS" panose="030F0702030302020204" pitchFamily="2" charset="0"/>
                <a:ea typeface="微软雅黑" pitchFamily="34" charset="-122"/>
              </a:rPr>
              <a:t>Add</a:t>
            </a:r>
            <a:r>
              <a:rPr lang="zh-CN" altLang="en-US" sz="2000" dirty="0">
                <a:latin typeface="Comic Sans MS" panose="030F0702030302020204" pitchFamily="2" charset="0"/>
                <a:ea typeface="微软雅黑" pitchFamily="34" charset="-122"/>
              </a:rPr>
              <a:t>是</a:t>
            </a:r>
            <a:r>
              <a:rPr lang="en-US" altLang="zh-CN" sz="2000" dirty="0">
                <a:latin typeface="Comic Sans MS" panose="030F0702030302020204" pitchFamily="2" charset="0"/>
                <a:ea typeface="微软雅黑" pitchFamily="34" charset="-122"/>
              </a:rPr>
              <a:t>R</a:t>
            </a:r>
            <a:r>
              <a:rPr lang="zh-CN" altLang="en-US" sz="2000" dirty="0">
                <a:latin typeface="Comic Sans MS" panose="030F0702030302020204" pitchFamily="2" charset="0"/>
                <a:ea typeface="微软雅黑" pitchFamily="34" charset="-122"/>
              </a:rPr>
              <a:t>型指令，即：</a:t>
            </a:r>
            <a:endParaRPr lang="zh-CN" altLang="en-US" sz="2000" dirty="0">
              <a:latin typeface="Comic Sans MS" panose="030F0702030302020204" pitchFamily="2" charset="0"/>
              <a:ea typeface="微软雅黑" pitchFamily="34" charset="-122"/>
            </a:endParaRPr>
          </a:p>
        </p:txBody>
      </p:sp>
      <p:sp>
        <p:nvSpPr>
          <p:cNvPr id="89" name="Line 86"/>
          <p:cNvSpPr>
            <a:spLocks noChangeShapeType="1"/>
          </p:cNvSpPr>
          <p:nvPr/>
        </p:nvSpPr>
        <p:spPr bwMode="auto">
          <a:xfrm>
            <a:off x="5109762" y="1901626"/>
            <a:ext cx="2558581" cy="1022749"/>
          </a:xfrm>
          <a:prstGeom prst="line">
            <a:avLst/>
          </a:prstGeom>
          <a:noFill/>
          <a:ln w="28575">
            <a:solidFill>
              <a:srgbClr val="0033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p>
            <a:endParaRPr lang="zh-CN" altLang="en-US" sz="1600">
              <a:latin typeface="Comic Sans MS" panose="030F0702030302020204" pitchFamily="2" charset="0"/>
            </a:endParaRPr>
          </a:p>
        </p:txBody>
      </p:sp>
      <p:sp>
        <p:nvSpPr>
          <p:cNvPr id="90" name="Line 88"/>
          <p:cNvSpPr>
            <a:spLocks noChangeShapeType="1"/>
          </p:cNvSpPr>
          <p:nvPr/>
        </p:nvSpPr>
        <p:spPr bwMode="auto">
          <a:xfrm>
            <a:off x="5966402" y="1988597"/>
            <a:ext cx="454277" cy="998484"/>
          </a:xfrm>
          <a:prstGeom prst="line">
            <a:avLst/>
          </a:prstGeom>
          <a:noFill/>
          <a:ln w="28575">
            <a:solidFill>
              <a:srgbClr val="EE39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p>
            <a:endParaRPr lang="zh-CN" altLang="en-US" sz="1600">
              <a:latin typeface="Comic Sans MS" panose="030F0702030302020204" pitchFamily="2" charset="0"/>
            </a:endParaRPr>
          </a:p>
        </p:txBody>
      </p:sp>
      <p:sp>
        <p:nvSpPr>
          <p:cNvPr id="91" name="Line 89"/>
          <p:cNvSpPr>
            <a:spLocks noChangeShapeType="1"/>
          </p:cNvSpPr>
          <p:nvPr/>
        </p:nvSpPr>
        <p:spPr bwMode="auto">
          <a:xfrm flipH="1">
            <a:off x="5781392" y="2012410"/>
            <a:ext cx="1137181" cy="969512"/>
          </a:xfrm>
          <a:prstGeom prst="line">
            <a:avLst/>
          </a:prstGeom>
          <a:noFill/>
          <a:ln w="28575">
            <a:solidFill>
              <a:srgbClr val="388A36"/>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p>
            <a:endParaRPr lang="zh-CN" altLang="en-US" sz="1600">
              <a:latin typeface="Comic Sans MS" panose="030F0702030302020204" pitchFamily="2" charset="0"/>
            </a:endParaRPr>
          </a:p>
        </p:txBody>
      </p:sp>
      <p:sp>
        <p:nvSpPr>
          <p:cNvPr id="92" name="Line 90"/>
          <p:cNvSpPr>
            <a:spLocks noChangeShapeType="1"/>
          </p:cNvSpPr>
          <p:nvPr/>
        </p:nvSpPr>
        <p:spPr bwMode="auto">
          <a:xfrm flipH="1">
            <a:off x="5208076" y="1988597"/>
            <a:ext cx="1216954" cy="956189"/>
          </a:xfrm>
          <a:prstGeom prst="line">
            <a:avLst/>
          </a:prstGeom>
          <a:noFill/>
          <a:ln w="28575">
            <a:solidFill>
              <a:srgbClr val="D0D773"/>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p>
            <a:endParaRPr lang="zh-CN" altLang="en-US" sz="1600">
              <a:latin typeface="Comic Sans MS" panose="030F0702030302020204"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blinds(horizontal)">
                                      <p:cBhvr>
                                        <p:cTn id="7" dur="500"/>
                                        <p:tgtEl>
                                          <p:spTgt spid="8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9"/>
                                        </p:tgtEl>
                                        <p:attrNameLst>
                                          <p:attrName>style.visibility</p:attrName>
                                        </p:attrNameLst>
                                      </p:cBhvr>
                                      <p:to>
                                        <p:strVal val="visible"/>
                                      </p:to>
                                    </p:set>
                                    <p:animEffect transition="in" filter="blinds(horizontal)">
                                      <p:cBhvr>
                                        <p:cTn id="17" dur="500"/>
                                        <p:tgtEl>
                                          <p:spTgt spid="8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1"/>
                                        </p:tgtEl>
                                        <p:attrNameLst>
                                          <p:attrName>style.visibility</p:attrName>
                                        </p:attrNameLst>
                                      </p:cBhvr>
                                      <p:to>
                                        <p:strVal val="visible"/>
                                      </p:to>
                                    </p:set>
                                    <p:animEffect transition="in" filter="blinds(horizontal)">
                                      <p:cBhvr>
                                        <p:cTn id="22" dur="500"/>
                                        <p:tgtEl>
                                          <p:spTgt spid="9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2"/>
                                        </p:tgtEl>
                                        <p:attrNameLst>
                                          <p:attrName>style.visibility</p:attrName>
                                        </p:attrNameLst>
                                      </p:cBhvr>
                                      <p:to>
                                        <p:strVal val="visible"/>
                                      </p:to>
                                    </p:set>
                                    <p:animEffect transition="in" filter="blinds(horizontal)">
                                      <p:cBhvr>
                                        <p:cTn id="27" dur="500"/>
                                        <p:tgtEl>
                                          <p:spTgt spid="9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0"/>
                                        </p:tgtEl>
                                        <p:attrNameLst>
                                          <p:attrName>style.visibility</p:attrName>
                                        </p:attrNameLst>
                                      </p:cBhvr>
                                      <p:to>
                                        <p:strVal val="visible"/>
                                      </p:to>
                                    </p:set>
                                    <p:animEffect transition="in" filter="blinds(horizontal)">
                                      <p:cBhvr>
                                        <p:cTn id="32" dur="500"/>
                                        <p:tgtEl>
                                          <p:spTgt spid="9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blinds(horizontal)">
                                      <p:cBhvr>
                                        <p:cTn id="37" dur="500"/>
                                        <p:tgtEl>
                                          <p:spTgt spid="3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9"/>
                                        </p:tgtEl>
                                        <p:attrNameLst>
                                          <p:attrName>style.visibility</p:attrName>
                                        </p:attrNameLst>
                                      </p:cBhvr>
                                      <p:to>
                                        <p:strVal val="visible"/>
                                      </p:to>
                                    </p:set>
                                    <p:animEffect transition="in" filter="blinds(horizontal)">
                                      <p:cBhvr>
                                        <p:cTn id="42" dur="500"/>
                                        <p:tgtEl>
                                          <p:spTgt spid="59"/>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79"/>
                                        </p:tgtEl>
                                        <p:attrNameLst>
                                          <p:attrName>style.visibility</p:attrName>
                                        </p:attrNameLst>
                                      </p:cBhvr>
                                      <p:to>
                                        <p:strVal val="visible"/>
                                      </p:to>
                                    </p:set>
                                    <p:animEffect transition="in" filter="blinds(horizontal)">
                                      <p:cBhvr>
                                        <p:cTn id="47" dur="500"/>
                                        <p:tgtEl>
                                          <p:spTgt spid="79"/>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81"/>
                                        </p:tgtEl>
                                        <p:attrNameLst>
                                          <p:attrName>style.visibility</p:attrName>
                                        </p:attrNameLst>
                                      </p:cBhvr>
                                      <p:to>
                                        <p:strVal val="visible"/>
                                      </p:to>
                                    </p:set>
                                    <p:animEffect transition="in" filter="blinds(horizontal)">
                                      <p:cBhvr>
                                        <p:cTn id="52" dur="500"/>
                                        <p:tgtEl>
                                          <p:spTgt spid="81"/>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80"/>
                                        </p:tgtEl>
                                        <p:attrNameLst>
                                          <p:attrName>style.visibility</p:attrName>
                                        </p:attrNameLst>
                                      </p:cBhvr>
                                      <p:to>
                                        <p:strVal val="visible"/>
                                      </p:to>
                                    </p:set>
                                    <p:animEffect transition="in" filter="blinds(horizontal)">
                                      <p:cBhvr>
                                        <p:cTn id="57" dur="500"/>
                                        <p:tgtEl>
                                          <p:spTgt spid="80"/>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87">
                                            <p:txEl>
                                              <p:pRg st="0" end="0"/>
                                            </p:txEl>
                                          </p:spTgt>
                                        </p:tgtEl>
                                        <p:attrNameLst>
                                          <p:attrName>style.visibility</p:attrName>
                                        </p:attrNameLst>
                                      </p:cBhvr>
                                      <p:to>
                                        <p:strVal val="visible"/>
                                      </p:to>
                                    </p:set>
                                    <p:animEffect transition="in" filter="blinds(horizontal)">
                                      <p:cBhvr>
                                        <p:cTn id="62" dur="500"/>
                                        <p:tgtEl>
                                          <p:spTgt spid="8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P spid="80" grpId="0"/>
      <p:bldP spid="87" grpId="0" build="allAtOnce"/>
      <p:bldP spid="88" grpId="0"/>
      <p:bldP spid="89" grpId="0" animBg="1"/>
      <p:bldP spid="90" grpId="0" animBg="1"/>
      <p:bldP spid="91" grpId="0" animBg="1"/>
      <p:bldP spid="9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引言：指令系统 </a:t>
            </a:r>
            <a:endParaRPr lang="zh-CN" altLang="en-US" dirty="0"/>
          </a:p>
        </p:txBody>
      </p:sp>
      <p:sp>
        <p:nvSpPr>
          <p:cNvPr id="8" name="内容占位符 7"/>
          <p:cNvSpPr>
            <a:spLocks noGrp="1"/>
          </p:cNvSpPr>
          <p:nvPr>
            <p:ph idx="1"/>
          </p:nvPr>
        </p:nvSpPr>
        <p:spPr/>
        <p:txBody>
          <a:bodyPr/>
          <a:lstStyle/>
          <a:p>
            <a:r>
              <a:rPr lang="zh-CN" altLang="en-US" dirty="0">
                <a:solidFill>
                  <a:srgbClr val="0000FF"/>
                </a:solidFill>
              </a:rPr>
              <a:t>指令集</a:t>
            </a:r>
            <a:r>
              <a:rPr lang="zh-CN" altLang="en-US" dirty="0"/>
              <a:t>（指令系统）：一台计算机能执行的机器指令的集合</a:t>
            </a:r>
            <a:endParaRPr lang="en-US" altLang="zh-CN" dirty="0"/>
          </a:p>
          <a:p>
            <a:pPr lvl="1"/>
            <a:r>
              <a:rPr lang="zh-CN" altLang="en-US" dirty="0">
                <a:latin typeface="Comic Sans MS" panose="030F0702030302020204" pitchFamily="2" charset="0"/>
              </a:rPr>
              <a:t>是构成程序的基本元素，也是硬件设计的依据</a:t>
            </a:r>
            <a:endParaRPr lang="en-US" altLang="zh-CN" dirty="0">
              <a:latin typeface="Comic Sans MS" panose="030F0702030302020204" pitchFamily="2" charset="0"/>
            </a:endParaRPr>
          </a:p>
          <a:p>
            <a:pPr lvl="1"/>
            <a:r>
              <a:rPr lang="zh-CN" altLang="en-US" dirty="0">
                <a:latin typeface="Comic Sans MS" panose="030F0702030302020204" pitchFamily="2" charset="0"/>
              </a:rPr>
              <a:t>衡量机器硬件的功能，反映硬件对软件支持的程度</a:t>
            </a:r>
            <a:endParaRPr lang="en-US" altLang="zh-CN" dirty="0">
              <a:latin typeface="Comic Sans MS" panose="030F0702030302020204" pitchFamily="2" charset="0"/>
            </a:endParaRPr>
          </a:p>
          <a:p>
            <a:pPr lvl="1"/>
            <a:r>
              <a:rPr lang="zh-CN" altLang="en-US" dirty="0">
                <a:latin typeface="Comic Sans MS" panose="030F0702030302020204" pitchFamily="2" charset="0"/>
              </a:rPr>
              <a:t>系统软件直接建立在硬件支持的指令基础上</a:t>
            </a:r>
            <a:endParaRPr lang="en-US" altLang="zh-CN" dirty="0">
              <a:latin typeface="Comic Sans MS" panose="030F0702030302020204" pitchFamily="2" charset="0"/>
            </a:endParaRPr>
          </a:p>
          <a:p>
            <a:r>
              <a:rPr lang="zh-CN" altLang="en-US" dirty="0">
                <a:solidFill>
                  <a:srgbClr val="0000FF"/>
                </a:solidFill>
                <a:hlinkClick r:id="rId1" action="ppaction://hlinksldjump"/>
              </a:rPr>
              <a:t>指令集体系结构（</a:t>
            </a:r>
            <a:r>
              <a:rPr lang="en-US" altLang="zh-CN" dirty="0">
                <a:solidFill>
                  <a:srgbClr val="0000FF"/>
                </a:solidFill>
                <a:hlinkClick r:id="rId1" action="ppaction://hlinksldjump"/>
              </a:rPr>
              <a:t>ISA</a:t>
            </a:r>
            <a:r>
              <a:rPr lang="zh-CN" altLang="en-US" dirty="0">
                <a:solidFill>
                  <a:srgbClr val="0000FF"/>
                </a:solidFill>
                <a:hlinkClick r:id="rId1" action="ppaction://hlinksldjump"/>
              </a:rPr>
              <a:t>）：</a:t>
            </a:r>
            <a:r>
              <a:rPr lang="zh-CN" altLang="en-US" dirty="0"/>
              <a:t>系统程序员感觉到的计算机的功能特性和概念性结构</a:t>
            </a:r>
            <a:endParaRPr lang="en-US" altLang="zh-CN" dirty="0"/>
          </a:p>
          <a:p>
            <a:pPr lvl="1"/>
            <a:r>
              <a:rPr lang="en-US" altLang="zh-CN" dirty="0">
                <a:latin typeface="Comic Sans MS" panose="030F0702030302020204" pitchFamily="2" charset="0"/>
              </a:rPr>
              <a:t>ISA</a:t>
            </a:r>
            <a:r>
              <a:rPr lang="zh-CN" altLang="en-US" dirty="0">
                <a:latin typeface="Comic Sans MS" panose="030F0702030302020204" pitchFamily="2" charset="0"/>
              </a:rPr>
              <a:t>设计的好坏直接决定计算机的性能和成本</a:t>
            </a:r>
            <a:endParaRPr lang="zh-CN" altLang="en-US" dirty="0">
              <a:latin typeface="Comic Sans MS" panose="030F0702030302020204" pitchFamily="2" charset="0"/>
            </a:endParaRPr>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9" name="Text Box 24"/>
          <p:cNvSpPr txBox="1">
            <a:spLocks noChangeArrowheads="1"/>
          </p:cNvSpPr>
          <p:nvPr/>
        </p:nvSpPr>
        <p:spPr bwMode="auto">
          <a:xfrm>
            <a:off x="395536" y="4005064"/>
            <a:ext cx="756084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nSpc>
                <a:spcPct val="115000"/>
              </a:lnSpc>
              <a:spcBef>
                <a:spcPct val="20000"/>
              </a:spcBef>
              <a:buChar char="•"/>
              <a:defRPr sz="2400" b="1">
                <a:solidFill>
                  <a:schemeClr val="tx1"/>
                </a:solidFill>
                <a:latin typeface="Arial" panose="020B0604020202020204" pitchFamily="34" charset="0"/>
                <a:ea typeface="宋体"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itchFamily="2" charset="-122"/>
              </a:defRPr>
            </a:lvl9pPr>
          </a:lstStyle>
          <a:p>
            <a:pPr eaLnBrk="1" hangingPunct="1">
              <a:lnSpc>
                <a:spcPct val="100000"/>
              </a:lnSpc>
              <a:spcBef>
                <a:spcPct val="50000"/>
              </a:spcBef>
              <a:buFontTx/>
              <a:buNone/>
            </a:pPr>
            <a:r>
              <a:rPr lang="zh-CN" altLang="en-US" sz="2000" dirty="0">
                <a:solidFill>
                  <a:srgbClr val="FF0000"/>
                </a:solidFill>
                <a:latin typeface="Comic Sans MS" panose="030F0702030302020204" pitchFamily="2" charset="0"/>
                <a:ea typeface="微软雅黑" pitchFamily="34" charset="-122"/>
              </a:rPr>
              <a:t>指令系统是</a:t>
            </a:r>
            <a:r>
              <a:rPr lang="en-US" altLang="zh-CN" sz="2000" dirty="0">
                <a:solidFill>
                  <a:srgbClr val="FF0000"/>
                </a:solidFill>
                <a:latin typeface="Comic Sans MS" panose="030F0702030302020204" pitchFamily="2" charset="0"/>
                <a:ea typeface="微软雅黑" pitchFamily="34" charset="-122"/>
              </a:rPr>
              <a:t>ISA</a:t>
            </a:r>
            <a:r>
              <a:rPr lang="zh-CN" altLang="en-US" sz="2000" dirty="0">
                <a:solidFill>
                  <a:srgbClr val="FF0000"/>
                </a:solidFill>
                <a:latin typeface="Comic Sans MS" panose="030F0702030302020204" pitchFamily="2" charset="0"/>
                <a:ea typeface="微软雅黑" pitchFamily="34" charset="-122"/>
              </a:rPr>
              <a:t>中最核心的部分，因而指令系统的设计至关重要！</a:t>
            </a:r>
            <a:endParaRPr lang="zh-CN" altLang="en-US" sz="2000" dirty="0">
              <a:solidFill>
                <a:srgbClr val="FF0000"/>
              </a:solidFill>
              <a:latin typeface="Comic Sans MS" panose="030F0702030302020204" pitchFamily="2" charset="0"/>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4.4 </a:t>
            </a:r>
            <a:r>
              <a:rPr lang="zh-CN" altLang="en-US" dirty="0"/>
              <a:t>程序的机器级表示</a:t>
            </a:r>
            <a:endParaRPr lang="zh-CN" altLang="en-US" dirty="0"/>
          </a:p>
        </p:txBody>
      </p:sp>
      <p:sp>
        <p:nvSpPr>
          <p:cNvPr id="3" name="内容占位符 2"/>
          <p:cNvSpPr>
            <a:spLocks noGrp="1"/>
          </p:cNvSpPr>
          <p:nvPr>
            <p:ph idx="1"/>
          </p:nvPr>
        </p:nvSpPr>
        <p:spPr/>
        <p:txBody>
          <a:bodyPr/>
          <a:lstStyle/>
          <a:p>
            <a:pPr marL="0" indent="0">
              <a:buNone/>
            </a:pPr>
            <a:r>
              <a:rPr lang="en-US" altLang="zh-CN" dirty="0"/>
              <a:t>4.4.2 </a:t>
            </a:r>
            <a:r>
              <a:rPr lang="zh-CN" altLang="en-US" dirty="0"/>
              <a:t>选择结构的机器代码表示</a:t>
            </a:r>
            <a:endParaRPr lang="zh-CN" altLang="en-US" dirty="0"/>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93" name="内容占位符 2"/>
          <p:cNvSpPr txBox="1"/>
          <p:nvPr/>
        </p:nvSpPr>
        <p:spPr bwMode="auto">
          <a:xfrm>
            <a:off x="101922" y="1196752"/>
            <a:ext cx="8229600" cy="5112568"/>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FF0000"/>
              </a:buClr>
              <a:buFont typeface="Wingdings" panose="05000000000000000000" pitchFamily="2" charset="2"/>
              <a:buChar char="p"/>
              <a:defRPr sz="2200" b="1" kern="1200">
                <a:solidFill>
                  <a:schemeClr val="tx1"/>
                </a:solidFill>
                <a:latin typeface="Comic Sans MS" panose="030F0702030302020204" pitchFamily="2" charset="0"/>
                <a:ea typeface="微软雅黑"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anose="05000000000000000000" pitchFamily="2" charset="2"/>
              <a:buChar char="n"/>
              <a:defRPr sz="2000" b="0" kern="1200">
                <a:solidFill>
                  <a:schemeClr val="tx1"/>
                </a:solidFill>
                <a:latin typeface="微软雅黑" pitchFamily="34" charset="-122"/>
                <a:ea typeface="微软雅黑"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anose="05000000000000000000" pitchFamily="2" charset="2"/>
              <a:buChar char="p"/>
              <a:defRPr sz="2000" b="0" kern="1200">
                <a:solidFill>
                  <a:schemeClr val="tx1"/>
                </a:solidFill>
                <a:latin typeface="微软雅黑" pitchFamily="34" charset="-122"/>
                <a:ea typeface="微软雅黑"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anose="05000000000000000000" pitchFamily="2" charset="2"/>
              <a:buChar char="Ø"/>
              <a:defRPr sz="2000" b="0" kern="1200">
                <a:solidFill>
                  <a:schemeClr val="tx1"/>
                </a:solidFill>
                <a:latin typeface="微软雅黑" pitchFamily="34" charset="-122"/>
                <a:ea typeface="微软雅黑"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anose="05000000000000000000" pitchFamily="2" charset="2"/>
              <a:buChar char="Ø"/>
              <a:defRPr sz="2000" b="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zh-CN" altLang="en-US" sz="2000" dirty="0"/>
              <a:t>回顾：</a:t>
            </a:r>
            <a:r>
              <a:rPr lang="en-US" altLang="zh-CN" sz="2000" dirty="0"/>
              <a:t>3.1.1 C</a:t>
            </a:r>
            <a:r>
              <a:rPr lang="zh-CN" altLang="en-US" sz="2000" dirty="0"/>
              <a:t>语言程序中涉及的运算</a:t>
            </a:r>
            <a:endParaRPr lang="zh-CN" altLang="en-US" sz="2000" dirty="0"/>
          </a:p>
          <a:p>
            <a:r>
              <a:rPr lang="zh-CN" altLang="en-US" sz="2000" dirty="0">
                <a:latin typeface="Times New Roman" panose="02020603050405020304" pitchFamily="18" charset="0"/>
              </a:rPr>
              <a:t>计算机如何实现高级语言程序中的运算？</a:t>
            </a:r>
            <a:endParaRPr lang="en-US" altLang="zh-CN" sz="2000" dirty="0">
              <a:latin typeface="Times New Roman" panose="02020603050405020304" pitchFamily="18" charset="0"/>
            </a:endParaRPr>
          </a:p>
          <a:p>
            <a:pPr lvl="1">
              <a:lnSpc>
                <a:spcPct val="100000"/>
              </a:lnSpc>
            </a:pPr>
            <a:r>
              <a:rPr lang="zh-CN" altLang="en-US" dirty="0">
                <a:latin typeface="Times New Roman" panose="02020603050405020304" pitchFamily="18" charset="0"/>
              </a:rPr>
              <a:t>将各类表达式编译（转换）为指令序列</a:t>
            </a:r>
            <a:endParaRPr lang="zh-CN" altLang="en-US" dirty="0">
              <a:latin typeface="Times New Roman" panose="02020603050405020304" pitchFamily="18" charset="0"/>
            </a:endParaRPr>
          </a:p>
          <a:p>
            <a:pPr lvl="1">
              <a:lnSpc>
                <a:spcPct val="100000"/>
              </a:lnSpc>
            </a:pPr>
            <a:r>
              <a:rPr lang="zh-CN" altLang="en-US" dirty="0">
                <a:latin typeface="Times New Roman" panose="02020603050405020304" pitchFamily="18" charset="0"/>
              </a:rPr>
              <a:t>计算机直接执行指令来完成运算</a:t>
            </a:r>
            <a:endParaRPr lang="zh-CN" altLang="en-US" dirty="0">
              <a:latin typeface="Times New Roman" panose="02020603050405020304" pitchFamily="18" charset="0"/>
            </a:endParaRPr>
          </a:p>
          <a:p>
            <a:endParaRPr lang="zh-CN" altLang="en-US" sz="2000" dirty="0">
              <a:latin typeface="Times New Roman" panose="02020603050405020304" pitchFamily="18" charset="0"/>
            </a:endParaRPr>
          </a:p>
        </p:txBody>
      </p:sp>
      <p:sp>
        <p:nvSpPr>
          <p:cNvPr id="94" name="Rectangle 4"/>
          <p:cNvSpPr>
            <a:spLocks noChangeArrowheads="1"/>
          </p:cNvSpPr>
          <p:nvPr/>
        </p:nvSpPr>
        <p:spPr bwMode="auto">
          <a:xfrm>
            <a:off x="173930" y="2852936"/>
            <a:ext cx="8718550" cy="228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indent="266700">
              <a:lnSpc>
                <a:spcPct val="115000"/>
              </a:lnSpc>
              <a:spcBef>
                <a:spcPct val="20000"/>
              </a:spcBef>
              <a:buChar char="•"/>
              <a:defRPr sz="2400" b="1">
                <a:solidFill>
                  <a:schemeClr val="tx1"/>
                </a:solidFill>
                <a:latin typeface="Arial" panose="020B0604020202020204" pitchFamily="34" charset="0"/>
                <a:ea typeface="宋体"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itchFamily="2" charset="-122"/>
              </a:defRPr>
            </a:lvl9pPr>
          </a:lstStyle>
          <a:p>
            <a:pPr>
              <a:lnSpc>
                <a:spcPct val="100000"/>
              </a:lnSpc>
              <a:spcBef>
                <a:spcPct val="40000"/>
              </a:spcBef>
              <a:buFontTx/>
              <a:buNone/>
            </a:pPr>
            <a:r>
              <a:rPr lang="zh-CN" altLang="en-US" sz="2000" dirty="0">
                <a:latin typeface="Times New Roman" panose="02020603050405020304" pitchFamily="18" charset="0"/>
                <a:ea typeface="黑体" pitchFamily="2" charset="-122"/>
              </a:rPr>
              <a:t>例：</a:t>
            </a:r>
            <a:r>
              <a:rPr lang="en-US" altLang="zh-CN" sz="2000" dirty="0">
                <a:latin typeface="Times New Roman" panose="02020603050405020304" pitchFamily="18" charset="0"/>
                <a:ea typeface="黑体" pitchFamily="2" charset="-122"/>
              </a:rPr>
              <a:t>C</a:t>
            </a:r>
            <a:r>
              <a:rPr lang="zh-CN" altLang="en-US" sz="2000" dirty="0">
                <a:latin typeface="Times New Roman" panose="02020603050405020304" pitchFamily="18" charset="0"/>
                <a:ea typeface="黑体" pitchFamily="2" charset="-122"/>
              </a:rPr>
              <a:t>语言赋值语句</a:t>
            </a:r>
            <a:r>
              <a:rPr lang="zh-CN" altLang="en-US" sz="2000" dirty="0">
                <a:solidFill>
                  <a:srgbClr val="CC3300"/>
                </a:solidFill>
                <a:latin typeface="Times New Roman" panose="02020603050405020304" pitchFamily="18" charset="0"/>
                <a:ea typeface="黑体" pitchFamily="2" charset="-122"/>
              </a:rPr>
              <a:t>“</a:t>
            </a:r>
            <a:r>
              <a:rPr lang="en-US" altLang="zh-CN" sz="2000" dirty="0">
                <a:solidFill>
                  <a:srgbClr val="CC3300"/>
                </a:solidFill>
                <a:latin typeface="Times New Roman" panose="02020603050405020304" pitchFamily="18" charset="0"/>
                <a:ea typeface="黑体" pitchFamily="2" charset="-122"/>
              </a:rPr>
              <a:t>f = (</a:t>
            </a:r>
            <a:r>
              <a:rPr lang="en-US" altLang="zh-CN" sz="2000" dirty="0" err="1">
                <a:solidFill>
                  <a:srgbClr val="CC3300"/>
                </a:solidFill>
                <a:latin typeface="Times New Roman" panose="02020603050405020304" pitchFamily="18" charset="0"/>
                <a:ea typeface="黑体" pitchFamily="2" charset="-122"/>
              </a:rPr>
              <a:t>g+h</a:t>
            </a:r>
            <a:r>
              <a:rPr lang="en-US" altLang="zh-CN" sz="2000" dirty="0">
                <a:solidFill>
                  <a:srgbClr val="CC3300"/>
                </a:solidFill>
                <a:latin typeface="Times New Roman" panose="02020603050405020304" pitchFamily="18" charset="0"/>
                <a:ea typeface="黑体" pitchFamily="2" charset="-122"/>
              </a:rPr>
              <a:t>) </a:t>
            </a:r>
            <a:r>
              <a:rPr lang="pt-BR" altLang="zh-CN" sz="2000" dirty="0">
                <a:solidFill>
                  <a:srgbClr val="CC3300"/>
                </a:solidFill>
                <a:latin typeface="Times New Roman" panose="02020603050405020304" pitchFamily="18" charset="0"/>
                <a:ea typeface="黑体" pitchFamily="2" charset="-122"/>
              </a:rPr>
              <a:t>– </a:t>
            </a:r>
            <a:r>
              <a:rPr lang="en-US" altLang="zh-CN" sz="2000" dirty="0">
                <a:solidFill>
                  <a:srgbClr val="CC3300"/>
                </a:solidFill>
                <a:latin typeface="Times New Roman" panose="02020603050405020304" pitchFamily="18" charset="0"/>
                <a:ea typeface="黑体" pitchFamily="2" charset="-122"/>
              </a:rPr>
              <a:t>(</a:t>
            </a:r>
            <a:r>
              <a:rPr lang="en-US" altLang="zh-CN" sz="2000" dirty="0" err="1">
                <a:solidFill>
                  <a:srgbClr val="CC3300"/>
                </a:solidFill>
                <a:latin typeface="Times New Roman" panose="02020603050405020304" pitchFamily="18" charset="0"/>
                <a:ea typeface="黑体" pitchFamily="2" charset="-122"/>
              </a:rPr>
              <a:t>i+j</a:t>
            </a:r>
            <a:r>
              <a:rPr lang="en-US" altLang="zh-CN" sz="2000" dirty="0">
                <a:solidFill>
                  <a:srgbClr val="CC3300"/>
                </a:solidFill>
                <a:latin typeface="Times New Roman" panose="02020603050405020304" pitchFamily="18" charset="0"/>
                <a:ea typeface="黑体" pitchFamily="2" charset="-122"/>
              </a:rPr>
              <a:t>);”</a:t>
            </a:r>
            <a:r>
              <a:rPr lang="zh-CN" altLang="en-US" sz="2000" dirty="0">
                <a:latin typeface="Times New Roman" panose="02020603050405020304" pitchFamily="18" charset="0"/>
                <a:ea typeface="黑体" pitchFamily="2" charset="-122"/>
              </a:rPr>
              <a:t>中变量</a:t>
            </a:r>
            <a:r>
              <a:rPr lang="en-US" altLang="zh-CN" sz="2000" dirty="0" err="1">
                <a:latin typeface="Times New Roman" panose="02020603050405020304" pitchFamily="18" charset="0"/>
                <a:ea typeface="黑体" pitchFamily="2" charset="-122"/>
              </a:rPr>
              <a:t>i</a:t>
            </a:r>
            <a:r>
              <a:rPr lang="zh-CN" altLang="en-US" sz="2000" dirty="0">
                <a:latin typeface="Times New Roman" panose="02020603050405020304" pitchFamily="18" charset="0"/>
                <a:ea typeface="黑体" pitchFamily="2" charset="-122"/>
              </a:rPr>
              <a:t>、</a:t>
            </a:r>
            <a:r>
              <a:rPr lang="en-US" altLang="zh-CN" sz="2000" dirty="0">
                <a:latin typeface="Times New Roman" panose="02020603050405020304" pitchFamily="18" charset="0"/>
                <a:ea typeface="黑体" pitchFamily="2" charset="-122"/>
              </a:rPr>
              <a:t>j</a:t>
            </a:r>
            <a:r>
              <a:rPr lang="zh-CN" altLang="en-US" sz="2000" dirty="0">
                <a:latin typeface="Times New Roman" panose="02020603050405020304" pitchFamily="18" charset="0"/>
                <a:ea typeface="黑体" pitchFamily="2" charset="-122"/>
              </a:rPr>
              <a:t>、</a:t>
            </a:r>
            <a:r>
              <a:rPr lang="en-US" altLang="zh-CN" sz="2000" dirty="0">
                <a:latin typeface="Times New Roman" panose="02020603050405020304" pitchFamily="18" charset="0"/>
                <a:ea typeface="黑体" pitchFamily="2" charset="-122"/>
              </a:rPr>
              <a:t>f</a:t>
            </a:r>
            <a:r>
              <a:rPr lang="zh-CN" altLang="en-US" sz="2000" dirty="0">
                <a:latin typeface="Times New Roman" panose="02020603050405020304" pitchFamily="18" charset="0"/>
                <a:ea typeface="黑体" pitchFamily="2" charset="-122"/>
              </a:rPr>
              <a:t>、</a:t>
            </a:r>
            <a:r>
              <a:rPr lang="en-US" altLang="zh-CN" sz="2000" dirty="0">
                <a:latin typeface="Times New Roman" panose="02020603050405020304" pitchFamily="18" charset="0"/>
                <a:ea typeface="黑体" pitchFamily="2" charset="-122"/>
              </a:rPr>
              <a:t>g</a:t>
            </a:r>
            <a:r>
              <a:rPr lang="zh-CN" altLang="en-US" sz="2000" dirty="0">
                <a:latin typeface="Times New Roman" panose="02020603050405020304" pitchFamily="18" charset="0"/>
                <a:ea typeface="黑体" pitchFamily="2" charset="-122"/>
              </a:rPr>
              <a:t>、</a:t>
            </a:r>
            <a:r>
              <a:rPr lang="en-US" altLang="zh-CN" sz="2000" dirty="0">
                <a:latin typeface="Times New Roman" panose="02020603050405020304" pitchFamily="18" charset="0"/>
                <a:ea typeface="黑体" pitchFamily="2" charset="-122"/>
              </a:rPr>
              <a:t>h</a:t>
            </a:r>
            <a:r>
              <a:rPr lang="zh-CN" altLang="en-US" sz="2000" dirty="0">
                <a:latin typeface="Times New Roman" panose="02020603050405020304" pitchFamily="18" charset="0"/>
                <a:ea typeface="黑体" pitchFamily="2" charset="-122"/>
              </a:rPr>
              <a:t>由编译器分别分配给</a:t>
            </a:r>
            <a:r>
              <a:rPr lang="en-US" altLang="zh-CN" sz="2000" dirty="0">
                <a:latin typeface="Times New Roman" panose="02020603050405020304" pitchFamily="18" charset="0"/>
                <a:ea typeface="黑体" pitchFamily="2" charset="-122"/>
              </a:rPr>
              <a:t>MIPS</a:t>
            </a:r>
            <a:r>
              <a:rPr lang="zh-CN" altLang="en-US" sz="2000" dirty="0">
                <a:latin typeface="Times New Roman" panose="02020603050405020304" pitchFamily="18" charset="0"/>
                <a:ea typeface="黑体" pitchFamily="2" charset="-122"/>
              </a:rPr>
              <a:t>寄存器</a:t>
            </a:r>
            <a:r>
              <a:rPr lang="en-US" altLang="zh-CN" sz="2000" dirty="0">
                <a:latin typeface="Times New Roman" panose="02020603050405020304" pitchFamily="18" charset="0"/>
                <a:ea typeface="黑体" pitchFamily="2" charset="-122"/>
              </a:rPr>
              <a:t>$t0~$t4</a:t>
            </a:r>
            <a:r>
              <a:rPr lang="zh-CN" altLang="en-US" sz="2000" dirty="0">
                <a:latin typeface="Times New Roman" panose="02020603050405020304" pitchFamily="18" charset="0"/>
                <a:ea typeface="黑体" pitchFamily="2" charset="-122"/>
              </a:rPr>
              <a:t>。寄存器</a:t>
            </a:r>
            <a:r>
              <a:rPr lang="en-US" altLang="zh-CN" sz="2000" dirty="0">
                <a:latin typeface="Times New Roman" panose="02020603050405020304" pitchFamily="18" charset="0"/>
                <a:ea typeface="黑体" pitchFamily="2" charset="-122"/>
              </a:rPr>
              <a:t>$t0~$t7</a:t>
            </a:r>
            <a:r>
              <a:rPr lang="zh-CN" altLang="en-US" sz="2000" dirty="0">
                <a:latin typeface="Times New Roman" panose="02020603050405020304" pitchFamily="18" charset="0"/>
                <a:ea typeface="黑体" pitchFamily="2" charset="-122"/>
              </a:rPr>
              <a:t>的编号对应</a:t>
            </a:r>
            <a:r>
              <a:rPr lang="en-US" altLang="zh-CN" sz="2000" dirty="0">
                <a:latin typeface="Times New Roman" panose="02020603050405020304" pitchFamily="18" charset="0"/>
                <a:ea typeface="黑体" pitchFamily="2" charset="-122"/>
              </a:rPr>
              <a:t>8~15</a:t>
            </a:r>
            <a:r>
              <a:rPr lang="zh-CN" altLang="en-US" sz="2000" dirty="0">
                <a:latin typeface="Times New Roman" panose="02020603050405020304" pitchFamily="18" charset="0"/>
                <a:ea typeface="黑体" pitchFamily="2" charset="-122"/>
              </a:rPr>
              <a:t>，上述程序段对应的</a:t>
            </a:r>
            <a:r>
              <a:rPr lang="en-US" altLang="zh-CN" sz="2000" dirty="0">
                <a:latin typeface="Times New Roman" panose="02020603050405020304" pitchFamily="18" charset="0"/>
                <a:ea typeface="黑体" pitchFamily="2" charset="-122"/>
              </a:rPr>
              <a:t>MIPS</a:t>
            </a:r>
            <a:r>
              <a:rPr lang="zh-CN" altLang="en-US" sz="2000" dirty="0">
                <a:latin typeface="Times New Roman" panose="02020603050405020304" pitchFamily="18" charset="0"/>
                <a:ea typeface="黑体" pitchFamily="2" charset="-122"/>
              </a:rPr>
              <a:t>机器代码和汇编表示（</a:t>
            </a:r>
            <a:r>
              <a:rPr lang="en-US" altLang="zh-CN" sz="2000" dirty="0">
                <a:latin typeface="Times New Roman" panose="02020603050405020304" pitchFamily="18" charset="0"/>
                <a:ea typeface="黑体" pitchFamily="2" charset="-122"/>
              </a:rPr>
              <a:t>#</a:t>
            </a:r>
            <a:r>
              <a:rPr lang="zh-CN" altLang="en-US" sz="2000" dirty="0">
                <a:latin typeface="Times New Roman" panose="02020603050405020304" pitchFamily="18" charset="0"/>
                <a:ea typeface="黑体" pitchFamily="2" charset="-122"/>
              </a:rPr>
              <a:t>后为注释）如下：</a:t>
            </a:r>
            <a:endParaRPr lang="zh-CN" altLang="en-US" sz="2000" dirty="0">
              <a:latin typeface="Times New Roman" panose="02020603050405020304" pitchFamily="18" charset="0"/>
              <a:ea typeface="黑体" pitchFamily="2" charset="-122"/>
            </a:endParaRPr>
          </a:p>
          <a:p>
            <a:pPr>
              <a:lnSpc>
                <a:spcPct val="100000"/>
              </a:lnSpc>
              <a:spcBef>
                <a:spcPct val="40000"/>
              </a:spcBef>
              <a:buFontTx/>
              <a:buNone/>
            </a:pPr>
            <a:r>
              <a:rPr lang="en-US" altLang="zh-CN" sz="2000" dirty="0">
                <a:solidFill>
                  <a:srgbClr val="009900"/>
                </a:solidFill>
                <a:latin typeface="Times New Roman" panose="02020603050405020304" pitchFamily="18" charset="0"/>
                <a:ea typeface="黑体" pitchFamily="2" charset="-122"/>
              </a:rPr>
              <a:t>000000 </a:t>
            </a:r>
            <a:r>
              <a:rPr lang="en-US" altLang="zh-CN" sz="2000" dirty="0">
                <a:solidFill>
                  <a:srgbClr val="3333FF"/>
                </a:solidFill>
                <a:latin typeface="Times New Roman" panose="02020603050405020304" pitchFamily="18" charset="0"/>
                <a:ea typeface="黑体" pitchFamily="2" charset="-122"/>
              </a:rPr>
              <a:t>01011</a:t>
            </a:r>
            <a:r>
              <a:rPr lang="en-US" altLang="zh-CN" sz="2000" dirty="0">
                <a:solidFill>
                  <a:srgbClr val="009900"/>
                </a:solidFill>
                <a:latin typeface="Times New Roman" panose="02020603050405020304" pitchFamily="18" charset="0"/>
                <a:ea typeface="黑体" pitchFamily="2" charset="-122"/>
              </a:rPr>
              <a:t> </a:t>
            </a:r>
            <a:r>
              <a:rPr lang="en-US" altLang="zh-CN" sz="2000" dirty="0">
                <a:solidFill>
                  <a:srgbClr val="3333FF"/>
                </a:solidFill>
                <a:latin typeface="Times New Roman" panose="02020603050405020304" pitchFamily="18" charset="0"/>
                <a:ea typeface="黑体" pitchFamily="2" charset="-122"/>
              </a:rPr>
              <a:t>01100 01101</a:t>
            </a:r>
            <a:r>
              <a:rPr lang="en-US" altLang="zh-CN" sz="2000" dirty="0">
                <a:solidFill>
                  <a:srgbClr val="009900"/>
                </a:solidFill>
                <a:latin typeface="Times New Roman" panose="02020603050405020304" pitchFamily="18" charset="0"/>
                <a:ea typeface="黑体" pitchFamily="2" charset="-122"/>
              </a:rPr>
              <a:t> 00000 100000   add $t5, $t3, $t4   # </a:t>
            </a:r>
            <a:r>
              <a:rPr lang="en-US" altLang="zh-CN" sz="2000" dirty="0" err="1">
                <a:solidFill>
                  <a:srgbClr val="009900"/>
                </a:solidFill>
                <a:latin typeface="Times New Roman" panose="02020603050405020304" pitchFamily="18" charset="0"/>
                <a:ea typeface="黑体" pitchFamily="2" charset="-122"/>
              </a:rPr>
              <a:t>g+h</a:t>
            </a:r>
            <a:endParaRPr lang="en-US" altLang="zh-CN" sz="2000" dirty="0">
              <a:solidFill>
                <a:srgbClr val="009900"/>
              </a:solidFill>
              <a:latin typeface="Times New Roman" panose="02020603050405020304" pitchFamily="18" charset="0"/>
              <a:ea typeface="黑体" pitchFamily="2" charset="-122"/>
            </a:endParaRPr>
          </a:p>
          <a:p>
            <a:pPr>
              <a:lnSpc>
                <a:spcPct val="100000"/>
              </a:lnSpc>
              <a:spcBef>
                <a:spcPct val="40000"/>
              </a:spcBef>
              <a:buFontTx/>
              <a:buNone/>
            </a:pPr>
            <a:r>
              <a:rPr lang="en-US" altLang="zh-CN" sz="2000" dirty="0">
                <a:solidFill>
                  <a:srgbClr val="009900"/>
                </a:solidFill>
                <a:latin typeface="Times New Roman" panose="02020603050405020304" pitchFamily="18" charset="0"/>
                <a:ea typeface="黑体" pitchFamily="2" charset="-122"/>
              </a:rPr>
              <a:t>000000 </a:t>
            </a:r>
            <a:r>
              <a:rPr lang="en-US" altLang="zh-CN" sz="2000" dirty="0">
                <a:solidFill>
                  <a:srgbClr val="3333FF"/>
                </a:solidFill>
                <a:latin typeface="Times New Roman" panose="02020603050405020304" pitchFamily="18" charset="0"/>
                <a:ea typeface="黑体" pitchFamily="2" charset="-122"/>
              </a:rPr>
              <a:t>01000 01001 01110</a:t>
            </a:r>
            <a:r>
              <a:rPr lang="en-US" altLang="zh-CN" sz="2000" dirty="0">
                <a:solidFill>
                  <a:srgbClr val="009900"/>
                </a:solidFill>
                <a:latin typeface="Times New Roman" panose="02020603050405020304" pitchFamily="18" charset="0"/>
                <a:ea typeface="黑体" pitchFamily="2" charset="-122"/>
              </a:rPr>
              <a:t> 00000 100000  add $t6, $t0, $t1   # </a:t>
            </a:r>
            <a:r>
              <a:rPr lang="en-US" altLang="zh-CN" sz="2000" dirty="0" err="1">
                <a:solidFill>
                  <a:srgbClr val="009900"/>
                </a:solidFill>
                <a:latin typeface="Times New Roman" panose="02020603050405020304" pitchFamily="18" charset="0"/>
                <a:ea typeface="黑体" pitchFamily="2" charset="-122"/>
              </a:rPr>
              <a:t>i+j</a:t>
            </a:r>
            <a:endParaRPr lang="en-US" altLang="zh-CN" sz="2000" dirty="0">
              <a:solidFill>
                <a:srgbClr val="009900"/>
              </a:solidFill>
              <a:latin typeface="Times New Roman" panose="02020603050405020304" pitchFamily="18" charset="0"/>
              <a:ea typeface="黑体" pitchFamily="2" charset="-122"/>
            </a:endParaRPr>
          </a:p>
          <a:p>
            <a:pPr>
              <a:lnSpc>
                <a:spcPct val="100000"/>
              </a:lnSpc>
              <a:spcBef>
                <a:spcPct val="40000"/>
              </a:spcBef>
              <a:buFontTx/>
              <a:buNone/>
            </a:pPr>
            <a:r>
              <a:rPr lang="en-US" altLang="zh-CN" sz="2000" dirty="0">
                <a:solidFill>
                  <a:srgbClr val="009900"/>
                </a:solidFill>
                <a:latin typeface="Times New Roman" panose="02020603050405020304" pitchFamily="18" charset="0"/>
                <a:ea typeface="黑体" pitchFamily="2" charset="-122"/>
              </a:rPr>
              <a:t>000000 </a:t>
            </a:r>
            <a:r>
              <a:rPr lang="en-US" altLang="zh-CN" sz="2000" dirty="0">
                <a:solidFill>
                  <a:srgbClr val="3333FF"/>
                </a:solidFill>
                <a:latin typeface="Times New Roman" panose="02020603050405020304" pitchFamily="18" charset="0"/>
                <a:ea typeface="黑体" pitchFamily="2" charset="-122"/>
              </a:rPr>
              <a:t>01101 01110 01010</a:t>
            </a:r>
            <a:r>
              <a:rPr lang="en-US" altLang="zh-CN" sz="2000" dirty="0">
                <a:solidFill>
                  <a:srgbClr val="009900"/>
                </a:solidFill>
                <a:latin typeface="Times New Roman" panose="02020603050405020304" pitchFamily="18" charset="0"/>
                <a:ea typeface="黑体" pitchFamily="2" charset="-122"/>
              </a:rPr>
              <a:t> 00000 100010  sub $t2, $t5, $t6   # f =(</a:t>
            </a:r>
            <a:r>
              <a:rPr lang="en-US" altLang="zh-CN" sz="2000" dirty="0" err="1">
                <a:solidFill>
                  <a:srgbClr val="009900"/>
                </a:solidFill>
                <a:latin typeface="Times New Roman" panose="02020603050405020304" pitchFamily="18" charset="0"/>
                <a:ea typeface="黑体" pitchFamily="2" charset="-122"/>
              </a:rPr>
              <a:t>g+h</a:t>
            </a:r>
            <a:r>
              <a:rPr lang="en-US" altLang="zh-CN" sz="2000" dirty="0">
                <a:solidFill>
                  <a:srgbClr val="009900"/>
                </a:solidFill>
                <a:latin typeface="Times New Roman" panose="02020603050405020304" pitchFamily="18" charset="0"/>
                <a:ea typeface="黑体" pitchFamily="2" charset="-122"/>
              </a:rPr>
              <a:t>)–(</a:t>
            </a:r>
            <a:r>
              <a:rPr lang="en-US" altLang="zh-CN" sz="2000" dirty="0" err="1">
                <a:solidFill>
                  <a:srgbClr val="009900"/>
                </a:solidFill>
                <a:latin typeface="Times New Roman" panose="02020603050405020304" pitchFamily="18" charset="0"/>
                <a:ea typeface="黑体" pitchFamily="2" charset="-122"/>
              </a:rPr>
              <a:t>i+j</a:t>
            </a:r>
            <a:r>
              <a:rPr lang="en-US" altLang="zh-CN" sz="2000" dirty="0">
                <a:solidFill>
                  <a:srgbClr val="009900"/>
                </a:solidFill>
                <a:latin typeface="Times New Roman" panose="02020603050405020304" pitchFamily="18" charset="0"/>
                <a:ea typeface="黑体" pitchFamily="2" charset="-122"/>
              </a:rPr>
              <a:t>)</a:t>
            </a:r>
            <a:endParaRPr lang="en-US" altLang="zh-CN" sz="2000" dirty="0">
              <a:solidFill>
                <a:srgbClr val="009900"/>
              </a:solidFill>
              <a:latin typeface="Times New Roman" panose="02020603050405020304" pitchFamily="18" charset="0"/>
              <a:ea typeface="黑体" pitchFamily="2" charset="-122"/>
            </a:endParaRPr>
          </a:p>
        </p:txBody>
      </p:sp>
      <p:sp>
        <p:nvSpPr>
          <p:cNvPr id="95" name="Text Box 5"/>
          <p:cNvSpPr txBox="1">
            <a:spLocks noChangeArrowheads="1"/>
          </p:cNvSpPr>
          <p:nvPr/>
        </p:nvSpPr>
        <p:spPr bwMode="auto">
          <a:xfrm>
            <a:off x="46327" y="5459573"/>
            <a:ext cx="7247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lnSpc>
                <a:spcPct val="115000"/>
              </a:lnSpc>
              <a:spcBef>
                <a:spcPct val="20000"/>
              </a:spcBef>
              <a:buChar char="•"/>
              <a:defRPr sz="2400" b="1">
                <a:solidFill>
                  <a:schemeClr val="tx1"/>
                </a:solidFill>
                <a:latin typeface="Arial" panose="020B0604020202020204" pitchFamily="34" charset="0"/>
                <a:ea typeface="宋体"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itchFamily="2" charset="-122"/>
              </a:defRPr>
            </a:lvl9pPr>
          </a:lstStyle>
          <a:p>
            <a:pPr>
              <a:lnSpc>
                <a:spcPct val="100000"/>
              </a:lnSpc>
              <a:spcBef>
                <a:spcPct val="50000"/>
              </a:spcBef>
              <a:buFontTx/>
              <a:buNone/>
            </a:pPr>
            <a:r>
              <a:rPr lang="zh-CN" altLang="en-US" sz="2000" dirty="0">
                <a:solidFill>
                  <a:srgbClr val="FF0066"/>
                </a:solidFill>
                <a:latin typeface="黑体" pitchFamily="2" charset="-122"/>
                <a:ea typeface="黑体" pitchFamily="2" charset="-122"/>
              </a:rPr>
              <a:t>    需要提供哪些运算类指令才能支持高级语言需求呢？</a:t>
            </a:r>
            <a:endParaRPr lang="zh-CN" altLang="en-US" sz="2000" dirty="0">
              <a:solidFill>
                <a:srgbClr val="FF0066"/>
              </a:solidFill>
              <a:latin typeface="黑体" pitchFamily="2" charset="-122"/>
              <a:ea typeface="黑体" pitchFamily="2" charset="-122"/>
            </a:endParaRPr>
          </a:p>
        </p:txBody>
      </p:sp>
      <p:sp>
        <p:nvSpPr>
          <p:cNvPr id="96" name="Text Box 6"/>
          <p:cNvSpPr txBox="1">
            <a:spLocks noChangeArrowheads="1"/>
          </p:cNvSpPr>
          <p:nvPr/>
        </p:nvSpPr>
        <p:spPr bwMode="auto">
          <a:xfrm>
            <a:off x="5566643" y="1592362"/>
            <a:ext cx="2925762" cy="925512"/>
          </a:xfrm>
          <a:prstGeom prst="rect">
            <a:avLst/>
          </a:prstGeom>
          <a:noFill/>
          <a:ln w="952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itchFamily="2" charset="-122"/>
              </a:defRPr>
            </a:lvl9pPr>
          </a:lstStyle>
          <a:p>
            <a:pPr eaLnBrk="1" hangingPunct="1">
              <a:lnSpc>
                <a:spcPct val="100000"/>
              </a:lnSpc>
              <a:spcBef>
                <a:spcPct val="50000"/>
              </a:spcBef>
              <a:buFontTx/>
              <a:buNone/>
            </a:pPr>
            <a:r>
              <a:rPr lang="zh-CN" altLang="en-US" sz="1800" dirty="0">
                <a:solidFill>
                  <a:srgbClr val="FF0000"/>
                </a:solidFill>
                <a:ea typeface="微软雅黑" pitchFamily="34" charset="-122"/>
              </a:rPr>
              <a:t>逻辑运算、移位、扩展和截断等指令实现较容易，</a:t>
            </a:r>
            <a:r>
              <a:rPr lang="zh-CN" altLang="en-US" sz="1800" dirty="0">
                <a:solidFill>
                  <a:srgbClr val="0033CC"/>
                </a:solidFill>
                <a:ea typeface="微软雅黑" pitchFamily="34" charset="-122"/>
              </a:rPr>
              <a:t>算术运算指令难</a:t>
            </a:r>
            <a:r>
              <a:rPr lang="zh-CN" altLang="en-US" sz="1800" dirty="0">
                <a:solidFill>
                  <a:srgbClr val="FF0000"/>
                </a:solidFill>
                <a:ea typeface="微软雅黑" pitchFamily="34" charset="-122"/>
              </a:rPr>
              <a:t>！</a:t>
            </a:r>
            <a:endParaRPr lang="zh-CN" altLang="en-US" sz="1800" dirty="0">
              <a:solidFill>
                <a:srgbClr val="FF0000"/>
              </a:solidFill>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animEffect transition="in" filter="blinds(horizontal)">
                                      <p:cBhvr>
                                        <p:cTn id="7" dur="500"/>
                                        <p:tgtEl>
                                          <p:spTgt spid="9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4">
                                            <p:txEl>
                                              <p:pRg st="1" end="1"/>
                                            </p:txEl>
                                          </p:spTgt>
                                        </p:tgtEl>
                                        <p:attrNameLst>
                                          <p:attrName>style.visibility</p:attrName>
                                        </p:attrNameLst>
                                      </p:cBhvr>
                                      <p:to>
                                        <p:strVal val="visible"/>
                                      </p:to>
                                    </p:set>
                                    <p:animEffect transition="in" filter="blinds(horizontal)">
                                      <p:cBhvr>
                                        <p:cTn id="12" dur="500"/>
                                        <p:tgtEl>
                                          <p:spTgt spid="94">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94">
                                            <p:txEl>
                                              <p:pRg st="2" end="2"/>
                                            </p:txEl>
                                          </p:spTgt>
                                        </p:tgtEl>
                                        <p:attrNameLst>
                                          <p:attrName>style.visibility</p:attrName>
                                        </p:attrNameLst>
                                      </p:cBhvr>
                                      <p:to>
                                        <p:strVal val="visible"/>
                                      </p:to>
                                    </p:set>
                                    <p:animEffect transition="in" filter="blinds(horizontal)">
                                      <p:cBhvr>
                                        <p:cTn id="15" dur="500"/>
                                        <p:tgtEl>
                                          <p:spTgt spid="94">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94">
                                            <p:txEl>
                                              <p:pRg st="3" end="3"/>
                                            </p:txEl>
                                          </p:spTgt>
                                        </p:tgtEl>
                                        <p:attrNameLst>
                                          <p:attrName>style.visibility</p:attrName>
                                        </p:attrNameLst>
                                      </p:cBhvr>
                                      <p:to>
                                        <p:strVal val="visible"/>
                                      </p:to>
                                    </p:set>
                                    <p:animEffect transition="in" filter="blinds(horizontal)">
                                      <p:cBhvr>
                                        <p:cTn id="18" dur="500"/>
                                        <p:tgtEl>
                                          <p:spTgt spid="94">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95"/>
                                        </p:tgtEl>
                                        <p:attrNameLst>
                                          <p:attrName>style.visibility</p:attrName>
                                        </p:attrNameLst>
                                      </p:cBhvr>
                                      <p:to>
                                        <p:strVal val="visible"/>
                                      </p:to>
                                    </p:set>
                                    <p:animEffect transition="in" filter="blinds(horizontal)">
                                      <p:cBhvr>
                                        <p:cTn id="23" dur="500"/>
                                        <p:tgtEl>
                                          <p:spTgt spid="95"/>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96"/>
                                        </p:tgtEl>
                                        <p:attrNameLst>
                                          <p:attrName>style.visibility</p:attrName>
                                        </p:attrNameLst>
                                      </p:cBhvr>
                                      <p:to>
                                        <p:strVal val="visible"/>
                                      </p:to>
                                    </p:set>
                                    <p:animEffect transition="in" filter="blinds(horizontal)">
                                      <p:cBhvr>
                                        <p:cTn id="28"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p:bldP spid="96"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4.4 </a:t>
            </a:r>
            <a:r>
              <a:rPr lang="zh-CN" altLang="en-US" dirty="0"/>
              <a:t>程序的机器级表示</a:t>
            </a:r>
            <a:endParaRPr lang="zh-CN" altLang="en-US" dirty="0"/>
          </a:p>
        </p:txBody>
      </p:sp>
      <p:sp>
        <p:nvSpPr>
          <p:cNvPr id="3" name="内容占位符 2"/>
          <p:cNvSpPr>
            <a:spLocks noGrp="1"/>
          </p:cNvSpPr>
          <p:nvPr>
            <p:ph idx="1"/>
          </p:nvPr>
        </p:nvSpPr>
        <p:spPr/>
        <p:txBody>
          <a:bodyPr/>
          <a:lstStyle/>
          <a:p>
            <a:pPr marL="0" indent="0">
              <a:buNone/>
            </a:pPr>
            <a:r>
              <a:rPr lang="en-US" altLang="zh-CN" dirty="0"/>
              <a:t>4.4.2 </a:t>
            </a:r>
            <a:r>
              <a:rPr lang="zh-CN" altLang="en-US" dirty="0"/>
              <a:t>选择结构的机器代码表示</a:t>
            </a:r>
            <a:endParaRPr lang="zh-CN" altLang="en-US" dirty="0"/>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93" name="内容占位符 2"/>
          <p:cNvSpPr txBox="1"/>
          <p:nvPr/>
        </p:nvSpPr>
        <p:spPr bwMode="auto">
          <a:xfrm>
            <a:off x="142568" y="1196752"/>
            <a:ext cx="8795280" cy="5112568"/>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FF0000"/>
              </a:buClr>
              <a:buFont typeface="Wingdings" panose="05000000000000000000" pitchFamily="2" charset="2"/>
              <a:buChar char="p"/>
              <a:defRPr sz="2200" b="1" kern="1200">
                <a:solidFill>
                  <a:schemeClr val="tx1"/>
                </a:solidFill>
                <a:latin typeface="Comic Sans MS" panose="030F0702030302020204" pitchFamily="2" charset="0"/>
                <a:ea typeface="微软雅黑"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anose="05000000000000000000" pitchFamily="2" charset="2"/>
              <a:buChar char="n"/>
              <a:defRPr sz="2000" b="0" kern="1200">
                <a:solidFill>
                  <a:schemeClr val="tx1"/>
                </a:solidFill>
                <a:latin typeface="微软雅黑" pitchFamily="34" charset="-122"/>
                <a:ea typeface="微软雅黑"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anose="05000000000000000000" pitchFamily="2" charset="2"/>
              <a:buChar char="p"/>
              <a:defRPr sz="2000" b="0" kern="1200">
                <a:solidFill>
                  <a:schemeClr val="tx1"/>
                </a:solidFill>
                <a:latin typeface="微软雅黑" pitchFamily="34" charset="-122"/>
                <a:ea typeface="微软雅黑"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anose="05000000000000000000" pitchFamily="2" charset="2"/>
              <a:buChar char="Ø"/>
              <a:defRPr sz="2000" b="0" kern="1200">
                <a:solidFill>
                  <a:schemeClr val="tx1"/>
                </a:solidFill>
                <a:latin typeface="微软雅黑" pitchFamily="34" charset="-122"/>
                <a:ea typeface="微软雅黑"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anose="05000000000000000000" pitchFamily="2" charset="2"/>
              <a:buChar char="Ø"/>
              <a:defRPr sz="2000" b="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buFont typeface="+mj-lt"/>
              <a:buAutoNum type="arabicPeriod"/>
            </a:pPr>
            <a:r>
              <a:rPr lang="zh-CN" altLang="en-US" sz="2000" b="0" dirty="0"/>
              <a:t>选择结构根据判定条件来控制一些语句是否被执行。</a:t>
            </a:r>
            <a:endParaRPr lang="en-US" altLang="zh-CN" sz="2000" b="0" dirty="0"/>
          </a:p>
          <a:p>
            <a:pPr marL="457200" indent="-457200">
              <a:buFont typeface="+mj-lt"/>
              <a:buAutoNum type="arabicPeriod"/>
            </a:pPr>
            <a:r>
              <a:rPr lang="zh-CN" altLang="en-US" sz="2000" b="0" dirty="0"/>
              <a:t>对应高级语言中的这些选择语句，在机器语言中提供了各种</a:t>
            </a:r>
            <a:r>
              <a:rPr lang="zh-CN" altLang="en-US" sz="2000" b="0" dirty="0">
                <a:solidFill>
                  <a:srgbClr val="FF0000"/>
                </a:solidFill>
              </a:rPr>
              <a:t>条件码</a:t>
            </a:r>
            <a:r>
              <a:rPr lang="zh-CN" altLang="en-US" sz="2000" b="0" dirty="0"/>
              <a:t>（标志位）的设置功能以及各种</a:t>
            </a:r>
            <a:r>
              <a:rPr lang="zh-CN" altLang="en-US" sz="2000" b="0" dirty="0">
                <a:solidFill>
                  <a:srgbClr val="FF0000"/>
                </a:solidFill>
              </a:rPr>
              <a:t>分支（条件转移）指令</a:t>
            </a:r>
            <a:r>
              <a:rPr lang="zh-CN" altLang="en-US" sz="2000" b="0" dirty="0"/>
              <a:t>和</a:t>
            </a:r>
            <a:r>
              <a:rPr lang="zh-CN" altLang="en-US" sz="2000" b="0" dirty="0">
                <a:solidFill>
                  <a:srgbClr val="FF0000"/>
                </a:solidFill>
              </a:rPr>
              <a:t>无条件转移</a:t>
            </a:r>
            <a:r>
              <a:rPr lang="zh-CN" altLang="en-US" sz="2000" b="0" dirty="0"/>
              <a:t>指令。</a:t>
            </a:r>
            <a:endParaRPr lang="en-US" altLang="zh-CN" sz="2000" b="0" dirty="0"/>
          </a:p>
          <a:p>
            <a:pPr marL="457200" indent="-457200">
              <a:buFont typeface="+mj-lt"/>
              <a:buAutoNum type="arabicPeriod"/>
            </a:pPr>
            <a:r>
              <a:rPr lang="zh-CN" altLang="en-US" sz="2000" b="0" dirty="0"/>
              <a:t>编译器通过条件码设置指令和各类转移指令来实现程序中选择结构语句。</a:t>
            </a:r>
            <a:endParaRPr lang="zh-CN" altLang="en-US" sz="2000" b="0" dirty="0"/>
          </a:p>
          <a:p>
            <a:endParaRPr lang="zh-CN" altLang="en-US" sz="2000" dirty="0">
              <a:latin typeface="Times New Roman" panose="02020603050405020304" pitchFamily="18" charset="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4.4 </a:t>
            </a:r>
            <a:r>
              <a:rPr lang="zh-CN" altLang="en-US" dirty="0"/>
              <a:t>程序的机器级表示</a:t>
            </a:r>
            <a:endParaRPr lang="zh-CN" altLang="en-US" dirty="0"/>
          </a:p>
        </p:txBody>
      </p:sp>
      <p:sp>
        <p:nvSpPr>
          <p:cNvPr id="3" name="内容占位符 2"/>
          <p:cNvSpPr>
            <a:spLocks noGrp="1"/>
          </p:cNvSpPr>
          <p:nvPr>
            <p:ph idx="1"/>
          </p:nvPr>
        </p:nvSpPr>
        <p:spPr/>
        <p:txBody>
          <a:bodyPr/>
          <a:lstStyle/>
          <a:p>
            <a:pPr marL="0" indent="0">
              <a:buNone/>
            </a:pPr>
            <a:r>
              <a:rPr lang="en-US" altLang="zh-CN" dirty="0"/>
              <a:t>4.4.2 </a:t>
            </a:r>
            <a:r>
              <a:rPr lang="zh-CN" altLang="en-US" dirty="0"/>
              <a:t>选择结构的机器代码表示</a:t>
            </a:r>
            <a:endParaRPr lang="zh-CN" altLang="en-US" dirty="0"/>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8" name="内容占位符 2"/>
          <p:cNvSpPr txBox="1"/>
          <p:nvPr/>
        </p:nvSpPr>
        <p:spPr bwMode="auto">
          <a:xfrm>
            <a:off x="119514" y="1124744"/>
            <a:ext cx="8772966" cy="393507"/>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FF0000"/>
              </a:buClr>
              <a:buFont typeface="Wingdings" panose="05000000000000000000" pitchFamily="2" charset="2"/>
              <a:buChar char="p"/>
              <a:defRPr sz="2200" b="1" kern="1200">
                <a:solidFill>
                  <a:schemeClr val="tx1"/>
                </a:solidFill>
                <a:latin typeface="Comic Sans MS" panose="030F0702030302020204" pitchFamily="2" charset="0"/>
                <a:ea typeface="微软雅黑"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anose="05000000000000000000" pitchFamily="2" charset="2"/>
              <a:buChar char="n"/>
              <a:defRPr sz="2000" b="0" kern="1200">
                <a:solidFill>
                  <a:schemeClr val="tx1"/>
                </a:solidFill>
                <a:latin typeface="微软雅黑" pitchFamily="34" charset="-122"/>
                <a:ea typeface="微软雅黑"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anose="05000000000000000000" pitchFamily="2" charset="2"/>
              <a:buChar char="p"/>
              <a:defRPr sz="2000" b="0" kern="1200">
                <a:solidFill>
                  <a:schemeClr val="tx1"/>
                </a:solidFill>
                <a:latin typeface="微软雅黑" pitchFamily="34" charset="-122"/>
                <a:ea typeface="微软雅黑"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anose="05000000000000000000" pitchFamily="2" charset="2"/>
              <a:buChar char="Ø"/>
              <a:defRPr sz="2000" b="0" kern="1200">
                <a:solidFill>
                  <a:schemeClr val="tx1"/>
                </a:solidFill>
                <a:latin typeface="微软雅黑" pitchFamily="34" charset="-122"/>
                <a:ea typeface="微软雅黑"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anose="05000000000000000000" pitchFamily="2" charset="2"/>
              <a:buChar char="Ø"/>
              <a:defRPr sz="2000" b="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dirty="0">
                <a:solidFill>
                  <a:srgbClr val="063DE8"/>
                </a:solidFill>
              </a:rPr>
              <a:t>1. </a:t>
            </a:r>
            <a:r>
              <a:rPr lang="zh-CN" altLang="en-US" dirty="0">
                <a:solidFill>
                  <a:srgbClr val="063DE8"/>
                </a:solidFill>
              </a:rPr>
              <a:t>例：</a:t>
            </a:r>
            <a:r>
              <a:rPr lang="en-US" altLang="zh-CN" dirty="0">
                <a:solidFill>
                  <a:srgbClr val="063DE8"/>
                </a:solidFill>
              </a:rPr>
              <a:t>if-then-else</a:t>
            </a:r>
            <a:r>
              <a:rPr lang="zh-CN" altLang="en-US" dirty="0">
                <a:solidFill>
                  <a:srgbClr val="063DE8"/>
                </a:solidFill>
              </a:rPr>
              <a:t>语句和“</a:t>
            </a:r>
            <a:r>
              <a:rPr lang="en-US" altLang="zh-CN" dirty="0">
                <a:solidFill>
                  <a:srgbClr val="063DE8"/>
                </a:solidFill>
              </a:rPr>
              <a:t>=”</a:t>
            </a:r>
            <a:r>
              <a:rPr lang="zh-CN" altLang="en-US" dirty="0">
                <a:solidFill>
                  <a:srgbClr val="063DE8"/>
                </a:solidFill>
              </a:rPr>
              <a:t>判断</a:t>
            </a:r>
            <a:endParaRPr lang="en-US" altLang="zh-CN" dirty="0">
              <a:solidFill>
                <a:srgbClr val="063DE8"/>
              </a:solidFill>
            </a:endParaRPr>
          </a:p>
        </p:txBody>
      </p:sp>
      <p:sp>
        <p:nvSpPr>
          <p:cNvPr id="9" name="Text Box 4"/>
          <p:cNvSpPr txBox="1">
            <a:spLocks noChangeArrowheads="1"/>
          </p:cNvSpPr>
          <p:nvPr/>
        </p:nvSpPr>
        <p:spPr bwMode="auto">
          <a:xfrm>
            <a:off x="566738" y="1583308"/>
            <a:ext cx="8526693"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400" b="1" dirty="0">
                <a:solidFill>
                  <a:srgbClr val="000000"/>
                </a:solidFill>
                <a:latin typeface="Comic Sans MS" panose="030F0702030302020204" pitchFamily="2" charset="0"/>
                <a:ea typeface="宋体" pitchFamily="2" charset="-122"/>
                <a:cs typeface="Arial" panose="020B0604020202020204" pitchFamily="34" charset="0"/>
              </a:rPr>
              <a:t>if (</a:t>
            </a:r>
            <a:r>
              <a:rPr lang="en-US" altLang="zh-CN" sz="2400" b="1" dirty="0" err="1">
                <a:solidFill>
                  <a:srgbClr val="000000"/>
                </a:solidFill>
                <a:latin typeface="Comic Sans MS" panose="030F0702030302020204" pitchFamily="2" charset="0"/>
                <a:ea typeface="宋体" pitchFamily="2" charset="-122"/>
                <a:cs typeface="Arial" panose="020B0604020202020204" pitchFamily="34" charset="0"/>
              </a:rPr>
              <a:t>i</a:t>
            </a:r>
            <a:r>
              <a:rPr lang="en-US" altLang="zh-CN" sz="2400" b="1" dirty="0">
                <a:solidFill>
                  <a:srgbClr val="000000"/>
                </a:solidFill>
                <a:latin typeface="Comic Sans MS" panose="030F0702030302020204" pitchFamily="2" charset="0"/>
                <a:ea typeface="宋体" pitchFamily="2" charset="-122"/>
                <a:cs typeface="Arial" panose="020B0604020202020204" pitchFamily="34" charset="0"/>
              </a:rPr>
              <a:t> = = j) </a:t>
            </a:r>
            <a:endParaRPr lang="en-US" altLang="zh-CN" sz="2400" b="1" dirty="0">
              <a:solidFill>
                <a:srgbClr val="000000"/>
              </a:solidFill>
              <a:latin typeface="Comic Sans MS" panose="030F0702030302020204" pitchFamily="2" charset="0"/>
              <a:ea typeface="宋体" pitchFamily="2" charset="-122"/>
              <a:cs typeface="Arial" panose="020B0604020202020204" pitchFamily="34" charset="0"/>
            </a:endParaRPr>
          </a:p>
          <a:p>
            <a:pPr eaLnBrk="0" hangingPunct="0"/>
            <a:r>
              <a:rPr lang="en-US" altLang="zh-CN" sz="2400" b="1" dirty="0">
                <a:solidFill>
                  <a:srgbClr val="000000"/>
                </a:solidFill>
                <a:latin typeface="Comic Sans MS" panose="030F0702030302020204" pitchFamily="2" charset="0"/>
                <a:ea typeface="宋体" pitchFamily="2" charset="-122"/>
                <a:cs typeface="Arial" panose="020B0604020202020204" pitchFamily="34" charset="0"/>
              </a:rPr>
              <a:t>       f = </a:t>
            </a:r>
            <a:r>
              <a:rPr lang="en-US" altLang="zh-CN" sz="2400" b="1" dirty="0" err="1">
                <a:solidFill>
                  <a:srgbClr val="000000"/>
                </a:solidFill>
                <a:latin typeface="Comic Sans MS" panose="030F0702030302020204" pitchFamily="2" charset="0"/>
                <a:ea typeface="宋体" pitchFamily="2" charset="-122"/>
                <a:cs typeface="Arial" panose="020B0604020202020204" pitchFamily="34" charset="0"/>
              </a:rPr>
              <a:t>g+h</a:t>
            </a:r>
            <a:r>
              <a:rPr lang="en-US" altLang="zh-CN" sz="2400" b="1" dirty="0">
                <a:solidFill>
                  <a:srgbClr val="000000"/>
                </a:solidFill>
                <a:latin typeface="Comic Sans MS" panose="030F0702030302020204" pitchFamily="2" charset="0"/>
                <a:ea typeface="宋体" pitchFamily="2" charset="-122"/>
                <a:cs typeface="Arial" panose="020B0604020202020204" pitchFamily="34" charset="0"/>
              </a:rPr>
              <a:t> ; </a:t>
            </a:r>
            <a:endParaRPr lang="en-US" altLang="zh-CN" sz="2400" b="1" dirty="0">
              <a:solidFill>
                <a:srgbClr val="000000"/>
              </a:solidFill>
              <a:latin typeface="Comic Sans MS" panose="030F0702030302020204" pitchFamily="2" charset="0"/>
              <a:ea typeface="宋体" pitchFamily="2" charset="-122"/>
              <a:cs typeface="Arial" panose="020B0604020202020204" pitchFamily="34" charset="0"/>
            </a:endParaRPr>
          </a:p>
          <a:p>
            <a:pPr eaLnBrk="0" hangingPunct="0"/>
            <a:r>
              <a:rPr lang="en-US" altLang="zh-CN" sz="2400" b="1" dirty="0">
                <a:solidFill>
                  <a:srgbClr val="000000"/>
                </a:solidFill>
                <a:latin typeface="Comic Sans MS" panose="030F0702030302020204" pitchFamily="2" charset="0"/>
                <a:ea typeface="宋体" pitchFamily="2" charset="-122"/>
                <a:cs typeface="Arial" panose="020B0604020202020204" pitchFamily="34" charset="0"/>
              </a:rPr>
              <a:t>else </a:t>
            </a:r>
            <a:endParaRPr lang="en-US" altLang="zh-CN" sz="2400" b="1" dirty="0">
              <a:solidFill>
                <a:srgbClr val="000000"/>
              </a:solidFill>
              <a:latin typeface="Comic Sans MS" panose="030F0702030302020204" pitchFamily="2" charset="0"/>
              <a:ea typeface="宋体" pitchFamily="2" charset="-122"/>
              <a:cs typeface="Arial" panose="020B0604020202020204" pitchFamily="34" charset="0"/>
            </a:endParaRPr>
          </a:p>
          <a:p>
            <a:pPr eaLnBrk="0" hangingPunct="0"/>
            <a:r>
              <a:rPr lang="en-US" altLang="zh-CN" sz="2400" b="1" dirty="0">
                <a:solidFill>
                  <a:srgbClr val="000000"/>
                </a:solidFill>
                <a:latin typeface="Comic Sans MS" panose="030F0702030302020204" pitchFamily="2" charset="0"/>
                <a:ea typeface="宋体" pitchFamily="2" charset="-122"/>
                <a:cs typeface="Arial" panose="020B0604020202020204" pitchFamily="34" charset="0"/>
              </a:rPr>
              <a:t>       f = g-h ;</a:t>
            </a:r>
            <a:endParaRPr lang="en-US" altLang="zh-CN" sz="2400" b="1" dirty="0">
              <a:solidFill>
                <a:srgbClr val="000000"/>
              </a:solidFill>
              <a:latin typeface="Comic Sans MS" panose="030F0702030302020204" pitchFamily="2" charset="0"/>
              <a:ea typeface="宋体" pitchFamily="2" charset="-122"/>
              <a:cs typeface="Arial" panose="020B0604020202020204" pitchFamily="34" charset="0"/>
            </a:endParaRPr>
          </a:p>
          <a:p>
            <a:pPr eaLnBrk="0" hangingPunct="0"/>
            <a:r>
              <a:rPr lang="en-US" altLang="zh-CN" sz="2400" b="1" dirty="0">
                <a:solidFill>
                  <a:srgbClr val="000000"/>
                </a:solidFill>
                <a:latin typeface="Comic Sans MS" panose="030F0702030302020204" pitchFamily="2" charset="0"/>
                <a:ea typeface="宋体" pitchFamily="2" charset="-122"/>
                <a:cs typeface="Arial" panose="020B0604020202020204" pitchFamily="34" charset="0"/>
              </a:rPr>
              <a:t>Assuming variables </a:t>
            </a:r>
            <a:r>
              <a:rPr lang="en-US" altLang="zh-CN" sz="2400" b="1" dirty="0" err="1">
                <a:solidFill>
                  <a:srgbClr val="000000"/>
                </a:solidFill>
                <a:latin typeface="Comic Sans MS" panose="030F0702030302020204" pitchFamily="2" charset="0"/>
                <a:ea typeface="宋体" pitchFamily="2" charset="-122"/>
                <a:cs typeface="Arial" panose="020B0604020202020204" pitchFamily="34" charset="0"/>
              </a:rPr>
              <a:t>i</a:t>
            </a:r>
            <a:r>
              <a:rPr lang="en-US" altLang="zh-CN" sz="2400" b="1" dirty="0">
                <a:solidFill>
                  <a:srgbClr val="000000"/>
                </a:solidFill>
                <a:latin typeface="Comic Sans MS" panose="030F0702030302020204" pitchFamily="2" charset="0"/>
                <a:ea typeface="宋体" pitchFamily="2" charset="-122"/>
                <a:cs typeface="Arial" panose="020B0604020202020204" pitchFamily="34" charset="0"/>
              </a:rPr>
              <a:t>, j, f, g, h, ~ $1, $2, $3, $4, $5</a:t>
            </a:r>
            <a:endParaRPr lang="en-US" altLang="zh-CN" sz="2400" b="1" dirty="0">
              <a:solidFill>
                <a:srgbClr val="000000"/>
              </a:solidFill>
              <a:latin typeface="Comic Sans MS" panose="030F0702030302020204" pitchFamily="2" charset="0"/>
              <a:ea typeface="宋体" pitchFamily="2" charset="-122"/>
              <a:cs typeface="Arial" panose="020B0604020202020204" pitchFamily="34" charset="0"/>
            </a:endParaRPr>
          </a:p>
        </p:txBody>
      </p:sp>
      <p:sp>
        <p:nvSpPr>
          <p:cNvPr id="10" name="Text Box 5"/>
          <p:cNvSpPr txBox="1">
            <a:spLocks noChangeArrowheads="1"/>
          </p:cNvSpPr>
          <p:nvPr/>
        </p:nvSpPr>
        <p:spPr bwMode="auto">
          <a:xfrm>
            <a:off x="539553" y="3861048"/>
            <a:ext cx="8424936"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altLang="zh-CN" sz="2000" dirty="0">
                <a:solidFill>
                  <a:srgbClr val="FF0000"/>
                </a:solidFill>
                <a:latin typeface="Comic Sans MS" panose="030F0702030302020204" pitchFamily="2" charset="0"/>
                <a:ea typeface="宋体" pitchFamily="2" charset="-122"/>
                <a:cs typeface="Arial" panose="020B0604020202020204" pitchFamily="34" charset="0"/>
              </a:rPr>
              <a:t>	bne $1, $2, else              ; </a:t>
            </a:r>
            <a:r>
              <a:rPr lang="en-US" altLang="zh-CN" sz="2000" dirty="0" err="1">
                <a:solidFill>
                  <a:srgbClr val="FF0000"/>
                </a:solidFill>
                <a:latin typeface="Comic Sans MS" panose="030F0702030302020204" pitchFamily="2" charset="0"/>
                <a:ea typeface="宋体" pitchFamily="2" charset="-122"/>
                <a:cs typeface="Arial" panose="020B0604020202020204" pitchFamily="34" charset="0"/>
              </a:rPr>
              <a:t>i</a:t>
            </a:r>
            <a:r>
              <a:rPr lang="en-US" altLang="zh-CN" sz="2000" dirty="0">
                <a:solidFill>
                  <a:srgbClr val="FF0000"/>
                </a:solidFill>
                <a:latin typeface="Comic Sans MS" panose="030F0702030302020204" pitchFamily="2" charset="0"/>
                <a:ea typeface="宋体" pitchFamily="2" charset="-122"/>
                <a:cs typeface="Arial" panose="020B0604020202020204" pitchFamily="34" charset="0"/>
              </a:rPr>
              <a:t>!=j, jump to else       </a:t>
            </a:r>
            <a:endParaRPr lang="en-US" altLang="zh-CN" sz="2000" dirty="0">
              <a:solidFill>
                <a:srgbClr val="FF0000"/>
              </a:solidFill>
              <a:latin typeface="Comic Sans MS" panose="030F0702030302020204" pitchFamily="2" charset="0"/>
              <a:ea typeface="宋体" pitchFamily="2" charset="-122"/>
              <a:cs typeface="Arial" panose="020B0604020202020204" pitchFamily="34" charset="0"/>
            </a:endParaRPr>
          </a:p>
          <a:p>
            <a:pPr eaLnBrk="0" hangingPunct="0"/>
            <a:r>
              <a:rPr lang="en-US" altLang="zh-CN" sz="2000" dirty="0">
                <a:solidFill>
                  <a:srgbClr val="FF0000"/>
                </a:solidFill>
                <a:latin typeface="Comic Sans MS" panose="030F0702030302020204" pitchFamily="2" charset="0"/>
                <a:ea typeface="宋体" pitchFamily="2" charset="-122"/>
                <a:cs typeface="Arial" panose="020B0604020202020204" pitchFamily="34" charset="0"/>
              </a:rPr>
              <a:t>	add $3, $4, $5               </a:t>
            </a:r>
            <a:r>
              <a:rPr lang="zh-CN" altLang="en-US" sz="2000" dirty="0">
                <a:solidFill>
                  <a:srgbClr val="FF0000"/>
                </a:solidFill>
                <a:latin typeface="Comic Sans MS" panose="030F0702030302020204" pitchFamily="2" charset="0"/>
                <a:ea typeface="宋体" pitchFamily="2" charset="-122"/>
                <a:cs typeface="Arial" panose="020B0604020202020204" pitchFamily="34" charset="0"/>
              </a:rPr>
              <a:t>；</a:t>
            </a:r>
            <a:r>
              <a:rPr lang="en-US" altLang="zh-CN" sz="2000" dirty="0">
                <a:solidFill>
                  <a:srgbClr val="FF0000"/>
                </a:solidFill>
                <a:latin typeface="Comic Sans MS" panose="030F0702030302020204" pitchFamily="2" charset="0"/>
                <a:ea typeface="宋体" pitchFamily="2" charset="-122"/>
                <a:cs typeface="Arial" panose="020B0604020202020204" pitchFamily="34" charset="0"/>
              </a:rPr>
              <a:t> </a:t>
            </a:r>
            <a:r>
              <a:rPr lang="en-US" altLang="zh-CN" sz="2000" dirty="0" err="1">
                <a:solidFill>
                  <a:srgbClr val="FF0000"/>
                </a:solidFill>
                <a:latin typeface="Comic Sans MS" panose="030F0702030302020204" pitchFamily="2" charset="0"/>
                <a:ea typeface="宋体" pitchFamily="2" charset="-122"/>
                <a:cs typeface="Arial" panose="020B0604020202020204" pitchFamily="34" charset="0"/>
              </a:rPr>
              <a:t>g+h</a:t>
            </a:r>
            <a:r>
              <a:rPr lang="en-US" altLang="zh-CN" sz="2000" dirty="0">
                <a:solidFill>
                  <a:srgbClr val="FF0000"/>
                </a:solidFill>
                <a:latin typeface="Comic Sans MS" panose="030F0702030302020204" pitchFamily="2" charset="0"/>
                <a:ea typeface="宋体" pitchFamily="2" charset="-122"/>
                <a:cs typeface="Arial" panose="020B0604020202020204" pitchFamily="34" charset="0"/>
              </a:rPr>
              <a:t>        </a:t>
            </a:r>
            <a:endParaRPr lang="en-US" altLang="zh-CN" sz="2000" dirty="0">
              <a:solidFill>
                <a:srgbClr val="FF0000"/>
              </a:solidFill>
              <a:latin typeface="Comic Sans MS" panose="030F0702030302020204" pitchFamily="2" charset="0"/>
              <a:ea typeface="宋体" pitchFamily="2" charset="-122"/>
              <a:cs typeface="Arial" panose="020B0604020202020204" pitchFamily="34" charset="0"/>
            </a:endParaRPr>
          </a:p>
          <a:p>
            <a:pPr eaLnBrk="0" hangingPunct="0"/>
            <a:r>
              <a:rPr lang="en-US" altLang="zh-CN" sz="2000" dirty="0">
                <a:solidFill>
                  <a:srgbClr val="FF0000"/>
                </a:solidFill>
                <a:latin typeface="Comic Sans MS" panose="030F0702030302020204" pitchFamily="2" charset="0"/>
                <a:ea typeface="宋体" pitchFamily="2" charset="-122"/>
                <a:cs typeface="Arial" panose="020B0604020202020204" pitchFamily="34" charset="0"/>
              </a:rPr>
              <a:t>	j   exit			     ; jump to exit</a:t>
            </a:r>
            <a:endParaRPr lang="en-US" altLang="zh-CN" sz="2000" dirty="0">
              <a:solidFill>
                <a:srgbClr val="FF0000"/>
              </a:solidFill>
              <a:latin typeface="Comic Sans MS" panose="030F0702030302020204" pitchFamily="2" charset="0"/>
              <a:ea typeface="宋体" pitchFamily="2" charset="-122"/>
              <a:cs typeface="Arial" panose="020B0604020202020204" pitchFamily="34" charset="0"/>
            </a:endParaRPr>
          </a:p>
          <a:p>
            <a:pPr eaLnBrk="0" hangingPunct="0"/>
            <a:r>
              <a:rPr lang="en-US" altLang="zh-CN" sz="2000" dirty="0">
                <a:solidFill>
                  <a:srgbClr val="FF0000"/>
                </a:solidFill>
                <a:latin typeface="Comic Sans MS" panose="030F0702030302020204" pitchFamily="2" charset="0"/>
                <a:ea typeface="宋体" pitchFamily="2" charset="-122"/>
                <a:cs typeface="Arial" panose="020B0604020202020204" pitchFamily="34" charset="0"/>
              </a:rPr>
              <a:t>else:	sub $3, $4, $5               </a:t>
            </a:r>
            <a:r>
              <a:rPr lang="zh-CN" altLang="en-US" sz="2000" dirty="0">
                <a:solidFill>
                  <a:srgbClr val="FF0000"/>
                </a:solidFill>
                <a:latin typeface="Comic Sans MS" panose="030F0702030302020204" pitchFamily="2" charset="0"/>
                <a:ea typeface="宋体" pitchFamily="2" charset="-122"/>
                <a:cs typeface="Arial" panose="020B0604020202020204" pitchFamily="34" charset="0"/>
              </a:rPr>
              <a:t>；</a:t>
            </a:r>
            <a:r>
              <a:rPr lang="en-US" altLang="zh-CN" sz="2000" dirty="0">
                <a:solidFill>
                  <a:srgbClr val="FF0000"/>
                </a:solidFill>
                <a:latin typeface="Comic Sans MS" panose="030F0702030302020204" pitchFamily="2" charset="0"/>
                <a:ea typeface="宋体" pitchFamily="2" charset="-122"/>
                <a:cs typeface="Arial" panose="020B0604020202020204" pitchFamily="34" charset="0"/>
              </a:rPr>
              <a:t> g-h</a:t>
            </a:r>
            <a:endParaRPr lang="zh-CN" altLang="en-US" sz="2000" dirty="0">
              <a:solidFill>
                <a:srgbClr val="FF0000"/>
              </a:solidFill>
              <a:latin typeface="Comic Sans MS" panose="030F0702030302020204" pitchFamily="2" charset="0"/>
              <a:ea typeface="宋体" pitchFamily="2" charset="-122"/>
              <a:cs typeface="Arial" panose="020B0604020202020204" pitchFamily="34" charset="0"/>
            </a:endParaRPr>
          </a:p>
          <a:p>
            <a:pPr eaLnBrk="0" hangingPunct="0"/>
            <a:r>
              <a:rPr lang="en-US" altLang="zh-CN" sz="2000" dirty="0">
                <a:solidFill>
                  <a:srgbClr val="FF0000"/>
                </a:solidFill>
                <a:latin typeface="Comic Sans MS" panose="030F0702030302020204" pitchFamily="2" charset="0"/>
                <a:ea typeface="宋体" pitchFamily="2" charset="-122"/>
                <a:cs typeface="Arial" panose="020B0604020202020204" pitchFamily="34" charset="0"/>
              </a:rPr>
              <a:t>exit:</a:t>
            </a:r>
            <a:endParaRPr lang="en-US" altLang="zh-CN" sz="2000" dirty="0">
              <a:solidFill>
                <a:srgbClr val="FF0000"/>
              </a:solidFill>
              <a:latin typeface="Comic Sans MS" panose="030F0702030302020204" pitchFamily="2" charset="0"/>
              <a:ea typeface="宋体" pitchFamily="2"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4.4 </a:t>
            </a:r>
            <a:r>
              <a:rPr lang="zh-CN" altLang="en-US" dirty="0"/>
              <a:t>程序的机器级表示</a:t>
            </a:r>
            <a:endParaRPr lang="zh-CN" altLang="en-US" dirty="0"/>
          </a:p>
        </p:txBody>
      </p:sp>
      <p:sp>
        <p:nvSpPr>
          <p:cNvPr id="3" name="内容占位符 2"/>
          <p:cNvSpPr>
            <a:spLocks noGrp="1"/>
          </p:cNvSpPr>
          <p:nvPr>
            <p:ph idx="1"/>
          </p:nvPr>
        </p:nvSpPr>
        <p:spPr/>
        <p:txBody>
          <a:bodyPr/>
          <a:lstStyle/>
          <a:p>
            <a:pPr marL="0" indent="0">
              <a:buNone/>
            </a:pPr>
            <a:r>
              <a:rPr lang="en-US" altLang="zh-CN" dirty="0"/>
              <a:t>4.4.3 </a:t>
            </a:r>
            <a:r>
              <a:rPr lang="zh-CN" altLang="en-US" dirty="0"/>
              <a:t>循环结构的机器代码表示</a:t>
            </a:r>
            <a:endParaRPr lang="zh-CN" altLang="en-US" dirty="0"/>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8" name="内容占位符 2"/>
          <p:cNvSpPr txBox="1"/>
          <p:nvPr/>
        </p:nvSpPr>
        <p:spPr bwMode="auto">
          <a:xfrm>
            <a:off x="119514" y="1124744"/>
            <a:ext cx="8772966" cy="393507"/>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FF0000"/>
              </a:buClr>
              <a:buFont typeface="Wingdings" panose="05000000000000000000" pitchFamily="2" charset="2"/>
              <a:buChar char="p"/>
              <a:defRPr sz="2200" b="1" kern="1200">
                <a:solidFill>
                  <a:schemeClr val="tx1"/>
                </a:solidFill>
                <a:latin typeface="Comic Sans MS" panose="030F0702030302020204" pitchFamily="2" charset="0"/>
                <a:ea typeface="微软雅黑"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anose="05000000000000000000" pitchFamily="2" charset="2"/>
              <a:buChar char="n"/>
              <a:defRPr sz="2000" b="0" kern="1200">
                <a:solidFill>
                  <a:schemeClr val="tx1"/>
                </a:solidFill>
                <a:latin typeface="微软雅黑" pitchFamily="34" charset="-122"/>
                <a:ea typeface="微软雅黑"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anose="05000000000000000000" pitchFamily="2" charset="2"/>
              <a:buChar char="p"/>
              <a:defRPr sz="2000" b="0" kern="1200">
                <a:solidFill>
                  <a:schemeClr val="tx1"/>
                </a:solidFill>
                <a:latin typeface="微软雅黑" pitchFamily="34" charset="-122"/>
                <a:ea typeface="微软雅黑"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anose="05000000000000000000" pitchFamily="2" charset="2"/>
              <a:buChar char="Ø"/>
              <a:defRPr sz="2000" b="0" kern="1200">
                <a:solidFill>
                  <a:schemeClr val="tx1"/>
                </a:solidFill>
                <a:latin typeface="微软雅黑" pitchFamily="34" charset="-122"/>
                <a:ea typeface="微软雅黑"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anose="05000000000000000000" pitchFamily="2" charset="2"/>
              <a:buChar char="Ø"/>
              <a:defRPr sz="2000" b="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dirty="0">
                <a:solidFill>
                  <a:srgbClr val="063DE8"/>
                </a:solidFill>
              </a:rPr>
              <a:t>1. </a:t>
            </a:r>
            <a:r>
              <a:rPr lang="zh-CN" altLang="en-US" dirty="0">
                <a:solidFill>
                  <a:srgbClr val="063DE8"/>
                </a:solidFill>
              </a:rPr>
              <a:t>例：</a:t>
            </a:r>
            <a:r>
              <a:rPr lang="en-US" altLang="zh-CN" dirty="0">
                <a:solidFill>
                  <a:srgbClr val="063DE8"/>
                </a:solidFill>
              </a:rPr>
              <a:t>Loop</a:t>
            </a:r>
            <a:r>
              <a:rPr lang="zh-CN" altLang="en-US" dirty="0">
                <a:solidFill>
                  <a:srgbClr val="063DE8"/>
                </a:solidFill>
              </a:rPr>
              <a:t>循环 </a:t>
            </a:r>
            <a:endParaRPr lang="en-US" altLang="zh-CN" dirty="0">
              <a:solidFill>
                <a:srgbClr val="063DE8"/>
              </a:solidFill>
            </a:endParaRPr>
          </a:p>
        </p:txBody>
      </p:sp>
      <p:sp>
        <p:nvSpPr>
          <p:cNvPr id="11" name="Text Box 3"/>
          <p:cNvSpPr txBox="1">
            <a:spLocks noChangeArrowheads="1"/>
          </p:cNvSpPr>
          <p:nvPr/>
        </p:nvSpPr>
        <p:spPr bwMode="auto">
          <a:xfrm>
            <a:off x="539552" y="1535941"/>
            <a:ext cx="8208912"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altLang="zh-CN" sz="2000" b="1" dirty="0">
                <a:solidFill>
                  <a:srgbClr val="000000"/>
                </a:solidFill>
                <a:latin typeface="Comic Sans MS" panose="030F0702030302020204" pitchFamily="2" charset="0"/>
                <a:ea typeface="宋体" pitchFamily="2" charset="-122"/>
                <a:cs typeface="Arial" panose="020B0604020202020204" pitchFamily="34" charset="0"/>
              </a:rPr>
              <a:t>While (</a:t>
            </a:r>
            <a:r>
              <a:rPr lang="en-US" altLang="zh-CN" sz="2000" b="1" dirty="0" err="1">
                <a:solidFill>
                  <a:srgbClr val="000000"/>
                </a:solidFill>
                <a:latin typeface="Comic Sans MS" panose="030F0702030302020204" pitchFamily="2" charset="0"/>
                <a:ea typeface="宋体" pitchFamily="2" charset="-122"/>
                <a:cs typeface="Arial" panose="020B0604020202020204" pitchFamily="34" charset="0"/>
              </a:rPr>
              <a:t>i</a:t>
            </a:r>
            <a:r>
              <a:rPr lang="en-US" altLang="zh-CN" sz="2000" b="1" dirty="0">
                <a:solidFill>
                  <a:srgbClr val="000000"/>
                </a:solidFill>
                <a:latin typeface="Comic Sans MS" panose="030F0702030302020204" pitchFamily="2" charset="0"/>
                <a:ea typeface="宋体" pitchFamily="2" charset="-122"/>
                <a:cs typeface="Arial" panose="020B0604020202020204" pitchFamily="34" charset="0"/>
              </a:rPr>
              <a:t>!=k) {</a:t>
            </a:r>
            <a:endParaRPr lang="en-US" altLang="zh-CN" sz="2000" b="1" dirty="0">
              <a:solidFill>
                <a:srgbClr val="000000"/>
              </a:solidFill>
              <a:latin typeface="Comic Sans MS" panose="030F0702030302020204" pitchFamily="2" charset="0"/>
              <a:ea typeface="宋体" pitchFamily="2" charset="-122"/>
              <a:cs typeface="Arial" panose="020B0604020202020204" pitchFamily="34" charset="0"/>
            </a:endParaRPr>
          </a:p>
          <a:p>
            <a:pPr eaLnBrk="0" hangingPunct="0"/>
            <a:r>
              <a:rPr lang="en-US" altLang="zh-CN" sz="2000" b="1" dirty="0">
                <a:solidFill>
                  <a:srgbClr val="000000"/>
                </a:solidFill>
                <a:latin typeface="Comic Sans MS" panose="030F0702030302020204" pitchFamily="2" charset="0"/>
                <a:ea typeface="宋体" pitchFamily="2" charset="-122"/>
                <a:cs typeface="Arial" panose="020B0604020202020204" pitchFamily="34" charset="0"/>
              </a:rPr>
              <a:t>	x = </a:t>
            </a:r>
            <a:r>
              <a:rPr lang="en-US" altLang="zh-CN" sz="2000" b="1" dirty="0" err="1">
                <a:solidFill>
                  <a:srgbClr val="000000"/>
                </a:solidFill>
                <a:latin typeface="Comic Sans MS" panose="030F0702030302020204" pitchFamily="2" charset="0"/>
                <a:ea typeface="宋体" pitchFamily="2" charset="-122"/>
                <a:cs typeface="Arial" panose="020B0604020202020204" pitchFamily="34" charset="0"/>
              </a:rPr>
              <a:t>x+A</a:t>
            </a:r>
            <a:r>
              <a:rPr lang="en-US" altLang="zh-CN" sz="2000" b="1" dirty="0">
                <a:solidFill>
                  <a:srgbClr val="000000"/>
                </a:solidFill>
                <a:latin typeface="Comic Sans MS" panose="030F0702030302020204" pitchFamily="2" charset="0"/>
                <a:ea typeface="宋体" pitchFamily="2" charset="-122"/>
                <a:cs typeface="Arial" panose="020B0604020202020204" pitchFamily="34" charset="0"/>
              </a:rPr>
              <a:t>[</a:t>
            </a:r>
            <a:r>
              <a:rPr lang="en-US" altLang="zh-CN" sz="2000" b="1" dirty="0" err="1">
                <a:solidFill>
                  <a:srgbClr val="000000"/>
                </a:solidFill>
                <a:latin typeface="Comic Sans MS" panose="030F0702030302020204" pitchFamily="2" charset="0"/>
                <a:ea typeface="宋体" pitchFamily="2" charset="-122"/>
                <a:cs typeface="Arial" panose="020B0604020202020204" pitchFamily="34" charset="0"/>
              </a:rPr>
              <a:t>i</a:t>
            </a:r>
            <a:r>
              <a:rPr lang="en-US" altLang="zh-CN" sz="2000" b="1" dirty="0">
                <a:solidFill>
                  <a:srgbClr val="000000"/>
                </a:solidFill>
                <a:latin typeface="Comic Sans MS" panose="030F0702030302020204" pitchFamily="2" charset="0"/>
                <a:ea typeface="宋体" pitchFamily="2" charset="-122"/>
                <a:cs typeface="Arial" panose="020B0604020202020204" pitchFamily="34" charset="0"/>
              </a:rPr>
              <a:t>];</a:t>
            </a:r>
            <a:endParaRPr lang="en-US" altLang="zh-CN" sz="2000" b="1" dirty="0">
              <a:solidFill>
                <a:srgbClr val="000000"/>
              </a:solidFill>
              <a:latin typeface="Comic Sans MS" panose="030F0702030302020204" pitchFamily="2" charset="0"/>
              <a:ea typeface="宋体" pitchFamily="2" charset="-122"/>
              <a:cs typeface="Arial" panose="020B0604020202020204" pitchFamily="34" charset="0"/>
            </a:endParaRPr>
          </a:p>
          <a:p>
            <a:pPr eaLnBrk="0" hangingPunct="0"/>
            <a:r>
              <a:rPr lang="en-US" altLang="zh-CN" sz="2000" b="1" dirty="0">
                <a:solidFill>
                  <a:srgbClr val="000000"/>
                </a:solidFill>
                <a:latin typeface="Comic Sans MS" panose="030F0702030302020204" pitchFamily="2" charset="0"/>
                <a:ea typeface="宋体" pitchFamily="2" charset="-122"/>
                <a:cs typeface="Arial" panose="020B0604020202020204" pitchFamily="34" charset="0"/>
              </a:rPr>
              <a:t>	</a:t>
            </a:r>
            <a:r>
              <a:rPr lang="en-US" altLang="zh-CN" sz="2000" b="1" dirty="0" err="1">
                <a:solidFill>
                  <a:srgbClr val="000000"/>
                </a:solidFill>
                <a:latin typeface="Comic Sans MS" panose="030F0702030302020204" pitchFamily="2" charset="0"/>
                <a:ea typeface="宋体" pitchFamily="2" charset="-122"/>
                <a:cs typeface="Arial" panose="020B0604020202020204" pitchFamily="34" charset="0"/>
              </a:rPr>
              <a:t>i</a:t>
            </a:r>
            <a:r>
              <a:rPr lang="en-US" altLang="zh-CN" sz="2000" b="1" dirty="0">
                <a:solidFill>
                  <a:srgbClr val="000000"/>
                </a:solidFill>
                <a:latin typeface="Comic Sans MS" panose="030F0702030302020204" pitchFamily="2" charset="0"/>
                <a:ea typeface="宋体" pitchFamily="2" charset="-122"/>
                <a:cs typeface="Arial" panose="020B0604020202020204" pitchFamily="34" charset="0"/>
              </a:rPr>
              <a:t> = </a:t>
            </a:r>
            <a:r>
              <a:rPr lang="en-US" altLang="zh-CN" sz="2000" b="1" dirty="0" err="1">
                <a:solidFill>
                  <a:srgbClr val="000000"/>
                </a:solidFill>
                <a:latin typeface="Comic Sans MS" panose="030F0702030302020204" pitchFamily="2" charset="0"/>
                <a:ea typeface="宋体" pitchFamily="2" charset="-122"/>
                <a:cs typeface="Arial" panose="020B0604020202020204" pitchFamily="34" charset="0"/>
              </a:rPr>
              <a:t>i</a:t>
            </a:r>
            <a:r>
              <a:rPr lang="en-US" altLang="zh-CN" sz="2000" b="1" dirty="0">
                <a:solidFill>
                  <a:srgbClr val="000000"/>
                </a:solidFill>
                <a:latin typeface="Comic Sans MS" panose="030F0702030302020204" pitchFamily="2" charset="0"/>
                <a:ea typeface="宋体" pitchFamily="2" charset="-122"/>
                <a:cs typeface="Arial" panose="020B0604020202020204" pitchFamily="34" charset="0"/>
              </a:rPr>
              <a:t>+ 1;</a:t>
            </a:r>
            <a:endParaRPr lang="en-US" altLang="zh-CN" sz="2000" b="1" dirty="0">
              <a:solidFill>
                <a:srgbClr val="000000"/>
              </a:solidFill>
              <a:latin typeface="Comic Sans MS" panose="030F0702030302020204" pitchFamily="2" charset="0"/>
              <a:ea typeface="宋体" pitchFamily="2" charset="-122"/>
              <a:cs typeface="Arial" panose="020B0604020202020204" pitchFamily="34" charset="0"/>
            </a:endParaRPr>
          </a:p>
          <a:p>
            <a:pPr eaLnBrk="0" hangingPunct="0"/>
            <a:r>
              <a:rPr lang="en-US" altLang="zh-CN" sz="2000" b="1" dirty="0">
                <a:solidFill>
                  <a:srgbClr val="000000"/>
                </a:solidFill>
                <a:latin typeface="Comic Sans MS" panose="030F0702030302020204" pitchFamily="2" charset="0"/>
                <a:ea typeface="宋体" pitchFamily="2" charset="-122"/>
                <a:cs typeface="Arial" panose="020B0604020202020204" pitchFamily="34" charset="0"/>
              </a:rPr>
              <a:t>}</a:t>
            </a:r>
            <a:endParaRPr lang="en-US" altLang="zh-CN" sz="2000" b="1" dirty="0">
              <a:solidFill>
                <a:srgbClr val="000000"/>
              </a:solidFill>
              <a:latin typeface="Comic Sans MS" panose="030F0702030302020204" pitchFamily="2" charset="0"/>
              <a:ea typeface="宋体" pitchFamily="2" charset="-122"/>
              <a:cs typeface="Arial" panose="020B0604020202020204" pitchFamily="34" charset="0"/>
            </a:endParaRPr>
          </a:p>
          <a:p>
            <a:pPr eaLnBrk="0" hangingPunct="0"/>
            <a:r>
              <a:rPr lang="en-US" altLang="zh-CN" sz="2000" b="1" dirty="0">
                <a:solidFill>
                  <a:srgbClr val="000000"/>
                </a:solidFill>
                <a:latin typeface="Comic Sans MS" panose="030F0702030302020204" pitchFamily="2" charset="0"/>
                <a:ea typeface="宋体" pitchFamily="2" charset="-122"/>
                <a:cs typeface="Arial" panose="020B0604020202020204" pitchFamily="34" charset="0"/>
              </a:rPr>
              <a:t>Assuming variable x, </a:t>
            </a:r>
            <a:r>
              <a:rPr lang="en-US" altLang="zh-CN" sz="2000" b="1" dirty="0" err="1">
                <a:solidFill>
                  <a:srgbClr val="000000"/>
                </a:solidFill>
                <a:latin typeface="Comic Sans MS" panose="030F0702030302020204" pitchFamily="2" charset="0"/>
                <a:ea typeface="宋体" pitchFamily="2" charset="-122"/>
                <a:cs typeface="Arial" panose="020B0604020202020204" pitchFamily="34" charset="0"/>
              </a:rPr>
              <a:t>i</a:t>
            </a:r>
            <a:r>
              <a:rPr lang="en-US" altLang="zh-CN" sz="2000" b="1" dirty="0">
                <a:solidFill>
                  <a:srgbClr val="000000"/>
                </a:solidFill>
                <a:latin typeface="Comic Sans MS" panose="030F0702030302020204" pitchFamily="2" charset="0"/>
                <a:ea typeface="宋体" pitchFamily="2" charset="-122"/>
                <a:cs typeface="Arial" panose="020B0604020202020204" pitchFamily="34" charset="0"/>
              </a:rPr>
              <a:t>, k  ~ $1, $2, $3, and base address of array A is in $5</a:t>
            </a:r>
            <a:endParaRPr lang="en-US" altLang="zh-CN" sz="2000" b="1" dirty="0">
              <a:solidFill>
                <a:srgbClr val="000000"/>
              </a:solidFill>
              <a:latin typeface="Comic Sans MS" panose="030F0702030302020204" pitchFamily="2" charset="0"/>
              <a:ea typeface="宋体" pitchFamily="2" charset="-122"/>
              <a:cs typeface="Arial" panose="020B0604020202020204" pitchFamily="34" charset="0"/>
            </a:endParaRPr>
          </a:p>
        </p:txBody>
      </p:sp>
      <p:sp>
        <p:nvSpPr>
          <p:cNvPr id="12" name="Text Box 4"/>
          <p:cNvSpPr txBox="1">
            <a:spLocks noChangeArrowheads="1"/>
          </p:cNvSpPr>
          <p:nvPr/>
        </p:nvSpPr>
        <p:spPr bwMode="auto">
          <a:xfrm>
            <a:off x="539552" y="3571269"/>
            <a:ext cx="8051181"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000" dirty="0">
                <a:solidFill>
                  <a:srgbClr val="FF0000"/>
                </a:solidFill>
                <a:latin typeface="Comic Sans MS" panose="030F0702030302020204" pitchFamily="2" charset="0"/>
              </a:rPr>
              <a:t>Loop:	</a:t>
            </a:r>
            <a:r>
              <a:rPr lang="en-US" altLang="zh-CN" sz="2000" dirty="0" err="1">
                <a:solidFill>
                  <a:srgbClr val="FF0000"/>
                </a:solidFill>
                <a:latin typeface="Comic Sans MS" panose="030F0702030302020204" pitchFamily="2" charset="0"/>
              </a:rPr>
              <a:t>beq</a:t>
            </a:r>
            <a:r>
              <a:rPr lang="en-US" altLang="zh-CN" sz="2000" dirty="0">
                <a:solidFill>
                  <a:srgbClr val="FF0000"/>
                </a:solidFill>
                <a:latin typeface="Comic Sans MS" panose="030F0702030302020204" pitchFamily="2" charset="0"/>
              </a:rPr>
              <a:t> $3, $2, Exit</a:t>
            </a:r>
            <a:endParaRPr lang="en-US" altLang="zh-CN" sz="2000" dirty="0">
              <a:solidFill>
                <a:srgbClr val="FF0000"/>
              </a:solidFill>
              <a:latin typeface="Comic Sans MS" panose="030F0702030302020204" pitchFamily="2" charset="0"/>
            </a:endParaRPr>
          </a:p>
          <a:p>
            <a:r>
              <a:rPr lang="en-US" altLang="zh-CN" sz="2000" dirty="0">
                <a:solidFill>
                  <a:srgbClr val="FF0000"/>
                </a:solidFill>
                <a:latin typeface="Comic Sans MS" panose="030F0702030302020204" pitchFamily="2" charset="0"/>
              </a:rPr>
              <a:t>            </a:t>
            </a:r>
            <a:r>
              <a:rPr lang="en-US" altLang="zh-CN" sz="2000" dirty="0">
                <a:solidFill>
                  <a:srgbClr val="0033CC"/>
                </a:solidFill>
                <a:latin typeface="Comic Sans MS" panose="030F0702030302020204" pitchFamily="2" charset="0"/>
              </a:rPr>
              <a:t>add $7, $2, $2          	; </a:t>
            </a:r>
            <a:r>
              <a:rPr lang="en-US" altLang="zh-CN" sz="2000" dirty="0" err="1">
                <a:solidFill>
                  <a:srgbClr val="0033CC"/>
                </a:solidFill>
                <a:latin typeface="Comic Sans MS" panose="030F0702030302020204" pitchFamily="2" charset="0"/>
              </a:rPr>
              <a:t>i</a:t>
            </a:r>
            <a:r>
              <a:rPr lang="en-US" altLang="zh-CN" sz="2000" dirty="0">
                <a:solidFill>
                  <a:srgbClr val="0033CC"/>
                </a:solidFill>
                <a:latin typeface="Comic Sans MS" panose="030F0702030302020204" pitchFamily="2" charset="0"/>
              </a:rPr>
              <a:t>*2          </a:t>
            </a:r>
            <a:endParaRPr lang="en-US" altLang="zh-CN" sz="2000" dirty="0">
              <a:solidFill>
                <a:srgbClr val="0033CC"/>
              </a:solidFill>
              <a:latin typeface="Comic Sans MS" panose="030F0702030302020204" pitchFamily="2" charset="0"/>
            </a:endParaRPr>
          </a:p>
          <a:p>
            <a:r>
              <a:rPr lang="en-US" altLang="zh-CN" sz="2000" dirty="0">
                <a:solidFill>
                  <a:srgbClr val="0033CC"/>
                </a:solidFill>
                <a:latin typeface="Comic Sans MS" panose="030F0702030302020204" pitchFamily="2" charset="0"/>
              </a:rPr>
              <a:t>	add $7, $7, $7          	; </a:t>
            </a:r>
            <a:r>
              <a:rPr lang="en-US" altLang="zh-CN" sz="2000" dirty="0" err="1">
                <a:solidFill>
                  <a:srgbClr val="0033CC"/>
                </a:solidFill>
                <a:latin typeface="Comic Sans MS" panose="030F0702030302020204" pitchFamily="2" charset="0"/>
              </a:rPr>
              <a:t>i</a:t>
            </a:r>
            <a:r>
              <a:rPr lang="en-US" altLang="zh-CN" sz="2000" dirty="0">
                <a:solidFill>
                  <a:srgbClr val="0033CC"/>
                </a:solidFill>
                <a:latin typeface="Comic Sans MS" panose="030F0702030302020204" pitchFamily="2" charset="0"/>
              </a:rPr>
              <a:t>*4</a:t>
            </a:r>
            <a:endParaRPr lang="en-US" altLang="zh-CN" sz="2000" dirty="0">
              <a:solidFill>
                <a:srgbClr val="0033CC"/>
              </a:solidFill>
              <a:latin typeface="Comic Sans MS" panose="030F0702030302020204" pitchFamily="2" charset="0"/>
            </a:endParaRPr>
          </a:p>
          <a:p>
            <a:r>
              <a:rPr lang="en-US" altLang="zh-CN" sz="2000" dirty="0">
                <a:solidFill>
                  <a:srgbClr val="0033CC"/>
                </a:solidFill>
                <a:latin typeface="Comic Sans MS" panose="030F0702030302020204" pitchFamily="2" charset="0"/>
              </a:rPr>
              <a:t>	add $7, $7, $5</a:t>
            </a:r>
            <a:endParaRPr lang="en-US" altLang="zh-CN" sz="2000" dirty="0">
              <a:solidFill>
                <a:srgbClr val="0033CC"/>
              </a:solidFill>
              <a:latin typeface="微软雅黑" pitchFamily="34" charset="-122"/>
              <a:ea typeface="微软雅黑" pitchFamily="34" charset="-122"/>
            </a:endParaRPr>
          </a:p>
          <a:p>
            <a:r>
              <a:rPr lang="en-US" altLang="zh-CN" sz="2000" dirty="0">
                <a:solidFill>
                  <a:srgbClr val="FF0000"/>
                </a:solidFill>
                <a:latin typeface="Comic Sans MS" panose="030F0702030302020204" pitchFamily="2" charset="0"/>
              </a:rPr>
              <a:t>	</a:t>
            </a:r>
            <a:r>
              <a:rPr lang="en-US" altLang="zh-CN" sz="2000" dirty="0" err="1">
                <a:solidFill>
                  <a:srgbClr val="FF0000"/>
                </a:solidFill>
                <a:latin typeface="Comic Sans MS" panose="030F0702030302020204" pitchFamily="2" charset="0"/>
              </a:rPr>
              <a:t>lw</a:t>
            </a:r>
            <a:r>
              <a:rPr lang="en-US" altLang="zh-CN" sz="2000" dirty="0">
                <a:solidFill>
                  <a:srgbClr val="FF0000"/>
                </a:solidFill>
                <a:latin typeface="Comic Sans MS" panose="030F0702030302020204" pitchFamily="2" charset="0"/>
              </a:rPr>
              <a:t> $6, 0($7)	           	; $6=A[</a:t>
            </a:r>
            <a:r>
              <a:rPr lang="en-US" altLang="zh-CN" sz="2000" dirty="0" err="1">
                <a:solidFill>
                  <a:srgbClr val="FF0000"/>
                </a:solidFill>
                <a:latin typeface="Comic Sans MS" panose="030F0702030302020204" pitchFamily="2" charset="0"/>
              </a:rPr>
              <a:t>i</a:t>
            </a:r>
            <a:r>
              <a:rPr lang="en-US" altLang="zh-CN" sz="2000" dirty="0">
                <a:solidFill>
                  <a:srgbClr val="FF0000"/>
                </a:solidFill>
                <a:latin typeface="Comic Sans MS" panose="030F0702030302020204" pitchFamily="2" charset="0"/>
              </a:rPr>
              <a:t>]</a:t>
            </a:r>
            <a:endParaRPr lang="en-US" altLang="zh-CN" sz="2000" dirty="0">
              <a:solidFill>
                <a:srgbClr val="FF0000"/>
              </a:solidFill>
              <a:latin typeface="Comic Sans MS" panose="030F0702030302020204" pitchFamily="2" charset="0"/>
            </a:endParaRPr>
          </a:p>
          <a:p>
            <a:r>
              <a:rPr lang="en-US" altLang="zh-CN" sz="2000" dirty="0">
                <a:solidFill>
                  <a:srgbClr val="FF0000"/>
                </a:solidFill>
                <a:latin typeface="Comic Sans MS" panose="030F0702030302020204" pitchFamily="2" charset="0"/>
              </a:rPr>
              <a:t>	add $1, $1, $6	           	; x= </a:t>
            </a:r>
            <a:r>
              <a:rPr lang="en-US" altLang="zh-CN" sz="2000" dirty="0" err="1">
                <a:solidFill>
                  <a:srgbClr val="FF0000"/>
                </a:solidFill>
                <a:latin typeface="Comic Sans MS" panose="030F0702030302020204" pitchFamily="2" charset="0"/>
              </a:rPr>
              <a:t>x+A</a:t>
            </a:r>
            <a:r>
              <a:rPr lang="en-US" altLang="zh-CN" sz="2000" dirty="0">
                <a:solidFill>
                  <a:srgbClr val="FF0000"/>
                </a:solidFill>
                <a:latin typeface="Comic Sans MS" panose="030F0702030302020204" pitchFamily="2" charset="0"/>
              </a:rPr>
              <a:t>[</a:t>
            </a:r>
            <a:r>
              <a:rPr lang="en-US" altLang="zh-CN" sz="2000" dirty="0" err="1">
                <a:solidFill>
                  <a:srgbClr val="FF0000"/>
                </a:solidFill>
                <a:latin typeface="Comic Sans MS" panose="030F0702030302020204" pitchFamily="2" charset="0"/>
              </a:rPr>
              <a:t>i</a:t>
            </a:r>
            <a:r>
              <a:rPr lang="en-US" altLang="zh-CN" sz="2000" dirty="0">
                <a:solidFill>
                  <a:srgbClr val="FF0000"/>
                </a:solidFill>
                <a:latin typeface="Comic Sans MS" panose="030F0702030302020204" pitchFamily="2" charset="0"/>
              </a:rPr>
              <a:t>]</a:t>
            </a:r>
            <a:endParaRPr lang="en-US" altLang="zh-CN" sz="2000" dirty="0">
              <a:solidFill>
                <a:srgbClr val="FF0000"/>
              </a:solidFill>
              <a:latin typeface="Comic Sans MS" panose="030F0702030302020204" pitchFamily="2" charset="0"/>
            </a:endParaRPr>
          </a:p>
          <a:p>
            <a:r>
              <a:rPr lang="en-US" altLang="zh-CN" sz="2000" dirty="0">
                <a:solidFill>
                  <a:srgbClr val="FF0000"/>
                </a:solidFill>
                <a:latin typeface="Comic Sans MS" panose="030F0702030302020204" pitchFamily="2" charset="0"/>
              </a:rPr>
              <a:t>	</a:t>
            </a:r>
            <a:r>
              <a:rPr lang="en-US" altLang="zh-CN" sz="2000" dirty="0" err="1">
                <a:solidFill>
                  <a:srgbClr val="FF0000"/>
                </a:solidFill>
                <a:latin typeface="Comic Sans MS" panose="030F0702030302020204" pitchFamily="2" charset="0"/>
              </a:rPr>
              <a:t>addi</a:t>
            </a:r>
            <a:r>
              <a:rPr lang="en-US" altLang="zh-CN" sz="2000" dirty="0">
                <a:solidFill>
                  <a:srgbClr val="FF0000"/>
                </a:solidFill>
                <a:latin typeface="Comic Sans MS" panose="030F0702030302020204" pitchFamily="2" charset="0"/>
              </a:rPr>
              <a:t> $2, $2,1  </a:t>
            </a:r>
            <a:endParaRPr lang="en-US" altLang="zh-CN" sz="2000" dirty="0">
              <a:solidFill>
                <a:srgbClr val="FF0000"/>
              </a:solidFill>
              <a:latin typeface="Comic Sans MS" panose="030F0702030302020204" pitchFamily="2" charset="0"/>
            </a:endParaRPr>
          </a:p>
          <a:p>
            <a:r>
              <a:rPr lang="en-US" altLang="zh-CN" sz="2000" dirty="0">
                <a:solidFill>
                  <a:srgbClr val="FF0000"/>
                </a:solidFill>
                <a:latin typeface="Comic Sans MS" panose="030F0702030302020204" pitchFamily="2" charset="0"/>
              </a:rPr>
              <a:t>             J     Loop</a:t>
            </a:r>
            <a:endParaRPr lang="en-US" altLang="zh-CN" sz="2000" dirty="0">
              <a:solidFill>
                <a:srgbClr val="FF0000"/>
              </a:solidFill>
              <a:latin typeface="Comic Sans MS" panose="030F0702030302020204" pitchFamily="2" charset="0"/>
            </a:endParaRPr>
          </a:p>
          <a:p>
            <a:r>
              <a:rPr lang="en-US" altLang="zh-CN" sz="2000" dirty="0">
                <a:solidFill>
                  <a:srgbClr val="FF0000"/>
                </a:solidFill>
                <a:latin typeface="Comic Sans MS" panose="030F0702030302020204" pitchFamily="2" charset="0"/>
              </a:rPr>
              <a:t>Exit</a:t>
            </a:r>
            <a:r>
              <a:rPr lang="zh-CN" altLang="en-US" sz="2000" dirty="0">
                <a:solidFill>
                  <a:srgbClr val="FF0000"/>
                </a:solidFill>
                <a:latin typeface="Comic Sans MS" panose="030F0702030302020204" pitchFamily="2" charset="0"/>
              </a:rPr>
              <a:t>：</a:t>
            </a:r>
            <a:r>
              <a:rPr lang="en-US" altLang="zh-CN" sz="2000" dirty="0">
                <a:solidFill>
                  <a:srgbClr val="FF0000"/>
                </a:solidFill>
                <a:latin typeface="Comic Sans MS" panose="030F0702030302020204" pitchFamily="2" charset="0"/>
              </a:rPr>
              <a:t>….</a:t>
            </a:r>
            <a:endParaRPr lang="zh-CN" altLang="en-US" sz="2000" dirty="0">
              <a:solidFill>
                <a:srgbClr val="FF0000"/>
              </a:solidFill>
              <a:latin typeface="Comic Sans MS" panose="030F0702030302020204"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4.4 </a:t>
            </a:r>
            <a:r>
              <a:rPr lang="zh-CN" altLang="en-US" dirty="0"/>
              <a:t>程序的机器级表示</a:t>
            </a:r>
            <a:endParaRPr lang="zh-CN" altLang="en-US" dirty="0"/>
          </a:p>
        </p:txBody>
      </p:sp>
      <p:sp>
        <p:nvSpPr>
          <p:cNvPr id="3" name="内容占位符 2"/>
          <p:cNvSpPr>
            <a:spLocks noGrp="1"/>
          </p:cNvSpPr>
          <p:nvPr>
            <p:ph idx="1"/>
          </p:nvPr>
        </p:nvSpPr>
        <p:spPr/>
        <p:txBody>
          <a:bodyPr/>
          <a:lstStyle/>
          <a:p>
            <a:pPr marL="0" indent="0">
              <a:buNone/>
            </a:pPr>
            <a:r>
              <a:rPr lang="en-US" altLang="zh-CN" dirty="0"/>
              <a:t>4.4.4 </a:t>
            </a:r>
            <a:r>
              <a:rPr lang="zh-CN" altLang="en-US" dirty="0"/>
              <a:t>过程调用的机器代码表示</a:t>
            </a:r>
            <a:endParaRPr lang="zh-CN" altLang="en-US" dirty="0"/>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7" name="内容占位符 2"/>
          <p:cNvSpPr txBox="1"/>
          <p:nvPr/>
        </p:nvSpPr>
        <p:spPr bwMode="auto">
          <a:xfrm>
            <a:off x="4355976" y="726919"/>
            <a:ext cx="4553520" cy="393507"/>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FF0000"/>
              </a:buClr>
              <a:buFont typeface="Wingdings" panose="05000000000000000000" pitchFamily="2" charset="2"/>
              <a:buChar char="p"/>
              <a:defRPr sz="2200" b="1" kern="1200">
                <a:solidFill>
                  <a:schemeClr val="tx1"/>
                </a:solidFill>
                <a:latin typeface="Comic Sans MS" panose="030F0702030302020204" pitchFamily="2" charset="0"/>
                <a:ea typeface="微软雅黑"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anose="05000000000000000000" pitchFamily="2" charset="2"/>
              <a:buChar char="n"/>
              <a:defRPr sz="2000" b="0" kern="1200">
                <a:solidFill>
                  <a:schemeClr val="tx1"/>
                </a:solidFill>
                <a:latin typeface="微软雅黑" pitchFamily="34" charset="-122"/>
                <a:ea typeface="微软雅黑"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anose="05000000000000000000" pitchFamily="2" charset="2"/>
              <a:buChar char="p"/>
              <a:defRPr sz="2000" b="0" kern="1200">
                <a:solidFill>
                  <a:schemeClr val="tx1"/>
                </a:solidFill>
                <a:latin typeface="微软雅黑" pitchFamily="34" charset="-122"/>
                <a:ea typeface="微软雅黑"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anose="05000000000000000000" pitchFamily="2" charset="2"/>
              <a:buChar char="Ø"/>
              <a:defRPr sz="2000" b="0" kern="1200">
                <a:solidFill>
                  <a:schemeClr val="tx1"/>
                </a:solidFill>
                <a:latin typeface="微软雅黑" pitchFamily="34" charset="-122"/>
                <a:ea typeface="微软雅黑"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anose="05000000000000000000" pitchFamily="2" charset="2"/>
              <a:buChar char="Ø"/>
              <a:defRPr sz="2000" b="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dirty="0">
                <a:solidFill>
                  <a:srgbClr val="063DE8"/>
                </a:solidFill>
              </a:rPr>
              <a:t>1. MIPS</a:t>
            </a:r>
            <a:r>
              <a:rPr lang="zh-CN" altLang="en-US" dirty="0">
                <a:solidFill>
                  <a:srgbClr val="063DE8"/>
                </a:solidFill>
              </a:rPr>
              <a:t>中用于过程调用的指令</a:t>
            </a:r>
            <a:endParaRPr lang="en-US" altLang="zh-CN" dirty="0">
              <a:solidFill>
                <a:srgbClr val="063DE8"/>
              </a:solidFill>
            </a:endParaRPr>
          </a:p>
        </p:txBody>
      </p:sp>
      <p:sp>
        <p:nvSpPr>
          <p:cNvPr id="8" name="Rectangle 3"/>
          <p:cNvSpPr txBox="1">
            <a:spLocks noChangeArrowheads="1"/>
          </p:cNvSpPr>
          <p:nvPr/>
        </p:nvSpPr>
        <p:spPr bwMode="auto">
          <a:xfrm>
            <a:off x="408433" y="1268760"/>
            <a:ext cx="8501063"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lstStyle>
            <a:lvl1pPr marL="285750" indent="-285750" algn="l" rtl="0" eaLnBrk="0" fontAlgn="base" hangingPunct="0">
              <a:lnSpc>
                <a:spcPct val="90000"/>
              </a:lnSpc>
              <a:spcBef>
                <a:spcPct val="30000"/>
              </a:spcBef>
              <a:spcAft>
                <a:spcPct val="0"/>
              </a:spcAft>
              <a:buSzPct val="75000"/>
              <a:buFont typeface="Wingdings" panose="05000000000000000000" pitchFamily="2" charset="2"/>
              <a:buChar char="u"/>
              <a:defRPr sz="2000" b="1" kern="1200">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SzPct val="100000"/>
              <a:buChar char="–"/>
              <a:defRPr b="1" kern="1200">
                <a:solidFill>
                  <a:schemeClr val="accent2"/>
                </a:solidFill>
                <a:latin typeface="+mn-lt"/>
                <a:ea typeface="+mn-ea"/>
                <a:cs typeface="+mn-cs"/>
              </a:defRPr>
            </a:lvl2pPr>
            <a:lvl3pPr marL="1143000" indent="-228600" algn="l" rtl="0" eaLnBrk="0" fontAlgn="base" hangingPunct="0">
              <a:lnSpc>
                <a:spcPct val="90000"/>
              </a:lnSpc>
              <a:spcBef>
                <a:spcPct val="30000"/>
              </a:spcBef>
              <a:spcAft>
                <a:spcPct val="0"/>
              </a:spcAft>
              <a:buSzPct val="100000"/>
              <a:buChar char="»"/>
              <a:defRPr b="1" kern="1200">
                <a:solidFill>
                  <a:srgbClr val="A50021"/>
                </a:solidFill>
                <a:latin typeface="+mn-lt"/>
                <a:ea typeface="+mn-ea"/>
                <a:cs typeface="+mn-cs"/>
              </a:defRPr>
            </a:lvl3pPr>
            <a:lvl4pPr marL="1543050" indent="-171450" algn="l" rtl="0" eaLnBrk="0" fontAlgn="base" hangingPunct="0">
              <a:lnSpc>
                <a:spcPct val="90000"/>
              </a:lnSpc>
              <a:spcBef>
                <a:spcPct val="30000"/>
              </a:spcBef>
              <a:spcAft>
                <a:spcPct val="0"/>
              </a:spcAft>
              <a:buSzPct val="100000"/>
              <a:buChar char="•"/>
              <a:defRPr sz="1400" b="1" kern="1200">
                <a:solidFill>
                  <a:schemeClr val="tx1"/>
                </a:solidFill>
                <a:latin typeface="+mn-lt"/>
                <a:ea typeface="+mn-ea"/>
                <a:cs typeface="+mn-cs"/>
              </a:defRPr>
            </a:lvl4pPr>
            <a:lvl5pPr marL="2000250" indent="-171450" algn="l" rtl="0" eaLnBrk="0" fontAlgn="base" hangingPunct="0">
              <a:lnSpc>
                <a:spcPct val="90000"/>
              </a:lnSpc>
              <a:spcBef>
                <a:spcPct val="30000"/>
              </a:spcBef>
              <a:spcAft>
                <a:spcPct val="0"/>
              </a:spcAft>
              <a:buSzPct val="100000"/>
              <a:buChar char="–"/>
              <a:defRPr sz="14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0" fontAlgn="base" latinLnBrk="0" hangingPunct="0">
              <a:lnSpc>
                <a:spcPct val="75000"/>
              </a:lnSpc>
              <a:spcBef>
                <a:spcPct val="30000"/>
              </a:spcBef>
              <a:spcAft>
                <a:spcPct val="0"/>
              </a:spcAft>
              <a:buClrTx/>
              <a:buSzPct val="75000"/>
              <a:buFont typeface="Wingdings" panose="05000000000000000000" pitchFamily="2" charset="2"/>
              <a:buNone/>
              <a:tabLst>
                <a:tab pos="2000250" algn="l"/>
                <a:tab pos="3771900" algn="l"/>
              </a:tabLst>
              <a:defRPr/>
            </a:pPr>
            <a:r>
              <a:rPr kumimoji="0" lang="en-US" altLang="zh-CN" sz="1800" b="1" i="1" u="sng" strike="noStrike" kern="1200" cap="none" spc="0" normalizeH="0" baseline="0" noProof="0" dirty="0">
                <a:ln>
                  <a:noFill/>
                </a:ln>
                <a:solidFill>
                  <a:srgbClr val="A50021"/>
                </a:solidFill>
                <a:effectLst/>
                <a:uLnTx/>
                <a:uFillTx/>
                <a:latin typeface="Arial" panose="020B0604020202020204" pitchFamily="34" charset="0"/>
                <a:ea typeface="宋体" pitchFamily="2" charset="-122"/>
                <a:cs typeface="Arial" panose="020B0604020202020204" pitchFamily="34" charset="0"/>
              </a:rPr>
              <a:t>Instruction	Example	  Meaning</a:t>
            </a:r>
            <a:r>
              <a:rPr kumimoji="0" lang="en-US" altLang="zh-CN" sz="1800" b="1" i="1" u="sng"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Arial" panose="020B0604020202020204" pitchFamily="34" charset="0"/>
              </a:rPr>
              <a:t>	</a:t>
            </a:r>
            <a:r>
              <a:rPr kumimoji="0"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Arial" panose="020B0604020202020204" pitchFamily="34" charset="0"/>
              </a:rPr>
              <a:t>	</a:t>
            </a:r>
            <a:endParaRPr kumimoji="0"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Arial" panose="020B0604020202020204" pitchFamily="34" charset="0"/>
            </a:endParaRPr>
          </a:p>
          <a:p>
            <a:pPr marL="342900" marR="0" lvl="0" indent="-342900" algn="l" defTabSz="914400" rtl="0" eaLnBrk="0" fontAlgn="base" latinLnBrk="0" hangingPunct="0">
              <a:lnSpc>
                <a:spcPct val="100000"/>
              </a:lnSpc>
              <a:spcBef>
                <a:spcPct val="30000"/>
              </a:spcBef>
              <a:spcAft>
                <a:spcPct val="0"/>
              </a:spcAft>
              <a:buClrTx/>
              <a:buSzPct val="75000"/>
              <a:buFont typeface="Wingdings" panose="05000000000000000000" pitchFamily="2" charset="2"/>
              <a:buNone/>
              <a:tabLst>
                <a:tab pos="2000250" algn="l"/>
                <a:tab pos="3771900" algn="l"/>
              </a:tabLst>
              <a:defRPr/>
            </a:pPr>
            <a:r>
              <a:rPr kumimoji="0"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Arial" panose="020B0604020202020204" pitchFamily="34" charset="0"/>
              </a:rPr>
              <a:t>jump register	</a:t>
            </a:r>
            <a:r>
              <a:rPr kumimoji="0" lang="en-US" altLang="zh-CN" sz="1800" b="1" i="0" u="none" strike="noStrike" kern="1200" cap="none" spc="0" normalizeH="0" baseline="0" noProof="0" dirty="0" err="1">
                <a:ln>
                  <a:noFill/>
                </a:ln>
                <a:solidFill>
                  <a:srgbClr val="000000"/>
                </a:solidFill>
                <a:effectLst/>
                <a:uLnTx/>
                <a:uFillTx/>
                <a:latin typeface="Arial" panose="020B0604020202020204" pitchFamily="34" charset="0"/>
                <a:ea typeface="宋体" pitchFamily="2" charset="-122"/>
                <a:cs typeface="Arial" panose="020B0604020202020204" pitchFamily="34" charset="0"/>
              </a:rPr>
              <a:t>jr</a:t>
            </a:r>
            <a:r>
              <a:rPr kumimoji="0"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Arial" panose="020B0604020202020204" pitchFamily="34" charset="0"/>
              </a:rPr>
              <a:t> $31	   go to $31	</a:t>
            </a:r>
            <a:br>
              <a:rPr kumimoji="0"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Arial" panose="020B0604020202020204" pitchFamily="34" charset="0"/>
              </a:rPr>
            </a:br>
            <a:r>
              <a:rPr kumimoji="0"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Arial" panose="020B0604020202020204" pitchFamily="34" charset="0"/>
              </a:rPr>
              <a:t>	</a:t>
            </a:r>
            <a:r>
              <a:rPr kumimoji="0" lang="en-US" altLang="zh-CN" sz="1800" b="1" i="1"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Arial" panose="020B0604020202020204" pitchFamily="34" charset="0"/>
              </a:rPr>
              <a:t>For switch, </a:t>
            </a:r>
            <a:r>
              <a:rPr kumimoji="0" lang="en-US" altLang="zh-CN" sz="1800" b="1" i="1" u="none" strike="noStrike" kern="1200" cap="none" spc="0" normalizeH="0" baseline="0" noProof="0" dirty="0">
                <a:ln>
                  <a:noFill/>
                </a:ln>
                <a:solidFill>
                  <a:srgbClr val="A50021"/>
                </a:solidFill>
                <a:effectLst/>
                <a:uLnTx/>
                <a:uFillTx/>
                <a:latin typeface="Arial" panose="020B0604020202020204" pitchFamily="34" charset="0"/>
                <a:ea typeface="宋体" pitchFamily="2" charset="-122"/>
                <a:cs typeface="Arial" panose="020B0604020202020204" pitchFamily="34" charset="0"/>
              </a:rPr>
              <a:t>procedure return</a:t>
            </a:r>
            <a:endParaRPr kumimoji="0" lang="en-US" altLang="zh-CN" sz="1800" b="1" i="0" u="none" strike="noStrike" kern="1200" cap="none" spc="0" normalizeH="0" baseline="0" noProof="0" dirty="0">
              <a:ln>
                <a:noFill/>
              </a:ln>
              <a:solidFill>
                <a:srgbClr val="A50021"/>
              </a:solidFill>
              <a:effectLst/>
              <a:uLnTx/>
              <a:uFillTx/>
              <a:latin typeface="Arial" panose="020B0604020202020204" pitchFamily="34" charset="0"/>
              <a:ea typeface="宋体" pitchFamily="2" charset="-122"/>
              <a:cs typeface="Arial" panose="020B0604020202020204" pitchFamily="34" charset="0"/>
            </a:endParaRPr>
          </a:p>
          <a:p>
            <a:pPr marL="342900" marR="0" lvl="0" indent="-342900" algn="l" defTabSz="914400" rtl="0" eaLnBrk="0" fontAlgn="base" latinLnBrk="0" hangingPunct="0">
              <a:lnSpc>
                <a:spcPct val="100000"/>
              </a:lnSpc>
              <a:spcBef>
                <a:spcPct val="30000"/>
              </a:spcBef>
              <a:spcAft>
                <a:spcPct val="0"/>
              </a:spcAft>
              <a:buClrTx/>
              <a:buSzPct val="75000"/>
              <a:buFont typeface="Wingdings" panose="05000000000000000000" pitchFamily="2" charset="2"/>
              <a:buNone/>
              <a:tabLst>
                <a:tab pos="2000250" algn="l"/>
                <a:tab pos="3771900" algn="l"/>
              </a:tabLst>
              <a:defRPr/>
            </a:pPr>
            <a:r>
              <a:rPr kumimoji="0"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Arial" panose="020B0604020202020204" pitchFamily="34" charset="0"/>
              </a:rPr>
              <a:t>jump and link	</a:t>
            </a:r>
            <a:r>
              <a:rPr kumimoji="0" lang="en-US" altLang="zh-CN" sz="1800" b="1" i="0" u="none" strike="noStrike" kern="1200" cap="none" spc="0" normalizeH="0" baseline="0" noProof="0" dirty="0" err="1">
                <a:ln>
                  <a:noFill/>
                </a:ln>
                <a:solidFill>
                  <a:srgbClr val="000000"/>
                </a:solidFill>
                <a:effectLst/>
                <a:uLnTx/>
                <a:uFillTx/>
                <a:latin typeface="Arial" panose="020B0604020202020204" pitchFamily="34" charset="0"/>
                <a:ea typeface="宋体" pitchFamily="2" charset="-122"/>
                <a:cs typeface="Arial" panose="020B0604020202020204" pitchFamily="34" charset="0"/>
              </a:rPr>
              <a:t>jal</a:t>
            </a:r>
            <a:r>
              <a:rPr kumimoji="0"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Arial" panose="020B0604020202020204" pitchFamily="34" charset="0"/>
              </a:rPr>
              <a:t> 10000	   $31 = PC + 4; go to 10000	</a:t>
            </a:r>
            <a:br>
              <a:rPr kumimoji="0"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Arial" panose="020B0604020202020204" pitchFamily="34" charset="0"/>
              </a:rPr>
            </a:br>
            <a:r>
              <a:rPr kumimoji="0"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Arial" panose="020B0604020202020204" pitchFamily="34" charset="0"/>
              </a:rPr>
              <a:t>	</a:t>
            </a:r>
            <a:r>
              <a:rPr kumimoji="0" lang="en-US" altLang="zh-CN" sz="1800" b="1" i="1"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Arial" panose="020B0604020202020204" pitchFamily="34" charset="0"/>
              </a:rPr>
              <a:t>For </a:t>
            </a:r>
            <a:r>
              <a:rPr kumimoji="0" lang="en-US" altLang="zh-CN" sz="1800" b="1" i="1" u="none" strike="noStrike" kern="1200" cap="none" spc="0" normalizeH="0" baseline="0" noProof="0" dirty="0">
                <a:ln>
                  <a:noFill/>
                </a:ln>
                <a:solidFill>
                  <a:srgbClr val="A50021"/>
                </a:solidFill>
                <a:effectLst/>
                <a:uLnTx/>
                <a:uFillTx/>
                <a:latin typeface="Arial" panose="020B0604020202020204" pitchFamily="34" charset="0"/>
                <a:ea typeface="宋体" pitchFamily="2" charset="-122"/>
                <a:cs typeface="Arial" panose="020B0604020202020204" pitchFamily="34" charset="0"/>
              </a:rPr>
              <a:t>procedure call</a:t>
            </a:r>
            <a:endParaRPr kumimoji="0" lang="en-US" altLang="zh-CN" sz="1800" b="1" i="1" u="none" strike="noStrike" kern="1200" cap="none" spc="0" normalizeH="0" baseline="0" noProof="0" dirty="0">
              <a:ln>
                <a:noFill/>
              </a:ln>
              <a:solidFill>
                <a:srgbClr val="A50021"/>
              </a:solidFill>
              <a:effectLst/>
              <a:uLnTx/>
              <a:uFillTx/>
              <a:latin typeface="Arial" panose="020B0604020202020204" pitchFamily="34" charset="0"/>
              <a:ea typeface="宋体" pitchFamily="2" charset="-122"/>
              <a:cs typeface="Arial" panose="020B0604020202020204" pitchFamily="34" charset="0"/>
            </a:endParaRPr>
          </a:p>
          <a:p>
            <a:pPr marL="342900" marR="0" lvl="0" indent="-342900" algn="l" defTabSz="914400" rtl="0" eaLnBrk="0" fontAlgn="base" latinLnBrk="0" hangingPunct="0">
              <a:lnSpc>
                <a:spcPct val="100000"/>
              </a:lnSpc>
              <a:spcBef>
                <a:spcPct val="30000"/>
              </a:spcBef>
              <a:spcAft>
                <a:spcPct val="0"/>
              </a:spcAft>
              <a:buClrTx/>
              <a:buSzPct val="75000"/>
              <a:buFont typeface="Wingdings" panose="05000000000000000000" pitchFamily="2" charset="2"/>
              <a:buNone/>
              <a:tabLst>
                <a:tab pos="2000250" algn="l"/>
                <a:tab pos="3771900" algn="l"/>
              </a:tabLst>
              <a:defRPr/>
            </a:pPr>
            <a:r>
              <a:rPr kumimoji="0"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Arial" panose="020B0604020202020204" pitchFamily="34" charset="0"/>
              </a:rPr>
              <a:t>jump	j 10000	   go to 10000	</a:t>
            </a:r>
            <a:br>
              <a:rPr kumimoji="0"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Arial" panose="020B0604020202020204" pitchFamily="34" charset="0"/>
              </a:rPr>
            </a:br>
            <a:r>
              <a:rPr kumimoji="0"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Arial" panose="020B0604020202020204" pitchFamily="34" charset="0"/>
              </a:rPr>
              <a:t>	</a:t>
            </a:r>
            <a:r>
              <a:rPr kumimoji="0" lang="en-US" altLang="zh-CN" sz="1800" b="1" i="1"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Arial" panose="020B0604020202020204" pitchFamily="34" charset="0"/>
              </a:rPr>
              <a:t>Jump to target address</a:t>
            </a:r>
            <a:endParaRPr kumimoji="0" lang="en-US" altLang="zh-CN" sz="1800" b="1" i="1" u="none" strike="noStrike" kern="1200" cap="none" spc="0" normalizeH="0" baseline="0" noProof="0" dirty="0">
              <a:ln>
                <a:noFill/>
              </a:ln>
              <a:solidFill>
                <a:srgbClr val="A50021"/>
              </a:solidFill>
              <a:effectLst/>
              <a:uLnTx/>
              <a:uFillTx/>
              <a:latin typeface="Arial" panose="020B0604020202020204" pitchFamily="34" charset="0"/>
              <a:ea typeface="宋体" pitchFamily="2" charset="-122"/>
              <a:cs typeface="Arial" panose="020B0604020202020204" pitchFamily="34" charset="0"/>
            </a:endParaRPr>
          </a:p>
          <a:p>
            <a:pPr marL="342900" marR="0" lvl="0" indent="-342900" algn="l" defTabSz="914400" rtl="0" eaLnBrk="0" fontAlgn="base" latinLnBrk="0" hangingPunct="0">
              <a:lnSpc>
                <a:spcPct val="75000"/>
              </a:lnSpc>
              <a:spcBef>
                <a:spcPct val="30000"/>
              </a:spcBef>
              <a:spcAft>
                <a:spcPct val="0"/>
              </a:spcAft>
              <a:buClrTx/>
              <a:buSzPct val="75000"/>
              <a:buFont typeface="Wingdings" panose="05000000000000000000" pitchFamily="2" charset="2"/>
              <a:buNone/>
              <a:tabLst>
                <a:tab pos="2000250" algn="l"/>
                <a:tab pos="3771900" algn="l"/>
              </a:tabLst>
              <a:defRPr/>
            </a:pPr>
            <a:endParaRPr kumimoji="0" lang="en-US" altLang="zh-CN" sz="1800" b="1" i="1"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Arial" panose="020B0604020202020204" pitchFamily="34" charset="0"/>
            </a:endParaRPr>
          </a:p>
          <a:p>
            <a:pPr marL="342900" marR="0" lvl="0" indent="-342900" algn="l" defTabSz="914400" rtl="0" eaLnBrk="0" fontAlgn="base" latinLnBrk="0" hangingPunct="0">
              <a:lnSpc>
                <a:spcPct val="75000"/>
              </a:lnSpc>
              <a:spcBef>
                <a:spcPct val="30000"/>
              </a:spcBef>
              <a:spcAft>
                <a:spcPct val="0"/>
              </a:spcAft>
              <a:buClrTx/>
              <a:buSzPct val="75000"/>
              <a:buFont typeface="Wingdings" panose="05000000000000000000" pitchFamily="2" charset="2"/>
              <a:buNone/>
              <a:tabLst>
                <a:tab pos="2000250" algn="l"/>
                <a:tab pos="3771900" algn="l"/>
              </a:tabLst>
              <a:defRPr/>
            </a:pPr>
            <a:r>
              <a:rPr kumimoji="0" lang="en-US" altLang="zh-CN" sz="1800" b="1" i="1" u="none" strike="noStrike" kern="1200" cap="none" spc="0" normalizeH="0" baseline="0" noProof="0" dirty="0" err="1">
                <a:ln>
                  <a:noFill/>
                </a:ln>
                <a:solidFill>
                  <a:srgbClr val="063DE8"/>
                </a:solidFill>
                <a:effectLst/>
                <a:uLnTx/>
                <a:uFillTx/>
                <a:latin typeface="Arial" panose="020B0604020202020204" pitchFamily="34" charset="0"/>
                <a:ea typeface="宋体" pitchFamily="2" charset="-122"/>
                <a:cs typeface="Arial" panose="020B0604020202020204" pitchFamily="34" charset="0"/>
              </a:rPr>
              <a:t>Pseudoinstruction</a:t>
            </a:r>
            <a:r>
              <a:rPr kumimoji="0" lang="en-US" altLang="zh-CN" sz="1800" b="1" i="1" u="none" strike="noStrike" kern="1200" cap="none" spc="0" normalizeH="0" baseline="0" noProof="0" dirty="0">
                <a:ln>
                  <a:noFill/>
                </a:ln>
                <a:solidFill>
                  <a:srgbClr val="063DE8"/>
                </a:solidFill>
                <a:effectLst/>
                <a:uLnTx/>
                <a:uFillTx/>
                <a:latin typeface="Arial" panose="020B0604020202020204" pitchFamily="34" charset="0"/>
                <a:ea typeface="宋体" pitchFamily="2" charset="-122"/>
                <a:cs typeface="Arial" panose="020B0604020202020204" pitchFamily="34" charset="0"/>
              </a:rPr>
              <a:t>   </a:t>
            </a:r>
            <a:r>
              <a:rPr kumimoji="0" lang="en-US" altLang="zh-CN" sz="1800" b="1" i="1" u="none" strike="noStrike" kern="1200" cap="none" spc="0" normalizeH="0" baseline="0" noProof="0" dirty="0" err="1">
                <a:ln>
                  <a:noFill/>
                </a:ln>
                <a:solidFill>
                  <a:srgbClr val="063DE8"/>
                </a:solidFill>
                <a:effectLst/>
                <a:uLnTx/>
                <a:uFillTx/>
                <a:latin typeface="Arial" panose="020B0604020202020204" pitchFamily="34" charset="0"/>
                <a:ea typeface="宋体" pitchFamily="2" charset="-122"/>
                <a:cs typeface="Arial" panose="020B0604020202020204" pitchFamily="34" charset="0"/>
              </a:rPr>
              <a:t>blt</a:t>
            </a:r>
            <a:r>
              <a:rPr kumimoji="0" lang="en-US" altLang="zh-CN" sz="1800" b="1" i="1" u="none" strike="noStrike" kern="1200" cap="none" spc="0" normalizeH="0" baseline="0" noProof="0" dirty="0">
                <a:ln>
                  <a:noFill/>
                </a:ln>
                <a:solidFill>
                  <a:srgbClr val="063DE8"/>
                </a:solidFill>
                <a:effectLst/>
                <a:uLnTx/>
                <a:uFillTx/>
                <a:latin typeface="Arial" panose="020B0604020202020204" pitchFamily="34" charset="0"/>
                <a:ea typeface="宋体" pitchFamily="2" charset="-122"/>
                <a:cs typeface="Arial" panose="020B0604020202020204" pitchFamily="34" charset="0"/>
              </a:rPr>
              <a:t>, </a:t>
            </a:r>
            <a:r>
              <a:rPr kumimoji="0" lang="en-US" altLang="zh-CN" sz="1800" b="1" i="1" u="none" strike="noStrike" kern="1200" cap="none" spc="0" normalizeH="0" baseline="0" noProof="0" dirty="0" err="1">
                <a:ln>
                  <a:noFill/>
                </a:ln>
                <a:solidFill>
                  <a:srgbClr val="063DE8"/>
                </a:solidFill>
                <a:effectLst/>
                <a:uLnTx/>
                <a:uFillTx/>
                <a:latin typeface="Arial" panose="020B0604020202020204" pitchFamily="34" charset="0"/>
                <a:ea typeface="宋体" pitchFamily="2" charset="-122"/>
                <a:cs typeface="Arial" panose="020B0604020202020204" pitchFamily="34" charset="0"/>
              </a:rPr>
              <a:t>ble</a:t>
            </a:r>
            <a:r>
              <a:rPr kumimoji="0" lang="en-US" altLang="zh-CN" sz="1800" b="1" i="1" u="none" strike="noStrike" kern="1200" cap="none" spc="0" normalizeH="0" baseline="0" noProof="0" dirty="0">
                <a:ln>
                  <a:noFill/>
                </a:ln>
                <a:solidFill>
                  <a:srgbClr val="063DE8"/>
                </a:solidFill>
                <a:effectLst/>
                <a:uLnTx/>
                <a:uFillTx/>
                <a:latin typeface="Arial" panose="020B0604020202020204" pitchFamily="34" charset="0"/>
                <a:ea typeface="宋体" pitchFamily="2" charset="-122"/>
                <a:cs typeface="Arial" panose="020B0604020202020204" pitchFamily="34" charset="0"/>
              </a:rPr>
              <a:t>, </a:t>
            </a:r>
            <a:r>
              <a:rPr kumimoji="0" lang="en-US" altLang="zh-CN" sz="1800" b="1" i="1" u="none" strike="noStrike" kern="1200" cap="none" spc="0" normalizeH="0" baseline="0" noProof="0" dirty="0" err="1">
                <a:ln>
                  <a:noFill/>
                </a:ln>
                <a:solidFill>
                  <a:srgbClr val="063DE8"/>
                </a:solidFill>
                <a:effectLst/>
                <a:uLnTx/>
                <a:uFillTx/>
                <a:latin typeface="Arial" panose="020B0604020202020204" pitchFamily="34" charset="0"/>
                <a:ea typeface="宋体" pitchFamily="2" charset="-122"/>
                <a:cs typeface="Arial" panose="020B0604020202020204" pitchFamily="34" charset="0"/>
              </a:rPr>
              <a:t>bgt</a:t>
            </a:r>
            <a:r>
              <a:rPr kumimoji="0" lang="en-US" altLang="zh-CN" sz="1800" b="1" i="1" u="none" strike="noStrike" kern="1200" cap="none" spc="0" normalizeH="0" baseline="0" noProof="0" dirty="0">
                <a:ln>
                  <a:noFill/>
                </a:ln>
                <a:solidFill>
                  <a:srgbClr val="063DE8"/>
                </a:solidFill>
                <a:effectLst/>
                <a:uLnTx/>
                <a:uFillTx/>
                <a:latin typeface="Arial" panose="020B0604020202020204" pitchFamily="34" charset="0"/>
                <a:ea typeface="宋体" pitchFamily="2" charset="-122"/>
                <a:cs typeface="Arial" panose="020B0604020202020204" pitchFamily="34" charset="0"/>
              </a:rPr>
              <a:t>, </a:t>
            </a:r>
            <a:r>
              <a:rPr kumimoji="0" lang="en-US" altLang="zh-CN" sz="1800" b="1" i="1" u="none" strike="noStrike" kern="1200" cap="none" spc="0" normalizeH="0" baseline="0" noProof="0" dirty="0" err="1">
                <a:ln>
                  <a:noFill/>
                </a:ln>
                <a:solidFill>
                  <a:srgbClr val="063DE8"/>
                </a:solidFill>
                <a:effectLst/>
                <a:uLnTx/>
                <a:uFillTx/>
                <a:latin typeface="Arial" panose="020B0604020202020204" pitchFamily="34" charset="0"/>
                <a:ea typeface="宋体" pitchFamily="2" charset="-122"/>
                <a:cs typeface="Arial" panose="020B0604020202020204" pitchFamily="34" charset="0"/>
              </a:rPr>
              <a:t>bge</a:t>
            </a:r>
            <a:r>
              <a:rPr kumimoji="0" lang="en-US" altLang="zh-CN" sz="1800" b="1" i="1" u="none" strike="noStrike" kern="1200" cap="none" spc="0" normalizeH="0" baseline="0" noProof="0" dirty="0">
                <a:ln>
                  <a:noFill/>
                </a:ln>
                <a:solidFill>
                  <a:srgbClr val="063DE8"/>
                </a:solidFill>
                <a:effectLst/>
                <a:uLnTx/>
                <a:uFillTx/>
                <a:latin typeface="Arial" panose="020B0604020202020204" pitchFamily="34" charset="0"/>
                <a:ea typeface="宋体" pitchFamily="2" charset="-122"/>
                <a:cs typeface="Arial" panose="020B0604020202020204" pitchFamily="34" charset="0"/>
              </a:rPr>
              <a:t>    </a:t>
            </a:r>
            <a:endParaRPr kumimoji="0" lang="en-US" altLang="zh-CN" sz="1800" b="1" i="1" u="none" strike="noStrike" kern="1200" cap="none" spc="0" normalizeH="0" baseline="0" noProof="0" dirty="0">
              <a:ln>
                <a:noFill/>
              </a:ln>
              <a:solidFill>
                <a:srgbClr val="063DE8"/>
              </a:solidFill>
              <a:effectLst/>
              <a:uLnTx/>
              <a:uFillTx/>
              <a:latin typeface="Arial" panose="020B0604020202020204" pitchFamily="34" charset="0"/>
              <a:ea typeface="宋体" pitchFamily="2" charset="-122"/>
              <a:cs typeface="Arial" panose="020B0604020202020204" pitchFamily="34" charset="0"/>
            </a:endParaRPr>
          </a:p>
          <a:p>
            <a:pPr marL="342900" marR="0" lvl="0" indent="-342900" algn="l" defTabSz="914400" rtl="0" eaLnBrk="0" fontAlgn="base" latinLnBrk="0" hangingPunct="0">
              <a:lnSpc>
                <a:spcPct val="75000"/>
              </a:lnSpc>
              <a:spcBef>
                <a:spcPct val="30000"/>
              </a:spcBef>
              <a:spcAft>
                <a:spcPct val="0"/>
              </a:spcAft>
              <a:buClrTx/>
              <a:buSzPct val="75000"/>
              <a:buFont typeface="Wingdings" panose="05000000000000000000" pitchFamily="2" charset="2"/>
              <a:buNone/>
              <a:tabLst>
                <a:tab pos="2000250" algn="l"/>
                <a:tab pos="3771900" algn="l"/>
              </a:tabLst>
              <a:defRPr/>
            </a:pPr>
            <a:r>
              <a:rPr kumimoji="0" lang="en-US" altLang="zh-CN" sz="1800" b="1" i="1" u="none" strike="noStrike" kern="1200" cap="none" spc="0" normalizeH="0" baseline="0" noProof="0" dirty="0">
                <a:ln>
                  <a:noFill/>
                </a:ln>
                <a:solidFill>
                  <a:srgbClr val="063DE8"/>
                </a:solidFill>
                <a:effectLst/>
                <a:uLnTx/>
                <a:uFillTx/>
                <a:latin typeface="Arial" panose="020B0604020202020204" pitchFamily="34" charset="0"/>
                <a:ea typeface="宋体" pitchFamily="2" charset="-122"/>
                <a:cs typeface="Arial" panose="020B0604020202020204" pitchFamily="34" charset="0"/>
              </a:rPr>
              <a:t>                    not implemented by hardware, but synthesized by assembler</a:t>
            </a:r>
            <a:endParaRPr kumimoji="0" lang="en-US" altLang="zh-CN" sz="1800" b="1" i="1" u="none" strike="noStrike" kern="1200" cap="none" spc="0" normalizeH="0" baseline="0" noProof="0" dirty="0">
              <a:ln>
                <a:noFill/>
              </a:ln>
              <a:solidFill>
                <a:srgbClr val="063DE8"/>
              </a:solidFill>
              <a:effectLst/>
              <a:uLnTx/>
              <a:uFillTx/>
              <a:latin typeface="Arial" panose="020B0604020202020204" pitchFamily="34" charset="0"/>
              <a:ea typeface="宋体" pitchFamily="2" charset="-122"/>
              <a:cs typeface="Arial" panose="020B0604020202020204" pitchFamily="34" charset="0"/>
            </a:endParaRPr>
          </a:p>
          <a:p>
            <a:pPr marL="342900" marR="0" lvl="0" indent="-342900" algn="l" defTabSz="914400" rtl="0" eaLnBrk="0" fontAlgn="base" latinLnBrk="0" hangingPunct="0">
              <a:lnSpc>
                <a:spcPct val="75000"/>
              </a:lnSpc>
              <a:spcBef>
                <a:spcPct val="30000"/>
              </a:spcBef>
              <a:spcAft>
                <a:spcPct val="0"/>
              </a:spcAft>
              <a:buClrTx/>
              <a:buSzPct val="75000"/>
              <a:buFont typeface="Wingdings" panose="05000000000000000000" pitchFamily="2" charset="2"/>
              <a:buNone/>
              <a:tabLst>
                <a:tab pos="2000250" algn="l"/>
                <a:tab pos="3771900" algn="l"/>
              </a:tabLst>
              <a:defRPr/>
            </a:pPr>
            <a:endParaRPr kumimoji="0" lang="en-US" altLang="zh-CN" sz="1800" b="1" i="0" u="none" strike="noStrike" kern="1200" cap="none" spc="0" normalizeH="0" baseline="0" noProof="0" dirty="0">
              <a:ln>
                <a:noFill/>
              </a:ln>
              <a:solidFill>
                <a:srgbClr val="081D58"/>
              </a:solidFill>
              <a:effectLst/>
              <a:uLnTx/>
              <a:uFillTx/>
              <a:latin typeface="Arial" panose="020B0604020202020204" pitchFamily="34" charset="0"/>
              <a:ea typeface="宋体" pitchFamily="2" charset="-122"/>
              <a:cs typeface="Arial" panose="020B0604020202020204" pitchFamily="34" charset="0"/>
            </a:endParaRPr>
          </a:p>
          <a:p>
            <a:pPr marL="342900" marR="0" lvl="0" indent="-342900" algn="l" defTabSz="914400" rtl="0" eaLnBrk="0" fontAlgn="base" latinLnBrk="0" hangingPunct="0">
              <a:lnSpc>
                <a:spcPct val="120000"/>
              </a:lnSpc>
              <a:spcBef>
                <a:spcPct val="0"/>
              </a:spcBef>
              <a:spcAft>
                <a:spcPct val="0"/>
              </a:spcAft>
              <a:buClrTx/>
              <a:buSzPct val="75000"/>
              <a:buFont typeface="Wingdings" panose="05000000000000000000" pitchFamily="2" charset="2"/>
              <a:buNone/>
              <a:tabLst>
                <a:tab pos="2000250" algn="l"/>
                <a:tab pos="3771900" algn="l"/>
              </a:tabLst>
              <a:defRPr/>
            </a:pPr>
            <a:r>
              <a:rPr kumimoji="0"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Arial" panose="020B0604020202020204" pitchFamily="34" charset="0"/>
              </a:rPr>
              <a:t>set on less than	  </a:t>
            </a:r>
            <a:r>
              <a:rPr kumimoji="0" lang="en-US" altLang="zh-CN" sz="1800" b="1" i="0" u="none" strike="noStrike" kern="1200" cap="none" spc="0" normalizeH="0" baseline="0" noProof="0" dirty="0" err="1">
                <a:ln>
                  <a:noFill/>
                </a:ln>
                <a:solidFill>
                  <a:srgbClr val="000000"/>
                </a:solidFill>
                <a:effectLst/>
                <a:uLnTx/>
                <a:uFillTx/>
                <a:latin typeface="Arial" panose="020B0604020202020204" pitchFamily="34" charset="0"/>
                <a:ea typeface="宋体" pitchFamily="2" charset="-122"/>
                <a:cs typeface="Arial" panose="020B0604020202020204" pitchFamily="34" charset="0"/>
              </a:rPr>
              <a:t>slt</a:t>
            </a:r>
            <a:r>
              <a:rPr kumimoji="0"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Arial" panose="020B0604020202020204" pitchFamily="34" charset="0"/>
              </a:rPr>
              <a:t> $1,$2,$3	   if ($2 &lt; $3) $1=1; else $1=0</a:t>
            </a:r>
            <a:endParaRPr kumimoji="0"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Arial" panose="020B0604020202020204" pitchFamily="34" charset="0"/>
            </a:endParaRPr>
          </a:p>
          <a:p>
            <a:pPr marL="342900" marR="0" lvl="0" indent="-342900" algn="l" defTabSz="914400" rtl="0" eaLnBrk="0" fontAlgn="base" latinLnBrk="0" hangingPunct="0">
              <a:lnSpc>
                <a:spcPct val="120000"/>
              </a:lnSpc>
              <a:spcBef>
                <a:spcPct val="0"/>
              </a:spcBef>
              <a:spcAft>
                <a:spcPct val="0"/>
              </a:spcAft>
              <a:buClrTx/>
              <a:buSzPct val="75000"/>
              <a:buFont typeface="Wingdings" panose="05000000000000000000" pitchFamily="2" charset="2"/>
              <a:buNone/>
              <a:tabLst>
                <a:tab pos="2000250" algn="l"/>
                <a:tab pos="3771900" algn="l"/>
              </a:tabLst>
              <a:defRPr/>
            </a:pPr>
            <a:r>
              <a:rPr kumimoji="0"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Arial" panose="020B0604020202020204" pitchFamily="34" charset="0"/>
              </a:rPr>
              <a:t>set less than </a:t>
            </a:r>
            <a:r>
              <a:rPr kumimoji="0" lang="en-US" altLang="zh-CN" sz="1800" b="1" i="0" u="none" strike="noStrike" kern="1200" cap="none" spc="0" normalizeH="0" baseline="0" noProof="0" dirty="0" err="1">
                <a:ln>
                  <a:noFill/>
                </a:ln>
                <a:solidFill>
                  <a:srgbClr val="000000"/>
                </a:solidFill>
                <a:effectLst/>
                <a:uLnTx/>
                <a:uFillTx/>
                <a:latin typeface="Arial" panose="020B0604020202020204" pitchFamily="34" charset="0"/>
                <a:ea typeface="宋体" pitchFamily="2" charset="-122"/>
                <a:cs typeface="Arial" panose="020B0604020202020204" pitchFamily="34" charset="0"/>
              </a:rPr>
              <a:t>imm</a:t>
            </a:r>
            <a:r>
              <a:rPr kumimoji="0"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Arial" panose="020B0604020202020204" pitchFamily="34" charset="0"/>
              </a:rPr>
              <a:t>.  </a:t>
            </a:r>
            <a:r>
              <a:rPr kumimoji="0" lang="en-US" altLang="zh-CN" sz="1800" b="1" i="0" u="none" strike="noStrike" kern="1200" cap="none" spc="0" normalizeH="0" baseline="0" noProof="0" dirty="0" err="1">
                <a:ln>
                  <a:noFill/>
                </a:ln>
                <a:solidFill>
                  <a:srgbClr val="000000"/>
                </a:solidFill>
                <a:effectLst/>
                <a:uLnTx/>
                <a:uFillTx/>
                <a:latin typeface="Arial" panose="020B0604020202020204" pitchFamily="34" charset="0"/>
                <a:ea typeface="宋体" pitchFamily="2" charset="-122"/>
                <a:cs typeface="Arial" panose="020B0604020202020204" pitchFamily="34" charset="0"/>
              </a:rPr>
              <a:t>slti</a:t>
            </a:r>
            <a:r>
              <a:rPr kumimoji="0"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Arial" panose="020B0604020202020204" pitchFamily="34" charset="0"/>
              </a:rPr>
              <a:t> $1,$2,100	   if ($2 &lt; 100) $1=1; else $1=0	</a:t>
            </a:r>
            <a:endParaRPr kumimoji="0"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Arial" panose="020B0604020202020204" pitchFamily="34" charset="0"/>
            </a:endParaRPr>
          </a:p>
          <a:p>
            <a:pPr marL="342900" marR="0" lvl="0" indent="-342900" algn="l" defTabSz="914400" rtl="0" eaLnBrk="0" fontAlgn="base" latinLnBrk="0" hangingPunct="0">
              <a:lnSpc>
                <a:spcPct val="120000"/>
              </a:lnSpc>
              <a:spcBef>
                <a:spcPct val="0"/>
              </a:spcBef>
              <a:spcAft>
                <a:spcPct val="0"/>
              </a:spcAft>
              <a:buClrTx/>
              <a:buSzPct val="75000"/>
              <a:buFont typeface="Wingdings" panose="05000000000000000000" pitchFamily="2" charset="2"/>
              <a:buNone/>
              <a:tabLst>
                <a:tab pos="2000250" algn="l"/>
                <a:tab pos="3771900" algn="l"/>
              </a:tabLst>
              <a:defRPr/>
            </a:pPr>
            <a:r>
              <a:rPr kumimoji="0"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Arial" panose="020B0604020202020204" pitchFamily="34" charset="0"/>
              </a:rPr>
              <a:t>	</a:t>
            </a:r>
            <a:endParaRPr kumimoji="0"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Arial" panose="020B0604020202020204" pitchFamily="34" charset="0"/>
            </a:endParaRPr>
          </a:p>
          <a:p>
            <a:pPr marL="342900" marR="0" lvl="0" indent="-342900" algn="l" defTabSz="914400" rtl="0" eaLnBrk="0" fontAlgn="base" latinLnBrk="0" hangingPunct="0">
              <a:lnSpc>
                <a:spcPct val="120000"/>
              </a:lnSpc>
              <a:spcBef>
                <a:spcPct val="0"/>
              </a:spcBef>
              <a:spcAft>
                <a:spcPct val="0"/>
              </a:spcAft>
              <a:buClrTx/>
              <a:buSzPct val="75000"/>
              <a:buFont typeface="Wingdings" panose="05000000000000000000" pitchFamily="2" charset="2"/>
              <a:buNone/>
              <a:tabLst>
                <a:tab pos="2000250" algn="l"/>
                <a:tab pos="3771900" algn="l"/>
              </a:tabLst>
              <a:defRPr/>
            </a:pPr>
            <a:r>
              <a:rPr kumimoji="0"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Arial" panose="020B0604020202020204" pitchFamily="34" charset="0"/>
              </a:rPr>
              <a:t>branch on equal	  </a:t>
            </a:r>
            <a:r>
              <a:rPr kumimoji="0" lang="en-US" altLang="zh-CN" sz="1800" b="1" i="0" u="none" strike="noStrike" kern="1200" cap="none" spc="0" normalizeH="0" baseline="0" noProof="0" dirty="0" err="1">
                <a:ln>
                  <a:noFill/>
                </a:ln>
                <a:solidFill>
                  <a:srgbClr val="000000"/>
                </a:solidFill>
                <a:effectLst/>
                <a:uLnTx/>
                <a:uFillTx/>
                <a:latin typeface="Arial" panose="020B0604020202020204" pitchFamily="34" charset="0"/>
                <a:ea typeface="宋体" pitchFamily="2" charset="-122"/>
                <a:cs typeface="Arial" panose="020B0604020202020204" pitchFamily="34" charset="0"/>
              </a:rPr>
              <a:t>beq</a:t>
            </a:r>
            <a:r>
              <a:rPr kumimoji="0"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Arial" panose="020B0604020202020204" pitchFamily="34" charset="0"/>
              </a:rPr>
              <a:t> $1,$2,100 	  if ($1 == $2) go to PC+</a:t>
            </a:r>
            <a:r>
              <a:rPr kumimoji="0" lang="en-US" altLang="zh-CN" sz="1800" b="1" i="0" u="none" strike="noStrike" kern="1200" cap="none" spc="0" normalizeH="0" baseline="0" noProof="0" dirty="0">
                <a:ln>
                  <a:noFill/>
                </a:ln>
                <a:solidFill>
                  <a:srgbClr val="0066FF"/>
                </a:solidFill>
                <a:effectLst/>
                <a:uLnTx/>
                <a:uFillTx/>
                <a:latin typeface="Arial" panose="020B0604020202020204" pitchFamily="34" charset="0"/>
                <a:ea typeface="宋体" pitchFamily="2" charset="-122"/>
                <a:cs typeface="Arial" panose="020B0604020202020204" pitchFamily="34" charset="0"/>
              </a:rPr>
              <a:t>4</a:t>
            </a:r>
            <a:r>
              <a:rPr kumimoji="0"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Arial" panose="020B0604020202020204" pitchFamily="34" charset="0"/>
              </a:rPr>
              <a:t>+100	</a:t>
            </a:r>
            <a:br>
              <a:rPr kumimoji="0"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Arial" panose="020B0604020202020204" pitchFamily="34" charset="0"/>
              </a:rPr>
            </a:br>
            <a:r>
              <a:rPr kumimoji="0"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Arial" panose="020B0604020202020204" pitchFamily="34" charset="0"/>
              </a:rPr>
              <a:t>	</a:t>
            </a:r>
            <a:endParaRPr kumimoji="0"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Arial" panose="020B0604020202020204" pitchFamily="34" charset="0"/>
            </a:endParaRPr>
          </a:p>
          <a:p>
            <a:pPr marL="342900" marR="0" lvl="0" indent="-342900" algn="l" defTabSz="914400" rtl="0" eaLnBrk="0" fontAlgn="base" latinLnBrk="0" hangingPunct="0">
              <a:lnSpc>
                <a:spcPct val="120000"/>
              </a:lnSpc>
              <a:spcBef>
                <a:spcPct val="0"/>
              </a:spcBef>
              <a:spcAft>
                <a:spcPct val="0"/>
              </a:spcAft>
              <a:buClrTx/>
              <a:buSzPct val="75000"/>
              <a:buFont typeface="Wingdings" panose="05000000000000000000" pitchFamily="2" charset="2"/>
              <a:buNone/>
              <a:tabLst>
                <a:tab pos="2000250" algn="l"/>
                <a:tab pos="3771900" algn="l"/>
              </a:tabLst>
              <a:defRPr/>
            </a:pPr>
            <a:r>
              <a:rPr kumimoji="0"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Arial" panose="020B0604020202020204" pitchFamily="34" charset="0"/>
              </a:rPr>
              <a:t>branch on not eq.	  bne $1,$2,100	  if ($1!= $2) go to PC+</a:t>
            </a:r>
            <a:r>
              <a:rPr kumimoji="0" lang="en-US" altLang="zh-CN" sz="1800" b="1" i="0" u="none" strike="noStrike" kern="1200" cap="none" spc="0" normalizeH="0" baseline="0" noProof="0" dirty="0">
                <a:ln>
                  <a:noFill/>
                </a:ln>
                <a:solidFill>
                  <a:srgbClr val="0066FF"/>
                </a:solidFill>
                <a:effectLst/>
                <a:uLnTx/>
                <a:uFillTx/>
                <a:latin typeface="Arial" panose="020B0604020202020204" pitchFamily="34" charset="0"/>
                <a:ea typeface="宋体" pitchFamily="2" charset="-122"/>
                <a:cs typeface="Arial" panose="020B0604020202020204" pitchFamily="34" charset="0"/>
              </a:rPr>
              <a:t>4</a:t>
            </a:r>
            <a:r>
              <a:rPr kumimoji="0"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Arial" panose="020B0604020202020204" pitchFamily="34" charset="0"/>
              </a:rPr>
              <a:t>+100	</a:t>
            </a:r>
            <a:endParaRPr kumimoji="0" lang="en-US" altLang="zh-CN" sz="1800" b="1" i="1"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Arial" panose="020B0604020202020204" pitchFamily="34" charset="0"/>
            </a:endParaRPr>
          </a:p>
        </p:txBody>
      </p:sp>
      <p:grpSp>
        <p:nvGrpSpPr>
          <p:cNvPr id="9" name="Group 11"/>
          <p:cNvGrpSpPr/>
          <p:nvPr/>
        </p:nvGrpSpPr>
        <p:grpSpPr bwMode="auto">
          <a:xfrm>
            <a:off x="303658" y="1359248"/>
            <a:ext cx="8605838" cy="1411288"/>
            <a:chOff x="210" y="473"/>
            <a:chExt cx="5421" cy="889"/>
          </a:xfrm>
        </p:grpSpPr>
        <p:sp>
          <p:nvSpPr>
            <p:cNvPr id="10" name="Rectangle 4"/>
            <p:cNvSpPr>
              <a:spLocks noChangeArrowheads="1"/>
            </p:cNvSpPr>
            <p:nvPr/>
          </p:nvSpPr>
          <p:spPr bwMode="auto">
            <a:xfrm>
              <a:off x="210" y="613"/>
              <a:ext cx="4379" cy="749"/>
            </a:xfrm>
            <a:prstGeom prst="rect">
              <a:avLst/>
            </a:prstGeom>
            <a:noFill/>
            <a:ln w="28575">
              <a:solidFill>
                <a:srgbClr val="A5002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nchor="ctr">
              <a:spAutoFit/>
            </a:bodyPr>
            <a:lstStyle/>
            <a:p>
              <a:pPr eaLnBrk="0" hangingPunct="0"/>
              <a:endParaRPr lang="zh-CN" altLang="en-US" sz="800" b="1">
                <a:solidFill>
                  <a:srgbClr val="063DE8"/>
                </a:solidFill>
                <a:latin typeface="Arial" panose="020B0604020202020204" pitchFamily="34" charset="0"/>
                <a:ea typeface="宋体" pitchFamily="2" charset="-122"/>
                <a:cs typeface="Arial" panose="020B0604020202020204" pitchFamily="34" charset="0"/>
              </a:endParaRPr>
            </a:p>
          </p:txBody>
        </p:sp>
        <p:sp>
          <p:nvSpPr>
            <p:cNvPr id="11" name="Text Box 5"/>
            <p:cNvSpPr txBox="1">
              <a:spLocks noChangeArrowheads="1"/>
            </p:cNvSpPr>
            <p:nvPr/>
          </p:nvSpPr>
          <p:spPr bwMode="auto">
            <a:xfrm>
              <a:off x="4716" y="555"/>
              <a:ext cx="878"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eaLnBrk="0" hangingPunct="0">
                <a:spcBef>
                  <a:spcPct val="50000"/>
                </a:spcBef>
              </a:pPr>
              <a:r>
                <a:rPr lang="en-US" altLang="zh-CN" b="1">
                  <a:solidFill>
                    <a:srgbClr val="063DE8"/>
                  </a:solidFill>
                  <a:latin typeface="Arial" panose="020B0604020202020204" pitchFamily="34" charset="0"/>
                  <a:ea typeface="宋体" pitchFamily="2" charset="-122"/>
                  <a:cs typeface="Arial" panose="020B0604020202020204" pitchFamily="34" charset="0"/>
                </a:rPr>
                <a:t>call / return </a:t>
              </a:r>
              <a:endParaRPr lang="en-US" altLang="zh-CN" b="1">
                <a:solidFill>
                  <a:srgbClr val="063DE8"/>
                </a:solidFill>
                <a:latin typeface="Arial" panose="020B0604020202020204" pitchFamily="34" charset="0"/>
                <a:ea typeface="宋体" pitchFamily="2" charset="-122"/>
                <a:cs typeface="Arial" panose="020B0604020202020204" pitchFamily="34" charset="0"/>
              </a:endParaRPr>
            </a:p>
          </p:txBody>
        </p:sp>
        <p:sp>
          <p:nvSpPr>
            <p:cNvPr id="12" name="Line 6"/>
            <p:cNvSpPr>
              <a:spLocks noChangeShapeType="1"/>
            </p:cNvSpPr>
            <p:nvPr/>
          </p:nvSpPr>
          <p:spPr bwMode="auto">
            <a:xfrm flipH="1">
              <a:off x="5110" y="774"/>
              <a:ext cx="55" cy="320"/>
            </a:xfrm>
            <a:prstGeom prst="line">
              <a:avLst/>
            </a:prstGeom>
            <a:noFill/>
            <a:ln w="28575">
              <a:solidFill>
                <a:srgbClr val="A5002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eaLnBrk="0" hangingPunct="0"/>
              <a:endParaRPr lang="zh-CN" altLang="en-US" sz="800" b="1">
                <a:solidFill>
                  <a:srgbClr val="063DE8"/>
                </a:solidFill>
                <a:latin typeface="Arial" panose="020B0604020202020204" pitchFamily="34" charset="0"/>
                <a:ea typeface="宋体" pitchFamily="2" charset="-122"/>
                <a:cs typeface="Arial" panose="020B0604020202020204" pitchFamily="34" charset="0"/>
              </a:endParaRPr>
            </a:p>
          </p:txBody>
        </p:sp>
        <p:sp>
          <p:nvSpPr>
            <p:cNvPr id="13" name="Line 7"/>
            <p:cNvSpPr>
              <a:spLocks noChangeShapeType="1"/>
            </p:cNvSpPr>
            <p:nvPr/>
          </p:nvSpPr>
          <p:spPr bwMode="auto">
            <a:xfrm flipH="1">
              <a:off x="4589" y="1094"/>
              <a:ext cx="521" cy="119"/>
            </a:xfrm>
            <a:prstGeom prst="line">
              <a:avLst/>
            </a:prstGeom>
            <a:noFill/>
            <a:ln w="28575">
              <a:solidFill>
                <a:srgbClr val="A5002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eaLnBrk="0" hangingPunct="0"/>
              <a:endParaRPr lang="zh-CN" altLang="en-US" sz="800" b="1">
                <a:solidFill>
                  <a:srgbClr val="063DE8"/>
                </a:solidFill>
                <a:latin typeface="Arial" panose="020B0604020202020204" pitchFamily="34" charset="0"/>
                <a:ea typeface="宋体" pitchFamily="2" charset="-122"/>
                <a:cs typeface="Arial" panose="020B0604020202020204" pitchFamily="34" charset="0"/>
              </a:endParaRPr>
            </a:p>
          </p:txBody>
        </p:sp>
        <p:sp>
          <p:nvSpPr>
            <p:cNvPr id="14" name="Oval 8"/>
            <p:cNvSpPr>
              <a:spLocks noChangeArrowheads="1"/>
            </p:cNvSpPr>
            <p:nvPr/>
          </p:nvSpPr>
          <p:spPr bwMode="auto">
            <a:xfrm>
              <a:off x="4671" y="473"/>
              <a:ext cx="960" cy="319"/>
            </a:xfrm>
            <a:prstGeom prst="ellipse">
              <a:avLst/>
            </a:prstGeom>
            <a:noFill/>
            <a:ln w="28575">
              <a:solidFill>
                <a:srgbClr val="A5002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nchor="ctr">
              <a:spAutoFit/>
            </a:bodyPr>
            <a:lstStyle/>
            <a:p>
              <a:pPr eaLnBrk="0" hangingPunct="0"/>
              <a:endParaRPr lang="zh-CN" altLang="en-US" sz="800" b="1">
                <a:solidFill>
                  <a:srgbClr val="063DE8"/>
                </a:solidFill>
                <a:latin typeface="Arial" panose="020B0604020202020204" pitchFamily="34" charset="0"/>
                <a:ea typeface="宋体" pitchFamily="2" charset="-122"/>
                <a:cs typeface="Arial" panose="020B0604020202020204" pitchFamily="34" charset="0"/>
              </a:endParaRPr>
            </a:p>
          </p:txBody>
        </p:sp>
      </p:grpSp>
      <p:grpSp>
        <p:nvGrpSpPr>
          <p:cNvPr id="15" name="Group 23"/>
          <p:cNvGrpSpPr/>
          <p:nvPr/>
        </p:nvGrpSpPr>
        <p:grpSpPr bwMode="auto">
          <a:xfrm>
            <a:off x="7456933" y="4510435"/>
            <a:ext cx="1428750" cy="600075"/>
            <a:chOff x="4716" y="2458"/>
            <a:chExt cx="900" cy="324"/>
          </a:xfrm>
        </p:grpSpPr>
        <p:sp>
          <p:nvSpPr>
            <p:cNvPr id="16" name="Rectangle 12"/>
            <p:cNvSpPr>
              <a:spLocks noChangeArrowheads="1"/>
            </p:cNvSpPr>
            <p:nvPr/>
          </p:nvSpPr>
          <p:spPr bwMode="auto">
            <a:xfrm>
              <a:off x="4854" y="2458"/>
              <a:ext cx="762"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eaLnBrk="0" hangingPunct="0"/>
              <a:r>
                <a:rPr lang="zh-CN" altLang="en-US" b="1" dirty="0">
                  <a:solidFill>
                    <a:srgbClr val="0033CC"/>
                  </a:solidFill>
                  <a:latin typeface="微软雅黑" pitchFamily="34" charset="-122"/>
                  <a:ea typeface="微软雅黑" pitchFamily="34" charset="-122"/>
                  <a:cs typeface="Arial" panose="020B0604020202020204" pitchFamily="34" charset="0"/>
                </a:rPr>
                <a:t>按补码比较大小</a:t>
              </a:r>
              <a:endParaRPr lang="zh-CN" altLang="en-US" b="1" dirty="0">
                <a:solidFill>
                  <a:srgbClr val="0033CC"/>
                </a:solidFill>
                <a:latin typeface="微软雅黑" pitchFamily="34" charset="-122"/>
                <a:ea typeface="微软雅黑" pitchFamily="34" charset="-122"/>
                <a:cs typeface="Arial" panose="020B0604020202020204" pitchFamily="34" charset="0"/>
              </a:endParaRPr>
            </a:p>
          </p:txBody>
        </p:sp>
        <p:sp>
          <p:nvSpPr>
            <p:cNvPr id="17" name="AutoShape 13"/>
            <p:cNvSpPr/>
            <p:nvPr/>
          </p:nvSpPr>
          <p:spPr bwMode="auto">
            <a:xfrm>
              <a:off x="4716" y="2542"/>
              <a:ext cx="108" cy="221"/>
            </a:xfrm>
            <a:prstGeom prst="rightBrace">
              <a:avLst>
                <a:gd name="adj1" fmla="val 27564"/>
                <a:gd name="adj2" fmla="val 50000"/>
              </a:avLst>
            </a:prstGeom>
            <a:noFill/>
            <a:ln w="28575">
              <a:solidFill>
                <a:srgbClr val="0033CC"/>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nchor="ctr">
              <a:spAutoFit/>
            </a:bodyPr>
            <a:lstStyle/>
            <a:p>
              <a:pPr eaLnBrk="0" hangingPunct="0"/>
              <a:endParaRPr lang="zh-CN" altLang="en-US" sz="800" b="1">
                <a:solidFill>
                  <a:srgbClr val="063DE8"/>
                </a:solidFill>
                <a:latin typeface="微软雅黑" pitchFamily="34" charset="-122"/>
                <a:ea typeface="微软雅黑" pitchFamily="34" charset="-122"/>
                <a:cs typeface="Arial" panose="020B0604020202020204" pitchFamily="34" charset="0"/>
              </a:endParaRPr>
            </a:p>
          </p:txBody>
        </p:sp>
      </p:grpSp>
      <p:grpSp>
        <p:nvGrpSpPr>
          <p:cNvPr id="18" name="Group 24"/>
          <p:cNvGrpSpPr/>
          <p:nvPr/>
        </p:nvGrpSpPr>
        <p:grpSpPr bwMode="auto">
          <a:xfrm>
            <a:off x="7456933" y="5475635"/>
            <a:ext cx="1579563" cy="1149350"/>
            <a:chOff x="4716" y="3066"/>
            <a:chExt cx="995" cy="724"/>
          </a:xfrm>
        </p:grpSpPr>
        <p:sp>
          <p:nvSpPr>
            <p:cNvPr id="19" name="AutoShape 14"/>
            <p:cNvSpPr/>
            <p:nvPr/>
          </p:nvSpPr>
          <p:spPr bwMode="auto">
            <a:xfrm>
              <a:off x="4716" y="3202"/>
              <a:ext cx="99" cy="440"/>
            </a:xfrm>
            <a:prstGeom prst="rightBrace">
              <a:avLst>
                <a:gd name="adj1" fmla="val 43889"/>
                <a:gd name="adj2" fmla="val 50000"/>
              </a:avLst>
            </a:prstGeom>
            <a:noFill/>
            <a:ln w="28575">
              <a:solidFill>
                <a:srgbClr val="0033CC"/>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nchor="ctr">
              <a:spAutoFit/>
            </a:bodyPr>
            <a:lstStyle/>
            <a:p>
              <a:pPr eaLnBrk="0" hangingPunct="0"/>
              <a:endParaRPr lang="zh-CN" altLang="en-US" sz="800" b="1">
                <a:solidFill>
                  <a:srgbClr val="063DE8"/>
                </a:solidFill>
                <a:latin typeface="微软雅黑" pitchFamily="34" charset="-122"/>
                <a:ea typeface="微软雅黑" pitchFamily="34" charset="-122"/>
                <a:cs typeface="Arial" panose="020B0604020202020204" pitchFamily="34" charset="0"/>
              </a:endParaRPr>
            </a:p>
          </p:txBody>
        </p:sp>
        <p:sp>
          <p:nvSpPr>
            <p:cNvPr id="20" name="Rectangle 15"/>
            <p:cNvSpPr>
              <a:spLocks noChangeArrowheads="1"/>
            </p:cNvSpPr>
            <p:nvPr/>
          </p:nvSpPr>
          <p:spPr bwMode="auto">
            <a:xfrm>
              <a:off x="4815" y="3066"/>
              <a:ext cx="896" cy="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eaLnBrk="0" hangingPunct="0"/>
              <a:r>
                <a:rPr lang="zh-CN" altLang="en-US" b="1" dirty="0">
                  <a:solidFill>
                    <a:srgbClr val="0033CC"/>
                  </a:solidFill>
                  <a:latin typeface="微软雅黑" pitchFamily="34" charset="-122"/>
                  <a:ea typeface="微软雅黑" pitchFamily="34" charset="-122"/>
                  <a:cs typeface="Arial" panose="020B0604020202020204" pitchFamily="34" charset="0"/>
                </a:rPr>
                <a:t>汇编中给出的是立即数符号扩展后乘</a:t>
              </a:r>
              <a:r>
                <a:rPr lang="en-US" altLang="zh-CN" b="1" dirty="0">
                  <a:solidFill>
                    <a:srgbClr val="0033CC"/>
                  </a:solidFill>
                  <a:latin typeface="微软雅黑" pitchFamily="34" charset="-122"/>
                  <a:ea typeface="微软雅黑" pitchFamily="34" charset="-122"/>
                  <a:cs typeface="Arial" panose="020B0604020202020204" pitchFamily="34" charset="0"/>
                </a:rPr>
                <a:t>4</a:t>
              </a:r>
              <a:r>
                <a:rPr lang="zh-CN" altLang="en-US" b="1" dirty="0">
                  <a:solidFill>
                    <a:srgbClr val="0033CC"/>
                  </a:solidFill>
                  <a:latin typeface="微软雅黑" pitchFamily="34" charset="-122"/>
                  <a:ea typeface="微软雅黑" pitchFamily="34" charset="-122"/>
                  <a:cs typeface="Arial" panose="020B0604020202020204" pitchFamily="34" charset="0"/>
                </a:rPr>
                <a:t>得到的值</a:t>
              </a:r>
              <a:endParaRPr lang="zh-CN" altLang="en-US" b="1" dirty="0">
                <a:solidFill>
                  <a:srgbClr val="0033CC"/>
                </a:solidFill>
                <a:latin typeface="微软雅黑" pitchFamily="34" charset="-122"/>
                <a:ea typeface="微软雅黑" pitchFamily="34" charset="-122"/>
                <a:cs typeface="Arial" panose="020B0604020202020204" pitchFamily="34" charset="0"/>
              </a:endParaRPr>
            </a:p>
          </p:txBody>
        </p:sp>
      </p:grpSp>
      <p:sp>
        <p:nvSpPr>
          <p:cNvPr id="21" name="Text Box 16"/>
          <p:cNvSpPr txBox="1">
            <a:spLocks noChangeArrowheads="1"/>
          </p:cNvSpPr>
          <p:nvPr/>
        </p:nvSpPr>
        <p:spPr bwMode="auto">
          <a:xfrm>
            <a:off x="695771" y="5239098"/>
            <a:ext cx="3351212" cy="32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eaLnBrk="0" hangingPunct="0">
              <a:spcBef>
                <a:spcPct val="50000"/>
              </a:spcBef>
            </a:pPr>
            <a:r>
              <a:rPr lang="zh-CN" altLang="en-US" b="1" dirty="0">
                <a:solidFill>
                  <a:srgbClr val="FC0128"/>
                </a:solidFill>
                <a:latin typeface="微软雅黑" pitchFamily="34" charset="-122"/>
                <a:ea typeface="微软雅黑" pitchFamily="34" charset="-122"/>
                <a:cs typeface="Arial" panose="020B0604020202020204" pitchFamily="34" charset="0"/>
              </a:rPr>
              <a:t>问题：指令中立即数是多少？</a:t>
            </a:r>
            <a:endParaRPr lang="zh-CN" altLang="en-US" b="1" dirty="0">
              <a:solidFill>
                <a:srgbClr val="FC0128"/>
              </a:solidFill>
              <a:latin typeface="微软雅黑" pitchFamily="34" charset="-122"/>
              <a:ea typeface="微软雅黑" pitchFamily="34" charset="-122"/>
              <a:cs typeface="Arial" panose="020B0604020202020204" pitchFamily="34" charset="0"/>
            </a:endParaRPr>
          </a:p>
        </p:txBody>
      </p:sp>
      <p:sp>
        <p:nvSpPr>
          <p:cNvPr id="22" name="Text Box 17"/>
          <p:cNvSpPr txBox="1">
            <a:spLocks noChangeArrowheads="1"/>
          </p:cNvSpPr>
          <p:nvPr/>
        </p:nvSpPr>
        <p:spPr bwMode="auto">
          <a:xfrm>
            <a:off x="3976562" y="5218118"/>
            <a:ext cx="1760538" cy="32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eaLnBrk="0" hangingPunct="0">
              <a:spcBef>
                <a:spcPct val="50000"/>
              </a:spcBef>
            </a:pPr>
            <a:r>
              <a:rPr lang="en-US" altLang="zh-CN" b="1" dirty="0">
                <a:solidFill>
                  <a:srgbClr val="063DE8"/>
                </a:solidFill>
                <a:latin typeface="Arial" panose="020B0604020202020204" pitchFamily="34" charset="0"/>
                <a:ea typeface="宋体" pitchFamily="2" charset="-122"/>
                <a:cs typeface="Arial" panose="020B0604020202020204" pitchFamily="34" charset="0"/>
              </a:rPr>
              <a:t>100=0064H</a:t>
            </a:r>
            <a:endParaRPr lang="en-US" altLang="zh-CN" b="1" dirty="0">
              <a:solidFill>
                <a:srgbClr val="063DE8"/>
              </a:solidFill>
              <a:latin typeface="Arial" panose="020B0604020202020204" pitchFamily="34" charset="0"/>
              <a:ea typeface="宋体" pitchFamily="2" charset="-122"/>
              <a:cs typeface="Arial" panose="020B0604020202020204" pitchFamily="34" charset="0"/>
            </a:endParaRPr>
          </a:p>
        </p:txBody>
      </p:sp>
      <p:sp>
        <p:nvSpPr>
          <p:cNvPr id="23" name="Text Box 18"/>
          <p:cNvSpPr txBox="1">
            <a:spLocks noChangeArrowheads="1"/>
          </p:cNvSpPr>
          <p:nvPr/>
        </p:nvSpPr>
        <p:spPr bwMode="auto">
          <a:xfrm>
            <a:off x="700533" y="5894735"/>
            <a:ext cx="3398838" cy="325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eaLnBrk="0" hangingPunct="0">
              <a:spcBef>
                <a:spcPct val="50000"/>
              </a:spcBef>
            </a:pPr>
            <a:r>
              <a:rPr lang="zh-CN" altLang="en-US" b="1" dirty="0">
                <a:solidFill>
                  <a:srgbClr val="FC0128"/>
                </a:solidFill>
                <a:latin typeface="微软雅黑" pitchFamily="34" charset="-122"/>
                <a:ea typeface="微软雅黑" pitchFamily="34" charset="-122"/>
                <a:cs typeface="Arial" panose="020B0604020202020204" pitchFamily="34" charset="0"/>
              </a:rPr>
              <a:t>问题：指令中立即数是多少？</a:t>
            </a:r>
            <a:endParaRPr lang="zh-CN" altLang="en-US" b="1" dirty="0">
              <a:solidFill>
                <a:srgbClr val="FC0128"/>
              </a:solidFill>
              <a:latin typeface="微软雅黑" pitchFamily="34" charset="-122"/>
              <a:ea typeface="微软雅黑" pitchFamily="34" charset="-122"/>
              <a:cs typeface="Arial" panose="020B0604020202020204" pitchFamily="34" charset="0"/>
            </a:endParaRPr>
          </a:p>
        </p:txBody>
      </p:sp>
      <p:sp>
        <p:nvSpPr>
          <p:cNvPr id="24" name="Text Box 19"/>
          <p:cNvSpPr txBox="1">
            <a:spLocks noChangeArrowheads="1"/>
          </p:cNvSpPr>
          <p:nvPr/>
        </p:nvSpPr>
        <p:spPr bwMode="auto">
          <a:xfrm>
            <a:off x="4020109" y="5894735"/>
            <a:ext cx="1760538" cy="32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eaLnBrk="0" hangingPunct="0">
              <a:spcBef>
                <a:spcPct val="50000"/>
              </a:spcBef>
            </a:pPr>
            <a:r>
              <a:rPr lang="en-US" altLang="zh-CN" b="1" dirty="0">
                <a:solidFill>
                  <a:srgbClr val="063DE8"/>
                </a:solidFill>
                <a:latin typeface="Arial" panose="020B0604020202020204" pitchFamily="34" charset="0"/>
                <a:ea typeface="宋体" pitchFamily="2" charset="-122"/>
                <a:cs typeface="Arial" panose="020B0604020202020204" pitchFamily="34" charset="0"/>
              </a:rPr>
              <a:t>25=0019H</a:t>
            </a:r>
            <a:endParaRPr lang="en-US" altLang="zh-CN" b="1" dirty="0">
              <a:solidFill>
                <a:srgbClr val="063DE8"/>
              </a:solidFill>
              <a:latin typeface="Arial" panose="020B0604020202020204" pitchFamily="34" charset="0"/>
              <a:ea typeface="宋体" pitchFamily="2" charset="-122"/>
              <a:cs typeface="Arial" panose="020B0604020202020204" pitchFamily="34" charset="0"/>
            </a:endParaRPr>
          </a:p>
        </p:txBody>
      </p:sp>
      <p:sp>
        <p:nvSpPr>
          <p:cNvPr id="25" name="Text Box 22"/>
          <p:cNvSpPr txBox="1">
            <a:spLocks noChangeArrowheads="1"/>
          </p:cNvSpPr>
          <p:nvPr/>
        </p:nvSpPr>
        <p:spPr bwMode="auto">
          <a:xfrm>
            <a:off x="5255071" y="3642073"/>
            <a:ext cx="3335337" cy="32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eaLnBrk="0" hangingPunct="0">
              <a:spcBef>
                <a:spcPct val="50000"/>
              </a:spcBef>
            </a:pPr>
            <a:r>
              <a:rPr lang="zh-CN" altLang="en-US" b="1" dirty="0">
                <a:solidFill>
                  <a:srgbClr val="009242"/>
                </a:solidFill>
                <a:latin typeface="微软雅黑" pitchFamily="34" charset="-122"/>
                <a:ea typeface="微软雅黑" pitchFamily="34" charset="-122"/>
                <a:cs typeface="Arial" panose="020B0604020202020204" pitchFamily="34" charset="0"/>
              </a:rPr>
              <a:t>伪指令：硬件不能直接执行</a:t>
            </a:r>
            <a:endParaRPr lang="zh-CN" altLang="en-US" b="1" dirty="0">
              <a:solidFill>
                <a:srgbClr val="009242"/>
              </a:solidFill>
              <a:latin typeface="微软雅黑" pitchFamily="34" charset="-122"/>
              <a:ea typeface="微软雅黑" pitchFamily="34"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blinds(horizontal)">
                                      <p:cBhvr>
                                        <p:cTn id="7" dur="500"/>
                                        <p:tgtEl>
                                          <p:spTgt spid="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blinds(horizontal)">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blinds(horizontal)">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animEffect transition="in" filter="blinds(horizontal)">
                                      <p:cBhvr>
                                        <p:cTn id="27" dur="500"/>
                                        <p:tgtEl>
                                          <p:spTgt spid="8">
                                            <p:txEl>
                                              <p:pRg st="5" end="5"/>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8">
                                            <p:txEl>
                                              <p:pRg st="6" end="6"/>
                                            </p:txEl>
                                          </p:spTgt>
                                        </p:tgtEl>
                                        <p:attrNameLst>
                                          <p:attrName>style.visibility</p:attrName>
                                        </p:attrNameLst>
                                      </p:cBhvr>
                                      <p:to>
                                        <p:strVal val="visible"/>
                                      </p:to>
                                    </p:set>
                                    <p:animEffect transition="in" filter="blinds(horizontal)">
                                      <p:cBhvr>
                                        <p:cTn id="30" dur="500"/>
                                        <p:tgtEl>
                                          <p:spTgt spid="8">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25">
                                            <p:txEl>
                                              <p:pRg st="0" end="0"/>
                                            </p:txEl>
                                          </p:spTgt>
                                        </p:tgtEl>
                                        <p:attrNameLst>
                                          <p:attrName>style.visibility</p:attrName>
                                        </p:attrNameLst>
                                      </p:cBhvr>
                                      <p:to>
                                        <p:strVal val="visible"/>
                                      </p:to>
                                    </p:set>
                                    <p:animEffect transition="in" filter="blinds(horizontal)">
                                      <p:cBhvr>
                                        <p:cTn id="35" dur="500"/>
                                        <p:tgtEl>
                                          <p:spTgt spid="25">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8">
                                            <p:txEl>
                                              <p:pRg st="8" end="8"/>
                                            </p:txEl>
                                          </p:spTgt>
                                        </p:tgtEl>
                                        <p:attrNameLst>
                                          <p:attrName>style.visibility</p:attrName>
                                        </p:attrNameLst>
                                      </p:cBhvr>
                                      <p:to>
                                        <p:strVal val="visible"/>
                                      </p:to>
                                    </p:set>
                                    <p:animEffect transition="in" filter="blinds(horizontal)">
                                      <p:cBhvr>
                                        <p:cTn id="40" dur="500"/>
                                        <p:tgtEl>
                                          <p:spTgt spid="8">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8">
                                            <p:txEl>
                                              <p:pRg st="9" end="9"/>
                                            </p:txEl>
                                          </p:spTgt>
                                        </p:tgtEl>
                                        <p:attrNameLst>
                                          <p:attrName>style.visibility</p:attrName>
                                        </p:attrNameLst>
                                      </p:cBhvr>
                                      <p:to>
                                        <p:strVal val="visible"/>
                                      </p:to>
                                    </p:set>
                                    <p:animEffect transition="in" filter="blinds(horizontal)">
                                      <p:cBhvr>
                                        <p:cTn id="45" dur="500"/>
                                        <p:tgtEl>
                                          <p:spTgt spid="8">
                                            <p:txEl>
                                              <p:pRg st="9" end="9"/>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blinds(horizontal)">
                                      <p:cBhvr>
                                        <p:cTn id="50" dur="500"/>
                                        <p:tgtEl>
                                          <p:spTgt spid="15"/>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8">
                                            <p:txEl>
                                              <p:pRg st="10" end="10"/>
                                            </p:txEl>
                                          </p:spTgt>
                                        </p:tgtEl>
                                        <p:attrNameLst>
                                          <p:attrName>style.visibility</p:attrName>
                                        </p:attrNameLst>
                                      </p:cBhvr>
                                      <p:to>
                                        <p:strVal val="visible"/>
                                      </p:to>
                                    </p:set>
                                    <p:animEffect transition="in" filter="blinds(horizontal)">
                                      <p:cBhvr>
                                        <p:cTn id="55" dur="500"/>
                                        <p:tgtEl>
                                          <p:spTgt spid="8">
                                            <p:txEl>
                                              <p:pRg st="10" end="1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8">
                                            <p:txEl>
                                              <p:pRg st="11" end="11"/>
                                            </p:txEl>
                                          </p:spTgt>
                                        </p:tgtEl>
                                        <p:attrNameLst>
                                          <p:attrName>style.visibility</p:attrName>
                                        </p:attrNameLst>
                                      </p:cBhvr>
                                      <p:to>
                                        <p:strVal val="visible"/>
                                      </p:to>
                                    </p:set>
                                    <p:animEffect transition="in" filter="blinds(horizontal)">
                                      <p:cBhvr>
                                        <p:cTn id="60" dur="500"/>
                                        <p:tgtEl>
                                          <p:spTgt spid="8">
                                            <p:txEl>
                                              <p:pRg st="11" end="11"/>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nodeType="clickEffect">
                                  <p:stCondLst>
                                    <p:cond delay="0"/>
                                  </p:stCondLst>
                                  <p:childTnLst>
                                    <p:set>
                                      <p:cBhvr>
                                        <p:cTn id="64" dur="1" fill="hold">
                                          <p:stCondLst>
                                            <p:cond delay="0"/>
                                          </p:stCondLst>
                                        </p:cTn>
                                        <p:tgtEl>
                                          <p:spTgt spid="8">
                                            <p:txEl>
                                              <p:pRg st="12" end="12"/>
                                            </p:txEl>
                                          </p:spTgt>
                                        </p:tgtEl>
                                        <p:attrNameLst>
                                          <p:attrName>style.visibility</p:attrName>
                                        </p:attrNameLst>
                                      </p:cBhvr>
                                      <p:to>
                                        <p:strVal val="visible"/>
                                      </p:to>
                                    </p:set>
                                    <p:animEffect transition="in" filter="blinds(horizontal)">
                                      <p:cBhvr>
                                        <p:cTn id="65" dur="500"/>
                                        <p:tgtEl>
                                          <p:spTgt spid="8">
                                            <p:txEl>
                                              <p:pRg st="12" end="12"/>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21"/>
                                        </p:tgtEl>
                                        <p:attrNameLst>
                                          <p:attrName>style.visibility</p:attrName>
                                        </p:attrNameLst>
                                      </p:cBhvr>
                                      <p:to>
                                        <p:strVal val="visible"/>
                                      </p:to>
                                    </p:set>
                                    <p:animEffect transition="in" filter="blinds(horizontal)">
                                      <p:cBhvr>
                                        <p:cTn id="70" dur="500"/>
                                        <p:tgtEl>
                                          <p:spTgt spid="21"/>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22"/>
                                        </p:tgtEl>
                                        <p:attrNameLst>
                                          <p:attrName>style.visibility</p:attrName>
                                        </p:attrNameLst>
                                      </p:cBhvr>
                                      <p:to>
                                        <p:strVal val="visible"/>
                                      </p:to>
                                    </p:set>
                                    <p:animEffect transition="in" filter="blinds(horizontal)">
                                      <p:cBhvr>
                                        <p:cTn id="75" dur="500"/>
                                        <p:tgtEl>
                                          <p:spTgt spid="22"/>
                                        </p:tgtEl>
                                      </p:cBhvr>
                                    </p:animEffect>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grpId="0" nodeType="clickEffect">
                                  <p:stCondLst>
                                    <p:cond delay="0"/>
                                  </p:stCondLst>
                                  <p:childTnLst>
                                    <p:set>
                                      <p:cBhvr>
                                        <p:cTn id="79" dur="1" fill="hold">
                                          <p:stCondLst>
                                            <p:cond delay="0"/>
                                          </p:stCondLst>
                                        </p:cTn>
                                        <p:tgtEl>
                                          <p:spTgt spid="23"/>
                                        </p:tgtEl>
                                        <p:attrNameLst>
                                          <p:attrName>style.visibility</p:attrName>
                                        </p:attrNameLst>
                                      </p:cBhvr>
                                      <p:to>
                                        <p:strVal val="visible"/>
                                      </p:to>
                                    </p:set>
                                    <p:animEffect transition="in" filter="blinds(horizontal)">
                                      <p:cBhvr>
                                        <p:cTn id="80" dur="500"/>
                                        <p:tgtEl>
                                          <p:spTgt spid="23"/>
                                        </p:tgtEl>
                                      </p:cBhvr>
                                    </p:animEffect>
                                  </p:childTnLst>
                                </p:cTn>
                              </p:par>
                            </p:childTnLst>
                          </p:cTn>
                        </p:par>
                      </p:childTnLst>
                    </p:cTn>
                  </p:par>
                  <p:par>
                    <p:cTn id="81" fill="hold">
                      <p:stCondLst>
                        <p:cond delay="indefinite"/>
                      </p:stCondLst>
                      <p:childTnLst>
                        <p:par>
                          <p:cTn id="82" fill="hold">
                            <p:stCondLst>
                              <p:cond delay="0"/>
                            </p:stCondLst>
                            <p:childTnLst>
                              <p:par>
                                <p:cTn id="83" presetID="3" presetClass="entr" presetSubtype="10" fill="hold" grpId="0" nodeType="clickEffect">
                                  <p:stCondLst>
                                    <p:cond delay="0"/>
                                  </p:stCondLst>
                                  <p:childTnLst>
                                    <p:set>
                                      <p:cBhvr>
                                        <p:cTn id="84" dur="1" fill="hold">
                                          <p:stCondLst>
                                            <p:cond delay="0"/>
                                          </p:stCondLst>
                                        </p:cTn>
                                        <p:tgtEl>
                                          <p:spTgt spid="24"/>
                                        </p:tgtEl>
                                        <p:attrNameLst>
                                          <p:attrName>style.visibility</p:attrName>
                                        </p:attrNameLst>
                                      </p:cBhvr>
                                      <p:to>
                                        <p:strVal val="visible"/>
                                      </p:to>
                                    </p:set>
                                    <p:animEffect transition="in" filter="blinds(horizontal)">
                                      <p:cBhvr>
                                        <p:cTn id="85" dur="500"/>
                                        <p:tgtEl>
                                          <p:spTgt spid="24"/>
                                        </p:tgtEl>
                                      </p:cBhvr>
                                    </p:animEffect>
                                  </p:childTnLst>
                                </p:cTn>
                              </p:par>
                            </p:childTnLst>
                          </p:cTn>
                        </p:par>
                      </p:childTnLst>
                    </p:cTn>
                  </p:par>
                  <p:par>
                    <p:cTn id="86" fill="hold">
                      <p:stCondLst>
                        <p:cond delay="indefinite"/>
                      </p:stCondLst>
                      <p:childTnLst>
                        <p:par>
                          <p:cTn id="87" fill="hold">
                            <p:stCondLst>
                              <p:cond delay="0"/>
                            </p:stCondLst>
                            <p:childTnLst>
                              <p:par>
                                <p:cTn id="88" presetID="3" presetClass="entr" presetSubtype="10" fill="hold" nodeType="clickEffect">
                                  <p:stCondLst>
                                    <p:cond delay="0"/>
                                  </p:stCondLst>
                                  <p:childTnLst>
                                    <p:set>
                                      <p:cBhvr>
                                        <p:cTn id="89" dur="1" fill="hold">
                                          <p:stCondLst>
                                            <p:cond delay="0"/>
                                          </p:stCondLst>
                                        </p:cTn>
                                        <p:tgtEl>
                                          <p:spTgt spid="18"/>
                                        </p:tgtEl>
                                        <p:attrNameLst>
                                          <p:attrName>style.visibility</p:attrName>
                                        </p:attrNameLst>
                                      </p:cBhvr>
                                      <p:to>
                                        <p:strVal val="visible"/>
                                      </p:to>
                                    </p:set>
                                    <p:animEffect transition="in" filter="blinds(horizontal)">
                                      <p:cBhvr>
                                        <p:cTn id="9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4.4 </a:t>
            </a:r>
            <a:r>
              <a:rPr lang="zh-CN" altLang="en-US" dirty="0"/>
              <a:t>程序的机器级表示</a:t>
            </a:r>
            <a:endParaRPr lang="zh-CN" altLang="en-US" dirty="0"/>
          </a:p>
        </p:txBody>
      </p:sp>
      <p:sp>
        <p:nvSpPr>
          <p:cNvPr id="3" name="内容占位符 2"/>
          <p:cNvSpPr>
            <a:spLocks noGrp="1"/>
          </p:cNvSpPr>
          <p:nvPr>
            <p:ph idx="1"/>
          </p:nvPr>
        </p:nvSpPr>
        <p:spPr/>
        <p:txBody>
          <a:bodyPr/>
          <a:lstStyle/>
          <a:p>
            <a:pPr marL="0" indent="0">
              <a:buNone/>
            </a:pPr>
            <a:r>
              <a:rPr lang="en-US" altLang="zh-CN" dirty="0"/>
              <a:t>4.4.4 </a:t>
            </a:r>
            <a:r>
              <a:rPr lang="zh-CN" altLang="en-US" dirty="0"/>
              <a:t>过程调用的机器代码表示</a:t>
            </a:r>
            <a:endParaRPr lang="zh-CN" altLang="en-US" dirty="0"/>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7" name="内容占位符 2"/>
          <p:cNvSpPr txBox="1"/>
          <p:nvPr/>
        </p:nvSpPr>
        <p:spPr bwMode="auto">
          <a:xfrm>
            <a:off x="107504" y="1052736"/>
            <a:ext cx="4968552" cy="393507"/>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FF0000"/>
              </a:buClr>
              <a:buFont typeface="Wingdings" panose="05000000000000000000" pitchFamily="2" charset="2"/>
              <a:buChar char="p"/>
              <a:defRPr sz="2200" b="1" kern="1200">
                <a:solidFill>
                  <a:schemeClr val="tx1"/>
                </a:solidFill>
                <a:latin typeface="Comic Sans MS" panose="030F0702030302020204" pitchFamily="2" charset="0"/>
                <a:ea typeface="微软雅黑"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anose="05000000000000000000" pitchFamily="2" charset="2"/>
              <a:buChar char="n"/>
              <a:defRPr sz="2000" b="0" kern="1200">
                <a:solidFill>
                  <a:schemeClr val="tx1"/>
                </a:solidFill>
                <a:latin typeface="微软雅黑" pitchFamily="34" charset="-122"/>
                <a:ea typeface="微软雅黑"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anose="05000000000000000000" pitchFamily="2" charset="2"/>
              <a:buChar char="p"/>
              <a:defRPr sz="2000" b="0" kern="1200">
                <a:solidFill>
                  <a:schemeClr val="tx1"/>
                </a:solidFill>
                <a:latin typeface="微软雅黑" pitchFamily="34" charset="-122"/>
                <a:ea typeface="微软雅黑"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anose="05000000000000000000" pitchFamily="2" charset="2"/>
              <a:buChar char="Ø"/>
              <a:defRPr sz="2000" b="0" kern="1200">
                <a:solidFill>
                  <a:schemeClr val="tx1"/>
                </a:solidFill>
                <a:latin typeface="微软雅黑" pitchFamily="34" charset="-122"/>
                <a:ea typeface="微软雅黑"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anose="05000000000000000000" pitchFamily="2" charset="2"/>
              <a:buChar char="Ø"/>
              <a:defRPr sz="2000" b="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dirty="0">
                <a:solidFill>
                  <a:srgbClr val="063DE8"/>
                </a:solidFill>
              </a:rPr>
              <a:t>2.</a:t>
            </a:r>
            <a:r>
              <a:rPr lang="zh-CN" altLang="en-US" dirty="0">
                <a:solidFill>
                  <a:srgbClr val="063DE8"/>
                </a:solidFill>
              </a:rPr>
              <a:t>过程调用时</a:t>
            </a:r>
            <a:r>
              <a:rPr lang="en-US" altLang="zh-CN" dirty="0">
                <a:solidFill>
                  <a:srgbClr val="063DE8"/>
                </a:solidFill>
              </a:rPr>
              <a:t>MIPS</a:t>
            </a:r>
            <a:r>
              <a:rPr lang="zh-CN" altLang="en-US" dirty="0">
                <a:solidFill>
                  <a:srgbClr val="063DE8"/>
                </a:solidFill>
              </a:rPr>
              <a:t>寄存器的使用约定</a:t>
            </a:r>
            <a:endParaRPr lang="en-US" altLang="zh-CN" dirty="0">
              <a:solidFill>
                <a:srgbClr val="063DE8"/>
              </a:solidFill>
            </a:endParaRPr>
          </a:p>
        </p:txBody>
      </p:sp>
      <p:sp>
        <p:nvSpPr>
          <p:cNvPr id="26" name="矩形 25"/>
          <p:cNvSpPr/>
          <p:nvPr/>
        </p:nvSpPr>
        <p:spPr>
          <a:xfrm>
            <a:off x="107504" y="1441924"/>
            <a:ext cx="8424936" cy="2677656"/>
          </a:xfrm>
          <a:prstGeom prst="rect">
            <a:avLst/>
          </a:prstGeom>
        </p:spPr>
        <p:txBody>
          <a:bodyPr wrap="square">
            <a:spAutoFit/>
          </a:bodyPr>
          <a:lstStyle/>
          <a:p>
            <a:pPr marL="342900" indent="-342900">
              <a:lnSpc>
                <a:spcPct val="120000"/>
              </a:lnSpc>
              <a:buFont typeface="Wingdings" panose="05000000000000000000" pitchFamily="2" charset="2"/>
              <a:buChar char="Ø"/>
            </a:pPr>
            <a:r>
              <a:rPr lang="zh-CN" altLang="en-US" sz="2000" dirty="0">
                <a:latin typeface="Comic Sans MS" panose="030F0702030302020204" pitchFamily="2" charset="0"/>
                <a:ea typeface="微软雅黑" pitchFamily="34" charset="-122"/>
              </a:rPr>
              <a:t>过程调用的执行步骤（假定过程</a:t>
            </a:r>
            <a:r>
              <a:rPr lang="en-US" altLang="zh-CN" sz="2000" dirty="0">
                <a:latin typeface="Comic Sans MS" panose="030F0702030302020204" pitchFamily="2" charset="0"/>
                <a:ea typeface="微软雅黑" pitchFamily="34" charset="-122"/>
              </a:rPr>
              <a:t>P</a:t>
            </a:r>
            <a:r>
              <a:rPr lang="zh-CN" altLang="en-US" sz="2000" dirty="0">
                <a:latin typeface="Comic Sans MS" panose="030F0702030302020204" pitchFamily="2" charset="0"/>
                <a:ea typeface="微软雅黑" pitchFamily="34" charset="-122"/>
              </a:rPr>
              <a:t>调用过程</a:t>
            </a:r>
            <a:r>
              <a:rPr lang="en-US" altLang="zh-CN" sz="2000" dirty="0">
                <a:latin typeface="Comic Sans MS" panose="030F0702030302020204" pitchFamily="2" charset="0"/>
                <a:ea typeface="微软雅黑" pitchFamily="34" charset="-122"/>
              </a:rPr>
              <a:t>Q</a:t>
            </a:r>
            <a:r>
              <a:rPr lang="zh-CN" altLang="en-US" sz="2000" dirty="0">
                <a:latin typeface="Comic Sans MS" panose="030F0702030302020204" pitchFamily="2" charset="0"/>
                <a:ea typeface="微软雅黑" pitchFamily="34" charset="-122"/>
              </a:rPr>
              <a:t>）：</a:t>
            </a:r>
            <a:endParaRPr lang="zh-CN" altLang="en-US" sz="2000" dirty="0">
              <a:latin typeface="Comic Sans MS" panose="030F0702030302020204" pitchFamily="2" charset="0"/>
              <a:ea typeface="微软雅黑" pitchFamily="34" charset="-122"/>
            </a:endParaRPr>
          </a:p>
          <a:p>
            <a:pPr marL="800100" lvl="1" indent="-342900">
              <a:lnSpc>
                <a:spcPct val="120000"/>
              </a:lnSpc>
              <a:buFont typeface="Wingdings" panose="05000000000000000000" pitchFamily="2" charset="2"/>
              <a:buChar char="ü"/>
            </a:pPr>
            <a:r>
              <a:rPr lang="zh-CN" altLang="en-US" sz="2000" dirty="0">
                <a:latin typeface="Comic Sans MS" panose="030F0702030302020204" pitchFamily="2" charset="0"/>
                <a:ea typeface="微软雅黑" pitchFamily="34" charset="-122"/>
              </a:rPr>
              <a:t>将</a:t>
            </a:r>
            <a:r>
              <a:rPr lang="zh-CN" altLang="en-US" sz="2000" dirty="0">
                <a:solidFill>
                  <a:srgbClr val="A50021"/>
                </a:solidFill>
                <a:latin typeface="Comic Sans MS" panose="030F0702030302020204" pitchFamily="2" charset="0"/>
                <a:ea typeface="微软雅黑" pitchFamily="34" charset="-122"/>
              </a:rPr>
              <a:t>参数</a:t>
            </a:r>
            <a:r>
              <a:rPr lang="zh-CN" altLang="en-US" sz="2000" dirty="0">
                <a:latin typeface="Comic Sans MS" panose="030F0702030302020204" pitchFamily="2" charset="0"/>
                <a:ea typeface="微软雅黑" pitchFamily="34" charset="-122"/>
              </a:rPr>
              <a:t>放到</a:t>
            </a:r>
            <a:r>
              <a:rPr lang="en-US" altLang="zh-CN" sz="2000" dirty="0">
                <a:latin typeface="Comic Sans MS" panose="030F0702030302020204" pitchFamily="2" charset="0"/>
                <a:ea typeface="微软雅黑" pitchFamily="34" charset="-122"/>
              </a:rPr>
              <a:t>Q</a:t>
            </a:r>
            <a:r>
              <a:rPr lang="zh-CN" altLang="en-US" sz="2000" dirty="0">
                <a:latin typeface="Comic Sans MS" panose="030F0702030302020204" pitchFamily="2" charset="0"/>
                <a:ea typeface="微软雅黑" pitchFamily="34" charset="-122"/>
              </a:rPr>
              <a:t>能访问到的地方</a:t>
            </a:r>
            <a:endParaRPr lang="zh-CN" altLang="en-US" sz="2000" dirty="0">
              <a:latin typeface="Comic Sans MS" panose="030F0702030302020204" pitchFamily="2" charset="0"/>
              <a:ea typeface="微软雅黑" pitchFamily="34" charset="-122"/>
            </a:endParaRPr>
          </a:p>
          <a:p>
            <a:pPr marL="800100" lvl="1" indent="-342900">
              <a:lnSpc>
                <a:spcPct val="120000"/>
              </a:lnSpc>
              <a:buFont typeface="Wingdings" panose="05000000000000000000" pitchFamily="2" charset="2"/>
              <a:buChar char="ü"/>
            </a:pPr>
            <a:r>
              <a:rPr lang="zh-CN" altLang="en-US" sz="2000" dirty="0">
                <a:latin typeface="Comic Sans MS" panose="030F0702030302020204" pitchFamily="2" charset="0"/>
                <a:ea typeface="微软雅黑" pitchFamily="34" charset="-122"/>
              </a:rPr>
              <a:t>将</a:t>
            </a:r>
            <a:r>
              <a:rPr lang="en-US" altLang="zh-CN" sz="2000" dirty="0">
                <a:latin typeface="Comic Sans MS" panose="030F0702030302020204" pitchFamily="2" charset="0"/>
                <a:ea typeface="微软雅黑" pitchFamily="34" charset="-122"/>
              </a:rPr>
              <a:t>P</a:t>
            </a:r>
            <a:r>
              <a:rPr lang="zh-CN" altLang="en-US" sz="2000" dirty="0">
                <a:latin typeface="Comic Sans MS" panose="030F0702030302020204" pitchFamily="2" charset="0"/>
                <a:ea typeface="微软雅黑" pitchFamily="34" charset="-122"/>
              </a:rPr>
              <a:t>中的</a:t>
            </a:r>
            <a:r>
              <a:rPr lang="zh-CN" altLang="en-US" sz="2000" dirty="0">
                <a:solidFill>
                  <a:srgbClr val="A50021"/>
                </a:solidFill>
                <a:latin typeface="Comic Sans MS" panose="030F0702030302020204" pitchFamily="2" charset="0"/>
                <a:ea typeface="微软雅黑" pitchFamily="34" charset="-122"/>
              </a:rPr>
              <a:t>返回地址</a:t>
            </a:r>
            <a:r>
              <a:rPr lang="zh-CN" altLang="en-US" sz="2000" dirty="0">
                <a:latin typeface="Comic Sans MS" panose="030F0702030302020204" pitchFamily="2" charset="0"/>
                <a:ea typeface="微软雅黑" pitchFamily="34" charset="-122"/>
              </a:rPr>
              <a:t>存到特定的地方，将控制转移到过程</a:t>
            </a:r>
            <a:r>
              <a:rPr lang="en-US" altLang="zh-CN" sz="2000" dirty="0">
                <a:latin typeface="Comic Sans MS" panose="030F0702030302020204" pitchFamily="2" charset="0"/>
                <a:ea typeface="微软雅黑" pitchFamily="34" charset="-122"/>
              </a:rPr>
              <a:t>Q</a:t>
            </a:r>
            <a:endParaRPr lang="zh-CN" altLang="en-US" sz="2000" dirty="0">
              <a:solidFill>
                <a:srgbClr val="A50021"/>
              </a:solidFill>
              <a:latin typeface="Comic Sans MS" panose="030F0702030302020204" pitchFamily="2" charset="0"/>
              <a:ea typeface="微软雅黑" pitchFamily="34" charset="-122"/>
            </a:endParaRPr>
          </a:p>
          <a:p>
            <a:pPr marL="800100" lvl="1" indent="-342900">
              <a:lnSpc>
                <a:spcPct val="120000"/>
              </a:lnSpc>
              <a:buFont typeface="Wingdings" panose="05000000000000000000" pitchFamily="2" charset="2"/>
              <a:buChar char="ü"/>
            </a:pPr>
            <a:r>
              <a:rPr lang="zh-CN" altLang="en-US" sz="2000" dirty="0">
                <a:latin typeface="Comic Sans MS" panose="030F0702030302020204" pitchFamily="2" charset="0"/>
                <a:ea typeface="微软雅黑" pitchFamily="34" charset="-122"/>
              </a:rPr>
              <a:t>为</a:t>
            </a:r>
            <a:r>
              <a:rPr lang="en-US" altLang="zh-CN" sz="2000" dirty="0">
                <a:latin typeface="Comic Sans MS" panose="030F0702030302020204" pitchFamily="2" charset="0"/>
                <a:ea typeface="微软雅黑" pitchFamily="34" charset="-122"/>
              </a:rPr>
              <a:t>Q</a:t>
            </a:r>
            <a:r>
              <a:rPr lang="zh-CN" altLang="en-US" sz="2000" dirty="0">
                <a:latin typeface="Comic Sans MS" panose="030F0702030302020204" pitchFamily="2" charset="0"/>
                <a:ea typeface="微软雅黑" pitchFamily="34" charset="-122"/>
              </a:rPr>
              <a:t>的局部变量分配空间</a:t>
            </a:r>
            <a:r>
              <a:rPr lang="zh-CN" altLang="en-US" sz="2000" dirty="0">
                <a:solidFill>
                  <a:srgbClr val="3C7845"/>
                </a:solidFill>
                <a:latin typeface="Comic Sans MS" panose="030F0702030302020204" pitchFamily="2" charset="0"/>
                <a:ea typeface="微软雅黑" pitchFamily="34" charset="-122"/>
              </a:rPr>
              <a:t>（局部变量临时保存在栈中）</a:t>
            </a:r>
            <a:endParaRPr lang="zh-CN" altLang="en-US" sz="2000" dirty="0">
              <a:solidFill>
                <a:srgbClr val="3C7845"/>
              </a:solidFill>
              <a:latin typeface="Comic Sans MS" panose="030F0702030302020204" pitchFamily="2" charset="0"/>
              <a:ea typeface="微软雅黑" pitchFamily="34" charset="-122"/>
            </a:endParaRPr>
          </a:p>
          <a:p>
            <a:pPr marL="800100" lvl="1" indent="-342900">
              <a:lnSpc>
                <a:spcPct val="120000"/>
              </a:lnSpc>
              <a:buFont typeface="Wingdings" panose="05000000000000000000" pitchFamily="2" charset="2"/>
              <a:buChar char="ü"/>
            </a:pPr>
            <a:r>
              <a:rPr lang="zh-CN" altLang="en-US" sz="2000" dirty="0">
                <a:latin typeface="Comic Sans MS" panose="030F0702030302020204" pitchFamily="2" charset="0"/>
                <a:ea typeface="微软雅黑" pitchFamily="34" charset="-122"/>
              </a:rPr>
              <a:t>执行过程</a:t>
            </a:r>
            <a:r>
              <a:rPr lang="en-US" altLang="zh-CN" sz="2000" dirty="0">
                <a:latin typeface="Comic Sans MS" panose="030F0702030302020204" pitchFamily="2" charset="0"/>
                <a:ea typeface="微软雅黑" pitchFamily="34" charset="-122"/>
              </a:rPr>
              <a:t>Q</a:t>
            </a:r>
            <a:endParaRPr lang="en-US" altLang="zh-CN" sz="2000" dirty="0">
              <a:latin typeface="Comic Sans MS" panose="030F0702030302020204" pitchFamily="2" charset="0"/>
              <a:ea typeface="微软雅黑" pitchFamily="34" charset="-122"/>
            </a:endParaRPr>
          </a:p>
          <a:p>
            <a:pPr marL="800100" lvl="1" indent="-342900">
              <a:lnSpc>
                <a:spcPct val="120000"/>
              </a:lnSpc>
              <a:buFont typeface="Wingdings" panose="05000000000000000000" pitchFamily="2" charset="2"/>
              <a:buChar char="ü"/>
            </a:pPr>
            <a:r>
              <a:rPr lang="zh-CN" altLang="en-US" sz="2000" dirty="0">
                <a:latin typeface="Comic Sans MS" panose="030F0702030302020204" pitchFamily="2" charset="0"/>
                <a:ea typeface="微软雅黑" pitchFamily="34" charset="-122"/>
              </a:rPr>
              <a:t>将</a:t>
            </a:r>
            <a:r>
              <a:rPr lang="en-US" altLang="zh-CN" sz="2000" dirty="0">
                <a:latin typeface="Comic Sans MS" panose="030F0702030302020204" pitchFamily="2" charset="0"/>
                <a:ea typeface="微软雅黑" pitchFamily="34" charset="-122"/>
              </a:rPr>
              <a:t>Q</a:t>
            </a:r>
            <a:r>
              <a:rPr lang="zh-CN" altLang="en-US" sz="2000" dirty="0">
                <a:latin typeface="Comic Sans MS" panose="030F0702030302020204" pitchFamily="2" charset="0"/>
                <a:ea typeface="微软雅黑" pitchFamily="34" charset="-122"/>
              </a:rPr>
              <a:t>执行的</a:t>
            </a:r>
            <a:r>
              <a:rPr lang="zh-CN" altLang="en-US" sz="2000" dirty="0">
                <a:solidFill>
                  <a:srgbClr val="A50021"/>
                </a:solidFill>
                <a:latin typeface="Comic Sans MS" panose="030F0702030302020204" pitchFamily="2" charset="0"/>
                <a:ea typeface="微软雅黑" pitchFamily="34" charset="-122"/>
              </a:rPr>
              <a:t>返回结果</a:t>
            </a:r>
            <a:r>
              <a:rPr lang="zh-CN" altLang="en-US" sz="2000" dirty="0">
                <a:latin typeface="Comic Sans MS" panose="030F0702030302020204" pitchFamily="2" charset="0"/>
                <a:ea typeface="微软雅黑" pitchFamily="34" charset="-122"/>
              </a:rPr>
              <a:t>放到</a:t>
            </a:r>
            <a:r>
              <a:rPr lang="en-US" altLang="zh-CN" sz="2000" dirty="0">
                <a:latin typeface="Comic Sans MS" panose="030F0702030302020204" pitchFamily="2" charset="0"/>
                <a:ea typeface="微软雅黑" pitchFamily="34" charset="-122"/>
              </a:rPr>
              <a:t>P</a:t>
            </a:r>
            <a:r>
              <a:rPr lang="zh-CN" altLang="en-US" sz="2000" dirty="0">
                <a:latin typeface="Comic Sans MS" panose="030F0702030302020204" pitchFamily="2" charset="0"/>
                <a:ea typeface="微软雅黑" pitchFamily="34" charset="-122"/>
              </a:rPr>
              <a:t>能访问到的地方</a:t>
            </a:r>
            <a:endParaRPr lang="zh-CN" altLang="en-US" sz="2000" dirty="0">
              <a:latin typeface="Comic Sans MS" panose="030F0702030302020204" pitchFamily="2" charset="0"/>
              <a:ea typeface="微软雅黑" pitchFamily="34" charset="-122"/>
            </a:endParaRPr>
          </a:p>
          <a:p>
            <a:pPr marL="800100" lvl="1" indent="-342900">
              <a:lnSpc>
                <a:spcPct val="120000"/>
              </a:lnSpc>
              <a:buFont typeface="Wingdings" panose="05000000000000000000" pitchFamily="2" charset="2"/>
              <a:buChar char="ü"/>
            </a:pPr>
            <a:r>
              <a:rPr lang="zh-CN" altLang="en-US" sz="2000" dirty="0">
                <a:latin typeface="Comic Sans MS" panose="030F0702030302020204" pitchFamily="2" charset="0"/>
                <a:ea typeface="微软雅黑" pitchFamily="34" charset="-122"/>
              </a:rPr>
              <a:t>取出返回地址，将控制转移到</a:t>
            </a:r>
            <a:r>
              <a:rPr lang="en-US" altLang="zh-CN" sz="2000" dirty="0">
                <a:latin typeface="Comic Sans MS" panose="030F0702030302020204" pitchFamily="2" charset="0"/>
                <a:ea typeface="微软雅黑" pitchFamily="34" charset="-122"/>
              </a:rPr>
              <a:t>P</a:t>
            </a:r>
            <a:r>
              <a:rPr lang="zh-CN" altLang="en-US" sz="2000" dirty="0">
                <a:latin typeface="Comic Sans MS" panose="030F0702030302020204" pitchFamily="2" charset="0"/>
                <a:ea typeface="微软雅黑" pitchFamily="34" charset="-122"/>
              </a:rPr>
              <a:t>，即返回到</a:t>
            </a:r>
            <a:r>
              <a:rPr lang="en-US" altLang="zh-CN" sz="2000" dirty="0">
                <a:latin typeface="Comic Sans MS" panose="030F0702030302020204" pitchFamily="2" charset="0"/>
                <a:ea typeface="微软雅黑" pitchFamily="34" charset="-122"/>
              </a:rPr>
              <a:t>P</a:t>
            </a:r>
            <a:r>
              <a:rPr lang="zh-CN" altLang="en-US" sz="2000" dirty="0">
                <a:latin typeface="Comic Sans MS" panose="030F0702030302020204" pitchFamily="2" charset="0"/>
                <a:ea typeface="微软雅黑" pitchFamily="34" charset="-122"/>
              </a:rPr>
              <a:t>中执行</a:t>
            </a:r>
            <a:endParaRPr lang="zh-CN" altLang="en-US" sz="2000" dirty="0">
              <a:latin typeface="Comic Sans MS" panose="030F0702030302020204" pitchFamily="2" charset="0"/>
              <a:ea typeface="微软雅黑" pitchFamily="34" charset="-122"/>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4.4 </a:t>
            </a:r>
            <a:r>
              <a:rPr lang="zh-CN" altLang="en-US" dirty="0"/>
              <a:t>程序的机器级表示</a:t>
            </a:r>
            <a:endParaRPr lang="zh-CN" altLang="en-US" dirty="0"/>
          </a:p>
        </p:txBody>
      </p:sp>
      <p:sp>
        <p:nvSpPr>
          <p:cNvPr id="3" name="内容占位符 2"/>
          <p:cNvSpPr>
            <a:spLocks noGrp="1"/>
          </p:cNvSpPr>
          <p:nvPr>
            <p:ph idx="1"/>
          </p:nvPr>
        </p:nvSpPr>
        <p:spPr/>
        <p:txBody>
          <a:bodyPr/>
          <a:lstStyle/>
          <a:p>
            <a:pPr marL="0" indent="0">
              <a:buNone/>
            </a:pPr>
            <a:r>
              <a:rPr lang="en-US" altLang="zh-CN" dirty="0"/>
              <a:t>4.4.4 </a:t>
            </a:r>
            <a:r>
              <a:rPr lang="zh-CN" altLang="en-US" dirty="0"/>
              <a:t>过程调用的机器代码表示</a:t>
            </a:r>
            <a:endParaRPr lang="zh-CN" altLang="en-US" dirty="0"/>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7" name="内容占位符 2"/>
          <p:cNvSpPr txBox="1"/>
          <p:nvPr/>
        </p:nvSpPr>
        <p:spPr bwMode="auto">
          <a:xfrm>
            <a:off x="107504" y="1052736"/>
            <a:ext cx="4968552" cy="393507"/>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FF0000"/>
              </a:buClr>
              <a:buFont typeface="Wingdings" panose="05000000000000000000" pitchFamily="2" charset="2"/>
              <a:buChar char="p"/>
              <a:defRPr sz="2200" b="1" kern="1200">
                <a:solidFill>
                  <a:schemeClr val="tx1"/>
                </a:solidFill>
                <a:latin typeface="Comic Sans MS" panose="030F0702030302020204" pitchFamily="2" charset="0"/>
                <a:ea typeface="微软雅黑"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anose="05000000000000000000" pitchFamily="2" charset="2"/>
              <a:buChar char="n"/>
              <a:defRPr sz="2000" b="0" kern="1200">
                <a:solidFill>
                  <a:schemeClr val="tx1"/>
                </a:solidFill>
                <a:latin typeface="微软雅黑" pitchFamily="34" charset="-122"/>
                <a:ea typeface="微软雅黑"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anose="05000000000000000000" pitchFamily="2" charset="2"/>
              <a:buChar char="p"/>
              <a:defRPr sz="2000" b="0" kern="1200">
                <a:solidFill>
                  <a:schemeClr val="tx1"/>
                </a:solidFill>
                <a:latin typeface="微软雅黑" pitchFamily="34" charset="-122"/>
                <a:ea typeface="微软雅黑"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anose="05000000000000000000" pitchFamily="2" charset="2"/>
              <a:buChar char="Ø"/>
              <a:defRPr sz="2000" b="0" kern="1200">
                <a:solidFill>
                  <a:schemeClr val="tx1"/>
                </a:solidFill>
                <a:latin typeface="微软雅黑" pitchFamily="34" charset="-122"/>
                <a:ea typeface="微软雅黑"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anose="05000000000000000000" pitchFamily="2" charset="2"/>
              <a:buChar char="Ø"/>
              <a:defRPr sz="2000" b="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dirty="0">
                <a:solidFill>
                  <a:srgbClr val="063DE8"/>
                </a:solidFill>
              </a:rPr>
              <a:t>2.</a:t>
            </a:r>
            <a:r>
              <a:rPr lang="zh-CN" altLang="en-US" dirty="0">
                <a:solidFill>
                  <a:srgbClr val="063DE8"/>
                </a:solidFill>
              </a:rPr>
              <a:t>过程调用时</a:t>
            </a:r>
            <a:r>
              <a:rPr lang="en-US" altLang="zh-CN" dirty="0">
                <a:solidFill>
                  <a:srgbClr val="063DE8"/>
                </a:solidFill>
              </a:rPr>
              <a:t>MIPS</a:t>
            </a:r>
            <a:r>
              <a:rPr lang="zh-CN" altLang="en-US" dirty="0">
                <a:solidFill>
                  <a:srgbClr val="063DE8"/>
                </a:solidFill>
              </a:rPr>
              <a:t>寄存器的使用约定</a:t>
            </a:r>
            <a:endParaRPr lang="en-US" altLang="zh-CN" dirty="0">
              <a:solidFill>
                <a:srgbClr val="063DE8"/>
              </a:solidFill>
            </a:endParaRPr>
          </a:p>
        </p:txBody>
      </p:sp>
      <p:sp>
        <p:nvSpPr>
          <p:cNvPr id="8" name="矩形 7"/>
          <p:cNvSpPr/>
          <p:nvPr/>
        </p:nvSpPr>
        <p:spPr>
          <a:xfrm>
            <a:off x="107504" y="1481096"/>
            <a:ext cx="8640960" cy="4781309"/>
          </a:xfrm>
          <a:prstGeom prst="rect">
            <a:avLst/>
          </a:prstGeom>
        </p:spPr>
        <p:txBody>
          <a:bodyPr wrap="square">
            <a:spAutoFit/>
          </a:bodyPr>
          <a:lstStyle/>
          <a:p>
            <a:pPr marL="342900" indent="-342900">
              <a:lnSpc>
                <a:spcPct val="115000"/>
              </a:lnSpc>
              <a:spcBef>
                <a:spcPct val="10000"/>
              </a:spcBef>
              <a:buFont typeface="Wingdings" panose="05000000000000000000" pitchFamily="2" charset="2"/>
              <a:buChar char="Ø"/>
            </a:pPr>
            <a:r>
              <a:rPr lang="en-US" altLang="zh-CN" sz="2000" dirty="0">
                <a:latin typeface="Comic Sans MS" panose="030F0702030302020204" pitchFamily="2" charset="0"/>
              </a:rPr>
              <a:t>MIPS</a:t>
            </a:r>
            <a:r>
              <a:rPr lang="zh-CN" altLang="en-US" sz="2000" dirty="0">
                <a:latin typeface="Comic Sans MS" panose="030F0702030302020204" pitchFamily="2" charset="0"/>
              </a:rPr>
              <a:t>的寄存器使用约定</a:t>
            </a:r>
            <a:r>
              <a:rPr lang="zh-CN" altLang="en-US" sz="2000" dirty="0">
                <a:latin typeface="Comic Sans MS" panose="030F0702030302020204" pitchFamily="2" charset="0"/>
                <a:ea typeface="微软雅黑" pitchFamily="34" charset="-122"/>
              </a:rPr>
              <a:t>（假定过程</a:t>
            </a:r>
            <a:r>
              <a:rPr lang="en-US" altLang="zh-CN" sz="2000" dirty="0">
                <a:latin typeface="Comic Sans MS" panose="030F0702030302020204" pitchFamily="2" charset="0"/>
                <a:ea typeface="微软雅黑" pitchFamily="34" charset="-122"/>
              </a:rPr>
              <a:t>P</a:t>
            </a:r>
            <a:r>
              <a:rPr lang="zh-CN" altLang="en-US" sz="2000" dirty="0">
                <a:latin typeface="Comic Sans MS" panose="030F0702030302020204" pitchFamily="2" charset="0"/>
                <a:ea typeface="微软雅黑" pitchFamily="34" charset="-122"/>
              </a:rPr>
              <a:t>调用过程</a:t>
            </a:r>
            <a:r>
              <a:rPr lang="en-US" altLang="zh-CN" sz="2000" dirty="0">
                <a:latin typeface="Comic Sans MS" panose="030F0702030302020204" pitchFamily="2" charset="0"/>
                <a:ea typeface="微软雅黑" pitchFamily="34" charset="-122"/>
              </a:rPr>
              <a:t>Q</a:t>
            </a:r>
            <a:r>
              <a:rPr lang="zh-CN" altLang="en-US" sz="2000" dirty="0">
                <a:latin typeface="Comic Sans MS" panose="030F0702030302020204" pitchFamily="2" charset="0"/>
                <a:ea typeface="微软雅黑" pitchFamily="34" charset="-122"/>
              </a:rPr>
              <a:t>） </a:t>
            </a:r>
            <a:r>
              <a:rPr lang="zh-CN" altLang="en-US" sz="2000" dirty="0">
                <a:latin typeface="Comic Sans MS" panose="030F0702030302020204" pitchFamily="2" charset="0"/>
              </a:rPr>
              <a:t>：</a:t>
            </a:r>
            <a:endParaRPr lang="zh-CN" altLang="en-US" sz="2000" dirty="0">
              <a:latin typeface="Comic Sans MS" panose="030F0702030302020204" pitchFamily="2" charset="0"/>
            </a:endParaRPr>
          </a:p>
          <a:p>
            <a:pPr marL="800100" lvl="1" indent="-342900">
              <a:lnSpc>
                <a:spcPct val="115000"/>
              </a:lnSpc>
              <a:spcBef>
                <a:spcPct val="10000"/>
              </a:spcBef>
              <a:buFont typeface="Wingdings" panose="05000000000000000000" pitchFamily="2" charset="2"/>
              <a:buChar char="ü"/>
            </a:pPr>
            <a:r>
              <a:rPr lang="en-US" altLang="zh-CN" dirty="0">
                <a:latin typeface="Comic Sans MS" panose="030F0702030302020204" pitchFamily="2" charset="0"/>
              </a:rPr>
              <a:t>$a0~$a3</a:t>
            </a:r>
            <a:r>
              <a:rPr lang="zh-CN" altLang="en-US" dirty="0">
                <a:latin typeface="Comic Sans MS" panose="030F0702030302020204" pitchFamily="2" charset="0"/>
              </a:rPr>
              <a:t>用于传递前</a:t>
            </a:r>
            <a:r>
              <a:rPr lang="en-US" altLang="zh-CN" dirty="0">
                <a:latin typeface="Comic Sans MS" panose="030F0702030302020204" pitchFamily="2" charset="0"/>
              </a:rPr>
              <a:t>4</a:t>
            </a:r>
            <a:r>
              <a:rPr lang="zh-CN" altLang="en-US" dirty="0">
                <a:latin typeface="Comic Sans MS" panose="030F0702030302020204" pitchFamily="2" charset="0"/>
              </a:rPr>
              <a:t>个非浮点数入口参数，在过程</a:t>
            </a:r>
            <a:r>
              <a:rPr lang="en-US" altLang="zh-CN" dirty="0">
                <a:latin typeface="Comic Sans MS" panose="030F0702030302020204" pitchFamily="2" charset="0"/>
              </a:rPr>
              <a:t>P</a:t>
            </a:r>
            <a:r>
              <a:rPr lang="zh-CN" altLang="en-US" dirty="0">
                <a:latin typeface="Comic Sans MS" panose="030F0702030302020204" pitchFamily="2" charset="0"/>
              </a:rPr>
              <a:t>中应先将入口参数送入</a:t>
            </a:r>
            <a:r>
              <a:rPr lang="en-US" altLang="zh-CN" dirty="0">
                <a:latin typeface="Comic Sans MS" panose="030F0702030302020204" pitchFamily="2" charset="0"/>
              </a:rPr>
              <a:t>$a0~$a3</a:t>
            </a:r>
            <a:r>
              <a:rPr lang="zh-CN" altLang="en-US" dirty="0">
                <a:latin typeface="Comic Sans MS" panose="030F0702030302020204" pitchFamily="2" charset="0"/>
              </a:rPr>
              <a:t>，然后调用</a:t>
            </a:r>
            <a:r>
              <a:rPr lang="en-US" altLang="zh-CN" dirty="0">
                <a:latin typeface="Comic Sans MS" panose="030F0702030302020204" pitchFamily="2" charset="0"/>
              </a:rPr>
              <a:t>Q</a:t>
            </a:r>
            <a:r>
              <a:rPr lang="zh-CN" altLang="en-US" dirty="0">
                <a:latin typeface="Comic Sans MS" panose="030F0702030302020204" pitchFamily="2" charset="0"/>
              </a:rPr>
              <a:t>。若入口参数超过</a:t>
            </a:r>
            <a:r>
              <a:rPr lang="en-US" altLang="zh-CN" dirty="0">
                <a:latin typeface="Comic Sans MS" panose="030F0702030302020204" pitchFamily="2" charset="0"/>
              </a:rPr>
              <a:t>4</a:t>
            </a:r>
            <a:r>
              <a:rPr lang="zh-CN" altLang="en-US" dirty="0">
                <a:latin typeface="Comic Sans MS" panose="030F0702030302020204" pitchFamily="2" charset="0"/>
              </a:rPr>
              <a:t>个，则其余参数保存到栈中；</a:t>
            </a:r>
            <a:endParaRPr lang="en-US" altLang="zh-CN" dirty="0">
              <a:latin typeface="Comic Sans MS" panose="030F0702030302020204" pitchFamily="2" charset="0"/>
            </a:endParaRPr>
          </a:p>
          <a:p>
            <a:pPr marL="800100" lvl="1" indent="-342900">
              <a:lnSpc>
                <a:spcPct val="115000"/>
              </a:lnSpc>
              <a:spcBef>
                <a:spcPct val="10000"/>
              </a:spcBef>
              <a:buFont typeface="Wingdings" panose="05000000000000000000" pitchFamily="2" charset="2"/>
              <a:buChar char="ü"/>
            </a:pPr>
            <a:r>
              <a:rPr lang="en-US" altLang="zh-CN" dirty="0">
                <a:latin typeface="Comic Sans MS" panose="030F0702030302020204" pitchFamily="2" charset="0"/>
              </a:rPr>
              <a:t>$v0~$v1</a:t>
            </a:r>
            <a:r>
              <a:rPr lang="zh-CN" altLang="en-US" dirty="0">
                <a:latin typeface="Comic Sans MS" panose="030F0702030302020204" pitchFamily="2" charset="0"/>
              </a:rPr>
              <a:t>用于传递从</a:t>
            </a:r>
            <a:r>
              <a:rPr lang="en-US" altLang="zh-CN" dirty="0">
                <a:latin typeface="Comic Sans MS" panose="030F0702030302020204" pitchFamily="2" charset="0"/>
              </a:rPr>
              <a:t>Q</a:t>
            </a:r>
            <a:r>
              <a:rPr lang="zh-CN" altLang="en-US" dirty="0">
                <a:latin typeface="Comic Sans MS" panose="030F0702030302020204" pitchFamily="2" charset="0"/>
              </a:rPr>
              <a:t>返回的非浮点数返回参数，在过程</a:t>
            </a:r>
            <a:r>
              <a:rPr lang="en-US" altLang="zh-CN" dirty="0">
                <a:latin typeface="Comic Sans MS" panose="030F0702030302020204" pitchFamily="2" charset="0"/>
              </a:rPr>
              <a:t>Q</a:t>
            </a:r>
            <a:r>
              <a:rPr lang="zh-CN" altLang="en-US" dirty="0">
                <a:latin typeface="Comic Sans MS" panose="030F0702030302020204" pitchFamily="2" charset="0"/>
              </a:rPr>
              <a:t>中应先将返回参数送入</a:t>
            </a:r>
            <a:r>
              <a:rPr lang="en-US" altLang="zh-CN" dirty="0">
                <a:latin typeface="Comic Sans MS" panose="030F0702030302020204" pitchFamily="2" charset="0"/>
              </a:rPr>
              <a:t>$v0~$v1 </a:t>
            </a:r>
            <a:r>
              <a:rPr lang="zh-CN" altLang="en-US" dirty="0">
                <a:latin typeface="Comic Sans MS" panose="030F0702030302020204" pitchFamily="2" charset="0"/>
              </a:rPr>
              <a:t>再返回</a:t>
            </a:r>
            <a:r>
              <a:rPr lang="en-US" altLang="zh-CN" dirty="0">
                <a:latin typeface="Comic Sans MS" panose="030F0702030302020204" pitchFamily="2" charset="0"/>
              </a:rPr>
              <a:t>P</a:t>
            </a:r>
            <a:r>
              <a:rPr lang="zh-CN" altLang="en-US" dirty="0">
                <a:latin typeface="Comic Sans MS" panose="030F0702030302020204" pitchFamily="2" charset="0"/>
              </a:rPr>
              <a:t>；</a:t>
            </a:r>
            <a:endParaRPr lang="en-US" altLang="zh-CN" dirty="0">
              <a:latin typeface="Comic Sans MS" panose="030F0702030302020204" pitchFamily="2" charset="0"/>
            </a:endParaRPr>
          </a:p>
          <a:p>
            <a:pPr marL="800100" lvl="1" indent="-342900">
              <a:lnSpc>
                <a:spcPct val="115000"/>
              </a:lnSpc>
              <a:spcBef>
                <a:spcPct val="10000"/>
              </a:spcBef>
              <a:buFont typeface="Wingdings" panose="05000000000000000000" pitchFamily="2" charset="2"/>
              <a:buChar char="ü"/>
            </a:pPr>
            <a:r>
              <a:rPr lang="en-US" altLang="zh-CN" dirty="0">
                <a:latin typeface="Comic Sans MS" panose="030F0702030302020204" pitchFamily="2" charset="0"/>
              </a:rPr>
              <a:t>$</a:t>
            </a:r>
            <a:r>
              <a:rPr lang="en-US" altLang="zh-CN" dirty="0" err="1">
                <a:latin typeface="Comic Sans MS" panose="030F0702030302020204" pitchFamily="2" charset="0"/>
              </a:rPr>
              <a:t>ra</a:t>
            </a:r>
            <a:r>
              <a:rPr lang="zh-CN" altLang="en-US" dirty="0">
                <a:latin typeface="Comic Sans MS" panose="030F0702030302020204" pitchFamily="2" charset="0"/>
              </a:rPr>
              <a:t>用于存放返回地址，由调用指令</a:t>
            </a:r>
            <a:r>
              <a:rPr lang="en-US" altLang="zh-CN" dirty="0">
                <a:latin typeface="Comic Sans MS" panose="030F0702030302020204" pitchFamily="2" charset="0"/>
              </a:rPr>
              <a:t>(</a:t>
            </a:r>
            <a:r>
              <a:rPr lang="en-US" altLang="zh-CN" dirty="0" err="1">
                <a:latin typeface="Comic Sans MS" panose="030F0702030302020204" pitchFamily="2" charset="0"/>
              </a:rPr>
              <a:t>jal</a:t>
            </a:r>
            <a:r>
              <a:rPr lang="en-US" altLang="zh-CN" dirty="0">
                <a:latin typeface="Comic Sans MS" panose="030F0702030302020204" pitchFamily="2" charset="0"/>
              </a:rPr>
              <a:t>)</a:t>
            </a:r>
            <a:r>
              <a:rPr lang="zh-CN" altLang="en-US" dirty="0">
                <a:latin typeface="Comic Sans MS" panose="030F0702030302020204" pitchFamily="2" charset="0"/>
              </a:rPr>
              <a:t>自动将返回地址送入</a:t>
            </a:r>
            <a:r>
              <a:rPr lang="en-US" altLang="zh-CN" dirty="0">
                <a:latin typeface="Comic Sans MS" panose="030F0702030302020204" pitchFamily="2" charset="0"/>
              </a:rPr>
              <a:t>$</a:t>
            </a:r>
            <a:r>
              <a:rPr lang="en-US" altLang="zh-CN" dirty="0" err="1">
                <a:latin typeface="Comic Sans MS" panose="030F0702030302020204" pitchFamily="2" charset="0"/>
              </a:rPr>
              <a:t>ra</a:t>
            </a:r>
            <a:r>
              <a:rPr lang="zh-CN" altLang="en-US" dirty="0">
                <a:latin typeface="Comic Sans MS" panose="030F0702030302020204" pitchFamily="2" charset="0"/>
              </a:rPr>
              <a:t>（即</a:t>
            </a:r>
            <a:r>
              <a:rPr lang="en-US" altLang="zh-CN" dirty="0">
                <a:latin typeface="Comic Sans MS" panose="030F0702030302020204" pitchFamily="2" charset="0"/>
              </a:rPr>
              <a:t>$31</a:t>
            </a:r>
            <a:r>
              <a:rPr lang="zh-CN" altLang="en-US" dirty="0">
                <a:latin typeface="Comic Sans MS" panose="030F0702030302020204" pitchFamily="2" charset="0"/>
              </a:rPr>
              <a:t>）；</a:t>
            </a:r>
            <a:endParaRPr lang="en-US" altLang="zh-CN" dirty="0">
              <a:latin typeface="Comic Sans MS" panose="030F0702030302020204" pitchFamily="2" charset="0"/>
            </a:endParaRPr>
          </a:p>
          <a:p>
            <a:pPr marL="800100" lvl="1" indent="-342900">
              <a:lnSpc>
                <a:spcPct val="115000"/>
              </a:lnSpc>
              <a:spcBef>
                <a:spcPct val="10000"/>
              </a:spcBef>
              <a:buFont typeface="Wingdings" panose="05000000000000000000" pitchFamily="2" charset="2"/>
              <a:buChar char="ü"/>
            </a:pPr>
            <a:r>
              <a:rPr lang="zh-CN" altLang="en-US" dirty="0">
                <a:solidFill>
                  <a:srgbClr val="FF0000"/>
                </a:solidFill>
                <a:latin typeface="Comic Sans MS" panose="030F0702030302020204" pitchFamily="2" charset="0"/>
              </a:rPr>
              <a:t>保存寄存器</a:t>
            </a:r>
            <a:r>
              <a:rPr lang="en-US" altLang="zh-CN" dirty="0">
                <a:solidFill>
                  <a:srgbClr val="FF0000"/>
                </a:solidFill>
                <a:latin typeface="Comic Sans MS" panose="030F0702030302020204" pitchFamily="2" charset="0"/>
              </a:rPr>
              <a:t>$s0 ~$s7 </a:t>
            </a:r>
            <a:r>
              <a:rPr lang="zh-CN" altLang="en-US" dirty="0">
                <a:latin typeface="Comic Sans MS" panose="030F0702030302020204" pitchFamily="2" charset="0"/>
              </a:rPr>
              <a:t>在过程</a:t>
            </a:r>
            <a:r>
              <a:rPr lang="en-US" altLang="zh-CN" dirty="0">
                <a:latin typeface="Comic Sans MS" panose="030F0702030302020204" pitchFamily="2" charset="0"/>
              </a:rPr>
              <a:t>P</a:t>
            </a:r>
            <a:r>
              <a:rPr lang="zh-CN" altLang="en-US" dirty="0">
                <a:latin typeface="Comic Sans MS" panose="030F0702030302020204" pitchFamily="2" charset="0"/>
              </a:rPr>
              <a:t>中原来的值在从被调用过程返回后可被</a:t>
            </a:r>
            <a:r>
              <a:rPr lang="en-US" altLang="zh-CN" dirty="0">
                <a:latin typeface="Comic Sans MS" panose="030F0702030302020204" pitchFamily="2" charset="0"/>
              </a:rPr>
              <a:t>P</a:t>
            </a:r>
            <a:r>
              <a:rPr lang="zh-CN" altLang="en-US" dirty="0">
                <a:latin typeface="Comic Sans MS" panose="030F0702030302020204" pitchFamily="2" charset="0"/>
              </a:rPr>
              <a:t>继续使用，因此，若在过程</a:t>
            </a:r>
            <a:r>
              <a:rPr lang="en-US" altLang="zh-CN" dirty="0">
                <a:latin typeface="Comic Sans MS" panose="030F0702030302020204" pitchFamily="2" charset="0"/>
              </a:rPr>
              <a:t>Q</a:t>
            </a:r>
            <a:r>
              <a:rPr lang="zh-CN" altLang="en-US" dirty="0">
                <a:latin typeface="Comic Sans MS" panose="030F0702030302020204" pitchFamily="2" charset="0"/>
              </a:rPr>
              <a:t>中使用这些寄存器，则必须将其内容先保存到栈后才能使用，并在返回</a:t>
            </a:r>
            <a:r>
              <a:rPr lang="en-US" altLang="zh-CN" dirty="0">
                <a:latin typeface="Comic Sans MS" panose="030F0702030302020204" pitchFamily="2" charset="0"/>
              </a:rPr>
              <a:t>P</a:t>
            </a:r>
            <a:r>
              <a:rPr lang="zh-CN" altLang="en-US" dirty="0">
                <a:latin typeface="Comic Sans MS" panose="030F0702030302020204" pitchFamily="2" charset="0"/>
              </a:rPr>
              <a:t>前恢复</a:t>
            </a:r>
            <a:endParaRPr lang="en-US" altLang="zh-CN" dirty="0">
              <a:latin typeface="Comic Sans MS" panose="030F0702030302020204" pitchFamily="2" charset="0"/>
            </a:endParaRPr>
          </a:p>
          <a:p>
            <a:pPr marL="800100" lvl="1" indent="-342900">
              <a:lnSpc>
                <a:spcPct val="115000"/>
              </a:lnSpc>
              <a:spcBef>
                <a:spcPct val="10000"/>
              </a:spcBef>
              <a:buFont typeface="Wingdings" panose="05000000000000000000" pitchFamily="2" charset="2"/>
              <a:buChar char="ü"/>
            </a:pPr>
            <a:r>
              <a:rPr lang="zh-CN" altLang="en-US" dirty="0">
                <a:latin typeface="Comic Sans MS" panose="030F0702030302020204" pitchFamily="2" charset="0"/>
              </a:rPr>
              <a:t>临时寄存器</a:t>
            </a:r>
            <a:r>
              <a:rPr lang="en-US" altLang="zh-CN" dirty="0">
                <a:latin typeface="Comic Sans MS" panose="030F0702030302020204" pitchFamily="2" charset="0"/>
              </a:rPr>
              <a:t>$t0 ~$t9</a:t>
            </a:r>
            <a:r>
              <a:rPr lang="zh-CN" altLang="en-US" dirty="0">
                <a:latin typeface="Comic Sans MS" panose="030F0702030302020204" pitchFamily="2" charset="0"/>
              </a:rPr>
              <a:t>的值在从过程</a:t>
            </a:r>
            <a:r>
              <a:rPr lang="en-US" altLang="zh-CN" dirty="0">
                <a:latin typeface="Comic Sans MS" panose="030F0702030302020204" pitchFamily="2" charset="0"/>
              </a:rPr>
              <a:t>Q</a:t>
            </a:r>
            <a:r>
              <a:rPr lang="zh-CN" altLang="en-US" dirty="0">
                <a:latin typeface="Comic Sans MS" panose="030F0702030302020204" pitchFamily="2" charset="0"/>
              </a:rPr>
              <a:t>返回后在</a:t>
            </a:r>
            <a:r>
              <a:rPr lang="en-US" altLang="zh-CN" dirty="0">
                <a:latin typeface="Comic Sans MS" panose="030F0702030302020204" pitchFamily="2" charset="0"/>
              </a:rPr>
              <a:t>P</a:t>
            </a:r>
            <a:r>
              <a:rPr lang="zh-CN" altLang="en-US" dirty="0">
                <a:latin typeface="Comic Sans MS" panose="030F0702030302020204" pitchFamily="2" charset="0"/>
              </a:rPr>
              <a:t>中不需要使用，若需要的话，由调用者</a:t>
            </a:r>
            <a:r>
              <a:rPr lang="en-US" altLang="zh-CN" dirty="0">
                <a:latin typeface="Comic Sans MS" panose="030F0702030302020204" pitchFamily="2" charset="0"/>
              </a:rPr>
              <a:t>P</a:t>
            </a:r>
            <a:r>
              <a:rPr lang="zh-CN" altLang="en-US" dirty="0">
                <a:latin typeface="Comic Sans MS" panose="030F0702030302020204" pitchFamily="2" charset="0"/>
              </a:rPr>
              <a:t>自己保存，因此，在过程</a:t>
            </a:r>
            <a:r>
              <a:rPr lang="en-US" altLang="zh-CN" dirty="0">
                <a:latin typeface="Comic Sans MS" panose="030F0702030302020204" pitchFamily="2" charset="0"/>
              </a:rPr>
              <a:t>Q</a:t>
            </a:r>
            <a:r>
              <a:rPr lang="zh-CN" altLang="en-US" dirty="0">
                <a:latin typeface="Comic Sans MS" panose="030F0702030302020204" pitchFamily="2" charset="0"/>
              </a:rPr>
              <a:t>中不需要对其内容保存，可以自由使用</a:t>
            </a:r>
            <a:endParaRPr lang="zh-CN" altLang="en-US" dirty="0">
              <a:latin typeface="Comic Sans MS" panose="030F0702030302020204" pitchFamily="2" charset="0"/>
            </a:endParaRPr>
          </a:p>
          <a:p>
            <a:pPr marL="800100" lvl="1" indent="-342900">
              <a:lnSpc>
                <a:spcPct val="115000"/>
              </a:lnSpc>
              <a:spcBef>
                <a:spcPct val="10000"/>
              </a:spcBef>
              <a:buFont typeface="Wingdings" panose="05000000000000000000" pitchFamily="2" charset="2"/>
              <a:buChar char="ü"/>
            </a:pPr>
            <a:r>
              <a:rPr lang="zh-CN" altLang="en-US" dirty="0">
                <a:latin typeface="Comic Sans MS" panose="030F0702030302020204" pitchFamily="2" charset="0"/>
              </a:rPr>
              <a:t>参数寄存器</a:t>
            </a:r>
            <a:r>
              <a:rPr lang="en-US" altLang="zh-CN" dirty="0">
                <a:latin typeface="Comic Sans MS" panose="030F0702030302020204" pitchFamily="2" charset="0"/>
              </a:rPr>
              <a:t>$a0~$a3</a:t>
            </a:r>
            <a:r>
              <a:rPr lang="zh-CN" altLang="en-US" dirty="0">
                <a:latin typeface="Comic Sans MS" panose="030F0702030302020204" pitchFamily="2" charset="0"/>
              </a:rPr>
              <a:t>的值从过程</a:t>
            </a:r>
            <a:r>
              <a:rPr lang="en-US" altLang="zh-CN" dirty="0">
                <a:latin typeface="Comic Sans MS" panose="030F0702030302020204" pitchFamily="2" charset="0"/>
              </a:rPr>
              <a:t>Q</a:t>
            </a:r>
            <a:r>
              <a:rPr lang="zh-CN" altLang="en-US" dirty="0">
                <a:latin typeface="Comic Sans MS" panose="030F0702030302020204" pitchFamily="2" charset="0"/>
              </a:rPr>
              <a:t>返回</a:t>
            </a:r>
            <a:r>
              <a:rPr lang="en-US" altLang="zh-CN" dirty="0">
                <a:latin typeface="Comic Sans MS" panose="030F0702030302020204" pitchFamily="2" charset="0"/>
              </a:rPr>
              <a:t>P</a:t>
            </a:r>
            <a:r>
              <a:rPr lang="zh-CN" altLang="en-US" dirty="0">
                <a:latin typeface="Comic Sans MS" panose="030F0702030302020204" pitchFamily="2" charset="0"/>
              </a:rPr>
              <a:t>中也不再需要使用，若需要，由过程</a:t>
            </a:r>
            <a:r>
              <a:rPr lang="en-US" altLang="zh-CN" dirty="0">
                <a:latin typeface="Comic Sans MS" panose="030F0702030302020204" pitchFamily="2" charset="0"/>
              </a:rPr>
              <a:t>P</a:t>
            </a:r>
            <a:r>
              <a:rPr lang="zh-CN" altLang="en-US" dirty="0">
                <a:latin typeface="Comic Sans MS" panose="030F0702030302020204" pitchFamily="2" charset="0"/>
              </a:rPr>
              <a:t>自己保存，过程</a:t>
            </a:r>
            <a:r>
              <a:rPr lang="en-US" altLang="zh-CN" dirty="0">
                <a:latin typeface="Comic Sans MS" panose="030F0702030302020204" pitchFamily="2" charset="0"/>
              </a:rPr>
              <a:t>Q</a:t>
            </a:r>
            <a:r>
              <a:rPr lang="zh-CN" altLang="en-US" dirty="0">
                <a:latin typeface="Comic Sans MS" panose="030F0702030302020204" pitchFamily="2" charset="0"/>
              </a:rPr>
              <a:t>不需要为过程</a:t>
            </a:r>
            <a:r>
              <a:rPr lang="en-US" altLang="zh-CN" dirty="0">
                <a:latin typeface="Comic Sans MS" panose="030F0702030302020204" pitchFamily="2" charset="0"/>
              </a:rPr>
              <a:t>P</a:t>
            </a:r>
            <a:r>
              <a:rPr lang="zh-CN" altLang="en-US" dirty="0">
                <a:latin typeface="Comic Sans MS" panose="030F0702030302020204" pitchFamily="2" charset="0"/>
              </a:rPr>
              <a:t>对其内容进行保存</a:t>
            </a:r>
            <a:endParaRPr lang="zh-CN" altLang="en-US" dirty="0">
              <a:latin typeface="Comic Sans MS" panose="030F0702030302020204" pitchFamily="2" charset="0"/>
            </a:endParaRPr>
          </a:p>
          <a:p>
            <a:pPr marL="800100" lvl="1" indent="-342900">
              <a:lnSpc>
                <a:spcPct val="115000"/>
              </a:lnSpc>
              <a:spcBef>
                <a:spcPct val="10000"/>
              </a:spcBef>
              <a:buFont typeface="Wingdings" panose="05000000000000000000" pitchFamily="2" charset="2"/>
              <a:buChar char="ü"/>
            </a:pPr>
            <a:r>
              <a:rPr lang="zh-CN" altLang="en-US" dirty="0">
                <a:latin typeface="Comic Sans MS" panose="030F0702030302020204" pitchFamily="2" charset="0"/>
              </a:rPr>
              <a:t>在过程调用时帧指针寄存器</a:t>
            </a:r>
            <a:r>
              <a:rPr lang="en-US" altLang="zh-CN" dirty="0">
                <a:latin typeface="Comic Sans MS" panose="030F0702030302020204" pitchFamily="2" charset="0"/>
              </a:rPr>
              <a:t>$</a:t>
            </a:r>
            <a:r>
              <a:rPr lang="en-US" altLang="zh-CN" dirty="0" err="1">
                <a:latin typeface="Comic Sans MS" panose="030F0702030302020204" pitchFamily="2" charset="0"/>
              </a:rPr>
              <a:t>fp</a:t>
            </a:r>
            <a:r>
              <a:rPr lang="zh-CN" altLang="en-US" dirty="0">
                <a:latin typeface="Comic Sans MS" panose="030F0702030302020204" pitchFamily="2" charset="0"/>
              </a:rPr>
              <a:t>用栈指针寄存器</a:t>
            </a:r>
            <a:r>
              <a:rPr lang="en-US" altLang="zh-CN" dirty="0">
                <a:latin typeface="Comic Sans MS" panose="030F0702030302020204" pitchFamily="2" charset="0"/>
              </a:rPr>
              <a:t>$</a:t>
            </a:r>
            <a:r>
              <a:rPr lang="en-US" altLang="zh-CN" dirty="0" err="1">
                <a:latin typeface="Comic Sans MS" panose="030F0702030302020204" pitchFamily="2" charset="0"/>
              </a:rPr>
              <a:t>sp</a:t>
            </a:r>
            <a:r>
              <a:rPr lang="en-US" altLang="zh-CN" dirty="0">
                <a:latin typeface="Comic Sans MS" panose="030F0702030302020204" pitchFamily="2" charset="0"/>
              </a:rPr>
              <a:t>- 4</a:t>
            </a:r>
            <a:r>
              <a:rPr lang="zh-CN" altLang="en-US" dirty="0">
                <a:latin typeface="Comic Sans MS" panose="030F0702030302020204" pitchFamily="2" charset="0"/>
              </a:rPr>
              <a:t>来初始化</a:t>
            </a:r>
            <a:endParaRPr lang="zh-CN" altLang="en-US" dirty="0">
              <a:latin typeface="Comic Sans MS" panose="030F0702030302020204" pitchFamily="2" charset="0"/>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4.4 </a:t>
            </a:r>
            <a:r>
              <a:rPr lang="zh-CN" altLang="en-US" dirty="0"/>
              <a:t>程序的机器级表示</a:t>
            </a:r>
            <a:endParaRPr lang="zh-CN" altLang="en-US" dirty="0"/>
          </a:p>
        </p:txBody>
      </p:sp>
      <p:sp>
        <p:nvSpPr>
          <p:cNvPr id="3" name="内容占位符 2"/>
          <p:cNvSpPr>
            <a:spLocks noGrp="1"/>
          </p:cNvSpPr>
          <p:nvPr>
            <p:ph idx="1"/>
          </p:nvPr>
        </p:nvSpPr>
        <p:spPr/>
        <p:txBody>
          <a:bodyPr/>
          <a:lstStyle/>
          <a:p>
            <a:pPr marL="0" indent="0">
              <a:buNone/>
            </a:pPr>
            <a:r>
              <a:rPr lang="en-US" altLang="zh-CN" dirty="0"/>
              <a:t>4.4.4 </a:t>
            </a:r>
            <a:r>
              <a:rPr lang="zh-CN" altLang="en-US" dirty="0"/>
              <a:t>过程调用的机器代码表示</a:t>
            </a:r>
            <a:endParaRPr lang="zh-CN" altLang="en-US" dirty="0"/>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7" name="内容占位符 2"/>
          <p:cNvSpPr txBox="1"/>
          <p:nvPr/>
        </p:nvSpPr>
        <p:spPr bwMode="auto">
          <a:xfrm>
            <a:off x="107504" y="1052736"/>
            <a:ext cx="4968552" cy="393507"/>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FF0000"/>
              </a:buClr>
              <a:buFont typeface="Wingdings" panose="05000000000000000000" pitchFamily="2" charset="2"/>
              <a:buChar char="p"/>
              <a:defRPr sz="2200" b="1" kern="1200">
                <a:solidFill>
                  <a:schemeClr val="tx1"/>
                </a:solidFill>
                <a:latin typeface="Comic Sans MS" panose="030F0702030302020204" pitchFamily="2" charset="0"/>
                <a:ea typeface="微软雅黑"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anose="05000000000000000000" pitchFamily="2" charset="2"/>
              <a:buChar char="n"/>
              <a:defRPr sz="2000" b="0" kern="1200">
                <a:solidFill>
                  <a:schemeClr val="tx1"/>
                </a:solidFill>
                <a:latin typeface="微软雅黑" pitchFamily="34" charset="-122"/>
                <a:ea typeface="微软雅黑"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anose="05000000000000000000" pitchFamily="2" charset="2"/>
              <a:buChar char="p"/>
              <a:defRPr sz="2000" b="0" kern="1200">
                <a:solidFill>
                  <a:schemeClr val="tx1"/>
                </a:solidFill>
                <a:latin typeface="微软雅黑" pitchFamily="34" charset="-122"/>
                <a:ea typeface="微软雅黑"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anose="05000000000000000000" pitchFamily="2" charset="2"/>
              <a:buChar char="Ø"/>
              <a:defRPr sz="2000" b="0" kern="1200">
                <a:solidFill>
                  <a:schemeClr val="tx1"/>
                </a:solidFill>
                <a:latin typeface="微软雅黑" pitchFamily="34" charset="-122"/>
                <a:ea typeface="微软雅黑"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anose="05000000000000000000" pitchFamily="2" charset="2"/>
              <a:buChar char="Ø"/>
              <a:defRPr sz="2000" b="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dirty="0">
                <a:solidFill>
                  <a:srgbClr val="063DE8"/>
                </a:solidFill>
              </a:rPr>
              <a:t>3.</a:t>
            </a:r>
            <a:r>
              <a:rPr lang="zh-CN" altLang="en-US" dirty="0">
                <a:solidFill>
                  <a:srgbClr val="063DE8"/>
                </a:solidFill>
              </a:rPr>
              <a:t> </a:t>
            </a:r>
            <a:r>
              <a:rPr lang="en-US" altLang="zh-CN" dirty="0">
                <a:solidFill>
                  <a:srgbClr val="063DE8"/>
                </a:solidFill>
              </a:rPr>
              <a:t>MIPS</a:t>
            </a:r>
            <a:r>
              <a:rPr lang="zh-CN" altLang="en-US" dirty="0">
                <a:solidFill>
                  <a:srgbClr val="063DE8"/>
                </a:solidFill>
              </a:rPr>
              <a:t>中的栈和栈帧</a:t>
            </a:r>
            <a:endParaRPr lang="en-US" altLang="zh-CN" dirty="0">
              <a:solidFill>
                <a:srgbClr val="063DE8"/>
              </a:solidFill>
            </a:endParaRPr>
          </a:p>
        </p:txBody>
      </p:sp>
      <p:sp>
        <p:nvSpPr>
          <p:cNvPr id="9" name="矩形 8"/>
          <p:cNvSpPr/>
          <p:nvPr/>
        </p:nvSpPr>
        <p:spPr>
          <a:xfrm>
            <a:off x="179512" y="1412776"/>
            <a:ext cx="7920880" cy="1754326"/>
          </a:xfrm>
          <a:prstGeom prst="rect">
            <a:avLst/>
          </a:prstGeom>
        </p:spPr>
        <p:txBody>
          <a:bodyPr wrap="square">
            <a:spAutoFit/>
          </a:bodyPr>
          <a:lstStyle/>
          <a:p>
            <a:pPr marL="342900" indent="-342900">
              <a:lnSpc>
                <a:spcPct val="100000"/>
              </a:lnSpc>
              <a:spcBef>
                <a:spcPct val="10000"/>
              </a:spcBef>
              <a:buFont typeface="Wingdings" panose="05000000000000000000" pitchFamily="2" charset="2"/>
              <a:buChar char="Ø"/>
            </a:pPr>
            <a:r>
              <a:rPr lang="zh-CN" altLang="en-US" sz="2000" dirty="0">
                <a:latin typeface="Comic Sans MS" panose="030F0702030302020204" pitchFamily="2" charset="0"/>
                <a:ea typeface="微软雅黑" pitchFamily="34" charset="-122"/>
              </a:rPr>
              <a:t>栈的基本概念</a:t>
            </a:r>
            <a:endParaRPr lang="zh-CN" altLang="en-US" sz="2000" dirty="0">
              <a:latin typeface="Comic Sans MS" panose="030F0702030302020204" pitchFamily="2" charset="0"/>
              <a:ea typeface="微软雅黑" pitchFamily="34" charset="-122"/>
            </a:endParaRPr>
          </a:p>
          <a:p>
            <a:pPr marL="800100" lvl="1" indent="-342900">
              <a:lnSpc>
                <a:spcPct val="100000"/>
              </a:lnSpc>
              <a:spcBef>
                <a:spcPct val="10000"/>
              </a:spcBef>
              <a:buFont typeface="Wingdings" panose="05000000000000000000" pitchFamily="2" charset="2"/>
              <a:buChar char="ü"/>
            </a:pPr>
            <a:r>
              <a:rPr lang="zh-CN" altLang="en-US" sz="2000" dirty="0">
                <a:latin typeface="Comic Sans MS" panose="030F0702030302020204" pitchFamily="2" charset="0"/>
                <a:ea typeface="微软雅黑" pitchFamily="34" charset="-122"/>
              </a:rPr>
              <a:t>是一个“先进后出”队列</a:t>
            </a:r>
            <a:endParaRPr lang="zh-CN" altLang="en-US" sz="2000" dirty="0">
              <a:latin typeface="Comic Sans MS" panose="030F0702030302020204" pitchFamily="2" charset="0"/>
              <a:ea typeface="微软雅黑" pitchFamily="34" charset="-122"/>
            </a:endParaRPr>
          </a:p>
          <a:p>
            <a:pPr marL="800100" lvl="1" indent="-342900">
              <a:lnSpc>
                <a:spcPct val="100000"/>
              </a:lnSpc>
              <a:spcBef>
                <a:spcPct val="10000"/>
              </a:spcBef>
              <a:buFont typeface="Wingdings" panose="05000000000000000000" pitchFamily="2" charset="2"/>
              <a:buChar char="ü"/>
            </a:pPr>
            <a:r>
              <a:rPr lang="zh-CN" altLang="en-US" sz="2000" dirty="0">
                <a:latin typeface="Comic Sans MS" panose="030F0702030302020204" pitchFamily="2" charset="0"/>
                <a:ea typeface="微软雅黑" pitchFamily="34" charset="-122"/>
              </a:rPr>
              <a:t>需一个栈指针指向栈顶元素</a:t>
            </a:r>
            <a:endParaRPr lang="zh-CN" altLang="en-US" sz="2000" dirty="0">
              <a:latin typeface="Comic Sans MS" panose="030F0702030302020204" pitchFamily="2" charset="0"/>
              <a:ea typeface="微软雅黑" pitchFamily="34" charset="-122"/>
            </a:endParaRPr>
          </a:p>
          <a:p>
            <a:pPr marL="800100" lvl="1" indent="-342900">
              <a:lnSpc>
                <a:spcPct val="100000"/>
              </a:lnSpc>
              <a:spcBef>
                <a:spcPct val="10000"/>
              </a:spcBef>
              <a:buFont typeface="Wingdings" panose="05000000000000000000" pitchFamily="2" charset="2"/>
              <a:buChar char="ü"/>
            </a:pPr>
            <a:r>
              <a:rPr lang="zh-CN" altLang="en-US" sz="2000" dirty="0">
                <a:latin typeface="Comic Sans MS" panose="030F0702030302020204" pitchFamily="2" charset="0"/>
                <a:ea typeface="微软雅黑" pitchFamily="34" charset="-122"/>
              </a:rPr>
              <a:t>栈中每个元素长度一致</a:t>
            </a:r>
            <a:endParaRPr lang="zh-CN" altLang="en-US" sz="2000" dirty="0">
              <a:latin typeface="Comic Sans MS" panose="030F0702030302020204" pitchFamily="2" charset="0"/>
              <a:ea typeface="微软雅黑" pitchFamily="34" charset="-122"/>
            </a:endParaRPr>
          </a:p>
          <a:p>
            <a:pPr marL="800100" lvl="1" indent="-342900">
              <a:lnSpc>
                <a:spcPct val="100000"/>
              </a:lnSpc>
              <a:spcBef>
                <a:spcPct val="10000"/>
              </a:spcBef>
              <a:buFont typeface="Wingdings" panose="05000000000000000000" pitchFamily="2" charset="2"/>
              <a:buChar char="ü"/>
            </a:pPr>
            <a:r>
              <a:rPr lang="zh-CN" altLang="en-US" sz="2000" dirty="0">
                <a:latin typeface="Comic Sans MS" panose="030F0702030302020204" pitchFamily="2" charset="0"/>
                <a:ea typeface="微软雅黑" pitchFamily="34" charset="-122"/>
              </a:rPr>
              <a:t>用“入栈”（</a:t>
            </a:r>
            <a:r>
              <a:rPr lang="en-US" altLang="zh-CN" sz="2000" dirty="0">
                <a:latin typeface="Comic Sans MS" panose="030F0702030302020204" pitchFamily="2" charset="0"/>
                <a:ea typeface="微软雅黑" pitchFamily="34" charset="-122"/>
              </a:rPr>
              <a:t>push</a:t>
            </a:r>
            <a:r>
              <a:rPr lang="zh-CN" altLang="en-US" sz="2000" dirty="0">
                <a:latin typeface="Comic Sans MS" panose="030F0702030302020204" pitchFamily="2" charset="0"/>
                <a:ea typeface="微软雅黑" pitchFamily="34" charset="-122"/>
              </a:rPr>
              <a:t>）和“出栈”（</a:t>
            </a:r>
            <a:r>
              <a:rPr lang="en-US" altLang="zh-CN" sz="2000" dirty="0">
                <a:latin typeface="Comic Sans MS" panose="030F0702030302020204" pitchFamily="2" charset="0"/>
                <a:ea typeface="微软雅黑" pitchFamily="34" charset="-122"/>
              </a:rPr>
              <a:t>pop</a:t>
            </a:r>
            <a:r>
              <a:rPr lang="zh-CN" altLang="en-US" sz="2000" dirty="0">
                <a:latin typeface="Comic Sans MS" panose="030F0702030302020204" pitchFamily="2" charset="0"/>
                <a:ea typeface="微软雅黑" pitchFamily="34" charset="-122"/>
              </a:rPr>
              <a:t>）操作访问栈元素</a:t>
            </a:r>
            <a:endParaRPr lang="zh-CN" altLang="en-US" sz="2000" dirty="0">
              <a:latin typeface="Comic Sans MS" panose="030F0702030302020204" pitchFamily="2" charset="0"/>
              <a:ea typeface="微软雅黑" pitchFamily="34" charset="-122"/>
            </a:endParaRPr>
          </a:p>
        </p:txBody>
      </p:sp>
      <p:sp>
        <p:nvSpPr>
          <p:cNvPr id="10" name="矩形 9"/>
          <p:cNvSpPr/>
          <p:nvPr/>
        </p:nvSpPr>
        <p:spPr>
          <a:xfrm>
            <a:off x="107504" y="3212976"/>
            <a:ext cx="9036496" cy="3385542"/>
          </a:xfrm>
          <a:prstGeom prst="rect">
            <a:avLst/>
          </a:prstGeom>
        </p:spPr>
        <p:txBody>
          <a:bodyPr wrap="square">
            <a:spAutoFit/>
          </a:bodyPr>
          <a:lstStyle/>
          <a:p>
            <a:pPr marL="342900" indent="-342900">
              <a:lnSpc>
                <a:spcPct val="100000"/>
              </a:lnSpc>
              <a:spcBef>
                <a:spcPct val="10000"/>
              </a:spcBef>
              <a:buFont typeface="Wingdings" panose="05000000000000000000" pitchFamily="2" charset="2"/>
              <a:buChar char="Ø"/>
            </a:pPr>
            <a:r>
              <a:rPr lang="en-US" altLang="zh-CN" sz="2000" dirty="0">
                <a:latin typeface="Comic Sans MS" panose="030F0702030302020204" pitchFamily="2" charset="0"/>
                <a:ea typeface="微软雅黑" pitchFamily="34" charset="-122"/>
              </a:rPr>
              <a:t>MIPS</a:t>
            </a:r>
            <a:r>
              <a:rPr lang="zh-CN" altLang="en-US" sz="2000" dirty="0">
                <a:latin typeface="Comic Sans MS" panose="030F0702030302020204" pitchFamily="2" charset="0"/>
                <a:ea typeface="微软雅黑" pitchFamily="34" charset="-122"/>
              </a:rPr>
              <a:t>中栈的实现</a:t>
            </a:r>
            <a:endParaRPr lang="zh-CN" altLang="en-US" sz="2000" dirty="0">
              <a:latin typeface="Comic Sans MS" panose="030F0702030302020204" pitchFamily="2" charset="0"/>
              <a:ea typeface="微软雅黑" pitchFamily="34" charset="-122"/>
            </a:endParaRPr>
          </a:p>
          <a:p>
            <a:pPr marL="800100" lvl="1" indent="-342900">
              <a:lnSpc>
                <a:spcPct val="100000"/>
              </a:lnSpc>
              <a:spcBef>
                <a:spcPct val="10000"/>
              </a:spcBef>
              <a:buFont typeface="Wingdings" panose="05000000000000000000" pitchFamily="2" charset="2"/>
              <a:buChar char="ü"/>
            </a:pPr>
            <a:r>
              <a:rPr lang="zh-CN" altLang="en-US" sz="2000" dirty="0">
                <a:latin typeface="Comic Sans MS" panose="030F0702030302020204" pitchFamily="2" charset="0"/>
                <a:ea typeface="微软雅黑" pitchFamily="34" charset="-122"/>
              </a:rPr>
              <a:t>用栈指针寄存器</a:t>
            </a:r>
            <a:r>
              <a:rPr lang="en-US" altLang="zh-CN" sz="2000" dirty="0">
                <a:latin typeface="Comic Sans MS" panose="030F0702030302020204" pitchFamily="2" charset="0"/>
                <a:ea typeface="微软雅黑" pitchFamily="34" charset="-122"/>
              </a:rPr>
              <a:t>$</a:t>
            </a:r>
            <a:r>
              <a:rPr lang="en-US" altLang="zh-CN" sz="2000" dirty="0" err="1">
                <a:latin typeface="Comic Sans MS" panose="030F0702030302020204" pitchFamily="2" charset="0"/>
                <a:ea typeface="微软雅黑" pitchFamily="34" charset="-122"/>
              </a:rPr>
              <a:t>sp</a:t>
            </a:r>
            <a:r>
              <a:rPr lang="zh-CN" altLang="en-US" sz="2000" dirty="0">
                <a:latin typeface="Comic Sans MS" panose="030F0702030302020204" pitchFamily="2" charset="0"/>
                <a:ea typeface="微软雅黑" pitchFamily="34" charset="-122"/>
              </a:rPr>
              <a:t>来指示栈顶元素</a:t>
            </a:r>
            <a:endParaRPr lang="zh-CN" altLang="en-US" sz="2000" dirty="0">
              <a:latin typeface="Comic Sans MS" panose="030F0702030302020204" pitchFamily="2" charset="0"/>
              <a:ea typeface="微软雅黑" pitchFamily="34" charset="-122"/>
            </a:endParaRPr>
          </a:p>
          <a:p>
            <a:pPr marL="800100" lvl="1" indent="-342900">
              <a:lnSpc>
                <a:spcPct val="100000"/>
              </a:lnSpc>
              <a:spcBef>
                <a:spcPct val="10000"/>
              </a:spcBef>
              <a:buFont typeface="Wingdings" panose="05000000000000000000" pitchFamily="2" charset="2"/>
              <a:buChar char="ü"/>
            </a:pPr>
            <a:r>
              <a:rPr lang="zh-CN" altLang="en-US" sz="2000" dirty="0">
                <a:latin typeface="Comic Sans MS" panose="030F0702030302020204" pitchFamily="2" charset="0"/>
                <a:ea typeface="微软雅黑" pitchFamily="34" charset="-122"/>
              </a:rPr>
              <a:t>每个元素的长度为</a:t>
            </a:r>
            <a:r>
              <a:rPr lang="en-US" altLang="zh-CN" sz="2000" dirty="0">
                <a:latin typeface="Comic Sans MS" panose="030F0702030302020204" pitchFamily="2" charset="0"/>
                <a:ea typeface="微软雅黑" pitchFamily="34" charset="-122"/>
              </a:rPr>
              <a:t>32</a:t>
            </a:r>
            <a:r>
              <a:rPr lang="zh-CN" altLang="en-US" sz="2000" dirty="0">
                <a:latin typeface="Comic Sans MS" panose="030F0702030302020204" pitchFamily="2" charset="0"/>
                <a:ea typeface="微软雅黑" pitchFamily="34" charset="-122"/>
              </a:rPr>
              <a:t>位，即：一个字</a:t>
            </a:r>
            <a:r>
              <a:rPr lang="en-US" altLang="zh-CN" sz="2000" dirty="0">
                <a:latin typeface="Comic Sans MS" panose="030F0702030302020204" pitchFamily="2" charset="0"/>
                <a:ea typeface="微软雅黑" pitchFamily="34" charset="-122"/>
              </a:rPr>
              <a:t>(4</a:t>
            </a:r>
            <a:r>
              <a:rPr lang="zh-CN" altLang="en-US" sz="2000" dirty="0">
                <a:latin typeface="Comic Sans MS" panose="030F0702030302020204" pitchFamily="2" charset="0"/>
                <a:ea typeface="微软雅黑" pitchFamily="34" charset="-122"/>
              </a:rPr>
              <a:t>个字节</a:t>
            </a:r>
            <a:r>
              <a:rPr lang="en-US" altLang="zh-CN" sz="2000" dirty="0">
                <a:latin typeface="Comic Sans MS" panose="030F0702030302020204" pitchFamily="2" charset="0"/>
                <a:ea typeface="微软雅黑" pitchFamily="34" charset="-122"/>
              </a:rPr>
              <a:t>)</a:t>
            </a:r>
            <a:endParaRPr lang="en-US" altLang="zh-CN" sz="2000" dirty="0">
              <a:latin typeface="Comic Sans MS" panose="030F0702030302020204" pitchFamily="2" charset="0"/>
              <a:ea typeface="微软雅黑" pitchFamily="34" charset="-122"/>
            </a:endParaRPr>
          </a:p>
          <a:p>
            <a:pPr marL="800100" lvl="1" indent="-342900">
              <a:lnSpc>
                <a:spcPct val="100000"/>
              </a:lnSpc>
              <a:spcBef>
                <a:spcPct val="10000"/>
              </a:spcBef>
              <a:buFont typeface="Wingdings" panose="05000000000000000000" pitchFamily="2" charset="2"/>
              <a:buChar char="ü"/>
            </a:pPr>
            <a:r>
              <a:rPr lang="zh-CN" altLang="en-US" sz="2000" dirty="0">
                <a:latin typeface="Comic Sans MS" panose="030F0702030302020204" pitchFamily="2" charset="0"/>
                <a:ea typeface="微软雅黑" pitchFamily="34" charset="-122"/>
              </a:rPr>
              <a:t>“入栈” 和“出栈” 操作用 </a:t>
            </a:r>
            <a:r>
              <a:rPr lang="en-US" altLang="zh-CN" sz="2000" dirty="0" err="1">
                <a:latin typeface="Comic Sans MS" panose="030F0702030302020204" pitchFamily="2" charset="0"/>
                <a:ea typeface="微软雅黑" pitchFamily="34" charset="-122"/>
              </a:rPr>
              <a:t>sw</a:t>
            </a:r>
            <a:r>
              <a:rPr lang="en-US" altLang="zh-CN" sz="2000" dirty="0">
                <a:latin typeface="Comic Sans MS" panose="030F0702030302020204" pitchFamily="2" charset="0"/>
                <a:ea typeface="微软雅黑" pitchFamily="34" charset="-122"/>
              </a:rPr>
              <a:t> / </a:t>
            </a:r>
            <a:r>
              <a:rPr lang="en-US" altLang="zh-CN" sz="2000" dirty="0" err="1">
                <a:latin typeface="Comic Sans MS" panose="030F0702030302020204" pitchFamily="2" charset="0"/>
                <a:ea typeface="微软雅黑" pitchFamily="34" charset="-122"/>
              </a:rPr>
              <a:t>lw</a:t>
            </a:r>
            <a:r>
              <a:rPr lang="en-US" altLang="zh-CN" sz="2000" dirty="0">
                <a:latin typeface="Comic Sans MS" panose="030F0702030302020204" pitchFamily="2" charset="0"/>
                <a:ea typeface="微软雅黑" pitchFamily="34" charset="-122"/>
              </a:rPr>
              <a:t> </a:t>
            </a:r>
            <a:r>
              <a:rPr lang="zh-CN" altLang="en-US" sz="2000" dirty="0">
                <a:latin typeface="Comic Sans MS" panose="030F0702030302020204" pitchFamily="2" charset="0"/>
                <a:ea typeface="微软雅黑" pitchFamily="34" charset="-122"/>
              </a:rPr>
              <a:t>指令来实现，需用</a:t>
            </a:r>
            <a:r>
              <a:rPr lang="en-US" altLang="zh-CN" sz="2000" dirty="0">
                <a:latin typeface="Comic Sans MS" panose="030F0702030302020204" pitchFamily="2" charset="0"/>
                <a:ea typeface="微软雅黑" pitchFamily="34" charset="-122"/>
              </a:rPr>
              <a:t>add / sub</a:t>
            </a:r>
            <a:r>
              <a:rPr lang="zh-CN" altLang="en-US" sz="2000" dirty="0">
                <a:latin typeface="Comic Sans MS" panose="030F0702030302020204" pitchFamily="2" charset="0"/>
                <a:ea typeface="微软雅黑" pitchFamily="34" charset="-122"/>
              </a:rPr>
              <a:t>指令调整</a:t>
            </a:r>
            <a:r>
              <a:rPr lang="en-US" altLang="zh-CN" sz="2000" dirty="0">
                <a:latin typeface="Comic Sans MS" panose="030F0702030302020204" pitchFamily="2" charset="0"/>
                <a:ea typeface="微软雅黑" pitchFamily="34" charset="-122"/>
              </a:rPr>
              <a:t>$</a:t>
            </a:r>
            <a:r>
              <a:rPr lang="en-US" altLang="zh-CN" sz="2000" dirty="0" err="1">
                <a:latin typeface="Comic Sans MS" panose="030F0702030302020204" pitchFamily="2" charset="0"/>
                <a:ea typeface="微软雅黑" pitchFamily="34" charset="-122"/>
              </a:rPr>
              <a:t>sp</a:t>
            </a:r>
            <a:r>
              <a:rPr lang="zh-CN" altLang="en-US" sz="2000" dirty="0">
                <a:latin typeface="Comic Sans MS" panose="030F0702030302020204" pitchFamily="2" charset="0"/>
                <a:ea typeface="微软雅黑" pitchFamily="34" charset="-122"/>
              </a:rPr>
              <a:t>的值，不能像</a:t>
            </a:r>
            <a:r>
              <a:rPr lang="en-US" altLang="zh-CN" sz="2000" dirty="0">
                <a:latin typeface="Comic Sans MS" panose="030F0702030302020204" pitchFamily="2" charset="0"/>
                <a:ea typeface="微软雅黑" pitchFamily="34" charset="-122"/>
              </a:rPr>
              <a:t>x86</a:t>
            </a:r>
            <a:r>
              <a:rPr lang="zh-CN" altLang="en-US" sz="2000" dirty="0">
                <a:latin typeface="Comic Sans MS" panose="030F0702030302020204" pitchFamily="2" charset="0"/>
                <a:ea typeface="微软雅黑" pitchFamily="34" charset="-122"/>
              </a:rPr>
              <a:t>那样自动进行栈指针的调整</a:t>
            </a:r>
            <a:endParaRPr lang="zh-CN" altLang="en-US" sz="2000" dirty="0">
              <a:latin typeface="Comic Sans MS" panose="030F0702030302020204" pitchFamily="2" charset="0"/>
              <a:ea typeface="微软雅黑" pitchFamily="34" charset="-122"/>
            </a:endParaRPr>
          </a:p>
          <a:p>
            <a:pPr marL="1257300" lvl="2" indent="-342900">
              <a:spcBef>
                <a:spcPct val="10000"/>
              </a:spcBef>
              <a:buFont typeface="Wingdings" panose="05000000000000000000" pitchFamily="2" charset="2"/>
              <a:buChar char="l"/>
            </a:pPr>
            <a:r>
              <a:rPr lang="zh-CN" altLang="en-US" sz="2000" dirty="0">
                <a:latin typeface="Comic Sans MS" panose="030F0702030302020204" pitchFamily="2" charset="0"/>
                <a:ea typeface="微软雅黑" pitchFamily="34" charset="-122"/>
              </a:rPr>
              <a:t>有些处理器有专门的</a:t>
            </a:r>
            <a:r>
              <a:rPr lang="en-US" altLang="zh-CN" sz="2000" dirty="0">
                <a:latin typeface="Comic Sans MS" panose="030F0702030302020204" pitchFamily="2" charset="0"/>
                <a:ea typeface="微软雅黑" pitchFamily="34" charset="-122"/>
              </a:rPr>
              <a:t>push/pop</a:t>
            </a:r>
            <a:r>
              <a:rPr lang="zh-CN" altLang="en-US" sz="2000" dirty="0">
                <a:latin typeface="Comic Sans MS" panose="030F0702030302020204" pitchFamily="2" charset="0"/>
                <a:ea typeface="微软雅黑" pitchFamily="34" charset="-122"/>
              </a:rPr>
              <a:t>指令，能自动调整栈指针。如</a:t>
            </a:r>
            <a:r>
              <a:rPr lang="en-US" altLang="zh-CN" sz="2000" dirty="0">
                <a:latin typeface="Comic Sans MS" panose="030F0702030302020204" pitchFamily="2" charset="0"/>
                <a:ea typeface="微软雅黑" pitchFamily="34" charset="-122"/>
              </a:rPr>
              <a:t>x86</a:t>
            </a:r>
            <a:endParaRPr lang="zh-CN" altLang="en-US" sz="2000" dirty="0">
              <a:latin typeface="Comic Sans MS" panose="030F0702030302020204" pitchFamily="2" charset="0"/>
              <a:ea typeface="微软雅黑" pitchFamily="34" charset="-122"/>
            </a:endParaRPr>
          </a:p>
          <a:p>
            <a:pPr marL="800100" lvl="1" indent="-342900">
              <a:lnSpc>
                <a:spcPct val="100000"/>
              </a:lnSpc>
              <a:spcBef>
                <a:spcPct val="10000"/>
              </a:spcBef>
              <a:buFont typeface="Wingdings" panose="05000000000000000000" pitchFamily="2" charset="2"/>
              <a:buChar char="ü"/>
            </a:pPr>
            <a:r>
              <a:rPr lang="zh-CN" altLang="en-US" sz="2000" dirty="0">
                <a:latin typeface="Comic Sans MS" panose="030F0702030302020204" pitchFamily="2" charset="0"/>
                <a:ea typeface="微软雅黑" pitchFamily="34" charset="-122"/>
              </a:rPr>
              <a:t>栈生长方向</a:t>
            </a:r>
            <a:endParaRPr lang="zh-CN" altLang="en-US" sz="2000" dirty="0">
              <a:latin typeface="Comic Sans MS" panose="030F0702030302020204" pitchFamily="2" charset="0"/>
              <a:ea typeface="微软雅黑" pitchFamily="34" charset="-122"/>
            </a:endParaRPr>
          </a:p>
          <a:p>
            <a:pPr marL="1257300" lvl="2" indent="-342900">
              <a:spcBef>
                <a:spcPct val="10000"/>
              </a:spcBef>
              <a:buFont typeface="Wingdings" panose="05000000000000000000" pitchFamily="2" charset="2"/>
              <a:buChar char="l"/>
            </a:pPr>
            <a:r>
              <a:rPr lang="zh-CN" altLang="en-US" sz="2000" dirty="0">
                <a:latin typeface="Comic Sans MS" panose="030F0702030302020204" pitchFamily="2" charset="0"/>
                <a:ea typeface="微软雅黑" pitchFamily="34" charset="-122"/>
              </a:rPr>
              <a:t>从高</a:t>
            </a:r>
            <a:r>
              <a:rPr lang="en-US" altLang="zh-CN" sz="2000" dirty="0">
                <a:latin typeface="Comic Sans MS" panose="030F0702030302020204" pitchFamily="2" charset="0"/>
                <a:ea typeface="微软雅黑" pitchFamily="34" charset="-122"/>
              </a:rPr>
              <a:t>→</a:t>
            </a:r>
            <a:r>
              <a:rPr lang="zh-CN" altLang="en-US" sz="2000" dirty="0">
                <a:latin typeface="Comic Sans MS" panose="030F0702030302020204" pitchFamily="2" charset="0"/>
                <a:ea typeface="微软雅黑" pitchFamily="34" charset="-122"/>
              </a:rPr>
              <a:t>低地址“增长”，而取数</a:t>
            </a:r>
            <a:r>
              <a:rPr lang="en-US" altLang="zh-CN" sz="2000" dirty="0">
                <a:latin typeface="Comic Sans MS" panose="030F0702030302020204" pitchFamily="2" charset="0"/>
                <a:ea typeface="微软雅黑" pitchFamily="34" charset="-122"/>
              </a:rPr>
              <a:t>/</a:t>
            </a:r>
            <a:r>
              <a:rPr lang="zh-CN" altLang="en-US" sz="2000" dirty="0">
                <a:latin typeface="Comic Sans MS" panose="030F0702030302020204" pitchFamily="2" charset="0"/>
                <a:ea typeface="微软雅黑" pitchFamily="34" charset="-122"/>
              </a:rPr>
              <a:t>存数的方向是低</a:t>
            </a:r>
            <a:r>
              <a:rPr lang="en-US" altLang="zh-CN" sz="2000" dirty="0">
                <a:latin typeface="Comic Sans MS" panose="030F0702030302020204" pitchFamily="2" charset="0"/>
                <a:ea typeface="微软雅黑" pitchFamily="34" charset="-122"/>
              </a:rPr>
              <a:t>→</a:t>
            </a:r>
            <a:r>
              <a:rPr lang="zh-CN" altLang="en-US" sz="2000" dirty="0">
                <a:latin typeface="Comic Sans MS" panose="030F0702030302020204" pitchFamily="2" charset="0"/>
                <a:ea typeface="微软雅黑" pitchFamily="34" charset="-122"/>
              </a:rPr>
              <a:t>高地址（大端方式）</a:t>
            </a:r>
            <a:endParaRPr lang="zh-CN" altLang="en-US" sz="2000" dirty="0">
              <a:latin typeface="Comic Sans MS" panose="030F0702030302020204" pitchFamily="2" charset="0"/>
              <a:ea typeface="微软雅黑" pitchFamily="34" charset="-122"/>
            </a:endParaRPr>
          </a:p>
          <a:p>
            <a:pPr marL="1257300" lvl="2" indent="-342900">
              <a:lnSpc>
                <a:spcPct val="100000"/>
              </a:lnSpc>
              <a:spcBef>
                <a:spcPct val="10000"/>
              </a:spcBef>
              <a:buFont typeface="Wingdings" panose="05000000000000000000" pitchFamily="2" charset="2"/>
              <a:buChar char="l"/>
            </a:pPr>
            <a:r>
              <a:rPr lang="zh-CN" altLang="en-US" sz="2000" dirty="0">
                <a:latin typeface="Comic Sans MS" panose="030F0702030302020204" pitchFamily="2" charset="0"/>
                <a:ea typeface="微软雅黑" pitchFamily="34" charset="-122"/>
              </a:rPr>
              <a:t>每入栈</a:t>
            </a:r>
            <a:r>
              <a:rPr lang="en-US" altLang="zh-CN" sz="2000" dirty="0">
                <a:latin typeface="Comic Sans MS" panose="030F0702030302020204" pitchFamily="2" charset="0"/>
                <a:ea typeface="微软雅黑" pitchFamily="34" charset="-122"/>
              </a:rPr>
              <a:t>1</a:t>
            </a:r>
            <a:r>
              <a:rPr lang="zh-CN" altLang="en-US" sz="2000" dirty="0">
                <a:latin typeface="Comic Sans MS" panose="030F0702030302020204" pitchFamily="2" charset="0"/>
                <a:ea typeface="微软雅黑" pitchFamily="34" charset="-122"/>
              </a:rPr>
              <a:t>个字，</a:t>
            </a:r>
            <a:r>
              <a:rPr lang="en-US" altLang="zh-CN" sz="2000" dirty="0">
                <a:latin typeface="Comic Sans MS" panose="030F0702030302020204" pitchFamily="2" charset="0"/>
                <a:ea typeface="微软雅黑" pitchFamily="34" charset="-122"/>
              </a:rPr>
              <a:t>$</a:t>
            </a:r>
            <a:r>
              <a:rPr lang="en-US" altLang="zh-CN" sz="2000" dirty="0" err="1">
                <a:latin typeface="Comic Sans MS" panose="030F0702030302020204" pitchFamily="2" charset="0"/>
                <a:ea typeface="微软雅黑" pitchFamily="34" charset="-122"/>
              </a:rPr>
              <a:t>sp</a:t>
            </a:r>
            <a:r>
              <a:rPr lang="en-US" altLang="zh-CN" sz="2000" dirty="0">
                <a:latin typeface="Comic Sans MS" panose="030F0702030302020204" pitchFamily="2" charset="0"/>
                <a:ea typeface="微软雅黑" pitchFamily="34" charset="-122"/>
              </a:rPr>
              <a:t>- 4→$</a:t>
            </a:r>
            <a:r>
              <a:rPr lang="en-US" altLang="zh-CN" sz="2000" dirty="0" err="1">
                <a:latin typeface="Comic Sans MS" panose="030F0702030302020204" pitchFamily="2" charset="0"/>
                <a:ea typeface="微软雅黑" pitchFamily="34" charset="-122"/>
              </a:rPr>
              <a:t>sp</a:t>
            </a:r>
            <a:r>
              <a:rPr lang="en-US" altLang="zh-CN" sz="2000" dirty="0">
                <a:latin typeface="Comic Sans MS" panose="030F0702030302020204" pitchFamily="2" charset="0"/>
                <a:ea typeface="微软雅黑" pitchFamily="34" charset="-122"/>
              </a:rPr>
              <a:t> ;  </a:t>
            </a:r>
            <a:r>
              <a:rPr lang="zh-CN" altLang="en-US" sz="2000" dirty="0">
                <a:latin typeface="Comic Sans MS" panose="030F0702030302020204" pitchFamily="2" charset="0"/>
                <a:ea typeface="微软雅黑" pitchFamily="34" charset="-122"/>
              </a:rPr>
              <a:t>每出栈</a:t>
            </a:r>
            <a:r>
              <a:rPr lang="en-US" altLang="zh-CN" sz="2000" dirty="0">
                <a:latin typeface="Comic Sans MS" panose="030F0702030302020204" pitchFamily="2" charset="0"/>
                <a:ea typeface="微软雅黑" pitchFamily="34" charset="-122"/>
              </a:rPr>
              <a:t>1</a:t>
            </a:r>
            <a:r>
              <a:rPr lang="zh-CN" altLang="en-US" sz="2000" dirty="0">
                <a:latin typeface="Comic Sans MS" panose="030F0702030302020204" pitchFamily="2" charset="0"/>
                <a:ea typeface="微软雅黑" pitchFamily="34" charset="-122"/>
              </a:rPr>
              <a:t>个字，</a:t>
            </a:r>
            <a:r>
              <a:rPr lang="en-US" altLang="zh-CN" sz="2000" dirty="0">
                <a:latin typeface="Comic Sans MS" panose="030F0702030302020204" pitchFamily="2" charset="0"/>
                <a:ea typeface="微软雅黑" pitchFamily="34" charset="-122"/>
              </a:rPr>
              <a:t>$sp+4 →$</a:t>
            </a:r>
            <a:r>
              <a:rPr lang="en-US" altLang="zh-CN" sz="2000" dirty="0" err="1">
                <a:latin typeface="Comic Sans MS" panose="030F0702030302020204" pitchFamily="2" charset="0"/>
                <a:ea typeface="微软雅黑" pitchFamily="34" charset="-122"/>
              </a:rPr>
              <a:t>sp</a:t>
            </a:r>
            <a:endParaRPr lang="en-US" altLang="zh-CN" sz="2000" dirty="0">
              <a:latin typeface="Comic Sans MS" panose="030F0702030302020204" pitchFamily="2" charset="0"/>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4.4 </a:t>
            </a:r>
            <a:r>
              <a:rPr lang="zh-CN" altLang="en-US" dirty="0"/>
              <a:t>程序的机器级表示</a:t>
            </a:r>
            <a:endParaRPr lang="zh-CN" altLang="en-US" dirty="0"/>
          </a:p>
        </p:txBody>
      </p:sp>
      <p:sp>
        <p:nvSpPr>
          <p:cNvPr id="3" name="内容占位符 2"/>
          <p:cNvSpPr>
            <a:spLocks noGrp="1"/>
          </p:cNvSpPr>
          <p:nvPr>
            <p:ph idx="1"/>
          </p:nvPr>
        </p:nvSpPr>
        <p:spPr/>
        <p:txBody>
          <a:bodyPr/>
          <a:lstStyle/>
          <a:p>
            <a:pPr marL="0" indent="0">
              <a:buNone/>
            </a:pPr>
            <a:r>
              <a:rPr lang="en-US" altLang="zh-CN" dirty="0"/>
              <a:t>4.4.4 </a:t>
            </a:r>
            <a:r>
              <a:rPr lang="zh-CN" altLang="en-US" dirty="0"/>
              <a:t>过程调用的机器代码表示</a:t>
            </a:r>
            <a:endParaRPr lang="zh-CN" altLang="en-US" dirty="0"/>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7" name="内容占位符 2"/>
          <p:cNvSpPr txBox="1"/>
          <p:nvPr/>
        </p:nvSpPr>
        <p:spPr bwMode="auto">
          <a:xfrm>
            <a:off x="107504" y="1052736"/>
            <a:ext cx="4968552" cy="393507"/>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FF0000"/>
              </a:buClr>
              <a:buFont typeface="Wingdings" panose="05000000000000000000" pitchFamily="2" charset="2"/>
              <a:buChar char="p"/>
              <a:defRPr sz="2200" b="1" kern="1200">
                <a:solidFill>
                  <a:schemeClr val="tx1"/>
                </a:solidFill>
                <a:latin typeface="Comic Sans MS" panose="030F0702030302020204" pitchFamily="2" charset="0"/>
                <a:ea typeface="微软雅黑"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anose="05000000000000000000" pitchFamily="2" charset="2"/>
              <a:buChar char="n"/>
              <a:defRPr sz="2000" b="0" kern="1200">
                <a:solidFill>
                  <a:schemeClr val="tx1"/>
                </a:solidFill>
                <a:latin typeface="微软雅黑" pitchFamily="34" charset="-122"/>
                <a:ea typeface="微软雅黑"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anose="05000000000000000000" pitchFamily="2" charset="2"/>
              <a:buChar char="p"/>
              <a:defRPr sz="2000" b="0" kern="1200">
                <a:solidFill>
                  <a:schemeClr val="tx1"/>
                </a:solidFill>
                <a:latin typeface="微软雅黑" pitchFamily="34" charset="-122"/>
                <a:ea typeface="微软雅黑"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anose="05000000000000000000" pitchFamily="2" charset="2"/>
              <a:buChar char="Ø"/>
              <a:defRPr sz="2000" b="0" kern="1200">
                <a:solidFill>
                  <a:schemeClr val="tx1"/>
                </a:solidFill>
                <a:latin typeface="微软雅黑" pitchFamily="34" charset="-122"/>
                <a:ea typeface="微软雅黑"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anose="05000000000000000000" pitchFamily="2" charset="2"/>
              <a:buChar char="Ø"/>
              <a:defRPr sz="2000" b="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dirty="0">
                <a:solidFill>
                  <a:srgbClr val="063DE8"/>
                </a:solidFill>
              </a:rPr>
              <a:t>3.</a:t>
            </a:r>
            <a:r>
              <a:rPr lang="zh-CN" altLang="en-US" dirty="0">
                <a:solidFill>
                  <a:srgbClr val="063DE8"/>
                </a:solidFill>
              </a:rPr>
              <a:t> </a:t>
            </a:r>
            <a:r>
              <a:rPr lang="en-US" altLang="zh-CN" dirty="0">
                <a:solidFill>
                  <a:srgbClr val="063DE8"/>
                </a:solidFill>
              </a:rPr>
              <a:t>MIPS</a:t>
            </a:r>
            <a:r>
              <a:rPr lang="zh-CN" altLang="en-US" dirty="0">
                <a:solidFill>
                  <a:srgbClr val="063DE8"/>
                </a:solidFill>
              </a:rPr>
              <a:t>中的栈和栈帧</a:t>
            </a:r>
            <a:endParaRPr lang="en-US" altLang="zh-CN" dirty="0">
              <a:solidFill>
                <a:srgbClr val="063DE8"/>
              </a:solidFill>
            </a:endParaRPr>
          </a:p>
        </p:txBody>
      </p:sp>
      <p:sp>
        <p:nvSpPr>
          <p:cNvPr id="11" name="Text Box 4"/>
          <p:cNvSpPr txBox="1">
            <a:spLocks noChangeArrowheads="1"/>
          </p:cNvSpPr>
          <p:nvPr/>
        </p:nvSpPr>
        <p:spPr bwMode="auto">
          <a:xfrm>
            <a:off x="179512" y="1599654"/>
            <a:ext cx="4014663" cy="1590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p>
            <a:r>
              <a:rPr lang="zh-CN" altLang="en-US" sz="2000" dirty="0">
                <a:solidFill>
                  <a:schemeClr val="tx1"/>
                </a:solidFill>
                <a:latin typeface="Comic Sans MS" panose="030F0702030302020204" pitchFamily="2" charset="0"/>
                <a:ea typeface="微软雅黑" pitchFamily="34" charset="-122"/>
              </a:rPr>
              <a:t>例：若将返回地址</a:t>
            </a:r>
            <a:r>
              <a:rPr lang="en-US" altLang="zh-CN" sz="2000" dirty="0">
                <a:solidFill>
                  <a:schemeClr val="tx1"/>
                </a:solidFill>
                <a:latin typeface="Comic Sans MS" panose="030F0702030302020204" pitchFamily="2" charset="0"/>
                <a:ea typeface="微软雅黑" pitchFamily="34" charset="-122"/>
              </a:rPr>
              <a:t>$</a:t>
            </a:r>
            <a:r>
              <a:rPr lang="en-US" altLang="zh-CN" sz="2000" dirty="0" err="1">
                <a:solidFill>
                  <a:schemeClr val="tx1"/>
                </a:solidFill>
                <a:latin typeface="Comic Sans MS" panose="030F0702030302020204" pitchFamily="2" charset="0"/>
                <a:ea typeface="微软雅黑" pitchFamily="34" charset="-122"/>
              </a:rPr>
              <a:t>ra</a:t>
            </a:r>
            <a:r>
              <a:rPr lang="zh-CN" altLang="en-US" sz="2000" dirty="0">
                <a:solidFill>
                  <a:schemeClr val="tx1"/>
                </a:solidFill>
                <a:latin typeface="Comic Sans MS" panose="030F0702030302020204" pitchFamily="2" charset="0"/>
                <a:ea typeface="微软雅黑" pitchFamily="34" charset="-122"/>
              </a:rPr>
              <a:t>和参数</a:t>
            </a:r>
            <a:r>
              <a:rPr lang="en-US" altLang="zh-CN" sz="2000" dirty="0">
                <a:solidFill>
                  <a:schemeClr val="tx1"/>
                </a:solidFill>
                <a:latin typeface="Comic Sans MS" panose="030F0702030302020204" pitchFamily="2" charset="0"/>
                <a:ea typeface="微软雅黑" pitchFamily="34" charset="-122"/>
              </a:rPr>
              <a:t>$a0</a:t>
            </a:r>
            <a:endParaRPr lang="en-US" altLang="zh-CN" sz="2000" dirty="0">
              <a:solidFill>
                <a:schemeClr val="tx1"/>
              </a:solidFill>
              <a:latin typeface="Comic Sans MS" panose="030F0702030302020204" pitchFamily="2" charset="0"/>
              <a:ea typeface="微软雅黑" pitchFamily="34" charset="-122"/>
            </a:endParaRPr>
          </a:p>
          <a:p>
            <a:r>
              <a:rPr lang="zh-CN" altLang="en-US" sz="2000" dirty="0">
                <a:solidFill>
                  <a:schemeClr val="tx1"/>
                </a:solidFill>
                <a:latin typeface="Comic Sans MS" panose="030F0702030302020204" pitchFamily="2" charset="0"/>
                <a:ea typeface="微软雅黑" pitchFamily="34" charset="-122"/>
              </a:rPr>
              <a:t>        保存到栈，则指令序列为：</a:t>
            </a:r>
            <a:endParaRPr lang="zh-CN" altLang="en-US" sz="2000" dirty="0">
              <a:solidFill>
                <a:schemeClr val="tx1"/>
              </a:solidFill>
              <a:latin typeface="Comic Sans MS" panose="030F0702030302020204" pitchFamily="2" charset="0"/>
              <a:ea typeface="微软雅黑" pitchFamily="34" charset="-122"/>
            </a:endParaRPr>
          </a:p>
          <a:p>
            <a:r>
              <a:rPr lang="en-US" altLang="zh-CN" sz="2000" dirty="0">
                <a:solidFill>
                  <a:schemeClr val="tx1"/>
                </a:solidFill>
                <a:latin typeface="Comic Sans MS" panose="030F0702030302020204" pitchFamily="2" charset="0"/>
                <a:ea typeface="微软雅黑" pitchFamily="34" charset="-122"/>
              </a:rPr>
              <a:t>         </a:t>
            </a:r>
            <a:r>
              <a:rPr lang="en-US" altLang="zh-CN" sz="2000" dirty="0">
                <a:latin typeface="Comic Sans MS" panose="030F0702030302020204" pitchFamily="2" charset="0"/>
                <a:ea typeface="微软雅黑" pitchFamily="34" charset="-122"/>
              </a:rPr>
              <a:t>sub  $</a:t>
            </a:r>
            <a:r>
              <a:rPr lang="en-US" altLang="zh-CN" sz="2000" dirty="0" err="1">
                <a:latin typeface="Comic Sans MS" panose="030F0702030302020204" pitchFamily="2" charset="0"/>
                <a:ea typeface="微软雅黑" pitchFamily="34" charset="-122"/>
              </a:rPr>
              <a:t>sp</a:t>
            </a:r>
            <a:r>
              <a:rPr lang="en-US" altLang="zh-CN" sz="2000" dirty="0">
                <a:latin typeface="Comic Sans MS" panose="030F0702030302020204" pitchFamily="2" charset="0"/>
                <a:ea typeface="微软雅黑" pitchFamily="34" charset="-122"/>
              </a:rPr>
              <a:t>, $</a:t>
            </a:r>
            <a:r>
              <a:rPr lang="en-US" altLang="zh-CN" sz="2000" dirty="0" err="1">
                <a:latin typeface="Comic Sans MS" panose="030F0702030302020204" pitchFamily="2" charset="0"/>
                <a:ea typeface="微软雅黑" pitchFamily="34" charset="-122"/>
              </a:rPr>
              <a:t>sp</a:t>
            </a:r>
            <a:r>
              <a:rPr lang="en-US" altLang="zh-CN" sz="2000" dirty="0">
                <a:latin typeface="Comic Sans MS" panose="030F0702030302020204" pitchFamily="2" charset="0"/>
                <a:ea typeface="微软雅黑" pitchFamily="34" charset="-122"/>
              </a:rPr>
              <a:t>, 8         </a:t>
            </a:r>
            <a:endParaRPr lang="zh-CN" altLang="en-US" sz="2000" dirty="0">
              <a:latin typeface="Comic Sans MS" panose="030F0702030302020204" pitchFamily="2" charset="0"/>
              <a:ea typeface="微软雅黑" pitchFamily="34" charset="-122"/>
            </a:endParaRPr>
          </a:p>
          <a:p>
            <a:r>
              <a:rPr lang="en-US" altLang="zh-CN" sz="2000" dirty="0">
                <a:latin typeface="Comic Sans MS" panose="030F0702030302020204" pitchFamily="2" charset="0"/>
                <a:ea typeface="微软雅黑" pitchFamily="34" charset="-122"/>
              </a:rPr>
              <a:t>         </a:t>
            </a:r>
            <a:r>
              <a:rPr lang="en-US" altLang="zh-CN" sz="2000" dirty="0" err="1">
                <a:latin typeface="Comic Sans MS" panose="030F0702030302020204" pitchFamily="2" charset="0"/>
                <a:ea typeface="微软雅黑" pitchFamily="34" charset="-122"/>
              </a:rPr>
              <a:t>sw</a:t>
            </a:r>
            <a:r>
              <a:rPr lang="en-US" altLang="zh-CN" sz="2000" dirty="0">
                <a:latin typeface="Comic Sans MS" panose="030F0702030302020204" pitchFamily="2" charset="0"/>
                <a:ea typeface="微软雅黑" pitchFamily="34" charset="-122"/>
              </a:rPr>
              <a:t>   $</a:t>
            </a:r>
            <a:r>
              <a:rPr lang="en-US" altLang="zh-CN" sz="2000" dirty="0" err="1">
                <a:latin typeface="Comic Sans MS" panose="030F0702030302020204" pitchFamily="2" charset="0"/>
                <a:ea typeface="微软雅黑" pitchFamily="34" charset="-122"/>
              </a:rPr>
              <a:t>ra</a:t>
            </a:r>
            <a:r>
              <a:rPr lang="en-US" altLang="zh-CN" sz="2000" dirty="0">
                <a:latin typeface="Comic Sans MS" panose="030F0702030302020204" pitchFamily="2" charset="0"/>
                <a:ea typeface="微软雅黑" pitchFamily="34" charset="-122"/>
              </a:rPr>
              <a:t>, 4($</a:t>
            </a:r>
            <a:r>
              <a:rPr lang="en-US" altLang="zh-CN" sz="2000" dirty="0" err="1">
                <a:latin typeface="Comic Sans MS" panose="030F0702030302020204" pitchFamily="2" charset="0"/>
                <a:ea typeface="微软雅黑" pitchFamily="34" charset="-122"/>
              </a:rPr>
              <a:t>sp</a:t>
            </a:r>
            <a:r>
              <a:rPr lang="en-US" altLang="zh-CN" sz="2000" dirty="0">
                <a:latin typeface="Comic Sans MS" panose="030F0702030302020204" pitchFamily="2" charset="0"/>
                <a:ea typeface="微软雅黑" pitchFamily="34" charset="-122"/>
              </a:rPr>
              <a:t>)  </a:t>
            </a:r>
            <a:endParaRPr lang="en-US" altLang="zh-CN" sz="2000" dirty="0">
              <a:latin typeface="Comic Sans MS" panose="030F0702030302020204" pitchFamily="2" charset="0"/>
              <a:ea typeface="微软雅黑" pitchFamily="34" charset="-122"/>
            </a:endParaRPr>
          </a:p>
          <a:p>
            <a:r>
              <a:rPr lang="zh-CN" altLang="en-US" sz="2000" dirty="0">
                <a:latin typeface="Comic Sans MS" panose="030F0702030302020204" pitchFamily="2" charset="0"/>
                <a:ea typeface="微软雅黑" pitchFamily="34" charset="-122"/>
              </a:rPr>
              <a:t>         </a:t>
            </a:r>
            <a:r>
              <a:rPr lang="en-US" altLang="zh-CN" sz="2000" dirty="0" err="1">
                <a:latin typeface="Comic Sans MS" panose="030F0702030302020204" pitchFamily="2" charset="0"/>
                <a:ea typeface="微软雅黑" pitchFamily="34" charset="-122"/>
              </a:rPr>
              <a:t>sw</a:t>
            </a:r>
            <a:r>
              <a:rPr lang="en-US" altLang="zh-CN" sz="2000" dirty="0">
                <a:latin typeface="Comic Sans MS" panose="030F0702030302020204" pitchFamily="2" charset="0"/>
                <a:ea typeface="微软雅黑" pitchFamily="34" charset="-122"/>
              </a:rPr>
              <a:t>   $a0, 0($</a:t>
            </a:r>
            <a:r>
              <a:rPr lang="en-US" altLang="zh-CN" sz="2000" dirty="0" err="1">
                <a:latin typeface="Comic Sans MS" panose="030F0702030302020204" pitchFamily="2" charset="0"/>
                <a:ea typeface="微软雅黑" pitchFamily="34" charset="-122"/>
              </a:rPr>
              <a:t>sp</a:t>
            </a:r>
            <a:r>
              <a:rPr lang="en-US" altLang="zh-CN" sz="2000" dirty="0">
                <a:latin typeface="Comic Sans MS" panose="030F0702030302020204" pitchFamily="2" charset="0"/>
                <a:ea typeface="微软雅黑" pitchFamily="34" charset="-122"/>
              </a:rPr>
              <a:t>) </a:t>
            </a:r>
            <a:endParaRPr lang="en-US" altLang="zh-CN" sz="2000" dirty="0">
              <a:latin typeface="Comic Sans MS" panose="030F0702030302020204" pitchFamily="2" charset="0"/>
              <a:ea typeface="微软雅黑" pitchFamily="34" charset="-122"/>
            </a:endParaRPr>
          </a:p>
        </p:txBody>
      </p:sp>
      <p:grpSp>
        <p:nvGrpSpPr>
          <p:cNvPr id="12" name="Group 23"/>
          <p:cNvGrpSpPr/>
          <p:nvPr/>
        </p:nvGrpSpPr>
        <p:grpSpPr bwMode="auto">
          <a:xfrm>
            <a:off x="4524375" y="1556792"/>
            <a:ext cx="3981450" cy="1895475"/>
            <a:chOff x="2850" y="3052"/>
            <a:chExt cx="2508" cy="1194"/>
          </a:xfrm>
        </p:grpSpPr>
        <p:grpSp>
          <p:nvGrpSpPr>
            <p:cNvPr id="13" name="Group 21"/>
            <p:cNvGrpSpPr/>
            <p:nvPr/>
          </p:nvGrpSpPr>
          <p:grpSpPr bwMode="auto">
            <a:xfrm>
              <a:off x="3602" y="3052"/>
              <a:ext cx="813" cy="1007"/>
              <a:chOff x="3602" y="3162"/>
              <a:chExt cx="813" cy="870"/>
            </a:xfrm>
          </p:grpSpPr>
          <p:sp>
            <p:nvSpPr>
              <p:cNvPr id="26" name="Line 6"/>
              <p:cNvSpPr>
                <a:spLocks noChangeShapeType="1"/>
              </p:cNvSpPr>
              <p:nvPr/>
            </p:nvSpPr>
            <p:spPr bwMode="auto">
              <a:xfrm>
                <a:off x="3602" y="3163"/>
                <a:ext cx="0" cy="869"/>
              </a:xfrm>
              <a:prstGeom prst="line">
                <a:avLst/>
              </a:prstGeom>
              <a:noFill/>
              <a:ln w="28575">
                <a:solidFill>
                  <a:srgbClr val="A5002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endParaRPr lang="zh-CN" altLang="en-US" sz="2000">
                  <a:latin typeface="Comic Sans MS" panose="030F0702030302020204" pitchFamily="2" charset="0"/>
                  <a:ea typeface="微软雅黑" pitchFamily="34" charset="-122"/>
                </a:endParaRPr>
              </a:p>
            </p:txBody>
          </p:sp>
          <p:sp>
            <p:nvSpPr>
              <p:cNvPr id="27" name="Line 8"/>
              <p:cNvSpPr>
                <a:spLocks noChangeShapeType="1"/>
              </p:cNvSpPr>
              <p:nvPr/>
            </p:nvSpPr>
            <p:spPr bwMode="auto">
              <a:xfrm>
                <a:off x="4415" y="3162"/>
                <a:ext cx="0" cy="869"/>
              </a:xfrm>
              <a:prstGeom prst="line">
                <a:avLst/>
              </a:prstGeom>
              <a:noFill/>
              <a:ln w="28575">
                <a:solidFill>
                  <a:srgbClr val="A5002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endParaRPr lang="zh-CN" altLang="en-US" sz="2000">
                  <a:latin typeface="Comic Sans MS" panose="030F0702030302020204" pitchFamily="2" charset="0"/>
                  <a:ea typeface="微软雅黑" pitchFamily="34" charset="-122"/>
                </a:endParaRPr>
              </a:p>
            </p:txBody>
          </p:sp>
        </p:grpSp>
        <p:sp>
          <p:nvSpPr>
            <p:cNvPr id="14" name="Line 9"/>
            <p:cNvSpPr>
              <a:spLocks noChangeShapeType="1"/>
            </p:cNvSpPr>
            <p:nvPr/>
          </p:nvSpPr>
          <p:spPr bwMode="auto">
            <a:xfrm>
              <a:off x="3593" y="3373"/>
              <a:ext cx="805" cy="0"/>
            </a:xfrm>
            <a:prstGeom prst="line">
              <a:avLst/>
            </a:prstGeom>
            <a:noFill/>
            <a:ln w="28575">
              <a:solidFill>
                <a:srgbClr val="A5002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endParaRPr lang="zh-CN" altLang="en-US" sz="2000">
                <a:latin typeface="Comic Sans MS" panose="030F0702030302020204" pitchFamily="2" charset="0"/>
                <a:ea typeface="微软雅黑" pitchFamily="34" charset="-122"/>
              </a:endParaRPr>
            </a:p>
          </p:txBody>
        </p:sp>
        <p:sp>
          <p:nvSpPr>
            <p:cNvPr id="15" name="Line 10"/>
            <p:cNvSpPr>
              <a:spLocks noChangeShapeType="1"/>
            </p:cNvSpPr>
            <p:nvPr/>
          </p:nvSpPr>
          <p:spPr bwMode="auto">
            <a:xfrm>
              <a:off x="3594" y="3590"/>
              <a:ext cx="805" cy="0"/>
            </a:xfrm>
            <a:prstGeom prst="line">
              <a:avLst/>
            </a:prstGeom>
            <a:noFill/>
            <a:ln w="28575">
              <a:solidFill>
                <a:srgbClr val="A5002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endParaRPr lang="zh-CN" altLang="en-US" sz="2000">
                <a:latin typeface="Comic Sans MS" panose="030F0702030302020204" pitchFamily="2" charset="0"/>
                <a:ea typeface="微软雅黑" pitchFamily="34" charset="-122"/>
              </a:endParaRPr>
            </a:p>
          </p:txBody>
        </p:sp>
        <p:sp>
          <p:nvSpPr>
            <p:cNvPr id="16" name="Line 11"/>
            <p:cNvSpPr>
              <a:spLocks noChangeShapeType="1"/>
            </p:cNvSpPr>
            <p:nvPr/>
          </p:nvSpPr>
          <p:spPr bwMode="auto">
            <a:xfrm>
              <a:off x="3595" y="3798"/>
              <a:ext cx="805" cy="0"/>
            </a:xfrm>
            <a:prstGeom prst="line">
              <a:avLst/>
            </a:prstGeom>
            <a:noFill/>
            <a:ln w="28575">
              <a:solidFill>
                <a:srgbClr val="A5002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endParaRPr lang="zh-CN" altLang="en-US" sz="2000">
                <a:latin typeface="Comic Sans MS" panose="030F0702030302020204" pitchFamily="2" charset="0"/>
                <a:ea typeface="微软雅黑" pitchFamily="34" charset="-122"/>
              </a:endParaRPr>
            </a:p>
          </p:txBody>
        </p:sp>
        <p:sp>
          <p:nvSpPr>
            <p:cNvPr id="17" name="Text Box 12"/>
            <p:cNvSpPr txBox="1">
              <a:spLocks noChangeArrowheads="1"/>
            </p:cNvSpPr>
            <p:nvPr/>
          </p:nvSpPr>
          <p:spPr bwMode="auto">
            <a:xfrm>
              <a:off x="3803" y="3593"/>
              <a:ext cx="484"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50000"/>
                </a:spcBef>
              </a:pPr>
              <a:r>
                <a:rPr lang="en-US" altLang="zh-CN" sz="2000">
                  <a:latin typeface="Comic Sans MS" panose="030F0702030302020204" pitchFamily="2" charset="0"/>
                  <a:ea typeface="微软雅黑" pitchFamily="34" charset="-122"/>
                </a:rPr>
                <a:t>$a0</a:t>
              </a:r>
              <a:endParaRPr lang="en-US" altLang="zh-CN" sz="2000">
                <a:latin typeface="Comic Sans MS" panose="030F0702030302020204" pitchFamily="2" charset="0"/>
                <a:ea typeface="微软雅黑" pitchFamily="34" charset="-122"/>
              </a:endParaRPr>
            </a:p>
          </p:txBody>
        </p:sp>
        <p:sp>
          <p:nvSpPr>
            <p:cNvPr id="18" name="Text Box 13"/>
            <p:cNvSpPr txBox="1">
              <a:spLocks noChangeArrowheads="1"/>
            </p:cNvSpPr>
            <p:nvPr/>
          </p:nvSpPr>
          <p:spPr bwMode="auto">
            <a:xfrm>
              <a:off x="3802" y="3373"/>
              <a:ext cx="484"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50000"/>
                </a:spcBef>
              </a:pPr>
              <a:r>
                <a:rPr lang="en-US" altLang="zh-CN" sz="2000">
                  <a:latin typeface="Comic Sans MS" panose="030F0702030302020204" pitchFamily="2" charset="0"/>
                  <a:ea typeface="微软雅黑" pitchFamily="34" charset="-122"/>
                </a:rPr>
                <a:t>$ra</a:t>
              </a:r>
              <a:endParaRPr lang="zh-CN" altLang="en-US" sz="2000">
                <a:latin typeface="Comic Sans MS" panose="030F0702030302020204" pitchFamily="2" charset="0"/>
                <a:ea typeface="微软雅黑" pitchFamily="34" charset="-122"/>
              </a:endParaRPr>
            </a:p>
          </p:txBody>
        </p:sp>
        <p:sp>
          <p:nvSpPr>
            <p:cNvPr id="19" name="Text Box 14"/>
            <p:cNvSpPr txBox="1">
              <a:spLocks noChangeArrowheads="1"/>
            </p:cNvSpPr>
            <p:nvPr/>
          </p:nvSpPr>
          <p:spPr bwMode="auto">
            <a:xfrm>
              <a:off x="2850" y="3278"/>
              <a:ext cx="484"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50000"/>
                </a:spcBef>
              </a:pPr>
              <a:r>
                <a:rPr lang="en-US" altLang="zh-CN" sz="2000" dirty="0">
                  <a:solidFill>
                    <a:srgbClr val="A50021"/>
                  </a:solidFill>
                  <a:latin typeface="Comic Sans MS" panose="030F0702030302020204" pitchFamily="2" charset="0"/>
                  <a:ea typeface="微软雅黑" pitchFamily="34" charset="-122"/>
                </a:rPr>
                <a:t>$</a:t>
              </a:r>
              <a:r>
                <a:rPr lang="en-US" altLang="zh-CN" sz="2000" dirty="0" err="1">
                  <a:solidFill>
                    <a:srgbClr val="A50021"/>
                  </a:solidFill>
                  <a:latin typeface="Comic Sans MS" panose="030F0702030302020204" pitchFamily="2" charset="0"/>
                  <a:ea typeface="微软雅黑" pitchFamily="34" charset="-122"/>
                </a:rPr>
                <a:t>sp</a:t>
              </a:r>
              <a:endParaRPr lang="zh-CN" altLang="en-US" sz="2000" dirty="0">
                <a:solidFill>
                  <a:srgbClr val="A50021"/>
                </a:solidFill>
                <a:latin typeface="Comic Sans MS" panose="030F0702030302020204" pitchFamily="2" charset="0"/>
                <a:ea typeface="微软雅黑" pitchFamily="34" charset="-122"/>
              </a:endParaRPr>
            </a:p>
          </p:txBody>
        </p:sp>
        <p:sp>
          <p:nvSpPr>
            <p:cNvPr id="20" name="Line 15"/>
            <p:cNvSpPr>
              <a:spLocks noChangeShapeType="1"/>
            </p:cNvSpPr>
            <p:nvPr/>
          </p:nvSpPr>
          <p:spPr bwMode="auto">
            <a:xfrm>
              <a:off x="3209" y="3378"/>
              <a:ext cx="375" cy="0"/>
            </a:xfrm>
            <a:prstGeom prst="line">
              <a:avLst/>
            </a:prstGeom>
            <a:noFill/>
            <a:ln w="28575">
              <a:solidFill>
                <a:srgbClr val="A5002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endParaRPr lang="zh-CN" altLang="en-US" sz="2000">
                <a:latin typeface="Comic Sans MS" panose="030F0702030302020204" pitchFamily="2" charset="0"/>
                <a:ea typeface="微软雅黑" pitchFamily="34" charset="-122"/>
              </a:endParaRPr>
            </a:p>
          </p:txBody>
        </p:sp>
        <p:sp>
          <p:nvSpPr>
            <p:cNvPr id="21" name="Text Box 16"/>
            <p:cNvSpPr txBox="1">
              <a:spLocks noChangeArrowheads="1"/>
            </p:cNvSpPr>
            <p:nvPr/>
          </p:nvSpPr>
          <p:spPr bwMode="auto">
            <a:xfrm>
              <a:off x="4461" y="3053"/>
              <a:ext cx="897"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p>
              <a:pPr>
                <a:spcBef>
                  <a:spcPct val="50000"/>
                </a:spcBef>
              </a:pPr>
              <a:r>
                <a:rPr lang="zh-CN" altLang="en-US" sz="2000" dirty="0">
                  <a:latin typeface="Comic Sans MS" panose="030F0702030302020204" pitchFamily="2" charset="0"/>
                  <a:ea typeface="微软雅黑" pitchFamily="34" charset="-122"/>
                </a:rPr>
                <a:t>高地址</a:t>
              </a:r>
              <a:endParaRPr lang="zh-CN" altLang="en-US" sz="2000" dirty="0">
                <a:latin typeface="Comic Sans MS" panose="030F0702030302020204" pitchFamily="2" charset="0"/>
                <a:ea typeface="微软雅黑" pitchFamily="34" charset="-122"/>
              </a:endParaRPr>
            </a:p>
          </p:txBody>
        </p:sp>
        <p:sp>
          <p:nvSpPr>
            <p:cNvPr id="22" name="Text Box 17"/>
            <p:cNvSpPr txBox="1">
              <a:spLocks noChangeArrowheads="1"/>
            </p:cNvSpPr>
            <p:nvPr/>
          </p:nvSpPr>
          <p:spPr bwMode="auto">
            <a:xfrm>
              <a:off x="4506" y="4020"/>
              <a:ext cx="778"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p>
              <a:pPr>
                <a:spcBef>
                  <a:spcPct val="50000"/>
                </a:spcBef>
              </a:pPr>
              <a:r>
                <a:rPr lang="zh-CN" altLang="en-US" sz="2000" dirty="0">
                  <a:latin typeface="Comic Sans MS" panose="030F0702030302020204" pitchFamily="2" charset="0"/>
                  <a:ea typeface="微软雅黑" pitchFamily="34" charset="-122"/>
                </a:rPr>
                <a:t>低地址</a:t>
              </a:r>
              <a:endParaRPr lang="zh-CN" altLang="en-US" sz="2000" dirty="0">
                <a:latin typeface="Comic Sans MS" panose="030F0702030302020204" pitchFamily="2" charset="0"/>
                <a:ea typeface="微软雅黑" pitchFamily="34" charset="-122"/>
              </a:endParaRPr>
            </a:p>
          </p:txBody>
        </p:sp>
        <p:sp>
          <p:nvSpPr>
            <p:cNvPr id="23" name="Line 18"/>
            <p:cNvSpPr>
              <a:spLocks noChangeShapeType="1"/>
            </p:cNvSpPr>
            <p:nvPr/>
          </p:nvSpPr>
          <p:spPr bwMode="auto">
            <a:xfrm>
              <a:off x="4520" y="3280"/>
              <a:ext cx="0" cy="768"/>
            </a:xfrm>
            <a:prstGeom prst="line">
              <a:avLst/>
            </a:prstGeom>
            <a:noFill/>
            <a:ln w="38100">
              <a:solidFill>
                <a:srgbClr val="0033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endParaRPr lang="zh-CN" altLang="en-US" sz="2000">
                <a:latin typeface="Comic Sans MS" panose="030F0702030302020204" pitchFamily="2" charset="0"/>
                <a:ea typeface="微软雅黑" pitchFamily="34" charset="-122"/>
              </a:endParaRPr>
            </a:p>
          </p:txBody>
        </p:sp>
        <p:sp>
          <p:nvSpPr>
            <p:cNvPr id="24" name="Text Box 19"/>
            <p:cNvSpPr txBox="1">
              <a:spLocks noChangeArrowheads="1"/>
            </p:cNvSpPr>
            <p:nvPr/>
          </p:nvSpPr>
          <p:spPr bwMode="auto">
            <a:xfrm>
              <a:off x="4537" y="3335"/>
              <a:ext cx="674" cy="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p>
              <a:pPr>
                <a:spcBef>
                  <a:spcPct val="50000"/>
                </a:spcBef>
              </a:pPr>
              <a:r>
                <a:rPr lang="zh-CN" altLang="en-US" sz="2000" dirty="0">
                  <a:latin typeface="Comic Sans MS" panose="030F0702030302020204" pitchFamily="2" charset="0"/>
                  <a:ea typeface="微软雅黑" pitchFamily="34" charset="-122"/>
                </a:rPr>
                <a:t>栈增长的方向</a:t>
              </a:r>
              <a:endParaRPr lang="zh-CN" altLang="en-US" sz="2000" dirty="0">
                <a:latin typeface="Comic Sans MS" panose="030F0702030302020204" pitchFamily="2" charset="0"/>
                <a:ea typeface="微软雅黑" pitchFamily="34" charset="-122"/>
              </a:endParaRPr>
            </a:p>
          </p:txBody>
        </p:sp>
        <p:sp>
          <p:nvSpPr>
            <p:cNvPr id="25" name="Line 20"/>
            <p:cNvSpPr>
              <a:spLocks noChangeShapeType="1"/>
            </p:cNvSpPr>
            <p:nvPr/>
          </p:nvSpPr>
          <p:spPr bwMode="auto">
            <a:xfrm>
              <a:off x="3941" y="3117"/>
              <a:ext cx="0" cy="201"/>
            </a:xfrm>
            <a:prstGeom prst="line">
              <a:avLst/>
            </a:prstGeom>
            <a:noFill/>
            <a:ln w="57150">
              <a:solidFill>
                <a:srgbClr val="0033CC"/>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endParaRPr lang="zh-CN" altLang="en-US" sz="2000">
                <a:latin typeface="Comic Sans MS" panose="030F0702030302020204" pitchFamily="2" charset="0"/>
                <a:ea typeface="微软雅黑" pitchFamily="34" charset="-122"/>
              </a:endParaRPr>
            </a:p>
          </p:txBody>
        </p:sp>
      </p:grpSp>
      <p:sp>
        <p:nvSpPr>
          <p:cNvPr id="28" name="Line 24"/>
          <p:cNvSpPr>
            <a:spLocks noChangeShapeType="1"/>
          </p:cNvSpPr>
          <p:nvPr/>
        </p:nvSpPr>
        <p:spPr bwMode="auto">
          <a:xfrm>
            <a:off x="2883044" y="2377530"/>
            <a:ext cx="2868613" cy="363537"/>
          </a:xfrm>
          <a:prstGeom prst="line">
            <a:avLst/>
          </a:prstGeom>
          <a:noFill/>
          <a:ln w="28575">
            <a:solidFill>
              <a:schemeClr val="accent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endParaRPr lang="zh-CN" altLang="en-US" sz="2000">
              <a:latin typeface="Comic Sans MS" panose="030F0702030302020204" pitchFamily="2" charset="0"/>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blinds(horizontal)">
                                      <p:cBhvr>
                                        <p:cTn id="7" dur="500"/>
                                        <p:tgtEl>
                                          <p:spTgt spid="11">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1">
                                            <p:txEl>
                                              <p:pRg st="1" end="1"/>
                                            </p:txEl>
                                          </p:spTgt>
                                        </p:tgtEl>
                                        <p:attrNameLst>
                                          <p:attrName>style.visibility</p:attrName>
                                        </p:attrNameLst>
                                      </p:cBhvr>
                                      <p:to>
                                        <p:strVal val="visible"/>
                                      </p:to>
                                    </p:set>
                                    <p:animEffect transition="in" filter="blinds(horizontal)">
                                      <p:cBhvr>
                                        <p:cTn id="10" dur="500"/>
                                        <p:tgtEl>
                                          <p:spTgt spid="1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linds(horizontal)">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1">
                                            <p:txEl>
                                              <p:pRg st="2" end="2"/>
                                            </p:txEl>
                                          </p:spTgt>
                                        </p:tgtEl>
                                        <p:attrNameLst>
                                          <p:attrName>style.visibility</p:attrName>
                                        </p:attrNameLst>
                                      </p:cBhvr>
                                      <p:to>
                                        <p:strVal val="visible"/>
                                      </p:to>
                                    </p:set>
                                    <p:animEffect transition="in" filter="blinds(horizontal)">
                                      <p:cBhvr>
                                        <p:cTn id="20" dur="500"/>
                                        <p:tgtEl>
                                          <p:spTgt spid="11">
                                            <p:txEl>
                                              <p:pRg st="2" end="2"/>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11">
                                            <p:txEl>
                                              <p:pRg st="3" end="3"/>
                                            </p:txEl>
                                          </p:spTgt>
                                        </p:tgtEl>
                                        <p:attrNameLst>
                                          <p:attrName>style.visibility</p:attrName>
                                        </p:attrNameLst>
                                      </p:cBhvr>
                                      <p:to>
                                        <p:strVal val="visible"/>
                                      </p:to>
                                    </p:set>
                                    <p:animEffect transition="in" filter="blinds(horizontal)">
                                      <p:cBhvr>
                                        <p:cTn id="23" dur="500"/>
                                        <p:tgtEl>
                                          <p:spTgt spid="11">
                                            <p:txEl>
                                              <p:pRg st="3" end="3"/>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11">
                                            <p:txEl>
                                              <p:pRg st="4" end="4"/>
                                            </p:txEl>
                                          </p:spTgt>
                                        </p:tgtEl>
                                        <p:attrNameLst>
                                          <p:attrName>style.visibility</p:attrName>
                                        </p:attrNameLst>
                                      </p:cBhvr>
                                      <p:to>
                                        <p:strVal val="visible"/>
                                      </p:to>
                                    </p:set>
                                    <p:animEffect transition="in" filter="blinds(horizontal)">
                                      <p:cBhvr>
                                        <p:cTn id="26" dur="500"/>
                                        <p:tgtEl>
                                          <p:spTgt spid="11">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blinds(horizontal)">
                                      <p:cBhvr>
                                        <p:cTn id="3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4.4 </a:t>
            </a:r>
            <a:r>
              <a:rPr lang="zh-CN" altLang="en-US" dirty="0"/>
              <a:t>程序的机器级表示</a:t>
            </a:r>
            <a:endParaRPr lang="zh-CN" altLang="en-US" dirty="0"/>
          </a:p>
        </p:txBody>
      </p:sp>
      <p:sp>
        <p:nvSpPr>
          <p:cNvPr id="3" name="内容占位符 2"/>
          <p:cNvSpPr>
            <a:spLocks noGrp="1"/>
          </p:cNvSpPr>
          <p:nvPr>
            <p:ph idx="1"/>
          </p:nvPr>
        </p:nvSpPr>
        <p:spPr/>
        <p:txBody>
          <a:bodyPr/>
          <a:lstStyle/>
          <a:p>
            <a:pPr marL="0" indent="0">
              <a:buNone/>
            </a:pPr>
            <a:r>
              <a:rPr lang="en-US" altLang="zh-CN" dirty="0"/>
              <a:t>4.4.4 </a:t>
            </a:r>
            <a:r>
              <a:rPr lang="zh-CN" altLang="en-US" dirty="0"/>
              <a:t>过程调用的机器代码表示</a:t>
            </a:r>
            <a:endParaRPr lang="zh-CN" altLang="en-US" dirty="0"/>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7" name="内容占位符 2"/>
          <p:cNvSpPr txBox="1"/>
          <p:nvPr/>
        </p:nvSpPr>
        <p:spPr bwMode="auto">
          <a:xfrm>
            <a:off x="107504" y="1052736"/>
            <a:ext cx="4968552" cy="393507"/>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FF0000"/>
              </a:buClr>
              <a:buFont typeface="Wingdings" panose="05000000000000000000" pitchFamily="2" charset="2"/>
              <a:buChar char="p"/>
              <a:defRPr sz="2200" b="1" kern="1200">
                <a:solidFill>
                  <a:schemeClr val="tx1"/>
                </a:solidFill>
                <a:latin typeface="Comic Sans MS" panose="030F0702030302020204" pitchFamily="2" charset="0"/>
                <a:ea typeface="微软雅黑"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anose="05000000000000000000" pitchFamily="2" charset="2"/>
              <a:buChar char="n"/>
              <a:defRPr sz="2000" b="0" kern="1200">
                <a:solidFill>
                  <a:schemeClr val="tx1"/>
                </a:solidFill>
                <a:latin typeface="微软雅黑" pitchFamily="34" charset="-122"/>
                <a:ea typeface="微软雅黑"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anose="05000000000000000000" pitchFamily="2" charset="2"/>
              <a:buChar char="p"/>
              <a:defRPr sz="2000" b="0" kern="1200">
                <a:solidFill>
                  <a:schemeClr val="tx1"/>
                </a:solidFill>
                <a:latin typeface="微软雅黑" pitchFamily="34" charset="-122"/>
                <a:ea typeface="微软雅黑"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anose="05000000000000000000" pitchFamily="2" charset="2"/>
              <a:buChar char="Ø"/>
              <a:defRPr sz="2000" b="0" kern="1200">
                <a:solidFill>
                  <a:schemeClr val="tx1"/>
                </a:solidFill>
                <a:latin typeface="微软雅黑" pitchFamily="34" charset="-122"/>
                <a:ea typeface="微软雅黑"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anose="05000000000000000000" pitchFamily="2" charset="2"/>
              <a:buChar char="Ø"/>
              <a:defRPr sz="2000" b="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dirty="0">
                <a:solidFill>
                  <a:srgbClr val="063DE8"/>
                </a:solidFill>
              </a:rPr>
              <a:t>3. MIPS</a:t>
            </a:r>
            <a:r>
              <a:rPr lang="zh-CN" altLang="en-US" dirty="0">
                <a:solidFill>
                  <a:srgbClr val="063DE8"/>
                </a:solidFill>
              </a:rPr>
              <a:t>中的栈和栈帧</a:t>
            </a:r>
            <a:endParaRPr lang="en-US" altLang="zh-CN" dirty="0">
              <a:solidFill>
                <a:srgbClr val="063DE8"/>
              </a:solidFill>
            </a:endParaRPr>
          </a:p>
        </p:txBody>
      </p:sp>
      <p:sp>
        <p:nvSpPr>
          <p:cNvPr id="29" name="Rectangle 3"/>
          <p:cNvSpPr txBox="1">
            <a:spLocks noChangeArrowheads="1"/>
          </p:cNvSpPr>
          <p:nvPr/>
        </p:nvSpPr>
        <p:spPr bwMode="auto">
          <a:xfrm>
            <a:off x="107504" y="1484793"/>
            <a:ext cx="8830344" cy="447675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FF0000"/>
              </a:buClr>
              <a:buFont typeface="Wingdings" panose="05000000000000000000" pitchFamily="2" charset="2"/>
              <a:buChar char="p"/>
              <a:defRPr sz="2200" b="1" kern="1200">
                <a:solidFill>
                  <a:schemeClr val="tx1"/>
                </a:solidFill>
                <a:latin typeface="Comic Sans MS" panose="030F0702030302020204" pitchFamily="2" charset="0"/>
                <a:ea typeface="微软雅黑"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anose="05000000000000000000" pitchFamily="2" charset="2"/>
              <a:buChar char="n"/>
              <a:defRPr sz="2000" b="0" kern="1200">
                <a:solidFill>
                  <a:schemeClr val="tx1"/>
                </a:solidFill>
                <a:latin typeface="微软雅黑" pitchFamily="34" charset="-122"/>
                <a:ea typeface="微软雅黑"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anose="05000000000000000000" pitchFamily="2" charset="2"/>
              <a:buChar char="p"/>
              <a:defRPr sz="2000" b="0" kern="1200">
                <a:solidFill>
                  <a:schemeClr val="tx1"/>
                </a:solidFill>
                <a:latin typeface="微软雅黑" pitchFamily="34" charset="-122"/>
                <a:ea typeface="微软雅黑"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anose="05000000000000000000" pitchFamily="2" charset="2"/>
              <a:buChar char="Ø"/>
              <a:defRPr sz="2000" b="0" kern="1200">
                <a:solidFill>
                  <a:schemeClr val="tx1"/>
                </a:solidFill>
                <a:latin typeface="微软雅黑" pitchFamily="34" charset="-122"/>
                <a:ea typeface="微软雅黑"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anose="05000000000000000000" pitchFamily="2" charset="2"/>
              <a:buChar char="Ø"/>
              <a:defRPr sz="2000" b="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15000"/>
              </a:lnSpc>
            </a:pPr>
            <a:r>
              <a:rPr lang="zh-CN" altLang="en-US" sz="2000" dirty="0"/>
              <a:t>栈帧的概念</a:t>
            </a:r>
            <a:endParaRPr lang="en-US" altLang="zh-CN" sz="2000" dirty="0"/>
          </a:p>
          <a:p>
            <a:pPr lvl="1">
              <a:lnSpc>
                <a:spcPct val="115000"/>
              </a:lnSpc>
            </a:pPr>
            <a:r>
              <a:rPr lang="zh-CN" altLang="en-US" dirty="0">
                <a:latin typeface="Comic Sans MS" panose="030F0702030302020204" pitchFamily="2" charset="0"/>
              </a:rPr>
              <a:t>每个过程都有自己的栈区，称为栈帧（</a:t>
            </a:r>
            <a:r>
              <a:rPr lang="en-US" altLang="zh-CN" dirty="0">
                <a:latin typeface="Comic Sans MS" panose="030F0702030302020204" pitchFamily="2" charset="0"/>
              </a:rPr>
              <a:t>Stack frame</a:t>
            </a:r>
            <a:r>
              <a:rPr lang="zh-CN" altLang="en-US" dirty="0">
                <a:latin typeface="Comic Sans MS" panose="030F0702030302020204" pitchFamily="2" charset="0"/>
              </a:rPr>
              <a:t>），即：过程的帧（</a:t>
            </a:r>
            <a:r>
              <a:rPr lang="en-US" altLang="zh-CN" dirty="0">
                <a:latin typeface="Comic Sans MS" panose="030F0702030302020204" pitchFamily="2" charset="0"/>
              </a:rPr>
              <a:t>procedure frame</a:t>
            </a:r>
            <a:r>
              <a:rPr lang="zh-CN" altLang="en-US" dirty="0">
                <a:latin typeface="Comic Sans MS" panose="030F0702030302020204" pitchFamily="2" charset="0"/>
              </a:rPr>
              <a:t>）</a:t>
            </a:r>
            <a:endParaRPr lang="zh-CN" altLang="en-US" dirty="0">
              <a:latin typeface="Comic Sans MS" panose="030F0702030302020204" pitchFamily="2" charset="0"/>
            </a:endParaRPr>
          </a:p>
          <a:p>
            <a:pPr lvl="1">
              <a:lnSpc>
                <a:spcPct val="115000"/>
              </a:lnSpc>
            </a:pPr>
            <a:r>
              <a:rPr lang="zh-CN" altLang="en-US" dirty="0">
                <a:latin typeface="Comic Sans MS" panose="030F0702030302020204" pitchFamily="2" charset="0"/>
              </a:rPr>
              <a:t>栈由若干栈帧组成</a:t>
            </a:r>
            <a:endParaRPr lang="zh-CN" altLang="en-US" dirty="0">
              <a:latin typeface="Comic Sans MS" panose="030F0702030302020204" pitchFamily="2" charset="0"/>
            </a:endParaRPr>
          </a:p>
          <a:p>
            <a:pPr lvl="1">
              <a:lnSpc>
                <a:spcPct val="115000"/>
              </a:lnSpc>
            </a:pPr>
            <a:r>
              <a:rPr lang="zh-CN" altLang="en-US" dirty="0">
                <a:latin typeface="Comic Sans MS" panose="030F0702030302020204" pitchFamily="2" charset="0"/>
              </a:rPr>
              <a:t>用专门的帧指针寄存器指定起始位置</a:t>
            </a:r>
            <a:endParaRPr lang="zh-CN" altLang="en-US" dirty="0">
              <a:latin typeface="Comic Sans MS" panose="030F0702030302020204" pitchFamily="2" charset="0"/>
            </a:endParaRPr>
          </a:p>
          <a:p>
            <a:pPr lvl="1">
              <a:lnSpc>
                <a:spcPct val="115000"/>
              </a:lnSpc>
            </a:pPr>
            <a:r>
              <a:rPr lang="zh-CN" altLang="en-US" dirty="0">
                <a:latin typeface="Comic Sans MS" panose="030F0702030302020204" pitchFamily="2" charset="0"/>
              </a:rPr>
              <a:t>当前栈帧范围在</a:t>
            </a:r>
            <a:r>
              <a:rPr lang="zh-CN" altLang="en-US" dirty="0">
                <a:solidFill>
                  <a:srgbClr val="FF0000"/>
                </a:solidFill>
                <a:latin typeface="Comic Sans MS" panose="030F0702030302020204" pitchFamily="2" charset="0"/>
              </a:rPr>
              <a:t>帧指针</a:t>
            </a:r>
            <a:r>
              <a:rPr lang="zh-CN" altLang="en-US" dirty="0">
                <a:latin typeface="Comic Sans MS" panose="030F0702030302020204" pitchFamily="2" charset="0"/>
              </a:rPr>
              <a:t>和</a:t>
            </a:r>
            <a:r>
              <a:rPr lang="zh-CN" altLang="en-US" dirty="0">
                <a:solidFill>
                  <a:srgbClr val="FF0000"/>
                </a:solidFill>
                <a:latin typeface="Comic Sans MS" panose="030F0702030302020204" pitchFamily="2" charset="0"/>
              </a:rPr>
              <a:t>栈指针</a:t>
            </a:r>
            <a:r>
              <a:rPr lang="zh-CN" altLang="en-US" dirty="0">
                <a:latin typeface="Comic Sans MS" panose="030F0702030302020204" pitchFamily="2" charset="0"/>
              </a:rPr>
              <a:t>之间</a:t>
            </a:r>
            <a:endParaRPr lang="zh-CN" altLang="en-US" dirty="0">
              <a:latin typeface="Comic Sans MS" panose="030F0702030302020204" pitchFamily="2" charset="0"/>
            </a:endParaRPr>
          </a:p>
          <a:p>
            <a:pPr lvl="1">
              <a:lnSpc>
                <a:spcPct val="115000"/>
              </a:lnSpc>
            </a:pPr>
            <a:r>
              <a:rPr lang="zh-CN" altLang="en-US" dirty="0">
                <a:latin typeface="Comic Sans MS" panose="030F0702030302020204" pitchFamily="2" charset="0"/>
              </a:rPr>
              <a:t>程序执行时，栈指针可移动，帧指针不变。所以过程内对栈信息的访问大多通过帧指针进行</a:t>
            </a:r>
            <a:endParaRPr lang="zh-CN" altLang="en-US" dirty="0">
              <a:latin typeface="Comic Sans MS" panose="030F0702030302020204"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9">
                                            <p:txEl>
                                              <p:pRg st="1" end="1"/>
                                            </p:txEl>
                                          </p:spTgt>
                                        </p:tgtEl>
                                        <p:attrNameLst>
                                          <p:attrName>style.visibility</p:attrName>
                                        </p:attrNameLst>
                                      </p:cBhvr>
                                      <p:to>
                                        <p:strVal val="visible"/>
                                      </p:to>
                                    </p:set>
                                    <p:animEffect transition="in" filter="blinds(horizontal)">
                                      <p:cBhvr>
                                        <p:cTn id="7" dur="500"/>
                                        <p:tgtEl>
                                          <p:spTgt spid="2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9">
                                            <p:txEl>
                                              <p:pRg st="2" end="2"/>
                                            </p:txEl>
                                          </p:spTgt>
                                        </p:tgtEl>
                                        <p:attrNameLst>
                                          <p:attrName>style.visibility</p:attrName>
                                        </p:attrNameLst>
                                      </p:cBhvr>
                                      <p:to>
                                        <p:strVal val="visible"/>
                                      </p:to>
                                    </p:set>
                                    <p:animEffect transition="in" filter="blinds(horizontal)">
                                      <p:cBhvr>
                                        <p:cTn id="12" dur="500"/>
                                        <p:tgtEl>
                                          <p:spTgt spid="2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9">
                                            <p:txEl>
                                              <p:pRg st="3" end="3"/>
                                            </p:txEl>
                                          </p:spTgt>
                                        </p:tgtEl>
                                        <p:attrNameLst>
                                          <p:attrName>style.visibility</p:attrName>
                                        </p:attrNameLst>
                                      </p:cBhvr>
                                      <p:to>
                                        <p:strVal val="visible"/>
                                      </p:to>
                                    </p:set>
                                    <p:animEffect transition="in" filter="blinds(horizontal)">
                                      <p:cBhvr>
                                        <p:cTn id="17" dur="500"/>
                                        <p:tgtEl>
                                          <p:spTgt spid="2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9">
                                            <p:txEl>
                                              <p:pRg st="4" end="4"/>
                                            </p:txEl>
                                          </p:spTgt>
                                        </p:tgtEl>
                                        <p:attrNameLst>
                                          <p:attrName>style.visibility</p:attrName>
                                        </p:attrNameLst>
                                      </p:cBhvr>
                                      <p:to>
                                        <p:strVal val="visible"/>
                                      </p:to>
                                    </p:set>
                                    <p:animEffect transition="in" filter="blinds(horizontal)">
                                      <p:cBhvr>
                                        <p:cTn id="22" dur="500"/>
                                        <p:tgtEl>
                                          <p:spTgt spid="2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9">
                                            <p:txEl>
                                              <p:pRg st="5" end="5"/>
                                            </p:txEl>
                                          </p:spTgt>
                                        </p:tgtEl>
                                        <p:attrNameLst>
                                          <p:attrName>style.visibility</p:attrName>
                                        </p:attrNameLst>
                                      </p:cBhvr>
                                      <p:to>
                                        <p:strVal val="visible"/>
                                      </p:to>
                                    </p:set>
                                    <p:animEffect transition="in" filter="blinds(horizontal)">
                                      <p:cBhvr>
                                        <p:cTn id="27" dur="500"/>
                                        <p:tgtEl>
                                          <p:spTgt spid="2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引言：指令系统</a:t>
            </a:r>
            <a:endParaRPr lang="zh-CN" altLang="en-US" dirty="0"/>
          </a:p>
        </p:txBody>
      </p:sp>
      <p:sp>
        <p:nvSpPr>
          <p:cNvPr id="3" name="内容占位符 2"/>
          <p:cNvSpPr>
            <a:spLocks noGrp="1"/>
          </p:cNvSpPr>
          <p:nvPr>
            <p:ph idx="1"/>
          </p:nvPr>
        </p:nvSpPr>
        <p:spPr/>
        <p:txBody>
          <a:bodyPr/>
          <a:lstStyle/>
          <a:p>
            <a:r>
              <a:rPr lang="zh-CN" altLang="en-US" sz="2000" b="0" dirty="0"/>
              <a:t>指令系统处在软</a:t>
            </a:r>
            <a:r>
              <a:rPr lang="en-US" altLang="zh-CN" sz="2000" b="0" dirty="0"/>
              <a:t>/</a:t>
            </a:r>
            <a:r>
              <a:rPr lang="zh-CN" altLang="en-US" sz="2000" b="0" dirty="0"/>
              <a:t>硬件交界面，能同时被硬件设计者和系统程序员看到</a:t>
            </a:r>
            <a:endParaRPr lang="zh-CN" altLang="en-US" sz="2000" b="0" dirty="0"/>
          </a:p>
          <a:p>
            <a:r>
              <a:rPr lang="zh-CN" altLang="en-US" sz="2000" b="0" dirty="0">
                <a:solidFill>
                  <a:srgbClr val="FF0000"/>
                </a:solidFill>
              </a:rPr>
              <a:t>硬件设计者角度：</a:t>
            </a:r>
            <a:r>
              <a:rPr lang="zh-CN" altLang="en-US" sz="2000" b="0" dirty="0"/>
              <a:t>指令系统为</a:t>
            </a:r>
            <a:r>
              <a:rPr lang="en-US" altLang="zh-CN" sz="2000" b="0" dirty="0"/>
              <a:t>CPU</a:t>
            </a:r>
            <a:r>
              <a:rPr lang="zh-CN" altLang="en-US" sz="2000" b="0" dirty="0"/>
              <a:t>提供功能需求（易于硬件设计）</a:t>
            </a:r>
            <a:endParaRPr lang="zh-CN" altLang="en-US" sz="2000" b="0" dirty="0"/>
          </a:p>
          <a:p>
            <a:r>
              <a:rPr lang="zh-CN" altLang="en-US" sz="2000" b="0" dirty="0">
                <a:solidFill>
                  <a:srgbClr val="FF0000"/>
                </a:solidFill>
              </a:rPr>
              <a:t>系统程序员角度：</a:t>
            </a:r>
            <a:r>
              <a:rPr lang="zh-CN" altLang="en-US" sz="2000" b="0" dirty="0"/>
              <a:t>通过指令系统来使用硬件，要求易于编写编译器）</a:t>
            </a:r>
            <a:endParaRPr lang="zh-CN" altLang="en-US" sz="2000" b="0" dirty="0"/>
          </a:p>
          <a:p>
            <a:r>
              <a:rPr lang="zh-CN" altLang="en-US" sz="2000" b="0" dirty="0"/>
              <a:t>指令系统设计的好坏还决定了：计算机的</a:t>
            </a:r>
            <a:r>
              <a:rPr lang="zh-CN" altLang="en-US" sz="2000" b="0" dirty="0">
                <a:solidFill>
                  <a:srgbClr val="FF0000"/>
                </a:solidFill>
              </a:rPr>
              <a:t>性能</a:t>
            </a:r>
            <a:r>
              <a:rPr lang="zh-CN" altLang="en-US" sz="2000" b="0" dirty="0"/>
              <a:t>和</a:t>
            </a:r>
            <a:r>
              <a:rPr lang="zh-CN" altLang="en-US" sz="2000" b="0" dirty="0">
                <a:solidFill>
                  <a:srgbClr val="FF0000"/>
                </a:solidFill>
              </a:rPr>
              <a:t>成本</a:t>
            </a:r>
            <a:endParaRPr lang="zh-CN" altLang="en-US" sz="2000" b="0" dirty="0">
              <a:solidFill>
                <a:srgbClr val="FF0000"/>
              </a:solidFill>
            </a:endParaRPr>
          </a:p>
          <a:p>
            <a:endParaRPr lang="zh-CN" altLang="en-US" dirty="0"/>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grpSp>
        <p:nvGrpSpPr>
          <p:cNvPr id="7" name="Group 3"/>
          <p:cNvGrpSpPr/>
          <p:nvPr/>
        </p:nvGrpSpPr>
        <p:grpSpPr bwMode="auto">
          <a:xfrm>
            <a:off x="1115616" y="2564904"/>
            <a:ext cx="6483350" cy="2141537"/>
            <a:chOff x="488" y="532"/>
            <a:chExt cx="4500" cy="2268"/>
          </a:xfrm>
        </p:grpSpPr>
        <p:sp>
          <p:nvSpPr>
            <p:cNvPr id="8" name="Rectangle 4" descr="Horizontal brick"/>
            <p:cNvSpPr>
              <a:spLocks noChangeArrowheads="1"/>
            </p:cNvSpPr>
            <p:nvPr/>
          </p:nvSpPr>
          <p:spPr bwMode="auto">
            <a:xfrm>
              <a:off x="772" y="1396"/>
              <a:ext cx="4216" cy="280"/>
            </a:xfrm>
            <a:prstGeom prst="rect">
              <a:avLst/>
            </a:prstGeom>
            <a:pattFill prst="horzBrick">
              <a:fgClr>
                <a:schemeClr val="accent1"/>
              </a:fgClr>
              <a:bgClr>
                <a:schemeClr val="bg1"/>
              </a:bgClr>
            </a:patt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800" b="1">
                <a:solidFill>
                  <a:srgbClr val="063DE8"/>
                </a:solidFill>
                <a:latin typeface="Arial" panose="020B0604020202020204" pitchFamily="34" charset="0"/>
                <a:ea typeface="宋体" pitchFamily="2" charset="-122"/>
              </a:endParaRPr>
            </a:p>
          </p:txBody>
        </p:sp>
        <p:sp>
          <p:nvSpPr>
            <p:cNvPr id="9" name="Oval 5"/>
            <p:cNvSpPr>
              <a:spLocks noChangeArrowheads="1"/>
            </p:cNvSpPr>
            <p:nvPr/>
          </p:nvSpPr>
          <p:spPr bwMode="auto">
            <a:xfrm>
              <a:off x="2308" y="532"/>
              <a:ext cx="232" cy="184"/>
            </a:xfrm>
            <a:prstGeom prst="ellipse">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800" b="1">
                <a:solidFill>
                  <a:srgbClr val="063DE8"/>
                </a:solidFill>
                <a:latin typeface="Arial" panose="020B0604020202020204" pitchFamily="34" charset="0"/>
                <a:ea typeface="宋体" pitchFamily="2" charset="-122"/>
              </a:endParaRPr>
            </a:p>
          </p:txBody>
        </p:sp>
        <p:sp>
          <p:nvSpPr>
            <p:cNvPr id="10" name="Line 6"/>
            <p:cNvSpPr>
              <a:spLocks noChangeShapeType="1"/>
            </p:cNvSpPr>
            <p:nvPr/>
          </p:nvSpPr>
          <p:spPr bwMode="auto">
            <a:xfrm flipH="1">
              <a:off x="2396" y="724"/>
              <a:ext cx="56" cy="376"/>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800" b="1">
                <a:solidFill>
                  <a:srgbClr val="063DE8"/>
                </a:solidFill>
                <a:latin typeface="Arial" panose="020B0604020202020204" pitchFamily="34" charset="0"/>
                <a:ea typeface="宋体" pitchFamily="2" charset="-122"/>
              </a:endParaRPr>
            </a:p>
          </p:txBody>
        </p:sp>
        <p:sp>
          <p:nvSpPr>
            <p:cNvPr id="11" name="Line 7"/>
            <p:cNvSpPr>
              <a:spLocks noChangeShapeType="1"/>
            </p:cNvSpPr>
            <p:nvPr/>
          </p:nvSpPr>
          <p:spPr bwMode="auto">
            <a:xfrm>
              <a:off x="2404" y="1104"/>
              <a:ext cx="13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800" b="1">
                <a:solidFill>
                  <a:srgbClr val="063DE8"/>
                </a:solidFill>
                <a:latin typeface="Arial" panose="020B0604020202020204" pitchFamily="34" charset="0"/>
                <a:ea typeface="宋体" pitchFamily="2" charset="-122"/>
              </a:endParaRPr>
            </a:p>
          </p:txBody>
        </p:sp>
        <p:sp>
          <p:nvSpPr>
            <p:cNvPr id="12" name="Line 8"/>
            <p:cNvSpPr>
              <a:spLocks noChangeShapeType="1"/>
            </p:cNvSpPr>
            <p:nvPr/>
          </p:nvSpPr>
          <p:spPr bwMode="auto">
            <a:xfrm>
              <a:off x="2544" y="1108"/>
              <a:ext cx="0" cy="18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800" b="1">
                <a:solidFill>
                  <a:srgbClr val="063DE8"/>
                </a:solidFill>
                <a:latin typeface="Arial" panose="020B0604020202020204" pitchFamily="34" charset="0"/>
                <a:ea typeface="宋体" pitchFamily="2" charset="-122"/>
              </a:endParaRPr>
            </a:p>
          </p:txBody>
        </p:sp>
        <p:sp>
          <p:nvSpPr>
            <p:cNvPr id="13" name="Line 9"/>
            <p:cNvSpPr>
              <a:spLocks noChangeShapeType="1"/>
            </p:cNvSpPr>
            <p:nvPr/>
          </p:nvSpPr>
          <p:spPr bwMode="auto">
            <a:xfrm>
              <a:off x="2548" y="1296"/>
              <a:ext cx="4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800" b="1">
                <a:solidFill>
                  <a:srgbClr val="063DE8"/>
                </a:solidFill>
                <a:latin typeface="Arial" panose="020B0604020202020204" pitchFamily="34" charset="0"/>
                <a:ea typeface="宋体" pitchFamily="2" charset="-122"/>
              </a:endParaRPr>
            </a:p>
          </p:txBody>
        </p:sp>
        <p:sp>
          <p:nvSpPr>
            <p:cNvPr id="14" name="Line 10"/>
            <p:cNvSpPr>
              <a:spLocks noChangeShapeType="1"/>
            </p:cNvSpPr>
            <p:nvPr/>
          </p:nvSpPr>
          <p:spPr bwMode="auto">
            <a:xfrm flipH="1">
              <a:off x="2300" y="1108"/>
              <a:ext cx="104" cy="23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800" b="1">
                <a:solidFill>
                  <a:srgbClr val="063DE8"/>
                </a:solidFill>
                <a:latin typeface="Arial" panose="020B0604020202020204" pitchFamily="34" charset="0"/>
                <a:ea typeface="宋体" pitchFamily="2" charset="-122"/>
              </a:endParaRPr>
            </a:p>
          </p:txBody>
        </p:sp>
        <p:sp>
          <p:nvSpPr>
            <p:cNvPr id="15" name="Line 11"/>
            <p:cNvSpPr>
              <a:spLocks noChangeShapeType="1"/>
            </p:cNvSpPr>
            <p:nvPr/>
          </p:nvSpPr>
          <p:spPr bwMode="auto">
            <a:xfrm flipH="1">
              <a:off x="2156" y="1348"/>
              <a:ext cx="152" cy="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800" b="1">
                <a:solidFill>
                  <a:srgbClr val="063DE8"/>
                </a:solidFill>
                <a:latin typeface="Arial" panose="020B0604020202020204" pitchFamily="34" charset="0"/>
                <a:ea typeface="宋体" pitchFamily="2" charset="-122"/>
              </a:endParaRPr>
            </a:p>
          </p:txBody>
        </p:sp>
        <p:sp>
          <p:nvSpPr>
            <p:cNvPr id="16" name="Line 12"/>
            <p:cNvSpPr>
              <a:spLocks noChangeShapeType="1"/>
            </p:cNvSpPr>
            <p:nvPr/>
          </p:nvSpPr>
          <p:spPr bwMode="auto">
            <a:xfrm>
              <a:off x="2452" y="868"/>
              <a:ext cx="136" cy="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800" b="1">
                <a:solidFill>
                  <a:srgbClr val="063DE8"/>
                </a:solidFill>
                <a:latin typeface="Arial" panose="020B0604020202020204" pitchFamily="34" charset="0"/>
                <a:ea typeface="宋体" pitchFamily="2" charset="-122"/>
              </a:endParaRPr>
            </a:p>
          </p:txBody>
        </p:sp>
        <p:sp>
          <p:nvSpPr>
            <p:cNvPr id="17" name="Line 13"/>
            <p:cNvSpPr>
              <a:spLocks noChangeShapeType="1"/>
            </p:cNvSpPr>
            <p:nvPr/>
          </p:nvSpPr>
          <p:spPr bwMode="auto">
            <a:xfrm flipV="1">
              <a:off x="2596" y="860"/>
              <a:ext cx="88" cy="10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800" b="1">
                <a:solidFill>
                  <a:srgbClr val="063DE8"/>
                </a:solidFill>
                <a:latin typeface="Arial" panose="020B0604020202020204" pitchFamily="34" charset="0"/>
                <a:ea typeface="宋体" pitchFamily="2" charset="-122"/>
              </a:endParaRPr>
            </a:p>
          </p:txBody>
        </p:sp>
        <p:sp>
          <p:nvSpPr>
            <p:cNvPr id="18" name="Line 14"/>
            <p:cNvSpPr>
              <a:spLocks noChangeShapeType="1"/>
            </p:cNvSpPr>
            <p:nvPr/>
          </p:nvSpPr>
          <p:spPr bwMode="auto">
            <a:xfrm>
              <a:off x="2404" y="816"/>
              <a:ext cx="13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800" b="1">
                <a:solidFill>
                  <a:srgbClr val="063DE8"/>
                </a:solidFill>
                <a:latin typeface="Arial" panose="020B0604020202020204" pitchFamily="34" charset="0"/>
                <a:ea typeface="宋体" pitchFamily="2" charset="-122"/>
              </a:endParaRPr>
            </a:p>
          </p:txBody>
        </p:sp>
        <p:sp>
          <p:nvSpPr>
            <p:cNvPr id="19" name="Line 15"/>
            <p:cNvSpPr>
              <a:spLocks noChangeShapeType="1"/>
            </p:cNvSpPr>
            <p:nvPr/>
          </p:nvSpPr>
          <p:spPr bwMode="auto">
            <a:xfrm flipV="1">
              <a:off x="2548" y="716"/>
              <a:ext cx="88" cy="10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800" b="1">
                <a:solidFill>
                  <a:srgbClr val="063DE8"/>
                </a:solidFill>
                <a:latin typeface="Arial" panose="020B0604020202020204" pitchFamily="34" charset="0"/>
                <a:ea typeface="宋体" pitchFamily="2" charset="-122"/>
              </a:endParaRPr>
            </a:p>
          </p:txBody>
        </p:sp>
        <p:sp>
          <p:nvSpPr>
            <p:cNvPr id="20" name="Oval 16"/>
            <p:cNvSpPr>
              <a:spLocks noChangeArrowheads="1"/>
            </p:cNvSpPr>
            <p:nvPr/>
          </p:nvSpPr>
          <p:spPr bwMode="auto">
            <a:xfrm>
              <a:off x="3172" y="580"/>
              <a:ext cx="232" cy="184"/>
            </a:xfrm>
            <a:prstGeom prst="ellipse">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800" b="1">
                <a:solidFill>
                  <a:srgbClr val="063DE8"/>
                </a:solidFill>
                <a:latin typeface="Arial" panose="020B0604020202020204" pitchFamily="34" charset="0"/>
                <a:ea typeface="宋体" pitchFamily="2" charset="-122"/>
              </a:endParaRPr>
            </a:p>
          </p:txBody>
        </p:sp>
        <p:sp>
          <p:nvSpPr>
            <p:cNvPr id="21" name="Line 17"/>
            <p:cNvSpPr>
              <a:spLocks noChangeShapeType="1"/>
            </p:cNvSpPr>
            <p:nvPr/>
          </p:nvSpPr>
          <p:spPr bwMode="auto">
            <a:xfrm>
              <a:off x="3316" y="772"/>
              <a:ext cx="40" cy="42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800" b="1">
                <a:solidFill>
                  <a:srgbClr val="063DE8"/>
                </a:solidFill>
                <a:latin typeface="Arial" panose="020B0604020202020204" pitchFamily="34" charset="0"/>
                <a:ea typeface="宋体" pitchFamily="2" charset="-122"/>
              </a:endParaRPr>
            </a:p>
          </p:txBody>
        </p:sp>
        <p:sp>
          <p:nvSpPr>
            <p:cNvPr id="22" name="Line 18"/>
            <p:cNvSpPr>
              <a:spLocks noChangeShapeType="1"/>
            </p:cNvSpPr>
            <p:nvPr/>
          </p:nvSpPr>
          <p:spPr bwMode="auto">
            <a:xfrm flipH="1">
              <a:off x="3164" y="1156"/>
              <a:ext cx="200" cy="136"/>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800" b="1">
                <a:solidFill>
                  <a:srgbClr val="063DE8"/>
                </a:solidFill>
                <a:latin typeface="Arial" panose="020B0604020202020204" pitchFamily="34" charset="0"/>
                <a:ea typeface="宋体" pitchFamily="2" charset="-122"/>
              </a:endParaRPr>
            </a:p>
          </p:txBody>
        </p:sp>
        <p:sp>
          <p:nvSpPr>
            <p:cNvPr id="23" name="Line 19"/>
            <p:cNvSpPr>
              <a:spLocks noChangeShapeType="1"/>
            </p:cNvSpPr>
            <p:nvPr/>
          </p:nvSpPr>
          <p:spPr bwMode="auto">
            <a:xfrm>
              <a:off x="3172" y="1300"/>
              <a:ext cx="88" cy="18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800" b="1">
                <a:solidFill>
                  <a:srgbClr val="063DE8"/>
                </a:solidFill>
                <a:latin typeface="Arial" panose="020B0604020202020204" pitchFamily="34" charset="0"/>
                <a:ea typeface="宋体" pitchFamily="2" charset="-122"/>
              </a:endParaRPr>
            </a:p>
          </p:txBody>
        </p:sp>
        <p:sp>
          <p:nvSpPr>
            <p:cNvPr id="24" name="Line 20"/>
            <p:cNvSpPr>
              <a:spLocks noChangeShapeType="1"/>
            </p:cNvSpPr>
            <p:nvPr/>
          </p:nvSpPr>
          <p:spPr bwMode="auto">
            <a:xfrm>
              <a:off x="3364" y="1156"/>
              <a:ext cx="184" cy="136"/>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800" b="1">
                <a:solidFill>
                  <a:srgbClr val="063DE8"/>
                </a:solidFill>
                <a:latin typeface="Arial" panose="020B0604020202020204" pitchFamily="34" charset="0"/>
                <a:ea typeface="宋体" pitchFamily="2" charset="-122"/>
              </a:endParaRPr>
            </a:p>
          </p:txBody>
        </p:sp>
        <p:sp>
          <p:nvSpPr>
            <p:cNvPr id="25" name="Line 21"/>
            <p:cNvSpPr>
              <a:spLocks noChangeShapeType="1"/>
            </p:cNvSpPr>
            <p:nvPr/>
          </p:nvSpPr>
          <p:spPr bwMode="auto">
            <a:xfrm flipV="1">
              <a:off x="3556" y="1196"/>
              <a:ext cx="136" cy="10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800" b="1">
                <a:solidFill>
                  <a:srgbClr val="063DE8"/>
                </a:solidFill>
                <a:latin typeface="Arial" panose="020B0604020202020204" pitchFamily="34" charset="0"/>
                <a:ea typeface="宋体" pitchFamily="2" charset="-122"/>
              </a:endParaRPr>
            </a:p>
          </p:txBody>
        </p:sp>
        <p:sp>
          <p:nvSpPr>
            <p:cNvPr id="26" name="Line 22"/>
            <p:cNvSpPr>
              <a:spLocks noChangeShapeType="1"/>
            </p:cNvSpPr>
            <p:nvPr/>
          </p:nvSpPr>
          <p:spPr bwMode="auto">
            <a:xfrm>
              <a:off x="3700" y="1204"/>
              <a:ext cx="40" cy="4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800" b="1">
                <a:solidFill>
                  <a:srgbClr val="063DE8"/>
                </a:solidFill>
                <a:latin typeface="Arial" panose="020B0604020202020204" pitchFamily="34" charset="0"/>
                <a:ea typeface="宋体" pitchFamily="2" charset="-122"/>
              </a:endParaRPr>
            </a:p>
          </p:txBody>
        </p:sp>
        <p:sp>
          <p:nvSpPr>
            <p:cNvPr id="27" name="Line 23"/>
            <p:cNvSpPr>
              <a:spLocks noChangeShapeType="1"/>
            </p:cNvSpPr>
            <p:nvPr/>
          </p:nvSpPr>
          <p:spPr bwMode="auto">
            <a:xfrm flipH="1">
              <a:off x="3212" y="916"/>
              <a:ext cx="104" cy="136"/>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800" b="1">
                <a:solidFill>
                  <a:srgbClr val="063DE8"/>
                </a:solidFill>
                <a:latin typeface="Arial" panose="020B0604020202020204" pitchFamily="34" charset="0"/>
                <a:ea typeface="宋体" pitchFamily="2" charset="-122"/>
              </a:endParaRPr>
            </a:p>
          </p:txBody>
        </p:sp>
        <p:sp>
          <p:nvSpPr>
            <p:cNvPr id="28" name="Line 24"/>
            <p:cNvSpPr>
              <a:spLocks noChangeShapeType="1"/>
            </p:cNvSpPr>
            <p:nvPr/>
          </p:nvSpPr>
          <p:spPr bwMode="auto">
            <a:xfrm flipH="1" flipV="1">
              <a:off x="3068" y="1004"/>
              <a:ext cx="152" cy="56"/>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800" b="1">
                <a:solidFill>
                  <a:srgbClr val="063DE8"/>
                </a:solidFill>
                <a:latin typeface="Arial" panose="020B0604020202020204" pitchFamily="34" charset="0"/>
                <a:ea typeface="宋体" pitchFamily="2" charset="-122"/>
              </a:endParaRPr>
            </a:p>
          </p:txBody>
        </p:sp>
        <p:sp>
          <p:nvSpPr>
            <p:cNvPr id="29" name="Line 25"/>
            <p:cNvSpPr>
              <a:spLocks noChangeShapeType="1"/>
            </p:cNvSpPr>
            <p:nvPr/>
          </p:nvSpPr>
          <p:spPr bwMode="auto">
            <a:xfrm flipH="1">
              <a:off x="3116" y="864"/>
              <a:ext cx="2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800" b="1">
                <a:solidFill>
                  <a:srgbClr val="063DE8"/>
                </a:solidFill>
                <a:latin typeface="Arial" panose="020B0604020202020204" pitchFamily="34" charset="0"/>
                <a:ea typeface="宋体" pitchFamily="2" charset="-122"/>
              </a:endParaRPr>
            </a:p>
          </p:txBody>
        </p:sp>
        <p:sp>
          <p:nvSpPr>
            <p:cNvPr id="30" name="Line 26"/>
            <p:cNvSpPr>
              <a:spLocks noChangeShapeType="1"/>
            </p:cNvSpPr>
            <p:nvPr/>
          </p:nvSpPr>
          <p:spPr bwMode="auto">
            <a:xfrm flipH="1" flipV="1">
              <a:off x="2972" y="764"/>
              <a:ext cx="152" cy="10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800" b="1">
                <a:solidFill>
                  <a:srgbClr val="063DE8"/>
                </a:solidFill>
                <a:latin typeface="Arial" panose="020B0604020202020204" pitchFamily="34" charset="0"/>
                <a:ea typeface="宋体" pitchFamily="2" charset="-122"/>
              </a:endParaRPr>
            </a:p>
          </p:txBody>
        </p:sp>
        <p:sp>
          <p:nvSpPr>
            <p:cNvPr id="31" name="Line 27"/>
            <p:cNvSpPr>
              <a:spLocks noChangeShapeType="1"/>
            </p:cNvSpPr>
            <p:nvPr/>
          </p:nvSpPr>
          <p:spPr bwMode="auto">
            <a:xfrm flipV="1">
              <a:off x="3220" y="668"/>
              <a:ext cx="40" cy="56"/>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800" b="1">
                <a:solidFill>
                  <a:srgbClr val="063DE8"/>
                </a:solidFill>
                <a:latin typeface="Arial" panose="020B0604020202020204" pitchFamily="34" charset="0"/>
                <a:ea typeface="宋体" pitchFamily="2" charset="-122"/>
              </a:endParaRPr>
            </a:p>
          </p:txBody>
        </p:sp>
        <p:sp>
          <p:nvSpPr>
            <p:cNvPr id="32" name="Line 28"/>
            <p:cNvSpPr>
              <a:spLocks noChangeShapeType="1"/>
            </p:cNvSpPr>
            <p:nvPr/>
          </p:nvSpPr>
          <p:spPr bwMode="auto">
            <a:xfrm flipH="1" flipV="1">
              <a:off x="2396" y="620"/>
              <a:ext cx="104" cy="10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800" b="1">
                <a:solidFill>
                  <a:srgbClr val="063DE8"/>
                </a:solidFill>
                <a:latin typeface="Arial" panose="020B0604020202020204" pitchFamily="34" charset="0"/>
                <a:ea typeface="宋体" pitchFamily="2" charset="-122"/>
              </a:endParaRPr>
            </a:p>
          </p:txBody>
        </p:sp>
        <p:sp>
          <p:nvSpPr>
            <p:cNvPr id="33" name="Oval 29"/>
            <p:cNvSpPr>
              <a:spLocks noChangeArrowheads="1"/>
            </p:cNvSpPr>
            <p:nvPr/>
          </p:nvSpPr>
          <p:spPr bwMode="auto">
            <a:xfrm>
              <a:off x="2608" y="1744"/>
              <a:ext cx="400" cy="304"/>
            </a:xfrm>
            <a:prstGeom prst="ellipse">
              <a:avLst/>
            </a:prstGeom>
            <a:noFill/>
            <a:ln w="508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800" b="1">
                <a:solidFill>
                  <a:srgbClr val="063DE8"/>
                </a:solidFill>
                <a:latin typeface="Arial" panose="020B0604020202020204" pitchFamily="34" charset="0"/>
                <a:ea typeface="宋体" pitchFamily="2" charset="-122"/>
              </a:endParaRPr>
            </a:p>
          </p:txBody>
        </p:sp>
        <p:sp>
          <p:nvSpPr>
            <p:cNvPr id="34" name="Line 30"/>
            <p:cNvSpPr>
              <a:spLocks noChangeShapeType="1"/>
            </p:cNvSpPr>
            <p:nvPr/>
          </p:nvSpPr>
          <p:spPr bwMode="auto">
            <a:xfrm flipV="1">
              <a:off x="2752" y="1904"/>
              <a:ext cx="16" cy="80"/>
            </a:xfrm>
            <a:prstGeom prst="line">
              <a:avLst/>
            </a:prstGeom>
            <a:noFill/>
            <a:ln w="508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800" b="1">
                <a:solidFill>
                  <a:srgbClr val="063DE8"/>
                </a:solidFill>
                <a:latin typeface="Arial" panose="020B0604020202020204" pitchFamily="34" charset="0"/>
                <a:ea typeface="宋体" pitchFamily="2" charset="-122"/>
              </a:endParaRPr>
            </a:p>
          </p:txBody>
        </p:sp>
        <p:sp>
          <p:nvSpPr>
            <p:cNvPr id="35" name="Line 31"/>
            <p:cNvSpPr>
              <a:spLocks noChangeShapeType="1"/>
            </p:cNvSpPr>
            <p:nvPr/>
          </p:nvSpPr>
          <p:spPr bwMode="auto">
            <a:xfrm>
              <a:off x="2800" y="1920"/>
              <a:ext cx="16" cy="0"/>
            </a:xfrm>
            <a:prstGeom prst="line">
              <a:avLst/>
            </a:prstGeom>
            <a:noFill/>
            <a:ln w="508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800" b="1">
                <a:solidFill>
                  <a:srgbClr val="063DE8"/>
                </a:solidFill>
                <a:latin typeface="Arial" panose="020B0604020202020204" pitchFamily="34" charset="0"/>
                <a:ea typeface="宋体" pitchFamily="2" charset="-122"/>
              </a:endParaRPr>
            </a:p>
          </p:txBody>
        </p:sp>
        <p:sp>
          <p:nvSpPr>
            <p:cNvPr id="36" name="Line 32"/>
            <p:cNvSpPr>
              <a:spLocks noChangeShapeType="1"/>
            </p:cNvSpPr>
            <p:nvPr/>
          </p:nvSpPr>
          <p:spPr bwMode="auto">
            <a:xfrm>
              <a:off x="2848" y="1936"/>
              <a:ext cx="16" cy="16"/>
            </a:xfrm>
            <a:prstGeom prst="line">
              <a:avLst/>
            </a:prstGeom>
            <a:noFill/>
            <a:ln w="508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800" b="1">
                <a:solidFill>
                  <a:srgbClr val="063DE8"/>
                </a:solidFill>
                <a:latin typeface="Arial" panose="020B0604020202020204" pitchFamily="34" charset="0"/>
                <a:ea typeface="宋体" pitchFamily="2" charset="-122"/>
              </a:endParaRPr>
            </a:p>
          </p:txBody>
        </p:sp>
        <p:sp>
          <p:nvSpPr>
            <p:cNvPr id="37" name="Line 33"/>
            <p:cNvSpPr>
              <a:spLocks noChangeShapeType="1"/>
            </p:cNvSpPr>
            <p:nvPr/>
          </p:nvSpPr>
          <p:spPr bwMode="auto">
            <a:xfrm>
              <a:off x="2848" y="1824"/>
              <a:ext cx="64" cy="0"/>
            </a:xfrm>
            <a:prstGeom prst="line">
              <a:avLst/>
            </a:prstGeom>
            <a:noFill/>
            <a:ln w="508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800" b="1">
                <a:solidFill>
                  <a:srgbClr val="063DE8"/>
                </a:solidFill>
                <a:latin typeface="Arial" panose="020B0604020202020204" pitchFamily="34" charset="0"/>
                <a:ea typeface="宋体" pitchFamily="2" charset="-122"/>
              </a:endParaRPr>
            </a:p>
          </p:txBody>
        </p:sp>
        <p:sp>
          <p:nvSpPr>
            <p:cNvPr id="38" name="Line 34"/>
            <p:cNvSpPr>
              <a:spLocks noChangeShapeType="1"/>
            </p:cNvSpPr>
            <p:nvPr/>
          </p:nvSpPr>
          <p:spPr bwMode="auto">
            <a:xfrm flipH="1">
              <a:off x="2672" y="1824"/>
              <a:ext cx="80" cy="0"/>
            </a:xfrm>
            <a:prstGeom prst="line">
              <a:avLst/>
            </a:prstGeom>
            <a:noFill/>
            <a:ln w="508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800" b="1">
                <a:solidFill>
                  <a:srgbClr val="063DE8"/>
                </a:solidFill>
                <a:latin typeface="Arial" panose="020B0604020202020204" pitchFamily="34" charset="0"/>
                <a:ea typeface="宋体" pitchFamily="2" charset="-122"/>
              </a:endParaRPr>
            </a:p>
          </p:txBody>
        </p:sp>
        <p:sp>
          <p:nvSpPr>
            <p:cNvPr id="39" name="Line 35"/>
            <p:cNvSpPr>
              <a:spLocks noChangeShapeType="1"/>
            </p:cNvSpPr>
            <p:nvPr/>
          </p:nvSpPr>
          <p:spPr bwMode="auto">
            <a:xfrm flipV="1">
              <a:off x="2400" y="2720"/>
              <a:ext cx="0" cy="80"/>
            </a:xfrm>
            <a:prstGeom prst="line">
              <a:avLst/>
            </a:prstGeom>
            <a:noFill/>
            <a:ln w="508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800" b="1">
                <a:solidFill>
                  <a:srgbClr val="063DE8"/>
                </a:solidFill>
                <a:latin typeface="Arial" panose="020B0604020202020204" pitchFamily="34" charset="0"/>
                <a:ea typeface="宋体" pitchFamily="2" charset="-122"/>
              </a:endParaRPr>
            </a:p>
          </p:txBody>
        </p:sp>
        <p:sp>
          <p:nvSpPr>
            <p:cNvPr id="40" name="Line 36"/>
            <p:cNvSpPr>
              <a:spLocks noChangeShapeType="1"/>
            </p:cNvSpPr>
            <p:nvPr/>
          </p:nvSpPr>
          <p:spPr bwMode="auto">
            <a:xfrm>
              <a:off x="2832" y="2080"/>
              <a:ext cx="0" cy="352"/>
            </a:xfrm>
            <a:prstGeom prst="line">
              <a:avLst/>
            </a:prstGeom>
            <a:noFill/>
            <a:ln w="508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800" b="1">
                <a:solidFill>
                  <a:srgbClr val="063DE8"/>
                </a:solidFill>
                <a:latin typeface="Arial" panose="020B0604020202020204" pitchFamily="34" charset="0"/>
                <a:ea typeface="宋体" pitchFamily="2" charset="-122"/>
              </a:endParaRPr>
            </a:p>
          </p:txBody>
        </p:sp>
        <p:sp>
          <p:nvSpPr>
            <p:cNvPr id="41" name="Line 37"/>
            <p:cNvSpPr>
              <a:spLocks noChangeShapeType="1"/>
            </p:cNvSpPr>
            <p:nvPr/>
          </p:nvSpPr>
          <p:spPr bwMode="auto">
            <a:xfrm>
              <a:off x="2848" y="2448"/>
              <a:ext cx="208" cy="0"/>
            </a:xfrm>
            <a:prstGeom prst="line">
              <a:avLst/>
            </a:prstGeom>
            <a:noFill/>
            <a:ln w="508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800" b="1">
                <a:solidFill>
                  <a:srgbClr val="063DE8"/>
                </a:solidFill>
                <a:latin typeface="Arial" panose="020B0604020202020204" pitchFamily="34" charset="0"/>
                <a:ea typeface="宋体" pitchFamily="2" charset="-122"/>
              </a:endParaRPr>
            </a:p>
          </p:txBody>
        </p:sp>
        <p:sp>
          <p:nvSpPr>
            <p:cNvPr id="42" name="Line 38"/>
            <p:cNvSpPr>
              <a:spLocks noChangeShapeType="1"/>
            </p:cNvSpPr>
            <p:nvPr/>
          </p:nvSpPr>
          <p:spPr bwMode="auto">
            <a:xfrm>
              <a:off x="3088" y="2464"/>
              <a:ext cx="64" cy="256"/>
            </a:xfrm>
            <a:prstGeom prst="line">
              <a:avLst/>
            </a:prstGeom>
            <a:noFill/>
            <a:ln w="508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800" b="1">
                <a:solidFill>
                  <a:srgbClr val="063DE8"/>
                </a:solidFill>
                <a:latin typeface="Arial" panose="020B0604020202020204" pitchFamily="34" charset="0"/>
                <a:ea typeface="宋体" pitchFamily="2" charset="-122"/>
              </a:endParaRPr>
            </a:p>
          </p:txBody>
        </p:sp>
        <p:sp>
          <p:nvSpPr>
            <p:cNvPr id="43" name="Line 39"/>
            <p:cNvSpPr>
              <a:spLocks noChangeShapeType="1"/>
            </p:cNvSpPr>
            <p:nvPr/>
          </p:nvSpPr>
          <p:spPr bwMode="auto">
            <a:xfrm flipV="1">
              <a:off x="3184" y="2672"/>
              <a:ext cx="16" cy="80"/>
            </a:xfrm>
            <a:prstGeom prst="line">
              <a:avLst/>
            </a:prstGeom>
            <a:noFill/>
            <a:ln w="508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800" b="1">
                <a:solidFill>
                  <a:srgbClr val="063DE8"/>
                </a:solidFill>
                <a:latin typeface="Arial" panose="020B0604020202020204" pitchFamily="34" charset="0"/>
                <a:ea typeface="宋体" pitchFamily="2" charset="-122"/>
              </a:endParaRPr>
            </a:p>
          </p:txBody>
        </p:sp>
        <p:sp>
          <p:nvSpPr>
            <p:cNvPr id="44" name="Line 40"/>
            <p:cNvSpPr>
              <a:spLocks noChangeShapeType="1"/>
            </p:cNvSpPr>
            <p:nvPr/>
          </p:nvSpPr>
          <p:spPr bwMode="auto">
            <a:xfrm flipH="1">
              <a:off x="2576" y="2464"/>
              <a:ext cx="272" cy="16"/>
            </a:xfrm>
            <a:prstGeom prst="line">
              <a:avLst/>
            </a:prstGeom>
            <a:noFill/>
            <a:ln w="508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800" b="1">
                <a:solidFill>
                  <a:srgbClr val="063DE8"/>
                </a:solidFill>
                <a:latin typeface="Arial" panose="020B0604020202020204" pitchFamily="34" charset="0"/>
                <a:ea typeface="宋体" pitchFamily="2" charset="-122"/>
              </a:endParaRPr>
            </a:p>
          </p:txBody>
        </p:sp>
        <p:sp>
          <p:nvSpPr>
            <p:cNvPr id="45" name="Line 41"/>
            <p:cNvSpPr>
              <a:spLocks noChangeShapeType="1"/>
            </p:cNvSpPr>
            <p:nvPr/>
          </p:nvSpPr>
          <p:spPr bwMode="auto">
            <a:xfrm flipH="1">
              <a:off x="2480" y="2512"/>
              <a:ext cx="128" cy="256"/>
            </a:xfrm>
            <a:prstGeom prst="line">
              <a:avLst/>
            </a:prstGeom>
            <a:noFill/>
            <a:ln w="508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800" b="1">
                <a:solidFill>
                  <a:srgbClr val="063DE8"/>
                </a:solidFill>
                <a:latin typeface="Arial" panose="020B0604020202020204" pitchFamily="34" charset="0"/>
                <a:ea typeface="宋体" pitchFamily="2" charset="-122"/>
              </a:endParaRPr>
            </a:p>
          </p:txBody>
        </p:sp>
        <p:sp>
          <p:nvSpPr>
            <p:cNvPr id="46" name="Line 42"/>
            <p:cNvSpPr>
              <a:spLocks noChangeShapeType="1"/>
            </p:cNvSpPr>
            <p:nvPr/>
          </p:nvSpPr>
          <p:spPr bwMode="auto">
            <a:xfrm flipH="1">
              <a:off x="2384" y="2784"/>
              <a:ext cx="128" cy="0"/>
            </a:xfrm>
            <a:prstGeom prst="line">
              <a:avLst/>
            </a:prstGeom>
            <a:noFill/>
            <a:ln w="508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800" b="1">
                <a:solidFill>
                  <a:srgbClr val="063DE8"/>
                </a:solidFill>
                <a:latin typeface="Arial" panose="020B0604020202020204" pitchFamily="34" charset="0"/>
                <a:ea typeface="宋体" pitchFamily="2" charset="-122"/>
              </a:endParaRPr>
            </a:p>
          </p:txBody>
        </p:sp>
        <p:sp>
          <p:nvSpPr>
            <p:cNvPr id="47" name="Line 43"/>
            <p:cNvSpPr>
              <a:spLocks noChangeShapeType="1"/>
            </p:cNvSpPr>
            <p:nvPr/>
          </p:nvSpPr>
          <p:spPr bwMode="auto">
            <a:xfrm>
              <a:off x="2848" y="2080"/>
              <a:ext cx="304" cy="16"/>
            </a:xfrm>
            <a:prstGeom prst="line">
              <a:avLst/>
            </a:prstGeom>
            <a:noFill/>
            <a:ln w="508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800" b="1">
                <a:solidFill>
                  <a:srgbClr val="063DE8"/>
                </a:solidFill>
                <a:latin typeface="Arial" panose="020B0604020202020204" pitchFamily="34" charset="0"/>
                <a:ea typeface="宋体" pitchFamily="2" charset="-122"/>
              </a:endParaRPr>
            </a:p>
          </p:txBody>
        </p:sp>
        <p:sp>
          <p:nvSpPr>
            <p:cNvPr id="48" name="Line 44"/>
            <p:cNvSpPr>
              <a:spLocks noChangeShapeType="1"/>
            </p:cNvSpPr>
            <p:nvPr/>
          </p:nvSpPr>
          <p:spPr bwMode="auto">
            <a:xfrm flipV="1">
              <a:off x="3184" y="1664"/>
              <a:ext cx="208" cy="464"/>
            </a:xfrm>
            <a:prstGeom prst="line">
              <a:avLst/>
            </a:prstGeom>
            <a:noFill/>
            <a:ln w="508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800" b="1">
                <a:solidFill>
                  <a:srgbClr val="063DE8"/>
                </a:solidFill>
                <a:latin typeface="Arial" panose="020B0604020202020204" pitchFamily="34" charset="0"/>
                <a:ea typeface="宋体" pitchFamily="2" charset="-122"/>
              </a:endParaRPr>
            </a:p>
          </p:txBody>
        </p:sp>
        <p:sp>
          <p:nvSpPr>
            <p:cNvPr id="49" name="Line 45"/>
            <p:cNvSpPr>
              <a:spLocks noChangeShapeType="1"/>
            </p:cNvSpPr>
            <p:nvPr/>
          </p:nvSpPr>
          <p:spPr bwMode="auto">
            <a:xfrm>
              <a:off x="3424" y="1680"/>
              <a:ext cx="112" cy="0"/>
            </a:xfrm>
            <a:prstGeom prst="line">
              <a:avLst/>
            </a:prstGeom>
            <a:noFill/>
            <a:ln w="508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800" b="1">
                <a:solidFill>
                  <a:srgbClr val="063DE8"/>
                </a:solidFill>
                <a:latin typeface="Arial" panose="020B0604020202020204" pitchFamily="34" charset="0"/>
                <a:ea typeface="宋体" pitchFamily="2" charset="-122"/>
              </a:endParaRPr>
            </a:p>
          </p:txBody>
        </p:sp>
        <p:sp>
          <p:nvSpPr>
            <p:cNvPr id="50" name="Line 46"/>
            <p:cNvSpPr>
              <a:spLocks noChangeShapeType="1"/>
            </p:cNvSpPr>
            <p:nvPr/>
          </p:nvSpPr>
          <p:spPr bwMode="auto">
            <a:xfrm flipH="1">
              <a:off x="2528" y="2128"/>
              <a:ext cx="320" cy="16"/>
            </a:xfrm>
            <a:prstGeom prst="line">
              <a:avLst/>
            </a:prstGeom>
            <a:noFill/>
            <a:ln w="508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800" b="1">
                <a:solidFill>
                  <a:srgbClr val="063DE8"/>
                </a:solidFill>
                <a:latin typeface="Arial" panose="020B0604020202020204" pitchFamily="34" charset="0"/>
                <a:ea typeface="宋体" pitchFamily="2" charset="-122"/>
              </a:endParaRPr>
            </a:p>
          </p:txBody>
        </p:sp>
        <p:sp>
          <p:nvSpPr>
            <p:cNvPr id="51" name="Line 47"/>
            <p:cNvSpPr>
              <a:spLocks noChangeShapeType="1"/>
            </p:cNvSpPr>
            <p:nvPr/>
          </p:nvSpPr>
          <p:spPr bwMode="auto">
            <a:xfrm flipH="1" flipV="1">
              <a:off x="2192" y="1664"/>
              <a:ext cx="368" cy="512"/>
            </a:xfrm>
            <a:prstGeom prst="line">
              <a:avLst/>
            </a:prstGeom>
            <a:noFill/>
            <a:ln w="508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800" b="1">
                <a:solidFill>
                  <a:srgbClr val="063DE8"/>
                </a:solidFill>
                <a:latin typeface="Arial" panose="020B0604020202020204" pitchFamily="34" charset="0"/>
                <a:ea typeface="宋体" pitchFamily="2" charset="-122"/>
              </a:endParaRPr>
            </a:p>
          </p:txBody>
        </p:sp>
        <p:sp>
          <p:nvSpPr>
            <p:cNvPr id="52" name="Line 48"/>
            <p:cNvSpPr>
              <a:spLocks noChangeShapeType="1"/>
            </p:cNvSpPr>
            <p:nvPr/>
          </p:nvSpPr>
          <p:spPr bwMode="auto">
            <a:xfrm flipH="1">
              <a:off x="2048" y="1680"/>
              <a:ext cx="176" cy="0"/>
            </a:xfrm>
            <a:prstGeom prst="line">
              <a:avLst/>
            </a:prstGeom>
            <a:noFill/>
            <a:ln w="508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800" b="1">
                <a:solidFill>
                  <a:srgbClr val="063DE8"/>
                </a:solidFill>
                <a:latin typeface="Arial" panose="020B0604020202020204" pitchFamily="34" charset="0"/>
                <a:ea typeface="宋体" pitchFamily="2" charset="-122"/>
              </a:endParaRPr>
            </a:p>
          </p:txBody>
        </p:sp>
        <p:sp useBgFill="1">
          <p:nvSpPr>
            <p:cNvPr id="53" name="Rectangle 49"/>
            <p:cNvSpPr>
              <a:spLocks noChangeArrowheads="1"/>
            </p:cNvSpPr>
            <p:nvPr/>
          </p:nvSpPr>
          <p:spPr bwMode="auto">
            <a:xfrm>
              <a:off x="2264" y="1448"/>
              <a:ext cx="1252" cy="321"/>
            </a:xfrm>
            <a:prstGeom prst="rect">
              <a:avLst/>
            </a:prstGeom>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eaLnBrk="0" hangingPunct="0">
                <a:lnSpc>
                  <a:spcPct val="92000"/>
                </a:lnSpc>
              </a:pPr>
              <a:r>
                <a:rPr lang="en-US" altLang="zh-CN" b="1">
                  <a:solidFill>
                    <a:srgbClr val="000000"/>
                  </a:solidFill>
                  <a:latin typeface="Arial" panose="020B0604020202020204" pitchFamily="34" charset="0"/>
                  <a:ea typeface="宋体" pitchFamily="2" charset="-122"/>
                </a:rPr>
                <a:t>instruction set</a:t>
              </a:r>
              <a:endParaRPr lang="en-US" altLang="zh-CN" b="1">
                <a:solidFill>
                  <a:srgbClr val="000000"/>
                </a:solidFill>
                <a:latin typeface="Arial" panose="020B0604020202020204" pitchFamily="34" charset="0"/>
                <a:ea typeface="宋体" pitchFamily="2" charset="-122"/>
              </a:endParaRPr>
            </a:p>
          </p:txBody>
        </p:sp>
        <p:sp>
          <p:nvSpPr>
            <p:cNvPr id="54" name="Rectangle 50"/>
            <p:cNvSpPr>
              <a:spLocks noChangeArrowheads="1"/>
            </p:cNvSpPr>
            <p:nvPr/>
          </p:nvSpPr>
          <p:spPr bwMode="auto">
            <a:xfrm>
              <a:off x="488" y="878"/>
              <a:ext cx="740" cy="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eaLnBrk="0" hangingPunct="0">
                <a:lnSpc>
                  <a:spcPct val="85000"/>
                </a:lnSpc>
              </a:pPr>
              <a:r>
                <a:rPr lang="en-US" altLang="zh-CN" b="1">
                  <a:solidFill>
                    <a:srgbClr val="000000"/>
                  </a:solidFill>
                  <a:latin typeface="Arial" panose="020B0604020202020204" pitchFamily="34" charset="0"/>
                  <a:ea typeface="宋体" pitchFamily="2" charset="-122"/>
                </a:rPr>
                <a:t>software</a:t>
              </a:r>
              <a:endParaRPr lang="en-US" altLang="zh-CN" b="1">
                <a:solidFill>
                  <a:srgbClr val="000000"/>
                </a:solidFill>
                <a:latin typeface="Arial" panose="020B0604020202020204" pitchFamily="34" charset="0"/>
                <a:ea typeface="宋体" pitchFamily="2" charset="-122"/>
              </a:endParaRPr>
            </a:p>
          </p:txBody>
        </p:sp>
        <p:sp>
          <p:nvSpPr>
            <p:cNvPr id="55" name="Rectangle 51"/>
            <p:cNvSpPr>
              <a:spLocks noChangeArrowheads="1"/>
            </p:cNvSpPr>
            <p:nvPr/>
          </p:nvSpPr>
          <p:spPr bwMode="auto">
            <a:xfrm>
              <a:off x="488" y="2080"/>
              <a:ext cx="793" cy="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eaLnBrk="0" hangingPunct="0">
                <a:lnSpc>
                  <a:spcPct val="85000"/>
                </a:lnSpc>
              </a:pPr>
              <a:r>
                <a:rPr lang="en-US" altLang="zh-CN" b="1">
                  <a:solidFill>
                    <a:srgbClr val="000000"/>
                  </a:solidFill>
                  <a:latin typeface="Arial" panose="020B0604020202020204" pitchFamily="34" charset="0"/>
                  <a:ea typeface="宋体" pitchFamily="2" charset="-122"/>
                </a:rPr>
                <a:t>hardware</a:t>
              </a:r>
              <a:endParaRPr lang="en-US" altLang="zh-CN" b="1">
                <a:solidFill>
                  <a:srgbClr val="000000"/>
                </a:solidFill>
                <a:latin typeface="Arial" panose="020B0604020202020204" pitchFamily="34" charset="0"/>
                <a:ea typeface="宋体" pitchFamily="2" charset="-122"/>
              </a:endParaRPr>
            </a:p>
          </p:txBody>
        </p:sp>
      </p:grpSp>
      <p:sp>
        <p:nvSpPr>
          <p:cNvPr id="56" name="Text Box 52"/>
          <p:cNvSpPr txBox="1">
            <a:spLocks noChangeArrowheads="1"/>
          </p:cNvSpPr>
          <p:nvPr/>
        </p:nvSpPr>
        <p:spPr bwMode="auto">
          <a:xfrm>
            <a:off x="731838" y="4719915"/>
            <a:ext cx="7600799" cy="187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20000"/>
              </a:spcBef>
            </a:pPr>
            <a:r>
              <a:rPr lang="zh-CN" altLang="en-US" sz="2000" b="1" dirty="0">
                <a:solidFill>
                  <a:srgbClr val="063DE8"/>
                </a:solidFill>
                <a:latin typeface="Comic Sans MS" panose="030F0702030302020204" pitchFamily="2" charset="0"/>
                <a:ea typeface="微软雅黑" pitchFamily="34" charset="-122"/>
              </a:rPr>
              <a:t>回顾：冯</a:t>
            </a:r>
            <a:r>
              <a:rPr lang="en-US" altLang="zh-CN" sz="2000" b="1" dirty="0">
                <a:solidFill>
                  <a:srgbClr val="063DE8"/>
                </a:solidFill>
                <a:latin typeface="Comic Sans MS" panose="030F0702030302020204" pitchFamily="2" charset="0"/>
                <a:ea typeface="微软雅黑" pitchFamily="34" charset="-122"/>
              </a:rPr>
              <a:t>.</a:t>
            </a:r>
            <a:r>
              <a:rPr lang="zh-CN" altLang="en-US" sz="2000" b="1" dirty="0">
                <a:solidFill>
                  <a:srgbClr val="063DE8"/>
                </a:solidFill>
                <a:latin typeface="Comic Sans MS" panose="030F0702030302020204" pitchFamily="2" charset="0"/>
                <a:ea typeface="微软雅黑" pitchFamily="34" charset="-122"/>
              </a:rPr>
              <a:t>诺依曼结构机器对指令规定：</a:t>
            </a:r>
            <a:endParaRPr lang="zh-CN" altLang="en-US" sz="2000" b="1" dirty="0">
              <a:solidFill>
                <a:srgbClr val="063DE8"/>
              </a:solidFill>
              <a:latin typeface="Comic Sans MS" panose="030F0702030302020204" pitchFamily="2" charset="0"/>
              <a:ea typeface="微软雅黑" pitchFamily="34" charset="-122"/>
            </a:endParaRPr>
          </a:p>
          <a:p>
            <a:pPr marL="342900" indent="-342900" eaLnBrk="0" hangingPunct="0">
              <a:spcBef>
                <a:spcPct val="20000"/>
              </a:spcBef>
              <a:buSzPct val="80000"/>
              <a:buFont typeface="Wingdings" panose="05000000000000000000" pitchFamily="2" charset="2"/>
              <a:buChar char="p"/>
            </a:pPr>
            <a:r>
              <a:rPr lang="zh-CN" altLang="en-US" sz="2000" dirty="0">
                <a:solidFill>
                  <a:srgbClr val="000000"/>
                </a:solidFill>
                <a:latin typeface="Comic Sans MS" panose="030F0702030302020204" pitchFamily="2" charset="0"/>
                <a:ea typeface="微软雅黑" pitchFamily="34" charset="-122"/>
              </a:rPr>
              <a:t> 用二进制表示，和数据一起存放在主存中</a:t>
            </a:r>
            <a:endParaRPr lang="zh-CN" altLang="en-US" sz="2000" dirty="0">
              <a:solidFill>
                <a:srgbClr val="000000"/>
              </a:solidFill>
              <a:latin typeface="Comic Sans MS" panose="030F0702030302020204" pitchFamily="2" charset="0"/>
              <a:ea typeface="微软雅黑" pitchFamily="34" charset="-122"/>
            </a:endParaRPr>
          </a:p>
          <a:p>
            <a:pPr marL="342900" indent="-342900" eaLnBrk="0" hangingPunct="0">
              <a:spcBef>
                <a:spcPct val="20000"/>
              </a:spcBef>
              <a:buSzPct val="80000"/>
              <a:buFont typeface="Wingdings" panose="05000000000000000000" pitchFamily="2" charset="2"/>
              <a:buChar char="p"/>
            </a:pPr>
            <a:r>
              <a:rPr lang="zh-CN" altLang="en-US" sz="2000" dirty="0">
                <a:solidFill>
                  <a:srgbClr val="000000"/>
                </a:solidFill>
                <a:latin typeface="Comic Sans MS" panose="030F0702030302020204" pitchFamily="2" charset="0"/>
                <a:ea typeface="微软雅黑" pitchFamily="34" charset="-122"/>
              </a:rPr>
              <a:t> 由两部分组成：操作码和操作数（或其地址码）</a:t>
            </a:r>
            <a:endParaRPr lang="zh-CN" altLang="en-US" sz="2000" dirty="0">
              <a:solidFill>
                <a:srgbClr val="000000"/>
              </a:solidFill>
              <a:latin typeface="Comic Sans MS" panose="030F0702030302020204" pitchFamily="2" charset="0"/>
              <a:ea typeface="微软雅黑" pitchFamily="34" charset="-122"/>
            </a:endParaRPr>
          </a:p>
          <a:p>
            <a:pPr marL="800100" lvl="1" indent="-342900" eaLnBrk="0" hangingPunct="0">
              <a:spcBef>
                <a:spcPct val="20000"/>
              </a:spcBef>
              <a:buFont typeface="Wingdings" panose="05000000000000000000" pitchFamily="2" charset="2"/>
              <a:buChar char="Ø"/>
            </a:pPr>
            <a:r>
              <a:rPr lang="en-US" altLang="zh-CN" sz="2000" dirty="0">
                <a:solidFill>
                  <a:srgbClr val="000000"/>
                </a:solidFill>
                <a:latin typeface="Comic Sans MS" panose="030F0702030302020204" pitchFamily="2" charset="0"/>
                <a:ea typeface="微软雅黑" pitchFamily="34" charset="-122"/>
              </a:rPr>
              <a:t> </a:t>
            </a:r>
            <a:r>
              <a:rPr lang="en-US" altLang="zh-CN" sz="2000" dirty="0">
                <a:solidFill>
                  <a:srgbClr val="FC0128"/>
                </a:solidFill>
                <a:latin typeface="Comic Sans MS" panose="030F0702030302020204" pitchFamily="2" charset="0"/>
                <a:ea typeface="微软雅黑" pitchFamily="34" charset="-122"/>
              </a:rPr>
              <a:t>Operation Code</a:t>
            </a:r>
            <a:r>
              <a:rPr lang="en-US" altLang="zh-CN" sz="2000" dirty="0">
                <a:solidFill>
                  <a:srgbClr val="000000"/>
                </a:solidFill>
                <a:latin typeface="Comic Sans MS" panose="030F0702030302020204" pitchFamily="2" charset="0"/>
                <a:ea typeface="微软雅黑" pitchFamily="34" charset="-122"/>
              </a:rPr>
              <a:t>:  defines the operation type</a:t>
            </a:r>
            <a:endParaRPr lang="en-US" altLang="zh-CN" sz="2000" dirty="0">
              <a:solidFill>
                <a:srgbClr val="000000"/>
              </a:solidFill>
              <a:latin typeface="Comic Sans MS" panose="030F0702030302020204" pitchFamily="2" charset="0"/>
              <a:ea typeface="微软雅黑" pitchFamily="34" charset="-122"/>
            </a:endParaRPr>
          </a:p>
          <a:p>
            <a:pPr marL="800100" lvl="1" indent="-342900" eaLnBrk="0" hangingPunct="0">
              <a:spcBef>
                <a:spcPct val="20000"/>
              </a:spcBef>
              <a:buFont typeface="Wingdings" panose="05000000000000000000" pitchFamily="2" charset="2"/>
              <a:buChar char="Ø"/>
            </a:pPr>
            <a:r>
              <a:rPr lang="en-US" altLang="zh-CN" sz="2000" dirty="0">
                <a:solidFill>
                  <a:srgbClr val="000000"/>
                </a:solidFill>
                <a:latin typeface="Comic Sans MS" panose="030F0702030302020204" pitchFamily="2" charset="0"/>
                <a:ea typeface="微软雅黑" pitchFamily="34" charset="-122"/>
              </a:rPr>
              <a:t> </a:t>
            </a:r>
            <a:r>
              <a:rPr lang="en-US" altLang="zh-CN" sz="2000" dirty="0">
                <a:solidFill>
                  <a:srgbClr val="FC0128"/>
                </a:solidFill>
                <a:latin typeface="Comic Sans MS" panose="030F0702030302020204" pitchFamily="2" charset="0"/>
                <a:ea typeface="微软雅黑" pitchFamily="34" charset="-122"/>
              </a:rPr>
              <a:t>Operands</a:t>
            </a:r>
            <a:r>
              <a:rPr lang="en-US" altLang="zh-CN" sz="2000" dirty="0">
                <a:solidFill>
                  <a:srgbClr val="000000"/>
                </a:solidFill>
                <a:latin typeface="Comic Sans MS" panose="030F0702030302020204" pitchFamily="2" charset="0"/>
                <a:ea typeface="微软雅黑" pitchFamily="34" charset="-122"/>
              </a:rPr>
              <a:t>:  indicate operation source and destination</a:t>
            </a:r>
            <a:endParaRPr lang="en-US" altLang="zh-CN" sz="2000" dirty="0">
              <a:solidFill>
                <a:srgbClr val="000000"/>
              </a:solidFill>
              <a:latin typeface="Comic Sans MS" panose="030F0702030302020204" pitchFamily="2" charset="0"/>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6">
                                            <p:txEl>
                                              <p:pRg st="0" end="0"/>
                                            </p:txEl>
                                          </p:spTgt>
                                        </p:tgtEl>
                                        <p:attrNameLst>
                                          <p:attrName>style.visibility</p:attrName>
                                        </p:attrNameLst>
                                      </p:cBhvr>
                                      <p:to>
                                        <p:strVal val="visible"/>
                                      </p:to>
                                    </p:set>
                                    <p:animEffect transition="in" filter="blinds(horizontal)">
                                      <p:cBhvr>
                                        <p:cTn id="7" dur="500"/>
                                        <p:tgtEl>
                                          <p:spTgt spid="5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6">
                                            <p:txEl>
                                              <p:pRg st="1" end="1"/>
                                            </p:txEl>
                                          </p:spTgt>
                                        </p:tgtEl>
                                        <p:attrNameLst>
                                          <p:attrName>style.visibility</p:attrName>
                                        </p:attrNameLst>
                                      </p:cBhvr>
                                      <p:to>
                                        <p:strVal val="visible"/>
                                      </p:to>
                                    </p:set>
                                    <p:animEffect transition="in" filter="blinds(horizontal)">
                                      <p:cBhvr>
                                        <p:cTn id="12" dur="500"/>
                                        <p:tgtEl>
                                          <p:spTgt spid="5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6">
                                            <p:txEl>
                                              <p:pRg st="2" end="2"/>
                                            </p:txEl>
                                          </p:spTgt>
                                        </p:tgtEl>
                                        <p:attrNameLst>
                                          <p:attrName>style.visibility</p:attrName>
                                        </p:attrNameLst>
                                      </p:cBhvr>
                                      <p:to>
                                        <p:strVal val="visible"/>
                                      </p:to>
                                    </p:set>
                                    <p:animEffect transition="in" filter="blinds(horizontal)">
                                      <p:cBhvr>
                                        <p:cTn id="17" dur="500"/>
                                        <p:tgtEl>
                                          <p:spTgt spid="5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6">
                                            <p:txEl>
                                              <p:pRg st="3" end="3"/>
                                            </p:txEl>
                                          </p:spTgt>
                                        </p:tgtEl>
                                        <p:attrNameLst>
                                          <p:attrName>style.visibility</p:attrName>
                                        </p:attrNameLst>
                                      </p:cBhvr>
                                      <p:to>
                                        <p:strVal val="visible"/>
                                      </p:to>
                                    </p:set>
                                    <p:animEffect transition="in" filter="blinds(horizontal)">
                                      <p:cBhvr>
                                        <p:cTn id="22" dur="500"/>
                                        <p:tgtEl>
                                          <p:spTgt spid="5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6">
                                            <p:txEl>
                                              <p:pRg st="4" end="4"/>
                                            </p:txEl>
                                          </p:spTgt>
                                        </p:tgtEl>
                                        <p:attrNameLst>
                                          <p:attrName>style.visibility</p:attrName>
                                        </p:attrNameLst>
                                      </p:cBhvr>
                                      <p:to>
                                        <p:strVal val="visible"/>
                                      </p:to>
                                    </p:set>
                                    <p:animEffect transition="in" filter="blinds(horizontal)">
                                      <p:cBhvr>
                                        <p:cTn id="27" dur="500"/>
                                        <p:tgtEl>
                                          <p:spTgt spid="5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4.4 </a:t>
            </a:r>
            <a:r>
              <a:rPr lang="zh-CN" altLang="en-US" dirty="0"/>
              <a:t>程序的机器级表示</a:t>
            </a:r>
            <a:endParaRPr lang="zh-CN" altLang="en-US" dirty="0"/>
          </a:p>
        </p:txBody>
      </p:sp>
      <p:sp>
        <p:nvSpPr>
          <p:cNvPr id="3" name="内容占位符 2"/>
          <p:cNvSpPr>
            <a:spLocks noGrp="1"/>
          </p:cNvSpPr>
          <p:nvPr>
            <p:ph idx="1"/>
          </p:nvPr>
        </p:nvSpPr>
        <p:spPr>
          <a:xfrm>
            <a:off x="107504" y="833702"/>
            <a:ext cx="8856984" cy="5695367"/>
          </a:xfrm>
        </p:spPr>
        <p:txBody>
          <a:bodyPr/>
          <a:lstStyle/>
          <a:p>
            <a:pPr marL="0" indent="0">
              <a:buNone/>
            </a:pPr>
            <a:r>
              <a:rPr lang="en-US" altLang="zh-CN" dirty="0"/>
              <a:t>4.4.4 </a:t>
            </a:r>
            <a:r>
              <a:rPr lang="zh-CN" altLang="en-US" dirty="0"/>
              <a:t>过程调用的机器代码表示</a:t>
            </a:r>
            <a:endParaRPr lang="zh-CN" altLang="en-US" dirty="0"/>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7" name="内容占位符 2"/>
          <p:cNvSpPr txBox="1"/>
          <p:nvPr/>
        </p:nvSpPr>
        <p:spPr bwMode="auto">
          <a:xfrm>
            <a:off x="107504" y="1052736"/>
            <a:ext cx="4968552" cy="393507"/>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FF0000"/>
              </a:buClr>
              <a:buFont typeface="Wingdings" panose="05000000000000000000" pitchFamily="2" charset="2"/>
              <a:buChar char="p"/>
              <a:defRPr sz="2200" b="1" kern="1200">
                <a:solidFill>
                  <a:schemeClr val="tx1"/>
                </a:solidFill>
                <a:latin typeface="Comic Sans MS" panose="030F0702030302020204" pitchFamily="2" charset="0"/>
                <a:ea typeface="微软雅黑"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anose="05000000000000000000" pitchFamily="2" charset="2"/>
              <a:buChar char="n"/>
              <a:defRPr sz="2000" b="0" kern="1200">
                <a:solidFill>
                  <a:schemeClr val="tx1"/>
                </a:solidFill>
                <a:latin typeface="微软雅黑" pitchFamily="34" charset="-122"/>
                <a:ea typeface="微软雅黑"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anose="05000000000000000000" pitchFamily="2" charset="2"/>
              <a:buChar char="p"/>
              <a:defRPr sz="2000" b="0" kern="1200">
                <a:solidFill>
                  <a:schemeClr val="tx1"/>
                </a:solidFill>
                <a:latin typeface="微软雅黑" pitchFamily="34" charset="-122"/>
                <a:ea typeface="微软雅黑"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anose="05000000000000000000" pitchFamily="2" charset="2"/>
              <a:buChar char="Ø"/>
              <a:defRPr sz="2000" b="0" kern="1200">
                <a:solidFill>
                  <a:schemeClr val="tx1"/>
                </a:solidFill>
                <a:latin typeface="微软雅黑" pitchFamily="34" charset="-122"/>
                <a:ea typeface="微软雅黑"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anose="05000000000000000000" pitchFamily="2" charset="2"/>
              <a:buChar char="Ø"/>
              <a:defRPr sz="2000" b="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dirty="0">
                <a:solidFill>
                  <a:srgbClr val="063DE8"/>
                </a:solidFill>
              </a:rPr>
              <a:t>3. MIPS</a:t>
            </a:r>
            <a:r>
              <a:rPr lang="zh-CN" altLang="en-US" dirty="0">
                <a:solidFill>
                  <a:srgbClr val="063DE8"/>
                </a:solidFill>
              </a:rPr>
              <a:t>中的栈和栈帧</a:t>
            </a:r>
            <a:endParaRPr lang="en-US" altLang="zh-CN" dirty="0">
              <a:solidFill>
                <a:srgbClr val="063DE8"/>
              </a:solidFill>
            </a:endParaRPr>
          </a:p>
        </p:txBody>
      </p:sp>
      <p:pic>
        <p:nvPicPr>
          <p:cNvPr id="9"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7504" y="820564"/>
            <a:ext cx="8618537" cy="5992812"/>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5"/>
          <p:cNvSpPr>
            <a:spLocks noChangeArrowheads="1"/>
          </p:cNvSpPr>
          <p:nvPr/>
        </p:nvSpPr>
        <p:spPr bwMode="auto">
          <a:xfrm>
            <a:off x="3814316" y="3560588"/>
            <a:ext cx="1181100" cy="2117726"/>
          </a:xfrm>
          <a:prstGeom prst="rect">
            <a:avLst/>
          </a:prstGeom>
          <a:solidFill>
            <a:srgbClr val="FC0128">
              <a:alpha val="14000"/>
            </a:srgbClr>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nchor="ctr">
            <a:spAutoFit/>
          </a:bodyPr>
          <a:lstStyle>
            <a:defPPr>
              <a:defRPr lang="en-US"/>
            </a:defPPr>
            <a:lvl1pPr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1pPr>
            <a:lvl2pPr marL="4572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2pPr>
            <a:lvl3pPr marL="9144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3pPr>
            <a:lvl4pPr marL="13716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4pPr>
            <a:lvl5pPr marL="1828800" algn="l" rtl="0" eaLnBrk="0" fontAlgn="base" hangingPunct="0">
              <a:spcBef>
                <a:spcPct val="0"/>
              </a:spcBef>
              <a:spcAft>
                <a:spcPct val="0"/>
              </a:spcAft>
              <a:defRPr sz="800" b="1" kern="1200">
                <a:solidFill>
                  <a:schemeClr val="accent2"/>
                </a:solidFill>
                <a:latin typeface="Arial" panose="020B0604020202020204" pitchFamily="34" charset="0"/>
                <a:ea typeface="宋体" pitchFamily="2" charset="-122"/>
                <a:cs typeface="+mn-cs"/>
              </a:defRPr>
            </a:lvl5pPr>
            <a:lvl6pPr marL="2286000" algn="l" defTabSz="914400" rtl="0" eaLnBrk="1" latinLnBrk="0" hangingPunct="1">
              <a:defRPr sz="800" b="1" kern="1200">
                <a:solidFill>
                  <a:schemeClr val="accent2"/>
                </a:solidFill>
                <a:latin typeface="Arial" panose="020B0604020202020204" pitchFamily="34" charset="0"/>
                <a:ea typeface="宋体" pitchFamily="2" charset="-122"/>
                <a:cs typeface="+mn-cs"/>
              </a:defRPr>
            </a:lvl6pPr>
            <a:lvl7pPr marL="2743200" algn="l" defTabSz="914400" rtl="0" eaLnBrk="1" latinLnBrk="0" hangingPunct="1">
              <a:defRPr sz="800" b="1" kern="1200">
                <a:solidFill>
                  <a:schemeClr val="accent2"/>
                </a:solidFill>
                <a:latin typeface="Arial" panose="020B0604020202020204" pitchFamily="34" charset="0"/>
                <a:ea typeface="宋体" pitchFamily="2" charset="-122"/>
                <a:cs typeface="+mn-cs"/>
              </a:defRPr>
            </a:lvl7pPr>
            <a:lvl8pPr marL="3200400" algn="l" defTabSz="914400" rtl="0" eaLnBrk="1" latinLnBrk="0" hangingPunct="1">
              <a:defRPr sz="800" b="1" kern="1200">
                <a:solidFill>
                  <a:schemeClr val="accent2"/>
                </a:solidFill>
                <a:latin typeface="Arial" panose="020B0604020202020204" pitchFamily="34" charset="0"/>
                <a:ea typeface="宋体" pitchFamily="2" charset="-122"/>
                <a:cs typeface="+mn-cs"/>
              </a:defRPr>
            </a:lvl8pPr>
            <a:lvl9pPr marL="3657600" algn="l" defTabSz="914400" rtl="0" eaLnBrk="1" latinLnBrk="0" hangingPunct="1">
              <a:defRPr sz="800" b="1" kern="1200">
                <a:solidFill>
                  <a:schemeClr val="accent2"/>
                </a:solidFill>
                <a:latin typeface="Arial" panose="020B0604020202020204" pitchFamily="34" charset="0"/>
                <a:ea typeface="宋体" pitchFamily="2" charset="-122"/>
                <a:cs typeface="+mn-cs"/>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800" b="1" i="0" u="none" strike="noStrike" kern="1200" cap="none" spc="0" normalizeH="0" baseline="0" noProof="0">
              <a:ln>
                <a:noFill/>
              </a:ln>
              <a:solidFill>
                <a:srgbClr val="063DE8"/>
              </a:solidFill>
              <a:effectLst/>
              <a:uLnTx/>
              <a:uFillTx/>
              <a:latin typeface="Arial" panose="020B0604020202020204" pitchFamily="34" charset="0"/>
              <a:ea typeface="宋体" pitchFamily="2" charset="-122"/>
              <a:cs typeface="Arial" panose="020B0604020202020204" pitchFamily="34" charset="0"/>
            </a:endParaRPr>
          </a:p>
        </p:txBody>
      </p:sp>
      <p:sp>
        <p:nvSpPr>
          <p:cNvPr id="29" name="Rectangle 3"/>
          <p:cNvSpPr txBox="1">
            <a:spLocks noChangeArrowheads="1"/>
          </p:cNvSpPr>
          <p:nvPr/>
        </p:nvSpPr>
        <p:spPr bwMode="auto">
          <a:xfrm>
            <a:off x="170880" y="632221"/>
            <a:ext cx="4824536" cy="432039"/>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FF0000"/>
              </a:buClr>
              <a:buFont typeface="Wingdings" panose="05000000000000000000" pitchFamily="2" charset="2"/>
              <a:buChar char="p"/>
              <a:defRPr sz="2200" b="1" kern="1200">
                <a:solidFill>
                  <a:schemeClr val="tx1"/>
                </a:solidFill>
                <a:latin typeface="Comic Sans MS" panose="030F0702030302020204" pitchFamily="2" charset="0"/>
                <a:ea typeface="微软雅黑"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anose="05000000000000000000" pitchFamily="2" charset="2"/>
              <a:buChar char="n"/>
              <a:defRPr sz="2000" b="0" kern="1200">
                <a:solidFill>
                  <a:schemeClr val="tx1"/>
                </a:solidFill>
                <a:latin typeface="微软雅黑" pitchFamily="34" charset="-122"/>
                <a:ea typeface="微软雅黑"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anose="05000000000000000000" pitchFamily="2" charset="2"/>
              <a:buChar char="p"/>
              <a:defRPr sz="2000" b="0" kern="1200">
                <a:solidFill>
                  <a:schemeClr val="tx1"/>
                </a:solidFill>
                <a:latin typeface="微软雅黑" pitchFamily="34" charset="-122"/>
                <a:ea typeface="微软雅黑"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anose="05000000000000000000" pitchFamily="2" charset="2"/>
              <a:buChar char="Ø"/>
              <a:defRPr sz="2000" b="0" kern="1200">
                <a:solidFill>
                  <a:schemeClr val="tx1"/>
                </a:solidFill>
                <a:latin typeface="微软雅黑" pitchFamily="34" charset="-122"/>
                <a:ea typeface="微软雅黑"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anose="05000000000000000000" pitchFamily="2" charset="2"/>
              <a:buChar char="Ø"/>
              <a:defRPr sz="2000" b="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15000"/>
              </a:lnSpc>
              <a:buNone/>
            </a:pPr>
            <a:r>
              <a:rPr lang="zh-CN" altLang="en-US" sz="2000" dirty="0">
                <a:solidFill>
                  <a:srgbClr val="388A36"/>
                </a:solidFill>
              </a:rPr>
              <a:t>过程调用时</a:t>
            </a:r>
            <a:r>
              <a:rPr lang="en-US" altLang="zh-CN" sz="2000" dirty="0">
                <a:solidFill>
                  <a:srgbClr val="388A36"/>
                </a:solidFill>
              </a:rPr>
              <a:t>MIPS</a:t>
            </a:r>
            <a:r>
              <a:rPr lang="zh-CN" altLang="en-US" sz="2000" dirty="0">
                <a:solidFill>
                  <a:srgbClr val="388A36"/>
                </a:solidFill>
              </a:rPr>
              <a:t>中的栈和栈帧的变化</a:t>
            </a:r>
            <a:endParaRPr lang="zh-CN" altLang="en-US" dirty="0">
              <a:solidFill>
                <a:srgbClr val="388A36"/>
              </a:solidFil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4.4 </a:t>
            </a:r>
            <a:r>
              <a:rPr lang="zh-CN" altLang="en-US" dirty="0"/>
              <a:t>程序的机器级表示</a:t>
            </a:r>
            <a:endParaRPr lang="zh-CN" altLang="en-US" dirty="0"/>
          </a:p>
        </p:txBody>
      </p:sp>
      <p:sp>
        <p:nvSpPr>
          <p:cNvPr id="3" name="内容占位符 2"/>
          <p:cNvSpPr>
            <a:spLocks noGrp="1"/>
          </p:cNvSpPr>
          <p:nvPr>
            <p:ph idx="1"/>
          </p:nvPr>
        </p:nvSpPr>
        <p:spPr>
          <a:xfrm>
            <a:off x="107504" y="685961"/>
            <a:ext cx="8856984" cy="5695367"/>
          </a:xfrm>
        </p:spPr>
        <p:txBody>
          <a:bodyPr/>
          <a:lstStyle/>
          <a:p>
            <a:pPr marL="0" indent="0">
              <a:buNone/>
            </a:pPr>
            <a:r>
              <a:rPr lang="en-US" altLang="zh-CN" dirty="0"/>
              <a:t>4.4.4 </a:t>
            </a:r>
            <a:r>
              <a:rPr lang="zh-CN" altLang="en-US" dirty="0"/>
              <a:t>过程调用的机器代码表示</a:t>
            </a:r>
            <a:endParaRPr lang="zh-CN" altLang="en-US" dirty="0"/>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a:ea typeface="微软雅黑" pitchFamily="34" charset="-122"/>
              </a:rPr>
              <a:t>计算机与通信工程学院</a:t>
            </a:r>
            <a:r>
              <a:rPr lang="en-US" altLang="zh-CN">
                <a:ea typeface="微软雅黑" pitchFamily="34" charset="-122"/>
              </a:rPr>
              <a:t>—</a:t>
            </a:r>
            <a:r>
              <a:rPr lang="zh-CN" altLang="en-US">
                <a:ea typeface="微软雅黑" pitchFamily="34" charset="-122"/>
              </a:rPr>
              <a:t>计算机组成原理</a:t>
            </a:r>
            <a:endParaRPr lang="zh-CN" altLang="en-US" dirty="0">
              <a:ea typeface="微软雅黑" pitchFamily="34" charset="-122"/>
            </a:endParaRPr>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ea typeface="微软雅黑" pitchFamily="34" charset="-122"/>
              </a:rPr>
            </a:fld>
            <a:endParaRPr lang="zh-CN" altLang="en-US" dirty="0">
              <a:ea typeface="微软雅黑" pitchFamily="34" charset="-122"/>
            </a:endParaRPr>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ea typeface="微软雅黑" pitchFamily="34" charset="-122"/>
              </a:rPr>
            </a:fld>
            <a:endParaRPr lang="zh-CN" altLang="en-US">
              <a:ea typeface="微软雅黑" pitchFamily="34" charset="-122"/>
            </a:endParaRPr>
          </a:p>
        </p:txBody>
      </p:sp>
      <p:sp>
        <p:nvSpPr>
          <p:cNvPr id="7" name="内容占位符 2"/>
          <p:cNvSpPr txBox="1"/>
          <p:nvPr/>
        </p:nvSpPr>
        <p:spPr bwMode="auto">
          <a:xfrm>
            <a:off x="107504" y="1091277"/>
            <a:ext cx="4968552" cy="393507"/>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FF0000"/>
              </a:buClr>
              <a:buFont typeface="Wingdings" panose="05000000000000000000" pitchFamily="2" charset="2"/>
              <a:buChar char="p"/>
              <a:defRPr sz="2200" b="1" kern="1200">
                <a:solidFill>
                  <a:schemeClr val="tx1"/>
                </a:solidFill>
                <a:latin typeface="Comic Sans MS" panose="030F0702030302020204" pitchFamily="2" charset="0"/>
                <a:ea typeface="微软雅黑"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anose="05000000000000000000" pitchFamily="2" charset="2"/>
              <a:buChar char="n"/>
              <a:defRPr sz="2000" b="0" kern="1200">
                <a:solidFill>
                  <a:schemeClr val="tx1"/>
                </a:solidFill>
                <a:latin typeface="微软雅黑" pitchFamily="34" charset="-122"/>
                <a:ea typeface="微软雅黑"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anose="05000000000000000000" pitchFamily="2" charset="2"/>
              <a:buChar char="p"/>
              <a:defRPr sz="2000" b="0" kern="1200">
                <a:solidFill>
                  <a:schemeClr val="tx1"/>
                </a:solidFill>
                <a:latin typeface="微软雅黑" pitchFamily="34" charset="-122"/>
                <a:ea typeface="微软雅黑"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anose="05000000000000000000" pitchFamily="2" charset="2"/>
              <a:buChar char="Ø"/>
              <a:defRPr sz="2000" b="0" kern="1200">
                <a:solidFill>
                  <a:schemeClr val="tx1"/>
                </a:solidFill>
                <a:latin typeface="微软雅黑" pitchFamily="34" charset="-122"/>
                <a:ea typeface="微软雅黑"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anose="05000000000000000000" pitchFamily="2" charset="2"/>
              <a:buChar char="Ø"/>
              <a:defRPr sz="2000" b="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dirty="0">
                <a:solidFill>
                  <a:srgbClr val="063DE8"/>
                </a:solidFill>
              </a:rPr>
              <a:t>4. MIPS</a:t>
            </a:r>
            <a:r>
              <a:rPr lang="zh-CN" altLang="en-US" dirty="0">
                <a:solidFill>
                  <a:srgbClr val="063DE8"/>
                </a:solidFill>
              </a:rPr>
              <a:t>过程调用实例</a:t>
            </a:r>
            <a:endParaRPr lang="en-US" altLang="zh-CN" dirty="0">
              <a:solidFill>
                <a:srgbClr val="063DE8"/>
              </a:solidFill>
            </a:endParaRPr>
          </a:p>
        </p:txBody>
      </p:sp>
      <p:sp>
        <p:nvSpPr>
          <p:cNvPr id="9" name="Rectangle 3"/>
          <p:cNvSpPr txBox="1">
            <a:spLocks noChangeArrowheads="1"/>
          </p:cNvSpPr>
          <p:nvPr/>
        </p:nvSpPr>
        <p:spPr bwMode="auto">
          <a:xfrm>
            <a:off x="452275" y="2252866"/>
            <a:ext cx="3721674" cy="2544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spAutoFit/>
          </a:bodyPr>
          <a:lstStyle>
            <a:lvl1pPr marL="285750" indent="-285750" algn="l" rtl="0" eaLnBrk="0" fontAlgn="base" hangingPunct="0">
              <a:lnSpc>
                <a:spcPct val="90000"/>
              </a:lnSpc>
              <a:spcBef>
                <a:spcPct val="30000"/>
              </a:spcBef>
              <a:spcAft>
                <a:spcPct val="0"/>
              </a:spcAft>
              <a:buSzPct val="75000"/>
              <a:buFont typeface="Wingdings" panose="05000000000000000000" pitchFamily="2" charset="2"/>
              <a:buChar char="u"/>
              <a:defRPr sz="2000" b="1" kern="1200">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SzPct val="100000"/>
              <a:buChar char="–"/>
              <a:defRPr b="1" kern="1200">
                <a:solidFill>
                  <a:schemeClr val="accent2"/>
                </a:solidFill>
                <a:latin typeface="+mn-lt"/>
                <a:ea typeface="+mn-ea"/>
                <a:cs typeface="+mn-cs"/>
              </a:defRPr>
            </a:lvl2pPr>
            <a:lvl3pPr marL="1143000" indent="-228600" algn="l" rtl="0" eaLnBrk="0" fontAlgn="base" hangingPunct="0">
              <a:lnSpc>
                <a:spcPct val="90000"/>
              </a:lnSpc>
              <a:spcBef>
                <a:spcPct val="30000"/>
              </a:spcBef>
              <a:spcAft>
                <a:spcPct val="0"/>
              </a:spcAft>
              <a:buSzPct val="100000"/>
              <a:buChar char="»"/>
              <a:defRPr b="1" kern="1200">
                <a:solidFill>
                  <a:srgbClr val="A50021"/>
                </a:solidFill>
                <a:latin typeface="+mn-lt"/>
                <a:ea typeface="+mn-ea"/>
                <a:cs typeface="+mn-cs"/>
              </a:defRPr>
            </a:lvl3pPr>
            <a:lvl4pPr marL="1543050" indent="-171450" algn="l" rtl="0" eaLnBrk="0" fontAlgn="base" hangingPunct="0">
              <a:lnSpc>
                <a:spcPct val="90000"/>
              </a:lnSpc>
              <a:spcBef>
                <a:spcPct val="30000"/>
              </a:spcBef>
              <a:spcAft>
                <a:spcPct val="0"/>
              </a:spcAft>
              <a:buSzPct val="100000"/>
              <a:buChar char="•"/>
              <a:defRPr sz="1400" b="1" kern="1200">
                <a:solidFill>
                  <a:schemeClr val="tx1"/>
                </a:solidFill>
                <a:latin typeface="+mn-lt"/>
                <a:ea typeface="+mn-ea"/>
                <a:cs typeface="+mn-cs"/>
              </a:defRPr>
            </a:lvl4pPr>
            <a:lvl5pPr marL="2000250" indent="-171450" algn="l" rtl="0" eaLnBrk="0" fontAlgn="base" hangingPunct="0">
              <a:lnSpc>
                <a:spcPct val="90000"/>
              </a:lnSpc>
              <a:spcBef>
                <a:spcPct val="30000"/>
              </a:spcBef>
              <a:spcAft>
                <a:spcPct val="0"/>
              </a:spcAft>
              <a:buSzPct val="100000"/>
              <a:buChar char="–"/>
              <a:defRPr sz="14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03200" marR="0" lvl="0" indent="-20320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defRPr/>
            </a:pPr>
            <a:r>
              <a:rPr kumimoji="0" lang="en-US" altLang="zh-CN" b="1" i="0" u="none" strike="noStrike" kern="1200" cap="none" spc="0" normalizeH="0" baseline="0" noProof="0" dirty="0">
                <a:ln>
                  <a:noFill/>
                </a:ln>
                <a:solidFill>
                  <a:srgbClr val="063DE8"/>
                </a:solidFill>
                <a:effectLst/>
                <a:uLnTx/>
                <a:uFillTx/>
                <a:latin typeface="Comic Sans MS" panose="030F0702030302020204" pitchFamily="2" charset="0"/>
                <a:ea typeface="微软雅黑" pitchFamily="34" charset="-122"/>
                <a:cs typeface="Arial" panose="020B0604020202020204" pitchFamily="34" charset="0"/>
              </a:rPr>
              <a:t>swap(</a:t>
            </a:r>
            <a:r>
              <a:rPr kumimoji="0" lang="en-US" altLang="zh-CN" b="1" i="0" u="none" strike="noStrike" kern="1200" cap="none" spc="0" normalizeH="0" baseline="0" noProof="0" dirty="0" err="1">
                <a:ln>
                  <a:noFill/>
                </a:ln>
                <a:solidFill>
                  <a:srgbClr val="063DE8"/>
                </a:solidFill>
                <a:effectLst/>
                <a:uLnTx/>
                <a:uFillTx/>
                <a:latin typeface="Comic Sans MS" panose="030F0702030302020204" pitchFamily="2" charset="0"/>
                <a:ea typeface="微软雅黑" pitchFamily="34" charset="-122"/>
                <a:cs typeface="Arial" panose="020B0604020202020204" pitchFamily="34" charset="0"/>
              </a:rPr>
              <a:t>int</a:t>
            </a:r>
            <a:r>
              <a:rPr kumimoji="0" lang="en-US" altLang="zh-CN" b="1" i="0" u="none" strike="noStrike" kern="1200" cap="none" spc="0" normalizeH="0" baseline="0" noProof="0" dirty="0">
                <a:ln>
                  <a:noFill/>
                </a:ln>
                <a:solidFill>
                  <a:srgbClr val="063DE8"/>
                </a:solidFill>
                <a:effectLst/>
                <a:uLnTx/>
                <a:uFillTx/>
                <a:latin typeface="Comic Sans MS" panose="030F0702030302020204" pitchFamily="2" charset="0"/>
                <a:ea typeface="微软雅黑" pitchFamily="34" charset="-122"/>
                <a:cs typeface="Arial" panose="020B0604020202020204" pitchFamily="34" charset="0"/>
              </a:rPr>
              <a:t> v[ ], </a:t>
            </a:r>
            <a:r>
              <a:rPr kumimoji="0" lang="en-US" altLang="zh-CN" b="1" i="0" u="none" strike="noStrike" kern="1200" cap="none" spc="0" normalizeH="0" baseline="0" noProof="0" dirty="0" err="1">
                <a:ln>
                  <a:noFill/>
                </a:ln>
                <a:solidFill>
                  <a:srgbClr val="063DE8"/>
                </a:solidFill>
                <a:effectLst/>
                <a:uLnTx/>
                <a:uFillTx/>
                <a:latin typeface="Comic Sans MS" panose="030F0702030302020204" pitchFamily="2" charset="0"/>
                <a:ea typeface="微软雅黑" pitchFamily="34" charset="-122"/>
                <a:cs typeface="Arial" panose="020B0604020202020204" pitchFamily="34" charset="0"/>
              </a:rPr>
              <a:t>int</a:t>
            </a:r>
            <a:r>
              <a:rPr kumimoji="0" lang="en-US" altLang="zh-CN" b="1" i="0" u="none" strike="noStrike" kern="1200" cap="none" spc="0" normalizeH="0" baseline="0" noProof="0" dirty="0">
                <a:ln>
                  <a:noFill/>
                </a:ln>
                <a:solidFill>
                  <a:srgbClr val="063DE8"/>
                </a:solidFill>
                <a:effectLst/>
                <a:uLnTx/>
                <a:uFillTx/>
                <a:latin typeface="Comic Sans MS" panose="030F0702030302020204" pitchFamily="2" charset="0"/>
                <a:ea typeface="微软雅黑" pitchFamily="34" charset="-122"/>
                <a:cs typeface="Arial" panose="020B0604020202020204" pitchFamily="34" charset="0"/>
              </a:rPr>
              <a:t> k)</a:t>
            </a:r>
            <a:endParaRPr kumimoji="0" lang="en-US" altLang="zh-CN" b="1" i="0" u="none" strike="noStrike" kern="1200" cap="none" spc="0" normalizeH="0" baseline="0" noProof="0" dirty="0">
              <a:ln>
                <a:noFill/>
              </a:ln>
              <a:solidFill>
                <a:srgbClr val="063DE8"/>
              </a:solidFill>
              <a:effectLst/>
              <a:uLnTx/>
              <a:uFillTx/>
              <a:latin typeface="Comic Sans MS" panose="030F0702030302020204" pitchFamily="2" charset="0"/>
              <a:ea typeface="微软雅黑" pitchFamily="34" charset="-122"/>
              <a:cs typeface="Arial" panose="020B0604020202020204" pitchFamily="34" charset="0"/>
            </a:endParaRPr>
          </a:p>
          <a:p>
            <a:pPr marL="203200" marR="0" lvl="0" indent="-20320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defRPr/>
            </a:pPr>
            <a:r>
              <a:rPr kumimoji="0" lang="en-US" altLang="zh-CN" b="1" i="0" u="none" strike="noStrike" kern="1200" cap="none" spc="0" normalizeH="0" baseline="0" noProof="0" dirty="0">
                <a:ln>
                  <a:noFill/>
                </a:ln>
                <a:solidFill>
                  <a:srgbClr val="063DE8"/>
                </a:solidFill>
                <a:effectLst/>
                <a:uLnTx/>
                <a:uFillTx/>
                <a:latin typeface="Comic Sans MS" panose="030F0702030302020204" pitchFamily="2" charset="0"/>
                <a:ea typeface="微软雅黑" pitchFamily="34" charset="-122"/>
                <a:cs typeface="Arial" panose="020B0604020202020204" pitchFamily="34" charset="0"/>
              </a:rPr>
              <a:t>{</a:t>
            </a:r>
            <a:endParaRPr kumimoji="0" lang="en-US" altLang="zh-CN" b="1" i="0" u="none" strike="noStrike" kern="1200" cap="none" spc="0" normalizeH="0" baseline="0" noProof="0" dirty="0">
              <a:ln>
                <a:noFill/>
              </a:ln>
              <a:solidFill>
                <a:srgbClr val="063DE8"/>
              </a:solidFill>
              <a:effectLst/>
              <a:uLnTx/>
              <a:uFillTx/>
              <a:latin typeface="Comic Sans MS" panose="030F0702030302020204" pitchFamily="2" charset="0"/>
              <a:ea typeface="微软雅黑" pitchFamily="34" charset="-122"/>
              <a:cs typeface="Arial" panose="020B0604020202020204" pitchFamily="34" charset="0"/>
            </a:endParaRPr>
          </a:p>
          <a:p>
            <a:pPr marL="203200" marR="0" lvl="0" indent="-20320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defRPr/>
            </a:pPr>
            <a:r>
              <a:rPr kumimoji="0" lang="en-US" altLang="zh-CN" b="1" i="0" u="none" strike="noStrike" kern="1200" cap="none" spc="0" normalizeH="0" baseline="0" noProof="0" dirty="0">
                <a:ln>
                  <a:noFill/>
                </a:ln>
                <a:solidFill>
                  <a:srgbClr val="063DE8"/>
                </a:solidFill>
                <a:effectLst/>
                <a:uLnTx/>
                <a:uFillTx/>
                <a:latin typeface="Comic Sans MS" panose="030F0702030302020204" pitchFamily="2" charset="0"/>
                <a:ea typeface="微软雅黑" pitchFamily="34" charset="-122"/>
                <a:cs typeface="Arial" panose="020B0604020202020204" pitchFamily="34" charset="0"/>
              </a:rPr>
              <a:t>   </a:t>
            </a:r>
            <a:r>
              <a:rPr kumimoji="0" lang="en-US" altLang="zh-CN" b="1" i="0" u="none" strike="noStrike" kern="1200" cap="none" spc="0" normalizeH="0" baseline="0" noProof="0" dirty="0" err="1">
                <a:ln>
                  <a:noFill/>
                </a:ln>
                <a:solidFill>
                  <a:srgbClr val="063DE8"/>
                </a:solidFill>
                <a:effectLst/>
                <a:uLnTx/>
                <a:uFillTx/>
                <a:latin typeface="Comic Sans MS" panose="030F0702030302020204" pitchFamily="2" charset="0"/>
                <a:ea typeface="微软雅黑" pitchFamily="34" charset="-122"/>
                <a:cs typeface="Arial" panose="020B0604020202020204" pitchFamily="34" charset="0"/>
              </a:rPr>
              <a:t>int</a:t>
            </a:r>
            <a:r>
              <a:rPr kumimoji="0" lang="en-US" altLang="zh-CN" b="1" i="0" u="none" strike="noStrike" kern="1200" cap="none" spc="0" normalizeH="0" baseline="0" noProof="0" dirty="0">
                <a:ln>
                  <a:noFill/>
                </a:ln>
                <a:solidFill>
                  <a:srgbClr val="063DE8"/>
                </a:solidFill>
                <a:effectLst/>
                <a:uLnTx/>
                <a:uFillTx/>
                <a:latin typeface="Comic Sans MS" panose="030F0702030302020204" pitchFamily="2" charset="0"/>
                <a:ea typeface="微软雅黑" pitchFamily="34" charset="-122"/>
                <a:cs typeface="Arial" panose="020B0604020202020204" pitchFamily="34" charset="0"/>
              </a:rPr>
              <a:t> temp;</a:t>
            </a:r>
            <a:endParaRPr kumimoji="0" lang="en-US" altLang="zh-CN" b="1" i="0" u="none" strike="noStrike" kern="1200" cap="none" spc="0" normalizeH="0" baseline="0" noProof="0" dirty="0">
              <a:ln>
                <a:noFill/>
              </a:ln>
              <a:solidFill>
                <a:srgbClr val="063DE8"/>
              </a:solidFill>
              <a:effectLst/>
              <a:uLnTx/>
              <a:uFillTx/>
              <a:latin typeface="Comic Sans MS" panose="030F0702030302020204" pitchFamily="2" charset="0"/>
              <a:ea typeface="微软雅黑" pitchFamily="34" charset="-122"/>
              <a:cs typeface="Arial" panose="020B0604020202020204" pitchFamily="34" charset="0"/>
            </a:endParaRPr>
          </a:p>
          <a:p>
            <a:pPr marL="203200" marR="0" lvl="0" indent="-20320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defRPr/>
            </a:pPr>
            <a:r>
              <a:rPr kumimoji="0" lang="en-US" altLang="zh-CN" b="1" i="0" u="none" strike="noStrike" kern="1200" cap="none" spc="0" normalizeH="0" baseline="0" noProof="0" dirty="0">
                <a:ln>
                  <a:noFill/>
                </a:ln>
                <a:solidFill>
                  <a:srgbClr val="063DE8"/>
                </a:solidFill>
                <a:effectLst/>
                <a:uLnTx/>
                <a:uFillTx/>
                <a:latin typeface="Comic Sans MS" panose="030F0702030302020204" pitchFamily="2" charset="0"/>
                <a:ea typeface="微软雅黑" pitchFamily="34" charset="-122"/>
                <a:cs typeface="Arial" panose="020B0604020202020204" pitchFamily="34" charset="0"/>
              </a:rPr>
              <a:t>   temp = v[k];</a:t>
            </a:r>
            <a:endParaRPr kumimoji="0" lang="en-US" altLang="zh-CN" b="1" i="0" u="none" strike="noStrike" kern="1200" cap="none" spc="0" normalizeH="0" baseline="0" noProof="0" dirty="0">
              <a:ln>
                <a:noFill/>
              </a:ln>
              <a:solidFill>
                <a:srgbClr val="063DE8"/>
              </a:solidFill>
              <a:effectLst/>
              <a:uLnTx/>
              <a:uFillTx/>
              <a:latin typeface="Comic Sans MS" panose="030F0702030302020204" pitchFamily="2" charset="0"/>
              <a:ea typeface="微软雅黑" pitchFamily="34" charset="-122"/>
              <a:cs typeface="Arial" panose="020B0604020202020204" pitchFamily="34" charset="0"/>
            </a:endParaRPr>
          </a:p>
          <a:p>
            <a:pPr marL="203200" marR="0" lvl="0" indent="-20320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defRPr/>
            </a:pPr>
            <a:r>
              <a:rPr kumimoji="0" lang="en-US" altLang="zh-CN" b="1" i="0" u="none" strike="noStrike" kern="1200" cap="none" spc="0" normalizeH="0" baseline="0" noProof="0" dirty="0">
                <a:ln>
                  <a:noFill/>
                </a:ln>
                <a:solidFill>
                  <a:srgbClr val="063DE8"/>
                </a:solidFill>
                <a:effectLst/>
                <a:uLnTx/>
                <a:uFillTx/>
                <a:latin typeface="Comic Sans MS" panose="030F0702030302020204" pitchFamily="2" charset="0"/>
                <a:ea typeface="微软雅黑" pitchFamily="34" charset="-122"/>
                <a:cs typeface="Arial" panose="020B0604020202020204" pitchFamily="34" charset="0"/>
              </a:rPr>
              <a:t>   v[k] = v[k+1];</a:t>
            </a:r>
            <a:endParaRPr kumimoji="0" lang="en-US" altLang="zh-CN" b="1" i="0" u="none" strike="noStrike" kern="1200" cap="none" spc="0" normalizeH="0" baseline="0" noProof="0" dirty="0">
              <a:ln>
                <a:noFill/>
              </a:ln>
              <a:solidFill>
                <a:srgbClr val="063DE8"/>
              </a:solidFill>
              <a:effectLst/>
              <a:uLnTx/>
              <a:uFillTx/>
              <a:latin typeface="Comic Sans MS" panose="030F0702030302020204" pitchFamily="2" charset="0"/>
              <a:ea typeface="微软雅黑" pitchFamily="34" charset="-122"/>
              <a:cs typeface="Arial" panose="020B0604020202020204" pitchFamily="34" charset="0"/>
            </a:endParaRPr>
          </a:p>
          <a:p>
            <a:pPr marL="203200" marR="0" lvl="0" indent="-20320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defRPr/>
            </a:pPr>
            <a:r>
              <a:rPr kumimoji="0" lang="en-US" altLang="zh-CN" b="1" i="0" u="none" strike="noStrike" kern="1200" cap="none" spc="0" normalizeH="0" baseline="0" noProof="0" dirty="0">
                <a:ln>
                  <a:noFill/>
                </a:ln>
                <a:solidFill>
                  <a:srgbClr val="063DE8"/>
                </a:solidFill>
                <a:effectLst/>
                <a:uLnTx/>
                <a:uFillTx/>
                <a:latin typeface="Comic Sans MS" panose="030F0702030302020204" pitchFamily="2" charset="0"/>
                <a:ea typeface="微软雅黑" pitchFamily="34" charset="-122"/>
                <a:cs typeface="Arial" panose="020B0604020202020204" pitchFamily="34" charset="0"/>
              </a:rPr>
              <a:t>   v[k+1] = temp;</a:t>
            </a:r>
            <a:endParaRPr kumimoji="0" lang="en-US" altLang="zh-CN" b="1" i="0" u="none" strike="noStrike" kern="1200" cap="none" spc="0" normalizeH="0" baseline="0" noProof="0" dirty="0">
              <a:ln>
                <a:noFill/>
              </a:ln>
              <a:solidFill>
                <a:srgbClr val="063DE8"/>
              </a:solidFill>
              <a:effectLst/>
              <a:uLnTx/>
              <a:uFillTx/>
              <a:latin typeface="Comic Sans MS" panose="030F0702030302020204" pitchFamily="2" charset="0"/>
              <a:ea typeface="微软雅黑" pitchFamily="34" charset="-122"/>
              <a:cs typeface="Arial" panose="020B0604020202020204" pitchFamily="34" charset="0"/>
            </a:endParaRPr>
          </a:p>
          <a:p>
            <a:pPr marL="203200" marR="0" lvl="0" indent="-20320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defRPr/>
            </a:pPr>
            <a:r>
              <a:rPr kumimoji="0" lang="en-US" altLang="zh-CN" b="1" i="0" u="none" strike="noStrike" kern="1200" cap="none" spc="0" normalizeH="0" baseline="0" noProof="0" dirty="0">
                <a:ln>
                  <a:noFill/>
                </a:ln>
                <a:solidFill>
                  <a:srgbClr val="063DE8"/>
                </a:solidFill>
                <a:effectLst/>
                <a:uLnTx/>
                <a:uFillTx/>
                <a:latin typeface="Comic Sans MS" panose="030F0702030302020204" pitchFamily="2" charset="0"/>
                <a:ea typeface="微软雅黑" pitchFamily="34" charset="-122"/>
                <a:cs typeface="Arial" panose="020B0604020202020204" pitchFamily="34" charset="0"/>
              </a:rPr>
              <a:t>}</a:t>
            </a:r>
            <a:endParaRPr kumimoji="0" lang="en-US" altLang="zh-CN" b="1" i="0" u="none" strike="noStrike" kern="1200" cap="none" spc="0" normalizeH="0" baseline="0" noProof="0" dirty="0">
              <a:ln>
                <a:noFill/>
              </a:ln>
              <a:solidFill>
                <a:srgbClr val="063DE8"/>
              </a:solidFill>
              <a:effectLst/>
              <a:uLnTx/>
              <a:uFillTx/>
              <a:latin typeface="Comic Sans MS" panose="030F0702030302020204" pitchFamily="2" charset="0"/>
              <a:ea typeface="微软雅黑" pitchFamily="34" charset="-122"/>
              <a:cs typeface="Arial" panose="020B0604020202020204" pitchFamily="34" charset="0"/>
            </a:endParaRPr>
          </a:p>
        </p:txBody>
      </p:sp>
      <p:sp>
        <p:nvSpPr>
          <p:cNvPr id="10" name="Rectangle 4"/>
          <p:cNvSpPr>
            <a:spLocks noChangeArrowheads="1"/>
          </p:cNvSpPr>
          <p:nvPr/>
        </p:nvSpPr>
        <p:spPr bwMode="auto">
          <a:xfrm>
            <a:off x="211138" y="1418365"/>
            <a:ext cx="8507412" cy="714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203200" indent="-203200">
              <a:defRPr sz="2400">
                <a:solidFill>
                  <a:schemeClr val="tx1"/>
                </a:solidFill>
                <a:latin typeface="Times New Roman" panose="02020603050405020304" pitchFamily="18" charset="0"/>
              </a:defRPr>
            </a:lvl1pPr>
            <a:lvl2pPr marL="685800" indent="-190500">
              <a:defRPr sz="2400">
                <a:solidFill>
                  <a:schemeClr val="tx1"/>
                </a:solidFill>
                <a:latin typeface="Times New Roman" panose="02020603050405020304" pitchFamily="18" charset="0"/>
              </a:defRPr>
            </a:lvl2pPr>
            <a:lvl3pPr marL="1257300" indent="-342900">
              <a:defRPr sz="2400">
                <a:solidFill>
                  <a:schemeClr val="tx1"/>
                </a:solidFill>
                <a:latin typeface="Times New Roman" panose="02020603050405020304" pitchFamily="18" charset="0"/>
              </a:defRPr>
            </a:lvl3pPr>
            <a:lvl4pPr marL="1714500" indent="-342900">
              <a:defRPr sz="2400">
                <a:solidFill>
                  <a:schemeClr val="tx1"/>
                </a:solidFill>
                <a:latin typeface="Times New Roman" panose="02020603050405020304" pitchFamily="18" charset="0"/>
              </a:defRPr>
            </a:lvl4pPr>
            <a:lvl5pPr marL="2171700" indent="-342900">
              <a:defRPr sz="2400">
                <a:solidFill>
                  <a:schemeClr val="tx1"/>
                </a:solidFill>
                <a:latin typeface="Times New Roman" panose="02020603050405020304" pitchFamily="18" charset="0"/>
              </a:defRPr>
            </a:lvl5pPr>
            <a:lvl6pPr marL="2628900" indent="-342900" eaLnBrk="0" fontAlgn="base" hangingPunct="0">
              <a:spcBef>
                <a:spcPct val="0"/>
              </a:spcBef>
              <a:spcAft>
                <a:spcPct val="0"/>
              </a:spcAft>
              <a:defRPr sz="2400">
                <a:solidFill>
                  <a:schemeClr val="tx1"/>
                </a:solidFill>
                <a:latin typeface="Times New Roman" panose="02020603050405020304" pitchFamily="18" charset="0"/>
              </a:defRPr>
            </a:lvl6pPr>
            <a:lvl7pPr marL="3086100" indent="-342900" eaLnBrk="0" fontAlgn="base" hangingPunct="0">
              <a:spcBef>
                <a:spcPct val="0"/>
              </a:spcBef>
              <a:spcAft>
                <a:spcPct val="0"/>
              </a:spcAft>
              <a:defRPr sz="2400">
                <a:solidFill>
                  <a:schemeClr val="tx1"/>
                </a:solidFill>
                <a:latin typeface="Times New Roman" panose="02020603050405020304" pitchFamily="18" charset="0"/>
              </a:defRPr>
            </a:lvl7pPr>
            <a:lvl8pPr marL="3543300" indent="-342900" eaLnBrk="0" fontAlgn="base" hangingPunct="0">
              <a:spcBef>
                <a:spcPct val="0"/>
              </a:spcBef>
              <a:spcAft>
                <a:spcPct val="0"/>
              </a:spcAft>
              <a:defRPr sz="2400">
                <a:solidFill>
                  <a:schemeClr val="tx1"/>
                </a:solidFill>
                <a:latin typeface="Times New Roman" panose="02020603050405020304" pitchFamily="18" charset="0"/>
              </a:defRPr>
            </a:lvl8pPr>
            <a:lvl9pPr marL="4000500" indent="-3429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lnSpc>
                <a:spcPct val="125000"/>
              </a:lnSpc>
              <a:spcBef>
                <a:spcPct val="50000"/>
              </a:spcBef>
            </a:pPr>
            <a:r>
              <a:rPr lang="zh-CN" altLang="en-US" sz="1800" b="1" dirty="0">
                <a:solidFill>
                  <a:srgbClr val="000000"/>
                </a:solidFill>
                <a:latin typeface="Comic Sans MS" panose="030F0702030302020204" pitchFamily="2" charset="0"/>
                <a:ea typeface="微软雅黑" pitchFamily="34" charset="-122"/>
                <a:cs typeface="Arial" panose="020B0604020202020204" pitchFamily="34" charset="0"/>
              </a:rPr>
              <a:t>例：假定</a:t>
            </a:r>
            <a:r>
              <a:rPr lang="en-US" altLang="zh-CN" sz="1800" b="1" dirty="0">
                <a:solidFill>
                  <a:srgbClr val="000000"/>
                </a:solidFill>
                <a:latin typeface="Comic Sans MS" panose="030F0702030302020204" pitchFamily="2" charset="0"/>
                <a:ea typeface="微软雅黑" pitchFamily="34" charset="-122"/>
                <a:cs typeface="Arial" panose="020B0604020202020204" pitchFamily="34" charset="0"/>
              </a:rPr>
              <a:t>swap</a:t>
            </a:r>
            <a:r>
              <a:rPr lang="zh-CN" altLang="en-US" sz="1800" b="1" dirty="0">
                <a:solidFill>
                  <a:srgbClr val="000000"/>
                </a:solidFill>
                <a:latin typeface="Comic Sans MS" panose="030F0702030302020204" pitchFamily="2" charset="0"/>
                <a:ea typeface="微软雅黑" pitchFamily="34" charset="-122"/>
                <a:cs typeface="Arial" panose="020B0604020202020204" pitchFamily="34" charset="0"/>
              </a:rPr>
              <a:t>作为一个过程被调用，</a:t>
            </a:r>
            <a:r>
              <a:rPr lang="en-US" altLang="zh-CN" sz="1800" b="1" dirty="0">
                <a:solidFill>
                  <a:srgbClr val="000000"/>
                </a:solidFill>
                <a:latin typeface="Comic Sans MS" panose="030F0702030302020204" pitchFamily="2" charset="0"/>
                <a:ea typeface="微软雅黑" pitchFamily="34" charset="-122"/>
                <a:cs typeface="Arial" panose="020B0604020202020204" pitchFamily="34" charset="0"/>
              </a:rPr>
              <a:t>temp</a:t>
            </a:r>
            <a:r>
              <a:rPr lang="zh-CN" altLang="en-US" sz="1800" b="1" dirty="0">
                <a:solidFill>
                  <a:srgbClr val="000000"/>
                </a:solidFill>
                <a:latin typeface="Comic Sans MS" panose="030F0702030302020204" pitchFamily="2" charset="0"/>
                <a:ea typeface="微软雅黑" pitchFamily="34" charset="-122"/>
                <a:cs typeface="Arial" panose="020B0604020202020204" pitchFamily="34" charset="0"/>
              </a:rPr>
              <a:t>对应</a:t>
            </a:r>
            <a:r>
              <a:rPr lang="en-US" altLang="zh-CN" sz="1800" b="1" dirty="0">
                <a:solidFill>
                  <a:srgbClr val="000000"/>
                </a:solidFill>
                <a:latin typeface="Comic Sans MS" panose="030F0702030302020204" pitchFamily="2" charset="0"/>
                <a:ea typeface="微软雅黑" pitchFamily="34" charset="-122"/>
                <a:cs typeface="Arial" panose="020B0604020202020204" pitchFamily="34" charset="0"/>
              </a:rPr>
              <a:t>$t0, </a:t>
            </a:r>
            <a:r>
              <a:rPr lang="zh-CN" altLang="en-US" sz="1800" b="1" dirty="0">
                <a:solidFill>
                  <a:srgbClr val="000000"/>
                </a:solidFill>
                <a:latin typeface="Comic Sans MS" panose="030F0702030302020204" pitchFamily="2" charset="0"/>
                <a:ea typeface="微软雅黑" pitchFamily="34" charset="-122"/>
                <a:cs typeface="Arial" panose="020B0604020202020204" pitchFamily="34" charset="0"/>
              </a:rPr>
              <a:t>变量</a:t>
            </a:r>
            <a:r>
              <a:rPr lang="en-US" altLang="zh-CN" sz="1800" b="1" dirty="0">
                <a:solidFill>
                  <a:srgbClr val="000000"/>
                </a:solidFill>
                <a:latin typeface="Comic Sans MS" panose="030F0702030302020204" pitchFamily="2" charset="0"/>
                <a:ea typeface="微软雅黑" pitchFamily="34" charset="-122"/>
                <a:cs typeface="Arial" panose="020B0604020202020204" pitchFamily="34" charset="0"/>
              </a:rPr>
              <a:t>v </a:t>
            </a:r>
            <a:r>
              <a:rPr lang="zh-CN" altLang="en-US" sz="1800" b="1" dirty="0">
                <a:solidFill>
                  <a:srgbClr val="000000"/>
                </a:solidFill>
                <a:latin typeface="Comic Sans MS" panose="030F0702030302020204" pitchFamily="2" charset="0"/>
                <a:ea typeface="微软雅黑" pitchFamily="34" charset="-122"/>
                <a:cs typeface="Arial" panose="020B0604020202020204" pitchFamily="34" charset="0"/>
              </a:rPr>
              <a:t>和 </a:t>
            </a:r>
            <a:r>
              <a:rPr lang="en-US" altLang="zh-CN" sz="1800" b="1" dirty="0">
                <a:solidFill>
                  <a:srgbClr val="000000"/>
                </a:solidFill>
                <a:latin typeface="Comic Sans MS" panose="030F0702030302020204" pitchFamily="2" charset="0"/>
                <a:ea typeface="微软雅黑" pitchFamily="34" charset="-122"/>
                <a:cs typeface="Arial" panose="020B0604020202020204" pitchFamily="34" charset="0"/>
              </a:rPr>
              <a:t>k</a:t>
            </a:r>
            <a:r>
              <a:rPr lang="zh-CN" altLang="en-US" sz="1800" b="1" dirty="0">
                <a:solidFill>
                  <a:srgbClr val="000000"/>
                </a:solidFill>
                <a:latin typeface="Comic Sans MS" panose="030F0702030302020204" pitchFamily="2" charset="0"/>
                <a:ea typeface="微软雅黑" pitchFamily="34" charset="-122"/>
                <a:cs typeface="Arial" panose="020B0604020202020204" pitchFamily="34" charset="0"/>
              </a:rPr>
              <a:t>分别对应</a:t>
            </a:r>
            <a:r>
              <a:rPr lang="en-US" altLang="zh-CN" sz="1800" b="1" dirty="0">
                <a:solidFill>
                  <a:srgbClr val="000000"/>
                </a:solidFill>
                <a:latin typeface="Comic Sans MS" panose="030F0702030302020204" pitchFamily="2" charset="0"/>
                <a:ea typeface="微软雅黑" pitchFamily="34" charset="-122"/>
                <a:cs typeface="Arial" panose="020B0604020202020204" pitchFamily="34" charset="0"/>
              </a:rPr>
              <a:t>$a0</a:t>
            </a:r>
            <a:r>
              <a:rPr lang="zh-CN" altLang="en-US" sz="1800" b="1" dirty="0">
                <a:solidFill>
                  <a:srgbClr val="000000"/>
                </a:solidFill>
                <a:latin typeface="Comic Sans MS" panose="030F0702030302020204" pitchFamily="2" charset="0"/>
                <a:ea typeface="微软雅黑" pitchFamily="34" charset="-122"/>
                <a:cs typeface="Arial" panose="020B0604020202020204" pitchFamily="34" charset="0"/>
              </a:rPr>
              <a:t>和</a:t>
            </a:r>
            <a:r>
              <a:rPr lang="en-US" altLang="zh-CN" sz="1800" b="1" dirty="0">
                <a:solidFill>
                  <a:srgbClr val="000000"/>
                </a:solidFill>
                <a:latin typeface="Comic Sans MS" panose="030F0702030302020204" pitchFamily="2" charset="0"/>
                <a:ea typeface="微软雅黑" pitchFamily="34" charset="-122"/>
                <a:cs typeface="Arial" panose="020B0604020202020204" pitchFamily="34" charset="0"/>
              </a:rPr>
              <a:t>$a1</a:t>
            </a:r>
            <a:r>
              <a:rPr lang="zh-CN" altLang="en-US" sz="1800" b="1" dirty="0">
                <a:solidFill>
                  <a:srgbClr val="000000"/>
                </a:solidFill>
                <a:latin typeface="Comic Sans MS" panose="030F0702030302020204" pitchFamily="2" charset="0"/>
                <a:ea typeface="微软雅黑" pitchFamily="34" charset="-122"/>
                <a:cs typeface="Arial" panose="020B0604020202020204" pitchFamily="34" charset="0"/>
              </a:rPr>
              <a:t>，写出对应的</a:t>
            </a:r>
            <a:r>
              <a:rPr lang="en-US" altLang="zh-CN" sz="1800" b="1" dirty="0">
                <a:solidFill>
                  <a:srgbClr val="000000"/>
                </a:solidFill>
                <a:latin typeface="Comic Sans MS" panose="030F0702030302020204" pitchFamily="2" charset="0"/>
                <a:ea typeface="微软雅黑" pitchFamily="34" charset="-122"/>
                <a:cs typeface="Arial" panose="020B0604020202020204" pitchFamily="34" charset="0"/>
              </a:rPr>
              <a:t>MIPS</a:t>
            </a:r>
            <a:r>
              <a:rPr lang="zh-CN" altLang="en-US" sz="1800" b="1" dirty="0">
                <a:solidFill>
                  <a:srgbClr val="000000"/>
                </a:solidFill>
                <a:latin typeface="Comic Sans MS" panose="030F0702030302020204" pitchFamily="2" charset="0"/>
                <a:ea typeface="微软雅黑" pitchFamily="34" charset="-122"/>
                <a:cs typeface="Arial" panose="020B0604020202020204" pitchFamily="34" charset="0"/>
              </a:rPr>
              <a:t>汇编代码。</a:t>
            </a:r>
            <a:endParaRPr lang="zh-CN" altLang="en-US" sz="1800" b="1" dirty="0">
              <a:solidFill>
                <a:srgbClr val="000000"/>
              </a:solidFill>
              <a:latin typeface="Comic Sans MS" panose="030F0702030302020204" pitchFamily="2" charset="0"/>
              <a:ea typeface="微软雅黑" pitchFamily="34" charset="-122"/>
              <a:cs typeface="Arial" panose="020B0604020202020204" pitchFamily="34" charset="0"/>
            </a:endParaRPr>
          </a:p>
        </p:txBody>
      </p:sp>
      <p:sp>
        <p:nvSpPr>
          <p:cNvPr id="13" name="Text Box 7"/>
          <p:cNvSpPr txBox="1">
            <a:spLocks noChangeArrowheads="1"/>
          </p:cNvSpPr>
          <p:nvPr/>
        </p:nvSpPr>
        <p:spPr bwMode="auto">
          <a:xfrm>
            <a:off x="3173412" y="2465361"/>
            <a:ext cx="597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zh-CN" altLang="en-US" sz="2000" b="1" dirty="0">
                <a:solidFill>
                  <a:srgbClr val="000000"/>
                </a:solidFill>
                <a:latin typeface="Comic Sans MS" panose="030F0702030302020204" pitchFamily="2" charset="0"/>
                <a:ea typeface="微软雅黑" pitchFamily="34" charset="-122"/>
                <a:cs typeface="Arial" panose="020B0604020202020204" pitchFamily="34" charset="0"/>
              </a:rPr>
              <a:t>在调用过程中用指令“</a:t>
            </a:r>
            <a:r>
              <a:rPr lang="en-US" altLang="zh-CN" sz="2000" b="1" dirty="0" err="1">
                <a:solidFill>
                  <a:srgbClr val="FC0128"/>
                </a:solidFill>
                <a:latin typeface="Comic Sans MS" panose="030F0702030302020204" pitchFamily="2" charset="0"/>
                <a:ea typeface="微软雅黑" pitchFamily="34" charset="-122"/>
                <a:cs typeface="Arial" panose="020B0604020202020204" pitchFamily="34" charset="0"/>
              </a:rPr>
              <a:t>jal</a:t>
            </a:r>
            <a:r>
              <a:rPr lang="en-US" altLang="zh-CN" sz="2000" b="1" dirty="0">
                <a:solidFill>
                  <a:srgbClr val="FC0128"/>
                </a:solidFill>
                <a:latin typeface="Comic Sans MS" panose="030F0702030302020204" pitchFamily="2" charset="0"/>
                <a:ea typeface="微软雅黑" pitchFamily="34" charset="-122"/>
                <a:cs typeface="Arial" panose="020B0604020202020204" pitchFamily="34" charset="0"/>
              </a:rPr>
              <a:t> swap</a:t>
            </a:r>
            <a:r>
              <a:rPr lang="en-US" altLang="zh-CN" sz="2000" b="1" dirty="0">
                <a:solidFill>
                  <a:srgbClr val="000000"/>
                </a:solidFill>
                <a:latin typeface="Comic Sans MS" panose="030F0702030302020204" pitchFamily="2" charset="0"/>
                <a:ea typeface="微软雅黑" pitchFamily="34" charset="-122"/>
                <a:cs typeface="Arial" panose="020B0604020202020204" pitchFamily="34" charset="0"/>
              </a:rPr>
              <a:t>” </a:t>
            </a:r>
            <a:r>
              <a:rPr lang="zh-CN" altLang="en-US" sz="2000" b="1" dirty="0">
                <a:solidFill>
                  <a:srgbClr val="000000"/>
                </a:solidFill>
                <a:latin typeface="Comic Sans MS" panose="030F0702030302020204" pitchFamily="2" charset="0"/>
                <a:ea typeface="微软雅黑" pitchFamily="34" charset="-122"/>
                <a:cs typeface="Arial" panose="020B0604020202020204" pitchFamily="34" charset="0"/>
              </a:rPr>
              <a:t>进行</a:t>
            </a:r>
            <a:r>
              <a:rPr lang="en-US" altLang="zh-CN" sz="2000" b="1" dirty="0">
                <a:solidFill>
                  <a:srgbClr val="000000"/>
                </a:solidFill>
                <a:latin typeface="Comic Sans MS" panose="030F0702030302020204" pitchFamily="2" charset="0"/>
                <a:ea typeface="微软雅黑" pitchFamily="34" charset="-122"/>
                <a:cs typeface="Arial" panose="020B0604020202020204" pitchFamily="34" charset="0"/>
              </a:rPr>
              <a:t>swap</a:t>
            </a:r>
            <a:r>
              <a:rPr lang="zh-CN" altLang="en-US" sz="2000" b="1" dirty="0">
                <a:solidFill>
                  <a:srgbClr val="000000"/>
                </a:solidFill>
                <a:latin typeface="Comic Sans MS" panose="030F0702030302020204" pitchFamily="2" charset="0"/>
                <a:ea typeface="微软雅黑" pitchFamily="34" charset="-122"/>
                <a:cs typeface="Arial" panose="020B0604020202020204" pitchFamily="34" charset="0"/>
              </a:rPr>
              <a:t>调用</a:t>
            </a:r>
            <a:endParaRPr lang="zh-CN" altLang="en-US" sz="2000" b="1" dirty="0">
              <a:solidFill>
                <a:srgbClr val="000000"/>
              </a:solidFill>
              <a:latin typeface="Comic Sans MS" panose="030F0702030302020204" pitchFamily="2" charset="0"/>
              <a:ea typeface="微软雅黑" pitchFamily="34" charset="-122"/>
              <a:cs typeface="Arial" panose="020B0604020202020204" pitchFamily="34" charset="0"/>
            </a:endParaRPr>
          </a:p>
        </p:txBody>
      </p:sp>
      <p:sp>
        <p:nvSpPr>
          <p:cNvPr id="14" name="Text Box 8"/>
          <p:cNvSpPr txBox="1">
            <a:spLocks noChangeArrowheads="1"/>
          </p:cNvSpPr>
          <p:nvPr/>
        </p:nvSpPr>
        <p:spPr bwMode="auto">
          <a:xfrm>
            <a:off x="3491880" y="2940731"/>
            <a:ext cx="4116833"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b="1" dirty="0" err="1">
                <a:solidFill>
                  <a:srgbClr val="063DE8"/>
                </a:solidFill>
                <a:latin typeface="Comic Sans MS" panose="030F0702030302020204" pitchFamily="2" charset="0"/>
                <a:ea typeface="微软雅黑" pitchFamily="34" charset="-122"/>
                <a:cs typeface="Arial" panose="020B0604020202020204" pitchFamily="34" charset="0"/>
              </a:rPr>
              <a:t>jal</a:t>
            </a:r>
            <a:r>
              <a:rPr lang="en-US" altLang="zh-CN" b="1" dirty="0">
                <a:solidFill>
                  <a:srgbClr val="063DE8"/>
                </a:solidFill>
                <a:latin typeface="Comic Sans MS" panose="030F0702030302020204" pitchFamily="2" charset="0"/>
                <a:ea typeface="微软雅黑" pitchFamily="34" charset="-122"/>
                <a:cs typeface="Arial" panose="020B0604020202020204" pitchFamily="34" charset="0"/>
              </a:rPr>
              <a:t>  --- jump and link (</a:t>
            </a:r>
            <a:r>
              <a:rPr lang="zh-CN" altLang="en-US" b="1" dirty="0">
                <a:solidFill>
                  <a:srgbClr val="063DE8"/>
                </a:solidFill>
                <a:latin typeface="Comic Sans MS" panose="030F0702030302020204" pitchFamily="2" charset="0"/>
                <a:ea typeface="微软雅黑" pitchFamily="34" charset="-122"/>
                <a:cs typeface="Arial" panose="020B0604020202020204" pitchFamily="34" charset="0"/>
              </a:rPr>
              <a:t>跳转并链接</a:t>
            </a:r>
            <a:r>
              <a:rPr lang="en-US" altLang="zh-CN" b="1" dirty="0">
                <a:solidFill>
                  <a:srgbClr val="063DE8"/>
                </a:solidFill>
                <a:latin typeface="Comic Sans MS" panose="030F0702030302020204" pitchFamily="2" charset="0"/>
                <a:ea typeface="微软雅黑" pitchFamily="34" charset="-122"/>
                <a:cs typeface="Arial" panose="020B0604020202020204" pitchFamily="34" charset="0"/>
              </a:rPr>
              <a:t>)</a:t>
            </a:r>
            <a:endParaRPr lang="en-US" altLang="zh-CN" b="1" dirty="0">
              <a:solidFill>
                <a:srgbClr val="063DE8"/>
              </a:solidFill>
              <a:latin typeface="Comic Sans MS" panose="030F0702030302020204" pitchFamily="2" charset="0"/>
              <a:ea typeface="微软雅黑" pitchFamily="34" charset="-122"/>
              <a:cs typeface="Arial" panose="020B0604020202020204" pitchFamily="34" charset="0"/>
            </a:endParaRPr>
          </a:p>
          <a:p>
            <a:pPr eaLnBrk="0" hangingPunct="0"/>
            <a:r>
              <a:rPr lang="en-US" altLang="zh-CN" b="1" dirty="0">
                <a:solidFill>
                  <a:srgbClr val="063DE8"/>
                </a:solidFill>
                <a:latin typeface="Comic Sans MS" panose="030F0702030302020204" pitchFamily="2" charset="0"/>
                <a:ea typeface="微软雅黑" pitchFamily="34" charset="-122"/>
                <a:cs typeface="Arial" panose="020B0604020202020204" pitchFamily="34" charset="0"/>
              </a:rPr>
              <a:t>	$31 = PC+4     ; $31=$</a:t>
            </a:r>
            <a:r>
              <a:rPr lang="en-US" altLang="zh-CN" b="1" dirty="0" err="1">
                <a:solidFill>
                  <a:srgbClr val="063DE8"/>
                </a:solidFill>
                <a:latin typeface="Comic Sans MS" panose="030F0702030302020204" pitchFamily="2" charset="0"/>
                <a:ea typeface="微软雅黑" pitchFamily="34" charset="-122"/>
                <a:cs typeface="Arial" panose="020B0604020202020204" pitchFamily="34" charset="0"/>
              </a:rPr>
              <a:t>ra</a:t>
            </a:r>
            <a:endParaRPr lang="en-US" altLang="zh-CN" b="1" dirty="0">
              <a:solidFill>
                <a:srgbClr val="063DE8"/>
              </a:solidFill>
              <a:latin typeface="Comic Sans MS" panose="030F0702030302020204" pitchFamily="2" charset="0"/>
              <a:ea typeface="微软雅黑" pitchFamily="34" charset="-122"/>
              <a:cs typeface="Arial" panose="020B0604020202020204" pitchFamily="34" charset="0"/>
            </a:endParaRPr>
          </a:p>
          <a:p>
            <a:pPr eaLnBrk="0" hangingPunct="0"/>
            <a:r>
              <a:rPr lang="en-US" altLang="zh-CN" b="1" dirty="0">
                <a:solidFill>
                  <a:srgbClr val="063DE8"/>
                </a:solidFill>
                <a:latin typeface="Comic Sans MS" panose="030F0702030302020204" pitchFamily="2" charset="0"/>
                <a:ea typeface="微软雅黑" pitchFamily="34" charset="-122"/>
                <a:cs typeface="Arial" panose="020B0604020202020204" pitchFamily="34" charset="0"/>
              </a:rPr>
              <a:t>	</a:t>
            </a:r>
            <a:r>
              <a:rPr lang="en-US" altLang="zh-CN" b="1" dirty="0" err="1">
                <a:solidFill>
                  <a:srgbClr val="063DE8"/>
                </a:solidFill>
                <a:latin typeface="Comic Sans MS" panose="030F0702030302020204" pitchFamily="2" charset="0"/>
                <a:ea typeface="微软雅黑" pitchFamily="34" charset="-122"/>
                <a:cs typeface="Arial" panose="020B0604020202020204" pitchFamily="34" charset="0"/>
              </a:rPr>
              <a:t>goto</a:t>
            </a:r>
            <a:r>
              <a:rPr lang="en-US" altLang="zh-CN" b="1" dirty="0">
                <a:solidFill>
                  <a:srgbClr val="063DE8"/>
                </a:solidFill>
                <a:latin typeface="Comic Sans MS" panose="030F0702030302020204" pitchFamily="2" charset="0"/>
                <a:ea typeface="微软雅黑" pitchFamily="34" charset="-122"/>
                <a:cs typeface="Arial" panose="020B0604020202020204" pitchFamily="34" charset="0"/>
              </a:rPr>
              <a:t> swap</a:t>
            </a:r>
            <a:endParaRPr lang="en-US" altLang="zh-CN" b="1" dirty="0">
              <a:solidFill>
                <a:srgbClr val="063DE8"/>
              </a:solidFill>
              <a:latin typeface="Comic Sans MS" panose="030F0702030302020204" pitchFamily="2" charset="0"/>
              <a:ea typeface="微软雅黑" pitchFamily="34"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4.4 </a:t>
            </a:r>
            <a:r>
              <a:rPr lang="zh-CN" altLang="en-US" dirty="0"/>
              <a:t>程序的机器级表示</a:t>
            </a:r>
            <a:endParaRPr lang="zh-CN" altLang="en-US" dirty="0"/>
          </a:p>
        </p:txBody>
      </p:sp>
      <p:sp>
        <p:nvSpPr>
          <p:cNvPr id="3" name="内容占位符 2"/>
          <p:cNvSpPr>
            <a:spLocks noGrp="1"/>
          </p:cNvSpPr>
          <p:nvPr>
            <p:ph idx="1"/>
          </p:nvPr>
        </p:nvSpPr>
        <p:spPr/>
        <p:txBody>
          <a:bodyPr/>
          <a:lstStyle/>
          <a:p>
            <a:pPr marL="0" indent="0">
              <a:buNone/>
            </a:pPr>
            <a:r>
              <a:rPr lang="en-US" altLang="zh-CN" dirty="0"/>
              <a:t>4.4.4 </a:t>
            </a:r>
            <a:r>
              <a:rPr lang="zh-CN" altLang="en-US" dirty="0"/>
              <a:t>过程调用的机器代码表示</a:t>
            </a:r>
            <a:endParaRPr lang="zh-CN" altLang="en-US" dirty="0"/>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7" name="内容占位符 2"/>
          <p:cNvSpPr txBox="1"/>
          <p:nvPr/>
        </p:nvSpPr>
        <p:spPr bwMode="auto">
          <a:xfrm>
            <a:off x="107504" y="1052736"/>
            <a:ext cx="4968552" cy="393507"/>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FF0000"/>
              </a:buClr>
              <a:buFont typeface="Wingdings" panose="05000000000000000000" pitchFamily="2" charset="2"/>
              <a:buChar char="p"/>
              <a:defRPr sz="2200" b="1" kern="1200">
                <a:solidFill>
                  <a:schemeClr val="tx1"/>
                </a:solidFill>
                <a:latin typeface="Comic Sans MS" panose="030F0702030302020204" pitchFamily="2" charset="0"/>
                <a:ea typeface="微软雅黑"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anose="05000000000000000000" pitchFamily="2" charset="2"/>
              <a:buChar char="n"/>
              <a:defRPr sz="2000" b="0" kern="1200">
                <a:solidFill>
                  <a:schemeClr val="tx1"/>
                </a:solidFill>
                <a:latin typeface="微软雅黑" pitchFamily="34" charset="-122"/>
                <a:ea typeface="微软雅黑"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anose="05000000000000000000" pitchFamily="2" charset="2"/>
              <a:buChar char="p"/>
              <a:defRPr sz="2000" b="0" kern="1200">
                <a:solidFill>
                  <a:schemeClr val="tx1"/>
                </a:solidFill>
                <a:latin typeface="微软雅黑" pitchFamily="34" charset="-122"/>
                <a:ea typeface="微软雅黑"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anose="05000000000000000000" pitchFamily="2" charset="2"/>
              <a:buChar char="Ø"/>
              <a:defRPr sz="2000" b="0" kern="1200">
                <a:solidFill>
                  <a:schemeClr val="tx1"/>
                </a:solidFill>
                <a:latin typeface="微软雅黑" pitchFamily="34" charset="-122"/>
                <a:ea typeface="微软雅黑"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anose="05000000000000000000" pitchFamily="2" charset="2"/>
              <a:buChar char="Ø"/>
              <a:defRPr sz="2000" b="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dirty="0">
                <a:solidFill>
                  <a:srgbClr val="063DE8"/>
                </a:solidFill>
              </a:rPr>
              <a:t>4. MIPS</a:t>
            </a:r>
            <a:r>
              <a:rPr lang="zh-CN" altLang="en-US" dirty="0">
                <a:solidFill>
                  <a:srgbClr val="063DE8"/>
                </a:solidFill>
              </a:rPr>
              <a:t>过程调用实例</a:t>
            </a:r>
            <a:endParaRPr lang="en-US" altLang="zh-CN" dirty="0">
              <a:solidFill>
                <a:srgbClr val="063DE8"/>
              </a:solidFill>
            </a:endParaRPr>
          </a:p>
        </p:txBody>
      </p:sp>
      <p:sp>
        <p:nvSpPr>
          <p:cNvPr id="9" name="Rectangle 3"/>
          <p:cNvSpPr txBox="1">
            <a:spLocks noChangeArrowheads="1"/>
          </p:cNvSpPr>
          <p:nvPr/>
        </p:nvSpPr>
        <p:spPr bwMode="auto">
          <a:xfrm>
            <a:off x="317342" y="1518251"/>
            <a:ext cx="3174538" cy="2544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spAutoFit/>
          </a:bodyPr>
          <a:lstStyle>
            <a:lvl1pPr marL="285750" indent="-285750" algn="l" rtl="0" eaLnBrk="0" fontAlgn="base" hangingPunct="0">
              <a:lnSpc>
                <a:spcPct val="90000"/>
              </a:lnSpc>
              <a:spcBef>
                <a:spcPct val="30000"/>
              </a:spcBef>
              <a:spcAft>
                <a:spcPct val="0"/>
              </a:spcAft>
              <a:buSzPct val="75000"/>
              <a:buFont typeface="Wingdings" panose="05000000000000000000" pitchFamily="2" charset="2"/>
              <a:buChar char="u"/>
              <a:defRPr sz="2000" b="1" kern="1200">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SzPct val="100000"/>
              <a:buChar char="–"/>
              <a:defRPr b="1" kern="1200">
                <a:solidFill>
                  <a:schemeClr val="accent2"/>
                </a:solidFill>
                <a:latin typeface="+mn-lt"/>
                <a:ea typeface="+mn-ea"/>
                <a:cs typeface="+mn-cs"/>
              </a:defRPr>
            </a:lvl2pPr>
            <a:lvl3pPr marL="1143000" indent="-228600" algn="l" rtl="0" eaLnBrk="0" fontAlgn="base" hangingPunct="0">
              <a:lnSpc>
                <a:spcPct val="90000"/>
              </a:lnSpc>
              <a:spcBef>
                <a:spcPct val="30000"/>
              </a:spcBef>
              <a:spcAft>
                <a:spcPct val="0"/>
              </a:spcAft>
              <a:buSzPct val="100000"/>
              <a:buChar char="»"/>
              <a:defRPr b="1" kern="1200">
                <a:solidFill>
                  <a:srgbClr val="A50021"/>
                </a:solidFill>
                <a:latin typeface="+mn-lt"/>
                <a:ea typeface="+mn-ea"/>
                <a:cs typeface="+mn-cs"/>
              </a:defRPr>
            </a:lvl3pPr>
            <a:lvl4pPr marL="1543050" indent="-171450" algn="l" rtl="0" eaLnBrk="0" fontAlgn="base" hangingPunct="0">
              <a:lnSpc>
                <a:spcPct val="90000"/>
              </a:lnSpc>
              <a:spcBef>
                <a:spcPct val="30000"/>
              </a:spcBef>
              <a:spcAft>
                <a:spcPct val="0"/>
              </a:spcAft>
              <a:buSzPct val="100000"/>
              <a:buChar char="•"/>
              <a:defRPr sz="1400" b="1" kern="1200">
                <a:solidFill>
                  <a:schemeClr val="tx1"/>
                </a:solidFill>
                <a:latin typeface="+mn-lt"/>
                <a:ea typeface="+mn-ea"/>
                <a:cs typeface="+mn-cs"/>
              </a:defRPr>
            </a:lvl4pPr>
            <a:lvl5pPr marL="2000250" indent="-171450" algn="l" rtl="0" eaLnBrk="0" fontAlgn="base" hangingPunct="0">
              <a:lnSpc>
                <a:spcPct val="90000"/>
              </a:lnSpc>
              <a:spcBef>
                <a:spcPct val="30000"/>
              </a:spcBef>
              <a:spcAft>
                <a:spcPct val="0"/>
              </a:spcAft>
              <a:buSzPct val="100000"/>
              <a:buChar char="–"/>
              <a:defRPr sz="14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03200" marR="0" lvl="0" indent="-20320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defRPr/>
            </a:pPr>
            <a:r>
              <a:rPr kumimoji="0" lang="en-US" altLang="zh-CN" b="1" i="0" u="none" strike="noStrike" kern="1200" cap="none" spc="0" normalizeH="0" baseline="0" noProof="0" dirty="0">
                <a:ln>
                  <a:noFill/>
                </a:ln>
                <a:solidFill>
                  <a:srgbClr val="063DE8"/>
                </a:solidFill>
                <a:effectLst/>
                <a:uLnTx/>
                <a:uFillTx/>
                <a:latin typeface="Comic Sans MS" panose="030F0702030302020204" pitchFamily="2" charset="0"/>
                <a:ea typeface="宋体" pitchFamily="2" charset="-122"/>
                <a:cs typeface="Arial" panose="020B0604020202020204" pitchFamily="34" charset="0"/>
              </a:rPr>
              <a:t>swap(</a:t>
            </a:r>
            <a:r>
              <a:rPr kumimoji="0" lang="en-US" altLang="zh-CN" b="1" i="0" u="none" strike="noStrike" kern="1200" cap="none" spc="0" normalizeH="0" baseline="0" noProof="0" dirty="0" err="1">
                <a:ln>
                  <a:noFill/>
                </a:ln>
                <a:solidFill>
                  <a:srgbClr val="063DE8"/>
                </a:solidFill>
                <a:effectLst/>
                <a:uLnTx/>
                <a:uFillTx/>
                <a:latin typeface="Comic Sans MS" panose="030F0702030302020204" pitchFamily="2" charset="0"/>
                <a:ea typeface="宋体" pitchFamily="2" charset="-122"/>
                <a:cs typeface="Arial" panose="020B0604020202020204" pitchFamily="34" charset="0"/>
              </a:rPr>
              <a:t>int</a:t>
            </a:r>
            <a:r>
              <a:rPr kumimoji="0" lang="en-US" altLang="zh-CN" b="1" i="0" u="none" strike="noStrike" kern="1200" cap="none" spc="0" normalizeH="0" baseline="0" noProof="0" dirty="0">
                <a:ln>
                  <a:noFill/>
                </a:ln>
                <a:solidFill>
                  <a:srgbClr val="063DE8"/>
                </a:solidFill>
                <a:effectLst/>
                <a:uLnTx/>
                <a:uFillTx/>
                <a:latin typeface="Comic Sans MS" panose="030F0702030302020204" pitchFamily="2" charset="0"/>
                <a:ea typeface="宋体" pitchFamily="2" charset="-122"/>
                <a:cs typeface="Arial" panose="020B0604020202020204" pitchFamily="34" charset="0"/>
              </a:rPr>
              <a:t> v[ ], </a:t>
            </a:r>
            <a:r>
              <a:rPr kumimoji="0" lang="en-US" altLang="zh-CN" b="1" i="0" u="none" strike="noStrike" kern="1200" cap="none" spc="0" normalizeH="0" baseline="0" noProof="0" dirty="0" err="1">
                <a:ln>
                  <a:noFill/>
                </a:ln>
                <a:solidFill>
                  <a:srgbClr val="063DE8"/>
                </a:solidFill>
                <a:effectLst/>
                <a:uLnTx/>
                <a:uFillTx/>
                <a:latin typeface="Comic Sans MS" panose="030F0702030302020204" pitchFamily="2" charset="0"/>
                <a:ea typeface="宋体" pitchFamily="2" charset="-122"/>
                <a:cs typeface="Arial" panose="020B0604020202020204" pitchFamily="34" charset="0"/>
              </a:rPr>
              <a:t>int</a:t>
            </a:r>
            <a:r>
              <a:rPr kumimoji="0" lang="en-US" altLang="zh-CN" b="1" i="0" u="none" strike="noStrike" kern="1200" cap="none" spc="0" normalizeH="0" baseline="0" noProof="0" dirty="0">
                <a:ln>
                  <a:noFill/>
                </a:ln>
                <a:solidFill>
                  <a:srgbClr val="063DE8"/>
                </a:solidFill>
                <a:effectLst/>
                <a:uLnTx/>
                <a:uFillTx/>
                <a:latin typeface="Comic Sans MS" panose="030F0702030302020204" pitchFamily="2" charset="0"/>
                <a:ea typeface="宋体" pitchFamily="2" charset="-122"/>
                <a:cs typeface="Arial" panose="020B0604020202020204" pitchFamily="34" charset="0"/>
              </a:rPr>
              <a:t> k)</a:t>
            </a:r>
            <a:endParaRPr kumimoji="0" lang="en-US" altLang="zh-CN" b="1" i="0" u="none" strike="noStrike" kern="1200" cap="none" spc="0" normalizeH="0" baseline="0" noProof="0" dirty="0">
              <a:ln>
                <a:noFill/>
              </a:ln>
              <a:solidFill>
                <a:srgbClr val="063DE8"/>
              </a:solidFill>
              <a:effectLst/>
              <a:uLnTx/>
              <a:uFillTx/>
              <a:latin typeface="Comic Sans MS" panose="030F0702030302020204" pitchFamily="2" charset="0"/>
              <a:ea typeface="宋体" pitchFamily="2" charset="-122"/>
              <a:cs typeface="Arial" panose="020B0604020202020204" pitchFamily="34" charset="0"/>
            </a:endParaRPr>
          </a:p>
          <a:p>
            <a:pPr marL="203200" marR="0" lvl="0" indent="-20320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defRPr/>
            </a:pPr>
            <a:r>
              <a:rPr kumimoji="0" lang="en-US" altLang="zh-CN" b="1" i="0" u="none" strike="noStrike" kern="1200" cap="none" spc="0" normalizeH="0" baseline="0" noProof="0" dirty="0">
                <a:ln>
                  <a:noFill/>
                </a:ln>
                <a:solidFill>
                  <a:srgbClr val="063DE8"/>
                </a:solidFill>
                <a:effectLst/>
                <a:uLnTx/>
                <a:uFillTx/>
                <a:latin typeface="Comic Sans MS" panose="030F0702030302020204" pitchFamily="2" charset="0"/>
                <a:ea typeface="宋体" pitchFamily="2" charset="-122"/>
                <a:cs typeface="Arial" panose="020B0604020202020204" pitchFamily="34" charset="0"/>
              </a:rPr>
              <a:t>{</a:t>
            </a:r>
            <a:endParaRPr kumimoji="0" lang="en-US" altLang="zh-CN" b="1" i="0" u="none" strike="noStrike" kern="1200" cap="none" spc="0" normalizeH="0" baseline="0" noProof="0" dirty="0">
              <a:ln>
                <a:noFill/>
              </a:ln>
              <a:solidFill>
                <a:srgbClr val="063DE8"/>
              </a:solidFill>
              <a:effectLst/>
              <a:uLnTx/>
              <a:uFillTx/>
              <a:latin typeface="Comic Sans MS" panose="030F0702030302020204" pitchFamily="2" charset="0"/>
              <a:ea typeface="宋体" pitchFamily="2" charset="-122"/>
              <a:cs typeface="Arial" panose="020B0604020202020204" pitchFamily="34" charset="0"/>
            </a:endParaRPr>
          </a:p>
          <a:p>
            <a:pPr marL="203200" marR="0" lvl="0" indent="-20320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defRPr/>
            </a:pPr>
            <a:r>
              <a:rPr kumimoji="0" lang="en-US" altLang="zh-CN" b="1" i="0" u="none" strike="noStrike" kern="1200" cap="none" spc="0" normalizeH="0" baseline="0" noProof="0" dirty="0">
                <a:ln>
                  <a:noFill/>
                </a:ln>
                <a:solidFill>
                  <a:srgbClr val="063DE8"/>
                </a:solidFill>
                <a:effectLst/>
                <a:uLnTx/>
                <a:uFillTx/>
                <a:latin typeface="Comic Sans MS" panose="030F0702030302020204" pitchFamily="2" charset="0"/>
                <a:ea typeface="宋体" pitchFamily="2" charset="-122"/>
                <a:cs typeface="Arial" panose="020B0604020202020204" pitchFamily="34" charset="0"/>
              </a:rPr>
              <a:t>   </a:t>
            </a:r>
            <a:r>
              <a:rPr kumimoji="0" lang="en-US" altLang="zh-CN" b="1" i="0" u="none" strike="noStrike" kern="1200" cap="none" spc="0" normalizeH="0" baseline="0" noProof="0" dirty="0" err="1">
                <a:ln>
                  <a:noFill/>
                </a:ln>
                <a:solidFill>
                  <a:srgbClr val="063DE8"/>
                </a:solidFill>
                <a:effectLst/>
                <a:uLnTx/>
                <a:uFillTx/>
                <a:latin typeface="Comic Sans MS" panose="030F0702030302020204" pitchFamily="2" charset="0"/>
                <a:ea typeface="宋体" pitchFamily="2" charset="-122"/>
                <a:cs typeface="Arial" panose="020B0604020202020204" pitchFamily="34" charset="0"/>
              </a:rPr>
              <a:t>int</a:t>
            </a:r>
            <a:r>
              <a:rPr kumimoji="0" lang="en-US" altLang="zh-CN" b="1" i="0" u="none" strike="noStrike" kern="1200" cap="none" spc="0" normalizeH="0" baseline="0" noProof="0" dirty="0">
                <a:ln>
                  <a:noFill/>
                </a:ln>
                <a:solidFill>
                  <a:srgbClr val="063DE8"/>
                </a:solidFill>
                <a:effectLst/>
                <a:uLnTx/>
                <a:uFillTx/>
                <a:latin typeface="Comic Sans MS" panose="030F0702030302020204" pitchFamily="2" charset="0"/>
                <a:ea typeface="宋体" pitchFamily="2" charset="-122"/>
                <a:cs typeface="Arial" panose="020B0604020202020204" pitchFamily="34" charset="0"/>
              </a:rPr>
              <a:t> temp;</a:t>
            </a:r>
            <a:endParaRPr kumimoji="0" lang="en-US" altLang="zh-CN" b="1" i="0" u="none" strike="noStrike" kern="1200" cap="none" spc="0" normalizeH="0" baseline="0" noProof="0" dirty="0">
              <a:ln>
                <a:noFill/>
              </a:ln>
              <a:solidFill>
                <a:srgbClr val="063DE8"/>
              </a:solidFill>
              <a:effectLst/>
              <a:uLnTx/>
              <a:uFillTx/>
              <a:latin typeface="Comic Sans MS" panose="030F0702030302020204" pitchFamily="2" charset="0"/>
              <a:ea typeface="宋体" pitchFamily="2" charset="-122"/>
              <a:cs typeface="Arial" panose="020B0604020202020204" pitchFamily="34" charset="0"/>
            </a:endParaRPr>
          </a:p>
          <a:p>
            <a:pPr marL="203200" marR="0" lvl="0" indent="-20320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defRPr/>
            </a:pPr>
            <a:r>
              <a:rPr kumimoji="0" lang="en-US" altLang="zh-CN" b="1" i="0" u="none" strike="noStrike" kern="1200" cap="none" spc="0" normalizeH="0" baseline="0" noProof="0" dirty="0">
                <a:ln>
                  <a:noFill/>
                </a:ln>
                <a:solidFill>
                  <a:srgbClr val="063DE8"/>
                </a:solidFill>
                <a:effectLst/>
                <a:uLnTx/>
                <a:uFillTx/>
                <a:latin typeface="Comic Sans MS" panose="030F0702030302020204" pitchFamily="2" charset="0"/>
                <a:ea typeface="宋体" pitchFamily="2" charset="-122"/>
                <a:cs typeface="Arial" panose="020B0604020202020204" pitchFamily="34" charset="0"/>
              </a:rPr>
              <a:t>   temp = v[k];</a:t>
            </a:r>
            <a:endParaRPr kumimoji="0" lang="en-US" altLang="zh-CN" b="1" i="0" u="none" strike="noStrike" kern="1200" cap="none" spc="0" normalizeH="0" baseline="0" noProof="0" dirty="0">
              <a:ln>
                <a:noFill/>
              </a:ln>
              <a:solidFill>
                <a:srgbClr val="063DE8"/>
              </a:solidFill>
              <a:effectLst/>
              <a:uLnTx/>
              <a:uFillTx/>
              <a:latin typeface="Comic Sans MS" panose="030F0702030302020204" pitchFamily="2" charset="0"/>
              <a:ea typeface="宋体" pitchFamily="2" charset="-122"/>
              <a:cs typeface="Arial" panose="020B0604020202020204" pitchFamily="34" charset="0"/>
            </a:endParaRPr>
          </a:p>
          <a:p>
            <a:pPr marL="203200" marR="0" lvl="0" indent="-20320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defRPr/>
            </a:pPr>
            <a:r>
              <a:rPr kumimoji="0" lang="en-US" altLang="zh-CN" b="1" i="0" u="none" strike="noStrike" kern="1200" cap="none" spc="0" normalizeH="0" baseline="0" noProof="0" dirty="0">
                <a:ln>
                  <a:noFill/>
                </a:ln>
                <a:solidFill>
                  <a:srgbClr val="063DE8"/>
                </a:solidFill>
                <a:effectLst/>
                <a:uLnTx/>
                <a:uFillTx/>
                <a:latin typeface="Comic Sans MS" panose="030F0702030302020204" pitchFamily="2" charset="0"/>
                <a:ea typeface="宋体" pitchFamily="2" charset="-122"/>
                <a:cs typeface="Arial" panose="020B0604020202020204" pitchFamily="34" charset="0"/>
              </a:rPr>
              <a:t>   v[k] = v[k+1];</a:t>
            </a:r>
            <a:endParaRPr kumimoji="0" lang="en-US" altLang="zh-CN" b="1" i="0" u="none" strike="noStrike" kern="1200" cap="none" spc="0" normalizeH="0" baseline="0" noProof="0" dirty="0">
              <a:ln>
                <a:noFill/>
              </a:ln>
              <a:solidFill>
                <a:srgbClr val="063DE8"/>
              </a:solidFill>
              <a:effectLst/>
              <a:uLnTx/>
              <a:uFillTx/>
              <a:latin typeface="Comic Sans MS" panose="030F0702030302020204" pitchFamily="2" charset="0"/>
              <a:ea typeface="宋体" pitchFamily="2" charset="-122"/>
              <a:cs typeface="Arial" panose="020B0604020202020204" pitchFamily="34" charset="0"/>
            </a:endParaRPr>
          </a:p>
          <a:p>
            <a:pPr marL="203200" marR="0" lvl="0" indent="-20320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defRPr/>
            </a:pPr>
            <a:r>
              <a:rPr kumimoji="0" lang="en-US" altLang="zh-CN" b="1" i="0" u="none" strike="noStrike" kern="1200" cap="none" spc="0" normalizeH="0" baseline="0" noProof="0" dirty="0">
                <a:ln>
                  <a:noFill/>
                </a:ln>
                <a:solidFill>
                  <a:srgbClr val="063DE8"/>
                </a:solidFill>
                <a:effectLst/>
                <a:uLnTx/>
                <a:uFillTx/>
                <a:latin typeface="Comic Sans MS" panose="030F0702030302020204" pitchFamily="2" charset="0"/>
                <a:ea typeface="宋体" pitchFamily="2" charset="-122"/>
                <a:cs typeface="Arial" panose="020B0604020202020204" pitchFamily="34" charset="0"/>
              </a:rPr>
              <a:t>   v[k+1] = temp;</a:t>
            </a:r>
            <a:endParaRPr kumimoji="0" lang="en-US" altLang="zh-CN" b="1" i="0" u="none" strike="noStrike" kern="1200" cap="none" spc="0" normalizeH="0" baseline="0" noProof="0" dirty="0">
              <a:ln>
                <a:noFill/>
              </a:ln>
              <a:solidFill>
                <a:srgbClr val="063DE8"/>
              </a:solidFill>
              <a:effectLst/>
              <a:uLnTx/>
              <a:uFillTx/>
              <a:latin typeface="Comic Sans MS" panose="030F0702030302020204" pitchFamily="2" charset="0"/>
              <a:ea typeface="宋体" pitchFamily="2" charset="-122"/>
              <a:cs typeface="Arial" panose="020B0604020202020204" pitchFamily="34" charset="0"/>
            </a:endParaRPr>
          </a:p>
          <a:p>
            <a:pPr marL="203200" marR="0" lvl="0" indent="-20320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defRPr/>
            </a:pPr>
            <a:r>
              <a:rPr kumimoji="0" lang="en-US" altLang="zh-CN" b="1" i="0" u="none" strike="noStrike" kern="1200" cap="none" spc="0" normalizeH="0" baseline="0" noProof="0" dirty="0">
                <a:ln>
                  <a:noFill/>
                </a:ln>
                <a:solidFill>
                  <a:srgbClr val="063DE8"/>
                </a:solidFill>
                <a:effectLst/>
                <a:uLnTx/>
                <a:uFillTx/>
                <a:latin typeface="Comic Sans MS" panose="030F0702030302020204" pitchFamily="2" charset="0"/>
                <a:ea typeface="宋体" pitchFamily="2" charset="-122"/>
                <a:cs typeface="Arial" panose="020B0604020202020204" pitchFamily="34" charset="0"/>
              </a:rPr>
              <a:t>}</a:t>
            </a:r>
            <a:endParaRPr kumimoji="0" lang="en-US" altLang="zh-CN" b="1" i="0" u="none" strike="noStrike" kern="1200" cap="none" spc="0" normalizeH="0" baseline="0" noProof="0" dirty="0">
              <a:ln>
                <a:noFill/>
              </a:ln>
              <a:solidFill>
                <a:srgbClr val="063DE8"/>
              </a:solidFill>
              <a:effectLst/>
              <a:uLnTx/>
              <a:uFillTx/>
              <a:latin typeface="Comic Sans MS" panose="030F0702030302020204" pitchFamily="2" charset="0"/>
              <a:ea typeface="宋体" pitchFamily="2" charset="-122"/>
              <a:cs typeface="Arial" panose="020B0604020202020204" pitchFamily="34" charset="0"/>
            </a:endParaRPr>
          </a:p>
        </p:txBody>
      </p:sp>
      <p:sp>
        <p:nvSpPr>
          <p:cNvPr id="10" name="Rectangle 4"/>
          <p:cNvSpPr>
            <a:spLocks noChangeArrowheads="1"/>
          </p:cNvSpPr>
          <p:nvPr/>
        </p:nvSpPr>
        <p:spPr bwMode="auto">
          <a:xfrm>
            <a:off x="282290" y="4357333"/>
            <a:ext cx="8655558" cy="1436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lvl1pPr marL="203200" indent="-203200">
              <a:defRPr sz="2400">
                <a:solidFill>
                  <a:schemeClr val="tx1"/>
                </a:solidFill>
                <a:latin typeface="Times New Roman" panose="02020603050405020304" pitchFamily="18" charset="0"/>
              </a:defRPr>
            </a:lvl1pPr>
            <a:lvl2pPr marL="685800" indent="-190500">
              <a:defRPr sz="2400">
                <a:solidFill>
                  <a:schemeClr val="tx1"/>
                </a:solidFill>
                <a:latin typeface="Times New Roman" panose="02020603050405020304" pitchFamily="18" charset="0"/>
              </a:defRPr>
            </a:lvl2pPr>
            <a:lvl3pPr marL="1257300" indent="-342900">
              <a:defRPr sz="2400">
                <a:solidFill>
                  <a:schemeClr val="tx1"/>
                </a:solidFill>
                <a:latin typeface="Times New Roman" panose="02020603050405020304" pitchFamily="18" charset="0"/>
              </a:defRPr>
            </a:lvl3pPr>
            <a:lvl4pPr marL="1714500" indent="-342900">
              <a:defRPr sz="2400">
                <a:solidFill>
                  <a:schemeClr val="tx1"/>
                </a:solidFill>
                <a:latin typeface="Times New Roman" panose="02020603050405020304" pitchFamily="18" charset="0"/>
              </a:defRPr>
            </a:lvl4pPr>
            <a:lvl5pPr marL="2171700" indent="-342900">
              <a:defRPr sz="2400">
                <a:solidFill>
                  <a:schemeClr val="tx1"/>
                </a:solidFill>
                <a:latin typeface="Times New Roman" panose="02020603050405020304" pitchFamily="18" charset="0"/>
              </a:defRPr>
            </a:lvl5pPr>
            <a:lvl6pPr marL="2628900" indent="-342900" eaLnBrk="0" fontAlgn="base" hangingPunct="0">
              <a:spcBef>
                <a:spcPct val="0"/>
              </a:spcBef>
              <a:spcAft>
                <a:spcPct val="0"/>
              </a:spcAft>
              <a:defRPr sz="2400">
                <a:solidFill>
                  <a:schemeClr val="tx1"/>
                </a:solidFill>
                <a:latin typeface="Times New Roman" panose="02020603050405020304" pitchFamily="18" charset="0"/>
              </a:defRPr>
            </a:lvl6pPr>
            <a:lvl7pPr marL="3086100" indent="-342900" eaLnBrk="0" fontAlgn="base" hangingPunct="0">
              <a:spcBef>
                <a:spcPct val="0"/>
              </a:spcBef>
              <a:spcAft>
                <a:spcPct val="0"/>
              </a:spcAft>
              <a:defRPr sz="2400">
                <a:solidFill>
                  <a:schemeClr val="tx1"/>
                </a:solidFill>
                <a:latin typeface="Times New Roman" panose="02020603050405020304" pitchFamily="18" charset="0"/>
              </a:defRPr>
            </a:lvl7pPr>
            <a:lvl8pPr marL="3543300" indent="-342900" eaLnBrk="0" fontAlgn="base" hangingPunct="0">
              <a:spcBef>
                <a:spcPct val="0"/>
              </a:spcBef>
              <a:spcAft>
                <a:spcPct val="0"/>
              </a:spcAft>
              <a:defRPr sz="2400">
                <a:solidFill>
                  <a:schemeClr val="tx1"/>
                </a:solidFill>
                <a:latin typeface="Times New Roman" panose="02020603050405020304" pitchFamily="18" charset="0"/>
              </a:defRPr>
            </a:lvl8pPr>
            <a:lvl9pPr marL="4000500" indent="-3429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lnSpc>
                <a:spcPct val="150000"/>
              </a:lnSpc>
              <a:spcBef>
                <a:spcPct val="50000"/>
              </a:spcBef>
            </a:pPr>
            <a:r>
              <a:rPr lang="zh-CN" altLang="en-US" sz="2000" dirty="0">
                <a:solidFill>
                  <a:srgbClr val="000000"/>
                </a:solidFill>
                <a:latin typeface="Comic Sans MS" panose="030F0702030302020204" pitchFamily="2" charset="0"/>
                <a:ea typeface="微软雅黑" pitchFamily="34" charset="-122"/>
                <a:cs typeface="Arial" panose="020B0604020202020204" pitchFamily="34" charset="0"/>
              </a:rPr>
              <a:t>解：按照</a:t>
            </a:r>
            <a:r>
              <a:rPr lang="en-US" altLang="zh-CN" sz="2000" dirty="0">
                <a:solidFill>
                  <a:srgbClr val="000000"/>
                </a:solidFill>
                <a:latin typeface="Comic Sans MS" panose="030F0702030302020204" pitchFamily="2" charset="0"/>
                <a:ea typeface="微软雅黑" pitchFamily="34" charset="-122"/>
                <a:cs typeface="Arial" panose="020B0604020202020204" pitchFamily="34" charset="0"/>
              </a:rPr>
              <a:t>MIPS</a:t>
            </a:r>
            <a:r>
              <a:rPr lang="zh-CN" altLang="en-US" sz="2000" dirty="0">
                <a:solidFill>
                  <a:srgbClr val="000000"/>
                </a:solidFill>
                <a:latin typeface="Comic Sans MS" panose="030F0702030302020204" pitchFamily="2" charset="0"/>
                <a:ea typeface="微软雅黑" pitchFamily="34" charset="-122"/>
                <a:cs typeface="Arial" panose="020B0604020202020204" pitchFamily="34" charset="0"/>
              </a:rPr>
              <a:t>过程调用规定，调用</a:t>
            </a:r>
            <a:r>
              <a:rPr lang="en-US" altLang="zh-CN" sz="2000" dirty="0">
                <a:solidFill>
                  <a:srgbClr val="000000"/>
                </a:solidFill>
                <a:latin typeface="Comic Sans MS" panose="030F0702030302020204" pitchFamily="2" charset="0"/>
                <a:ea typeface="微软雅黑" pitchFamily="34" charset="-122"/>
                <a:cs typeface="Arial" panose="020B0604020202020204" pitchFamily="34" charset="0"/>
              </a:rPr>
              <a:t>swap</a:t>
            </a:r>
            <a:r>
              <a:rPr lang="zh-CN" altLang="en-US" sz="2000" dirty="0">
                <a:solidFill>
                  <a:srgbClr val="000000"/>
                </a:solidFill>
                <a:latin typeface="Comic Sans MS" panose="030F0702030302020204" pitchFamily="2" charset="0"/>
                <a:ea typeface="微软雅黑" pitchFamily="34" charset="-122"/>
                <a:cs typeface="Arial" panose="020B0604020202020204" pitchFamily="34" charset="0"/>
              </a:rPr>
              <a:t>过程的程序已经将参数</a:t>
            </a:r>
            <a:r>
              <a:rPr lang="en-US" altLang="zh-CN" sz="2000" dirty="0">
                <a:solidFill>
                  <a:srgbClr val="000000"/>
                </a:solidFill>
                <a:latin typeface="Comic Sans MS" panose="030F0702030302020204" pitchFamily="2" charset="0"/>
                <a:ea typeface="微软雅黑" pitchFamily="34" charset="-122"/>
                <a:cs typeface="Arial" panose="020B0604020202020204" pitchFamily="34" charset="0"/>
              </a:rPr>
              <a:t>v</a:t>
            </a:r>
            <a:r>
              <a:rPr lang="zh-CN" altLang="en-US" sz="2000" dirty="0">
                <a:solidFill>
                  <a:srgbClr val="000000"/>
                </a:solidFill>
                <a:latin typeface="Comic Sans MS" panose="030F0702030302020204" pitchFamily="2" charset="0"/>
                <a:ea typeface="微软雅黑" pitchFamily="34" charset="-122"/>
                <a:cs typeface="Arial" panose="020B0604020202020204" pitchFamily="34" charset="0"/>
              </a:rPr>
              <a:t>和</a:t>
            </a:r>
            <a:r>
              <a:rPr lang="en-US" altLang="zh-CN" sz="2000" dirty="0">
                <a:solidFill>
                  <a:srgbClr val="000000"/>
                </a:solidFill>
                <a:latin typeface="Comic Sans MS" panose="030F0702030302020204" pitchFamily="2" charset="0"/>
                <a:ea typeface="微软雅黑" pitchFamily="34" charset="-122"/>
                <a:cs typeface="Arial" panose="020B0604020202020204" pitchFamily="34" charset="0"/>
              </a:rPr>
              <a:t>k</a:t>
            </a:r>
            <a:r>
              <a:rPr lang="zh-CN" altLang="en-US" sz="2000" dirty="0">
                <a:solidFill>
                  <a:srgbClr val="000000"/>
                </a:solidFill>
                <a:latin typeface="Comic Sans MS" panose="030F0702030302020204" pitchFamily="2" charset="0"/>
                <a:ea typeface="微软雅黑" pitchFamily="34" charset="-122"/>
                <a:cs typeface="Arial" panose="020B0604020202020204" pitchFamily="34" charset="0"/>
              </a:rPr>
              <a:t>分别放在参数寄存器</a:t>
            </a:r>
            <a:r>
              <a:rPr lang="en-US" altLang="zh-CN" sz="2000" dirty="0">
                <a:solidFill>
                  <a:srgbClr val="000000"/>
                </a:solidFill>
                <a:latin typeface="Comic Sans MS" panose="030F0702030302020204" pitchFamily="2" charset="0"/>
                <a:ea typeface="微软雅黑" pitchFamily="34" charset="-122"/>
                <a:cs typeface="Arial" panose="020B0604020202020204" pitchFamily="34" charset="0"/>
              </a:rPr>
              <a:t>$a0</a:t>
            </a:r>
            <a:r>
              <a:rPr lang="zh-CN" altLang="en-US" sz="2000" dirty="0">
                <a:solidFill>
                  <a:srgbClr val="000000"/>
                </a:solidFill>
                <a:latin typeface="Comic Sans MS" panose="030F0702030302020204" pitchFamily="2" charset="0"/>
                <a:ea typeface="微软雅黑" pitchFamily="34" charset="-122"/>
                <a:cs typeface="Arial" panose="020B0604020202020204" pitchFamily="34" charset="0"/>
              </a:rPr>
              <a:t>和</a:t>
            </a:r>
            <a:r>
              <a:rPr lang="en-US" altLang="zh-CN" sz="2000" dirty="0">
                <a:solidFill>
                  <a:srgbClr val="000000"/>
                </a:solidFill>
                <a:latin typeface="Comic Sans MS" panose="030F0702030302020204" pitchFamily="2" charset="0"/>
                <a:ea typeface="微软雅黑" pitchFamily="34" charset="-122"/>
                <a:cs typeface="Arial" panose="020B0604020202020204" pitchFamily="34" charset="0"/>
              </a:rPr>
              <a:t>$a1</a:t>
            </a:r>
            <a:r>
              <a:rPr lang="zh-CN" altLang="en-US" sz="2000" dirty="0">
                <a:solidFill>
                  <a:srgbClr val="000000"/>
                </a:solidFill>
                <a:latin typeface="Comic Sans MS" panose="030F0702030302020204" pitchFamily="2" charset="0"/>
                <a:ea typeface="微软雅黑" pitchFamily="34" charset="-122"/>
                <a:cs typeface="Arial" panose="020B0604020202020204" pitchFamily="34" charset="0"/>
              </a:rPr>
              <a:t>中；假定</a:t>
            </a:r>
            <a:r>
              <a:rPr lang="en-US" altLang="zh-CN" sz="2000" dirty="0">
                <a:solidFill>
                  <a:srgbClr val="000000"/>
                </a:solidFill>
                <a:latin typeface="Comic Sans MS" panose="030F0702030302020204" pitchFamily="2" charset="0"/>
                <a:ea typeface="微软雅黑" pitchFamily="34" charset="-122"/>
                <a:cs typeface="Arial" panose="020B0604020202020204" pitchFamily="34" charset="0"/>
              </a:rPr>
              <a:t>swap</a:t>
            </a:r>
            <a:r>
              <a:rPr lang="zh-CN" altLang="en-US" sz="2000" dirty="0">
                <a:solidFill>
                  <a:srgbClr val="000000"/>
                </a:solidFill>
                <a:latin typeface="Comic Sans MS" panose="030F0702030302020204" pitchFamily="2" charset="0"/>
                <a:ea typeface="微软雅黑" pitchFamily="34" charset="-122"/>
                <a:cs typeface="Arial" panose="020B0604020202020204" pitchFamily="34" charset="0"/>
              </a:rPr>
              <a:t>过程先使用临时寄存器</a:t>
            </a:r>
            <a:r>
              <a:rPr lang="en-US" altLang="zh-CN" sz="2000" dirty="0">
                <a:solidFill>
                  <a:srgbClr val="000000"/>
                </a:solidFill>
                <a:latin typeface="Comic Sans MS" panose="030F0702030302020204" pitchFamily="2" charset="0"/>
                <a:ea typeface="微软雅黑" pitchFamily="34" charset="-122"/>
                <a:cs typeface="Arial" panose="020B0604020202020204" pitchFamily="34" charset="0"/>
              </a:rPr>
              <a:t>$t0~$t9</a:t>
            </a:r>
            <a:r>
              <a:rPr lang="zh-CN" altLang="en-US" sz="2000" dirty="0">
                <a:solidFill>
                  <a:srgbClr val="000000"/>
                </a:solidFill>
                <a:latin typeface="Comic Sans MS" panose="030F0702030302020204" pitchFamily="2" charset="0"/>
                <a:ea typeface="微软雅黑" pitchFamily="34" charset="-122"/>
                <a:cs typeface="Arial" panose="020B0604020202020204" pitchFamily="34" charset="0"/>
              </a:rPr>
              <a:t>，不够时再使用保存寄存器</a:t>
            </a:r>
            <a:r>
              <a:rPr lang="en-US" altLang="zh-CN" sz="2000" dirty="0">
                <a:solidFill>
                  <a:srgbClr val="000000"/>
                </a:solidFill>
                <a:latin typeface="Comic Sans MS" panose="030F0702030302020204" pitchFamily="2" charset="0"/>
                <a:ea typeface="微软雅黑" pitchFamily="34" charset="-122"/>
                <a:cs typeface="Arial" panose="020B0604020202020204" pitchFamily="34" charset="0"/>
              </a:rPr>
              <a:t>$s0~$s7</a:t>
            </a:r>
            <a:r>
              <a:rPr lang="zh-CN" altLang="en-US" sz="2000" dirty="0">
                <a:solidFill>
                  <a:srgbClr val="000000"/>
                </a:solidFill>
                <a:latin typeface="Comic Sans MS" panose="030F0702030302020204" pitchFamily="2" charset="0"/>
                <a:ea typeface="微软雅黑" pitchFamily="34" charset="-122"/>
                <a:cs typeface="Arial" panose="020B0604020202020204" pitchFamily="34" charset="0"/>
              </a:rPr>
              <a:t>，局部变量</a:t>
            </a:r>
            <a:r>
              <a:rPr lang="en-US" altLang="zh-CN" sz="2000" dirty="0">
                <a:solidFill>
                  <a:srgbClr val="000000"/>
                </a:solidFill>
                <a:latin typeface="Comic Sans MS" panose="030F0702030302020204" pitchFamily="2" charset="0"/>
                <a:ea typeface="微软雅黑" pitchFamily="34" charset="-122"/>
                <a:cs typeface="Arial" panose="020B0604020202020204" pitchFamily="34" charset="0"/>
              </a:rPr>
              <a:t>temp</a:t>
            </a:r>
            <a:r>
              <a:rPr lang="zh-CN" altLang="en-US" sz="2000" dirty="0">
                <a:solidFill>
                  <a:srgbClr val="000000"/>
                </a:solidFill>
                <a:latin typeface="Comic Sans MS" panose="030F0702030302020204" pitchFamily="2" charset="0"/>
                <a:ea typeface="微软雅黑" pitchFamily="34" charset="-122"/>
                <a:cs typeface="Arial" panose="020B0604020202020204" pitchFamily="34" charset="0"/>
              </a:rPr>
              <a:t>分配在寄存器</a:t>
            </a:r>
            <a:r>
              <a:rPr lang="en-US" altLang="zh-CN" sz="2000" dirty="0">
                <a:solidFill>
                  <a:srgbClr val="000000"/>
                </a:solidFill>
                <a:latin typeface="Comic Sans MS" panose="030F0702030302020204" pitchFamily="2" charset="0"/>
                <a:ea typeface="微软雅黑" pitchFamily="34" charset="-122"/>
                <a:cs typeface="Arial" panose="020B0604020202020204" pitchFamily="34" charset="0"/>
              </a:rPr>
              <a:t>$t0</a:t>
            </a:r>
            <a:r>
              <a:rPr lang="zh-CN" altLang="en-US" sz="2000" dirty="0">
                <a:solidFill>
                  <a:srgbClr val="000000"/>
                </a:solidFill>
                <a:latin typeface="Comic Sans MS" panose="030F0702030302020204" pitchFamily="2" charset="0"/>
                <a:ea typeface="微软雅黑" pitchFamily="34" charset="-122"/>
                <a:cs typeface="Arial" panose="020B0604020202020204" pitchFamily="34" charset="0"/>
              </a:rPr>
              <a:t>中。</a:t>
            </a:r>
            <a:endParaRPr lang="zh-CN" altLang="en-US" sz="2000" dirty="0">
              <a:solidFill>
                <a:srgbClr val="000000"/>
              </a:solidFill>
              <a:latin typeface="Comic Sans MS" panose="030F0702030302020204" pitchFamily="2" charset="0"/>
              <a:ea typeface="微软雅黑" pitchFamily="34" charset="-122"/>
              <a:cs typeface="Arial" panose="020B0604020202020204" pitchFamily="34" charset="0"/>
            </a:endParaRPr>
          </a:p>
        </p:txBody>
      </p:sp>
      <p:sp>
        <p:nvSpPr>
          <p:cNvPr id="13" name="Text Box 7"/>
          <p:cNvSpPr txBox="1">
            <a:spLocks noChangeArrowheads="1"/>
          </p:cNvSpPr>
          <p:nvPr/>
        </p:nvSpPr>
        <p:spPr bwMode="auto">
          <a:xfrm>
            <a:off x="3288085" y="1479580"/>
            <a:ext cx="583520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zh-CN" altLang="en-US" sz="2000" b="1" dirty="0">
                <a:solidFill>
                  <a:srgbClr val="FF0000"/>
                </a:solidFill>
                <a:latin typeface="微软雅黑" pitchFamily="34" charset="-122"/>
                <a:ea typeface="微软雅黑" pitchFamily="34" charset="-122"/>
                <a:cs typeface="Arial" panose="020B0604020202020204" pitchFamily="34" charset="0"/>
              </a:rPr>
              <a:t>在调用过程中用指令“</a:t>
            </a:r>
            <a:r>
              <a:rPr lang="en-US" altLang="zh-CN" sz="2000" b="1" dirty="0" err="1">
                <a:solidFill>
                  <a:srgbClr val="FF0000"/>
                </a:solidFill>
                <a:latin typeface="微软雅黑" pitchFamily="34" charset="-122"/>
                <a:ea typeface="微软雅黑" pitchFamily="34" charset="-122"/>
                <a:cs typeface="Arial" panose="020B0604020202020204" pitchFamily="34" charset="0"/>
              </a:rPr>
              <a:t>jal</a:t>
            </a:r>
            <a:r>
              <a:rPr lang="en-US" altLang="zh-CN" sz="2000" b="1" dirty="0">
                <a:solidFill>
                  <a:srgbClr val="FF0000"/>
                </a:solidFill>
                <a:latin typeface="微软雅黑" pitchFamily="34" charset="-122"/>
                <a:ea typeface="微软雅黑" pitchFamily="34" charset="-122"/>
                <a:cs typeface="Arial" panose="020B0604020202020204" pitchFamily="34" charset="0"/>
              </a:rPr>
              <a:t> swap” </a:t>
            </a:r>
            <a:r>
              <a:rPr lang="zh-CN" altLang="en-US" sz="2000" b="1" dirty="0">
                <a:solidFill>
                  <a:srgbClr val="FF0000"/>
                </a:solidFill>
                <a:latin typeface="微软雅黑" pitchFamily="34" charset="-122"/>
                <a:ea typeface="微软雅黑" pitchFamily="34" charset="-122"/>
                <a:cs typeface="Arial" panose="020B0604020202020204" pitchFamily="34" charset="0"/>
              </a:rPr>
              <a:t>进行</a:t>
            </a:r>
            <a:r>
              <a:rPr lang="en-US" altLang="zh-CN" sz="2000" b="1" dirty="0">
                <a:solidFill>
                  <a:srgbClr val="FF0000"/>
                </a:solidFill>
                <a:latin typeface="微软雅黑" pitchFamily="34" charset="-122"/>
                <a:ea typeface="微软雅黑" pitchFamily="34" charset="-122"/>
                <a:cs typeface="Arial" panose="020B0604020202020204" pitchFamily="34" charset="0"/>
              </a:rPr>
              <a:t>swap</a:t>
            </a:r>
            <a:r>
              <a:rPr lang="zh-CN" altLang="en-US" sz="2000" b="1" dirty="0">
                <a:solidFill>
                  <a:srgbClr val="FF0000"/>
                </a:solidFill>
                <a:latin typeface="微软雅黑" pitchFamily="34" charset="-122"/>
                <a:ea typeface="微软雅黑" pitchFamily="34" charset="-122"/>
                <a:cs typeface="Arial" panose="020B0604020202020204" pitchFamily="34" charset="0"/>
              </a:rPr>
              <a:t>调用</a:t>
            </a:r>
            <a:endParaRPr lang="zh-CN" altLang="en-US" sz="2000" b="1" dirty="0">
              <a:solidFill>
                <a:srgbClr val="FF0000"/>
              </a:solidFill>
              <a:latin typeface="微软雅黑" pitchFamily="34" charset="-122"/>
              <a:ea typeface="微软雅黑" pitchFamily="34" charset="-122"/>
              <a:cs typeface="Arial" panose="020B0604020202020204" pitchFamily="34" charset="0"/>
            </a:endParaRPr>
          </a:p>
        </p:txBody>
      </p:sp>
      <p:sp>
        <p:nvSpPr>
          <p:cNvPr id="14" name="Text Box 8"/>
          <p:cNvSpPr txBox="1">
            <a:spLocks noChangeArrowheads="1"/>
          </p:cNvSpPr>
          <p:nvPr/>
        </p:nvSpPr>
        <p:spPr bwMode="auto">
          <a:xfrm>
            <a:off x="3288085" y="2076001"/>
            <a:ext cx="4533613"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000" b="1" dirty="0" err="1">
                <a:solidFill>
                  <a:srgbClr val="063DE8"/>
                </a:solidFill>
                <a:latin typeface="Comic Sans MS" panose="030F0702030302020204" pitchFamily="2" charset="0"/>
                <a:ea typeface="宋体" pitchFamily="2" charset="-122"/>
                <a:cs typeface="Arial" panose="020B0604020202020204" pitchFamily="34" charset="0"/>
              </a:rPr>
              <a:t>jal</a:t>
            </a:r>
            <a:r>
              <a:rPr lang="en-US" altLang="zh-CN" sz="2000" b="1" dirty="0">
                <a:solidFill>
                  <a:srgbClr val="063DE8"/>
                </a:solidFill>
                <a:latin typeface="Comic Sans MS" panose="030F0702030302020204" pitchFamily="2" charset="0"/>
                <a:ea typeface="宋体" pitchFamily="2" charset="-122"/>
                <a:cs typeface="Arial" panose="020B0604020202020204" pitchFamily="34" charset="0"/>
              </a:rPr>
              <a:t>  --- jump and link (</a:t>
            </a:r>
            <a:r>
              <a:rPr lang="zh-CN" altLang="en-US" sz="2000" b="1" dirty="0">
                <a:solidFill>
                  <a:srgbClr val="063DE8"/>
                </a:solidFill>
                <a:latin typeface="Comic Sans MS" panose="030F0702030302020204" pitchFamily="2" charset="0"/>
                <a:ea typeface="宋体" pitchFamily="2" charset="-122"/>
                <a:cs typeface="Arial" panose="020B0604020202020204" pitchFamily="34" charset="0"/>
              </a:rPr>
              <a:t>跳转并链接</a:t>
            </a:r>
            <a:r>
              <a:rPr lang="en-US" altLang="zh-CN" sz="2000" b="1" dirty="0">
                <a:solidFill>
                  <a:srgbClr val="063DE8"/>
                </a:solidFill>
                <a:latin typeface="Comic Sans MS" panose="030F0702030302020204" pitchFamily="2" charset="0"/>
                <a:ea typeface="宋体" pitchFamily="2" charset="-122"/>
                <a:cs typeface="Arial" panose="020B0604020202020204" pitchFamily="34" charset="0"/>
              </a:rPr>
              <a:t>)</a:t>
            </a:r>
            <a:endParaRPr lang="en-US" altLang="zh-CN" sz="2000" b="1" dirty="0">
              <a:solidFill>
                <a:srgbClr val="063DE8"/>
              </a:solidFill>
              <a:latin typeface="Comic Sans MS" panose="030F0702030302020204" pitchFamily="2" charset="0"/>
              <a:ea typeface="宋体" pitchFamily="2" charset="-122"/>
              <a:cs typeface="Arial" panose="020B0604020202020204" pitchFamily="34" charset="0"/>
            </a:endParaRPr>
          </a:p>
          <a:p>
            <a:pPr eaLnBrk="0" hangingPunct="0"/>
            <a:r>
              <a:rPr lang="en-US" altLang="zh-CN" sz="2000" b="1" dirty="0">
                <a:solidFill>
                  <a:srgbClr val="063DE8"/>
                </a:solidFill>
                <a:latin typeface="Comic Sans MS" panose="030F0702030302020204" pitchFamily="2" charset="0"/>
                <a:ea typeface="宋体" pitchFamily="2" charset="-122"/>
                <a:cs typeface="Arial" panose="020B0604020202020204" pitchFamily="34" charset="0"/>
              </a:rPr>
              <a:t>	$31 = PC+4     ; $31=$</a:t>
            </a:r>
            <a:r>
              <a:rPr lang="en-US" altLang="zh-CN" sz="2000" b="1" dirty="0" err="1">
                <a:solidFill>
                  <a:srgbClr val="063DE8"/>
                </a:solidFill>
                <a:latin typeface="Comic Sans MS" panose="030F0702030302020204" pitchFamily="2" charset="0"/>
                <a:ea typeface="宋体" pitchFamily="2" charset="-122"/>
                <a:cs typeface="Arial" panose="020B0604020202020204" pitchFamily="34" charset="0"/>
              </a:rPr>
              <a:t>ra</a:t>
            </a:r>
            <a:endParaRPr lang="en-US" altLang="zh-CN" sz="2000" b="1" dirty="0">
              <a:solidFill>
                <a:srgbClr val="063DE8"/>
              </a:solidFill>
              <a:latin typeface="Comic Sans MS" panose="030F0702030302020204" pitchFamily="2" charset="0"/>
              <a:ea typeface="宋体" pitchFamily="2" charset="-122"/>
              <a:cs typeface="Arial" panose="020B0604020202020204" pitchFamily="34" charset="0"/>
            </a:endParaRPr>
          </a:p>
          <a:p>
            <a:pPr eaLnBrk="0" hangingPunct="0"/>
            <a:r>
              <a:rPr lang="en-US" altLang="zh-CN" sz="2000" b="1" dirty="0">
                <a:solidFill>
                  <a:srgbClr val="063DE8"/>
                </a:solidFill>
                <a:latin typeface="Comic Sans MS" panose="030F0702030302020204" pitchFamily="2" charset="0"/>
                <a:ea typeface="宋体" pitchFamily="2" charset="-122"/>
                <a:cs typeface="Arial" panose="020B0604020202020204" pitchFamily="34" charset="0"/>
              </a:rPr>
              <a:t>	</a:t>
            </a:r>
            <a:r>
              <a:rPr lang="en-US" altLang="zh-CN" sz="2000" b="1" dirty="0" err="1">
                <a:solidFill>
                  <a:srgbClr val="063DE8"/>
                </a:solidFill>
                <a:latin typeface="Comic Sans MS" panose="030F0702030302020204" pitchFamily="2" charset="0"/>
                <a:ea typeface="宋体" pitchFamily="2" charset="-122"/>
                <a:cs typeface="Arial" panose="020B0604020202020204" pitchFamily="34" charset="0"/>
              </a:rPr>
              <a:t>goto</a:t>
            </a:r>
            <a:r>
              <a:rPr lang="en-US" altLang="zh-CN" sz="2000" b="1" dirty="0">
                <a:solidFill>
                  <a:srgbClr val="063DE8"/>
                </a:solidFill>
                <a:latin typeface="Comic Sans MS" panose="030F0702030302020204" pitchFamily="2" charset="0"/>
                <a:ea typeface="宋体" pitchFamily="2" charset="-122"/>
                <a:cs typeface="Arial" panose="020B0604020202020204" pitchFamily="34" charset="0"/>
              </a:rPr>
              <a:t> swap</a:t>
            </a:r>
            <a:endParaRPr lang="en-US" altLang="zh-CN" sz="2000" b="1" dirty="0">
              <a:solidFill>
                <a:srgbClr val="063DE8"/>
              </a:solidFill>
              <a:latin typeface="Comic Sans MS" panose="030F0702030302020204" pitchFamily="2" charset="0"/>
              <a:ea typeface="宋体" pitchFamily="2"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4.4 </a:t>
            </a:r>
            <a:r>
              <a:rPr lang="zh-CN" altLang="en-US" dirty="0"/>
              <a:t>程序的机器级表示</a:t>
            </a:r>
            <a:endParaRPr lang="zh-CN" altLang="en-US" dirty="0"/>
          </a:p>
        </p:txBody>
      </p:sp>
      <p:sp>
        <p:nvSpPr>
          <p:cNvPr id="3" name="内容占位符 2"/>
          <p:cNvSpPr>
            <a:spLocks noGrp="1"/>
          </p:cNvSpPr>
          <p:nvPr>
            <p:ph idx="1"/>
          </p:nvPr>
        </p:nvSpPr>
        <p:spPr/>
        <p:txBody>
          <a:bodyPr/>
          <a:lstStyle/>
          <a:p>
            <a:pPr marL="0" indent="0">
              <a:buNone/>
            </a:pPr>
            <a:r>
              <a:rPr lang="en-US" altLang="zh-CN" dirty="0"/>
              <a:t>4.4.4 </a:t>
            </a:r>
            <a:r>
              <a:rPr lang="zh-CN" altLang="en-US" dirty="0"/>
              <a:t>过程调用的机器代码表示</a:t>
            </a:r>
            <a:endParaRPr lang="zh-CN" altLang="en-US" dirty="0"/>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
        <p:nvSpPr>
          <p:cNvPr id="7" name="内容占位符 2"/>
          <p:cNvSpPr txBox="1"/>
          <p:nvPr/>
        </p:nvSpPr>
        <p:spPr bwMode="auto">
          <a:xfrm>
            <a:off x="107504" y="1052736"/>
            <a:ext cx="4968552" cy="393507"/>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FF0000"/>
              </a:buClr>
              <a:buFont typeface="Wingdings" panose="05000000000000000000" pitchFamily="2" charset="2"/>
              <a:buChar char="p"/>
              <a:defRPr sz="2200" b="1" kern="1200">
                <a:solidFill>
                  <a:schemeClr val="tx1"/>
                </a:solidFill>
                <a:latin typeface="Comic Sans MS" panose="030F0702030302020204" pitchFamily="2" charset="0"/>
                <a:ea typeface="微软雅黑"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anose="05000000000000000000" pitchFamily="2" charset="2"/>
              <a:buChar char="n"/>
              <a:defRPr sz="2000" b="0" kern="1200">
                <a:solidFill>
                  <a:schemeClr val="tx1"/>
                </a:solidFill>
                <a:latin typeface="微软雅黑" pitchFamily="34" charset="-122"/>
                <a:ea typeface="微软雅黑"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anose="05000000000000000000" pitchFamily="2" charset="2"/>
              <a:buChar char="p"/>
              <a:defRPr sz="2000" b="0" kern="1200">
                <a:solidFill>
                  <a:schemeClr val="tx1"/>
                </a:solidFill>
                <a:latin typeface="微软雅黑" pitchFamily="34" charset="-122"/>
                <a:ea typeface="微软雅黑"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anose="05000000000000000000" pitchFamily="2" charset="2"/>
              <a:buChar char="Ø"/>
              <a:defRPr sz="2000" b="0" kern="1200">
                <a:solidFill>
                  <a:schemeClr val="tx1"/>
                </a:solidFill>
                <a:latin typeface="微软雅黑" pitchFamily="34" charset="-122"/>
                <a:ea typeface="微软雅黑"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anose="05000000000000000000" pitchFamily="2" charset="2"/>
              <a:buChar char="Ø"/>
              <a:defRPr sz="2000" b="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dirty="0">
                <a:solidFill>
                  <a:srgbClr val="063DE8"/>
                </a:solidFill>
              </a:rPr>
              <a:t>4. MIPS</a:t>
            </a:r>
            <a:r>
              <a:rPr lang="zh-CN" altLang="en-US" dirty="0">
                <a:solidFill>
                  <a:srgbClr val="063DE8"/>
                </a:solidFill>
              </a:rPr>
              <a:t>过程调用实例</a:t>
            </a:r>
            <a:endParaRPr lang="en-US" altLang="zh-CN" dirty="0">
              <a:solidFill>
                <a:srgbClr val="063DE8"/>
              </a:solidFill>
            </a:endParaRPr>
          </a:p>
        </p:txBody>
      </p:sp>
      <p:sp>
        <p:nvSpPr>
          <p:cNvPr id="9" name="Rectangle 3"/>
          <p:cNvSpPr txBox="1">
            <a:spLocks noChangeArrowheads="1"/>
          </p:cNvSpPr>
          <p:nvPr/>
        </p:nvSpPr>
        <p:spPr bwMode="auto">
          <a:xfrm>
            <a:off x="467544" y="1541807"/>
            <a:ext cx="3174538" cy="2544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spAutoFit/>
          </a:bodyPr>
          <a:lstStyle>
            <a:lvl1pPr marL="285750" indent="-285750" algn="l" rtl="0" eaLnBrk="0" fontAlgn="base" hangingPunct="0">
              <a:lnSpc>
                <a:spcPct val="90000"/>
              </a:lnSpc>
              <a:spcBef>
                <a:spcPct val="30000"/>
              </a:spcBef>
              <a:spcAft>
                <a:spcPct val="0"/>
              </a:spcAft>
              <a:buSzPct val="75000"/>
              <a:buFont typeface="Wingdings" panose="05000000000000000000" pitchFamily="2" charset="2"/>
              <a:buChar char="u"/>
              <a:defRPr sz="2000" b="1" kern="1200">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SzPct val="100000"/>
              <a:buChar char="–"/>
              <a:defRPr b="1" kern="1200">
                <a:solidFill>
                  <a:schemeClr val="accent2"/>
                </a:solidFill>
                <a:latin typeface="+mn-lt"/>
                <a:ea typeface="+mn-ea"/>
                <a:cs typeface="+mn-cs"/>
              </a:defRPr>
            </a:lvl2pPr>
            <a:lvl3pPr marL="1143000" indent="-228600" algn="l" rtl="0" eaLnBrk="0" fontAlgn="base" hangingPunct="0">
              <a:lnSpc>
                <a:spcPct val="90000"/>
              </a:lnSpc>
              <a:spcBef>
                <a:spcPct val="30000"/>
              </a:spcBef>
              <a:spcAft>
                <a:spcPct val="0"/>
              </a:spcAft>
              <a:buSzPct val="100000"/>
              <a:buChar char="»"/>
              <a:defRPr b="1" kern="1200">
                <a:solidFill>
                  <a:srgbClr val="A50021"/>
                </a:solidFill>
                <a:latin typeface="+mn-lt"/>
                <a:ea typeface="+mn-ea"/>
                <a:cs typeface="+mn-cs"/>
              </a:defRPr>
            </a:lvl3pPr>
            <a:lvl4pPr marL="1543050" indent="-171450" algn="l" rtl="0" eaLnBrk="0" fontAlgn="base" hangingPunct="0">
              <a:lnSpc>
                <a:spcPct val="90000"/>
              </a:lnSpc>
              <a:spcBef>
                <a:spcPct val="30000"/>
              </a:spcBef>
              <a:spcAft>
                <a:spcPct val="0"/>
              </a:spcAft>
              <a:buSzPct val="100000"/>
              <a:buChar char="•"/>
              <a:defRPr sz="1400" b="1" kern="1200">
                <a:solidFill>
                  <a:schemeClr val="tx1"/>
                </a:solidFill>
                <a:latin typeface="+mn-lt"/>
                <a:ea typeface="+mn-ea"/>
                <a:cs typeface="+mn-cs"/>
              </a:defRPr>
            </a:lvl4pPr>
            <a:lvl5pPr marL="2000250" indent="-171450" algn="l" rtl="0" eaLnBrk="0" fontAlgn="base" hangingPunct="0">
              <a:lnSpc>
                <a:spcPct val="90000"/>
              </a:lnSpc>
              <a:spcBef>
                <a:spcPct val="30000"/>
              </a:spcBef>
              <a:spcAft>
                <a:spcPct val="0"/>
              </a:spcAft>
              <a:buSzPct val="100000"/>
              <a:buChar char="–"/>
              <a:defRPr sz="14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03200" marR="0" lvl="0" indent="-20320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defRPr/>
            </a:pPr>
            <a:r>
              <a:rPr kumimoji="0" lang="en-US" altLang="zh-CN" b="1" i="0" u="none" strike="noStrike" kern="1200" cap="none" spc="0" normalizeH="0" baseline="0" noProof="0" dirty="0">
                <a:ln>
                  <a:noFill/>
                </a:ln>
                <a:solidFill>
                  <a:srgbClr val="063DE8"/>
                </a:solidFill>
                <a:effectLst/>
                <a:uLnTx/>
                <a:uFillTx/>
                <a:latin typeface="Comic Sans MS" panose="030F0702030302020204" pitchFamily="2" charset="0"/>
                <a:ea typeface="宋体" pitchFamily="2" charset="-122"/>
                <a:cs typeface="Arial" panose="020B0604020202020204" pitchFamily="34" charset="0"/>
              </a:rPr>
              <a:t>swap(</a:t>
            </a:r>
            <a:r>
              <a:rPr kumimoji="0" lang="en-US" altLang="zh-CN" b="1" i="0" u="none" strike="noStrike" kern="1200" cap="none" spc="0" normalizeH="0" baseline="0" noProof="0" dirty="0" err="1">
                <a:ln>
                  <a:noFill/>
                </a:ln>
                <a:solidFill>
                  <a:srgbClr val="063DE8"/>
                </a:solidFill>
                <a:effectLst/>
                <a:uLnTx/>
                <a:uFillTx/>
                <a:latin typeface="Comic Sans MS" panose="030F0702030302020204" pitchFamily="2" charset="0"/>
                <a:ea typeface="宋体" pitchFamily="2" charset="-122"/>
                <a:cs typeface="Arial" panose="020B0604020202020204" pitchFamily="34" charset="0"/>
              </a:rPr>
              <a:t>int</a:t>
            </a:r>
            <a:r>
              <a:rPr kumimoji="0" lang="en-US" altLang="zh-CN" b="1" i="0" u="none" strike="noStrike" kern="1200" cap="none" spc="0" normalizeH="0" baseline="0" noProof="0" dirty="0">
                <a:ln>
                  <a:noFill/>
                </a:ln>
                <a:solidFill>
                  <a:srgbClr val="063DE8"/>
                </a:solidFill>
                <a:effectLst/>
                <a:uLnTx/>
                <a:uFillTx/>
                <a:latin typeface="Comic Sans MS" panose="030F0702030302020204" pitchFamily="2" charset="0"/>
                <a:ea typeface="宋体" pitchFamily="2" charset="-122"/>
                <a:cs typeface="Arial" panose="020B0604020202020204" pitchFamily="34" charset="0"/>
              </a:rPr>
              <a:t> v[ ], </a:t>
            </a:r>
            <a:r>
              <a:rPr kumimoji="0" lang="en-US" altLang="zh-CN" b="1" i="0" u="none" strike="noStrike" kern="1200" cap="none" spc="0" normalizeH="0" baseline="0" noProof="0" dirty="0" err="1">
                <a:ln>
                  <a:noFill/>
                </a:ln>
                <a:solidFill>
                  <a:srgbClr val="063DE8"/>
                </a:solidFill>
                <a:effectLst/>
                <a:uLnTx/>
                <a:uFillTx/>
                <a:latin typeface="Comic Sans MS" panose="030F0702030302020204" pitchFamily="2" charset="0"/>
                <a:ea typeface="宋体" pitchFamily="2" charset="-122"/>
                <a:cs typeface="Arial" panose="020B0604020202020204" pitchFamily="34" charset="0"/>
              </a:rPr>
              <a:t>int</a:t>
            </a:r>
            <a:r>
              <a:rPr kumimoji="0" lang="en-US" altLang="zh-CN" b="1" i="0" u="none" strike="noStrike" kern="1200" cap="none" spc="0" normalizeH="0" baseline="0" noProof="0" dirty="0">
                <a:ln>
                  <a:noFill/>
                </a:ln>
                <a:solidFill>
                  <a:srgbClr val="063DE8"/>
                </a:solidFill>
                <a:effectLst/>
                <a:uLnTx/>
                <a:uFillTx/>
                <a:latin typeface="Comic Sans MS" panose="030F0702030302020204" pitchFamily="2" charset="0"/>
                <a:ea typeface="宋体" pitchFamily="2" charset="-122"/>
                <a:cs typeface="Arial" panose="020B0604020202020204" pitchFamily="34" charset="0"/>
              </a:rPr>
              <a:t> k)</a:t>
            </a:r>
            <a:endParaRPr kumimoji="0" lang="en-US" altLang="zh-CN" b="1" i="0" u="none" strike="noStrike" kern="1200" cap="none" spc="0" normalizeH="0" baseline="0" noProof="0" dirty="0">
              <a:ln>
                <a:noFill/>
              </a:ln>
              <a:solidFill>
                <a:srgbClr val="063DE8"/>
              </a:solidFill>
              <a:effectLst/>
              <a:uLnTx/>
              <a:uFillTx/>
              <a:latin typeface="Comic Sans MS" panose="030F0702030302020204" pitchFamily="2" charset="0"/>
              <a:ea typeface="宋体" pitchFamily="2" charset="-122"/>
              <a:cs typeface="Arial" panose="020B0604020202020204" pitchFamily="34" charset="0"/>
            </a:endParaRPr>
          </a:p>
          <a:p>
            <a:pPr marL="203200" marR="0" lvl="0" indent="-20320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defRPr/>
            </a:pPr>
            <a:r>
              <a:rPr kumimoji="0" lang="en-US" altLang="zh-CN" b="1" i="0" u="none" strike="noStrike" kern="1200" cap="none" spc="0" normalizeH="0" baseline="0" noProof="0" dirty="0">
                <a:ln>
                  <a:noFill/>
                </a:ln>
                <a:solidFill>
                  <a:srgbClr val="063DE8"/>
                </a:solidFill>
                <a:effectLst/>
                <a:uLnTx/>
                <a:uFillTx/>
                <a:latin typeface="Comic Sans MS" panose="030F0702030302020204" pitchFamily="2" charset="0"/>
                <a:ea typeface="宋体" pitchFamily="2" charset="-122"/>
                <a:cs typeface="Arial" panose="020B0604020202020204" pitchFamily="34" charset="0"/>
              </a:rPr>
              <a:t>{</a:t>
            </a:r>
            <a:endParaRPr kumimoji="0" lang="en-US" altLang="zh-CN" b="1" i="0" u="none" strike="noStrike" kern="1200" cap="none" spc="0" normalizeH="0" baseline="0" noProof="0" dirty="0">
              <a:ln>
                <a:noFill/>
              </a:ln>
              <a:solidFill>
                <a:srgbClr val="063DE8"/>
              </a:solidFill>
              <a:effectLst/>
              <a:uLnTx/>
              <a:uFillTx/>
              <a:latin typeface="Comic Sans MS" panose="030F0702030302020204" pitchFamily="2" charset="0"/>
              <a:ea typeface="宋体" pitchFamily="2" charset="-122"/>
              <a:cs typeface="Arial" panose="020B0604020202020204" pitchFamily="34" charset="0"/>
            </a:endParaRPr>
          </a:p>
          <a:p>
            <a:pPr marL="203200" marR="0" lvl="0" indent="-20320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defRPr/>
            </a:pPr>
            <a:r>
              <a:rPr kumimoji="0" lang="en-US" altLang="zh-CN" b="1" i="0" u="none" strike="noStrike" kern="1200" cap="none" spc="0" normalizeH="0" baseline="0" noProof="0" dirty="0">
                <a:ln>
                  <a:noFill/>
                </a:ln>
                <a:solidFill>
                  <a:srgbClr val="063DE8"/>
                </a:solidFill>
                <a:effectLst/>
                <a:uLnTx/>
                <a:uFillTx/>
                <a:latin typeface="Comic Sans MS" panose="030F0702030302020204" pitchFamily="2" charset="0"/>
                <a:ea typeface="宋体" pitchFamily="2" charset="-122"/>
                <a:cs typeface="Arial" panose="020B0604020202020204" pitchFamily="34" charset="0"/>
              </a:rPr>
              <a:t>   </a:t>
            </a:r>
            <a:r>
              <a:rPr kumimoji="0" lang="en-US" altLang="zh-CN" b="1" i="0" u="none" strike="noStrike" kern="1200" cap="none" spc="0" normalizeH="0" baseline="0" noProof="0" dirty="0" err="1">
                <a:ln>
                  <a:noFill/>
                </a:ln>
                <a:solidFill>
                  <a:srgbClr val="063DE8"/>
                </a:solidFill>
                <a:effectLst/>
                <a:uLnTx/>
                <a:uFillTx/>
                <a:latin typeface="Comic Sans MS" panose="030F0702030302020204" pitchFamily="2" charset="0"/>
                <a:ea typeface="宋体" pitchFamily="2" charset="-122"/>
                <a:cs typeface="Arial" panose="020B0604020202020204" pitchFamily="34" charset="0"/>
              </a:rPr>
              <a:t>int</a:t>
            </a:r>
            <a:r>
              <a:rPr kumimoji="0" lang="en-US" altLang="zh-CN" b="1" i="0" u="none" strike="noStrike" kern="1200" cap="none" spc="0" normalizeH="0" baseline="0" noProof="0" dirty="0">
                <a:ln>
                  <a:noFill/>
                </a:ln>
                <a:solidFill>
                  <a:srgbClr val="063DE8"/>
                </a:solidFill>
                <a:effectLst/>
                <a:uLnTx/>
                <a:uFillTx/>
                <a:latin typeface="Comic Sans MS" panose="030F0702030302020204" pitchFamily="2" charset="0"/>
                <a:ea typeface="宋体" pitchFamily="2" charset="-122"/>
                <a:cs typeface="Arial" panose="020B0604020202020204" pitchFamily="34" charset="0"/>
              </a:rPr>
              <a:t> temp;</a:t>
            </a:r>
            <a:endParaRPr kumimoji="0" lang="en-US" altLang="zh-CN" b="1" i="0" u="none" strike="noStrike" kern="1200" cap="none" spc="0" normalizeH="0" baseline="0" noProof="0" dirty="0">
              <a:ln>
                <a:noFill/>
              </a:ln>
              <a:solidFill>
                <a:srgbClr val="063DE8"/>
              </a:solidFill>
              <a:effectLst/>
              <a:uLnTx/>
              <a:uFillTx/>
              <a:latin typeface="Comic Sans MS" panose="030F0702030302020204" pitchFamily="2" charset="0"/>
              <a:ea typeface="宋体" pitchFamily="2" charset="-122"/>
              <a:cs typeface="Arial" panose="020B0604020202020204" pitchFamily="34" charset="0"/>
            </a:endParaRPr>
          </a:p>
          <a:p>
            <a:pPr marL="203200" marR="0" lvl="0" indent="-20320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defRPr/>
            </a:pPr>
            <a:r>
              <a:rPr kumimoji="0" lang="en-US" altLang="zh-CN" b="1" i="0" u="none" strike="noStrike" kern="1200" cap="none" spc="0" normalizeH="0" baseline="0" noProof="0" dirty="0">
                <a:ln>
                  <a:noFill/>
                </a:ln>
                <a:solidFill>
                  <a:srgbClr val="063DE8"/>
                </a:solidFill>
                <a:effectLst/>
                <a:uLnTx/>
                <a:uFillTx/>
                <a:latin typeface="Comic Sans MS" panose="030F0702030302020204" pitchFamily="2" charset="0"/>
                <a:ea typeface="宋体" pitchFamily="2" charset="-122"/>
                <a:cs typeface="Arial" panose="020B0604020202020204" pitchFamily="34" charset="0"/>
              </a:rPr>
              <a:t>   temp = v[k];</a:t>
            </a:r>
            <a:endParaRPr kumimoji="0" lang="en-US" altLang="zh-CN" b="1" i="0" u="none" strike="noStrike" kern="1200" cap="none" spc="0" normalizeH="0" baseline="0" noProof="0" dirty="0">
              <a:ln>
                <a:noFill/>
              </a:ln>
              <a:solidFill>
                <a:srgbClr val="063DE8"/>
              </a:solidFill>
              <a:effectLst/>
              <a:uLnTx/>
              <a:uFillTx/>
              <a:latin typeface="Comic Sans MS" panose="030F0702030302020204" pitchFamily="2" charset="0"/>
              <a:ea typeface="宋体" pitchFamily="2" charset="-122"/>
              <a:cs typeface="Arial" panose="020B0604020202020204" pitchFamily="34" charset="0"/>
            </a:endParaRPr>
          </a:p>
          <a:p>
            <a:pPr marL="203200" marR="0" lvl="0" indent="-20320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defRPr/>
            </a:pPr>
            <a:r>
              <a:rPr kumimoji="0" lang="en-US" altLang="zh-CN" b="1" i="0" u="none" strike="noStrike" kern="1200" cap="none" spc="0" normalizeH="0" baseline="0" noProof="0" dirty="0">
                <a:ln>
                  <a:noFill/>
                </a:ln>
                <a:solidFill>
                  <a:srgbClr val="063DE8"/>
                </a:solidFill>
                <a:effectLst/>
                <a:uLnTx/>
                <a:uFillTx/>
                <a:latin typeface="Comic Sans MS" panose="030F0702030302020204" pitchFamily="2" charset="0"/>
                <a:ea typeface="宋体" pitchFamily="2" charset="-122"/>
                <a:cs typeface="Arial" panose="020B0604020202020204" pitchFamily="34" charset="0"/>
              </a:rPr>
              <a:t>   v[k] = v[k+1];</a:t>
            </a:r>
            <a:endParaRPr kumimoji="0" lang="en-US" altLang="zh-CN" b="1" i="0" u="none" strike="noStrike" kern="1200" cap="none" spc="0" normalizeH="0" baseline="0" noProof="0" dirty="0">
              <a:ln>
                <a:noFill/>
              </a:ln>
              <a:solidFill>
                <a:srgbClr val="063DE8"/>
              </a:solidFill>
              <a:effectLst/>
              <a:uLnTx/>
              <a:uFillTx/>
              <a:latin typeface="Comic Sans MS" panose="030F0702030302020204" pitchFamily="2" charset="0"/>
              <a:ea typeface="宋体" pitchFamily="2" charset="-122"/>
              <a:cs typeface="Arial" panose="020B0604020202020204" pitchFamily="34" charset="0"/>
            </a:endParaRPr>
          </a:p>
          <a:p>
            <a:pPr marL="203200" marR="0" lvl="0" indent="-20320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defRPr/>
            </a:pPr>
            <a:r>
              <a:rPr kumimoji="0" lang="en-US" altLang="zh-CN" b="1" i="0" u="none" strike="noStrike" kern="1200" cap="none" spc="0" normalizeH="0" baseline="0" noProof="0" dirty="0">
                <a:ln>
                  <a:noFill/>
                </a:ln>
                <a:solidFill>
                  <a:srgbClr val="063DE8"/>
                </a:solidFill>
                <a:effectLst/>
                <a:uLnTx/>
                <a:uFillTx/>
                <a:latin typeface="Comic Sans MS" panose="030F0702030302020204" pitchFamily="2" charset="0"/>
                <a:ea typeface="宋体" pitchFamily="2" charset="-122"/>
                <a:cs typeface="Arial" panose="020B0604020202020204" pitchFamily="34" charset="0"/>
              </a:rPr>
              <a:t>   v[k+1] = temp;</a:t>
            </a:r>
            <a:endParaRPr kumimoji="0" lang="en-US" altLang="zh-CN" b="1" i="0" u="none" strike="noStrike" kern="1200" cap="none" spc="0" normalizeH="0" baseline="0" noProof="0" dirty="0">
              <a:ln>
                <a:noFill/>
              </a:ln>
              <a:solidFill>
                <a:srgbClr val="063DE8"/>
              </a:solidFill>
              <a:effectLst/>
              <a:uLnTx/>
              <a:uFillTx/>
              <a:latin typeface="Comic Sans MS" panose="030F0702030302020204" pitchFamily="2" charset="0"/>
              <a:ea typeface="宋体" pitchFamily="2" charset="-122"/>
              <a:cs typeface="Arial" panose="020B0604020202020204" pitchFamily="34" charset="0"/>
            </a:endParaRPr>
          </a:p>
          <a:p>
            <a:pPr marL="203200" marR="0" lvl="0" indent="-20320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defRPr/>
            </a:pPr>
            <a:r>
              <a:rPr kumimoji="0" lang="en-US" altLang="zh-CN" b="1" i="0" u="none" strike="noStrike" kern="1200" cap="none" spc="0" normalizeH="0" baseline="0" noProof="0" dirty="0">
                <a:ln>
                  <a:noFill/>
                </a:ln>
                <a:solidFill>
                  <a:srgbClr val="063DE8"/>
                </a:solidFill>
                <a:effectLst/>
                <a:uLnTx/>
                <a:uFillTx/>
                <a:latin typeface="Comic Sans MS" panose="030F0702030302020204" pitchFamily="2" charset="0"/>
                <a:ea typeface="宋体" pitchFamily="2" charset="-122"/>
                <a:cs typeface="Arial" panose="020B0604020202020204" pitchFamily="34" charset="0"/>
              </a:rPr>
              <a:t>}</a:t>
            </a:r>
            <a:endParaRPr kumimoji="0" lang="en-US" altLang="zh-CN" b="1" i="0" u="none" strike="noStrike" kern="1200" cap="none" spc="0" normalizeH="0" baseline="0" noProof="0" dirty="0">
              <a:ln>
                <a:noFill/>
              </a:ln>
              <a:solidFill>
                <a:srgbClr val="063DE8"/>
              </a:solidFill>
              <a:effectLst/>
              <a:uLnTx/>
              <a:uFillTx/>
              <a:latin typeface="Comic Sans MS" panose="030F0702030302020204" pitchFamily="2" charset="0"/>
              <a:ea typeface="宋体" pitchFamily="2" charset="-122"/>
              <a:cs typeface="Arial" panose="020B0604020202020204" pitchFamily="34" charset="0"/>
            </a:endParaRPr>
          </a:p>
        </p:txBody>
      </p:sp>
      <p:sp>
        <p:nvSpPr>
          <p:cNvPr id="13" name="Text Box 7"/>
          <p:cNvSpPr txBox="1">
            <a:spLocks noChangeArrowheads="1"/>
          </p:cNvSpPr>
          <p:nvPr/>
        </p:nvSpPr>
        <p:spPr bwMode="auto">
          <a:xfrm>
            <a:off x="5814279" y="3740532"/>
            <a:ext cx="29400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altLang="zh-CN" sz="2000" b="1" dirty="0">
                <a:solidFill>
                  <a:srgbClr val="009242"/>
                </a:solidFill>
                <a:latin typeface="微软雅黑" pitchFamily="34" charset="-122"/>
                <a:ea typeface="微软雅黑" pitchFamily="34" charset="-122"/>
                <a:cs typeface="Arial" panose="020B0604020202020204" pitchFamily="34" charset="0"/>
              </a:rPr>
              <a:t>Swap</a:t>
            </a:r>
            <a:r>
              <a:rPr lang="zh-CN" altLang="en-US" sz="2000" b="1" dirty="0">
                <a:solidFill>
                  <a:srgbClr val="009242"/>
                </a:solidFill>
                <a:latin typeface="微软雅黑" pitchFamily="34" charset="-122"/>
                <a:ea typeface="微软雅黑" pitchFamily="34" charset="-122"/>
                <a:cs typeface="Arial" panose="020B0604020202020204" pitchFamily="34" charset="0"/>
              </a:rPr>
              <a:t>的汇编表示如下：</a:t>
            </a:r>
            <a:endParaRPr lang="zh-CN" altLang="en-US" sz="2000" b="1" dirty="0">
              <a:solidFill>
                <a:srgbClr val="009242"/>
              </a:solidFill>
              <a:latin typeface="微软雅黑" pitchFamily="34" charset="-122"/>
              <a:ea typeface="微软雅黑" pitchFamily="34" charset="-122"/>
              <a:cs typeface="Arial" panose="020B0604020202020204" pitchFamily="34" charset="0"/>
            </a:endParaRPr>
          </a:p>
        </p:txBody>
      </p:sp>
      <p:sp>
        <p:nvSpPr>
          <p:cNvPr id="12" name="Rectangle 5"/>
          <p:cNvSpPr>
            <a:spLocks noChangeArrowheads="1"/>
          </p:cNvSpPr>
          <p:nvPr/>
        </p:nvSpPr>
        <p:spPr bwMode="auto">
          <a:xfrm>
            <a:off x="2484558" y="4192129"/>
            <a:ext cx="6659442"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altLang="zh-CN" sz="2000" b="1" dirty="0" err="1">
                <a:solidFill>
                  <a:srgbClr val="FF0000"/>
                </a:solidFill>
                <a:latin typeface="Comic Sans MS" panose="030F0702030302020204" pitchFamily="2" charset="0"/>
                <a:ea typeface="宋体" pitchFamily="2" charset="-122"/>
                <a:cs typeface="Arial" panose="020B0604020202020204" pitchFamily="34" charset="0"/>
              </a:rPr>
              <a:t>sll</a:t>
            </a:r>
            <a:r>
              <a:rPr lang="en-US" altLang="zh-CN" sz="2000" b="1" dirty="0">
                <a:solidFill>
                  <a:srgbClr val="FF0000"/>
                </a:solidFill>
                <a:latin typeface="Comic Sans MS" panose="030F0702030302020204" pitchFamily="2" charset="0"/>
                <a:ea typeface="宋体" pitchFamily="2" charset="-122"/>
                <a:cs typeface="Arial" panose="020B0604020202020204" pitchFamily="34" charset="0"/>
              </a:rPr>
              <a:t>	$t1, $a1, 2  	; </a:t>
            </a:r>
            <a:r>
              <a:rPr lang="en-US" altLang="zh-CN" sz="2000" b="1" dirty="0" err="1">
                <a:solidFill>
                  <a:srgbClr val="FF0000"/>
                </a:solidFill>
                <a:latin typeface="Comic Sans MS" panose="030F0702030302020204" pitchFamily="2" charset="0"/>
                <a:ea typeface="宋体" pitchFamily="2" charset="-122"/>
                <a:cs typeface="Arial" panose="020B0604020202020204" pitchFamily="34" charset="0"/>
              </a:rPr>
              <a:t>mulitply</a:t>
            </a:r>
            <a:r>
              <a:rPr lang="en-US" altLang="zh-CN" sz="2000" b="1" dirty="0">
                <a:solidFill>
                  <a:srgbClr val="FF0000"/>
                </a:solidFill>
                <a:latin typeface="Comic Sans MS" panose="030F0702030302020204" pitchFamily="2" charset="0"/>
                <a:ea typeface="宋体" pitchFamily="2" charset="-122"/>
                <a:cs typeface="Arial" panose="020B0604020202020204" pitchFamily="34" charset="0"/>
              </a:rPr>
              <a:t> k by 4	</a:t>
            </a:r>
            <a:endParaRPr lang="en-US" altLang="zh-CN" sz="2000" b="1" dirty="0">
              <a:solidFill>
                <a:srgbClr val="FF0000"/>
              </a:solidFill>
              <a:latin typeface="Comic Sans MS" panose="030F0702030302020204" pitchFamily="2" charset="0"/>
              <a:ea typeface="宋体" pitchFamily="2" charset="-122"/>
              <a:cs typeface="Arial" panose="020B0604020202020204" pitchFamily="34" charset="0"/>
            </a:endParaRPr>
          </a:p>
          <a:p>
            <a:pPr eaLnBrk="0" hangingPunct="0"/>
            <a:r>
              <a:rPr lang="en-US" altLang="zh-CN" sz="2000" b="1" dirty="0">
                <a:solidFill>
                  <a:srgbClr val="FF0000"/>
                </a:solidFill>
                <a:latin typeface="Comic Sans MS" panose="030F0702030302020204" pitchFamily="2" charset="0"/>
                <a:ea typeface="宋体" pitchFamily="2" charset="-122"/>
                <a:cs typeface="Arial" panose="020B0604020202020204" pitchFamily="34" charset="0"/>
              </a:rPr>
              <a:t>add	$t1 $t1,$a0	; address of v[k]	</a:t>
            </a:r>
            <a:endParaRPr lang="en-US" altLang="zh-CN" sz="2000" b="1" dirty="0">
              <a:solidFill>
                <a:srgbClr val="FF0000"/>
              </a:solidFill>
              <a:latin typeface="Comic Sans MS" panose="030F0702030302020204" pitchFamily="2" charset="0"/>
              <a:ea typeface="宋体" pitchFamily="2" charset="-122"/>
              <a:cs typeface="Arial" panose="020B0604020202020204" pitchFamily="34" charset="0"/>
            </a:endParaRPr>
          </a:p>
          <a:p>
            <a:pPr eaLnBrk="0" hangingPunct="0"/>
            <a:r>
              <a:rPr lang="en-US" altLang="zh-CN" sz="2000" b="1" dirty="0" err="1">
                <a:solidFill>
                  <a:srgbClr val="FF0000"/>
                </a:solidFill>
                <a:latin typeface="Comic Sans MS" panose="030F0702030302020204" pitchFamily="2" charset="0"/>
                <a:ea typeface="宋体" pitchFamily="2" charset="-122"/>
                <a:cs typeface="Arial" panose="020B0604020202020204" pitchFamily="34" charset="0"/>
              </a:rPr>
              <a:t>lw</a:t>
            </a:r>
            <a:r>
              <a:rPr lang="en-US" altLang="zh-CN" sz="2000" b="1" dirty="0">
                <a:solidFill>
                  <a:srgbClr val="FF0000"/>
                </a:solidFill>
                <a:latin typeface="Comic Sans MS" panose="030F0702030302020204" pitchFamily="2" charset="0"/>
                <a:ea typeface="宋体" pitchFamily="2" charset="-122"/>
                <a:cs typeface="Arial" panose="020B0604020202020204" pitchFamily="34" charset="0"/>
              </a:rPr>
              <a:t>	$t0, 0($t1)	; load v[k]	</a:t>
            </a:r>
            <a:endParaRPr lang="en-US" altLang="zh-CN" sz="2000" b="1" dirty="0">
              <a:solidFill>
                <a:srgbClr val="FF0000"/>
              </a:solidFill>
              <a:latin typeface="Comic Sans MS" panose="030F0702030302020204" pitchFamily="2" charset="0"/>
              <a:ea typeface="宋体" pitchFamily="2" charset="-122"/>
              <a:cs typeface="Arial" panose="020B0604020202020204" pitchFamily="34" charset="0"/>
            </a:endParaRPr>
          </a:p>
          <a:p>
            <a:pPr eaLnBrk="0" hangingPunct="0"/>
            <a:r>
              <a:rPr lang="en-US" altLang="zh-CN" sz="2000" b="1" dirty="0" err="1">
                <a:solidFill>
                  <a:srgbClr val="FF0000"/>
                </a:solidFill>
                <a:latin typeface="Comic Sans MS" panose="030F0702030302020204" pitchFamily="2" charset="0"/>
                <a:ea typeface="宋体" pitchFamily="2" charset="-122"/>
                <a:cs typeface="Arial" panose="020B0604020202020204" pitchFamily="34" charset="0"/>
              </a:rPr>
              <a:t>lw</a:t>
            </a:r>
            <a:r>
              <a:rPr lang="en-US" altLang="zh-CN" sz="2000" b="1" dirty="0">
                <a:solidFill>
                  <a:srgbClr val="FF0000"/>
                </a:solidFill>
                <a:latin typeface="Comic Sans MS" panose="030F0702030302020204" pitchFamily="2" charset="0"/>
                <a:ea typeface="宋体" pitchFamily="2" charset="-122"/>
                <a:cs typeface="Arial" panose="020B0604020202020204" pitchFamily="34" charset="0"/>
              </a:rPr>
              <a:t>	$t2, 4($t1)	; load v[k+1]	</a:t>
            </a:r>
            <a:endParaRPr lang="en-US" altLang="zh-CN" sz="2000" b="1" dirty="0">
              <a:solidFill>
                <a:srgbClr val="FF0000"/>
              </a:solidFill>
              <a:latin typeface="Comic Sans MS" panose="030F0702030302020204" pitchFamily="2" charset="0"/>
              <a:ea typeface="宋体" pitchFamily="2" charset="-122"/>
              <a:cs typeface="Arial" panose="020B0604020202020204" pitchFamily="34" charset="0"/>
            </a:endParaRPr>
          </a:p>
          <a:p>
            <a:pPr eaLnBrk="0" hangingPunct="0"/>
            <a:r>
              <a:rPr lang="en-US" altLang="zh-CN" sz="2000" b="1" dirty="0" err="1">
                <a:solidFill>
                  <a:srgbClr val="FF0000"/>
                </a:solidFill>
                <a:latin typeface="Comic Sans MS" panose="030F0702030302020204" pitchFamily="2" charset="0"/>
                <a:ea typeface="宋体" pitchFamily="2" charset="-122"/>
                <a:cs typeface="Arial" panose="020B0604020202020204" pitchFamily="34" charset="0"/>
              </a:rPr>
              <a:t>sw</a:t>
            </a:r>
            <a:r>
              <a:rPr lang="en-US" altLang="zh-CN" sz="2000" b="1" dirty="0">
                <a:solidFill>
                  <a:srgbClr val="FF0000"/>
                </a:solidFill>
                <a:latin typeface="Comic Sans MS" panose="030F0702030302020204" pitchFamily="2" charset="0"/>
                <a:ea typeface="宋体" pitchFamily="2" charset="-122"/>
                <a:cs typeface="Arial" panose="020B0604020202020204" pitchFamily="34" charset="0"/>
              </a:rPr>
              <a:t>	$t2, 0($t1)	; store v[k+1] into v[k]	</a:t>
            </a:r>
            <a:endParaRPr lang="en-US" altLang="zh-CN" sz="2000" b="1" dirty="0">
              <a:solidFill>
                <a:srgbClr val="FF0000"/>
              </a:solidFill>
              <a:latin typeface="Comic Sans MS" panose="030F0702030302020204" pitchFamily="2" charset="0"/>
              <a:ea typeface="宋体" pitchFamily="2" charset="-122"/>
              <a:cs typeface="Arial" panose="020B0604020202020204" pitchFamily="34" charset="0"/>
            </a:endParaRPr>
          </a:p>
          <a:p>
            <a:pPr eaLnBrk="0" hangingPunct="0"/>
            <a:r>
              <a:rPr lang="en-US" altLang="zh-CN" sz="2000" b="1" dirty="0" err="1">
                <a:solidFill>
                  <a:srgbClr val="FF0000"/>
                </a:solidFill>
                <a:latin typeface="Comic Sans MS" panose="030F0702030302020204" pitchFamily="2" charset="0"/>
                <a:ea typeface="宋体" pitchFamily="2" charset="-122"/>
                <a:cs typeface="Arial" panose="020B0604020202020204" pitchFamily="34" charset="0"/>
              </a:rPr>
              <a:t>sw</a:t>
            </a:r>
            <a:r>
              <a:rPr lang="en-US" altLang="zh-CN" sz="2000" b="1" dirty="0">
                <a:solidFill>
                  <a:srgbClr val="FF0000"/>
                </a:solidFill>
                <a:latin typeface="Comic Sans MS" panose="030F0702030302020204" pitchFamily="2" charset="0"/>
                <a:ea typeface="宋体" pitchFamily="2" charset="-122"/>
                <a:cs typeface="Arial" panose="020B0604020202020204" pitchFamily="34" charset="0"/>
              </a:rPr>
              <a:t>	$t0, 4($t1)	; store old v[k] into v[k+1]</a:t>
            </a:r>
            <a:endParaRPr lang="en-US" altLang="zh-CN" sz="2000" b="1" dirty="0">
              <a:solidFill>
                <a:srgbClr val="FF0000"/>
              </a:solidFill>
              <a:latin typeface="Comic Sans MS" panose="030F0702030302020204" pitchFamily="2" charset="0"/>
              <a:ea typeface="宋体" pitchFamily="2" charset="-122"/>
              <a:cs typeface="Arial" panose="020B0604020202020204" pitchFamily="34" charset="0"/>
            </a:endParaRPr>
          </a:p>
          <a:p>
            <a:pPr eaLnBrk="0" hangingPunct="0"/>
            <a:r>
              <a:rPr lang="en-US" altLang="zh-CN" sz="2000" b="1" dirty="0" err="1">
                <a:solidFill>
                  <a:srgbClr val="FF0000"/>
                </a:solidFill>
                <a:latin typeface="Comic Sans MS" panose="030F0702030302020204" pitchFamily="2" charset="0"/>
                <a:ea typeface="宋体" pitchFamily="2" charset="-122"/>
                <a:cs typeface="Arial" panose="020B0604020202020204" pitchFamily="34" charset="0"/>
              </a:rPr>
              <a:t>jr</a:t>
            </a:r>
            <a:r>
              <a:rPr lang="en-US" altLang="zh-CN" sz="2000" b="1" dirty="0">
                <a:solidFill>
                  <a:srgbClr val="FF0000"/>
                </a:solidFill>
                <a:latin typeface="Comic Sans MS" panose="030F0702030302020204" pitchFamily="2" charset="0"/>
                <a:ea typeface="宋体" pitchFamily="2" charset="-122"/>
                <a:cs typeface="Arial" panose="020B0604020202020204" pitchFamily="34" charset="0"/>
              </a:rPr>
              <a:t>      $31            ; return to caller</a:t>
            </a:r>
            <a:endParaRPr lang="en-US" altLang="zh-CN" sz="2000" dirty="0">
              <a:solidFill>
                <a:srgbClr val="FF0000"/>
              </a:solidFill>
              <a:latin typeface="Comic Sans MS" panose="030F0702030302020204" pitchFamily="2" charset="0"/>
              <a:ea typeface="宋体" pitchFamily="2" charset="-122"/>
              <a:cs typeface="Arial" panose="020B0604020202020204" pitchFamily="34" charset="0"/>
            </a:endParaRPr>
          </a:p>
        </p:txBody>
      </p:sp>
      <p:sp>
        <p:nvSpPr>
          <p:cNvPr id="11" name="Text Box 7"/>
          <p:cNvSpPr txBox="1">
            <a:spLocks noChangeArrowheads="1"/>
          </p:cNvSpPr>
          <p:nvPr/>
        </p:nvSpPr>
        <p:spPr bwMode="auto">
          <a:xfrm>
            <a:off x="3288085" y="1479580"/>
            <a:ext cx="583520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zh-CN" altLang="en-US" sz="2000" b="1" dirty="0">
                <a:solidFill>
                  <a:srgbClr val="FF0000"/>
                </a:solidFill>
                <a:latin typeface="微软雅黑" pitchFamily="34" charset="-122"/>
                <a:ea typeface="微软雅黑" pitchFamily="34" charset="-122"/>
                <a:cs typeface="Arial" panose="020B0604020202020204" pitchFamily="34" charset="0"/>
              </a:rPr>
              <a:t>在调用过程中用指令“</a:t>
            </a:r>
            <a:r>
              <a:rPr lang="en-US" altLang="zh-CN" sz="2000" b="1" dirty="0" err="1">
                <a:solidFill>
                  <a:srgbClr val="FF0000"/>
                </a:solidFill>
                <a:latin typeface="微软雅黑" pitchFamily="34" charset="-122"/>
                <a:ea typeface="微软雅黑" pitchFamily="34" charset="-122"/>
                <a:cs typeface="Arial" panose="020B0604020202020204" pitchFamily="34" charset="0"/>
              </a:rPr>
              <a:t>jal</a:t>
            </a:r>
            <a:r>
              <a:rPr lang="en-US" altLang="zh-CN" sz="2000" b="1" dirty="0">
                <a:solidFill>
                  <a:srgbClr val="FF0000"/>
                </a:solidFill>
                <a:latin typeface="微软雅黑" pitchFamily="34" charset="-122"/>
                <a:ea typeface="微软雅黑" pitchFamily="34" charset="-122"/>
                <a:cs typeface="Arial" panose="020B0604020202020204" pitchFamily="34" charset="0"/>
              </a:rPr>
              <a:t> swap” </a:t>
            </a:r>
            <a:r>
              <a:rPr lang="zh-CN" altLang="en-US" sz="2000" b="1" dirty="0">
                <a:solidFill>
                  <a:srgbClr val="FF0000"/>
                </a:solidFill>
                <a:latin typeface="微软雅黑" pitchFamily="34" charset="-122"/>
                <a:ea typeface="微软雅黑" pitchFamily="34" charset="-122"/>
                <a:cs typeface="Arial" panose="020B0604020202020204" pitchFamily="34" charset="0"/>
              </a:rPr>
              <a:t>进行</a:t>
            </a:r>
            <a:r>
              <a:rPr lang="en-US" altLang="zh-CN" sz="2000" b="1" dirty="0">
                <a:solidFill>
                  <a:srgbClr val="FF0000"/>
                </a:solidFill>
                <a:latin typeface="微软雅黑" pitchFamily="34" charset="-122"/>
                <a:ea typeface="微软雅黑" pitchFamily="34" charset="-122"/>
                <a:cs typeface="Arial" panose="020B0604020202020204" pitchFamily="34" charset="0"/>
              </a:rPr>
              <a:t>swap</a:t>
            </a:r>
            <a:r>
              <a:rPr lang="zh-CN" altLang="en-US" sz="2000" b="1" dirty="0">
                <a:solidFill>
                  <a:srgbClr val="FF0000"/>
                </a:solidFill>
                <a:latin typeface="微软雅黑" pitchFamily="34" charset="-122"/>
                <a:ea typeface="微软雅黑" pitchFamily="34" charset="-122"/>
                <a:cs typeface="Arial" panose="020B0604020202020204" pitchFamily="34" charset="0"/>
              </a:rPr>
              <a:t>调用</a:t>
            </a:r>
            <a:endParaRPr lang="zh-CN" altLang="en-US" sz="2000" b="1" dirty="0">
              <a:solidFill>
                <a:srgbClr val="FF0000"/>
              </a:solidFill>
              <a:latin typeface="微软雅黑" pitchFamily="34" charset="-122"/>
              <a:ea typeface="微软雅黑" pitchFamily="34" charset="-122"/>
              <a:cs typeface="Arial" panose="020B0604020202020204" pitchFamily="34" charset="0"/>
            </a:endParaRPr>
          </a:p>
        </p:txBody>
      </p:sp>
      <p:sp>
        <p:nvSpPr>
          <p:cNvPr id="14" name="Text Box 8"/>
          <p:cNvSpPr txBox="1">
            <a:spLocks noChangeArrowheads="1"/>
          </p:cNvSpPr>
          <p:nvPr/>
        </p:nvSpPr>
        <p:spPr bwMode="auto">
          <a:xfrm>
            <a:off x="3288085" y="2076001"/>
            <a:ext cx="4533613"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000" b="1" dirty="0" err="1">
                <a:solidFill>
                  <a:srgbClr val="063DE8"/>
                </a:solidFill>
                <a:latin typeface="Comic Sans MS" panose="030F0702030302020204" pitchFamily="2" charset="0"/>
                <a:ea typeface="宋体" pitchFamily="2" charset="-122"/>
                <a:cs typeface="Arial" panose="020B0604020202020204" pitchFamily="34" charset="0"/>
              </a:rPr>
              <a:t>jal</a:t>
            </a:r>
            <a:r>
              <a:rPr lang="en-US" altLang="zh-CN" sz="2000" b="1" dirty="0">
                <a:solidFill>
                  <a:srgbClr val="063DE8"/>
                </a:solidFill>
                <a:latin typeface="Comic Sans MS" panose="030F0702030302020204" pitchFamily="2" charset="0"/>
                <a:ea typeface="宋体" pitchFamily="2" charset="-122"/>
                <a:cs typeface="Arial" panose="020B0604020202020204" pitchFamily="34" charset="0"/>
              </a:rPr>
              <a:t>  --- jump and link (</a:t>
            </a:r>
            <a:r>
              <a:rPr lang="zh-CN" altLang="en-US" sz="2000" b="1" dirty="0">
                <a:solidFill>
                  <a:srgbClr val="063DE8"/>
                </a:solidFill>
                <a:latin typeface="Comic Sans MS" panose="030F0702030302020204" pitchFamily="2" charset="0"/>
                <a:ea typeface="宋体" pitchFamily="2" charset="-122"/>
                <a:cs typeface="Arial" panose="020B0604020202020204" pitchFamily="34" charset="0"/>
              </a:rPr>
              <a:t>跳转并链接</a:t>
            </a:r>
            <a:r>
              <a:rPr lang="en-US" altLang="zh-CN" sz="2000" b="1" dirty="0">
                <a:solidFill>
                  <a:srgbClr val="063DE8"/>
                </a:solidFill>
                <a:latin typeface="Comic Sans MS" panose="030F0702030302020204" pitchFamily="2" charset="0"/>
                <a:ea typeface="宋体" pitchFamily="2" charset="-122"/>
                <a:cs typeface="Arial" panose="020B0604020202020204" pitchFamily="34" charset="0"/>
              </a:rPr>
              <a:t>)</a:t>
            </a:r>
            <a:endParaRPr lang="en-US" altLang="zh-CN" sz="2000" b="1" dirty="0">
              <a:solidFill>
                <a:srgbClr val="063DE8"/>
              </a:solidFill>
              <a:latin typeface="Comic Sans MS" panose="030F0702030302020204" pitchFamily="2" charset="0"/>
              <a:ea typeface="宋体" pitchFamily="2" charset="-122"/>
              <a:cs typeface="Arial" panose="020B0604020202020204" pitchFamily="34" charset="0"/>
            </a:endParaRPr>
          </a:p>
          <a:p>
            <a:pPr eaLnBrk="0" hangingPunct="0"/>
            <a:r>
              <a:rPr lang="en-US" altLang="zh-CN" sz="2000" b="1" dirty="0">
                <a:solidFill>
                  <a:srgbClr val="063DE8"/>
                </a:solidFill>
                <a:latin typeface="Comic Sans MS" panose="030F0702030302020204" pitchFamily="2" charset="0"/>
                <a:ea typeface="宋体" pitchFamily="2" charset="-122"/>
                <a:cs typeface="Arial" panose="020B0604020202020204" pitchFamily="34" charset="0"/>
              </a:rPr>
              <a:t>	$31 = PC+4     ; $31=$</a:t>
            </a:r>
            <a:r>
              <a:rPr lang="en-US" altLang="zh-CN" sz="2000" b="1" dirty="0" err="1">
                <a:solidFill>
                  <a:srgbClr val="063DE8"/>
                </a:solidFill>
                <a:latin typeface="Comic Sans MS" panose="030F0702030302020204" pitchFamily="2" charset="0"/>
                <a:ea typeface="宋体" pitchFamily="2" charset="-122"/>
                <a:cs typeface="Arial" panose="020B0604020202020204" pitchFamily="34" charset="0"/>
              </a:rPr>
              <a:t>ra</a:t>
            </a:r>
            <a:endParaRPr lang="en-US" altLang="zh-CN" sz="2000" b="1" dirty="0">
              <a:solidFill>
                <a:srgbClr val="063DE8"/>
              </a:solidFill>
              <a:latin typeface="Comic Sans MS" panose="030F0702030302020204" pitchFamily="2" charset="0"/>
              <a:ea typeface="宋体" pitchFamily="2" charset="-122"/>
              <a:cs typeface="Arial" panose="020B0604020202020204" pitchFamily="34" charset="0"/>
            </a:endParaRPr>
          </a:p>
          <a:p>
            <a:pPr eaLnBrk="0" hangingPunct="0"/>
            <a:r>
              <a:rPr lang="en-US" altLang="zh-CN" sz="2000" b="1" dirty="0">
                <a:solidFill>
                  <a:srgbClr val="063DE8"/>
                </a:solidFill>
                <a:latin typeface="Comic Sans MS" panose="030F0702030302020204" pitchFamily="2" charset="0"/>
                <a:ea typeface="宋体" pitchFamily="2" charset="-122"/>
                <a:cs typeface="Arial" panose="020B0604020202020204" pitchFamily="34" charset="0"/>
              </a:rPr>
              <a:t>	</a:t>
            </a:r>
            <a:r>
              <a:rPr lang="en-US" altLang="zh-CN" sz="2000" b="1" dirty="0" err="1">
                <a:solidFill>
                  <a:srgbClr val="063DE8"/>
                </a:solidFill>
                <a:latin typeface="Comic Sans MS" panose="030F0702030302020204" pitchFamily="2" charset="0"/>
                <a:ea typeface="宋体" pitchFamily="2" charset="-122"/>
                <a:cs typeface="Arial" panose="020B0604020202020204" pitchFamily="34" charset="0"/>
              </a:rPr>
              <a:t>goto</a:t>
            </a:r>
            <a:r>
              <a:rPr lang="en-US" altLang="zh-CN" sz="2000" b="1" dirty="0">
                <a:solidFill>
                  <a:srgbClr val="063DE8"/>
                </a:solidFill>
                <a:latin typeface="Comic Sans MS" panose="030F0702030302020204" pitchFamily="2" charset="0"/>
                <a:ea typeface="宋体" pitchFamily="2" charset="-122"/>
                <a:cs typeface="Arial" panose="020B0604020202020204" pitchFamily="34" charset="0"/>
              </a:rPr>
              <a:t> swap</a:t>
            </a:r>
            <a:endParaRPr lang="en-US" altLang="zh-CN" sz="2000" b="1" dirty="0">
              <a:solidFill>
                <a:srgbClr val="063DE8"/>
              </a:solidFill>
              <a:latin typeface="Comic Sans MS" panose="030F0702030302020204" pitchFamily="2" charset="0"/>
              <a:ea typeface="宋体" pitchFamily="2"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2"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总结</a:t>
            </a:r>
            <a:r>
              <a:rPr lang="en-US" altLang="zh-CN" dirty="0"/>
              <a:t>1</a:t>
            </a:r>
            <a:endParaRPr lang="zh-CN" altLang="en-US" dirty="0"/>
          </a:p>
        </p:txBody>
      </p:sp>
      <p:sp>
        <p:nvSpPr>
          <p:cNvPr id="3" name="内容占位符 2"/>
          <p:cNvSpPr>
            <a:spLocks noGrp="1"/>
          </p:cNvSpPr>
          <p:nvPr>
            <p:ph idx="1"/>
          </p:nvPr>
        </p:nvSpPr>
        <p:spPr/>
        <p:txBody>
          <a:bodyPr/>
          <a:lstStyle/>
          <a:p>
            <a:pPr>
              <a:lnSpc>
                <a:spcPct val="105000"/>
              </a:lnSpc>
              <a:spcBef>
                <a:spcPct val="15000"/>
              </a:spcBef>
            </a:pPr>
            <a:r>
              <a:rPr lang="zh-CN" altLang="en-US" sz="1800" dirty="0">
                <a:latin typeface="Times New Roman" panose="02020603050405020304" pitchFamily="18" charset="0"/>
              </a:rPr>
              <a:t>指令格式</a:t>
            </a:r>
            <a:endParaRPr lang="zh-CN" altLang="en-US" sz="1800" dirty="0">
              <a:latin typeface="Times New Roman" panose="02020603050405020304" pitchFamily="18" charset="0"/>
            </a:endParaRPr>
          </a:p>
          <a:p>
            <a:pPr lvl="1">
              <a:lnSpc>
                <a:spcPct val="105000"/>
              </a:lnSpc>
              <a:spcBef>
                <a:spcPct val="15000"/>
              </a:spcBef>
            </a:pPr>
            <a:r>
              <a:rPr lang="zh-CN" altLang="en-US" sz="1800" dirty="0">
                <a:latin typeface="Times New Roman" panose="02020603050405020304" pitchFamily="18" charset="0"/>
              </a:rPr>
              <a:t>定长指令字：所有指令长度一致</a:t>
            </a:r>
            <a:endParaRPr lang="zh-CN" altLang="en-US" sz="1800" dirty="0">
              <a:latin typeface="Times New Roman" panose="02020603050405020304" pitchFamily="18" charset="0"/>
            </a:endParaRPr>
          </a:p>
          <a:p>
            <a:pPr lvl="1">
              <a:lnSpc>
                <a:spcPct val="105000"/>
              </a:lnSpc>
              <a:spcBef>
                <a:spcPct val="15000"/>
              </a:spcBef>
            </a:pPr>
            <a:r>
              <a:rPr lang="zh-CN" altLang="en-US" sz="1800" dirty="0">
                <a:latin typeface="Times New Roman" panose="02020603050405020304" pitchFamily="18" charset="0"/>
              </a:rPr>
              <a:t>变长指令字：指令长度有长有短</a:t>
            </a:r>
            <a:endParaRPr lang="zh-CN" altLang="en-US" sz="1800" dirty="0">
              <a:latin typeface="Times New Roman" panose="02020603050405020304" pitchFamily="18" charset="0"/>
            </a:endParaRPr>
          </a:p>
          <a:p>
            <a:pPr>
              <a:lnSpc>
                <a:spcPct val="105000"/>
              </a:lnSpc>
              <a:spcBef>
                <a:spcPct val="15000"/>
              </a:spcBef>
            </a:pPr>
            <a:r>
              <a:rPr lang="zh-CN" altLang="en-US" sz="1800" dirty="0">
                <a:latin typeface="Times New Roman" panose="02020603050405020304" pitchFamily="18" charset="0"/>
              </a:rPr>
              <a:t>操作类型</a:t>
            </a:r>
            <a:endParaRPr lang="zh-CN" altLang="en-US" sz="1800" dirty="0">
              <a:latin typeface="Times New Roman" panose="02020603050405020304" pitchFamily="18" charset="0"/>
            </a:endParaRPr>
          </a:p>
          <a:p>
            <a:pPr lvl="1">
              <a:lnSpc>
                <a:spcPct val="105000"/>
              </a:lnSpc>
              <a:spcBef>
                <a:spcPct val="15000"/>
              </a:spcBef>
            </a:pPr>
            <a:r>
              <a:rPr lang="zh-CN" altLang="en-US" sz="1800" dirty="0">
                <a:latin typeface="Times New Roman" panose="02020603050405020304" pitchFamily="18" charset="0"/>
              </a:rPr>
              <a:t>数据传送：数据在寄存器、主存单元、栈顶等处进行传送</a:t>
            </a:r>
            <a:endParaRPr lang="zh-CN" altLang="en-US" sz="1800" dirty="0">
              <a:latin typeface="Times New Roman" panose="02020603050405020304" pitchFamily="18" charset="0"/>
            </a:endParaRPr>
          </a:p>
          <a:p>
            <a:pPr lvl="1">
              <a:lnSpc>
                <a:spcPct val="105000"/>
              </a:lnSpc>
              <a:spcBef>
                <a:spcPct val="15000"/>
              </a:spcBef>
            </a:pPr>
            <a:r>
              <a:rPr lang="zh-CN" altLang="en-US" sz="1800" dirty="0">
                <a:latin typeface="Times New Roman" panose="02020603050405020304" pitchFamily="18" charset="0"/>
              </a:rPr>
              <a:t>操作运算：各种算术运算、逻辑运算</a:t>
            </a:r>
            <a:endParaRPr lang="zh-CN" altLang="en-US" sz="1800" dirty="0">
              <a:latin typeface="Times New Roman" panose="02020603050405020304" pitchFamily="18" charset="0"/>
            </a:endParaRPr>
          </a:p>
          <a:p>
            <a:pPr lvl="1">
              <a:lnSpc>
                <a:spcPct val="105000"/>
              </a:lnSpc>
              <a:spcBef>
                <a:spcPct val="15000"/>
              </a:spcBef>
            </a:pPr>
            <a:r>
              <a:rPr lang="zh-CN" altLang="en-US" sz="1800" dirty="0">
                <a:latin typeface="Times New Roman" panose="02020603050405020304" pitchFamily="18" charset="0"/>
              </a:rPr>
              <a:t>字符串处理：字符串查找、扫描、转换等</a:t>
            </a:r>
            <a:endParaRPr lang="zh-CN" altLang="en-US" sz="1800" dirty="0">
              <a:latin typeface="Times New Roman" panose="02020603050405020304" pitchFamily="18" charset="0"/>
            </a:endParaRPr>
          </a:p>
          <a:p>
            <a:pPr lvl="1">
              <a:lnSpc>
                <a:spcPct val="105000"/>
              </a:lnSpc>
              <a:spcBef>
                <a:spcPct val="15000"/>
              </a:spcBef>
            </a:pPr>
            <a:r>
              <a:rPr lang="en-US" altLang="zh-CN" sz="1800" dirty="0">
                <a:latin typeface="Times New Roman" panose="02020603050405020304" pitchFamily="18" charset="0"/>
              </a:rPr>
              <a:t>I/O</a:t>
            </a:r>
            <a:r>
              <a:rPr lang="zh-CN" altLang="en-US" sz="1800" dirty="0">
                <a:latin typeface="Times New Roman" panose="02020603050405020304" pitchFamily="18" charset="0"/>
              </a:rPr>
              <a:t>操作： 与外设接口进行数据</a:t>
            </a:r>
            <a:r>
              <a:rPr lang="en-US" altLang="zh-CN" sz="1800" dirty="0">
                <a:latin typeface="Times New Roman" panose="02020603050405020304" pitchFamily="18" charset="0"/>
              </a:rPr>
              <a:t>/</a:t>
            </a:r>
            <a:r>
              <a:rPr lang="zh-CN" altLang="en-US" sz="1800" dirty="0">
                <a:latin typeface="Times New Roman" panose="02020603050405020304" pitchFamily="18" charset="0"/>
              </a:rPr>
              <a:t>状态</a:t>
            </a:r>
            <a:r>
              <a:rPr lang="en-US" altLang="zh-CN" sz="1800" dirty="0">
                <a:latin typeface="Times New Roman" panose="02020603050405020304" pitchFamily="18" charset="0"/>
              </a:rPr>
              <a:t>/</a:t>
            </a:r>
            <a:r>
              <a:rPr lang="zh-CN" altLang="en-US" sz="1800" dirty="0">
                <a:latin typeface="Times New Roman" panose="02020603050405020304" pitchFamily="18" charset="0"/>
              </a:rPr>
              <a:t>命令信息的交换</a:t>
            </a:r>
            <a:endParaRPr lang="zh-CN" altLang="en-US" sz="1800" dirty="0">
              <a:latin typeface="Times New Roman" panose="02020603050405020304" pitchFamily="18" charset="0"/>
            </a:endParaRPr>
          </a:p>
          <a:p>
            <a:pPr lvl="1">
              <a:lnSpc>
                <a:spcPct val="105000"/>
              </a:lnSpc>
              <a:spcBef>
                <a:spcPct val="15000"/>
              </a:spcBef>
            </a:pPr>
            <a:r>
              <a:rPr lang="zh-CN" altLang="en-US" sz="1800" dirty="0">
                <a:latin typeface="Times New Roman" panose="02020603050405020304" pitchFamily="18" charset="0"/>
              </a:rPr>
              <a:t>程序流控制：条件转移、无条件转移、转子、返回等</a:t>
            </a:r>
            <a:endParaRPr lang="zh-CN" altLang="en-US" sz="1800" dirty="0">
              <a:latin typeface="Times New Roman" panose="02020603050405020304" pitchFamily="18" charset="0"/>
            </a:endParaRPr>
          </a:p>
          <a:p>
            <a:pPr lvl="1">
              <a:lnSpc>
                <a:spcPct val="105000"/>
              </a:lnSpc>
              <a:spcBef>
                <a:spcPct val="15000"/>
              </a:spcBef>
            </a:pPr>
            <a:r>
              <a:rPr lang="zh-CN" altLang="en-US" sz="1800" dirty="0">
                <a:latin typeface="Times New Roman" panose="02020603050405020304" pitchFamily="18" charset="0"/>
              </a:rPr>
              <a:t>系统控制：启动、停止、自愿访管、空操作等</a:t>
            </a:r>
            <a:endParaRPr lang="zh-CN" altLang="en-US" sz="1800" dirty="0">
              <a:latin typeface="Times New Roman" panose="02020603050405020304" pitchFamily="18" charset="0"/>
            </a:endParaRPr>
          </a:p>
          <a:p>
            <a:pPr>
              <a:lnSpc>
                <a:spcPct val="105000"/>
              </a:lnSpc>
              <a:spcBef>
                <a:spcPct val="15000"/>
              </a:spcBef>
            </a:pPr>
            <a:r>
              <a:rPr lang="zh-CN" altLang="en-US" sz="1800" dirty="0">
                <a:latin typeface="Times New Roman" panose="02020603050405020304" pitchFamily="18" charset="0"/>
              </a:rPr>
              <a:t>操作数类型（以</a:t>
            </a:r>
            <a:r>
              <a:rPr lang="en-US" altLang="zh-CN" sz="1800" dirty="0">
                <a:latin typeface="Times New Roman" panose="02020603050405020304" pitchFamily="18" charset="0"/>
              </a:rPr>
              <a:t>Pentium</a:t>
            </a:r>
            <a:r>
              <a:rPr lang="zh-CN" altLang="en-US" sz="1800" dirty="0">
                <a:latin typeface="Times New Roman" panose="02020603050405020304" pitchFamily="18" charset="0"/>
              </a:rPr>
              <a:t>处理器数据类型为例）</a:t>
            </a:r>
            <a:endParaRPr lang="zh-CN" altLang="en-US" sz="1800" dirty="0">
              <a:latin typeface="Times New Roman" panose="02020603050405020304" pitchFamily="18" charset="0"/>
            </a:endParaRPr>
          </a:p>
          <a:p>
            <a:pPr lvl="1">
              <a:lnSpc>
                <a:spcPct val="105000"/>
              </a:lnSpc>
              <a:spcBef>
                <a:spcPct val="15000"/>
              </a:spcBef>
            </a:pPr>
            <a:r>
              <a:rPr lang="zh-CN" altLang="en-US" sz="1800" dirty="0">
                <a:latin typeface="Times New Roman" panose="02020603050405020304" pitchFamily="18" charset="0"/>
              </a:rPr>
              <a:t>序数或指针：</a:t>
            </a:r>
            <a:r>
              <a:rPr lang="en-US" altLang="zh-CN" sz="1800" dirty="0">
                <a:latin typeface="Times New Roman" panose="02020603050405020304" pitchFamily="18" charset="0"/>
              </a:rPr>
              <a:t>8</a:t>
            </a:r>
            <a:r>
              <a:rPr lang="zh-CN" altLang="en-US" sz="1800" dirty="0">
                <a:latin typeface="Times New Roman" panose="02020603050405020304" pitchFamily="18" charset="0"/>
              </a:rPr>
              <a:t>位、</a:t>
            </a:r>
            <a:r>
              <a:rPr lang="en-US" altLang="zh-CN" sz="1800" dirty="0">
                <a:latin typeface="Times New Roman" panose="02020603050405020304" pitchFamily="18" charset="0"/>
              </a:rPr>
              <a:t>16</a:t>
            </a:r>
            <a:r>
              <a:rPr lang="zh-CN" altLang="en-US" sz="1800" dirty="0">
                <a:latin typeface="Times New Roman" panose="02020603050405020304" pitchFamily="18" charset="0"/>
              </a:rPr>
              <a:t>位、</a:t>
            </a:r>
            <a:r>
              <a:rPr lang="en-US" altLang="zh-CN" sz="1800" dirty="0">
                <a:latin typeface="Times New Roman" panose="02020603050405020304" pitchFamily="18" charset="0"/>
              </a:rPr>
              <a:t>32</a:t>
            </a:r>
            <a:r>
              <a:rPr lang="zh-CN" altLang="en-US" sz="1800" dirty="0">
                <a:latin typeface="Times New Roman" panose="02020603050405020304" pitchFamily="18" charset="0"/>
              </a:rPr>
              <a:t>位无符号整数表示</a:t>
            </a:r>
            <a:endParaRPr lang="zh-CN" altLang="en-US" sz="1800" dirty="0">
              <a:latin typeface="Times New Roman" panose="02020603050405020304" pitchFamily="18" charset="0"/>
            </a:endParaRPr>
          </a:p>
          <a:p>
            <a:pPr lvl="1">
              <a:lnSpc>
                <a:spcPct val="105000"/>
              </a:lnSpc>
              <a:spcBef>
                <a:spcPct val="15000"/>
              </a:spcBef>
            </a:pPr>
            <a:r>
              <a:rPr lang="zh-CN" altLang="en-US" sz="1800" dirty="0">
                <a:latin typeface="Times New Roman" panose="02020603050405020304" pitchFamily="18" charset="0"/>
              </a:rPr>
              <a:t>整数：</a:t>
            </a:r>
            <a:r>
              <a:rPr lang="en-US" altLang="zh-CN" sz="1800" dirty="0">
                <a:latin typeface="Times New Roman" panose="02020603050405020304" pitchFamily="18" charset="0"/>
              </a:rPr>
              <a:t>16</a:t>
            </a:r>
            <a:r>
              <a:rPr lang="zh-CN" altLang="en-US" sz="1800" dirty="0">
                <a:latin typeface="Times New Roman" panose="02020603050405020304" pitchFamily="18" charset="0"/>
              </a:rPr>
              <a:t>位、</a:t>
            </a:r>
            <a:r>
              <a:rPr lang="en-US" altLang="zh-CN" sz="1800" dirty="0">
                <a:latin typeface="Times New Roman" panose="02020603050405020304" pitchFamily="18" charset="0"/>
              </a:rPr>
              <a:t>32</a:t>
            </a:r>
            <a:r>
              <a:rPr lang="zh-CN" altLang="en-US" sz="1800" dirty="0">
                <a:latin typeface="Times New Roman" panose="02020603050405020304" pitchFamily="18" charset="0"/>
              </a:rPr>
              <a:t>位、</a:t>
            </a:r>
            <a:r>
              <a:rPr lang="en-US" altLang="zh-CN" sz="1800" dirty="0">
                <a:latin typeface="Times New Roman" panose="02020603050405020304" pitchFamily="18" charset="0"/>
              </a:rPr>
              <a:t>64</a:t>
            </a:r>
            <a:r>
              <a:rPr lang="zh-CN" altLang="en-US" sz="1800" dirty="0">
                <a:latin typeface="Times New Roman" panose="02020603050405020304" pitchFamily="18" charset="0"/>
              </a:rPr>
              <a:t>位三种补码表示的整数</a:t>
            </a:r>
            <a:endParaRPr lang="zh-CN" altLang="en-US" sz="1800" dirty="0">
              <a:latin typeface="Times New Roman" panose="02020603050405020304" pitchFamily="18" charset="0"/>
            </a:endParaRPr>
          </a:p>
          <a:p>
            <a:pPr lvl="1">
              <a:lnSpc>
                <a:spcPct val="105000"/>
              </a:lnSpc>
              <a:spcBef>
                <a:spcPct val="15000"/>
              </a:spcBef>
            </a:pPr>
            <a:r>
              <a:rPr lang="zh-CN" altLang="en-US" sz="1800" dirty="0">
                <a:latin typeface="Times New Roman" panose="02020603050405020304" pitchFamily="18" charset="0"/>
              </a:rPr>
              <a:t>实数：</a:t>
            </a:r>
            <a:r>
              <a:rPr lang="en-US" altLang="zh-CN" sz="1800" dirty="0">
                <a:latin typeface="Times New Roman" panose="02020603050405020304" pitchFamily="18" charset="0"/>
              </a:rPr>
              <a:t>IEEE754</a:t>
            </a:r>
            <a:r>
              <a:rPr lang="zh-CN" altLang="en-US" sz="1800" dirty="0">
                <a:latin typeface="Times New Roman" panose="02020603050405020304" pitchFamily="18" charset="0"/>
              </a:rPr>
              <a:t>浮点数格式</a:t>
            </a:r>
            <a:endParaRPr lang="zh-CN" altLang="en-US" sz="1800" dirty="0">
              <a:latin typeface="Times New Roman" panose="02020603050405020304" pitchFamily="18" charset="0"/>
            </a:endParaRPr>
          </a:p>
          <a:p>
            <a:pPr lvl="1">
              <a:lnSpc>
                <a:spcPct val="105000"/>
              </a:lnSpc>
              <a:spcBef>
                <a:spcPct val="15000"/>
              </a:spcBef>
            </a:pPr>
            <a:r>
              <a:rPr lang="zh-CN" altLang="en-US" sz="1800" dirty="0">
                <a:latin typeface="Times New Roman" panose="02020603050405020304" pitchFamily="18" charset="0"/>
              </a:rPr>
              <a:t>十进制数：</a:t>
            </a:r>
            <a:r>
              <a:rPr lang="en-US" altLang="zh-CN" sz="1800" dirty="0">
                <a:latin typeface="Times New Roman" panose="02020603050405020304" pitchFamily="18" charset="0"/>
              </a:rPr>
              <a:t>18</a:t>
            </a:r>
            <a:r>
              <a:rPr lang="zh-CN" altLang="en-US" sz="1800" dirty="0">
                <a:latin typeface="Times New Roman" panose="02020603050405020304" pitchFamily="18" charset="0"/>
              </a:rPr>
              <a:t>位十进制数，用</a:t>
            </a:r>
            <a:r>
              <a:rPr lang="en-US" altLang="zh-CN" sz="1800" dirty="0">
                <a:latin typeface="Times New Roman" panose="02020603050405020304" pitchFamily="18" charset="0"/>
              </a:rPr>
              <a:t>80</a:t>
            </a:r>
            <a:r>
              <a:rPr lang="zh-CN" altLang="en-US" sz="1800" dirty="0">
                <a:latin typeface="Times New Roman" panose="02020603050405020304" pitchFamily="18" charset="0"/>
              </a:rPr>
              <a:t>个二进位表示</a:t>
            </a:r>
            <a:endParaRPr lang="zh-CN" altLang="en-US" sz="1800" dirty="0">
              <a:latin typeface="Times New Roman" panose="02020603050405020304" pitchFamily="18" charset="0"/>
            </a:endParaRPr>
          </a:p>
          <a:p>
            <a:pPr lvl="1">
              <a:lnSpc>
                <a:spcPct val="105000"/>
              </a:lnSpc>
              <a:spcBef>
                <a:spcPct val="15000"/>
              </a:spcBef>
            </a:pPr>
            <a:r>
              <a:rPr lang="zh-CN" altLang="en-US" sz="1800" dirty="0">
                <a:latin typeface="Times New Roman" panose="02020603050405020304" pitchFamily="18" charset="0"/>
              </a:rPr>
              <a:t>字符串：字节为单位的字符序列，一般用</a:t>
            </a:r>
            <a:r>
              <a:rPr lang="en-US" altLang="zh-CN" sz="1800" dirty="0">
                <a:latin typeface="Times New Roman" panose="02020603050405020304" pitchFamily="18" charset="0"/>
              </a:rPr>
              <a:t>ASCII</a:t>
            </a:r>
            <a:r>
              <a:rPr lang="zh-CN" altLang="en-US" sz="1800" dirty="0">
                <a:latin typeface="Times New Roman" panose="02020603050405020304" pitchFamily="18" charset="0"/>
              </a:rPr>
              <a:t>码表示</a:t>
            </a:r>
            <a:endParaRPr lang="zh-CN" altLang="en-US" sz="1800" dirty="0">
              <a:latin typeface="Times New Roman" panose="02020603050405020304" pitchFamily="18" charset="0"/>
            </a:endParaRPr>
          </a:p>
          <a:p>
            <a:pPr>
              <a:lnSpc>
                <a:spcPct val="105000"/>
              </a:lnSpc>
              <a:spcBef>
                <a:spcPct val="15000"/>
              </a:spcBef>
            </a:pPr>
            <a:r>
              <a:rPr lang="zh-CN" altLang="en-US" sz="1800" dirty="0">
                <a:latin typeface="Times New Roman" panose="02020603050405020304" pitchFamily="18" charset="0"/>
              </a:rPr>
              <a:t>操作数宽度：有多种，如：字节、</a:t>
            </a:r>
            <a:r>
              <a:rPr lang="en-US" altLang="zh-CN" sz="1800" dirty="0">
                <a:latin typeface="Times New Roman" panose="02020603050405020304" pitchFamily="18" charset="0"/>
              </a:rPr>
              <a:t>16</a:t>
            </a:r>
            <a:r>
              <a:rPr lang="zh-CN" altLang="en-US" sz="1800" dirty="0">
                <a:latin typeface="Times New Roman" panose="02020603050405020304" pitchFamily="18" charset="0"/>
              </a:rPr>
              <a:t>位、</a:t>
            </a:r>
            <a:r>
              <a:rPr lang="en-US" altLang="zh-CN" sz="1800" dirty="0">
                <a:latin typeface="Times New Roman" panose="02020603050405020304" pitchFamily="18" charset="0"/>
              </a:rPr>
              <a:t>32</a:t>
            </a:r>
            <a:r>
              <a:rPr lang="zh-CN" altLang="en-US" sz="1800" dirty="0">
                <a:latin typeface="Times New Roman" panose="02020603050405020304" pitchFamily="18" charset="0"/>
              </a:rPr>
              <a:t>位、</a:t>
            </a:r>
            <a:r>
              <a:rPr lang="en-US" altLang="zh-CN" sz="1800" dirty="0">
                <a:latin typeface="Times New Roman" panose="02020603050405020304" pitchFamily="18" charset="0"/>
              </a:rPr>
              <a:t>64</a:t>
            </a:r>
            <a:r>
              <a:rPr lang="zh-CN" altLang="en-US" sz="1800" dirty="0">
                <a:latin typeface="Times New Roman" panose="02020603050405020304" pitchFamily="18" charset="0"/>
              </a:rPr>
              <a:t>位等</a:t>
            </a:r>
            <a:endParaRPr lang="zh-CN" altLang="en-US" dirty="0"/>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总结</a:t>
            </a:r>
            <a:r>
              <a:rPr lang="en-US" altLang="zh-CN" dirty="0"/>
              <a:t>2</a:t>
            </a:r>
            <a:endParaRPr lang="zh-CN" altLang="en-US" dirty="0"/>
          </a:p>
        </p:txBody>
      </p:sp>
      <p:sp>
        <p:nvSpPr>
          <p:cNvPr id="3" name="内容占位符 2"/>
          <p:cNvSpPr>
            <a:spLocks noGrp="1"/>
          </p:cNvSpPr>
          <p:nvPr>
            <p:ph idx="1"/>
          </p:nvPr>
        </p:nvSpPr>
        <p:spPr>
          <a:xfrm>
            <a:off x="107504" y="743531"/>
            <a:ext cx="8830344" cy="5695367"/>
          </a:xfrm>
        </p:spPr>
        <p:txBody>
          <a:bodyPr/>
          <a:lstStyle/>
          <a:p>
            <a:pPr>
              <a:lnSpc>
                <a:spcPct val="120000"/>
              </a:lnSpc>
              <a:spcBef>
                <a:spcPct val="10000"/>
              </a:spcBef>
            </a:pPr>
            <a:r>
              <a:rPr lang="zh-CN" altLang="en-US" sz="1800" dirty="0">
                <a:latin typeface="Arial" panose="020B0604020202020204" pitchFamily="34" charset="0"/>
              </a:rPr>
              <a:t>寻址方式</a:t>
            </a:r>
            <a:endParaRPr lang="zh-CN" altLang="en-US" sz="1800" dirty="0">
              <a:latin typeface="Arial" panose="020B0604020202020204" pitchFamily="34" charset="0"/>
            </a:endParaRPr>
          </a:p>
          <a:p>
            <a:pPr lvl="1">
              <a:lnSpc>
                <a:spcPct val="120000"/>
              </a:lnSpc>
              <a:spcBef>
                <a:spcPct val="10000"/>
              </a:spcBef>
            </a:pPr>
            <a:r>
              <a:rPr lang="zh-CN" altLang="en-US" dirty="0">
                <a:latin typeface="Arial" panose="020B0604020202020204" pitchFamily="34" charset="0"/>
              </a:rPr>
              <a:t>立即：地址码直接给出操作数本身</a:t>
            </a:r>
            <a:endParaRPr lang="zh-CN" altLang="en-US" dirty="0">
              <a:latin typeface="Arial" panose="020B0604020202020204" pitchFamily="34" charset="0"/>
            </a:endParaRPr>
          </a:p>
          <a:p>
            <a:pPr lvl="1">
              <a:lnSpc>
                <a:spcPct val="120000"/>
              </a:lnSpc>
              <a:spcBef>
                <a:spcPct val="10000"/>
              </a:spcBef>
            </a:pPr>
            <a:r>
              <a:rPr lang="zh-CN" altLang="en-US" dirty="0">
                <a:latin typeface="Arial" panose="020B0604020202020204" pitchFamily="34" charset="0"/>
              </a:rPr>
              <a:t>直接：地址码给出操作数所在的内存单元地址</a:t>
            </a:r>
            <a:endParaRPr lang="zh-CN" altLang="en-US" dirty="0">
              <a:latin typeface="Arial" panose="020B0604020202020204" pitchFamily="34" charset="0"/>
            </a:endParaRPr>
          </a:p>
          <a:p>
            <a:pPr lvl="1">
              <a:lnSpc>
                <a:spcPct val="120000"/>
              </a:lnSpc>
              <a:spcBef>
                <a:spcPct val="10000"/>
              </a:spcBef>
            </a:pPr>
            <a:r>
              <a:rPr lang="zh-CN" altLang="en-US" dirty="0">
                <a:latin typeface="Arial" panose="020B0604020202020204" pitchFamily="34" charset="0"/>
              </a:rPr>
              <a:t>间接：地址码给出操作数所在的内存单元地址所在的内存单元地址</a:t>
            </a:r>
            <a:endParaRPr lang="zh-CN" altLang="en-US" dirty="0">
              <a:latin typeface="Arial" panose="020B0604020202020204" pitchFamily="34" charset="0"/>
            </a:endParaRPr>
          </a:p>
          <a:p>
            <a:pPr lvl="1">
              <a:lnSpc>
                <a:spcPct val="120000"/>
              </a:lnSpc>
              <a:spcBef>
                <a:spcPct val="10000"/>
              </a:spcBef>
            </a:pPr>
            <a:r>
              <a:rPr lang="zh-CN" altLang="en-US" dirty="0">
                <a:latin typeface="Arial" panose="020B0604020202020204" pitchFamily="34" charset="0"/>
              </a:rPr>
              <a:t>寄存器：地址码给出操作数所在的寄存器编号</a:t>
            </a:r>
            <a:endParaRPr lang="zh-CN" altLang="en-US" dirty="0">
              <a:latin typeface="Arial" panose="020B0604020202020204" pitchFamily="34" charset="0"/>
            </a:endParaRPr>
          </a:p>
          <a:p>
            <a:pPr lvl="1">
              <a:lnSpc>
                <a:spcPct val="120000"/>
              </a:lnSpc>
              <a:spcBef>
                <a:spcPct val="10000"/>
              </a:spcBef>
            </a:pPr>
            <a:r>
              <a:rPr lang="zh-CN" altLang="en-US" dirty="0">
                <a:latin typeface="Arial" panose="020B0604020202020204" pitchFamily="34" charset="0"/>
              </a:rPr>
              <a:t>寄存器间接：地址码给出操作数所在单元的地址所在的寄存器编号</a:t>
            </a:r>
            <a:endParaRPr lang="zh-CN" altLang="en-US" dirty="0">
              <a:latin typeface="Arial" panose="020B0604020202020204" pitchFamily="34" charset="0"/>
            </a:endParaRPr>
          </a:p>
          <a:p>
            <a:pPr lvl="1">
              <a:lnSpc>
                <a:spcPct val="120000"/>
              </a:lnSpc>
              <a:spcBef>
                <a:spcPct val="10000"/>
              </a:spcBef>
            </a:pPr>
            <a:r>
              <a:rPr lang="zh-CN" altLang="en-US" dirty="0">
                <a:latin typeface="Arial" panose="020B0604020202020204" pitchFamily="34" charset="0"/>
              </a:rPr>
              <a:t>堆栈：操作数约定在堆栈中，总是从栈顶取数或存数</a:t>
            </a:r>
            <a:endParaRPr lang="en-US" altLang="zh-CN" dirty="0">
              <a:latin typeface="Arial" panose="020B0604020202020204" pitchFamily="34" charset="0"/>
            </a:endParaRPr>
          </a:p>
          <a:p>
            <a:pPr lvl="1">
              <a:lnSpc>
                <a:spcPct val="120000"/>
              </a:lnSpc>
              <a:spcBef>
                <a:spcPct val="10000"/>
              </a:spcBef>
            </a:pPr>
            <a:r>
              <a:rPr lang="zh-CN" altLang="en-US" dirty="0">
                <a:latin typeface="Arial" panose="020B0604020202020204" pitchFamily="34" charset="0"/>
              </a:rPr>
              <a:t>偏移</a:t>
            </a:r>
            <a:endParaRPr lang="en-US" altLang="zh-CN" dirty="0">
              <a:latin typeface="Arial" panose="020B0604020202020204" pitchFamily="34" charset="0"/>
            </a:endParaRPr>
          </a:p>
          <a:p>
            <a:pPr lvl="2">
              <a:lnSpc>
                <a:spcPct val="120000"/>
              </a:lnSpc>
              <a:spcBef>
                <a:spcPct val="10000"/>
              </a:spcBef>
            </a:pPr>
            <a:r>
              <a:rPr lang="zh-CN" altLang="en-US" dirty="0">
                <a:latin typeface="Arial" panose="020B0604020202020204" pitchFamily="34" charset="0"/>
              </a:rPr>
              <a:t> 相对寻址</a:t>
            </a:r>
            <a:endParaRPr lang="en-US" altLang="zh-CN" dirty="0">
              <a:latin typeface="Arial" panose="020B0604020202020204" pitchFamily="34" charset="0"/>
            </a:endParaRPr>
          </a:p>
          <a:p>
            <a:pPr lvl="2">
              <a:lnSpc>
                <a:spcPct val="120000"/>
              </a:lnSpc>
              <a:spcBef>
                <a:spcPct val="10000"/>
              </a:spcBef>
            </a:pPr>
            <a:r>
              <a:rPr lang="zh-CN" altLang="en-US" dirty="0">
                <a:latin typeface="Arial" panose="020B0604020202020204" pitchFamily="34" charset="0"/>
              </a:rPr>
              <a:t> 基址寻址</a:t>
            </a:r>
            <a:endParaRPr lang="en-US" altLang="zh-CN" dirty="0">
              <a:latin typeface="Arial" panose="020B0604020202020204" pitchFamily="34" charset="0"/>
            </a:endParaRPr>
          </a:p>
          <a:p>
            <a:pPr lvl="2">
              <a:lnSpc>
                <a:spcPct val="120000"/>
              </a:lnSpc>
              <a:spcBef>
                <a:spcPct val="10000"/>
              </a:spcBef>
            </a:pPr>
            <a:r>
              <a:rPr lang="zh-CN" altLang="en-US" dirty="0">
                <a:latin typeface="Arial" panose="020B0604020202020204" pitchFamily="34" charset="0"/>
              </a:rPr>
              <a:t> 变址寻址</a:t>
            </a:r>
            <a:endParaRPr lang="zh-CN" altLang="en-US" dirty="0">
              <a:latin typeface="Arial" panose="020B0604020202020204" pitchFamily="34" charset="0"/>
            </a:endParaRPr>
          </a:p>
          <a:p>
            <a:pPr lvl="1">
              <a:lnSpc>
                <a:spcPct val="120000"/>
              </a:lnSpc>
              <a:spcBef>
                <a:spcPct val="10000"/>
              </a:spcBef>
            </a:pPr>
            <a:endParaRPr lang="zh-CN" altLang="en-US" dirty="0">
              <a:solidFill>
                <a:srgbClr val="006600"/>
              </a:solidFill>
              <a:latin typeface="Arial" panose="020B0604020202020204" pitchFamily="34" charset="0"/>
            </a:endParaRPr>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总结</a:t>
            </a:r>
            <a:r>
              <a:rPr lang="en-US" altLang="zh-CN" dirty="0"/>
              <a:t>2</a:t>
            </a:r>
            <a:endParaRPr lang="zh-CN" altLang="en-US" dirty="0"/>
          </a:p>
        </p:txBody>
      </p:sp>
      <p:sp>
        <p:nvSpPr>
          <p:cNvPr id="3" name="内容占位符 2"/>
          <p:cNvSpPr>
            <a:spLocks noGrp="1"/>
          </p:cNvSpPr>
          <p:nvPr>
            <p:ph idx="1"/>
          </p:nvPr>
        </p:nvSpPr>
        <p:spPr>
          <a:xfrm>
            <a:off x="107504" y="743531"/>
            <a:ext cx="8830344" cy="5695367"/>
          </a:xfrm>
        </p:spPr>
        <p:txBody>
          <a:bodyPr/>
          <a:lstStyle/>
          <a:p>
            <a:pPr>
              <a:lnSpc>
                <a:spcPct val="120000"/>
              </a:lnSpc>
              <a:spcBef>
                <a:spcPct val="10000"/>
              </a:spcBef>
            </a:pPr>
            <a:r>
              <a:rPr lang="zh-CN" altLang="en-US" sz="1800" dirty="0">
                <a:latin typeface="Arial" panose="020B0604020202020204" pitchFamily="34" charset="0"/>
              </a:rPr>
              <a:t>寻址方式</a:t>
            </a:r>
            <a:endParaRPr lang="zh-CN" altLang="en-US" sz="1800" dirty="0">
              <a:latin typeface="Arial" panose="020B0604020202020204" pitchFamily="34" charset="0"/>
            </a:endParaRPr>
          </a:p>
          <a:p>
            <a:pPr lvl="1">
              <a:lnSpc>
                <a:spcPct val="120000"/>
              </a:lnSpc>
              <a:spcBef>
                <a:spcPct val="10000"/>
              </a:spcBef>
            </a:pPr>
            <a:r>
              <a:rPr lang="zh-CN" altLang="en-US" dirty="0">
                <a:latin typeface="Arial" panose="020B0604020202020204" pitchFamily="34" charset="0"/>
              </a:rPr>
              <a:t>偏移寻址：用基地址</a:t>
            </a:r>
            <a:r>
              <a:rPr lang="en-US" altLang="zh-CN" dirty="0">
                <a:latin typeface="Arial" panose="020B0604020202020204" pitchFamily="34" charset="0"/>
              </a:rPr>
              <a:t>+</a:t>
            </a:r>
            <a:r>
              <a:rPr lang="zh-CN" altLang="en-US" dirty="0">
                <a:latin typeface="Arial" panose="020B0604020202020204" pitchFamily="34" charset="0"/>
              </a:rPr>
              <a:t>形式地址得到操作数所在的内存单元地址，包括三种：</a:t>
            </a:r>
            <a:endParaRPr lang="zh-CN" altLang="en-US" dirty="0">
              <a:latin typeface="Arial" panose="020B0604020202020204" pitchFamily="34" charset="0"/>
            </a:endParaRPr>
          </a:p>
          <a:p>
            <a:pPr lvl="2">
              <a:lnSpc>
                <a:spcPct val="120000"/>
              </a:lnSpc>
              <a:spcBef>
                <a:spcPct val="10000"/>
              </a:spcBef>
            </a:pPr>
            <a:r>
              <a:rPr lang="zh-CN" altLang="en-US" dirty="0">
                <a:latin typeface="Arial" panose="020B0604020202020204" pitchFamily="34" charset="0"/>
              </a:rPr>
              <a:t> 变址寻址：</a:t>
            </a:r>
            <a:r>
              <a:rPr lang="zh-CN" altLang="en-US" dirty="0">
                <a:solidFill>
                  <a:srgbClr val="006600"/>
                </a:solidFill>
                <a:latin typeface="Arial" panose="020B0604020202020204" pitchFamily="34" charset="0"/>
              </a:rPr>
              <a:t>地址码给出一个形式地址，并且隐含或明显地指定一个寄存 器作为变址寄存器，变址寄存器的内容（变址值）和形式地址相加，得到操作数的有效地址，</a:t>
            </a:r>
            <a:endParaRPr lang="zh-CN" altLang="en-US" dirty="0">
              <a:solidFill>
                <a:srgbClr val="006600"/>
              </a:solidFill>
              <a:latin typeface="Arial" panose="020B0604020202020204" pitchFamily="34" charset="0"/>
            </a:endParaRPr>
          </a:p>
          <a:p>
            <a:pPr lvl="2">
              <a:lnSpc>
                <a:spcPct val="120000"/>
              </a:lnSpc>
              <a:spcBef>
                <a:spcPct val="10000"/>
              </a:spcBef>
            </a:pPr>
            <a:r>
              <a:rPr lang="zh-CN" altLang="en-US" dirty="0">
                <a:latin typeface="Arial" panose="020B0604020202020204" pitchFamily="34" charset="0"/>
              </a:rPr>
              <a:t> 相对寻址：</a:t>
            </a:r>
            <a:r>
              <a:rPr lang="zh-CN" altLang="en-US" dirty="0">
                <a:solidFill>
                  <a:srgbClr val="006600"/>
                </a:solidFill>
                <a:latin typeface="Arial" panose="020B0604020202020204" pitchFamily="34" charset="0"/>
              </a:rPr>
              <a:t>指令中的形式地址给出一个位移量</a:t>
            </a:r>
            <a:r>
              <a:rPr lang="en-US" altLang="zh-CN" dirty="0">
                <a:solidFill>
                  <a:srgbClr val="006600"/>
                </a:solidFill>
                <a:latin typeface="Arial" panose="020B0604020202020204" pitchFamily="34" charset="0"/>
              </a:rPr>
              <a:t>D</a:t>
            </a:r>
            <a:r>
              <a:rPr lang="zh-CN" altLang="en-US" dirty="0">
                <a:solidFill>
                  <a:srgbClr val="006600"/>
                </a:solidFill>
                <a:latin typeface="Arial" panose="020B0604020202020204" pitchFamily="34" charset="0"/>
              </a:rPr>
              <a:t>，而基准地址由程序计  数器</a:t>
            </a:r>
            <a:r>
              <a:rPr lang="en-US" altLang="zh-CN" dirty="0">
                <a:solidFill>
                  <a:srgbClr val="006600"/>
                </a:solidFill>
                <a:latin typeface="Arial" panose="020B0604020202020204" pitchFamily="34" charset="0"/>
              </a:rPr>
              <a:t>PC</a:t>
            </a:r>
            <a:r>
              <a:rPr lang="zh-CN" altLang="en-US" dirty="0">
                <a:solidFill>
                  <a:srgbClr val="006600"/>
                </a:solidFill>
                <a:latin typeface="Arial" panose="020B0604020202020204" pitchFamily="34" charset="0"/>
              </a:rPr>
              <a:t>提供。即：有效地址</a:t>
            </a:r>
            <a:r>
              <a:rPr lang="en-US" altLang="zh-CN" dirty="0">
                <a:solidFill>
                  <a:srgbClr val="006600"/>
                </a:solidFill>
                <a:latin typeface="Arial" panose="020B0604020202020204" pitchFamily="34" charset="0"/>
              </a:rPr>
              <a:t>EA=</a:t>
            </a:r>
            <a:r>
              <a:rPr lang="zh-CN" altLang="en-US" dirty="0">
                <a:solidFill>
                  <a:srgbClr val="006600"/>
                </a:solidFill>
                <a:latin typeface="Arial" panose="020B0604020202020204" pitchFamily="34" charset="0"/>
              </a:rPr>
              <a:t>（</a:t>
            </a:r>
            <a:r>
              <a:rPr lang="en-US" altLang="zh-CN" dirty="0">
                <a:solidFill>
                  <a:srgbClr val="006600"/>
                </a:solidFill>
                <a:latin typeface="Arial" panose="020B0604020202020204" pitchFamily="34" charset="0"/>
              </a:rPr>
              <a:t>PC</a:t>
            </a:r>
            <a:r>
              <a:rPr lang="zh-CN" altLang="en-US" dirty="0">
                <a:solidFill>
                  <a:srgbClr val="006600"/>
                </a:solidFill>
                <a:latin typeface="Arial" panose="020B0604020202020204" pitchFamily="34" charset="0"/>
              </a:rPr>
              <a:t>）</a:t>
            </a:r>
            <a:r>
              <a:rPr lang="en-US" altLang="zh-CN" dirty="0">
                <a:solidFill>
                  <a:srgbClr val="006600"/>
                </a:solidFill>
                <a:latin typeface="Arial" panose="020B0604020202020204" pitchFamily="34" charset="0"/>
              </a:rPr>
              <a:t>+ D</a:t>
            </a:r>
            <a:endParaRPr lang="en-US" altLang="zh-CN" dirty="0">
              <a:solidFill>
                <a:srgbClr val="006600"/>
              </a:solidFill>
              <a:latin typeface="Arial" panose="020B0604020202020204" pitchFamily="34" charset="0"/>
            </a:endParaRPr>
          </a:p>
          <a:p>
            <a:pPr lvl="2">
              <a:lnSpc>
                <a:spcPct val="120000"/>
              </a:lnSpc>
              <a:spcBef>
                <a:spcPct val="10000"/>
              </a:spcBef>
            </a:pPr>
            <a:r>
              <a:rPr lang="zh-CN" altLang="en-US" dirty="0">
                <a:latin typeface="Arial" panose="020B0604020202020204" pitchFamily="34" charset="0"/>
              </a:rPr>
              <a:t> 基址寻址：</a:t>
            </a:r>
            <a:r>
              <a:rPr lang="zh-CN" altLang="en-US" dirty="0">
                <a:solidFill>
                  <a:srgbClr val="006600"/>
                </a:solidFill>
                <a:latin typeface="Arial" panose="020B0604020202020204" pitchFamily="34" charset="0"/>
              </a:rPr>
              <a:t>地址码给出一个形式地址，作为位移量，并且隐含或明显地指定一个寄存器作为基址寄存器，基址寄存器的内容和形式地址相加，得到操作数的有效地址</a:t>
            </a:r>
            <a:endParaRPr lang="zh-CN" altLang="en-US" dirty="0">
              <a:solidFill>
                <a:srgbClr val="006600"/>
              </a:solidFill>
              <a:latin typeface="Arial" panose="020B0604020202020204" pitchFamily="34" charset="0"/>
            </a:endParaRPr>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总结</a:t>
            </a:r>
            <a:r>
              <a:rPr lang="en-US" altLang="zh-CN" dirty="0"/>
              <a:t>3</a:t>
            </a:r>
            <a:endParaRPr lang="zh-CN" altLang="en-US" dirty="0"/>
          </a:p>
        </p:txBody>
      </p:sp>
      <p:sp>
        <p:nvSpPr>
          <p:cNvPr id="3" name="内容占位符 2"/>
          <p:cNvSpPr>
            <a:spLocks noGrp="1"/>
          </p:cNvSpPr>
          <p:nvPr>
            <p:ph idx="1"/>
          </p:nvPr>
        </p:nvSpPr>
        <p:spPr/>
        <p:txBody>
          <a:bodyPr/>
          <a:lstStyle/>
          <a:p>
            <a:pPr>
              <a:lnSpc>
                <a:spcPct val="120000"/>
              </a:lnSpc>
            </a:pPr>
            <a:r>
              <a:rPr lang="zh-CN" altLang="en-US" dirty="0"/>
              <a:t>指令系统风格：决定了处理器的设计</a:t>
            </a:r>
            <a:endParaRPr lang="zh-CN" altLang="en-US" dirty="0"/>
          </a:p>
          <a:p>
            <a:pPr lvl="1">
              <a:lnSpc>
                <a:spcPct val="120000"/>
              </a:lnSpc>
            </a:pPr>
            <a:r>
              <a:rPr lang="zh-CN" altLang="en-US" dirty="0">
                <a:latin typeface="Comic Sans MS" panose="030F0702030302020204" pitchFamily="2" charset="0"/>
              </a:rPr>
              <a:t>按地址码指定风格来分</a:t>
            </a:r>
            <a:endParaRPr lang="zh-CN" altLang="en-US" dirty="0">
              <a:latin typeface="Comic Sans MS" panose="030F0702030302020204" pitchFamily="2" charset="0"/>
            </a:endParaRPr>
          </a:p>
          <a:p>
            <a:pPr lvl="2">
              <a:lnSpc>
                <a:spcPct val="120000"/>
              </a:lnSpc>
            </a:pPr>
            <a:r>
              <a:rPr lang="zh-CN" altLang="en-US" dirty="0">
                <a:latin typeface="Comic Sans MS" panose="030F0702030302020204" pitchFamily="2" charset="0"/>
              </a:rPr>
              <a:t> 累加器型：</a:t>
            </a:r>
            <a:r>
              <a:rPr lang="zh-CN" altLang="en-US" dirty="0">
                <a:solidFill>
                  <a:srgbClr val="006600"/>
                </a:solidFill>
                <a:latin typeface="Comic Sans MS" panose="030F0702030302020204" pitchFamily="2" charset="0"/>
              </a:rPr>
              <a:t>一个操作数和结果都隐含在累加器中</a:t>
            </a:r>
            <a:endParaRPr lang="zh-CN" altLang="en-US" dirty="0">
              <a:solidFill>
                <a:srgbClr val="006600"/>
              </a:solidFill>
              <a:latin typeface="Comic Sans MS" panose="030F0702030302020204" pitchFamily="2" charset="0"/>
            </a:endParaRPr>
          </a:p>
          <a:p>
            <a:pPr lvl="2">
              <a:lnSpc>
                <a:spcPct val="120000"/>
              </a:lnSpc>
            </a:pPr>
            <a:r>
              <a:rPr lang="zh-CN" altLang="en-US" dirty="0">
                <a:solidFill>
                  <a:srgbClr val="006600"/>
                </a:solidFill>
                <a:latin typeface="Comic Sans MS" panose="030F0702030302020204" pitchFamily="2" charset="0"/>
              </a:rPr>
              <a:t> </a:t>
            </a:r>
            <a:r>
              <a:rPr lang="zh-CN" altLang="en-US" dirty="0">
                <a:latin typeface="Comic Sans MS" panose="030F0702030302020204" pitchFamily="2" charset="0"/>
              </a:rPr>
              <a:t>堆栈型：</a:t>
            </a:r>
            <a:r>
              <a:rPr lang="zh-CN" altLang="en-US" dirty="0">
                <a:solidFill>
                  <a:srgbClr val="006600"/>
                </a:solidFill>
                <a:latin typeface="Comic Sans MS" panose="030F0702030302020204" pitchFamily="2" charset="0"/>
              </a:rPr>
              <a:t>操作数和结果都隐含在堆栈中</a:t>
            </a:r>
            <a:endParaRPr lang="zh-CN" altLang="en-US" dirty="0">
              <a:solidFill>
                <a:srgbClr val="006600"/>
              </a:solidFill>
              <a:latin typeface="Comic Sans MS" panose="030F0702030302020204" pitchFamily="2" charset="0"/>
            </a:endParaRPr>
          </a:p>
          <a:p>
            <a:pPr lvl="2">
              <a:lnSpc>
                <a:spcPct val="120000"/>
              </a:lnSpc>
            </a:pPr>
            <a:r>
              <a:rPr lang="zh-CN" altLang="en-US" dirty="0">
                <a:solidFill>
                  <a:srgbClr val="006600"/>
                </a:solidFill>
                <a:latin typeface="Comic Sans MS" panose="030F0702030302020204" pitchFamily="2" charset="0"/>
              </a:rPr>
              <a:t> </a:t>
            </a:r>
            <a:r>
              <a:rPr lang="zh-CN" altLang="en-US" dirty="0">
                <a:latin typeface="Comic Sans MS" panose="030F0702030302020204" pitchFamily="2" charset="0"/>
              </a:rPr>
              <a:t>通用寄存器型：</a:t>
            </a:r>
            <a:r>
              <a:rPr lang="zh-CN" altLang="en-US" dirty="0">
                <a:solidFill>
                  <a:srgbClr val="006600"/>
                </a:solidFill>
                <a:latin typeface="Comic Sans MS" panose="030F0702030302020204" pitchFamily="2" charset="0"/>
              </a:rPr>
              <a:t>操作数明显地指定在某个通用寄存器中</a:t>
            </a:r>
            <a:endParaRPr lang="zh-CN" altLang="en-US" dirty="0">
              <a:solidFill>
                <a:srgbClr val="006600"/>
              </a:solidFill>
              <a:latin typeface="Comic Sans MS" panose="030F0702030302020204" pitchFamily="2" charset="0"/>
            </a:endParaRPr>
          </a:p>
          <a:p>
            <a:pPr lvl="2">
              <a:lnSpc>
                <a:spcPct val="120000"/>
              </a:lnSpc>
            </a:pPr>
            <a:r>
              <a:rPr lang="zh-CN" altLang="en-US" dirty="0">
                <a:solidFill>
                  <a:srgbClr val="006600"/>
                </a:solidFill>
                <a:latin typeface="Comic Sans MS" panose="030F0702030302020204" pitchFamily="2" charset="0"/>
              </a:rPr>
              <a:t> </a:t>
            </a:r>
            <a:r>
              <a:rPr lang="zh-CN" altLang="en-US" dirty="0">
                <a:latin typeface="Comic Sans MS" panose="030F0702030302020204" pitchFamily="2" charset="0"/>
              </a:rPr>
              <a:t>装入</a:t>
            </a:r>
            <a:r>
              <a:rPr lang="en-US" altLang="zh-CN" dirty="0">
                <a:latin typeface="Comic Sans MS" panose="030F0702030302020204" pitchFamily="2" charset="0"/>
              </a:rPr>
              <a:t>/</a:t>
            </a:r>
            <a:r>
              <a:rPr lang="zh-CN" altLang="en-US" dirty="0">
                <a:latin typeface="Comic Sans MS" panose="030F0702030302020204" pitchFamily="2" charset="0"/>
              </a:rPr>
              <a:t>存储型：</a:t>
            </a:r>
            <a:r>
              <a:rPr lang="zh-CN" altLang="en-US" dirty="0">
                <a:solidFill>
                  <a:srgbClr val="006600"/>
                </a:solidFill>
                <a:latin typeface="Comic Sans MS" panose="030F0702030302020204" pitchFamily="2" charset="0"/>
              </a:rPr>
              <a:t>运算类指令的操作数只能在寄存器中，只有装入</a:t>
            </a:r>
            <a:r>
              <a:rPr lang="en-US" altLang="zh-CN" dirty="0">
                <a:solidFill>
                  <a:srgbClr val="006600"/>
                </a:solidFill>
                <a:latin typeface="Comic Sans MS" panose="030F0702030302020204" pitchFamily="2" charset="0"/>
              </a:rPr>
              <a:t>(Load)</a:t>
            </a:r>
            <a:r>
              <a:rPr lang="zh-CN" altLang="en-US" dirty="0">
                <a:solidFill>
                  <a:srgbClr val="006600"/>
                </a:solidFill>
                <a:latin typeface="Comic Sans MS" panose="030F0702030302020204" pitchFamily="2" charset="0"/>
              </a:rPr>
              <a:t>指令和存储</a:t>
            </a:r>
            <a:r>
              <a:rPr lang="en-US" altLang="zh-CN" dirty="0">
                <a:solidFill>
                  <a:srgbClr val="006600"/>
                </a:solidFill>
                <a:latin typeface="Comic Sans MS" panose="030F0702030302020204" pitchFamily="2" charset="0"/>
              </a:rPr>
              <a:t>(Store)</a:t>
            </a:r>
            <a:r>
              <a:rPr lang="zh-CN" altLang="en-US" dirty="0">
                <a:solidFill>
                  <a:srgbClr val="006600"/>
                </a:solidFill>
                <a:latin typeface="Comic Sans MS" panose="030F0702030302020204" pitchFamily="2" charset="0"/>
              </a:rPr>
              <a:t>指令才能访问内存</a:t>
            </a:r>
            <a:endParaRPr lang="zh-CN" altLang="en-US" dirty="0">
              <a:solidFill>
                <a:srgbClr val="006600"/>
              </a:solidFill>
              <a:latin typeface="Comic Sans MS" panose="030F0702030302020204" pitchFamily="2" charset="0"/>
            </a:endParaRPr>
          </a:p>
          <a:p>
            <a:pPr lvl="1">
              <a:lnSpc>
                <a:spcPct val="120000"/>
              </a:lnSpc>
            </a:pPr>
            <a:r>
              <a:rPr lang="zh-CN" altLang="en-US" dirty="0">
                <a:latin typeface="Comic Sans MS" panose="030F0702030302020204" pitchFamily="2" charset="0"/>
              </a:rPr>
              <a:t>按指令系统的复杂度来分</a:t>
            </a:r>
            <a:endParaRPr lang="zh-CN" altLang="en-US" dirty="0">
              <a:latin typeface="Comic Sans MS" panose="030F0702030302020204" pitchFamily="2" charset="0"/>
            </a:endParaRPr>
          </a:p>
          <a:p>
            <a:pPr lvl="2">
              <a:lnSpc>
                <a:spcPct val="120000"/>
              </a:lnSpc>
            </a:pPr>
            <a:r>
              <a:rPr lang="zh-CN" altLang="en-US" dirty="0">
                <a:latin typeface="Comic Sans MS" panose="030F0702030302020204" pitchFamily="2" charset="0"/>
              </a:rPr>
              <a:t> </a:t>
            </a:r>
            <a:r>
              <a:rPr lang="en-US" altLang="zh-CN" dirty="0">
                <a:latin typeface="Comic Sans MS" panose="030F0702030302020204" pitchFamily="2" charset="0"/>
              </a:rPr>
              <a:t>CISC</a:t>
            </a:r>
            <a:r>
              <a:rPr lang="zh-CN" altLang="en-US" dirty="0">
                <a:latin typeface="Comic Sans MS" panose="030F0702030302020204" pitchFamily="2" charset="0"/>
              </a:rPr>
              <a:t>：复杂指令系统计算机</a:t>
            </a:r>
            <a:endParaRPr lang="zh-CN" altLang="en-US" dirty="0">
              <a:latin typeface="Comic Sans MS" panose="030F0702030302020204" pitchFamily="2" charset="0"/>
            </a:endParaRPr>
          </a:p>
          <a:p>
            <a:pPr lvl="2">
              <a:lnSpc>
                <a:spcPct val="120000"/>
              </a:lnSpc>
            </a:pPr>
            <a:r>
              <a:rPr lang="zh-CN" altLang="en-US" dirty="0">
                <a:latin typeface="Comic Sans MS" panose="030F0702030302020204" pitchFamily="2" charset="0"/>
              </a:rPr>
              <a:t> </a:t>
            </a:r>
            <a:r>
              <a:rPr lang="en-US" altLang="zh-CN" dirty="0">
                <a:latin typeface="Comic Sans MS" panose="030F0702030302020204" pitchFamily="2" charset="0"/>
              </a:rPr>
              <a:t>RISC</a:t>
            </a:r>
            <a:r>
              <a:rPr lang="zh-CN" altLang="en-US" dirty="0">
                <a:latin typeface="Comic Sans MS" panose="030F0702030302020204" pitchFamily="2" charset="0"/>
              </a:rPr>
              <a:t>：精简指令系统计算机</a:t>
            </a:r>
            <a:endParaRPr lang="zh-CN" altLang="en-US" dirty="0">
              <a:latin typeface="Comic Sans MS" panose="030F0702030302020204" pitchFamily="2" charset="0"/>
            </a:endParaRPr>
          </a:p>
          <a:p>
            <a:endParaRPr lang="zh-CN" altLang="en-US" dirty="0"/>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fld>
            <a:endParaRPr lang="zh-CN" altLang="en-US"/>
          </a:p>
        </p:txBody>
      </p:sp>
    </p:spTree>
  </p:cSld>
  <p:clrMapOvr>
    <a:masterClrMapping/>
  </p:clrMapOvr>
</p:sld>
</file>

<file path=ppt/theme/theme1.xml><?xml version="1.0" encoding="utf-8"?>
<a:theme xmlns:a="http://schemas.openxmlformats.org/drawingml/2006/main" name="webwppDef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23568</Words>
  <Application>WWO_wpscloud_20201217210738-4e1d6c8898</Application>
  <PresentationFormat>全屏显示(4:3)</PresentationFormat>
  <Paragraphs>2820</Paragraphs>
  <Slides>97</Slides>
  <Notes>37</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97</vt:i4>
      </vt:variant>
    </vt:vector>
  </HeadingPairs>
  <TitlesOfParts>
    <vt:vector size="111" baseType="lpstr">
      <vt:lpstr>Arial</vt:lpstr>
      <vt:lpstr>宋体</vt:lpstr>
      <vt:lpstr>Wingdings</vt:lpstr>
      <vt:lpstr>汉仪书宋二KW</vt:lpstr>
      <vt:lpstr>Comic Sans MS</vt:lpstr>
      <vt:lpstr>微软雅黑</vt:lpstr>
      <vt:lpstr>汉仪旗黑KW 55S</vt:lpstr>
      <vt:lpstr>黑体</vt:lpstr>
      <vt:lpstr>汉仪中黑KW</vt:lpstr>
      <vt:lpstr>Kingsoft Confetti</vt:lpstr>
      <vt:lpstr>Times New Roman</vt:lpstr>
      <vt:lpstr>Monotype Sorts</vt:lpstr>
      <vt:lpstr>webwppDefTheme</vt:lpstr>
      <vt:lpstr>Office 主题</vt:lpstr>
      <vt:lpstr>计算机组成原理 （Principle of Computer Organization）</vt:lpstr>
      <vt:lpstr>作业1</vt:lpstr>
      <vt:lpstr>作业2</vt:lpstr>
      <vt:lpstr>学习目标   </vt:lpstr>
      <vt:lpstr>大纲   </vt:lpstr>
      <vt:lpstr>重点知识点   </vt:lpstr>
      <vt:lpstr>回顾：1.6 程序的执行过程</vt:lpstr>
      <vt:lpstr>引言：指令系统 </vt:lpstr>
      <vt:lpstr>引言：指令系统</vt:lpstr>
      <vt:lpstr>引言：指令</vt:lpstr>
      <vt:lpstr>引言：指令集体系结构</vt:lpstr>
      <vt:lpstr>回顾：1.5 计算机系统的层次结构</vt:lpstr>
      <vt:lpstr>4.1 指令格式设计</vt:lpstr>
      <vt:lpstr>4.1 指令格式设计</vt:lpstr>
      <vt:lpstr>4.1 指令格式设计</vt:lpstr>
      <vt:lpstr>4.1 指令格式设计</vt:lpstr>
      <vt:lpstr>4.2 指令系统设计</vt:lpstr>
      <vt:lpstr>4.2 指令系统设计</vt:lpstr>
      <vt:lpstr>4.2 指令系统设计</vt:lpstr>
      <vt:lpstr>4.2 指令系统设计</vt:lpstr>
      <vt:lpstr>4.2 指令系统设计</vt:lpstr>
      <vt:lpstr>4.2 指令系统设计</vt:lpstr>
      <vt:lpstr>4.2 指令系统设计</vt:lpstr>
      <vt:lpstr>4.2 指令系统设计</vt:lpstr>
      <vt:lpstr>4.2 指令系统设计</vt:lpstr>
      <vt:lpstr>4.2 指令系统设计</vt:lpstr>
      <vt:lpstr>4.2 指令系统设计</vt:lpstr>
      <vt:lpstr>4.2 指令系统设计</vt:lpstr>
      <vt:lpstr>4.2 指令系统设计</vt:lpstr>
      <vt:lpstr>4.2 指令系统设计</vt:lpstr>
      <vt:lpstr>4.2 指令系统设计</vt:lpstr>
      <vt:lpstr>4.2 指令系统设计</vt:lpstr>
      <vt:lpstr>4.2 指令系统设计</vt:lpstr>
      <vt:lpstr>4.2 指令系统设计</vt:lpstr>
      <vt:lpstr>4.2 指令系统设计</vt:lpstr>
      <vt:lpstr>4.2 指令系统设计</vt:lpstr>
      <vt:lpstr>4.2 指令系统设计</vt:lpstr>
      <vt:lpstr>4.2 指令系统设计</vt:lpstr>
      <vt:lpstr>4.2 指令系统设计</vt:lpstr>
      <vt:lpstr>4.2 指令系统设计</vt:lpstr>
      <vt:lpstr>例题讲解</vt:lpstr>
      <vt:lpstr>例题讲解-2013考研题</vt:lpstr>
      <vt:lpstr>例题讲解</vt:lpstr>
      <vt:lpstr>例题讲解-2019年考研题</vt:lpstr>
      <vt:lpstr>例题讲解-2019年考研题</vt:lpstr>
      <vt:lpstr>例题讲解-2018年考研题</vt:lpstr>
      <vt:lpstr>4.2 指令系统设计</vt:lpstr>
      <vt:lpstr>4.2 指令系统设计</vt:lpstr>
      <vt:lpstr>4.2 指令系统设计</vt:lpstr>
      <vt:lpstr>4.2 指令系统设计</vt:lpstr>
      <vt:lpstr>4.2 指令系统设计</vt:lpstr>
      <vt:lpstr>4.2 指令系统设计</vt:lpstr>
      <vt:lpstr>4.2 指令系统设计</vt:lpstr>
      <vt:lpstr>4.2 指令系统设计</vt:lpstr>
      <vt:lpstr>4.2 指令系统设计</vt:lpstr>
      <vt:lpstr>例题讲解-2018年考研题</vt:lpstr>
      <vt:lpstr>4.2 指令系统设计</vt:lpstr>
      <vt:lpstr>4.2 指令系统设计</vt:lpstr>
      <vt:lpstr>4.2 指令系统设计</vt:lpstr>
      <vt:lpstr>4.2 指令系统设计</vt:lpstr>
      <vt:lpstr>4.2 指令系统设计</vt:lpstr>
      <vt:lpstr>4.2 指令系统设计</vt:lpstr>
      <vt:lpstr>4.2 指令系统设计</vt:lpstr>
      <vt:lpstr>4.2 指令系统设计</vt:lpstr>
      <vt:lpstr>例题讲解</vt:lpstr>
      <vt:lpstr>4.2 指令系统设计</vt:lpstr>
      <vt:lpstr>4.3 指令系统实例</vt:lpstr>
      <vt:lpstr>4.3 指令系统实例</vt:lpstr>
      <vt:lpstr>4.4 程序的机器级表示</vt:lpstr>
      <vt:lpstr>4.4 程序的机器级表示</vt:lpstr>
      <vt:lpstr>4.4 程序的机器级表示</vt:lpstr>
      <vt:lpstr>4.4 程序的机器级表示</vt:lpstr>
      <vt:lpstr>4.4 程序的机器级表示</vt:lpstr>
      <vt:lpstr>4.4 程序的机器级表示</vt:lpstr>
      <vt:lpstr>4.4 程序的机器级表示</vt:lpstr>
      <vt:lpstr>4.4 程序的机器级表示</vt:lpstr>
      <vt:lpstr>4.4 程序的机器级表示</vt:lpstr>
      <vt:lpstr>4.4 程序的机器级表示</vt:lpstr>
      <vt:lpstr>4.4 程序的机器级表示</vt:lpstr>
      <vt:lpstr>4.4 程序的机器级表示</vt:lpstr>
      <vt:lpstr>4.4 程序的机器级表示</vt:lpstr>
      <vt:lpstr>4.4 程序的机器级表示</vt:lpstr>
      <vt:lpstr>4.4 程序的机器级表示</vt:lpstr>
      <vt:lpstr>4.4 程序的机器级表示</vt:lpstr>
      <vt:lpstr>4.4 程序的机器级表示</vt:lpstr>
      <vt:lpstr>4.4 程序的机器级表示</vt:lpstr>
      <vt:lpstr>4.4 程序的机器级表示</vt:lpstr>
      <vt:lpstr>4.4 程序的机器级表示</vt:lpstr>
      <vt:lpstr>4.4 程序的机器级表示</vt:lpstr>
      <vt:lpstr>4.4 程序的机器级表示</vt:lpstr>
      <vt:lpstr>4.4 程序的机器级表示</vt:lpstr>
      <vt:lpstr>4.4 程序的机器级表示</vt:lpstr>
      <vt:lpstr>4.4 程序的机器级表示</vt:lpstr>
      <vt:lpstr>总结1</vt:lpstr>
      <vt:lpstr>总结2</vt:lpstr>
      <vt:lpstr>总结2</vt:lpstr>
      <vt:lpstr>总结3</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计算机组成原理 （Principle of Computer Organization）</dc:title>
  <dc:creator/>
  <cp:lastModifiedBy>iPad</cp:lastModifiedBy>
  <cp:lastPrinted>2020-12-26T07:55:21Z</cp:lastPrinted>
  <dcterms:created xsi:type="dcterms:W3CDTF">2020-12-26T07:55:21Z</dcterms:created>
  <dcterms:modified xsi:type="dcterms:W3CDTF">2020-12-26T07:55:21Z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2052-0.0.0.0</vt:lpwstr>
  </property>
</Properties>
</file>